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35" r:id="rId2"/>
    <p:sldId id="400" r:id="rId3"/>
    <p:sldId id="401" r:id="rId4"/>
    <p:sldId id="402" r:id="rId5"/>
    <p:sldId id="403" r:id="rId6"/>
    <p:sldId id="405" r:id="rId7"/>
    <p:sldId id="406" r:id="rId8"/>
    <p:sldId id="407" r:id="rId9"/>
    <p:sldId id="408" r:id="rId10"/>
    <p:sldId id="409" r:id="rId11"/>
    <p:sldId id="410" r:id="rId12"/>
    <p:sldId id="424" r:id="rId13"/>
    <p:sldId id="413" r:id="rId14"/>
    <p:sldId id="414" r:id="rId15"/>
    <p:sldId id="415" r:id="rId16"/>
    <p:sldId id="416" r:id="rId17"/>
    <p:sldId id="417" r:id="rId18"/>
    <p:sldId id="418" r:id="rId19"/>
    <p:sldId id="419" r:id="rId20"/>
    <p:sldId id="420" r:id="rId21"/>
    <p:sldId id="425" r:id="rId22"/>
    <p:sldId id="421" r:id="rId23"/>
    <p:sldId id="427" r:id="rId24"/>
    <p:sldId id="436" r:id="rId25"/>
    <p:sldId id="437" r:id="rId26"/>
    <p:sldId id="438" r:id="rId27"/>
    <p:sldId id="439" r:id="rId28"/>
    <p:sldId id="428" r:id="rId29"/>
    <p:sldId id="295" r:id="rId30"/>
    <p:sldId id="376" r:id="rId31"/>
    <p:sldId id="298" r:id="rId32"/>
    <p:sldId id="369" r:id="rId33"/>
    <p:sldId id="3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4660"/>
  </p:normalViewPr>
  <p:slideViewPr>
    <p:cSldViewPr>
      <p:cViewPr varScale="1">
        <p:scale>
          <a:sx n="83" d="100"/>
          <a:sy n="83" d="100"/>
        </p:scale>
        <p:origin x="144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179B53-D6EE-40E3-A45A-A21F062D0A0D}" type="datetimeFigureOut">
              <a:rPr lang="en-US" smtClean="0"/>
              <a:pPr/>
              <a:t>12/3/2023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66088-79B6-43FD-8169-9C1DCC446DC5}" type="slidenum">
              <a:rPr lang="en-US" smtClean="0"/>
              <a:pPr/>
              <a:t>‹#›</a:t>
            </a:fld>
            <a:endParaRPr lang="en-US"/>
          </a:p>
        </p:txBody>
      </p:sp>
    </p:spTree>
    <p:extLst>
      <p:ext uri="{BB962C8B-B14F-4D97-AF65-F5344CB8AC3E}">
        <p14:creationId xmlns:p14="http://schemas.microsoft.com/office/powerpoint/2010/main" val="2321525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pPr/>
              <a:t>1</a:t>
            </a:fld>
            <a:endParaRPr lang="en-US"/>
          </a:p>
        </p:txBody>
      </p:sp>
    </p:spTree>
    <p:extLst>
      <p:ext uri="{BB962C8B-B14F-4D97-AF65-F5344CB8AC3E}">
        <p14:creationId xmlns:p14="http://schemas.microsoft.com/office/powerpoint/2010/main" val="111924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pPr/>
              <a:t>29</a:t>
            </a:fld>
            <a:endParaRPr lang="en-US"/>
          </a:p>
        </p:txBody>
      </p:sp>
    </p:spTree>
    <p:extLst>
      <p:ext uri="{BB962C8B-B14F-4D97-AF65-F5344CB8AC3E}">
        <p14:creationId xmlns:p14="http://schemas.microsoft.com/office/powerpoint/2010/main" val="916392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pPr/>
              <a:t>31</a:t>
            </a:fld>
            <a:endParaRPr lang="en-US"/>
          </a:p>
        </p:txBody>
      </p:sp>
    </p:spTree>
    <p:extLst>
      <p:ext uri="{BB962C8B-B14F-4D97-AF65-F5344CB8AC3E}">
        <p14:creationId xmlns:p14="http://schemas.microsoft.com/office/powerpoint/2010/main" val="4174550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pPr/>
              <a:t>32</a:t>
            </a:fld>
            <a:endParaRPr lang="en-US"/>
          </a:p>
        </p:txBody>
      </p:sp>
    </p:spTree>
    <p:extLst>
      <p:ext uri="{BB962C8B-B14F-4D97-AF65-F5344CB8AC3E}">
        <p14:creationId xmlns:p14="http://schemas.microsoft.com/office/powerpoint/2010/main" val="469179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18DEDB-0B98-474F-BCEE-7C900DFA940A}" type="slidenum">
              <a:rPr lang="en-US" altLang="en-US"/>
              <a:pPr/>
              <a:t>4</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78465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18DEDB-0B98-474F-BCEE-7C900DFA940A}" type="slidenum">
              <a:rPr lang="en-US" altLang="en-US"/>
              <a:pPr/>
              <a:t>5</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30049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pPr/>
              <a:t>12</a:t>
            </a:fld>
            <a:endParaRPr lang="en-US"/>
          </a:p>
        </p:txBody>
      </p:sp>
    </p:spTree>
    <p:extLst>
      <p:ext uri="{BB962C8B-B14F-4D97-AF65-F5344CB8AC3E}">
        <p14:creationId xmlns:p14="http://schemas.microsoft.com/office/powerpoint/2010/main" val="1910789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pPr/>
              <a:t>14</a:t>
            </a:fld>
            <a:endParaRPr lang="en-US"/>
          </a:p>
        </p:txBody>
      </p:sp>
    </p:spTree>
    <p:extLst>
      <p:ext uri="{BB962C8B-B14F-4D97-AF65-F5344CB8AC3E}">
        <p14:creationId xmlns:p14="http://schemas.microsoft.com/office/powerpoint/2010/main" val="866387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pPr/>
              <a:t>19</a:t>
            </a:fld>
            <a:endParaRPr lang="en-US"/>
          </a:p>
        </p:txBody>
      </p:sp>
    </p:spTree>
    <p:extLst>
      <p:ext uri="{BB962C8B-B14F-4D97-AF65-F5344CB8AC3E}">
        <p14:creationId xmlns:p14="http://schemas.microsoft.com/office/powerpoint/2010/main" val="247331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pPr/>
              <a:t>21</a:t>
            </a:fld>
            <a:endParaRPr lang="en-US"/>
          </a:p>
        </p:txBody>
      </p:sp>
    </p:spTree>
    <p:extLst>
      <p:ext uri="{BB962C8B-B14F-4D97-AF65-F5344CB8AC3E}">
        <p14:creationId xmlns:p14="http://schemas.microsoft.com/office/powerpoint/2010/main" val="3995578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acfa054435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acfa05443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7277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acfa054435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acfa054435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1568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D3E74C-22C4-4F63-9B69-88079DB08943}"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3E74C-22C4-4F63-9B69-88079DB08943}"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3E74C-22C4-4F63-9B69-88079DB08943}"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13225" y="2117133"/>
            <a:ext cx="2996400" cy="1377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8761D"/>
              </a:buClr>
              <a:buSzPts val="3000"/>
              <a:buNone/>
              <a:defRPr sz="3000">
                <a:solidFill>
                  <a:srgbClr val="38761D"/>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28" name="Google Shape;28;p7"/>
          <p:cNvSpPr txBox="1">
            <a:spLocks noGrp="1"/>
          </p:cNvSpPr>
          <p:nvPr>
            <p:ph type="body" idx="1"/>
          </p:nvPr>
        </p:nvSpPr>
        <p:spPr>
          <a:xfrm>
            <a:off x="713225" y="3494467"/>
            <a:ext cx="2880900" cy="12464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221504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3E74C-22C4-4F63-9B69-88079DB08943}"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D3E74C-22C4-4F63-9B69-88079DB08943}"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D3E74C-22C4-4F63-9B69-88079DB08943}" type="datetimeFigureOut">
              <a:rPr lang="en-US" smtClean="0"/>
              <a:pPr/>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D3E74C-22C4-4F63-9B69-88079DB08943}" type="datetimeFigureOut">
              <a:rPr lang="en-US" smtClean="0"/>
              <a:pPr/>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D3E74C-22C4-4F63-9B69-88079DB08943}" type="datetimeFigureOut">
              <a:rPr lang="en-US" smtClean="0"/>
              <a:pPr/>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3E74C-22C4-4F63-9B69-88079DB08943}" type="datetimeFigureOut">
              <a:rPr lang="en-US" smtClean="0"/>
              <a:pPr/>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3E74C-22C4-4F63-9B69-88079DB08943}" type="datetimeFigureOut">
              <a:rPr lang="en-US" smtClean="0"/>
              <a:pPr/>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3E74C-22C4-4F63-9B69-88079DB08943}" type="datetimeFigureOut">
              <a:rPr lang="en-US" smtClean="0"/>
              <a:pPr/>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3E74C-22C4-4F63-9B69-88079DB08943}" type="datetimeFigureOut">
              <a:rPr lang="en-US" smtClean="0"/>
              <a:pPr/>
              <a:t>12/3/2023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07690-9064-4386-9160-5DC269561F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image" Target="../media/image1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audio" Target="../media/audio1.wav"/><Relationship Id="rId7" Type="http://schemas.openxmlformats.org/officeDocument/2006/relationships/image" Target="../media/image43.jpeg"/><Relationship Id="rId12" Type="http://schemas.openxmlformats.org/officeDocument/2006/relationships/slide" Target="slide2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slide" Target="slide25.xml"/><Relationship Id="rId11" Type="http://schemas.openxmlformats.org/officeDocument/2006/relationships/image" Target="../media/image41.wmf"/><Relationship Id="rId5" Type="http://schemas.openxmlformats.org/officeDocument/2006/relationships/image" Target="../media/image42.jpeg"/><Relationship Id="rId10" Type="http://schemas.openxmlformats.org/officeDocument/2006/relationships/oleObject" Target="../embeddings/oleObject1.bin"/><Relationship Id="rId4" Type="http://schemas.openxmlformats.org/officeDocument/2006/relationships/slide" Target="slide26.xml"/><Relationship Id="rId9"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15.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lgn="ctr" eaLnBrk="0" hangingPunct="0">
              <a:spcBef>
                <a:spcPct val="50000"/>
              </a:spcBef>
            </a:pPr>
            <a:r>
              <a:rPr lang="en-US" sz="3600" b="1" dirty="0" smtClean="0">
                <a:solidFill>
                  <a:srgbClr val="FF0066"/>
                </a:solidFill>
                <a:latin typeface="Times New Roman" pitchFamily="18" charset="0"/>
              </a:rPr>
              <a:t>BÀI 7: TRỒNG, CHĂM SÓC VÀ BẢO VỆ RỪNG</a:t>
            </a:r>
            <a:endParaRPr lang="en-US" sz="3600" b="1" dirty="0">
              <a:solidFill>
                <a:srgbClr val="FF0066"/>
              </a:solidFill>
              <a:latin typeface="Times New Roman" pitchFamily="18" charset="0"/>
            </a:endParaRPr>
          </a:p>
        </p:txBody>
      </p:sp>
      <p:sp>
        <p:nvSpPr>
          <p:cNvPr id="154645" name="Text Box 21"/>
          <p:cNvSpPr txBox="1">
            <a:spLocks noChangeArrowheads="1"/>
          </p:cNvSpPr>
          <p:nvPr/>
        </p:nvSpPr>
        <p:spPr bwMode="auto">
          <a:xfrm>
            <a:off x="93663" y="1682750"/>
            <a:ext cx="7740650" cy="519113"/>
          </a:xfrm>
          <a:prstGeom prst="rect">
            <a:avLst/>
          </a:prstGeom>
          <a:noFill/>
          <a:ln w="9525">
            <a:noFill/>
            <a:miter lim="800000"/>
            <a:headEnd/>
            <a:tailEnd/>
          </a:ln>
        </p:spPr>
        <p:txBody>
          <a:bodyPr>
            <a:spAutoFit/>
          </a:bodyPr>
          <a:lstStyle/>
          <a:p>
            <a:pPr eaLnBrk="0" hangingPunct="0">
              <a:spcBef>
                <a:spcPct val="50000"/>
              </a:spcBef>
            </a:pPr>
            <a:r>
              <a:rPr lang="en-US" sz="2800" b="1" dirty="0">
                <a:solidFill>
                  <a:srgbClr val="3333FF"/>
                </a:solidFill>
                <a:latin typeface="Times New Roman" pitchFamily="18" charset="0"/>
              </a:rPr>
              <a:t>1</a:t>
            </a:r>
            <a:r>
              <a:rPr lang="en-US" sz="2800" b="1" dirty="0" smtClean="0">
                <a:solidFill>
                  <a:srgbClr val="3333FF"/>
                </a:solidFill>
                <a:latin typeface="Times New Roman" pitchFamily="18" charset="0"/>
              </a:rPr>
              <a:t>. </a:t>
            </a:r>
            <a:r>
              <a:rPr lang="en-US" sz="2800" b="1" u="sng" dirty="0" smtClean="0">
                <a:solidFill>
                  <a:srgbClr val="3333FF"/>
                </a:solidFill>
                <a:latin typeface="Times New Roman" pitchFamily="18" charset="0"/>
              </a:rPr>
              <a:t>TRỒNG RỪNG</a:t>
            </a:r>
            <a:endParaRPr lang="en-US" sz="2800" b="1" u="sng" dirty="0">
              <a:solidFill>
                <a:srgbClr val="3333FF"/>
              </a:solidFill>
              <a:latin typeface="Times New Roman" pitchFamily="18" charset="0"/>
            </a:endParaRPr>
          </a:p>
        </p:txBody>
      </p:sp>
      <p:sp>
        <p:nvSpPr>
          <p:cNvPr id="4" name="Text Box 21"/>
          <p:cNvSpPr txBox="1">
            <a:spLocks noChangeArrowheads="1"/>
          </p:cNvSpPr>
          <p:nvPr/>
        </p:nvSpPr>
        <p:spPr bwMode="auto">
          <a:xfrm>
            <a:off x="381000" y="2206779"/>
            <a:ext cx="7740650" cy="519113"/>
          </a:xfrm>
          <a:prstGeom prst="rect">
            <a:avLst/>
          </a:prstGeom>
          <a:noFill/>
          <a:ln w="9525">
            <a:noFill/>
            <a:miter lim="800000"/>
            <a:headEnd/>
            <a:tailEnd/>
          </a:ln>
        </p:spPr>
        <p:txBody>
          <a:bodyPr>
            <a:spAutoFit/>
          </a:bodyPr>
          <a:lstStyle/>
          <a:p>
            <a:pPr eaLnBrk="0" hangingPunct="0">
              <a:spcBef>
                <a:spcPct val="50000"/>
              </a:spcBef>
            </a:pPr>
            <a:r>
              <a:rPr lang="en-US" sz="2800" b="1" dirty="0">
                <a:solidFill>
                  <a:srgbClr val="3333FF"/>
                </a:solidFill>
                <a:latin typeface="Times New Roman" pitchFamily="18" charset="0"/>
              </a:rPr>
              <a:t>1</a:t>
            </a:r>
            <a:r>
              <a:rPr lang="en-US" sz="2800" b="1" dirty="0" smtClean="0">
                <a:solidFill>
                  <a:srgbClr val="3333FF"/>
                </a:solidFill>
                <a:latin typeface="Times New Roman" pitchFamily="18" charset="0"/>
              </a:rPr>
              <a:t>. 3. Chăm sóc rừng sau khi trồng</a:t>
            </a:r>
            <a:endParaRPr lang="en-US" sz="2800" b="1" u="sng" dirty="0">
              <a:solidFill>
                <a:srgbClr val="3333FF"/>
              </a:solidFill>
              <a:latin typeface="Times New Roman" pitchFamily="18" charset="0"/>
            </a:endParaRPr>
          </a:p>
        </p:txBody>
      </p:sp>
    </p:spTree>
    <p:extLst>
      <p:ext uri="{BB962C8B-B14F-4D97-AF65-F5344CB8AC3E}">
        <p14:creationId xmlns:p14="http://schemas.microsoft.com/office/powerpoint/2010/main" val="297818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4645"/>
                                        </p:tgtEl>
                                        <p:attrNameLst>
                                          <p:attrName>style.visibility</p:attrName>
                                        </p:attrNameLst>
                                      </p:cBhvr>
                                      <p:to>
                                        <p:strVal val="visible"/>
                                      </p:to>
                                    </p:set>
                                    <p:animEffect transition="in" filter="box(in)">
                                      <p:cBhvr>
                                        <p:cTn id="7" dur="500"/>
                                        <p:tgtEl>
                                          <p:spTgt spid="15464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5"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Placeholder 4"/>
          <p:cNvSpPr>
            <a:spLocks noGrp="1"/>
          </p:cNvSpPr>
          <p:nvPr>
            <p:ph type="body" sz="quarter" idx="3"/>
          </p:nvPr>
        </p:nvSpPr>
        <p:spPr>
          <a:xfrm>
            <a:off x="4953000" y="4191000"/>
            <a:ext cx="4038600" cy="1828800"/>
          </a:xfrm>
        </p:spPr>
        <p:txBody>
          <a:bodyPr rtlCol="0">
            <a:noAutofit/>
          </a:bodyPr>
          <a:lstStyle/>
          <a:p>
            <a:pPr algn="just" eaLnBrk="1" fontAlgn="auto" hangingPunct="1">
              <a:spcAft>
                <a:spcPts val="0"/>
              </a:spcAft>
              <a:defRPr/>
            </a:pPr>
            <a:r>
              <a:rPr lang="vi-VN" sz="3600" b="0" dirty="0">
                <a:latin typeface="+mj-lt"/>
              </a:rPr>
              <a:t>Tiến hành ngay khi trồng cây từ 1 đến 3 tháng.</a:t>
            </a:r>
          </a:p>
          <a:p>
            <a:pPr algn="just" eaLnBrk="1" fontAlgn="auto" hangingPunct="1">
              <a:spcAft>
                <a:spcPts val="0"/>
              </a:spcAft>
              <a:defRPr/>
            </a:pPr>
            <a:r>
              <a:rPr lang="vi-VN" sz="3600" b="0" dirty="0">
                <a:latin typeface="+mj-lt"/>
              </a:rPr>
              <a:t>Làm sạch cỏ xung quanh gốc cây</a:t>
            </a:r>
            <a:r>
              <a:rPr lang="en-US" sz="3600" b="0" dirty="0">
                <a:latin typeface="+mj-lt"/>
              </a:rPr>
              <a:t>.</a:t>
            </a:r>
            <a:endParaRPr lang="vi-VN" sz="3600" b="0" dirty="0">
              <a:latin typeface="+mj-lt"/>
            </a:endParaRPr>
          </a:p>
          <a:p>
            <a:pPr eaLnBrk="1" fontAlgn="auto" hangingPunct="1">
              <a:spcAft>
                <a:spcPts val="0"/>
              </a:spcAft>
              <a:defRPr/>
            </a:pPr>
            <a:endParaRPr lang="vi-VN" sz="3600" dirty="0"/>
          </a:p>
        </p:txBody>
      </p:sp>
      <p:pic>
        <p:nvPicPr>
          <p:cNvPr id="19459" name="Picture 2" descr="HÃ¬nh áº£nh cÃ³ liÃªn quan"/>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228600" y="1295400"/>
            <a:ext cx="4648200" cy="5257800"/>
          </a:xfrm>
        </p:spPr>
      </p:pic>
      <p:sp>
        <p:nvSpPr>
          <p:cNvPr id="6" name="Rectangle 5"/>
          <p:cNvSpPr/>
          <p:nvPr/>
        </p:nvSpPr>
        <p:spPr>
          <a:xfrm>
            <a:off x="5562600" y="1675434"/>
            <a:ext cx="1659429" cy="646331"/>
          </a:xfrm>
          <a:prstGeom prst="rect">
            <a:avLst/>
          </a:prstGeom>
        </p:spPr>
        <p:txBody>
          <a:bodyPr wrap="none">
            <a:spAutoFit/>
          </a:bodyPr>
          <a:lstStyle/>
          <a:p>
            <a:pPr eaLnBrk="1" fontAlgn="auto" hangingPunct="1">
              <a:spcAft>
                <a:spcPts val="0"/>
              </a:spcAft>
              <a:defRPr/>
            </a:pPr>
            <a:r>
              <a:rPr lang="vi-VN" sz="3600" b="1" dirty="0" smtClean="0">
                <a:solidFill>
                  <a:srgbClr val="FF0000"/>
                </a:solidFill>
                <a:latin typeface="+mj-lt"/>
              </a:rPr>
              <a:t>Làm </a:t>
            </a:r>
            <a:r>
              <a:rPr lang="vi-VN" sz="3600" b="1" dirty="0">
                <a:solidFill>
                  <a:srgbClr val="FF0000"/>
                </a:solidFill>
                <a:latin typeface="+mj-lt"/>
              </a:rPr>
              <a:t>cỏ</a:t>
            </a:r>
          </a:p>
        </p:txBody>
      </p:sp>
    </p:spTree>
    <p:extLst>
      <p:ext uri="{BB962C8B-B14F-4D97-AF65-F5344CB8AC3E}">
        <p14:creationId xmlns:p14="http://schemas.microsoft.com/office/powerpoint/2010/main" val="3209703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0"/>
            <a:ext cx="4572000" cy="646331"/>
          </a:xfrm>
          <a:prstGeom prst="rect">
            <a:avLst/>
          </a:prstGeom>
        </p:spPr>
        <p:txBody>
          <a:bodyPr>
            <a:spAutoFit/>
          </a:bodyPr>
          <a:lstStyle/>
          <a:p>
            <a:pPr eaLnBrk="1" fontAlgn="auto" hangingPunct="1">
              <a:spcBef>
                <a:spcPct val="20000"/>
              </a:spcBef>
              <a:spcAft>
                <a:spcPts val="0"/>
              </a:spcAft>
              <a:defRPr/>
            </a:pPr>
            <a:r>
              <a:rPr lang="vi-VN" sz="3600" b="1" dirty="0" smtClean="0">
                <a:solidFill>
                  <a:srgbClr val="FF0000"/>
                </a:solidFill>
                <a:latin typeface="Times New Roman" panose="02020603050405020304" pitchFamily="18" charset="0"/>
                <a:cs typeface="+mn-cs"/>
              </a:rPr>
              <a:t>Xới </a:t>
            </a:r>
            <a:r>
              <a:rPr lang="vi-VN" sz="3600" b="1" dirty="0">
                <a:solidFill>
                  <a:srgbClr val="FF0000"/>
                </a:solidFill>
                <a:latin typeface="Times New Roman" panose="02020603050405020304" pitchFamily="18" charset="0"/>
                <a:cs typeface="+mn-cs"/>
              </a:rPr>
              <a:t>đất, vun gốc</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2013" y="2362200"/>
            <a:ext cx="7367587"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6194" y="1715869"/>
            <a:ext cx="9143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dirty="0" err="1">
                <a:solidFill>
                  <a:srgbClr val="000000"/>
                </a:solidFill>
                <a:latin typeface="Times New Roman" panose="02020603050405020304" pitchFamily="18" charset="0"/>
                <a:cs typeface="Times New Roman" panose="02020603050405020304" pitchFamily="18" charset="0"/>
              </a:rPr>
              <a:t>Làm</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cho</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đất</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tơi</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xốp</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thoáng</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khí</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giữ</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ẩm</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cho</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đất</a:t>
            </a:r>
            <a:r>
              <a:rPr lang="en-US" altLang="en-US" sz="3600" dirty="0">
                <a:solidFill>
                  <a:srgbClr val="000000"/>
                </a:solidFill>
                <a:latin typeface="Times New Roman" panose="02020603050405020304" pitchFamily="18" charset="0"/>
                <a:cs typeface="Times New Roman" panose="02020603050405020304" pitchFamily="18" charset="0"/>
              </a:rPr>
              <a:t>.</a:t>
            </a:r>
          </a:p>
        </p:txBody>
      </p:sp>
      <p:sp>
        <p:nvSpPr>
          <p:cNvPr id="17" name="Rectangle 16"/>
          <p:cNvSpPr>
            <a:spLocks noChangeArrowheads="1"/>
          </p:cNvSpPr>
          <p:nvPr/>
        </p:nvSpPr>
        <p:spPr bwMode="auto">
          <a:xfrm>
            <a:off x="0" y="515540"/>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dirty="0">
                <a:solidFill>
                  <a:srgbClr val="000000"/>
                </a:solidFill>
                <a:latin typeface="Times New Roman" panose="02020603050405020304" pitchFamily="18" charset="0"/>
                <a:cs typeface="Times New Roman" panose="02020603050405020304" pitchFamily="18" charset="0"/>
              </a:rPr>
              <a:t>Giữ cho </a:t>
            </a:r>
            <a:r>
              <a:rPr lang="en-US" altLang="en-US" sz="3600" dirty="0" smtClean="0">
                <a:solidFill>
                  <a:srgbClr val="000000"/>
                </a:solidFill>
                <a:latin typeface="Times New Roman" panose="02020603050405020304" pitchFamily="18" charset="0"/>
                <a:cs typeface="Times New Roman" panose="02020603050405020304" pitchFamily="18" charset="0"/>
              </a:rPr>
              <a:t>cây </a:t>
            </a:r>
            <a:r>
              <a:rPr lang="en-US" altLang="en-US" sz="3600" dirty="0">
                <a:solidFill>
                  <a:srgbClr val="000000"/>
                </a:solidFill>
                <a:latin typeface="Times New Roman" panose="02020603050405020304" pitchFamily="18" charset="0"/>
                <a:cs typeface="Times New Roman" panose="02020603050405020304" pitchFamily="18" charset="0"/>
              </a:rPr>
              <a:t>không bị nghiêng đổ khi gặp mưa hoặc gió.</a:t>
            </a:r>
          </a:p>
        </p:txBody>
      </p:sp>
    </p:spTree>
    <p:extLst>
      <p:ext uri="{BB962C8B-B14F-4D97-AF65-F5344CB8AC3E}">
        <p14:creationId xmlns:p14="http://schemas.microsoft.com/office/powerpoint/2010/main" val="3438856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42" presetClass="exit" presetSubtype="0" fill="hold" grpId="1" nodeType="with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2" grpId="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lgn="ctr" eaLnBrk="0" hangingPunct="0">
              <a:spcBef>
                <a:spcPct val="50000"/>
              </a:spcBef>
            </a:pPr>
            <a:r>
              <a:rPr lang="en-US" sz="3600" b="1" dirty="0" smtClean="0">
                <a:solidFill>
                  <a:srgbClr val="FF0066"/>
                </a:solidFill>
                <a:latin typeface="Times New Roman" pitchFamily="18" charset="0"/>
              </a:rPr>
              <a:t>BÀI 7: TRỒNG, CHĂM SÓC VÀ BẢO VỆ RỪNG</a:t>
            </a:r>
            <a:endParaRPr lang="en-US" sz="3600" b="1" dirty="0">
              <a:solidFill>
                <a:srgbClr val="FF0066"/>
              </a:solidFill>
              <a:latin typeface="Times New Roman" pitchFamily="18" charset="0"/>
            </a:endParaRPr>
          </a:p>
        </p:txBody>
      </p:sp>
      <p:sp>
        <p:nvSpPr>
          <p:cNvPr id="154645" name="Text Box 21"/>
          <p:cNvSpPr txBox="1">
            <a:spLocks noChangeArrowheads="1"/>
          </p:cNvSpPr>
          <p:nvPr/>
        </p:nvSpPr>
        <p:spPr bwMode="auto">
          <a:xfrm>
            <a:off x="93663" y="1682750"/>
            <a:ext cx="7740650" cy="707886"/>
          </a:xfrm>
          <a:prstGeom prst="rect">
            <a:avLst/>
          </a:prstGeom>
          <a:noFill/>
          <a:ln w="9525">
            <a:noFill/>
            <a:miter lim="800000"/>
            <a:headEnd/>
            <a:tailEnd/>
          </a:ln>
        </p:spPr>
        <p:txBody>
          <a:bodyPr>
            <a:spAutoFit/>
          </a:bodyPr>
          <a:lstStyle/>
          <a:p>
            <a:pPr eaLnBrk="0" hangingPunct="0">
              <a:spcBef>
                <a:spcPct val="50000"/>
              </a:spcBef>
            </a:pPr>
            <a:r>
              <a:rPr lang="en-US" sz="4000" b="1" dirty="0">
                <a:solidFill>
                  <a:srgbClr val="3333FF"/>
                </a:solidFill>
                <a:latin typeface="Times New Roman" pitchFamily="18" charset="0"/>
              </a:rPr>
              <a:t>2</a:t>
            </a:r>
            <a:r>
              <a:rPr lang="en-US" sz="4000" b="1" dirty="0" smtClean="0">
                <a:solidFill>
                  <a:srgbClr val="3333FF"/>
                </a:solidFill>
                <a:latin typeface="Times New Roman" pitchFamily="18" charset="0"/>
              </a:rPr>
              <a:t>. </a:t>
            </a:r>
            <a:r>
              <a:rPr lang="en-US" sz="4000" b="1" u="sng" dirty="0" smtClean="0">
                <a:solidFill>
                  <a:srgbClr val="3333FF"/>
                </a:solidFill>
                <a:latin typeface="Times New Roman" pitchFamily="18" charset="0"/>
              </a:rPr>
              <a:t>BẢO VỆ RỪNG</a:t>
            </a:r>
            <a:endParaRPr lang="en-US" sz="4000" b="1" u="sng" dirty="0">
              <a:solidFill>
                <a:srgbClr val="3333FF"/>
              </a:solidFill>
              <a:latin typeface="Times New Roman" pitchFamily="18" charset="0"/>
            </a:endParaRPr>
          </a:p>
        </p:txBody>
      </p:sp>
      <p:sp>
        <p:nvSpPr>
          <p:cNvPr id="4" name="Text Box 21"/>
          <p:cNvSpPr txBox="1">
            <a:spLocks noChangeArrowheads="1"/>
          </p:cNvSpPr>
          <p:nvPr/>
        </p:nvSpPr>
        <p:spPr bwMode="auto">
          <a:xfrm>
            <a:off x="304800" y="2397563"/>
            <a:ext cx="7740650" cy="707886"/>
          </a:xfrm>
          <a:prstGeom prst="rect">
            <a:avLst/>
          </a:prstGeom>
          <a:noFill/>
          <a:ln w="9525">
            <a:noFill/>
            <a:miter lim="800000"/>
            <a:headEnd/>
            <a:tailEnd/>
          </a:ln>
        </p:spPr>
        <p:txBody>
          <a:bodyPr>
            <a:spAutoFit/>
          </a:bodyPr>
          <a:lstStyle/>
          <a:p>
            <a:pPr eaLnBrk="0" hangingPunct="0">
              <a:spcBef>
                <a:spcPct val="50000"/>
              </a:spcBef>
            </a:pPr>
            <a:r>
              <a:rPr lang="en-US" sz="4000" b="1" dirty="0" smtClean="0">
                <a:solidFill>
                  <a:srgbClr val="3333FF"/>
                </a:solidFill>
                <a:latin typeface="Times New Roman" pitchFamily="18" charset="0"/>
              </a:rPr>
              <a:t>2.1. Sự cần thiết phải bảo vệ rừng</a:t>
            </a:r>
            <a:endParaRPr lang="en-US" sz="4000" b="1" u="sng" dirty="0">
              <a:solidFill>
                <a:srgbClr val="3333FF"/>
              </a:solidFill>
              <a:latin typeface="Times New Roman" pitchFamily="18" charset="0"/>
            </a:endParaRPr>
          </a:p>
        </p:txBody>
      </p:sp>
    </p:spTree>
    <p:extLst>
      <p:ext uri="{BB962C8B-B14F-4D97-AF65-F5344CB8AC3E}">
        <p14:creationId xmlns:p14="http://schemas.microsoft.com/office/powerpoint/2010/main" val="150339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4645"/>
                                        </p:tgtEl>
                                        <p:attrNameLst>
                                          <p:attrName>style.visibility</p:attrName>
                                        </p:attrNameLst>
                                      </p:cBhvr>
                                      <p:to>
                                        <p:strVal val="visible"/>
                                      </p:to>
                                    </p:set>
                                    <p:animEffect transition="in" filter="box(in)">
                                      <p:cBhvr>
                                        <p:cTn id="7" dur="500"/>
                                        <p:tgtEl>
                                          <p:spTgt spid="15464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5"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85" name="Rectangle 37"/>
          <p:cNvSpPr>
            <a:spLocks noChangeArrowheads="1"/>
          </p:cNvSpPr>
          <p:nvPr/>
        </p:nvSpPr>
        <p:spPr bwMode="auto">
          <a:xfrm>
            <a:off x="610755" y="4855576"/>
            <a:ext cx="5715000" cy="685800"/>
          </a:xfrm>
          <a:prstGeom prst="rect">
            <a:avLst/>
          </a:prstGeom>
          <a:noFill/>
          <a:ln w="9525">
            <a:noFill/>
            <a:miter lim="800000"/>
            <a:headEnd/>
            <a:tailEnd/>
          </a:ln>
        </p:spPr>
        <p:txBody>
          <a:bodyPr wrap="none" anchor="ctr"/>
          <a:lstStyle/>
          <a:p>
            <a:r>
              <a:rPr lang="en-US" sz="3200" b="1" dirty="0" err="1">
                <a:latin typeface="Times New Roman" panose="02020603050405020304" pitchFamily="18" charset="0"/>
                <a:cs typeface="Times New Roman" panose="02020603050405020304" pitchFamily="18" charset="0"/>
              </a:rPr>
              <a:t>Nhận</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xét</a:t>
            </a:r>
            <a:r>
              <a:rPr lang="en-US" sz="3200" b="1" dirty="0" smtClean="0">
                <a:latin typeface="Times New Roman" panose="02020603050405020304" pitchFamily="18" charset="0"/>
                <a:cs typeface="Times New Roman" panose="02020603050405020304" pitchFamily="18" charset="0"/>
              </a:rPr>
              <a:t>: </a:t>
            </a:r>
            <a:endParaRPr lang="en-US" sz="3200" b="1" dirty="0" smtClean="0">
              <a:latin typeface="Times New Roman" panose="02020603050405020304" pitchFamily="18" charset="0"/>
              <a:cs typeface="Times New Roman" panose="02020603050405020304" pitchFamily="18" charset="0"/>
            </a:endParaRPr>
          </a:p>
          <a:p>
            <a:pPr>
              <a:buFontTx/>
              <a:buChar char="-"/>
            </a:pP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Diện</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tích</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rừng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tự</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nhiên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giảm</a:t>
            </a:r>
            <a:endParaRPr lang="en-US" sz="3200" b="1" dirty="0" smtClean="0">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838200" y="1600200"/>
            <a:ext cx="7239000" cy="3200400"/>
            <a:chOff x="838200" y="1600200"/>
            <a:chExt cx="7239000" cy="3200400"/>
          </a:xfrm>
        </p:grpSpPr>
        <p:sp>
          <p:nvSpPr>
            <p:cNvPr id="27657" name="Line 9"/>
            <p:cNvSpPr>
              <a:spLocks noChangeShapeType="1"/>
            </p:cNvSpPr>
            <p:nvPr/>
          </p:nvSpPr>
          <p:spPr bwMode="auto">
            <a:xfrm>
              <a:off x="914400" y="3810000"/>
              <a:ext cx="2133600" cy="0"/>
            </a:xfrm>
            <a:prstGeom prst="line">
              <a:avLst/>
            </a:prstGeom>
            <a:noFill/>
            <a:ln w="9525">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7659" name="Rectangle 11"/>
            <p:cNvSpPr>
              <a:spLocks noChangeArrowheads="1"/>
            </p:cNvSpPr>
            <p:nvPr/>
          </p:nvSpPr>
          <p:spPr bwMode="auto">
            <a:xfrm>
              <a:off x="2209800" y="3200400"/>
              <a:ext cx="533400" cy="609600"/>
            </a:xfrm>
            <a:prstGeom prst="rect">
              <a:avLst/>
            </a:prstGeom>
            <a:solidFill>
              <a:schemeClr val="hlink"/>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7660" name="Rectangle 12"/>
            <p:cNvSpPr>
              <a:spLocks noChangeArrowheads="1"/>
            </p:cNvSpPr>
            <p:nvPr/>
          </p:nvSpPr>
          <p:spPr bwMode="auto">
            <a:xfrm>
              <a:off x="1219200" y="2819400"/>
              <a:ext cx="533400" cy="990600"/>
            </a:xfrm>
            <a:prstGeom prst="rect">
              <a:avLst/>
            </a:prstGeom>
            <a:solidFill>
              <a:schemeClr val="hlink"/>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7662" name="Rectangle 14"/>
            <p:cNvSpPr>
              <a:spLocks noChangeArrowheads="1"/>
            </p:cNvSpPr>
            <p:nvPr/>
          </p:nvSpPr>
          <p:spPr bwMode="auto">
            <a:xfrm>
              <a:off x="3810000" y="2819400"/>
              <a:ext cx="533400" cy="990600"/>
            </a:xfrm>
            <a:prstGeom prst="rect">
              <a:avLst/>
            </a:prstGeom>
            <a:solidFill>
              <a:srgbClr val="008000"/>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7663" name="Rectangle 15"/>
            <p:cNvSpPr>
              <a:spLocks noChangeArrowheads="1"/>
            </p:cNvSpPr>
            <p:nvPr/>
          </p:nvSpPr>
          <p:spPr bwMode="auto">
            <a:xfrm>
              <a:off x="4724400" y="3200400"/>
              <a:ext cx="533400" cy="609600"/>
            </a:xfrm>
            <a:prstGeom prst="rect">
              <a:avLst/>
            </a:prstGeom>
            <a:solidFill>
              <a:srgbClr val="008000"/>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7664" name="Line 16"/>
            <p:cNvSpPr>
              <a:spLocks noChangeShapeType="1"/>
            </p:cNvSpPr>
            <p:nvPr/>
          </p:nvSpPr>
          <p:spPr bwMode="auto">
            <a:xfrm>
              <a:off x="3505200" y="3810000"/>
              <a:ext cx="2133600" cy="0"/>
            </a:xfrm>
            <a:prstGeom prst="line">
              <a:avLst/>
            </a:prstGeom>
            <a:noFill/>
            <a:ln w="9525">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7665" name="Rectangle 17"/>
            <p:cNvSpPr>
              <a:spLocks noChangeArrowheads="1"/>
            </p:cNvSpPr>
            <p:nvPr/>
          </p:nvSpPr>
          <p:spPr bwMode="auto">
            <a:xfrm>
              <a:off x="7086600" y="2819400"/>
              <a:ext cx="533400" cy="990600"/>
            </a:xfrm>
            <a:prstGeom prst="rect">
              <a:avLst/>
            </a:prstGeom>
            <a:solidFill>
              <a:srgbClr val="660066"/>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7666" name="Rectangle 18"/>
            <p:cNvSpPr>
              <a:spLocks noChangeArrowheads="1"/>
            </p:cNvSpPr>
            <p:nvPr/>
          </p:nvSpPr>
          <p:spPr bwMode="auto">
            <a:xfrm>
              <a:off x="6324600" y="3657600"/>
              <a:ext cx="533400" cy="152400"/>
            </a:xfrm>
            <a:prstGeom prst="rect">
              <a:avLst/>
            </a:prstGeom>
            <a:solidFill>
              <a:srgbClr val="660066"/>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7667" name="Line 19"/>
            <p:cNvSpPr>
              <a:spLocks noChangeShapeType="1"/>
            </p:cNvSpPr>
            <p:nvPr/>
          </p:nvSpPr>
          <p:spPr bwMode="auto">
            <a:xfrm>
              <a:off x="6019800" y="3810000"/>
              <a:ext cx="1905000" cy="0"/>
            </a:xfrm>
            <a:prstGeom prst="line">
              <a:avLst/>
            </a:prstGeom>
            <a:noFill/>
            <a:ln w="9525">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7668" name="Rectangle 20"/>
            <p:cNvSpPr>
              <a:spLocks noChangeArrowheads="1"/>
            </p:cNvSpPr>
            <p:nvPr/>
          </p:nvSpPr>
          <p:spPr bwMode="auto">
            <a:xfrm>
              <a:off x="838200" y="2362200"/>
              <a:ext cx="1219200" cy="457200"/>
            </a:xfrm>
            <a:prstGeom prst="rect">
              <a:avLst/>
            </a:prstGeom>
            <a:noFill/>
            <a:ln w="9525">
              <a:noFill/>
              <a:miter lim="800000"/>
              <a:headEnd/>
              <a:tailEnd/>
            </a:ln>
          </p:spPr>
          <p:txBody>
            <a:bodyPr wrap="none" anchor="ctr"/>
            <a:lstStyle/>
            <a:p>
              <a:pPr algn="ctr"/>
              <a:r>
                <a:rPr lang="en-US" sz="1400">
                  <a:latin typeface="Times New Roman" panose="02020603050405020304" pitchFamily="18" charset="0"/>
                  <a:cs typeface="Times New Roman" panose="02020603050405020304" pitchFamily="18" charset="0"/>
                </a:rPr>
                <a:t>14.350.000 ha</a:t>
              </a:r>
            </a:p>
          </p:txBody>
        </p:sp>
        <p:sp>
          <p:nvSpPr>
            <p:cNvPr id="27669" name="Rectangle 21"/>
            <p:cNvSpPr>
              <a:spLocks noChangeArrowheads="1"/>
            </p:cNvSpPr>
            <p:nvPr/>
          </p:nvSpPr>
          <p:spPr bwMode="auto">
            <a:xfrm>
              <a:off x="2133600" y="2819400"/>
              <a:ext cx="838200" cy="152400"/>
            </a:xfrm>
            <a:prstGeom prst="rect">
              <a:avLst/>
            </a:prstGeom>
            <a:noFill/>
            <a:ln w="9525">
              <a:noFill/>
              <a:miter lim="800000"/>
              <a:headEnd/>
              <a:tailEnd/>
            </a:ln>
          </p:spPr>
          <p:txBody>
            <a:bodyPr wrap="none" anchor="ctr"/>
            <a:lstStyle/>
            <a:p>
              <a:pPr algn="ctr"/>
              <a:r>
                <a:rPr lang="en-US" sz="1400">
                  <a:latin typeface="Times New Roman" panose="02020603050405020304" pitchFamily="18" charset="0"/>
                  <a:cs typeface="Times New Roman" panose="02020603050405020304" pitchFamily="18" charset="0"/>
                </a:rPr>
                <a:t>8.253.000 ha</a:t>
              </a:r>
            </a:p>
          </p:txBody>
        </p:sp>
        <p:sp>
          <p:nvSpPr>
            <p:cNvPr id="27670" name="Rectangle 22"/>
            <p:cNvSpPr>
              <a:spLocks noChangeArrowheads="1"/>
            </p:cNvSpPr>
            <p:nvPr/>
          </p:nvSpPr>
          <p:spPr bwMode="auto">
            <a:xfrm>
              <a:off x="3810000" y="2514600"/>
              <a:ext cx="457200" cy="228600"/>
            </a:xfrm>
            <a:prstGeom prst="rect">
              <a:avLst/>
            </a:prstGeom>
            <a:noFill/>
            <a:ln w="9525">
              <a:noFill/>
              <a:miter lim="800000"/>
              <a:headEnd/>
              <a:tailEnd/>
            </a:ln>
          </p:spPr>
          <p:txBody>
            <a:bodyPr wrap="none" anchor="ctr"/>
            <a:lstStyle/>
            <a:p>
              <a:pPr algn="ctr"/>
              <a:r>
                <a:rPr lang="en-US" sz="1400">
                  <a:latin typeface="Times New Roman" panose="02020603050405020304" pitchFamily="18" charset="0"/>
                  <a:cs typeface="Times New Roman" panose="02020603050405020304" pitchFamily="18" charset="0"/>
                </a:rPr>
                <a:t>43%</a:t>
              </a:r>
            </a:p>
          </p:txBody>
        </p:sp>
        <p:sp>
          <p:nvSpPr>
            <p:cNvPr id="27671" name="Rectangle 23"/>
            <p:cNvSpPr>
              <a:spLocks noChangeArrowheads="1"/>
            </p:cNvSpPr>
            <p:nvPr/>
          </p:nvSpPr>
          <p:spPr bwMode="auto">
            <a:xfrm>
              <a:off x="4724400" y="2819400"/>
              <a:ext cx="533400" cy="228600"/>
            </a:xfrm>
            <a:prstGeom prst="rect">
              <a:avLst/>
            </a:prstGeom>
            <a:noFill/>
            <a:ln w="9525">
              <a:noFill/>
              <a:miter lim="800000"/>
              <a:headEnd/>
              <a:tailEnd/>
            </a:ln>
          </p:spPr>
          <p:txBody>
            <a:bodyPr wrap="none" anchor="ctr"/>
            <a:lstStyle/>
            <a:p>
              <a:pPr algn="ctr"/>
              <a:r>
                <a:rPr lang="en-US" sz="1400">
                  <a:latin typeface="Times New Roman" panose="02020603050405020304" pitchFamily="18" charset="0"/>
                  <a:cs typeface="Times New Roman" panose="02020603050405020304" pitchFamily="18" charset="0"/>
                </a:rPr>
                <a:t>28%</a:t>
              </a:r>
            </a:p>
          </p:txBody>
        </p:sp>
        <p:sp>
          <p:nvSpPr>
            <p:cNvPr id="27672" name="Rectangle 24"/>
            <p:cNvSpPr>
              <a:spLocks noChangeArrowheads="1"/>
            </p:cNvSpPr>
            <p:nvPr/>
          </p:nvSpPr>
          <p:spPr bwMode="auto">
            <a:xfrm>
              <a:off x="6172200" y="3200400"/>
              <a:ext cx="762000" cy="152400"/>
            </a:xfrm>
            <a:prstGeom prst="rect">
              <a:avLst/>
            </a:prstGeom>
            <a:noFill/>
            <a:ln w="9525">
              <a:noFill/>
              <a:miter lim="800000"/>
              <a:headEnd/>
              <a:tailEnd/>
            </a:ln>
          </p:spPr>
          <p:txBody>
            <a:bodyPr wrap="none" anchor="ctr"/>
            <a:lstStyle/>
            <a:p>
              <a:pPr algn="ctr"/>
              <a:r>
                <a:rPr lang="en-US" sz="1400">
                  <a:latin typeface="Times New Roman" panose="02020603050405020304" pitchFamily="18" charset="0"/>
                  <a:cs typeface="Times New Roman" panose="02020603050405020304" pitchFamily="18" charset="0"/>
                </a:rPr>
                <a:t>Không đáng</a:t>
              </a:r>
            </a:p>
            <a:p>
              <a:pPr algn="ctr"/>
              <a:r>
                <a:rPr lang="en-US" sz="1400">
                  <a:latin typeface="Times New Roman" panose="02020603050405020304" pitchFamily="18" charset="0"/>
                  <a:cs typeface="Times New Roman" panose="02020603050405020304" pitchFamily="18" charset="0"/>
                </a:rPr>
                <a:t>kể</a:t>
              </a:r>
            </a:p>
          </p:txBody>
        </p:sp>
        <p:sp>
          <p:nvSpPr>
            <p:cNvPr id="27673" name="Rectangle 25"/>
            <p:cNvSpPr>
              <a:spLocks noChangeArrowheads="1"/>
            </p:cNvSpPr>
            <p:nvPr/>
          </p:nvSpPr>
          <p:spPr bwMode="auto">
            <a:xfrm>
              <a:off x="6629400" y="2514600"/>
              <a:ext cx="1447800" cy="228600"/>
            </a:xfrm>
            <a:prstGeom prst="rect">
              <a:avLst/>
            </a:prstGeom>
            <a:noFill/>
            <a:ln w="9525">
              <a:noFill/>
              <a:miter lim="800000"/>
              <a:headEnd/>
              <a:tailEnd/>
            </a:ln>
          </p:spPr>
          <p:txBody>
            <a:bodyPr wrap="none" anchor="ctr"/>
            <a:lstStyle/>
            <a:p>
              <a:pPr algn="ctr"/>
              <a:r>
                <a:rPr lang="en-US" sz="1400">
                  <a:latin typeface="Times New Roman" panose="02020603050405020304" pitchFamily="18" charset="0"/>
                  <a:cs typeface="Times New Roman" panose="02020603050405020304" pitchFamily="18" charset="0"/>
                </a:rPr>
                <a:t>13.000.000 ha</a:t>
              </a:r>
            </a:p>
          </p:txBody>
        </p:sp>
        <p:sp>
          <p:nvSpPr>
            <p:cNvPr id="27674" name="Rectangle 26"/>
            <p:cNvSpPr>
              <a:spLocks noChangeArrowheads="1"/>
            </p:cNvSpPr>
            <p:nvPr/>
          </p:nvSpPr>
          <p:spPr bwMode="auto">
            <a:xfrm>
              <a:off x="838200" y="1600200"/>
              <a:ext cx="2057400" cy="457200"/>
            </a:xfrm>
            <a:prstGeom prst="rect">
              <a:avLst/>
            </a:prstGeom>
            <a:noFill/>
            <a:ln w="9525">
              <a:noFill/>
              <a:miter lim="800000"/>
              <a:headEnd/>
              <a:tailEnd/>
            </a:ln>
          </p:spPr>
          <p:txBody>
            <a:bodyPr wrap="none" anchor="ctr"/>
            <a:lstStyle/>
            <a:p>
              <a:pPr algn="ctr"/>
              <a:r>
                <a:rPr lang="en-US" b="1" dirty="0">
                  <a:solidFill>
                    <a:srgbClr val="0070C0"/>
                  </a:solidFill>
                  <a:latin typeface="Times New Roman" panose="02020603050405020304" pitchFamily="18" charset="0"/>
                  <a:cs typeface="Times New Roman" pitchFamily="18" charset="0"/>
                </a:rPr>
                <a:t>Diện tích rừng tự nhiên</a:t>
              </a:r>
            </a:p>
          </p:txBody>
        </p:sp>
        <p:sp>
          <p:nvSpPr>
            <p:cNvPr id="27676" name="Rectangle 28"/>
            <p:cNvSpPr>
              <a:spLocks noChangeArrowheads="1"/>
            </p:cNvSpPr>
            <p:nvPr/>
          </p:nvSpPr>
          <p:spPr bwMode="auto">
            <a:xfrm>
              <a:off x="3505200" y="1676400"/>
              <a:ext cx="2057400" cy="304800"/>
            </a:xfrm>
            <a:prstGeom prst="rect">
              <a:avLst/>
            </a:prstGeom>
            <a:noFill/>
            <a:ln w="9525">
              <a:noFill/>
              <a:miter lim="800000"/>
              <a:headEnd/>
              <a:tailEnd/>
            </a:ln>
          </p:spPr>
          <p:txBody>
            <a:bodyPr wrap="none" anchor="ctr"/>
            <a:lstStyle/>
            <a:p>
              <a:pPr algn="ctr"/>
              <a:r>
                <a:rPr lang="en-US" b="1" err="1">
                  <a:solidFill>
                    <a:srgbClr val="00B050"/>
                  </a:solidFill>
                  <a:latin typeface="Times New Roman" panose="02020603050405020304" pitchFamily="18" charset="0"/>
                  <a:cs typeface="Times New Roman" pitchFamily="18" charset="0"/>
                </a:rPr>
                <a:t>Độ</a:t>
              </a:r>
              <a:r>
                <a:rPr lang="en-US" b="1">
                  <a:solidFill>
                    <a:srgbClr val="00B050"/>
                  </a:solidFill>
                  <a:latin typeface="Times New Roman" pitchFamily="18" charset="0"/>
                  <a:cs typeface="Times New Roman" pitchFamily="18" charset="0"/>
                </a:rPr>
                <a:t> </a:t>
              </a:r>
              <a:r>
                <a:rPr lang="en-US" b="1" err="1">
                  <a:solidFill>
                    <a:srgbClr val="00B050"/>
                  </a:solidFill>
                  <a:latin typeface="Times New Roman" pitchFamily="18" charset="0"/>
                  <a:cs typeface="Times New Roman" pitchFamily="18" charset="0"/>
                </a:rPr>
                <a:t>che</a:t>
              </a:r>
              <a:r>
                <a:rPr lang="en-US" b="1">
                  <a:solidFill>
                    <a:srgbClr val="00B050"/>
                  </a:solidFill>
                  <a:latin typeface="Times New Roman" pitchFamily="18" charset="0"/>
                  <a:cs typeface="Times New Roman" pitchFamily="18" charset="0"/>
                </a:rPr>
                <a:t> </a:t>
              </a:r>
              <a:r>
                <a:rPr lang="en-US" b="1" err="1">
                  <a:solidFill>
                    <a:srgbClr val="00B050"/>
                  </a:solidFill>
                  <a:latin typeface="Times New Roman" pitchFamily="18" charset="0"/>
                  <a:cs typeface="Times New Roman" pitchFamily="18" charset="0"/>
                </a:rPr>
                <a:t>phủ</a:t>
              </a:r>
              <a:r>
                <a:rPr lang="en-US" b="1">
                  <a:solidFill>
                    <a:srgbClr val="00B050"/>
                  </a:solidFill>
                  <a:latin typeface="Times New Roman" pitchFamily="18" charset="0"/>
                  <a:cs typeface="Times New Roman" pitchFamily="18" charset="0"/>
                </a:rPr>
                <a:t> </a:t>
              </a:r>
              <a:r>
                <a:rPr lang="en-US" b="1" err="1">
                  <a:solidFill>
                    <a:srgbClr val="00B050"/>
                  </a:solidFill>
                  <a:latin typeface="Times New Roman" pitchFamily="18" charset="0"/>
                  <a:cs typeface="Times New Roman" pitchFamily="18" charset="0"/>
                </a:rPr>
                <a:t>của</a:t>
              </a:r>
              <a:r>
                <a:rPr lang="en-US" b="1">
                  <a:solidFill>
                    <a:srgbClr val="00B050"/>
                  </a:solidFill>
                  <a:latin typeface="Times New Roman" pitchFamily="18" charset="0"/>
                  <a:cs typeface="Times New Roman" pitchFamily="18" charset="0"/>
                </a:rPr>
                <a:t> </a:t>
              </a:r>
              <a:r>
                <a:rPr lang="en-US" b="1" err="1">
                  <a:solidFill>
                    <a:srgbClr val="00B050"/>
                  </a:solidFill>
                  <a:latin typeface="Times New Roman" pitchFamily="18" charset="0"/>
                  <a:cs typeface="Times New Roman" pitchFamily="18" charset="0"/>
                </a:rPr>
                <a:t>rừng</a:t>
              </a:r>
              <a:endParaRPr lang="en-US" b="1">
                <a:solidFill>
                  <a:srgbClr val="00B050"/>
                </a:solidFill>
                <a:latin typeface="Times New Roman" pitchFamily="18" charset="0"/>
                <a:cs typeface="Times New Roman" pitchFamily="18" charset="0"/>
              </a:endParaRPr>
            </a:p>
          </p:txBody>
        </p:sp>
        <p:sp>
          <p:nvSpPr>
            <p:cNvPr id="27677" name="Rectangle 29"/>
            <p:cNvSpPr>
              <a:spLocks noChangeArrowheads="1"/>
            </p:cNvSpPr>
            <p:nvPr/>
          </p:nvSpPr>
          <p:spPr bwMode="auto">
            <a:xfrm>
              <a:off x="6172200" y="1752600"/>
              <a:ext cx="1676400" cy="228600"/>
            </a:xfrm>
            <a:prstGeom prst="rect">
              <a:avLst/>
            </a:prstGeom>
            <a:noFill/>
            <a:ln w="9525">
              <a:noFill/>
              <a:miter lim="800000"/>
              <a:headEnd/>
              <a:tailEnd/>
            </a:ln>
          </p:spPr>
          <p:txBody>
            <a:bodyPr wrap="none" anchor="ctr"/>
            <a:lstStyle/>
            <a:p>
              <a:pPr algn="ctr"/>
              <a:r>
                <a:rPr lang="en-US" b="1" err="1">
                  <a:solidFill>
                    <a:srgbClr val="7030A0"/>
                  </a:solidFill>
                  <a:latin typeface="Times New Roman" panose="02020603050405020304" pitchFamily="18" charset="0"/>
                  <a:cs typeface="Times New Roman" pitchFamily="18" charset="0"/>
                </a:rPr>
                <a:t>Diện</a:t>
              </a:r>
              <a:r>
                <a:rPr lang="en-US" b="1">
                  <a:solidFill>
                    <a:srgbClr val="7030A0"/>
                  </a:solidFill>
                  <a:latin typeface="Times New Roman" pitchFamily="18" charset="0"/>
                  <a:cs typeface="Times New Roman" pitchFamily="18" charset="0"/>
                </a:rPr>
                <a:t> </a:t>
              </a:r>
              <a:r>
                <a:rPr lang="en-US" b="1" err="1">
                  <a:solidFill>
                    <a:srgbClr val="7030A0"/>
                  </a:solidFill>
                  <a:latin typeface="Times New Roman" pitchFamily="18" charset="0"/>
                  <a:cs typeface="Times New Roman" pitchFamily="18" charset="0"/>
                </a:rPr>
                <a:t>tích</a:t>
              </a:r>
              <a:r>
                <a:rPr lang="en-US" b="1">
                  <a:solidFill>
                    <a:srgbClr val="7030A0"/>
                  </a:solidFill>
                  <a:latin typeface="Times New Roman" pitchFamily="18" charset="0"/>
                  <a:cs typeface="Times New Roman" pitchFamily="18" charset="0"/>
                </a:rPr>
                <a:t> </a:t>
              </a:r>
              <a:r>
                <a:rPr lang="en-US" b="1" err="1">
                  <a:solidFill>
                    <a:srgbClr val="7030A0"/>
                  </a:solidFill>
                  <a:latin typeface="Times New Roman" pitchFamily="18" charset="0"/>
                  <a:cs typeface="Times New Roman" pitchFamily="18" charset="0"/>
                </a:rPr>
                <a:t>đồi</a:t>
              </a:r>
              <a:r>
                <a:rPr lang="en-US" b="1">
                  <a:solidFill>
                    <a:srgbClr val="7030A0"/>
                  </a:solidFill>
                  <a:latin typeface="Times New Roman" pitchFamily="18" charset="0"/>
                  <a:cs typeface="Times New Roman" pitchFamily="18" charset="0"/>
                </a:rPr>
                <a:t> </a:t>
              </a:r>
              <a:r>
                <a:rPr lang="en-US" b="1" err="1">
                  <a:solidFill>
                    <a:srgbClr val="7030A0"/>
                  </a:solidFill>
                  <a:latin typeface="Times New Roman" pitchFamily="18" charset="0"/>
                  <a:cs typeface="Times New Roman" pitchFamily="18" charset="0"/>
                </a:rPr>
                <a:t>trọc</a:t>
              </a:r>
              <a:endParaRPr lang="en-US" b="1">
                <a:solidFill>
                  <a:srgbClr val="7030A0"/>
                </a:solidFill>
                <a:latin typeface="Times New Roman" pitchFamily="18" charset="0"/>
                <a:cs typeface="Times New Roman" pitchFamily="18" charset="0"/>
              </a:endParaRPr>
            </a:p>
          </p:txBody>
        </p:sp>
        <p:sp>
          <p:nvSpPr>
            <p:cNvPr id="27678" name="Rectangle 30"/>
            <p:cNvSpPr>
              <a:spLocks noChangeArrowheads="1"/>
            </p:cNvSpPr>
            <p:nvPr/>
          </p:nvSpPr>
          <p:spPr bwMode="auto">
            <a:xfrm>
              <a:off x="1143000" y="3962400"/>
              <a:ext cx="685800" cy="228600"/>
            </a:xfrm>
            <a:prstGeom prst="rect">
              <a:avLst/>
            </a:prstGeom>
            <a:noFill/>
            <a:ln w="9525">
              <a:noFill/>
              <a:miter lim="800000"/>
              <a:headEnd/>
              <a:tailEnd/>
            </a:ln>
          </p:spPr>
          <p:txBody>
            <a:bodyPr wrap="none" anchor="ctr"/>
            <a:lstStyle/>
            <a:p>
              <a:pPr algn="ctr"/>
              <a:r>
                <a:rPr lang="en-US" sz="1400">
                  <a:latin typeface="Times New Roman" panose="02020603050405020304" pitchFamily="18" charset="0"/>
                  <a:cs typeface="Times New Roman" panose="02020603050405020304" pitchFamily="18" charset="0"/>
                </a:rPr>
                <a:t>1943</a:t>
              </a:r>
            </a:p>
          </p:txBody>
        </p:sp>
        <p:sp>
          <p:nvSpPr>
            <p:cNvPr id="27680" name="Rectangle 32"/>
            <p:cNvSpPr>
              <a:spLocks noChangeArrowheads="1"/>
            </p:cNvSpPr>
            <p:nvPr/>
          </p:nvSpPr>
          <p:spPr bwMode="auto">
            <a:xfrm>
              <a:off x="2209800" y="3962400"/>
              <a:ext cx="457200" cy="228600"/>
            </a:xfrm>
            <a:prstGeom prst="rect">
              <a:avLst/>
            </a:prstGeom>
            <a:noFill/>
            <a:ln w="9525">
              <a:noFill/>
              <a:miter lim="800000"/>
              <a:headEnd/>
              <a:tailEnd/>
            </a:ln>
          </p:spPr>
          <p:txBody>
            <a:bodyPr wrap="none" anchor="ctr"/>
            <a:lstStyle/>
            <a:p>
              <a:pPr algn="ctr"/>
              <a:r>
                <a:rPr lang="en-US" sz="1400">
                  <a:latin typeface="Times New Roman" panose="02020603050405020304" pitchFamily="18" charset="0"/>
                  <a:cs typeface="Times New Roman" panose="02020603050405020304" pitchFamily="18" charset="0"/>
                </a:rPr>
                <a:t>1995</a:t>
              </a:r>
            </a:p>
          </p:txBody>
        </p:sp>
        <p:sp>
          <p:nvSpPr>
            <p:cNvPr id="27681" name="Rectangle 33"/>
            <p:cNvSpPr>
              <a:spLocks noChangeArrowheads="1"/>
            </p:cNvSpPr>
            <p:nvPr/>
          </p:nvSpPr>
          <p:spPr bwMode="auto">
            <a:xfrm>
              <a:off x="3810000" y="3962400"/>
              <a:ext cx="533400" cy="228600"/>
            </a:xfrm>
            <a:prstGeom prst="rect">
              <a:avLst/>
            </a:prstGeom>
            <a:noFill/>
            <a:ln w="9525">
              <a:noFill/>
              <a:miter lim="800000"/>
              <a:headEnd/>
              <a:tailEnd/>
            </a:ln>
          </p:spPr>
          <p:txBody>
            <a:bodyPr wrap="none" anchor="ctr"/>
            <a:lstStyle/>
            <a:p>
              <a:pPr algn="ctr"/>
              <a:r>
                <a:rPr lang="en-US" sz="1400">
                  <a:latin typeface="Times New Roman" panose="02020603050405020304" pitchFamily="18" charset="0"/>
                  <a:cs typeface="Times New Roman" panose="02020603050405020304" pitchFamily="18" charset="0"/>
                </a:rPr>
                <a:t>1943</a:t>
              </a:r>
            </a:p>
          </p:txBody>
        </p:sp>
        <p:sp>
          <p:nvSpPr>
            <p:cNvPr id="27682" name="Rectangle 34"/>
            <p:cNvSpPr>
              <a:spLocks noChangeArrowheads="1"/>
            </p:cNvSpPr>
            <p:nvPr/>
          </p:nvSpPr>
          <p:spPr bwMode="auto">
            <a:xfrm>
              <a:off x="4724400" y="3962400"/>
              <a:ext cx="762000" cy="228600"/>
            </a:xfrm>
            <a:prstGeom prst="rect">
              <a:avLst/>
            </a:prstGeom>
            <a:noFill/>
            <a:ln w="9525">
              <a:noFill/>
              <a:miter lim="800000"/>
              <a:headEnd/>
              <a:tailEnd/>
            </a:ln>
          </p:spPr>
          <p:txBody>
            <a:bodyPr wrap="none" anchor="ctr"/>
            <a:lstStyle/>
            <a:p>
              <a:pPr algn="ctr"/>
              <a:r>
                <a:rPr lang="en-US" sz="1400">
                  <a:latin typeface="Times New Roman" panose="02020603050405020304" pitchFamily="18" charset="0"/>
                  <a:cs typeface="Times New Roman" panose="02020603050405020304" pitchFamily="18" charset="0"/>
                </a:rPr>
                <a:t>1995</a:t>
              </a:r>
            </a:p>
          </p:txBody>
        </p:sp>
        <p:sp>
          <p:nvSpPr>
            <p:cNvPr id="27683" name="Rectangle 35"/>
            <p:cNvSpPr>
              <a:spLocks noChangeArrowheads="1"/>
            </p:cNvSpPr>
            <p:nvPr/>
          </p:nvSpPr>
          <p:spPr bwMode="auto">
            <a:xfrm>
              <a:off x="6324600" y="3962400"/>
              <a:ext cx="533400" cy="228600"/>
            </a:xfrm>
            <a:prstGeom prst="rect">
              <a:avLst/>
            </a:prstGeom>
            <a:noFill/>
            <a:ln w="9525">
              <a:noFill/>
              <a:miter lim="800000"/>
              <a:headEnd/>
              <a:tailEnd/>
            </a:ln>
          </p:spPr>
          <p:txBody>
            <a:bodyPr wrap="none" anchor="ctr"/>
            <a:lstStyle/>
            <a:p>
              <a:pPr algn="ctr"/>
              <a:r>
                <a:rPr lang="en-US" sz="1400">
                  <a:latin typeface="Times New Roman" panose="02020603050405020304" pitchFamily="18" charset="0"/>
                  <a:cs typeface="Times New Roman" panose="02020603050405020304" pitchFamily="18" charset="0"/>
                </a:rPr>
                <a:t>1943</a:t>
              </a:r>
            </a:p>
          </p:txBody>
        </p:sp>
        <p:sp>
          <p:nvSpPr>
            <p:cNvPr id="27684" name="Rectangle 36"/>
            <p:cNvSpPr>
              <a:spLocks noChangeArrowheads="1"/>
            </p:cNvSpPr>
            <p:nvPr/>
          </p:nvSpPr>
          <p:spPr bwMode="auto">
            <a:xfrm>
              <a:off x="7086600" y="3886200"/>
              <a:ext cx="609600" cy="381000"/>
            </a:xfrm>
            <a:prstGeom prst="rect">
              <a:avLst/>
            </a:prstGeom>
            <a:noFill/>
            <a:ln w="9525">
              <a:noFill/>
              <a:miter lim="800000"/>
              <a:headEnd/>
              <a:tailEnd/>
            </a:ln>
          </p:spPr>
          <p:txBody>
            <a:bodyPr wrap="none" anchor="ctr"/>
            <a:lstStyle/>
            <a:p>
              <a:pPr algn="ctr"/>
              <a:r>
                <a:rPr lang="en-US" sz="1400">
                  <a:latin typeface="Times New Roman" panose="02020603050405020304" pitchFamily="18" charset="0"/>
                  <a:cs typeface="Times New Roman" panose="02020603050405020304" pitchFamily="18" charset="0"/>
                </a:rPr>
                <a:t>1995</a:t>
              </a:r>
            </a:p>
          </p:txBody>
        </p:sp>
        <p:sp>
          <p:nvSpPr>
            <p:cNvPr id="27686" name="Rectangle 38"/>
            <p:cNvSpPr>
              <a:spLocks noChangeArrowheads="1"/>
            </p:cNvSpPr>
            <p:nvPr/>
          </p:nvSpPr>
          <p:spPr bwMode="auto">
            <a:xfrm>
              <a:off x="2667000" y="4419600"/>
              <a:ext cx="3810000" cy="381000"/>
            </a:xfrm>
            <a:prstGeom prst="rect">
              <a:avLst/>
            </a:prstGeom>
            <a:noFill/>
            <a:ln w="9525">
              <a:noFill/>
              <a:miter lim="800000"/>
              <a:headEnd/>
              <a:tailEnd/>
            </a:ln>
          </p:spPr>
          <p:txBody>
            <a:bodyPr wrap="none" anchor="ctr"/>
            <a:lstStyle/>
            <a:p>
              <a:pPr algn="ctr"/>
              <a:r>
                <a:rPr lang="en-US" sz="1600" err="1">
                  <a:latin typeface="Times New Roman" panose="02020603050405020304" pitchFamily="18" charset="0"/>
                  <a:cs typeface="Times New Roman" panose="02020603050405020304" pitchFamily="18" charset="0"/>
                </a:rPr>
                <a:t>Mức</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độ</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rừng</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bị</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tàn</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phá</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từ</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năm</a:t>
              </a:r>
              <a:r>
                <a:rPr lang="en-US" sz="1600">
                  <a:latin typeface="Times New Roman" panose="02020603050405020304" pitchFamily="18" charset="0"/>
                  <a:cs typeface="Times New Roman" panose="02020603050405020304" pitchFamily="18" charset="0"/>
                </a:rPr>
                <a:t> 1943 </a:t>
              </a:r>
              <a:r>
                <a:rPr lang="en-US" sz="1600" err="1">
                  <a:latin typeface="Times New Roman" panose="02020603050405020304" pitchFamily="18" charset="0"/>
                  <a:cs typeface="Times New Roman" panose="02020603050405020304" pitchFamily="18" charset="0"/>
                </a:rPr>
                <a:t>đến</a:t>
              </a:r>
              <a:r>
                <a:rPr lang="en-US" sz="1600">
                  <a:latin typeface="Times New Roman" panose="02020603050405020304" pitchFamily="18" charset="0"/>
                  <a:cs typeface="Times New Roman" panose="02020603050405020304" pitchFamily="18" charset="0"/>
                </a:rPr>
                <a:t> 1995</a:t>
              </a:r>
            </a:p>
          </p:txBody>
        </p:sp>
      </p:grpSp>
      <p:sp>
        <p:nvSpPr>
          <p:cNvPr id="33" name="Rectangle 37"/>
          <p:cNvSpPr>
            <a:spLocks noChangeArrowheads="1"/>
          </p:cNvSpPr>
          <p:nvPr/>
        </p:nvSpPr>
        <p:spPr bwMode="auto">
          <a:xfrm>
            <a:off x="609600" y="5922376"/>
            <a:ext cx="5715000" cy="533400"/>
          </a:xfrm>
          <a:prstGeom prst="rect">
            <a:avLst/>
          </a:prstGeom>
          <a:noFill/>
          <a:ln w="9525">
            <a:noFill/>
            <a:miter lim="800000"/>
            <a:headEnd/>
            <a:tailEnd/>
          </a:ln>
        </p:spPr>
        <p:txBody>
          <a:bodyPr wrap="none" anchor="ctr"/>
          <a:lstStyle/>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Độ</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rừng</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giảm</a:t>
            </a:r>
            <a:endParaRPr lang="en-US" sz="3200" b="1" dirty="0" smtClean="0">
              <a:latin typeface="Times New Roman" panose="02020603050405020304" pitchFamily="18" charset="0"/>
              <a:cs typeface="Times New Roman" panose="02020603050405020304" pitchFamily="18" charset="0"/>
            </a:endParaRPr>
          </a:p>
          <a:p>
            <a:endParaRPr lang="en-US" sz="3200" b="1" dirty="0">
              <a:latin typeface="Times New Roman" panose="02020603050405020304" pitchFamily="18" charset="0"/>
              <a:cs typeface="Times New Roman" panose="02020603050405020304" pitchFamily="18" charset="0"/>
            </a:endParaRPr>
          </a:p>
        </p:txBody>
      </p:sp>
      <p:sp>
        <p:nvSpPr>
          <p:cNvPr id="34" name="Rectangle 37"/>
          <p:cNvSpPr>
            <a:spLocks noChangeArrowheads="1"/>
          </p:cNvSpPr>
          <p:nvPr/>
        </p:nvSpPr>
        <p:spPr bwMode="auto">
          <a:xfrm>
            <a:off x="609600" y="6205952"/>
            <a:ext cx="5715000" cy="533400"/>
          </a:xfrm>
          <a:prstGeom prst="rect">
            <a:avLst/>
          </a:prstGeom>
          <a:noFill/>
          <a:ln w="9525">
            <a:noFill/>
            <a:miter lim="800000"/>
            <a:headEnd/>
            <a:tailEnd/>
          </a:ln>
        </p:spPr>
        <p:txBody>
          <a:bodyPr wrap="none" anchor="ctr"/>
          <a:lstStyle/>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Diện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tích</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hoang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càng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tăng</a:t>
            </a:r>
            <a:endParaRPr lang="en-US" sz="3200" b="1" dirty="0">
              <a:latin typeface="Times New Roman" panose="02020603050405020304" pitchFamily="18" charset="0"/>
              <a:cs typeface="Times New Roman" panose="02020603050405020304" pitchFamily="18" charset="0"/>
            </a:endParaRPr>
          </a:p>
        </p:txBody>
      </p:sp>
      <p:sp>
        <p:nvSpPr>
          <p:cNvPr id="35" name="Rectangle 3"/>
          <p:cNvSpPr>
            <a:spLocks noChangeArrowheads="1"/>
          </p:cNvSpPr>
          <p:nvPr/>
        </p:nvSpPr>
        <p:spPr bwMode="auto">
          <a:xfrm>
            <a:off x="190500" y="224642"/>
            <a:ext cx="8953500" cy="1815882"/>
          </a:xfrm>
          <a:prstGeom prst="rect">
            <a:avLst/>
          </a:prstGeom>
          <a:noFill/>
          <a:ln w="9525">
            <a:noFill/>
            <a:miter lim="800000"/>
            <a:headEnd/>
            <a:tailEnd/>
          </a:ln>
        </p:spPr>
        <p:txBody>
          <a:bodyPr wrap="square">
            <a:spAutoFit/>
          </a:bodyPr>
          <a:lstStyle/>
          <a:p>
            <a:r>
              <a:rPr lang="en-US" sz="2800" b="1" dirty="0" smtClean="0">
                <a:latin typeface="Times New Roman" panose="02020603050405020304" pitchFamily="18" charset="0"/>
                <a:cs typeface="Times New Roman" pitchFamily="18" charset="0"/>
              </a:rPr>
              <a:t>Yêu cầu : Quan sát biểu đồ mức độ rừng bị tàn phá từ năm 1943 đến năm 1995 , nêu nhận xét về sự biến động của diện tích rừng, độ che phủ và diện tích đồi trọc</a:t>
            </a:r>
          </a:p>
          <a:p>
            <a:endParaRPr lang="en-US" sz="2800" b="1" dirty="0">
              <a:latin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69513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85"/>
                                        </p:tgtEl>
                                        <p:attrNameLst>
                                          <p:attrName>style.visibility</p:attrName>
                                        </p:attrNameLst>
                                      </p:cBhvr>
                                      <p:to>
                                        <p:strVal val="visible"/>
                                      </p:to>
                                    </p:set>
                                    <p:animEffect transition="in" filter="blinds(horizontal)">
                                      <p:cBhvr>
                                        <p:cTn id="12" dur="500"/>
                                        <p:tgtEl>
                                          <p:spTgt spid="2768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85" grpId="0"/>
      <p:bldP spid="33"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descr="http://dantri4.vcmedia.vn/t0YlCCUTeM2M5ytBwzc/Image/2013/08/4-08096.JPG"/>
          <p:cNvPicPr>
            <a:picLocks noChangeAspect="1" noChangeArrowheads="1"/>
          </p:cNvPicPr>
          <p:nvPr/>
        </p:nvPicPr>
        <p:blipFill>
          <a:blip r:embed="rId3" cstate="print"/>
          <a:srcRect/>
          <a:stretch>
            <a:fillRect/>
          </a:stretch>
        </p:blipFill>
        <p:spPr bwMode="auto">
          <a:xfrm>
            <a:off x="152400" y="3429000"/>
            <a:ext cx="4191000" cy="2912583"/>
          </a:xfrm>
          <a:prstGeom prst="rect">
            <a:avLst/>
          </a:prstGeom>
          <a:noFill/>
          <a:ln w="9525">
            <a:noFill/>
            <a:miter lim="800000"/>
            <a:headEnd/>
            <a:tailEnd/>
          </a:ln>
        </p:spPr>
      </p:pic>
      <p:pic>
        <p:nvPicPr>
          <p:cNvPr id="25604" name="Picture 8" descr="http://a9.vietbao.vn/images/vn999/165/2014/08/20140801-dan-roi-nuoc-mat-nhin-rung-phong-ho-bi-chat-pha-2.jpeg"/>
          <p:cNvPicPr>
            <a:picLocks noChangeAspect="1" noChangeArrowheads="1"/>
          </p:cNvPicPr>
          <p:nvPr/>
        </p:nvPicPr>
        <p:blipFill>
          <a:blip r:embed="rId4"/>
          <a:srcRect/>
          <a:stretch>
            <a:fillRect/>
          </a:stretch>
        </p:blipFill>
        <p:spPr bwMode="auto">
          <a:xfrm>
            <a:off x="4572000" y="3505200"/>
            <a:ext cx="4267200" cy="2819400"/>
          </a:xfrm>
          <a:prstGeom prst="rect">
            <a:avLst/>
          </a:prstGeom>
          <a:noFill/>
          <a:ln w="9525">
            <a:noFill/>
            <a:miter lim="800000"/>
            <a:headEnd/>
            <a:tailEnd/>
          </a:ln>
        </p:spPr>
      </p:pic>
      <p:pic>
        <p:nvPicPr>
          <p:cNvPr id="5" name="Picture 4"/>
          <p:cNvPicPr>
            <a:picLocks noChangeAspect="1" noChangeArrowheads="1"/>
          </p:cNvPicPr>
          <p:nvPr/>
        </p:nvPicPr>
        <p:blipFill>
          <a:blip r:embed="rId5"/>
          <a:srcRect/>
          <a:stretch>
            <a:fillRect/>
          </a:stretch>
        </p:blipFill>
        <p:spPr bwMode="auto">
          <a:xfrm>
            <a:off x="121508" y="228600"/>
            <a:ext cx="4221892" cy="3124200"/>
          </a:xfrm>
          <a:prstGeom prst="rect">
            <a:avLst/>
          </a:prstGeom>
          <a:noFill/>
          <a:ln w="9525">
            <a:noFill/>
            <a:miter lim="800000"/>
            <a:headEnd/>
            <a:tailEnd/>
          </a:ln>
        </p:spPr>
      </p:pic>
      <p:pic>
        <p:nvPicPr>
          <p:cNvPr id="6" name="Picture 2" descr="https://upload.wikimedia.org/wikipedia/commons/thumb/d/dc/Cleared_Area_in_Carron_Valley_Forest_-_geograph.org.uk_-_460285.jpg/300px-Cleared_Area_in_Carron_Valley_Forest_-_geograph.org.uk_-_460285.jpg"/>
          <p:cNvPicPr>
            <a:picLocks noChangeAspect="1" noChangeArrowheads="1"/>
          </p:cNvPicPr>
          <p:nvPr/>
        </p:nvPicPr>
        <p:blipFill>
          <a:blip r:embed="rId6"/>
          <a:srcRect/>
          <a:stretch>
            <a:fillRect/>
          </a:stretch>
        </p:blipFill>
        <p:spPr bwMode="auto">
          <a:xfrm>
            <a:off x="4648200" y="228600"/>
            <a:ext cx="4191000" cy="3143250"/>
          </a:xfrm>
          <a:prstGeom prst="rect">
            <a:avLst/>
          </a:prstGeom>
          <a:noFill/>
        </p:spPr>
      </p:pic>
      <p:sp>
        <p:nvSpPr>
          <p:cNvPr id="7" name="Rectangle 6"/>
          <p:cNvSpPr>
            <a:spLocks noChangeArrowheads="1"/>
          </p:cNvSpPr>
          <p:nvPr/>
        </p:nvSpPr>
        <p:spPr bwMode="auto">
          <a:xfrm>
            <a:off x="2781300" y="6341583"/>
            <a:ext cx="3581400" cy="457200"/>
          </a:xfrm>
          <a:prstGeom prst="rect">
            <a:avLst/>
          </a:prstGeom>
          <a:noFill/>
          <a:ln w="9525">
            <a:noFill/>
            <a:miter lim="800000"/>
            <a:headEnd/>
            <a:tailEnd/>
          </a:ln>
        </p:spPr>
        <p:txBody>
          <a:bodyPr wrap="none"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Rừng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tàn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nghiêm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trọng</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764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solidFill>
                  <a:srgbClr val="FF0000"/>
                </a:solidFill>
                <a:latin typeface="Times New Roman" panose="02020603050405020304" pitchFamily="18" charset="0"/>
                <a:cs typeface="Times New Roman" panose="02020603050405020304" pitchFamily="18" charset="0"/>
              </a:rPr>
              <a:t>Trò</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chơi</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smtClean="0">
                <a:solidFill>
                  <a:srgbClr val="FF0000"/>
                </a:solidFill>
                <a:latin typeface="Times New Roman" panose="02020603050405020304" pitchFamily="18" charset="0"/>
                <a:cs typeface="Times New Roman" panose="02020603050405020304" pitchFamily="18" charset="0"/>
              </a:rPr>
              <a:t>Ai nhanh hơn trong 3 phút</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4000" dirty="0" err="1" smtClean="0">
                <a:latin typeface="Times New Roman" panose="02020603050405020304" pitchFamily="18" charset="0"/>
                <a:cs typeface="Times New Roman" panose="02020603050405020304" pitchFamily="18" charset="0"/>
              </a:rPr>
              <a:t>Nhóm</a:t>
            </a:r>
            <a:r>
              <a:rPr lang="en-US" sz="4000"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1: </a:t>
            </a:r>
            <a:r>
              <a:rPr lang="en-US" sz="4000" dirty="0" smtClean="0">
                <a:latin typeface="Times New Roman" panose="02020603050405020304" pitchFamily="18" charset="0"/>
                <a:cs typeface="Times New Roman" panose="02020603050405020304" pitchFamily="18" charset="0"/>
              </a:rPr>
              <a:t>Tìm các nguyên nhân gây mất rừng</a:t>
            </a:r>
          </a:p>
          <a:p>
            <a:pPr marL="0" indent="0">
              <a:buNone/>
            </a:pPr>
            <a:r>
              <a:rPr lang="en-US" sz="4000" dirty="0" err="1" smtClean="0">
                <a:latin typeface="Times New Roman" panose="02020603050405020304" pitchFamily="18" charset="0"/>
                <a:cs typeface="Times New Roman" panose="02020603050405020304" pitchFamily="18" charset="0"/>
              </a:rPr>
              <a:t>Nhóm</a:t>
            </a:r>
            <a:r>
              <a:rPr lang="en-US" sz="4000"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2: </a:t>
            </a:r>
            <a:r>
              <a:rPr lang="en-US" sz="4000" dirty="0" smtClean="0">
                <a:latin typeface="Times New Roman" panose="02020603050405020304" pitchFamily="18" charset="0"/>
                <a:cs typeface="Times New Roman" panose="02020603050405020304" pitchFamily="18" charset="0"/>
              </a:rPr>
              <a:t>Tác hại do mất rừng gây ra</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660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descr="rung.jpg"/>
          <p:cNvPicPr>
            <a:picLocks noChangeAspect="1"/>
          </p:cNvPicPr>
          <p:nvPr/>
        </p:nvPicPr>
        <p:blipFill>
          <a:blip r:embed="rId2"/>
          <a:srcRect/>
          <a:stretch>
            <a:fillRect/>
          </a:stretch>
        </p:blipFill>
        <p:spPr bwMode="auto">
          <a:xfrm>
            <a:off x="6553200" y="3276600"/>
            <a:ext cx="2590800" cy="2976563"/>
          </a:xfrm>
          <a:prstGeom prst="rect">
            <a:avLst/>
          </a:prstGeom>
          <a:noFill/>
          <a:ln w="9525">
            <a:solidFill>
              <a:srgbClr val="EFEA1C"/>
            </a:solidFill>
            <a:miter lim="800000"/>
            <a:headEnd/>
            <a:tailEnd/>
          </a:ln>
        </p:spPr>
      </p:pic>
      <p:pic>
        <p:nvPicPr>
          <p:cNvPr id="28675" name="Picture 21" descr="war2"/>
          <p:cNvPicPr>
            <a:picLocks noChangeAspect="1" noChangeArrowheads="1"/>
          </p:cNvPicPr>
          <p:nvPr/>
        </p:nvPicPr>
        <p:blipFill>
          <a:blip r:embed="rId3"/>
          <a:srcRect/>
          <a:stretch>
            <a:fillRect/>
          </a:stretch>
        </p:blipFill>
        <p:spPr bwMode="auto">
          <a:xfrm>
            <a:off x="228600" y="0"/>
            <a:ext cx="2971800" cy="3048000"/>
          </a:xfrm>
          <a:prstGeom prst="rect">
            <a:avLst/>
          </a:prstGeom>
          <a:noFill/>
          <a:ln w="9525">
            <a:noFill/>
            <a:miter lim="800000"/>
            <a:headEnd/>
            <a:tailEnd/>
          </a:ln>
        </p:spPr>
      </p:pic>
      <p:pic>
        <p:nvPicPr>
          <p:cNvPr id="28676" name="Picture 18" descr="Picture30"/>
          <p:cNvPicPr>
            <a:picLocks noChangeAspect="1" noChangeArrowheads="1"/>
          </p:cNvPicPr>
          <p:nvPr/>
        </p:nvPicPr>
        <p:blipFill>
          <a:blip r:embed="rId4"/>
          <a:srcRect/>
          <a:stretch>
            <a:fillRect/>
          </a:stretch>
        </p:blipFill>
        <p:spPr bwMode="auto">
          <a:xfrm>
            <a:off x="304800" y="3200400"/>
            <a:ext cx="2895600" cy="3048000"/>
          </a:xfrm>
          <a:prstGeom prst="rect">
            <a:avLst/>
          </a:prstGeom>
          <a:noFill/>
          <a:ln w="9525">
            <a:solidFill>
              <a:srgbClr val="FF0000"/>
            </a:solidFill>
            <a:miter lim="800000"/>
            <a:headEnd/>
            <a:tailEnd/>
          </a:ln>
        </p:spPr>
      </p:pic>
      <p:pic>
        <p:nvPicPr>
          <p:cNvPr id="28677" name="Picture 9" descr="doi troc"/>
          <p:cNvPicPr>
            <a:picLocks noChangeAspect="1" noChangeArrowheads="1"/>
          </p:cNvPicPr>
          <p:nvPr/>
        </p:nvPicPr>
        <p:blipFill>
          <a:blip r:embed="rId5"/>
          <a:srcRect/>
          <a:stretch>
            <a:fillRect/>
          </a:stretch>
        </p:blipFill>
        <p:spPr bwMode="auto">
          <a:xfrm>
            <a:off x="6400800" y="0"/>
            <a:ext cx="2743200" cy="3124200"/>
          </a:xfrm>
          <a:prstGeom prst="rect">
            <a:avLst/>
          </a:prstGeom>
          <a:noFill/>
          <a:ln w="9525">
            <a:solidFill>
              <a:srgbClr val="CC0000"/>
            </a:solidFill>
            <a:miter lim="800000"/>
            <a:headEnd/>
            <a:tailEnd/>
          </a:ln>
        </p:spPr>
      </p:pic>
      <p:sp>
        <p:nvSpPr>
          <p:cNvPr id="28678" name="Line 14">
            <a:hlinkClick r:id="rId6" action="ppaction://hlinksldjump"/>
          </p:cNvPr>
          <p:cNvSpPr>
            <a:spLocks noChangeShapeType="1"/>
          </p:cNvSpPr>
          <p:nvPr/>
        </p:nvSpPr>
        <p:spPr bwMode="auto">
          <a:xfrm>
            <a:off x="8382000" y="6705600"/>
            <a:ext cx="609600" cy="0"/>
          </a:xfrm>
          <a:prstGeom prst="line">
            <a:avLst/>
          </a:prstGeom>
          <a:noFill/>
          <a:ln w="57150">
            <a:solidFill>
              <a:schemeClr val="bg1"/>
            </a:solidFill>
            <a:round/>
            <a:headEnd/>
            <a:tailEnd type="triangle" w="med" len="med"/>
          </a:ln>
        </p:spPr>
        <p:txBody>
          <a:bodyPr/>
          <a:lstStyle/>
          <a:p>
            <a:endParaRPr lang="en-US"/>
          </a:p>
        </p:txBody>
      </p:sp>
      <p:pic>
        <p:nvPicPr>
          <p:cNvPr id="28679" name="Picture 16" descr="images480233_DSC05232"/>
          <p:cNvPicPr>
            <a:picLocks noChangeAspect="1" noChangeArrowheads="1"/>
          </p:cNvPicPr>
          <p:nvPr/>
        </p:nvPicPr>
        <p:blipFill>
          <a:blip r:embed="rId7"/>
          <a:srcRect/>
          <a:stretch>
            <a:fillRect/>
          </a:stretch>
        </p:blipFill>
        <p:spPr bwMode="auto">
          <a:xfrm>
            <a:off x="3276600" y="0"/>
            <a:ext cx="3048000" cy="3048000"/>
          </a:xfrm>
          <a:prstGeom prst="rect">
            <a:avLst/>
          </a:prstGeom>
          <a:noFill/>
          <a:ln w="9525">
            <a:noFill/>
            <a:miter lim="800000"/>
            <a:headEnd/>
            <a:tailEnd/>
          </a:ln>
        </p:spPr>
      </p:pic>
      <p:pic>
        <p:nvPicPr>
          <p:cNvPr id="28680" name="Picture 18" descr="060711_CSPL_Thuydienvarung"/>
          <p:cNvPicPr>
            <a:picLocks noChangeAspect="1" noChangeArrowheads="1"/>
          </p:cNvPicPr>
          <p:nvPr/>
        </p:nvPicPr>
        <p:blipFill>
          <a:blip r:embed="rId8"/>
          <a:srcRect/>
          <a:stretch>
            <a:fillRect/>
          </a:stretch>
        </p:blipFill>
        <p:spPr bwMode="auto">
          <a:xfrm>
            <a:off x="3352800" y="3124200"/>
            <a:ext cx="2895600" cy="3124200"/>
          </a:xfrm>
          <a:prstGeom prst="rect">
            <a:avLst/>
          </a:prstGeom>
          <a:noFill/>
          <a:ln w="9525">
            <a:noFill/>
            <a:miter lim="800000"/>
            <a:headEnd/>
            <a:tailEnd/>
          </a:ln>
        </p:spPr>
      </p:pic>
      <p:sp>
        <p:nvSpPr>
          <p:cNvPr id="15" name="Text Box 115"/>
          <p:cNvSpPr txBox="1">
            <a:spLocks noChangeArrowheads="1"/>
          </p:cNvSpPr>
          <p:nvPr/>
        </p:nvSpPr>
        <p:spPr bwMode="auto">
          <a:xfrm>
            <a:off x="762000" y="5791200"/>
            <a:ext cx="1905000" cy="400110"/>
          </a:xfrm>
          <a:prstGeom prst="rect">
            <a:avLst/>
          </a:prstGeom>
          <a:solidFill>
            <a:schemeClr val="bg1"/>
          </a:solidFill>
          <a:ln w="9525">
            <a:noFill/>
            <a:miter lim="800000"/>
            <a:headEnd/>
            <a:tailEnd/>
          </a:ln>
        </p:spPr>
        <p:txBody>
          <a:bodyPr wrap="square">
            <a:spAutoFit/>
          </a:bodyPr>
          <a:lstStyle/>
          <a:p>
            <a:pPr>
              <a:spcBef>
                <a:spcPct val="50000"/>
              </a:spcBef>
            </a:pPr>
            <a:r>
              <a:rPr lang="en-US" sz="2000" b="1" dirty="0" err="1" smtClean="0">
                <a:solidFill>
                  <a:schemeClr val="tx2"/>
                </a:solidFill>
                <a:latin typeface="Times New Roman" pitchFamily="18" charset="0"/>
                <a:cs typeface="Times New Roman" pitchFamily="18" charset="0"/>
              </a:rPr>
              <a:t>Cháy</a:t>
            </a:r>
            <a:r>
              <a:rPr lang="en-US" sz="2000" b="1" dirty="0" smtClean="0">
                <a:solidFill>
                  <a:schemeClr val="tx2"/>
                </a:solidFill>
                <a:latin typeface="Times New Roman" pitchFamily="18" charset="0"/>
                <a:cs typeface="Times New Roman" pitchFamily="18" charset="0"/>
              </a:rPr>
              <a:t> </a:t>
            </a:r>
            <a:r>
              <a:rPr lang="en-US" sz="2000" b="1" dirty="0" err="1" smtClean="0">
                <a:solidFill>
                  <a:schemeClr val="tx2"/>
                </a:solidFill>
                <a:latin typeface="Times New Roman" pitchFamily="18" charset="0"/>
                <a:cs typeface="Times New Roman" pitchFamily="18" charset="0"/>
              </a:rPr>
              <a:t>rừng</a:t>
            </a:r>
            <a:endParaRPr lang="en-US" sz="2000" b="1" dirty="0">
              <a:solidFill>
                <a:schemeClr val="tx2"/>
              </a:solidFill>
              <a:latin typeface="Times New Roman" pitchFamily="18" charset="0"/>
              <a:cs typeface="Times New Roman" pitchFamily="18" charset="0"/>
            </a:endParaRPr>
          </a:p>
        </p:txBody>
      </p:sp>
      <p:sp>
        <p:nvSpPr>
          <p:cNvPr id="16" name="Text Box 115"/>
          <p:cNvSpPr txBox="1">
            <a:spLocks noChangeArrowheads="1"/>
          </p:cNvSpPr>
          <p:nvPr/>
        </p:nvSpPr>
        <p:spPr bwMode="auto">
          <a:xfrm>
            <a:off x="838200" y="2590800"/>
            <a:ext cx="1905000" cy="400110"/>
          </a:xfrm>
          <a:prstGeom prst="rect">
            <a:avLst/>
          </a:prstGeom>
          <a:solidFill>
            <a:schemeClr val="bg1"/>
          </a:solidFill>
          <a:ln w="9525">
            <a:noFill/>
            <a:miter lim="800000"/>
            <a:headEnd/>
            <a:tailEnd/>
          </a:ln>
        </p:spPr>
        <p:txBody>
          <a:bodyPr wrap="square">
            <a:spAutoFit/>
          </a:bodyPr>
          <a:lstStyle/>
          <a:p>
            <a:pPr>
              <a:spcBef>
                <a:spcPct val="50000"/>
              </a:spcBef>
            </a:pPr>
            <a:r>
              <a:rPr lang="en-US" sz="2000" b="1" dirty="0" err="1" smtClean="0">
                <a:solidFill>
                  <a:schemeClr val="tx2"/>
                </a:solidFill>
                <a:latin typeface="Times New Roman" pitchFamily="18" charset="0"/>
                <a:cs typeface="Times New Roman" pitchFamily="18" charset="0"/>
              </a:rPr>
              <a:t>Chiến</a:t>
            </a:r>
            <a:r>
              <a:rPr lang="en-US" sz="2000" b="1" dirty="0" smtClean="0">
                <a:solidFill>
                  <a:schemeClr val="tx2"/>
                </a:solidFill>
                <a:latin typeface="Times New Roman" pitchFamily="18" charset="0"/>
                <a:cs typeface="Times New Roman" pitchFamily="18" charset="0"/>
              </a:rPr>
              <a:t> </a:t>
            </a:r>
            <a:r>
              <a:rPr lang="en-US" sz="2000" b="1" dirty="0" err="1" smtClean="0">
                <a:solidFill>
                  <a:schemeClr val="tx2"/>
                </a:solidFill>
                <a:latin typeface="Times New Roman" pitchFamily="18" charset="0"/>
                <a:cs typeface="Times New Roman" pitchFamily="18" charset="0"/>
              </a:rPr>
              <a:t>tranh</a:t>
            </a:r>
            <a:endParaRPr lang="en-US" sz="2000" b="1" dirty="0">
              <a:solidFill>
                <a:schemeClr val="tx2"/>
              </a:solidFill>
              <a:latin typeface="Times New Roman" pitchFamily="18" charset="0"/>
              <a:cs typeface="Times New Roman" pitchFamily="18" charset="0"/>
            </a:endParaRPr>
          </a:p>
        </p:txBody>
      </p:sp>
      <p:sp>
        <p:nvSpPr>
          <p:cNvPr id="17" name="Text Box 115"/>
          <p:cNvSpPr txBox="1">
            <a:spLocks noChangeArrowheads="1"/>
          </p:cNvSpPr>
          <p:nvPr/>
        </p:nvSpPr>
        <p:spPr bwMode="auto">
          <a:xfrm>
            <a:off x="3429000" y="2590800"/>
            <a:ext cx="2514600" cy="400110"/>
          </a:xfrm>
          <a:prstGeom prst="rect">
            <a:avLst/>
          </a:prstGeom>
          <a:solidFill>
            <a:schemeClr val="bg1"/>
          </a:solidFill>
          <a:ln w="9525">
            <a:noFill/>
            <a:miter lim="800000"/>
            <a:headEnd/>
            <a:tailEnd/>
          </a:ln>
        </p:spPr>
        <p:txBody>
          <a:bodyPr wrap="square">
            <a:spAutoFit/>
          </a:bodyPr>
          <a:lstStyle/>
          <a:p>
            <a:pPr>
              <a:spcBef>
                <a:spcPct val="50000"/>
              </a:spcBef>
            </a:pPr>
            <a:r>
              <a:rPr lang="en-US" sz="2000" b="1" dirty="0" err="1" smtClean="0">
                <a:solidFill>
                  <a:schemeClr val="tx2"/>
                </a:solidFill>
                <a:latin typeface="Times New Roman" pitchFamily="18" charset="0"/>
                <a:cs typeface="Times New Roman" pitchFamily="18" charset="0"/>
              </a:rPr>
              <a:t>Khai</a:t>
            </a:r>
            <a:r>
              <a:rPr lang="en-US" sz="2000" b="1" dirty="0" smtClean="0">
                <a:solidFill>
                  <a:schemeClr val="tx2"/>
                </a:solidFill>
                <a:latin typeface="Times New Roman" pitchFamily="18" charset="0"/>
                <a:cs typeface="Times New Roman" pitchFamily="18" charset="0"/>
              </a:rPr>
              <a:t> </a:t>
            </a:r>
            <a:r>
              <a:rPr lang="en-US" sz="2000" b="1" dirty="0" err="1" smtClean="0">
                <a:solidFill>
                  <a:schemeClr val="tx2"/>
                </a:solidFill>
                <a:latin typeface="Times New Roman" pitchFamily="18" charset="0"/>
                <a:cs typeface="Times New Roman" pitchFamily="18" charset="0"/>
              </a:rPr>
              <a:t>khẩn</a:t>
            </a:r>
            <a:r>
              <a:rPr lang="en-US" sz="2000" b="1" dirty="0" smtClean="0">
                <a:solidFill>
                  <a:schemeClr val="tx2"/>
                </a:solidFill>
                <a:latin typeface="Times New Roman" pitchFamily="18" charset="0"/>
                <a:cs typeface="Times New Roman" pitchFamily="18" charset="0"/>
              </a:rPr>
              <a:t> </a:t>
            </a:r>
            <a:r>
              <a:rPr lang="en-US" sz="2000" b="1" dirty="0" err="1" smtClean="0">
                <a:solidFill>
                  <a:schemeClr val="tx2"/>
                </a:solidFill>
                <a:latin typeface="Times New Roman" pitchFamily="18" charset="0"/>
                <a:cs typeface="Times New Roman" pitchFamily="18" charset="0"/>
              </a:rPr>
              <a:t>đất</a:t>
            </a:r>
            <a:r>
              <a:rPr lang="en-US" sz="2000" b="1" dirty="0" smtClean="0">
                <a:solidFill>
                  <a:schemeClr val="tx2"/>
                </a:solidFill>
                <a:latin typeface="Times New Roman" pitchFamily="18" charset="0"/>
                <a:cs typeface="Times New Roman" pitchFamily="18" charset="0"/>
              </a:rPr>
              <a:t> </a:t>
            </a:r>
            <a:r>
              <a:rPr lang="en-US" sz="2000" b="1" dirty="0" err="1" smtClean="0">
                <a:solidFill>
                  <a:schemeClr val="tx2"/>
                </a:solidFill>
                <a:latin typeface="Times New Roman" pitchFamily="18" charset="0"/>
                <a:cs typeface="Times New Roman" pitchFamily="18" charset="0"/>
              </a:rPr>
              <a:t>hoang</a:t>
            </a:r>
            <a:endParaRPr lang="en-US" sz="2000" b="1" dirty="0">
              <a:solidFill>
                <a:schemeClr val="tx2"/>
              </a:solidFill>
              <a:latin typeface="Times New Roman" pitchFamily="18" charset="0"/>
              <a:cs typeface="Times New Roman" pitchFamily="18" charset="0"/>
            </a:endParaRPr>
          </a:p>
        </p:txBody>
      </p:sp>
      <p:sp>
        <p:nvSpPr>
          <p:cNvPr id="18" name="Text Box 115"/>
          <p:cNvSpPr txBox="1">
            <a:spLocks noChangeArrowheads="1"/>
          </p:cNvSpPr>
          <p:nvPr/>
        </p:nvSpPr>
        <p:spPr bwMode="auto">
          <a:xfrm>
            <a:off x="3657600" y="5791200"/>
            <a:ext cx="2209800" cy="400110"/>
          </a:xfrm>
          <a:prstGeom prst="rect">
            <a:avLst/>
          </a:prstGeom>
          <a:solidFill>
            <a:schemeClr val="bg1"/>
          </a:solidFill>
          <a:ln w="9525">
            <a:noFill/>
            <a:miter lim="800000"/>
            <a:headEnd/>
            <a:tailEnd/>
          </a:ln>
        </p:spPr>
        <p:txBody>
          <a:bodyPr wrap="square">
            <a:spAutoFit/>
          </a:bodyPr>
          <a:lstStyle/>
          <a:p>
            <a:pPr>
              <a:spcBef>
                <a:spcPct val="50000"/>
              </a:spcBef>
            </a:pPr>
            <a:r>
              <a:rPr lang="en-US" sz="2000" b="1" dirty="0" err="1" smtClean="0">
                <a:solidFill>
                  <a:schemeClr val="tx2"/>
                </a:solidFill>
                <a:latin typeface="Times New Roman" pitchFamily="18" charset="0"/>
                <a:cs typeface="Times New Roman" pitchFamily="18" charset="0"/>
              </a:rPr>
              <a:t>Xây</a:t>
            </a:r>
            <a:r>
              <a:rPr lang="en-US" sz="2000" b="1" dirty="0" smtClean="0">
                <a:solidFill>
                  <a:schemeClr val="tx2"/>
                </a:solidFill>
                <a:latin typeface="Times New Roman" pitchFamily="18" charset="0"/>
                <a:cs typeface="Times New Roman" pitchFamily="18" charset="0"/>
              </a:rPr>
              <a:t> </a:t>
            </a:r>
            <a:r>
              <a:rPr lang="en-US" sz="2000" b="1" dirty="0" err="1" smtClean="0">
                <a:solidFill>
                  <a:schemeClr val="tx2"/>
                </a:solidFill>
                <a:latin typeface="Times New Roman" pitchFamily="18" charset="0"/>
                <a:cs typeface="Times New Roman" pitchFamily="18" charset="0"/>
              </a:rPr>
              <a:t>dựng</a:t>
            </a:r>
            <a:r>
              <a:rPr lang="en-US" sz="2000" b="1" dirty="0" smtClean="0">
                <a:solidFill>
                  <a:schemeClr val="tx2"/>
                </a:solidFill>
                <a:latin typeface="Times New Roman" pitchFamily="18" charset="0"/>
                <a:cs typeface="Times New Roman" pitchFamily="18" charset="0"/>
              </a:rPr>
              <a:t> </a:t>
            </a:r>
            <a:r>
              <a:rPr lang="en-US" sz="2000" b="1" dirty="0" err="1" smtClean="0">
                <a:solidFill>
                  <a:schemeClr val="tx2"/>
                </a:solidFill>
                <a:latin typeface="Times New Roman" pitchFamily="18" charset="0"/>
                <a:cs typeface="Times New Roman" pitchFamily="18" charset="0"/>
              </a:rPr>
              <a:t>cơ</a:t>
            </a:r>
            <a:r>
              <a:rPr lang="en-US" sz="2000" b="1" dirty="0" smtClean="0">
                <a:solidFill>
                  <a:schemeClr val="tx2"/>
                </a:solidFill>
                <a:latin typeface="Times New Roman" pitchFamily="18" charset="0"/>
                <a:cs typeface="Times New Roman" pitchFamily="18" charset="0"/>
              </a:rPr>
              <a:t> </a:t>
            </a:r>
            <a:r>
              <a:rPr lang="en-US" sz="2000" b="1" dirty="0" err="1" smtClean="0">
                <a:solidFill>
                  <a:schemeClr val="tx2"/>
                </a:solidFill>
                <a:latin typeface="Times New Roman" pitchFamily="18" charset="0"/>
                <a:cs typeface="Times New Roman" pitchFamily="18" charset="0"/>
              </a:rPr>
              <a:t>bản</a:t>
            </a:r>
            <a:endParaRPr lang="en-US" sz="2000" b="1" dirty="0">
              <a:solidFill>
                <a:schemeClr val="tx2"/>
              </a:solidFill>
              <a:latin typeface="Times New Roman" pitchFamily="18" charset="0"/>
              <a:cs typeface="Times New Roman" pitchFamily="18" charset="0"/>
            </a:endParaRPr>
          </a:p>
        </p:txBody>
      </p:sp>
      <p:sp>
        <p:nvSpPr>
          <p:cNvPr id="19" name="Text Box 115"/>
          <p:cNvSpPr txBox="1">
            <a:spLocks noChangeArrowheads="1"/>
          </p:cNvSpPr>
          <p:nvPr/>
        </p:nvSpPr>
        <p:spPr bwMode="auto">
          <a:xfrm>
            <a:off x="6781800" y="5791200"/>
            <a:ext cx="1905000" cy="400110"/>
          </a:xfrm>
          <a:prstGeom prst="rect">
            <a:avLst/>
          </a:prstGeom>
          <a:solidFill>
            <a:schemeClr val="bg1"/>
          </a:solidFill>
          <a:ln w="9525">
            <a:noFill/>
            <a:miter lim="800000"/>
            <a:headEnd/>
            <a:tailEnd/>
          </a:ln>
        </p:spPr>
        <p:txBody>
          <a:bodyPr wrap="square">
            <a:spAutoFit/>
          </a:bodyPr>
          <a:lstStyle/>
          <a:p>
            <a:pPr>
              <a:spcBef>
                <a:spcPct val="50000"/>
              </a:spcBef>
            </a:pPr>
            <a:r>
              <a:rPr lang="en-US" sz="2000" b="1" dirty="0" err="1" smtClean="0">
                <a:solidFill>
                  <a:schemeClr val="tx2"/>
                </a:solidFill>
                <a:latin typeface="Times New Roman" pitchFamily="18" charset="0"/>
                <a:cs typeface="Times New Roman" pitchFamily="18" charset="0"/>
              </a:rPr>
              <a:t>Chặt</a:t>
            </a:r>
            <a:r>
              <a:rPr lang="en-US" sz="2000" b="1" dirty="0" smtClean="0">
                <a:solidFill>
                  <a:schemeClr val="tx2"/>
                </a:solidFill>
                <a:latin typeface="Times New Roman" pitchFamily="18" charset="0"/>
                <a:cs typeface="Times New Roman" pitchFamily="18" charset="0"/>
              </a:rPr>
              <a:t> </a:t>
            </a:r>
            <a:r>
              <a:rPr lang="en-US" sz="2000" b="1" dirty="0" err="1" smtClean="0">
                <a:solidFill>
                  <a:schemeClr val="tx2"/>
                </a:solidFill>
                <a:latin typeface="Times New Roman" pitchFamily="18" charset="0"/>
                <a:cs typeface="Times New Roman" pitchFamily="18" charset="0"/>
              </a:rPr>
              <a:t>phá</a:t>
            </a:r>
            <a:r>
              <a:rPr lang="en-US" sz="2000" b="1" dirty="0" smtClean="0">
                <a:solidFill>
                  <a:schemeClr val="tx2"/>
                </a:solidFill>
                <a:latin typeface="Times New Roman" pitchFamily="18" charset="0"/>
                <a:cs typeface="Times New Roman" pitchFamily="18" charset="0"/>
              </a:rPr>
              <a:t> </a:t>
            </a:r>
            <a:r>
              <a:rPr lang="en-US" sz="2000" b="1" dirty="0" err="1" smtClean="0">
                <a:solidFill>
                  <a:schemeClr val="tx2"/>
                </a:solidFill>
                <a:latin typeface="Times New Roman" pitchFamily="18" charset="0"/>
                <a:cs typeface="Times New Roman" pitchFamily="18" charset="0"/>
              </a:rPr>
              <a:t>rừng</a:t>
            </a:r>
            <a:r>
              <a:rPr lang="en-US" sz="2000" b="1" dirty="0" smtClean="0">
                <a:solidFill>
                  <a:schemeClr val="tx2"/>
                </a:solidFill>
                <a:latin typeface="Times New Roman" pitchFamily="18" charset="0"/>
                <a:cs typeface="Times New Roman" pitchFamily="18" charset="0"/>
              </a:rPr>
              <a:t> </a:t>
            </a:r>
            <a:endParaRPr lang="en-US" sz="2000" b="1" dirty="0">
              <a:solidFill>
                <a:schemeClr val="tx2"/>
              </a:solidFill>
              <a:latin typeface="Times New Roman" pitchFamily="18" charset="0"/>
              <a:cs typeface="Times New Roman" pitchFamily="18" charset="0"/>
            </a:endParaRPr>
          </a:p>
        </p:txBody>
      </p:sp>
      <p:sp>
        <p:nvSpPr>
          <p:cNvPr id="20" name="Text Box 115"/>
          <p:cNvSpPr txBox="1">
            <a:spLocks noChangeArrowheads="1"/>
          </p:cNvSpPr>
          <p:nvPr/>
        </p:nvSpPr>
        <p:spPr bwMode="auto">
          <a:xfrm>
            <a:off x="6629400" y="2667000"/>
            <a:ext cx="2286000" cy="400110"/>
          </a:xfrm>
          <a:prstGeom prst="rect">
            <a:avLst/>
          </a:prstGeom>
          <a:solidFill>
            <a:schemeClr val="bg1"/>
          </a:solidFill>
          <a:ln w="9525">
            <a:noFill/>
            <a:miter lim="800000"/>
            <a:headEnd/>
            <a:tailEnd/>
          </a:ln>
        </p:spPr>
        <p:txBody>
          <a:bodyPr wrap="square">
            <a:spAutoFit/>
          </a:bodyPr>
          <a:lstStyle/>
          <a:p>
            <a:pPr>
              <a:spcBef>
                <a:spcPct val="50000"/>
              </a:spcBef>
            </a:pPr>
            <a:r>
              <a:rPr lang="en-US" sz="2000" b="1" dirty="0" err="1" smtClean="0">
                <a:solidFill>
                  <a:schemeClr val="tx2"/>
                </a:solidFill>
                <a:latin typeface="Times New Roman" pitchFamily="18" charset="0"/>
                <a:cs typeface="Times New Roman" pitchFamily="18" charset="0"/>
              </a:rPr>
              <a:t>Lấy</a:t>
            </a:r>
            <a:r>
              <a:rPr lang="en-US" sz="2000" b="1" dirty="0" smtClean="0">
                <a:solidFill>
                  <a:schemeClr val="tx2"/>
                </a:solidFill>
                <a:latin typeface="Times New Roman" pitchFamily="18" charset="0"/>
                <a:cs typeface="Times New Roman" pitchFamily="18" charset="0"/>
              </a:rPr>
              <a:t> </a:t>
            </a:r>
            <a:r>
              <a:rPr lang="en-US" sz="2000" b="1" dirty="0" err="1" smtClean="0">
                <a:solidFill>
                  <a:schemeClr val="tx2"/>
                </a:solidFill>
                <a:latin typeface="Times New Roman" pitchFamily="18" charset="0"/>
                <a:cs typeface="Times New Roman" pitchFamily="18" charset="0"/>
              </a:rPr>
              <a:t>đất</a:t>
            </a:r>
            <a:r>
              <a:rPr lang="en-US" sz="2000" b="1" dirty="0" smtClean="0">
                <a:solidFill>
                  <a:schemeClr val="tx2"/>
                </a:solidFill>
                <a:latin typeface="Times New Roman" pitchFamily="18" charset="0"/>
                <a:cs typeface="Times New Roman" pitchFamily="18" charset="0"/>
              </a:rPr>
              <a:t> </a:t>
            </a:r>
            <a:r>
              <a:rPr lang="en-US" sz="2000" b="1" dirty="0" err="1" smtClean="0">
                <a:solidFill>
                  <a:schemeClr val="tx2"/>
                </a:solidFill>
                <a:latin typeface="Times New Roman" pitchFamily="18" charset="0"/>
                <a:cs typeface="Times New Roman" pitchFamily="18" charset="0"/>
              </a:rPr>
              <a:t>làm</a:t>
            </a:r>
            <a:r>
              <a:rPr lang="en-US" sz="2000" b="1" dirty="0" smtClean="0">
                <a:solidFill>
                  <a:schemeClr val="tx2"/>
                </a:solidFill>
                <a:latin typeface="Times New Roman" pitchFamily="18" charset="0"/>
                <a:cs typeface="Times New Roman" pitchFamily="18" charset="0"/>
              </a:rPr>
              <a:t> </a:t>
            </a:r>
            <a:r>
              <a:rPr lang="en-US" sz="2000" b="1" dirty="0" err="1" smtClean="0">
                <a:solidFill>
                  <a:schemeClr val="tx2"/>
                </a:solidFill>
                <a:latin typeface="Times New Roman" pitchFamily="18" charset="0"/>
                <a:cs typeface="Times New Roman" pitchFamily="18" charset="0"/>
              </a:rPr>
              <a:t>nhà</a:t>
            </a:r>
            <a:endParaRPr lang="en-US" sz="2000" b="1" dirty="0">
              <a:solidFill>
                <a:schemeClr val="tx2"/>
              </a:solidFill>
              <a:latin typeface="Times New Roman" pitchFamily="18" charset="0"/>
              <a:cs typeface="Times New Roman" pitchFamily="18" charset="0"/>
            </a:endParaRPr>
          </a:p>
        </p:txBody>
      </p:sp>
      <p:sp>
        <p:nvSpPr>
          <p:cNvPr id="21" name="Rectangle 20"/>
          <p:cNvSpPr>
            <a:spLocks noChangeArrowheads="1"/>
          </p:cNvSpPr>
          <p:nvPr/>
        </p:nvSpPr>
        <p:spPr bwMode="auto">
          <a:xfrm>
            <a:off x="2798618" y="6324600"/>
            <a:ext cx="3581400" cy="457200"/>
          </a:xfrm>
          <a:prstGeom prst="rect">
            <a:avLst/>
          </a:prstGeom>
          <a:noFill/>
          <a:ln w="9525">
            <a:noFill/>
            <a:miter lim="800000"/>
            <a:headEnd/>
            <a:tailEnd/>
          </a:ln>
        </p:spPr>
        <p:txBody>
          <a:bodyPr wrap="none" anchor="ctr"/>
          <a:lstStyle/>
          <a:p>
            <a:pPr algn="ctr"/>
            <a:r>
              <a:rPr lang="en-US" sz="3200" b="1" dirty="0" err="1" smtClean="0">
                <a:solidFill>
                  <a:srgbClr val="FF0000"/>
                </a:solidFill>
                <a:latin typeface="Times New Roman" pitchFamily="18" charset="0"/>
                <a:cs typeface="Times New Roman" pitchFamily="18" charset="0"/>
              </a:rPr>
              <a:t>Nguyên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mất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rừng</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2572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 Box 6"/>
          <p:cNvSpPr txBox="1">
            <a:spLocks noChangeArrowheads="1"/>
          </p:cNvSpPr>
          <p:nvPr/>
        </p:nvSpPr>
        <p:spPr bwMode="auto">
          <a:xfrm>
            <a:off x="817306" y="2819401"/>
            <a:ext cx="3119582" cy="523220"/>
          </a:xfrm>
          <a:prstGeom prst="rect">
            <a:avLst/>
          </a:prstGeom>
          <a:noFill/>
          <a:ln w="9525">
            <a:solidFill>
              <a:schemeClr val="tx1"/>
            </a:solidFill>
            <a:miter lim="800000"/>
            <a:headEnd/>
            <a:tailEnd/>
          </a:ln>
        </p:spPr>
        <p:txBody>
          <a:bodyPr wrap="square">
            <a:spAutoFit/>
          </a:bodyPr>
          <a:lstStyle/>
          <a:p>
            <a:pPr algn="ctr">
              <a:spcBef>
                <a:spcPct val="50000"/>
              </a:spcBef>
            </a:pPr>
            <a:r>
              <a:rPr lang="en-US" sz="2800" b="1" dirty="0" err="1">
                <a:solidFill>
                  <a:srgbClr val="0000CC"/>
                </a:solidFill>
                <a:latin typeface="Times New Roman" panose="02020603050405020304" pitchFamily="18" charset="0"/>
                <a:cs typeface="Times New Roman" panose="02020603050405020304" pitchFamily="18" charset="0"/>
              </a:rPr>
              <a:t>Sạt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lở</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xói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mòn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đất</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24583" name="Text Box 7"/>
          <p:cNvSpPr txBox="1">
            <a:spLocks noChangeArrowheads="1"/>
          </p:cNvSpPr>
          <p:nvPr/>
        </p:nvSpPr>
        <p:spPr bwMode="auto">
          <a:xfrm>
            <a:off x="5846505" y="6267450"/>
            <a:ext cx="1960880" cy="523220"/>
          </a:xfrm>
          <a:prstGeom prst="rect">
            <a:avLst/>
          </a:prstGeom>
          <a:noFill/>
          <a:ln w="9525">
            <a:solidFill>
              <a:schemeClr val="tx1"/>
            </a:solidFill>
            <a:miter lim="800000"/>
            <a:headEnd/>
            <a:tailEnd/>
          </a:ln>
        </p:spPr>
        <p:txBody>
          <a:bodyPr wrap="square">
            <a:spAutoFit/>
          </a:bodyPr>
          <a:lstStyle/>
          <a:p>
            <a:pPr algn="ctr">
              <a:spcBef>
                <a:spcPct val="50000"/>
              </a:spcBef>
            </a:pPr>
            <a:r>
              <a:rPr lang="en-US" sz="2800" b="1" dirty="0" err="1">
                <a:solidFill>
                  <a:srgbClr val="0000CC"/>
                </a:solidFill>
                <a:latin typeface="Times New Roman" panose="02020603050405020304" pitchFamily="18" charset="0"/>
                <a:cs typeface="Times New Roman" panose="02020603050405020304" pitchFamily="18" charset="0"/>
              </a:rPr>
              <a:t>Hạn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hán</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24593" name="Text Box 17"/>
          <p:cNvSpPr txBox="1">
            <a:spLocks noChangeArrowheads="1"/>
          </p:cNvSpPr>
          <p:nvPr/>
        </p:nvSpPr>
        <p:spPr bwMode="auto">
          <a:xfrm>
            <a:off x="5846505" y="2743201"/>
            <a:ext cx="2228273" cy="523220"/>
          </a:xfrm>
          <a:prstGeom prst="rect">
            <a:avLst/>
          </a:prstGeom>
          <a:noFill/>
          <a:ln w="9525">
            <a:solidFill>
              <a:schemeClr val="tx1"/>
            </a:solidFill>
            <a:miter lim="800000"/>
            <a:headEnd/>
            <a:tailEnd/>
          </a:ln>
        </p:spPr>
        <p:txBody>
          <a:bodyPr wrap="square">
            <a:spAutoFit/>
          </a:bodyPr>
          <a:lstStyle/>
          <a:p>
            <a:pPr algn="ctr">
              <a:spcBef>
                <a:spcPct val="50000"/>
              </a:spcBef>
            </a:pPr>
            <a:r>
              <a:rPr lang="en-US" sz="2800" b="1">
                <a:solidFill>
                  <a:srgbClr val="0000CC"/>
                </a:solidFill>
                <a:latin typeface="Times New Roman" panose="02020603050405020304" pitchFamily="18" charset="0"/>
                <a:cs typeface="Times New Roman" panose="02020603050405020304" pitchFamily="18" charset="0"/>
              </a:rPr>
              <a:t>Lũ lụt</a:t>
            </a:r>
          </a:p>
        </p:txBody>
      </p:sp>
      <p:pic>
        <p:nvPicPr>
          <p:cNvPr id="29703" name="Picture 19" descr="Onkk_1"/>
          <p:cNvPicPr>
            <a:picLocks noChangeAspect="1" noChangeArrowheads="1"/>
          </p:cNvPicPr>
          <p:nvPr/>
        </p:nvPicPr>
        <p:blipFill>
          <a:blip r:embed="rId2"/>
          <a:srcRect/>
          <a:stretch>
            <a:fillRect/>
          </a:stretch>
        </p:blipFill>
        <p:spPr bwMode="auto">
          <a:xfrm>
            <a:off x="304800" y="3429000"/>
            <a:ext cx="3810000" cy="2857500"/>
          </a:xfrm>
          <a:prstGeom prst="rect">
            <a:avLst/>
          </a:prstGeom>
          <a:noFill/>
          <a:ln w="9525">
            <a:noFill/>
            <a:miter lim="800000"/>
            <a:headEnd/>
            <a:tailEnd/>
          </a:ln>
        </p:spPr>
      </p:pic>
      <p:sp>
        <p:nvSpPr>
          <p:cNvPr id="24596" name="Text Box 20"/>
          <p:cNvSpPr txBox="1">
            <a:spLocks noChangeArrowheads="1"/>
          </p:cNvSpPr>
          <p:nvPr/>
        </p:nvSpPr>
        <p:spPr bwMode="auto">
          <a:xfrm>
            <a:off x="304800" y="6321926"/>
            <a:ext cx="3526094" cy="523220"/>
          </a:xfrm>
          <a:prstGeom prst="rect">
            <a:avLst/>
          </a:prstGeom>
          <a:noFill/>
          <a:ln w="9525">
            <a:solidFill>
              <a:schemeClr val="tx1"/>
            </a:solidFill>
            <a:miter lim="800000"/>
            <a:headEnd/>
            <a:tailEnd/>
          </a:ln>
        </p:spPr>
        <p:txBody>
          <a:bodyPr wrap="square">
            <a:spAutoFit/>
          </a:bodyPr>
          <a:lstStyle/>
          <a:p>
            <a:pPr algn="ctr">
              <a:spcBef>
                <a:spcPct val="50000"/>
              </a:spcBef>
            </a:pPr>
            <a:r>
              <a:rPr lang="en-US" sz="2800" b="1">
                <a:solidFill>
                  <a:srgbClr val="0000CC"/>
                </a:solidFill>
                <a:latin typeface="Times New Roman" panose="02020603050405020304" pitchFamily="18" charset="0"/>
                <a:cs typeface="Times New Roman" panose="02020603050405020304" pitchFamily="18" charset="0"/>
              </a:rPr>
              <a:t>Ô nhiễm không khí</a:t>
            </a:r>
          </a:p>
        </p:txBody>
      </p:sp>
      <p:pic>
        <p:nvPicPr>
          <p:cNvPr id="29705" name="Picture 22" descr="1351054187_1"/>
          <p:cNvPicPr>
            <a:picLocks noChangeAspect="1" noChangeArrowheads="1"/>
          </p:cNvPicPr>
          <p:nvPr/>
        </p:nvPicPr>
        <p:blipFill>
          <a:blip r:embed="rId3"/>
          <a:srcRect/>
          <a:stretch>
            <a:fillRect/>
          </a:stretch>
        </p:blipFill>
        <p:spPr bwMode="auto">
          <a:xfrm>
            <a:off x="4562537" y="3505200"/>
            <a:ext cx="3971862" cy="2762250"/>
          </a:xfrm>
          <a:prstGeom prst="rect">
            <a:avLst/>
          </a:prstGeom>
          <a:noFill/>
          <a:ln w="9525">
            <a:noFill/>
            <a:miter lim="800000"/>
            <a:headEnd/>
            <a:tailEnd/>
          </a:ln>
        </p:spPr>
      </p:pic>
      <p:sp>
        <p:nvSpPr>
          <p:cNvPr id="10" name="Rectangle 9"/>
          <p:cNvSpPr>
            <a:spLocks noChangeArrowheads="1"/>
          </p:cNvSpPr>
          <p:nvPr/>
        </p:nvSpPr>
        <p:spPr bwMode="auto">
          <a:xfrm>
            <a:off x="2637792" y="6362700"/>
            <a:ext cx="4189153" cy="457200"/>
          </a:xfrm>
          <a:prstGeom prst="rect">
            <a:avLst/>
          </a:prstGeom>
          <a:noFill/>
          <a:ln w="9525">
            <a:noFill/>
            <a:miter lim="800000"/>
            <a:headEnd/>
            <a:tailEnd/>
          </a:ln>
        </p:spPr>
        <p:txBody>
          <a:bodyPr wrap="none" anchor="ctr"/>
          <a:lstStyle/>
          <a:p>
            <a:pPr algn="ctr"/>
            <a:r>
              <a:rPr lang="en-US" sz="2800" b="1" smtClean="0">
                <a:solidFill>
                  <a:srgbClr val="FF0000"/>
                </a:solidFill>
                <a:latin typeface="Times New Roman" panose="02020603050405020304" pitchFamily="18" charset="0"/>
                <a:cs typeface="Times New Roman" pitchFamily="18" charset="0"/>
              </a:rPr>
              <a:t>Hậu quả</a:t>
            </a:r>
            <a:endParaRPr lang="en-US" sz="2800" b="1">
              <a:solidFill>
                <a:srgbClr val="FF0000"/>
              </a:solidFill>
              <a:latin typeface="Times New Roman" pitchFamily="18" charset="0"/>
              <a:cs typeface="Times New Roman" pitchFamily="18" charset="0"/>
            </a:endParaRPr>
          </a:p>
        </p:txBody>
      </p:sp>
      <p:pic>
        <p:nvPicPr>
          <p:cNvPr id="23554" name="Picture 2" descr="http://mangtinmoi.com/wp-content/uploads/2015/08/lu-lut-tai-tay-bac-tin-moi-nhat-ngay-3-8-ba.jpg"/>
          <p:cNvPicPr>
            <a:picLocks noChangeAspect="1" noChangeArrowheads="1"/>
          </p:cNvPicPr>
          <p:nvPr/>
        </p:nvPicPr>
        <p:blipFill>
          <a:blip r:embed="rId4"/>
          <a:srcRect/>
          <a:stretch>
            <a:fillRect/>
          </a:stretch>
        </p:blipFill>
        <p:spPr bwMode="auto">
          <a:xfrm>
            <a:off x="4343400" y="228600"/>
            <a:ext cx="4605867" cy="2590801"/>
          </a:xfrm>
          <a:prstGeom prst="rect">
            <a:avLst/>
          </a:prstGeom>
          <a:noFill/>
        </p:spPr>
      </p:pic>
      <p:pic>
        <p:nvPicPr>
          <p:cNvPr id="23556" name="Picture 4" descr="http://qtv.vn/dataimages/201409/original/images1063786_Lu_quet.jpg"/>
          <p:cNvPicPr>
            <a:picLocks noChangeAspect="1" noChangeArrowheads="1"/>
          </p:cNvPicPr>
          <p:nvPr/>
        </p:nvPicPr>
        <p:blipFill>
          <a:blip r:embed="rId5"/>
          <a:srcRect/>
          <a:stretch>
            <a:fillRect/>
          </a:stretch>
        </p:blipFill>
        <p:spPr bwMode="auto">
          <a:xfrm>
            <a:off x="381000" y="38100"/>
            <a:ext cx="3810000" cy="2857500"/>
          </a:xfrm>
          <a:prstGeom prst="rect">
            <a:avLst/>
          </a:prstGeom>
          <a:noFill/>
        </p:spPr>
      </p:pic>
    </p:spTree>
    <p:extLst>
      <p:ext uri="{BB962C8B-B14F-4D97-AF65-F5344CB8AC3E}">
        <p14:creationId xmlns:p14="http://schemas.microsoft.com/office/powerpoint/2010/main" val="1268400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762000" y="6400800"/>
            <a:ext cx="2438400" cy="461665"/>
          </a:xfrm>
          <a:prstGeom prst="rect">
            <a:avLst/>
          </a:prstGeom>
          <a:noFill/>
          <a:ln w="9525">
            <a:solidFill>
              <a:schemeClr val="tx1"/>
            </a:solidFill>
            <a:miter lim="800000"/>
            <a:headEnd/>
            <a:tailEnd/>
          </a:ln>
        </p:spPr>
        <p:txBody>
          <a:bodyPr wrap="square">
            <a:spAutoFit/>
          </a:bodyPr>
          <a:lstStyle/>
          <a:p>
            <a:pPr algn="ctr">
              <a:spcBef>
                <a:spcPct val="50000"/>
              </a:spcBef>
            </a:pPr>
            <a:r>
              <a:rPr lang="en-US" sz="2400" b="1" smtClean="0">
                <a:solidFill>
                  <a:srgbClr val="0000CC"/>
                </a:solidFill>
                <a:latin typeface="Times New Roman" panose="02020603050405020304" pitchFamily="18" charset="0"/>
                <a:cs typeface="Times New Roman" panose="02020603050405020304" pitchFamily="18" charset="0"/>
              </a:rPr>
              <a:t>Bệnh dịch</a:t>
            </a:r>
            <a:endParaRPr lang="en-US" sz="2400" b="1">
              <a:solidFill>
                <a:srgbClr val="0000CC"/>
              </a:solidFill>
              <a:latin typeface="Times New Roman" panose="02020603050405020304" pitchFamily="18" charset="0"/>
              <a:cs typeface="Times New Roman" panose="02020603050405020304" pitchFamily="18" charset="0"/>
            </a:endParaRPr>
          </a:p>
        </p:txBody>
      </p:sp>
      <p:sp>
        <p:nvSpPr>
          <p:cNvPr id="10" name="Text Box 7"/>
          <p:cNvSpPr txBox="1">
            <a:spLocks noChangeArrowheads="1"/>
          </p:cNvSpPr>
          <p:nvPr/>
        </p:nvSpPr>
        <p:spPr bwMode="auto">
          <a:xfrm>
            <a:off x="6324600" y="2514600"/>
            <a:ext cx="2590800" cy="406400"/>
          </a:xfrm>
          <a:prstGeom prst="rect">
            <a:avLst/>
          </a:prstGeom>
          <a:noFill/>
          <a:ln w="9525">
            <a:solidFill>
              <a:schemeClr val="tx1"/>
            </a:solidFill>
            <a:miter lim="800000"/>
            <a:headEnd/>
            <a:tailEnd/>
          </a:ln>
        </p:spPr>
        <p:txBody>
          <a:bodyPr>
            <a:spAutoFit/>
          </a:bodyPr>
          <a:lstStyle/>
          <a:p>
            <a:pPr algn="ctr">
              <a:spcBef>
                <a:spcPct val="50000"/>
              </a:spcBef>
            </a:pPr>
            <a:r>
              <a:rPr lang="en-US" sz="2000" b="1" smtClean="0">
                <a:solidFill>
                  <a:srgbClr val="0000CC"/>
                </a:solidFill>
              </a:rPr>
              <a:t>Mất mùa</a:t>
            </a:r>
            <a:endParaRPr lang="en-US" sz="2000" b="1">
              <a:solidFill>
                <a:srgbClr val="0000CC"/>
              </a:solidFill>
            </a:endParaRPr>
          </a:p>
        </p:txBody>
      </p:sp>
      <p:pic>
        <p:nvPicPr>
          <p:cNvPr id="12" name="Picture 13" descr="tamtay.vn - photo - Động Vật Hoang Dã -Châu Phi"/>
          <p:cNvPicPr>
            <a:picLocks noChangeAspect="1" noChangeArrowheads="1"/>
          </p:cNvPicPr>
          <p:nvPr/>
        </p:nvPicPr>
        <p:blipFill>
          <a:blip r:embed="rId2"/>
          <a:srcRect/>
          <a:stretch>
            <a:fillRect/>
          </a:stretch>
        </p:blipFill>
        <p:spPr bwMode="auto">
          <a:xfrm>
            <a:off x="5334000" y="3733800"/>
            <a:ext cx="3771900" cy="2514600"/>
          </a:xfrm>
          <a:prstGeom prst="rect">
            <a:avLst/>
          </a:prstGeom>
          <a:noFill/>
          <a:ln w="9525">
            <a:noFill/>
            <a:miter lim="800000"/>
            <a:headEnd/>
            <a:tailEnd/>
          </a:ln>
        </p:spPr>
      </p:pic>
      <p:pic>
        <p:nvPicPr>
          <p:cNvPr id="1026" name="Picture 2" descr="http://xmedia.nguoiduatin.vn/2013/10/05/image-thumb1380969368.jpg"/>
          <p:cNvPicPr>
            <a:picLocks noChangeAspect="1" noChangeArrowheads="1"/>
          </p:cNvPicPr>
          <p:nvPr/>
        </p:nvPicPr>
        <p:blipFill>
          <a:blip r:embed="rId3"/>
          <a:srcRect/>
          <a:stretch>
            <a:fillRect/>
          </a:stretch>
        </p:blipFill>
        <p:spPr bwMode="auto">
          <a:xfrm>
            <a:off x="457200" y="3810000"/>
            <a:ext cx="3659737" cy="2447449"/>
          </a:xfrm>
          <a:prstGeom prst="rect">
            <a:avLst/>
          </a:prstGeom>
          <a:noFill/>
        </p:spPr>
      </p:pic>
      <p:sp>
        <p:nvSpPr>
          <p:cNvPr id="13" name="Text Box 8"/>
          <p:cNvSpPr txBox="1">
            <a:spLocks noChangeArrowheads="1"/>
          </p:cNvSpPr>
          <p:nvPr/>
        </p:nvSpPr>
        <p:spPr bwMode="auto">
          <a:xfrm>
            <a:off x="4507345" y="6400800"/>
            <a:ext cx="4800600" cy="461665"/>
          </a:xfrm>
          <a:prstGeom prst="rect">
            <a:avLst/>
          </a:prstGeom>
          <a:noFill/>
          <a:ln w="9525">
            <a:solidFill>
              <a:schemeClr val="tx1"/>
            </a:solidFill>
            <a:miter lim="800000"/>
            <a:headEnd/>
            <a:tailEnd/>
          </a:ln>
        </p:spPr>
        <p:txBody>
          <a:bodyPr wrap="square">
            <a:spAutoFit/>
          </a:bodyPr>
          <a:lstStyle/>
          <a:p>
            <a:pPr algn="ctr">
              <a:spcBef>
                <a:spcPct val="50000"/>
              </a:spcBef>
            </a:pPr>
            <a:r>
              <a:rPr lang="en-US" sz="2400" b="1" dirty="0" err="1" smtClean="0">
                <a:solidFill>
                  <a:srgbClr val="0000CC"/>
                </a:solidFill>
                <a:latin typeface="Times New Roman" panose="02020603050405020304" pitchFamily="18" charset="0"/>
                <a:cs typeface="Times New Roman" panose="02020603050405020304" pitchFamily="18" charset="0"/>
              </a:rPr>
              <a:t>Động</a:t>
            </a:r>
            <a:r>
              <a:rPr lang="en-US" sz="2400" b="1" dirty="0" smtClean="0">
                <a:solidFill>
                  <a:srgbClr val="0000CC"/>
                </a:solidFill>
                <a:latin typeface="Times New Roman" panose="02020603050405020304" pitchFamily="18" charset="0"/>
                <a:cs typeface="Times New Roman" panose="02020603050405020304" pitchFamily="18" charset="0"/>
              </a:rPr>
              <a:t> </a:t>
            </a:r>
            <a:r>
              <a:rPr lang="en-US" sz="2400" b="1" dirty="0" err="1" smtClean="0">
                <a:solidFill>
                  <a:srgbClr val="0000CC"/>
                </a:solidFill>
                <a:latin typeface="Times New Roman" panose="02020603050405020304" pitchFamily="18" charset="0"/>
                <a:cs typeface="Times New Roman" panose="02020603050405020304" pitchFamily="18" charset="0"/>
              </a:rPr>
              <a:t>vật</a:t>
            </a:r>
            <a:r>
              <a:rPr lang="en-US" sz="2400" b="1" dirty="0" smtClean="0">
                <a:solidFill>
                  <a:srgbClr val="0000CC"/>
                </a:solidFill>
                <a:latin typeface="Times New Roman" panose="02020603050405020304" pitchFamily="18" charset="0"/>
                <a:cs typeface="Times New Roman" panose="02020603050405020304" pitchFamily="18" charset="0"/>
              </a:rPr>
              <a:t> </a:t>
            </a:r>
            <a:r>
              <a:rPr lang="en-US" sz="2400" b="1" dirty="0" err="1" smtClean="0">
                <a:solidFill>
                  <a:srgbClr val="0000CC"/>
                </a:solidFill>
                <a:latin typeface="Times New Roman" panose="02020603050405020304" pitchFamily="18" charset="0"/>
                <a:cs typeface="Times New Roman" panose="02020603050405020304" pitchFamily="18" charset="0"/>
              </a:rPr>
              <a:t>không</a:t>
            </a:r>
            <a:r>
              <a:rPr lang="en-US" sz="2400" b="1" dirty="0" smtClean="0">
                <a:solidFill>
                  <a:srgbClr val="0000CC"/>
                </a:solidFill>
                <a:latin typeface="Times New Roman" panose="02020603050405020304" pitchFamily="18" charset="0"/>
                <a:cs typeface="Times New Roman" panose="02020603050405020304" pitchFamily="18" charset="0"/>
              </a:rPr>
              <a:t> </a:t>
            </a:r>
            <a:r>
              <a:rPr lang="en-US" sz="2400" b="1" dirty="0" err="1" smtClean="0">
                <a:solidFill>
                  <a:srgbClr val="0000CC"/>
                </a:solidFill>
                <a:latin typeface="Times New Roman" panose="02020603050405020304" pitchFamily="18" charset="0"/>
                <a:cs typeface="Times New Roman" panose="02020603050405020304" pitchFamily="18" charset="0"/>
              </a:rPr>
              <a:t>còn</a:t>
            </a:r>
            <a:r>
              <a:rPr lang="en-US" sz="2400" b="1" dirty="0" smtClean="0">
                <a:solidFill>
                  <a:srgbClr val="0000CC"/>
                </a:solidFill>
                <a:latin typeface="Times New Roman" panose="02020603050405020304" pitchFamily="18" charset="0"/>
                <a:cs typeface="Times New Roman" panose="02020603050405020304" pitchFamily="18" charset="0"/>
              </a:rPr>
              <a:t> </a:t>
            </a:r>
            <a:r>
              <a:rPr lang="en-US" sz="2400" b="1" dirty="0" err="1" smtClean="0">
                <a:solidFill>
                  <a:srgbClr val="0000CC"/>
                </a:solidFill>
                <a:latin typeface="Times New Roman" panose="02020603050405020304" pitchFamily="18" charset="0"/>
                <a:cs typeface="Times New Roman" panose="02020603050405020304" pitchFamily="18" charset="0"/>
              </a:rPr>
              <a:t>nơi</a:t>
            </a:r>
            <a:r>
              <a:rPr lang="en-US" sz="2400" b="1" dirty="0" smtClean="0">
                <a:solidFill>
                  <a:srgbClr val="0000CC"/>
                </a:solidFill>
                <a:latin typeface="Times New Roman" panose="02020603050405020304" pitchFamily="18" charset="0"/>
                <a:cs typeface="Times New Roman" panose="02020603050405020304" pitchFamily="18" charset="0"/>
              </a:rPr>
              <a:t> </a:t>
            </a:r>
            <a:r>
              <a:rPr lang="en-US" sz="2400" b="1" dirty="0" err="1" smtClean="0">
                <a:solidFill>
                  <a:srgbClr val="0000CC"/>
                </a:solidFill>
                <a:latin typeface="Times New Roman" panose="02020603050405020304" pitchFamily="18" charset="0"/>
                <a:cs typeface="Times New Roman" panose="02020603050405020304" pitchFamily="18" charset="0"/>
              </a:rPr>
              <a:t>sinh</a:t>
            </a:r>
            <a:r>
              <a:rPr lang="en-US" sz="2400" b="1" dirty="0" smtClean="0">
                <a:solidFill>
                  <a:srgbClr val="0000CC"/>
                </a:solidFill>
                <a:latin typeface="Times New Roman" panose="02020603050405020304" pitchFamily="18" charset="0"/>
                <a:cs typeface="Times New Roman" panose="02020603050405020304" pitchFamily="18" charset="0"/>
              </a:rPr>
              <a:t> </a:t>
            </a:r>
            <a:r>
              <a:rPr lang="en-US" sz="2400" b="1" dirty="0" err="1" smtClean="0">
                <a:solidFill>
                  <a:srgbClr val="0000CC"/>
                </a:solidFill>
                <a:latin typeface="Times New Roman" panose="02020603050405020304" pitchFamily="18" charset="0"/>
                <a:cs typeface="Times New Roman" panose="02020603050405020304" pitchFamily="18" charset="0"/>
              </a:rPr>
              <a:t>sống</a:t>
            </a:r>
            <a:endParaRPr lang="en-US" sz="2400" b="1" dirty="0">
              <a:solidFill>
                <a:srgbClr val="0000CC"/>
              </a:solidFill>
              <a:latin typeface="Times New Roman" panose="02020603050405020304" pitchFamily="18" charset="0"/>
              <a:cs typeface="Times New Roman" panose="02020603050405020304" pitchFamily="18" charset="0"/>
            </a:endParaRPr>
          </a:p>
        </p:txBody>
      </p:sp>
      <p:pic>
        <p:nvPicPr>
          <p:cNvPr id="14" name="Picture 2" descr="Bản đồ phân bố sự ấm lên của bề mặt Trái Đất trong suốt thế kỷ 21 bằng mô hình HadCM3 theo kịch bản thông thường với tốc độ tăng trưởng kinh tế và phát thải khí nhà kính. Trên hình này, mức độ ấm lên trung bình trên toàn cầu khoảng 3.0 °C (5.4 °F)."/>
          <p:cNvPicPr>
            <a:picLocks noChangeAspect="1" noChangeArrowheads="1"/>
          </p:cNvPicPr>
          <p:nvPr/>
        </p:nvPicPr>
        <p:blipFill>
          <a:blip r:embed="rId4"/>
          <a:srcRect/>
          <a:stretch>
            <a:fillRect/>
          </a:stretch>
        </p:blipFill>
        <p:spPr bwMode="auto">
          <a:xfrm>
            <a:off x="533399" y="152400"/>
            <a:ext cx="3758451" cy="2743200"/>
          </a:xfrm>
          <a:prstGeom prst="rect">
            <a:avLst/>
          </a:prstGeom>
          <a:noFill/>
        </p:spPr>
      </p:pic>
      <p:pic>
        <p:nvPicPr>
          <p:cNvPr id="15" name="Picture 6" descr="Đóng"/>
          <p:cNvPicPr>
            <a:picLocks noChangeAspect="1" noChangeArrowheads="1"/>
          </p:cNvPicPr>
          <p:nvPr/>
        </p:nvPicPr>
        <p:blipFill>
          <a:blip r:embed="rId5"/>
          <a:srcRect/>
          <a:stretch>
            <a:fillRect/>
          </a:stretch>
        </p:blipFill>
        <p:spPr bwMode="auto">
          <a:xfrm>
            <a:off x="5181600" y="152400"/>
            <a:ext cx="3810000" cy="2866485"/>
          </a:xfrm>
          <a:prstGeom prst="rect">
            <a:avLst/>
          </a:prstGeom>
          <a:noFill/>
          <a:ln w="9525">
            <a:noFill/>
            <a:miter lim="800000"/>
            <a:headEnd/>
            <a:tailEnd/>
          </a:ln>
        </p:spPr>
      </p:pic>
      <p:sp>
        <p:nvSpPr>
          <p:cNvPr id="16" name="Title 1"/>
          <p:cNvSpPr txBox="1">
            <a:spLocks/>
          </p:cNvSpPr>
          <p:nvPr/>
        </p:nvSpPr>
        <p:spPr>
          <a:xfrm>
            <a:off x="152400" y="2971800"/>
            <a:ext cx="4343400" cy="457200"/>
          </a:xfrm>
          <a:prstGeom prst="rect">
            <a:avLst/>
          </a:prstGeom>
          <a:gradFill>
            <a:gsLst>
              <a:gs pos="0">
                <a:srgbClr val="FFEFD1"/>
              </a:gs>
              <a:gs pos="64999">
                <a:srgbClr val="F0EBD5"/>
              </a:gs>
              <a:gs pos="100000">
                <a:srgbClr val="D1C39F"/>
              </a:gs>
            </a:gsLst>
            <a:lin ang="5400000" scaled="0"/>
          </a:gra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err="1" smtClean="0">
                <a:solidFill>
                  <a:srgbClr val="0000FF"/>
                </a:solidFill>
                <a:latin typeface="Times New Roman" panose="02020603050405020304" pitchFamily="18" charset="0"/>
                <a:ea typeface="+mj-ea"/>
                <a:cs typeface="Times New Roman" pitchFamily="18" charset="0"/>
              </a:rPr>
              <a:t>Nhiệt</a:t>
            </a:r>
            <a:r>
              <a:rPr lang="en-US" sz="2400" b="1" dirty="0" smtClean="0">
                <a:solidFill>
                  <a:srgbClr val="0000FF"/>
                </a:solidFill>
                <a:latin typeface="Times New Roman" pitchFamily="18" charset="0"/>
                <a:ea typeface="+mj-ea"/>
                <a:cs typeface="Times New Roman" pitchFamily="18" charset="0"/>
              </a:rPr>
              <a:t> </a:t>
            </a:r>
            <a:r>
              <a:rPr lang="en-US" sz="2400" b="1" dirty="0" err="1" smtClean="0">
                <a:solidFill>
                  <a:srgbClr val="0000FF"/>
                </a:solidFill>
                <a:latin typeface="Times New Roman" pitchFamily="18" charset="0"/>
                <a:ea typeface="+mj-ea"/>
                <a:cs typeface="Times New Roman" pitchFamily="18" charset="0"/>
              </a:rPr>
              <a:t>độ</a:t>
            </a:r>
            <a:r>
              <a:rPr lang="en-US" sz="2400" b="1" dirty="0" smtClean="0">
                <a:solidFill>
                  <a:srgbClr val="0000FF"/>
                </a:solidFill>
                <a:latin typeface="Times New Roman" pitchFamily="18" charset="0"/>
                <a:ea typeface="+mj-ea"/>
                <a:cs typeface="Times New Roman" pitchFamily="18" charset="0"/>
              </a:rPr>
              <a:t> </a:t>
            </a:r>
            <a:r>
              <a:rPr lang="en-US" sz="2400" b="1" dirty="0" err="1" smtClean="0">
                <a:solidFill>
                  <a:srgbClr val="0000FF"/>
                </a:solidFill>
                <a:latin typeface="Times New Roman" pitchFamily="18" charset="0"/>
                <a:ea typeface="+mj-ea"/>
                <a:cs typeface="Times New Roman" pitchFamily="18" charset="0"/>
              </a:rPr>
              <a:t>trung</a:t>
            </a:r>
            <a:r>
              <a:rPr lang="en-US" sz="2400" b="1" dirty="0" smtClean="0">
                <a:solidFill>
                  <a:srgbClr val="0000FF"/>
                </a:solidFill>
                <a:latin typeface="Times New Roman" pitchFamily="18" charset="0"/>
                <a:ea typeface="+mj-ea"/>
                <a:cs typeface="Times New Roman" pitchFamily="18" charset="0"/>
              </a:rPr>
              <a:t> </a:t>
            </a:r>
            <a:r>
              <a:rPr lang="en-US" sz="2400" b="1" dirty="0" err="1" smtClean="0">
                <a:solidFill>
                  <a:srgbClr val="0000FF"/>
                </a:solidFill>
                <a:latin typeface="Times New Roman" pitchFamily="18" charset="0"/>
                <a:ea typeface="+mj-ea"/>
                <a:cs typeface="Times New Roman" pitchFamily="18" charset="0"/>
              </a:rPr>
              <a:t>bình</a:t>
            </a:r>
            <a:r>
              <a:rPr lang="en-US" sz="2400" b="1" dirty="0" smtClean="0">
                <a:solidFill>
                  <a:srgbClr val="0000FF"/>
                </a:solidFill>
                <a:latin typeface="Times New Roman" pitchFamily="18" charset="0"/>
                <a:ea typeface="+mj-ea"/>
                <a:cs typeface="Times New Roman" pitchFamily="18" charset="0"/>
              </a:rPr>
              <a:t> </a:t>
            </a:r>
            <a:r>
              <a:rPr lang="en-US" sz="2400" b="1" dirty="0" err="1" smtClean="0">
                <a:solidFill>
                  <a:srgbClr val="0000FF"/>
                </a:solidFill>
                <a:latin typeface="Times New Roman" pitchFamily="18" charset="0"/>
                <a:ea typeface="+mj-ea"/>
                <a:cs typeface="Times New Roman" pitchFamily="18" charset="0"/>
              </a:rPr>
              <a:t>tăng</a:t>
            </a:r>
            <a:r>
              <a:rPr lang="en-US" sz="2400" b="1" dirty="0" smtClean="0">
                <a:solidFill>
                  <a:srgbClr val="0000FF"/>
                </a:solidFill>
                <a:latin typeface="Times New Roman" pitchFamily="18" charset="0"/>
                <a:ea typeface="+mj-ea"/>
                <a:cs typeface="Times New Roman" pitchFamily="18" charset="0"/>
              </a:rPr>
              <a:t> </a:t>
            </a:r>
            <a:r>
              <a:rPr lang="en-US" sz="2400" b="1" dirty="0" err="1" smtClean="0">
                <a:solidFill>
                  <a:srgbClr val="0000FF"/>
                </a:solidFill>
                <a:latin typeface="Times New Roman" pitchFamily="18" charset="0"/>
                <a:ea typeface="+mj-ea"/>
                <a:cs typeface="Times New Roman" pitchFamily="18" charset="0"/>
              </a:rPr>
              <a:t>lên</a:t>
            </a:r>
            <a:endPar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endParaRPr>
          </a:p>
        </p:txBody>
      </p:sp>
      <p:sp>
        <p:nvSpPr>
          <p:cNvPr id="17" name="Title 1"/>
          <p:cNvSpPr txBox="1">
            <a:spLocks/>
          </p:cNvSpPr>
          <p:nvPr/>
        </p:nvSpPr>
        <p:spPr>
          <a:xfrm>
            <a:off x="5257800" y="3048000"/>
            <a:ext cx="36576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j-ea"/>
                <a:cs typeface="Times New Roman" pitchFamily="18" charset="0"/>
              </a:rPr>
              <a:t>Mực</a:t>
            </a:r>
            <a:r>
              <a:rPr kumimoji="0" lang="en-US" sz="2400" b="1" i="0" u="none" strike="noStrike" kern="1200" cap="none" spc="0" normalizeH="0" noProof="0" dirty="0" smtClean="0">
                <a:ln>
                  <a:noFill/>
                </a:ln>
                <a:solidFill>
                  <a:srgbClr val="0000FF"/>
                </a:solidFill>
                <a:effectLst/>
                <a:uLnTx/>
                <a:uFillTx/>
                <a:latin typeface="Times New Roman" pitchFamily="18" charset="0"/>
                <a:ea typeface="+mj-ea"/>
                <a:cs typeface="Times New Roman" pitchFamily="18" charset="0"/>
              </a:rPr>
              <a:t> </a:t>
            </a:r>
            <a:r>
              <a:rPr kumimoji="0" lang="en-US" sz="2400" b="1" i="0" u="none" strike="noStrike" kern="1200" cap="none" spc="0" normalizeH="0" noProof="0" dirty="0" err="1" smtClean="0">
                <a:ln>
                  <a:noFill/>
                </a:ln>
                <a:solidFill>
                  <a:srgbClr val="0000FF"/>
                </a:solidFill>
                <a:effectLst/>
                <a:uLnTx/>
                <a:uFillTx/>
                <a:latin typeface="Times New Roman" pitchFamily="18" charset="0"/>
                <a:ea typeface="+mj-ea"/>
                <a:cs typeface="Times New Roman" pitchFamily="18" charset="0"/>
              </a:rPr>
              <a:t>nước</a:t>
            </a:r>
            <a:r>
              <a:rPr kumimoji="0" lang="en-US" sz="2400" b="1" i="0" u="none" strike="noStrike" kern="1200" cap="none" spc="0" normalizeH="0" noProof="0" dirty="0" smtClean="0">
                <a:ln>
                  <a:noFill/>
                </a:ln>
                <a:solidFill>
                  <a:srgbClr val="0000FF"/>
                </a:solidFill>
                <a:effectLst/>
                <a:uLnTx/>
                <a:uFillTx/>
                <a:latin typeface="Times New Roman" pitchFamily="18" charset="0"/>
                <a:ea typeface="+mj-ea"/>
                <a:cs typeface="Times New Roman" pitchFamily="18" charset="0"/>
              </a:rPr>
              <a:t> </a:t>
            </a:r>
            <a:r>
              <a:rPr kumimoji="0" lang="en-US" sz="2400" b="1" i="0" u="none" strike="noStrike" kern="1200" cap="none" spc="0" normalizeH="0" noProof="0" dirty="0" err="1" smtClean="0">
                <a:ln>
                  <a:noFill/>
                </a:ln>
                <a:solidFill>
                  <a:srgbClr val="0000FF"/>
                </a:solidFill>
                <a:effectLst/>
                <a:uLnTx/>
                <a:uFillTx/>
                <a:latin typeface="Times New Roman" pitchFamily="18" charset="0"/>
                <a:ea typeface="+mj-ea"/>
                <a:cs typeface="Times New Roman" pitchFamily="18" charset="0"/>
              </a:rPr>
              <a:t>biển</a:t>
            </a:r>
            <a:r>
              <a:rPr kumimoji="0" lang="en-US" sz="2400" b="1" i="0" u="none" strike="noStrike" kern="1200" cap="none" spc="0" normalizeH="0" noProof="0" dirty="0" smtClean="0">
                <a:ln>
                  <a:noFill/>
                </a:ln>
                <a:solidFill>
                  <a:srgbClr val="0000FF"/>
                </a:solidFill>
                <a:effectLst/>
                <a:uLnTx/>
                <a:uFillTx/>
                <a:latin typeface="Times New Roman" pitchFamily="18" charset="0"/>
                <a:ea typeface="+mj-ea"/>
                <a:cs typeface="Times New Roman" pitchFamily="18" charset="0"/>
              </a:rPr>
              <a:t> </a:t>
            </a:r>
            <a:r>
              <a:rPr kumimoji="0" lang="en-US" sz="2400" b="1" i="0" u="none" strike="noStrike" kern="1200" cap="none" spc="0" normalizeH="0" noProof="0" dirty="0" err="1" smtClean="0">
                <a:ln>
                  <a:noFill/>
                </a:ln>
                <a:solidFill>
                  <a:srgbClr val="0000FF"/>
                </a:solidFill>
                <a:effectLst/>
                <a:uLnTx/>
                <a:uFillTx/>
                <a:latin typeface="Times New Roman" pitchFamily="18" charset="0"/>
                <a:ea typeface="+mj-ea"/>
                <a:cs typeface="Times New Roman" pitchFamily="18" charset="0"/>
              </a:rPr>
              <a:t>dâng</a:t>
            </a:r>
            <a:r>
              <a:rPr kumimoji="0" lang="en-US" sz="2400" b="1" i="0" u="none" strike="noStrike" kern="1200" cap="none" spc="0" normalizeH="0" noProof="0" dirty="0" smtClean="0">
                <a:ln>
                  <a:noFill/>
                </a:ln>
                <a:solidFill>
                  <a:srgbClr val="0000FF"/>
                </a:solidFill>
                <a:effectLst/>
                <a:uLnTx/>
                <a:uFillTx/>
                <a:latin typeface="Times New Roman" pitchFamily="18" charset="0"/>
                <a:ea typeface="+mj-ea"/>
                <a:cs typeface="Times New Roman" pitchFamily="18" charset="0"/>
              </a:rPr>
              <a:t> </a:t>
            </a:r>
            <a:endPar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157218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219359"/>
            <a:ext cx="9144000" cy="1981200"/>
          </a:xfrm>
        </p:spPr>
        <p:txBody>
          <a:bodyPr/>
          <a:lstStyle/>
          <a:p>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rừng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hưởng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phố</a:t>
            </a:r>
            <a:r>
              <a:rPr lang="en-US" sz="2800" dirty="0" smtClean="0">
                <a:latin typeface="Times New Roman" pitchFamily="18" charset="0"/>
                <a:cs typeface="Times New Roman" pitchFamily="18" charset="0"/>
              </a:rPr>
              <a:t> hay </a:t>
            </a:r>
            <a:r>
              <a:rPr lang="en-US" sz="2800" dirty="0" err="1" smtClean="0">
                <a:latin typeface="Times New Roman" pitchFamily="18" charset="0"/>
                <a:cs typeface="Times New Roman" pitchFamily="18" charset="0"/>
              </a:rPr>
              <a:t>vùng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rừng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đúng</a:t>
            </a:r>
            <a:r>
              <a:rPr lang="en-US" sz="2800" dirty="0" smtClean="0">
                <a:latin typeface="Times New Roman" pitchFamily="18" charset="0"/>
                <a:cs typeface="Times New Roman" pitchFamily="18" charset="0"/>
              </a:rPr>
              <a:t> hay </a:t>
            </a:r>
            <a:r>
              <a:rPr lang="en-US" sz="2800" dirty="0" err="1" smtClean="0">
                <a:latin typeface="Times New Roman" pitchFamily="18" charset="0"/>
                <a:cs typeface="Times New Roman" pitchFamily="18" charset="0"/>
              </a:rPr>
              <a:t>sai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sao</a:t>
            </a:r>
            <a:r>
              <a:rPr lang="en-US" sz="2800" dirty="0" smtClean="0">
                <a:latin typeface="Times New Roman" pitchFamily="18" charset="0"/>
                <a:cs typeface="Times New Roman" pitchFamily="18" charset="0"/>
              </a:rPr>
              <a:t> ?</a:t>
            </a:r>
          </a:p>
        </p:txBody>
      </p:sp>
      <p:pic>
        <p:nvPicPr>
          <p:cNvPr id="6147" name="Picture 4" descr="http://www.goldentravel.vn/images/products/tour-hoc-sinh-rung-quoc-gia-cuc-phuong_2014417947451.jpg"/>
          <p:cNvPicPr>
            <a:picLocks noChangeAspect="1" noChangeArrowheads="1"/>
          </p:cNvPicPr>
          <p:nvPr/>
        </p:nvPicPr>
        <p:blipFill>
          <a:blip r:embed="rId3"/>
          <a:srcRect/>
          <a:stretch>
            <a:fillRect/>
          </a:stretch>
        </p:blipFill>
        <p:spPr bwMode="auto">
          <a:xfrm>
            <a:off x="457200" y="1853109"/>
            <a:ext cx="3886200" cy="2414091"/>
          </a:xfrm>
          <a:prstGeom prst="rect">
            <a:avLst/>
          </a:prstGeom>
          <a:noFill/>
          <a:ln w="9525">
            <a:noFill/>
            <a:miter lim="800000"/>
            <a:headEnd/>
            <a:tailEnd/>
          </a:ln>
        </p:spPr>
      </p:pic>
      <p:pic>
        <p:nvPicPr>
          <p:cNvPr id="6150" name="Picture 6" descr="http://4psoft.com/wp-content/uploads/2013/04/Benthanh.jpg"/>
          <p:cNvPicPr>
            <a:picLocks noChangeAspect="1" noChangeArrowheads="1"/>
          </p:cNvPicPr>
          <p:nvPr/>
        </p:nvPicPr>
        <p:blipFill>
          <a:blip r:embed="rId4"/>
          <a:srcRect/>
          <a:stretch>
            <a:fillRect/>
          </a:stretch>
        </p:blipFill>
        <p:spPr bwMode="auto">
          <a:xfrm>
            <a:off x="457200" y="4343400"/>
            <a:ext cx="3886200" cy="2434233"/>
          </a:xfrm>
          <a:prstGeom prst="rect">
            <a:avLst/>
          </a:prstGeom>
          <a:noFill/>
        </p:spPr>
      </p:pic>
      <p:pic>
        <p:nvPicPr>
          <p:cNvPr id="6152" name="Picture 8" descr="http://dantri4.vcmedia.vn/OjRsnUq3VYRgf5mG4vC/Image/2013/06/DSC08275-592fd.JPG"/>
          <p:cNvPicPr>
            <a:picLocks noChangeAspect="1" noChangeArrowheads="1"/>
          </p:cNvPicPr>
          <p:nvPr/>
        </p:nvPicPr>
        <p:blipFill>
          <a:blip r:embed="rId5"/>
          <a:srcRect/>
          <a:stretch>
            <a:fillRect/>
          </a:stretch>
        </p:blipFill>
        <p:spPr bwMode="auto">
          <a:xfrm>
            <a:off x="4800600" y="1876934"/>
            <a:ext cx="3733800" cy="2390266"/>
          </a:xfrm>
          <a:prstGeom prst="rect">
            <a:avLst/>
          </a:prstGeom>
          <a:noFill/>
        </p:spPr>
      </p:pic>
      <p:pic>
        <p:nvPicPr>
          <p:cNvPr id="8" name="Picture 6" descr="http://4psoft.com/wp-content/uploads/2013/04/Benthanh.jpg"/>
          <p:cNvPicPr>
            <a:picLocks noChangeAspect="1" noChangeArrowheads="1"/>
          </p:cNvPicPr>
          <p:nvPr/>
        </p:nvPicPr>
        <p:blipFill>
          <a:blip r:embed="rId4"/>
          <a:srcRect/>
          <a:stretch>
            <a:fillRect/>
          </a:stretch>
        </p:blipFill>
        <p:spPr bwMode="auto">
          <a:xfrm>
            <a:off x="4800600" y="4343400"/>
            <a:ext cx="3733800" cy="2434233"/>
          </a:xfrm>
          <a:prstGeom prst="rect">
            <a:avLst/>
          </a:prstGeom>
          <a:noFill/>
        </p:spPr>
      </p:pic>
      <p:sp>
        <p:nvSpPr>
          <p:cNvPr id="7" name="Text Box 77"/>
          <p:cNvSpPr txBox="1">
            <a:spLocks noChangeArrowheads="1"/>
          </p:cNvSpPr>
          <p:nvPr/>
        </p:nvSpPr>
        <p:spPr bwMode="auto">
          <a:xfrm>
            <a:off x="631536" y="3743980"/>
            <a:ext cx="3581400" cy="523220"/>
          </a:xfrm>
          <a:prstGeom prst="rect">
            <a:avLst/>
          </a:prstGeom>
          <a:solidFill>
            <a:srgbClr val="FFFFFF"/>
          </a:solidFill>
          <a:ln w="9525">
            <a:noFill/>
            <a:miter lim="800000"/>
            <a:headEnd/>
            <a:tailEnd/>
          </a:ln>
        </p:spPr>
        <p:txBody>
          <a:bodyPr wrap="square">
            <a:spAutoFit/>
          </a:bodyPr>
          <a:lstStyle/>
          <a:p>
            <a:pPr algn="ctr">
              <a:spcBef>
                <a:spcPct val="50000"/>
              </a:spcBef>
            </a:pPr>
            <a:r>
              <a:rPr lang="en-US" sz="2800" b="1" dirty="0" err="1" smtClean="0">
                <a:latin typeface="Times New Roman" pitchFamily="18" charset="0"/>
                <a:cs typeface="Times New Roman" pitchFamily="18" charset="0"/>
              </a:rPr>
              <a:t>Rừng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được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phát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triển</a:t>
            </a:r>
            <a:endParaRPr lang="en-US" sz="2800" b="1" dirty="0">
              <a:latin typeface="Times New Roman" pitchFamily="18" charset="0"/>
              <a:cs typeface="Times New Roman" pitchFamily="18" charset="0"/>
            </a:endParaRPr>
          </a:p>
        </p:txBody>
      </p:sp>
      <p:sp>
        <p:nvSpPr>
          <p:cNvPr id="9" name="Text Box 77"/>
          <p:cNvSpPr txBox="1">
            <a:spLocks noChangeArrowheads="1"/>
          </p:cNvSpPr>
          <p:nvPr/>
        </p:nvSpPr>
        <p:spPr bwMode="auto">
          <a:xfrm>
            <a:off x="4898736" y="3667780"/>
            <a:ext cx="3581400" cy="523220"/>
          </a:xfrm>
          <a:prstGeom prst="rect">
            <a:avLst/>
          </a:prstGeom>
          <a:solidFill>
            <a:srgbClr val="FFFFFF"/>
          </a:solidFill>
          <a:ln w="9525">
            <a:noFill/>
            <a:miter lim="800000"/>
            <a:headEnd/>
            <a:tailEnd/>
          </a:ln>
        </p:spPr>
        <p:txBody>
          <a:bodyPr wrap="square">
            <a:spAutoFit/>
          </a:bodyPr>
          <a:lstStyle/>
          <a:p>
            <a:pPr algn="ctr">
              <a:spcBef>
                <a:spcPct val="50000"/>
              </a:spcBef>
            </a:pPr>
            <a:r>
              <a:rPr lang="en-US" sz="2800" b="1" err="1" smtClean="0">
                <a:latin typeface="Times New Roman" pitchFamily="18" charset="0"/>
                <a:cs typeface="Times New Roman" pitchFamily="18" charset="0"/>
              </a:rPr>
              <a:t>Rừng</a:t>
            </a:r>
            <a:r>
              <a:rPr lang="en-US" sz="2800" b="1"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bị</a:t>
            </a:r>
            <a:r>
              <a:rPr lang="en-US" sz="2800" b="1"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tàn</a:t>
            </a:r>
            <a:r>
              <a:rPr lang="en-US" sz="2800" b="1"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phá</a:t>
            </a: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385266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7" descr="D:\HN TS\ca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038600"/>
            <a:ext cx="29718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8" descr="D:\HN TS\cat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849563"/>
            <a:ext cx="31242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19"/>
          <p:cNvSpPr txBox="1">
            <a:spLocks noChangeArrowheads="1"/>
          </p:cNvSpPr>
          <p:nvPr/>
        </p:nvSpPr>
        <p:spPr bwMode="auto">
          <a:xfrm>
            <a:off x="152400" y="5780782"/>
            <a:ext cx="3733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dirty="0">
                <a:solidFill>
                  <a:srgbClr val="0000FF"/>
                </a:solidFill>
                <a:latin typeface="Times New Roman" panose="02020603050405020304" pitchFamily="18" charset="0"/>
                <a:cs typeface="Times New Roman" panose="02020603050405020304" pitchFamily="18" charset="0"/>
              </a:rPr>
              <a:t>Vườn ươm </a:t>
            </a:r>
            <a:r>
              <a:rPr lang="en-US" altLang="en-US" b="1" dirty="0" err="1">
                <a:solidFill>
                  <a:srgbClr val="0000FF"/>
                </a:solidFill>
                <a:latin typeface="Times New Roman" panose="02020603050405020304" pitchFamily="18" charset="0"/>
                <a:cs typeface="Times New Roman" panose="02020603050405020304" pitchFamily="18" charset="0"/>
              </a:rPr>
              <a:t>cây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giống</a:t>
            </a:r>
            <a:r>
              <a:rPr lang="en-US" altLang="en-US" b="1" dirty="0" smtClean="0">
                <a:solidFill>
                  <a:srgbClr val="0000FF"/>
                </a:solidFill>
                <a:latin typeface="Times New Roman" panose="02020603050405020304" pitchFamily="18" charset="0"/>
                <a:cs typeface="Times New Roman" panose="02020603050405020304" pitchFamily="18" charset="0"/>
              </a:rPr>
              <a:t>)</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3081" name="Text Box 19"/>
          <p:cNvSpPr txBox="1">
            <a:spLocks noChangeArrowheads="1"/>
          </p:cNvSpPr>
          <p:nvPr/>
        </p:nvSpPr>
        <p:spPr bwMode="auto">
          <a:xfrm>
            <a:off x="5837382" y="5105400"/>
            <a:ext cx="3124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Rừng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cây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sinh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trưởng</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tốt</a:t>
            </a:r>
            <a:endParaRPr lang="en-US" altLang="en-US" b="1" dirty="0">
              <a:solidFill>
                <a:srgbClr val="0000FF"/>
              </a:solidFill>
              <a:latin typeface="Times New Roman" panose="02020603050405020304" pitchFamily="18" charset="0"/>
              <a:cs typeface="Times New Roman" panose="02020603050405020304" pitchFamily="18" charset="0"/>
            </a:endParaRPr>
          </a:p>
        </p:txBody>
      </p:sp>
      <p:cxnSp>
        <p:nvCxnSpPr>
          <p:cNvPr id="17" name="Straight Arrow Connector 16"/>
          <p:cNvCxnSpPr>
            <a:cxnSpLocks/>
          </p:cNvCxnSpPr>
          <p:nvPr/>
        </p:nvCxnSpPr>
        <p:spPr>
          <a:xfrm>
            <a:off x="4114800" y="3505200"/>
            <a:ext cx="1306513" cy="0"/>
          </a:xfrm>
          <a:prstGeom prst="straightConnector1">
            <a:avLst/>
          </a:prstGeom>
          <a:ln w="34925">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4103" name="Picture 18" descr="e1d137034115977eee343c27a971e68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31963"/>
            <a:ext cx="2971800"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1"/>
          <p:cNvSpPr>
            <a:spLocks noChangeArrowheads="1"/>
          </p:cNvSpPr>
          <p:nvPr/>
        </p:nvSpPr>
        <p:spPr bwMode="auto">
          <a:xfrm>
            <a:off x="3414713" y="1772345"/>
            <a:ext cx="24526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Chăm</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sóc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rừng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mới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trồng</a:t>
            </a:r>
            <a:endParaRPr lang="en-US" altLang="en-US" b="1" dirty="0">
              <a:solidFill>
                <a:srgbClr val="000000"/>
              </a:solidFill>
            </a:endParaRPr>
          </a:p>
        </p:txBody>
      </p:sp>
    </p:spTree>
    <p:extLst>
      <p:ext uri="{BB962C8B-B14F-4D97-AF65-F5344CB8AC3E}">
        <p14:creationId xmlns:p14="http://schemas.microsoft.com/office/powerpoint/2010/main" val="3327240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box(in)">
                                      <p:cBhvr>
                                        <p:cTn id="7" dur="500"/>
                                        <p:tgtEl>
                                          <p:spTgt spid="308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081"/>
                                        </p:tgtEl>
                                        <p:attrNameLst>
                                          <p:attrName>style.visibility</p:attrName>
                                        </p:attrNameLst>
                                      </p:cBhvr>
                                      <p:to>
                                        <p:strVal val="visible"/>
                                      </p:to>
                                    </p:set>
                                    <p:animEffect transition="in" filter="box(in)">
                                      <p:cBhvr>
                                        <p:cTn id="10" dur="500"/>
                                        <p:tgtEl>
                                          <p:spTgt spid="3081"/>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3081"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90800"/>
            <a:ext cx="4572000" cy="584775"/>
          </a:xfrm>
          <a:prstGeom prst="rect">
            <a:avLst/>
          </a:prstGeom>
        </p:spPr>
        <p:txBody>
          <a:bodyPr>
            <a:spAutoFit/>
          </a:bodyPr>
          <a:lstStyle/>
          <a:p>
            <a:r>
              <a:rPr lang="en-US" sz="1600" smtClean="0">
                <a:latin typeface="Times New Roman" pitchFamily="18" charset="0"/>
                <a:cs typeface="Times New Roman" pitchFamily="18" charset="0"/>
              </a:rPr>
              <a:t>T</a:t>
            </a:r>
            <a:r>
              <a:rPr lang="vi-VN" sz="1600" smtClean="0">
                <a:latin typeface="Times New Roman" pitchFamily="18" charset="0"/>
                <a:cs typeface="Times New Roman" pitchFamily="18" charset="0"/>
              </a:rPr>
              <a:t>hảm họa kép động đất, sóng thần tại Nhật Bản </a:t>
            </a:r>
            <a:r>
              <a:rPr lang="en-US" sz="1600" smtClean="0">
                <a:latin typeface="Times New Roman" pitchFamily="18" charset="0"/>
                <a:cs typeface="Times New Roman" pitchFamily="18" charset="0"/>
              </a:rPr>
              <a:t>năm 2011 làm 15.854 người chết</a:t>
            </a:r>
            <a:endParaRPr lang="en-US" sz="1600">
              <a:latin typeface="Times New Roman" pitchFamily="18" charset="0"/>
              <a:cs typeface="Times New Roman" pitchFamily="18" charset="0"/>
            </a:endParaRPr>
          </a:p>
        </p:txBody>
      </p:sp>
      <p:pic>
        <p:nvPicPr>
          <p:cNvPr id="98310" name="Picture 6" descr="http://l.f30.img.vnecdn.net/2014/11/09/philippines-41-1415495600_660x0.jpg"/>
          <p:cNvPicPr>
            <a:picLocks noChangeAspect="1" noChangeArrowheads="1"/>
          </p:cNvPicPr>
          <p:nvPr/>
        </p:nvPicPr>
        <p:blipFill>
          <a:blip r:embed="rId2"/>
          <a:srcRect/>
          <a:stretch>
            <a:fillRect/>
          </a:stretch>
        </p:blipFill>
        <p:spPr bwMode="auto">
          <a:xfrm>
            <a:off x="5181600" y="87976"/>
            <a:ext cx="3886200" cy="2579024"/>
          </a:xfrm>
          <a:prstGeom prst="rect">
            <a:avLst/>
          </a:prstGeom>
          <a:noFill/>
        </p:spPr>
      </p:pic>
      <p:sp>
        <p:nvSpPr>
          <p:cNvPr id="8" name="Rectangle 7"/>
          <p:cNvSpPr/>
          <p:nvPr/>
        </p:nvSpPr>
        <p:spPr>
          <a:xfrm>
            <a:off x="5181600" y="2667000"/>
            <a:ext cx="4114800" cy="584775"/>
          </a:xfrm>
          <a:prstGeom prst="rect">
            <a:avLst/>
          </a:prstGeom>
        </p:spPr>
        <p:txBody>
          <a:bodyPr wrap="square">
            <a:spAutoFit/>
          </a:bodyPr>
          <a:lstStyle/>
          <a:p>
            <a:r>
              <a:rPr lang="en-US" sz="1600" smtClean="0">
                <a:latin typeface="Times New Roman" pitchFamily="18" charset="0"/>
                <a:cs typeface="Times New Roman" pitchFamily="18" charset="0"/>
              </a:rPr>
              <a:t>Siêu bão haiyan ngày 8/11/2013 tại Philippines hơn 6300 người chết</a:t>
            </a:r>
            <a:endParaRPr lang="en-US" sz="1600">
              <a:latin typeface="Times New Roman" pitchFamily="18" charset="0"/>
              <a:cs typeface="Times New Roman" pitchFamily="18" charset="0"/>
            </a:endParaRPr>
          </a:p>
        </p:txBody>
      </p:sp>
      <p:pic>
        <p:nvPicPr>
          <p:cNvPr id="98314" name="Picture 10" descr="http://images.vov.vn/Uploaded/hungbm/2013_03_11/song-than.jpg?width=490"/>
          <p:cNvPicPr>
            <a:picLocks noChangeAspect="1" noChangeArrowheads="1"/>
          </p:cNvPicPr>
          <p:nvPr/>
        </p:nvPicPr>
        <p:blipFill>
          <a:blip r:embed="rId3"/>
          <a:srcRect/>
          <a:stretch>
            <a:fillRect/>
          </a:stretch>
        </p:blipFill>
        <p:spPr bwMode="auto">
          <a:xfrm>
            <a:off x="152399" y="76200"/>
            <a:ext cx="4464325" cy="2514600"/>
          </a:xfrm>
          <a:prstGeom prst="rect">
            <a:avLst/>
          </a:prstGeom>
          <a:noFill/>
        </p:spPr>
      </p:pic>
      <p:pic>
        <p:nvPicPr>
          <p:cNvPr id="98316" name="Picture 12" descr="http://cms.kienthuc.net.vn/zoom/1000/uploaded/minhbich/2013_09_15/06_colorado_13_frgp.jpg"/>
          <p:cNvPicPr>
            <a:picLocks noChangeAspect="1" noChangeArrowheads="1"/>
          </p:cNvPicPr>
          <p:nvPr/>
        </p:nvPicPr>
        <p:blipFill>
          <a:blip r:embed="rId4"/>
          <a:srcRect/>
          <a:stretch>
            <a:fillRect/>
          </a:stretch>
        </p:blipFill>
        <p:spPr bwMode="auto">
          <a:xfrm>
            <a:off x="381000" y="3352800"/>
            <a:ext cx="3810000" cy="2540000"/>
          </a:xfrm>
          <a:prstGeom prst="rect">
            <a:avLst/>
          </a:prstGeom>
          <a:noFill/>
        </p:spPr>
      </p:pic>
      <p:sp>
        <p:nvSpPr>
          <p:cNvPr id="12" name="Rectangle 11"/>
          <p:cNvSpPr/>
          <p:nvPr/>
        </p:nvSpPr>
        <p:spPr>
          <a:xfrm>
            <a:off x="381000" y="5950803"/>
            <a:ext cx="4038600" cy="830997"/>
          </a:xfrm>
          <a:prstGeom prst="rect">
            <a:avLst/>
          </a:prstGeom>
        </p:spPr>
        <p:txBody>
          <a:bodyPr wrap="square">
            <a:spAutoFit/>
          </a:bodyPr>
          <a:lstStyle/>
          <a:p>
            <a:r>
              <a:rPr lang="en-US" sz="1600" smtClean="0">
                <a:latin typeface="Times New Roman" pitchFamily="18" charset="0"/>
                <a:cs typeface="Times New Roman" pitchFamily="18" charset="0"/>
              </a:rPr>
              <a:t>L</a:t>
            </a:r>
            <a:r>
              <a:rPr lang="vi-VN" sz="1600" smtClean="0">
                <a:latin typeface="Times New Roman" pitchFamily="18" charset="0"/>
                <a:cs typeface="Times New Roman" pitchFamily="18" charset="0"/>
              </a:rPr>
              <a:t>ũ lụt ở Colorado miền tây nước Mỹ đã làm chết 5 người và buộc hàng ngàn người ở thành phố Boulder phải sơ tán</a:t>
            </a:r>
            <a:r>
              <a:rPr lang="en-US" sz="1600" smtClean="0">
                <a:latin typeface="Times New Roman" pitchFamily="18" charset="0"/>
                <a:cs typeface="Times New Roman" pitchFamily="18" charset="0"/>
              </a:rPr>
              <a:t>( NĂM 2013)</a:t>
            </a:r>
            <a:endParaRPr lang="en-US" sz="1600">
              <a:latin typeface="Times New Roman" pitchFamily="18" charset="0"/>
              <a:cs typeface="Times New Roman" pitchFamily="18" charset="0"/>
            </a:endParaRPr>
          </a:p>
        </p:txBody>
      </p:sp>
      <p:pic>
        <p:nvPicPr>
          <p:cNvPr id="98318" name="Picture 14" descr="http://static.thanhnien.com.vn/uploaded/yentrinh/2015_05_26/india-reuters_nzhs.jpg?width=600"/>
          <p:cNvPicPr>
            <a:picLocks noChangeAspect="1" noChangeArrowheads="1"/>
          </p:cNvPicPr>
          <p:nvPr/>
        </p:nvPicPr>
        <p:blipFill>
          <a:blip r:embed="rId5"/>
          <a:srcRect/>
          <a:stretch>
            <a:fillRect/>
          </a:stretch>
        </p:blipFill>
        <p:spPr bwMode="auto">
          <a:xfrm>
            <a:off x="5181600" y="3276600"/>
            <a:ext cx="3733800" cy="2103375"/>
          </a:xfrm>
          <a:prstGeom prst="rect">
            <a:avLst/>
          </a:prstGeom>
          <a:noFill/>
        </p:spPr>
      </p:pic>
      <p:sp>
        <p:nvSpPr>
          <p:cNvPr id="14" name="Rectangle 13"/>
          <p:cNvSpPr/>
          <p:nvPr/>
        </p:nvSpPr>
        <p:spPr>
          <a:xfrm>
            <a:off x="4953000" y="5475982"/>
            <a:ext cx="4191000" cy="1077218"/>
          </a:xfrm>
          <a:prstGeom prst="rect">
            <a:avLst/>
          </a:prstGeom>
        </p:spPr>
        <p:txBody>
          <a:bodyPr wrap="square">
            <a:spAutoFit/>
          </a:bodyPr>
          <a:lstStyle/>
          <a:p>
            <a:r>
              <a:rPr lang="en-US" sz="1600" smtClean="0">
                <a:latin typeface="Times New Roman" pitchFamily="18" charset="0"/>
                <a:cs typeface="Times New Roman" pitchFamily="18" charset="0"/>
              </a:rPr>
              <a:t>N</a:t>
            </a:r>
            <a:r>
              <a:rPr lang="vi-VN" sz="1600" smtClean="0">
                <a:latin typeface="+mj-lt"/>
              </a:rPr>
              <a:t>gày 25-5</a:t>
            </a:r>
            <a:r>
              <a:rPr lang="en-US" sz="1600" smtClean="0">
                <a:latin typeface="+mj-lt"/>
              </a:rPr>
              <a:t>-2015</a:t>
            </a:r>
            <a:r>
              <a:rPr lang="vi-VN" sz="1600" smtClean="0">
                <a:latin typeface="+mj-lt"/>
              </a:rPr>
              <a:t>, nắng nóng như thiêu đốt ở Ấn Độ đã khiến gần 500 người trên khắp cả nước thiệt mạng. Nhiệt độ ở Khammam, bang Telangana có lúc lên 48 độ C.</a:t>
            </a:r>
            <a:endParaRPr lang="en-US" sz="1600">
              <a:latin typeface="+mj-lt"/>
            </a:endParaRPr>
          </a:p>
        </p:txBody>
      </p:sp>
    </p:spTree>
    <p:extLst>
      <p:ext uri="{BB962C8B-B14F-4D97-AF65-F5344CB8AC3E}">
        <p14:creationId xmlns:p14="http://schemas.microsoft.com/office/powerpoint/2010/main" val="1743282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lgn="ctr" eaLnBrk="0" hangingPunct="0">
              <a:spcBef>
                <a:spcPct val="50000"/>
              </a:spcBef>
            </a:pPr>
            <a:r>
              <a:rPr lang="en-US" sz="3600" b="1" dirty="0" smtClean="0">
                <a:solidFill>
                  <a:srgbClr val="FF0066"/>
                </a:solidFill>
                <a:latin typeface="Times New Roman" pitchFamily="18" charset="0"/>
              </a:rPr>
              <a:t>BÀI 7: TRỒNG, CHĂM SÓC VÀ BẢO VỆ RỪNG</a:t>
            </a:r>
            <a:endParaRPr lang="en-US" sz="3600" b="1" dirty="0">
              <a:solidFill>
                <a:srgbClr val="FF0066"/>
              </a:solidFill>
              <a:latin typeface="Times New Roman" pitchFamily="18" charset="0"/>
            </a:endParaRPr>
          </a:p>
        </p:txBody>
      </p:sp>
      <p:sp>
        <p:nvSpPr>
          <p:cNvPr id="154645" name="Text Box 21"/>
          <p:cNvSpPr txBox="1">
            <a:spLocks noChangeArrowheads="1"/>
          </p:cNvSpPr>
          <p:nvPr/>
        </p:nvSpPr>
        <p:spPr bwMode="auto">
          <a:xfrm>
            <a:off x="93663" y="1682750"/>
            <a:ext cx="7740650" cy="707886"/>
          </a:xfrm>
          <a:prstGeom prst="rect">
            <a:avLst/>
          </a:prstGeom>
          <a:noFill/>
          <a:ln w="9525">
            <a:noFill/>
            <a:miter lim="800000"/>
            <a:headEnd/>
            <a:tailEnd/>
          </a:ln>
        </p:spPr>
        <p:txBody>
          <a:bodyPr>
            <a:spAutoFit/>
          </a:bodyPr>
          <a:lstStyle/>
          <a:p>
            <a:pPr eaLnBrk="0" hangingPunct="0">
              <a:spcBef>
                <a:spcPct val="50000"/>
              </a:spcBef>
            </a:pPr>
            <a:r>
              <a:rPr lang="en-US" sz="4000" b="1" dirty="0">
                <a:solidFill>
                  <a:srgbClr val="3333FF"/>
                </a:solidFill>
                <a:latin typeface="Times New Roman" pitchFamily="18" charset="0"/>
              </a:rPr>
              <a:t>2</a:t>
            </a:r>
            <a:r>
              <a:rPr lang="en-US" sz="4000" b="1" dirty="0" smtClean="0">
                <a:solidFill>
                  <a:srgbClr val="3333FF"/>
                </a:solidFill>
                <a:latin typeface="Times New Roman" pitchFamily="18" charset="0"/>
              </a:rPr>
              <a:t>. </a:t>
            </a:r>
            <a:r>
              <a:rPr lang="en-US" sz="4000" b="1" u="sng" dirty="0" smtClean="0">
                <a:solidFill>
                  <a:srgbClr val="3333FF"/>
                </a:solidFill>
                <a:latin typeface="Times New Roman" pitchFamily="18" charset="0"/>
              </a:rPr>
              <a:t>BẢO VỆ RỪNG</a:t>
            </a:r>
            <a:endParaRPr lang="en-US" sz="4000" b="1" u="sng" dirty="0">
              <a:solidFill>
                <a:srgbClr val="3333FF"/>
              </a:solidFill>
              <a:latin typeface="Times New Roman" pitchFamily="18" charset="0"/>
            </a:endParaRPr>
          </a:p>
        </p:txBody>
      </p:sp>
      <p:sp>
        <p:nvSpPr>
          <p:cNvPr id="4" name="Text Box 21"/>
          <p:cNvSpPr txBox="1">
            <a:spLocks noChangeArrowheads="1"/>
          </p:cNvSpPr>
          <p:nvPr/>
        </p:nvSpPr>
        <p:spPr bwMode="auto">
          <a:xfrm>
            <a:off x="228600" y="2386018"/>
            <a:ext cx="7740650" cy="707886"/>
          </a:xfrm>
          <a:prstGeom prst="rect">
            <a:avLst/>
          </a:prstGeom>
          <a:noFill/>
          <a:ln w="9525">
            <a:noFill/>
            <a:miter lim="800000"/>
            <a:headEnd/>
            <a:tailEnd/>
          </a:ln>
        </p:spPr>
        <p:txBody>
          <a:bodyPr>
            <a:spAutoFit/>
          </a:bodyPr>
          <a:lstStyle/>
          <a:p>
            <a:pPr eaLnBrk="0" hangingPunct="0">
              <a:spcBef>
                <a:spcPct val="50000"/>
              </a:spcBef>
            </a:pPr>
            <a:r>
              <a:rPr lang="en-US" sz="4000" b="1" dirty="0" smtClean="0">
                <a:solidFill>
                  <a:srgbClr val="3333FF"/>
                </a:solidFill>
                <a:latin typeface="Times New Roman" pitchFamily="18" charset="0"/>
              </a:rPr>
              <a:t>2.2. Biện pháp bảo vệ rừng</a:t>
            </a:r>
            <a:endParaRPr lang="en-US" sz="4000" b="1" u="sng" dirty="0">
              <a:solidFill>
                <a:srgbClr val="3333FF"/>
              </a:solidFill>
              <a:latin typeface="Times New Roman" pitchFamily="18" charset="0"/>
            </a:endParaRPr>
          </a:p>
        </p:txBody>
      </p:sp>
    </p:spTree>
    <p:extLst>
      <p:ext uri="{BB962C8B-B14F-4D97-AF65-F5344CB8AC3E}">
        <p14:creationId xmlns:p14="http://schemas.microsoft.com/office/powerpoint/2010/main" val="199506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4645"/>
                                        </p:tgtEl>
                                        <p:attrNameLst>
                                          <p:attrName>style.visibility</p:attrName>
                                        </p:attrNameLst>
                                      </p:cBhvr>
                                      <p:to>
                                        <p:strVal val="visible"/>
                                      </p:to>
                                    </p:set>
                                    <p:animEffect transition="in" filter="box(in)">
                                      <p:cBhvr>
                                        <p:cTn id="7" dur="500"/>
                                        <p:tgtEl>
                                          <p:spTgt spid="15464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5"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giacaphe.com/wp-content/uploads/2011/07/cham-soc-ca-phe.jpg"/>
          <p:cNvPicPr>
            <a:picLocks noChangeAspect="1" noChangeArrowheads="1"/>
          </p:cNvPicPr>
          <p:nvPr/>
        </p:nvPicPr>
        <p:blipFill>
          <a:blip r:embed="rId2"/>
          <a:srcRect/>
          <a:stretch>
            <a:fillRect/>
          </a:stretch>
        </p:blipFill>
        <p:spPr bwMode="auto">
          <a:xfrm>
            <a:off x="228600" y="3276600"/>
            <a:ext cx="4019296" cy="3276600"/>
          </a:xfrm>
          <a:prstGeom prst="rect">
            <a:avLst/>
          </a:prstGeom>
          <a:noFill/>
        </p:spPr>
      </p:pic>
      <p:pic>
        <p:nvPicPr>
          <p:cNvPr id="15366" name="Picture 6" descr="http://tapchisonghuong.com.vn/uploads/news/size500/news21/8/baovemoitruong-netcodo-20724.jpg"/>
          <p:cNvPicPr>
            <a:picLocks noChangeAspect="1" noChangeArrowheads="1"/>
          </p:cNvPicPr>
          <p:nvPr/>
        </p:nvPicPr>
        <p:blipFill>
          <a:blip r:embed="rId3"/>
          <a:srcRect/>
          <a:stretch>
            <a:fillRect/>
          </a:stretch>
        </p:blipFill>
        <p:spPr bwMode="auto">
          <a:xfrm>
            <a:off x="4465136" y="3200400"/>
            <a:ext cx="4488364" cy="3200400"/>
          </a:xfrm>
          <a:prstGeom prst="rect">
            <a:avLst/>
          </a:prstGeom>
          <a:noFill/>
        </p:spPr>
      </p:pic>
      <p:pic>
        <p:nvPicPr>
          <p:cNvPr id="2" name="Picture 1"/>
          <p:cNvPicPr>
            <a:picLocks noChangeAspect="1"/>
          </p:cNvPicPr>
          <p:nvPr/>
        </p:nvPicPr>
        <p:blipFill>
          <a:blip r:embed="rId4"/>
          <a:stretch>
            <a:fillRect/>
          </a:stretch>
        </p:blipFill>
        <p:spPr>
          <a:xfrm>
            <a:off x="381000" y="304800"/>
            <a:ext cx="3921211" cy="2667000"/>
          </a:xfrm>
          <a:prstGeom prst="rect">
            <a:avLst/>
          </a:prstGeom>
        </p:spPr>
      </p:pic>
      <p:pic>
        <p:nvPicPr>
          <p:cNvPr id="3" name="Picture 2"/>
          <p:cNvPicPr>
            <a:picLocks noChangeAspect="1"/>
          </p:cNvPicPr>
          <p:nvPr/>
        </p:nvPicPr>
        <p:blipFill>
          <a:blip r:embed="rId5"/>
          <a:stretch>
            <a:fillRect/>
          </a:stretch>
        </p:blipFill>
        <p:spPr>
          <a:xfrm>
            <a:off x="4648200" y="238852"/>
            <a:ext cx="4151042" cy="2767361"/>
          </a:xfrm>
          <a:prstGeom prst="rect">
            <a:avLst/>
          </a:prstGeom>
        </p:spPr>
      </p:pic>
    </p:spTree>
    <p:extLst>
      <p:ext uri="{BB962C8B-B14F-4D97-AF65-F5344CB8AC3E}">
        <p14:creationId xmlns:p14="http://schemas.microsoft.com/office/powerpoint/2010/main" val="3853211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9" name="Google Shape;599;p50"/>
          <p:cNvSpPr txBox="1">
            <a:spLocks noGrp="1"/>
          </p:cNvSpPr>
          <p:nvPr>
            <p:ph type="title"/>
          </p:nvPr>
        </p:nvSpPr>
        <p:spPr>
          <a:xfrm>
            <a:off x="1730367" y="1308150"/>
            <a:ext cx="5574559" cy="1033200"/>
          </a:xfrm>
          <a:prstGeom prst="rect">
            <a:avLst/>
          </a:prstGeom>
        </p:spPr>
        <p:txBody>
          <a:bodyPr spcFirstLastPara="1" vert="horz" wrap="square" lIns="91425" tIns="91425" rIns="91425" bIns="91425" rtlCol="0" anchor="ctr" anchorCtr="0">
            <a:noAutofit/>
          </a:bodyPr>
          <a:lstStyle/>
          <a:p>
            <a:r>
              <a:rPr lang="en-US" sz="4000" b="1" dirty="0">
                <a:latin typeface="Times New Roman" panose="02020603050405020304" pitchFamily="18" charset="0"/>
                <a:cs typeface="Times New Roman" panose="02020603050405020304" pitchFamily="18" charset="0"/>
              </a:rPr>
              <a:t>LUYỆN TẬP</a:t>
            </a:r>
            <a:endParaRPr sz="4000" b="1" dirty="0">
              <a:latin typeface="Times New Roman" panose="02020603050405020304" pitchFamily="18" charset="0"/>
              <a:cs typeface="Times New Roman" panose="02020603050405020304" pitchFamily="18" charset="0"/>
            </a:endParaRPr>
          </a:p>
        </p:txBody>
      </p:sp>
      <p:grpSp>
        <p:nvGrpSpPr>
          <p:cNvPr id="625" name="Google Shape;625;p50"/>
          <p:cNvGrpSpPr/>
          <p:nvPr/>
        </p:nvGrpSpPr>
        <p:grpSpPr>
          <a:xfrm rot="-5400000">
            <a:off x="348300" y="1048450"/>
            <a:ext cx="662400" cy="1359000"/>
            <a:chOff x="840225" y="0"/>
            <a:chExt cx="662400" cy="1359000"/>
          </a:xfrm>
        </p:grpSpPr>
        <p:sp>
          <p:nvSpPr>
            <p:cNvPr id="626" name="Google Shape;626;p50"/>
            <p:cNvSpPr/>
            <p:nvPr/>
          </p:nvSpPr>
          <p:spPr>
            <a:xfrm rot="5400000">
              <a:off x="395125" y="638700"/>
              <a:ext cx="1359000" cy="81600"/>
            </a:xfrm>
            <a:prstGeom prst="rect">
              <a:avLst/>
            </a:prstGeom>
            <a:solidFill>
              <a:srgbClr val="6AA84F"/>
            </a:solidFill>
            <a:ln>
              <a:noFill/>
            </a:ln>
          </p:spPr>
          <p:txBody>
            <a:bodyPr spcFirstLastPara="1" wrap="square" lIns="91425" tIns="91425" rIns="91425" bIns="91425" anchor="ctr" anchorCtr="0">
              <a:noAutofit/>
            </a:bodyPr>
            <a:lstStyle/>
            <a:p>
              <a:endParaRPr/>
            </a:p>
          </p:txBody>
        </p:sp>
        <p:sp>
          <p:nvSpPr>
            <p:cNvPr id="627" name="Google Shape;627;p50"/>
            <p:cNvSpPr/>
            <p:nvPr/>
          </p:nvSpPr>
          <p:spPr>
            <a:xfrm rot="5400000">
              <a:off x="588725" y="638700"/>
              <a:ext cx="1359000" cy="81600"/>
            </a:xfrm>
            <a:prstGeom prst="rect">
              <a:avLst/>
            </a:prstGeom>
            <a:solidFill>
              <a:srgbClr val="FE7F2D"/>
            </a:solidFill>
            <a:ln>
              <a:noFill/>
            </a:ln>
          </p:spPr>
          <p:txBody>
            <a:bodyPr spcFirstLastPara="1" wrap="square" lIns="91425" tIns="91425" rIns="91425" bIns="91425" anchor="ctr" anchorCtr="0">
              <a:noAutofit/>
            </a:bodyPr>
            <a:lstStyle/>
            <a:p>
              <a:endParaRPr/>
            </a:p>
          </p:txBody>
        </p:sp>
        <p:sp>
          <p:nvSpPr>
            <p:cNvPr id="628" name="Google Shape;628;p50"/>
            <p:cNvSpPr/>
            <p:nvPr/>
          </p:nvSpPr>
          <p:spPr>
            <a:xfrm rot="5400000">
              <a:off x="201525" y="638700"/>
              <a:ext cx="1359000" cy="816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629" name="Google Shape;629;p50"/>
            <p:cNvSpPr/>
            <p:nvPr/>
          </p:nvSpPr>
          <p:spPr>
            <a:xfrm rot="5400000">
              <a:off x="782325" y="638700"/>
              <a:ext cx="1359000" cy="81600"/>
            </a:xfrm>
            <a:prstGeom prst="rect">
              <a:avLst/>
            </a:prstGeom>
            <a:solidFill>
              <a:srgbClr val="EF476F"/>
            </a:solidFill>
            <a:ln>
              <a:noFill/>
            </a:ln>
          </p:spPr>
          <p:txBody>
            <a:bodyPr spcFirstLastPara="1" wrap="square" lIns="91425" tIns="91425" rIns="91425" bIns="91425" anchor="ctr" anchorCtr="0">
              <a:noAutofit/>
            </a:bodyPr>
            <a:lstStyle/>
            <a:p>
              <a:endParaRPr/>
            </a:p>
          </p:txBody>
        </p:sp>
      </p:grpSp>
      <p:grpSp>
        <p:nvGrpSpPr>
          <p:cNvPr id="630" name="Google Shape;630;p50"/>
          <p:cNvGrpSpPr/>
          <p:nvPr/>
        </p:nvGrpSpPr>
        <p:grpSpPr>
          <a:xfrm>
            <a:off x="8430763" y="1396750"/>
            <a:ext cx="714384" cy="662400"/>
            <a:chOff x="0" y="539500"/>
            <a:chExt cx="713100" cy="662400"/>
          </a:xfrm>
        </p:grpSpPr>
        <p:sp>
          <p:nvSpPr>
            <p:cNvPr id="631" name="Google Shape;631;p50"/>
            <p:cNvSpPr/>
            <p:nvPr/>
          </p:nvSpPr>
          <p:spPr>
            <a:xfrm>
              <a:off x="0" y="926700"/>
              <a:ext cx="713100" cy="81600"/>
            </a:xfrm>
            <a:prstGeom prst="rect">
              <a:avLst/>
            </a:prstGeom>
            <a:solidFill>
              <a:srgbClr val="6AA84F"/>
            </a:solidFill>
            <a:ln>
              <a:noFill/>
            </a:ln>
          </p:spPr>
          <p:txBody>
            <a:bodyPr spcFirstLastPara="1" wrap="square" lIns="91425" tIns="91425" rIns="91425" bIns="91425" anchor="ctr" anchorCtr="0">
              <a:noAutofit/>
            </a:bodyPr>
            <a:lstStyle/>
            <a:p>
              <a:endParaRPr/>
            </a:p>
          </p:txBody>
        </p:sp>
        <p:sp>
          <p:nvSpPr>
            <p:cNvPr id="632" name="Google Shape;632;p50"/>
            <p:cNvSpPr/>
            <p:nvPr/>
          </p:nvSpPr>
          <p:spPr>
            <a:xfrm>
              <a:off x="0" y="733100"/>
              <a:ext cx="713100" cy="81600"/>
            </a:xfrm>
            <a:prstGeom prst="rect">
              <a:avLst/>
            </a:prstGeom>
            <a:solidFill>
              <a:srgbClr val="FE7F2D"/>
            </a:solidFill>
            <a:ln>
              <a:noFill/>
            </a:ln>
          </p:spPr>
          <p:txBody>
            <a:bodyPr spcFirstLastPara="1" wrap="square" lIns="91425" tIns="91425" rIns="91425" bIns="91425" anchor="ctr" anchorCtr="0">
              <a:noAutofit/>
            </a:bodyPr>
            <a:lstStyle/>
            <a:p>
              <a:endParaRPr/>
            </a:p>
          </p:txBody>
        </p:sp>
        <p:sp>
          <p:nvSpPr>
            <p:cNvPr id="633" name="Google Shape;633;p50"/>
            <p:cNvSpPr/>
            <p:nvPr/>
          </p:nvSpPr>
          <p:spPr>
            <a:xfrm>
              <a:off x="0" y="1120300"/>
              <a:ext cx="713100" cy="816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634" name="Google Shape;634;p50"/>
            <p:cNvSpPr/>
            <p:nvPr/>
          </p:nvSpPr>
          <p:spPr>
            <a:xfrm>
              <a:off x="0" y="539500"/>
              <a:ext cx="713100" cy="81600"/>
            </a:xfrm>
            <a:prstGeom prst="rect">
              <a:avLst/>
            </a:prstGeom>
            <a:solidFill>
              <a:srgbClr val="EF476F"/>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067509609"/>
      </p:ext>
    </p:extLst>
  </p:cSld>
  <p:clrMapOvr>
    <a:masterClrMapping/>
  </p:clrMapOvr>
  <mc:AlternateContent xmlns:mc="http://schemas.openxmlformats.org/markup-compatibility/2006" xmlns:p15="http://schemas.microsoft.com/office/powerpoint/2012/main">
    <mc:Choice Requires="p15">
      <p:transition spd="slow">
        <p15:prstTrans prst="pageCurlDouble" invX="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68" name="Rectangle 1372"/>
          <p:cNvSpPr>
            <a:spLocks noChangeArrowheads="1"/>
          </p:cNvSpPr>
          <p:nvPr/>
        </p:nvSpPr>
        <p:spPr bwMode="auto">
          <a:xfrm>
            <a:off x="7524750" y="6524625"/>
            <a:ext cx="5762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2402" name="Picture 2" descr="ANd9GcTVNT3Ai4EAZXZM4lq_WywVCzuvAJ8QIURKqhsvmBDW4llXbqWYoA">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2632075"/>
            <a:ext cx="2730500" cy="2524125"/>
          </a:xfrm>
          <a:prstGeom prst="rect">
            <a:avLst/>
          </a:prstGeom>
          <a:noFill/>
          <a:extLst>
            <a:ext uri="{909E8E84-426E-40DD-AFC4-6F175D3DCCD1}">
              <a14:hiddenFill xmlns:a14="http://schemas.microsoft.com/office/drawing/2010/main">
                <a:solidFill>
                  <a:srgbClr val="FFFFFF"/>
                </a:solidFill>
              </a14:hiddenFill>
            </a:ext>
          </a:extLst>
        </p:spPr>
      </p:pic>
      <p:pic>
        <p:nvPicPr>
          <p:cNvPr id="102403" name="Picture 3" descr="ANd9GcRxb2nPDWMGfRNlvznyEJuG4rRyqg6c1MIsuz2yZUwVx48pTPir6A">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3125" y="976313"/>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2404" name="Picture 4" descr="ANd9GcSaPYAHCyuGw01PSjWApI-tGjMa18QvwqeLgYuQnA2Gidwwkz6FT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1500" y="2420938"/>
            <a:ext cx="2587625" cy="2524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405" name="Object 40"/>
          <p:cNvGraphicFramePr>
            <a:graphicFrameLocks noChangeAspect="1"/>
          </p:cNvGraphicFramePr>
          <p:nvPr/>
        </p:nvGraphicFramePr>
        <p:xfrm>
          <a:off x="1588" y="0"/>
          <a:ext cx="1076325" cy="1071563"/>
        </p:xfrm>
        <a:graphic>
          <a:graphicData uri="http://schemas.openxmlformats.org/presentationml/2006/ole">
            <mc:AlternateContent xmlns:mc="http://schemas.openxmlformats.org/markup-compatibility/2006">
              <mc:Choice xmlns:v="urn:schemas-microsoft-com:vml" Requires="v">
                <p:oleObj spid="_x0000_s1036" name="Clip" r:id="rId10" imgW="1278360" imgH="1274040" progId="MS_ClipArt_Gallery.2">
                  <p:embed/>
                </p:oleObj>
              </mc:Choice>
              <mc:Fallback>
                <p:oleObj name="Clip" r:id="rId10" imgW="1278360" imgH="1274040" progId="MS_ClipArt_Gallery.2">
                  <p:embed/>
                  <p:pic>
                    <p:nvPicPr>
                      <p:cNvPr id="102405" name="Object 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0"/>
                        <a:ext cx="1076325" cy="107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2406" name="Group 42"/>
          <p:cNvGrpSpPr>
            <a:grpSpLocks noChangeAspect="1"/>
          </p:cNvGrpSpPr>
          <p:nvPr/>
        </p:nvGrpSpPr>
        <p:grpSpPr bwMode="auto">
          <a:xfrm flipH="1">
            <a:off x="8001000" y="-60325"/>
            <a:ext cx="1143000" cy="1096963"/>
            <a:chOff x="1008" y="1127"/>
            <a:chExt cx="2064" cy="2059"/>
          </a:xfrm>
        </p:grpSpPr>
        <p:sp>
          <p:nvSpPr>
            <p:cNvPr id="102407" name="AutoShape 43"/>
            <p:cNvSpPr>
              <a:spLocks noChangeAspect="1" noChangeArrowheads="1" noTextEdit="1"/>
            </p:cNvSpPr>
            <p:nvPr/>
          </p:nvSpPr>
          <p:spPr bwMode="auto">
            <a:xfrm>
              <a:off x="1008" y="1127"/>
              <a:ext cx="2064" cy="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02408" name="Group 44"/>
            <p:cNvGrpSpPr>
              <a:grpSpLocks/>
            </p:cNvGrpSpPr>
            <p:nvPr/>
          </p:nvGrpSpPr>
          <p:grpSpPr bwMode="auto">
            <a:xfrm>
              <a:off x="1033" y="1136"/>
              <a:ext cx="2038" cy="1706"/>
              <a:chOff x="1033" y="1136"/>
              <a:chExt cx="2038" cy="1706"/>
            </a:xfrm>
          </p:grpSpPr>
          <p:sp>
            <p:nvSpPr>
              <p:cNvPr id="102409" name="Freeform 45"/>
              <p:cNvSpPr>
                <a:spLocks/>
              </p:cNvSpPr>
              <p:nvPr/>
            </p:nvSpPr>
            <p:spPr bwMode="auto">
              <a:xfrm>
                <a:off x="2127" y="1182"/>
                <a:ext cx="287" cy="125"/>
              </a:xfrm>
              <a:custGeom>
                <a:avLst/>
                <a:gdLst>
                  <a:gd name="T0" fmla="*/ 0 w 287"/>
                  <a:gd name="T1" fmla="*/ 109 h 125"/>
                  <a:gd name="T2" fmla="*/ 0 w 287"/>
                  <a:gd name="T3" fmla="*/ 108 h 125"/>
                  <a:gd name="T4" fmla="*/ 5 w 287"/>
                  <a:gd name="T5" fmla="*/ 106 h 125"/>
                  <a:gd name="T6" fmla="*/ 7 w 287"/>
                  <a:gd name="T7" fmla="*/ 105 h 125"/>
                  <a:gd name="T8" fmla="*/ 7 w 287"/>
                  <a:gd name="T9" fmla="*/ 103 h 125"/>
                  <a:gd name="T10" fmla="*/ 31 w 287"/>
                  <a:gd name="T11" fmla="*/ 109 h 125"/>
                  <a:gd name="T12" fmla="*/ 55 w 287"/>
                  <a:gd name="T13" fmla="*/ 112 h 125"/>
                  <a:gd name="T14" fmla="*/ 77 w 287"/>
                  <a:gd name="T15" fmla="*/ 114 h 125"/>
                  <a:gd name="T16" fmla="*/ 98 w 287"/>
                  <a:gd name="T17" fmla="*/ 111 h 125"/>
                  <a:gd name="T18" fmla="*/ 118 w 287"/>
                  <a:gd name="T19" fmla="*/ 106 h 125"/>
                  <a:gd name="T20" fmla="*/ 139 w 287"/>
                  <a:gd name="T21" fmla="*/ 100 h 125"/>
                  <a:gd name="T22" fmla="*/ 158 w 287"/>
                  <a:gd name="T23" fmla="*/ 93 h 125"/>
                  <a:gd name="T24" fmla="*/ 176 w 287"/>
                  <a:gd name="T25" fmla="*/ 84 h 125"/>
                  <a:gd name="T26" fmla="*/ 194 w 287"/>
                  <a:gd name="T27" fmla="*/ 74 h 125"/>
                  <a:gd name="T28" fmla="*/ 210 w 287"/>
                  <a:gd name="T29" fmla="*/ 63 h 125"/>
                  <a:gd name="T30" fmla="*/ 225 w 287"/>
                  <a:gd name="T31" fmla="*/ 53 h 125"/>
                  <a:gd name="T32" fmla="*/ 239 w 287"/>
                  <a:gd name="T33" fmla="*/ 41 h 125"/>
                  <a:gd name="T34" fmla="*/ 253 w 287"/>
                  <a:gd name="T35" fmla="*/ 29 h 125"/>
                  <a:gd name="T36" fmla="*/ 264 w 287"/>
                  <a:gd name="T37" fmla="*/ 19 h 125"/>
                  <a:gd name="T38" fmla="*/ 276 w 287"/>
                  <a:gd name="T39" fmla="*/ 9 h 125"/>
                  <a:gd name="T40" fmla="*/ 287 w 287"/>
                  <a:gd name="T41" fmla="*/ 0 h 125"/>
                  <a:gd name="T42" fmla="*/ 284 w 287"/>
                  <a:gd name="T43" fmla="*/ 12 h 125"/>
                  <a:gd name="T44" fmla="*/ 276 w 287"/>
                  <a:gd name="T45" fmla="*/ 23 h 125"/>
                  <a:gd name="T46" fmla="*/ 266 w 287"/>
                  <a:gd name="T47" fmla="*/ 35 h 125"/>
                  <a:gd name="T48" fmla="*/ 251 w 287"/>
                  <a:gd name="T49" fmla="*/ 48 h 125"/>
                  <a:gd name="T50" fmla="*/ 235 w 287"/>
                  <a:gd name="T51" fmla="*/ 62 h 125"/>
                  <a:gd name="T52" fmla="*/ 217 w 287"/>
                  <a:gd name="T53" fmla="*/ 75 h 125"/>
                  <a:gd name="T54" fmla="*/ 196 w 287"/>
                  <a:gd name="T55" fmla="*/ 87 h 125"/>
                  <a:gd name="T56" fmla="*/ 174 w 287"/>
                  <a:gd name="T57" fmla="*/ 97 h 125"/>
                  <a:gd name="T58" fmla="*/ 152 w 287"/>
                  <a:gd name="T59" fmla="*/ 108 h 125"/>
                  <a:gd name="T60" fmla="*/ 129 w 287"/>
                  <a:gd name="T61" fmla="*/ 115 h 125"/>
                  <a:gd name="T62" fmla="*/ 105 w 287"/>
                  <a:gd name="T63" fmla="*/ 121 h 125"/>
                  <a:gd name="T64" fmla="*/ 83 w 287"/>
                  <a:gd name="T65" fmla="*/ 125 h 125"/>
                  <a:gd name="T66" fmla="*/ 59 w 287"/>
                  <a:gd name="T67" fmla="*/ 125 h 125"/>
                  <a:gd name="T68" fmla="*/ 38 w 287"/>
                  <a:gd name="T69" fmla="*/ 124 h 125"/>
                  <a:gd name="T70" fmla="*/ 18 w 287"/>
                  <a:gd name="T71" fmla="*/ 118 h 125"/>
                  <a:gd name="T72" fmla="*/ 0 w 287"/>
                  <a:gd name="T73" fmla="*/ 109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125"/>
                  <a:gd name="T113" fmla="*/ 287 w 28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125">
                    <a:moveTo>
                      <a:pt x="0" y="109"/>
                    </a:moveTo>
                    <a:lnTo>
                      <a:pt x="0" y="108"/>
                    </a:lnTo>
                    <a:lnTo>
                      <a:pt x="5" y="106"/>
                    </a:lnTo>
                    <a:lnTo>
                      <a:pt x="7" y="105"/>
                    </a:lnTo>
                    <a:lnTo>
                      <a:pt x="7" y="103"/>
                    </a:lnTo>
                    <a:lnTo>
                      <a:pt x="31" y="109"/>
                    </a:lnTo>
                    <a:lnTo>
                      <a:pt x="55" y="112"/>
                    </a:lnTo>
                    <a:lnTo>
                      <a:pt x="77" y="114"/>
                    </a:lnTo>
                    <a:lnTo>
                      <a:pt x="98" y="111"/>
                    </a:lnTo>
                    <a:lnTo>
                      <a:pt x="118" y="106"/>
                    </a:lnTo>
                    <a:lnTo>
                      <a:pt x="139" y="100"/>
                    </a:lnTo>
                    <a:lnTo>
                      <a:pt x="158" y="93"/>
                    </a:lnTo>
                    <a:lnTo>
                      <a:pt x="176" y="84"/>
                    </a:lnTo>
                    <a:lnTo>
                      <a:pt x="194" y="74"/>
                    </a:lnTo>
                    <a:lnTo>
                      <a:pt x="210" y="63"/>
                    </a:lnTo>
                    <a:lnTo>
                      <a:pt x="225" y="53"/>
                    </a:lnTo>
                    <a:lnTo>
                      <a:pt x="239" y="41"/>
                    </a:lnTo>
                    <a:lnTo>
                      <a:pt x="253" y="29"/>
                    </a:lnTo>
                    <a:lnTo>
                      <a:pt x="264" y="19"/>
                    </a:lnTo>
                    <a:lnTo>
                      <a:pt x="276" y="9"/>
                    </a:lnTo>
                    <a:lnTo>
                      <a:pt x="287" y="0"/>
                    </a:lnTo>
                    <a:lnTo>
                      <a:pt x="284" y="12"/>
                    </a:lnTo>
                    <a:lnTo>
                      <a:pt x="276" y="23"/>
                    </a:lnTo>
                    <a:lnTo>
                      <a:pt x="266" y="35"/>
                    </a:lnTo>
                    <a:lnTo>
                      <a:pt x="251" y="48"/>
                    </a:lnTo>
                    <a:lnTo>
                      <a:pt x="235" y="62"/>
                    </a:lnTo>
                    <a:lnTo>
                      <a:pt x="217" y="75"/>
                    </a:lnTo>
                    <a:lnTo>
                      <a:pt x="196" y="87"/>
                    </a:lnTo>
                    <a:lnTo>
                      <a:pt x="174" y="97"/>
                    </a:lnTo>
                    <a:lnTo>
                      <a:pt x="152" y="108"/>
                    </a:lnTo>
                    <a:lnTo>
                      <a:pt x="129" y="115"/>
                    </a:lnTo>
                    <a:lnTo>
                      <a:pt x="105" y="121"/>
                    </a:lnTo>
                    <a:lnTo>
                      <a:pt x="83" y="125"/>
                    </a:lnTo>
                    <a:lnTo>
                      <a:pt x="59" y="125"/>
                    </a:lnTo>
                    <a:lnTo>
                      <a:pt x="38" y="124"/>
                    </a:lnTo>
                    <a:lnTo>
                      <a:pt x="18" y="118"/>
                    </a:lnTo>
                    <a:lnTo>
                      <a:pt x="0" y="10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0" name="Freeform 46"/>
              <p:cNvSpPr>
                <a:spLocks/>
              </p:cNvSpPr>
              <p:nvPr/>
            </p:nvSpPr>
            <p:spPr bwMode="auto">
              <a:xfrm>
                <a:off x="2352" y="1145"/>
                <a:ext cx="16" cy="97"/>
              </a:xfrm>
              <a:custGeom>
                <a:avLst/>
                <a:gdLst>
                  <a:gd name="T0" fmla="*/ 11 w 16"/>
                  <a:gd name="T1" fmla="*/ 0 h 97"/>
                  <a:gd name="T2" fmla="*/ 16 w 16"/>
                  <a:gd name="T3" fmla="*/ 12 h 97"/>
                  <a:gd name="T4" fmla="*/ 16 w 16"/>
                  <a:gd name="T5" fmla="*/ 40 h 97"/>
                  <a:gd name="T6" fmla="*/ 11 w 16"/>
                  <a:gd name="T7" fmla="*/ 72 h 97"/>
                  <a:gd name="T8" fmla="*/ 0 w 16"/>
                  <a:gd name="T9" fmla="*/ 97 h 97"/>
                  <a:gd name="T10" fmla="*/ 2 w 16"/>
                  <a:gd name="T11" fmla="*/ 72 h 97"/>
                  <a:gd name="T12" fmla="*/ 5 w 16"/>
                  <a:gd name="T13" fmla="*/ 40 h 97"/>
                  <a:gd name="T14" fmla="*/ 8 w 16"/>
                  <a:gd name="T15" fmla="*/ 12 h 97"/>
                  <a:gd name="T16" fmla="*/ 11 w 1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7"/>
                  <a:gd name="T29" fmla="*/ 16 w 1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7">
                    <a:moveTo>
                      <a:pt x="11" y="0"/>
                    </a:moveTo>
                    <a:lnTo>
                      <a:pt x="16" y="12"/>
                    </a:lnTo>
                    <a:lnTo>
                      <a:pt x="16" y="40"/>
                    </a:lnTo>
                    <a:lnTo>
                      <a:pt x="11" y="72"/>
                    </a:lnTo>
                    <a:lnTo>
                      <a:pt x="0" y="97"/>
                    </a:lnTo>
                    <a:lnTo>
                      <a:pt x="2" y="72"/>
                    </a:lnTo>
                    <a:lnTo>
                      <a:pt x="5" y="40"/>
                    </a:lnTo>
                    <a:lnTo>
                      <a:pt x="8" y="12"/>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1" name="Freeform 47"/>
              <p:cNvSpPr>
                <a:spLocks/>
              </p:cNvSpPr>
              <p:nvPr/>
            </p:nvSpPr>
            <p:spPr bwMode="auto">
              <a:xfrm>
                <a:off x="2328" y="1143"/>
                <a:ext cx="21" cy="117"/>
              </a:xfrm>
              <a:custGeom>
                <a:avLst/>
                <a:gdLst>
                  <a:gd name="T0" fmla="*/ 16 w 21"/>
                  <a:gd name="T1" fmla="*/ 0 h 117"/>
                  <a:gd name="T2" fmla="*/ 21 w 21"/>
                  <a:gd name="T3" fmla="*/ 15 h 117"/>
                  <a:gd name="T4" fmla="*/ 19 w 21"/>
                  <a:gd name="T5" fmla="*/ 49 h 117"/>
                  <a:gd name="T6" fmla="*/ 13 w 21"/>
                  <a:gd name="T7" fmla="*/ 87 h 117"/>
                  <a:gd name="T8" fmla="*/ 0 w 21"/>
                  <a:gd name="T9" fmla="*/ 117 h 117"/>
                  <a:gd name="T10" fmla="*/ 3 w 21"/>
                  <a:gd name="T11" fmla="*/ 93 h 117"/>
                  <a:gd name="T12" fmla="*/ 6 w 21"/>
                  <a:gd name="T13" fmla="*/ 53 h 117"/>
                  <a:gd name="T14" fmla="*/ 10 w 21"/>
                  <a:gd name="T15" fmla="*/ 17 h 117"/>
                  <a:gd name="T16" fmla="*/ 16 w 21"/>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7"/>
                  <a:gd name="T29" fmla="*/ 21 w 2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7">
                    <a:moveTo>
                      <a:pt x="16" y="0"/>
                    </a:moveTo>
                    <a:lnTo>
                      <a:pt x="21" y="15"/>
                    </a:lnTo>
                    <a:lnTo>
                      <a:pt x="19" y="49"/>
                    </a:lnTo>
                    <a:lnTo>
                      <a:pt x="13" y="87"/>
                    </a:lnTo>
                    <a:lnTo>
                      <a:pt x="0" y="117"/>
                    </a:lnTo>
                    <a:lnTo>
                      <a:pt x="3" y="93"/>
                    </a:lnTo>
                    <a:lnTo>
                      <a:pt x="6" y="53"/>
                    </a:lnTo>
                    <a:lnTo>
                      <a:pt x="10" y="17"/>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2" name="Freeform 48"/>
              <p:cNvSpPr>
                <a:spLocks/>
              </p:cNvSpPr>
              <p:nvPr/>
            </p:nvSpPr>
            <p:spPr bwMode="auto">
              <a:xfrm>
                <a:off x="2287" y="1161"/>
                <a:ext cx="16" cy="123"/>
              </a:xfrm>
              <a:custGeom>
                <a:avLst/>
                <a:gdLst>
                  <a:gd name="T0" fmla="*/ 8 w 16"/>
                  <a:gd name="T1" fmla="*/ 0 h 123"/>
                  <a:gd name="T2" fmla="*/ 14 w 16"/>
                  <a:gd name="T3" fmla="*/ 16 h 123"/>
                  <a:gd name="T4" fmla="*/ 16 w 16"/>
                  <a:gd name="T5" fmla="*/ 53 h 123"/>
                  <a:gd name="T6" fmla="*/ 11 w 16"/>
                  <a:gd name="T7" fmla="*/ 95 h 123"/>
                  <a:gd name="T8" fmla="*/ 0 w 16"/>
                  <a:gd name="T9" fmla="*/ 123 h 123"/>
                  <a:gd name="T10" fmla="*/ 0 w 16"/>
                  <a:gd name="T11" fmla="*/ 98 h 123"/>
                  <a:gd name="T12" fmla="*/ 1 w 16"/>
                  <a:gd name="T13" fmla="*/ 56 h 123"/>
                  <a:gd name="T14" fmla="*/ 4 w 16"/>
                  <a:gd name="T15" fmla="*/ 18 h 123"/>
                  <a:gd name="T16" fmla="*/ 8 w 16"/>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3"/>
                  <a:gd name="T29" fmla="*/ 16 w 16"/>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3">
                    <a:moveTo>
                      <a:pt x="8" y="0"/>
                    </a:moveTo>
                    <a:lnTo>
                      <a:pt x="14" y="16"/>
                    </a:lnTo>
                    <a:lnTo>
                      <a:pt x="16" y="53"/>
                    </a:lnTo>
                    <a:lnTo>
                      <a:pt x="11" y="95"/>
                    </a:lnTo>
                    <a:lnTo>
                      <a:pt x="0" y="123"/>
                    </a:lnTo>
                    <a:lnTo>
                      <a:pt x="0" y="98"/>
                    </a:lnTo>
                    <a:lnTo>
                      <a:pt x="1" y="56"/>
                    </a:lnTo>
                    <a:lnTo>
                      <a:pt x="4" y="18"/>
                    </a:lnTo>
                    <a:lnTo>
                      <a:pt x="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3" name="Freeform 49"/>
              <p:cNvSpPr>
                <a:spLocks/>
              </p:cNvSpPr>
              <p:nvPr/>
            </p:nvSpPr>
            <p:spPr bwMode="auto">
              <a:xfrm>
                <a:off x="2260" y="1183"/>
                <a:ext cx="13" cy="110"/>
              </a:xfrm>
              <a:custGeom>
                <a:avLst/>
                <a:gdLst>
                  <a:gd name="T0" fmla="*/ 7 w 13"/>
                  <a:gd name="T1" fmla="*/ 0 h 110"/>
                  <a:gd name="T2" fmla="*/ 12 w 13"/>
                  <a:gd name="T3" fmla="*/ 15 h 110"/>
                  <a:gd name="T4" fmla="*/ 13 w 13"/>
                  <a:gd name="T5" fmla="*/ 49 h 110"/>
                  <a:gd name="T6" fmla="*/ 10 w 13"/>
                  <a:gd name="T7" fmla="*/ 86 h 110"/>
                  <a:gd name="T8" fmla="*/ 1 w 13"/>
                  <a:gd name="T9" fmla="*/ 110 h 110"/>
                  <a:gd name="T10" fmla="*/ 1 w 13"/>
                  <a:gd name="T11" fmla="*/ 84 h 110"/>
                  <a:gd name="T12" fmla="*/ 0 w 13"/>
                  <a:gd name="T13" fmla="*/ 47 h 110"/>
                  <a:gd name="T14" fmla="*/ 1 w 13"/>
                  <a:gd name="T15" fmla="*/ 15 h 110"/>
                  <a:gd name="T16" fmla="*/ 7 w 13"/>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0"/>
                  <a:gd name="T29" fmla="*/ 13 w 13"/>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0">
                    <a:moveTo>
                      <a:pt x="7" y="0"/>
                    </a:moveTo>
                    <a:lnTo>
                      <a:pt x="12" y="15"/>
                    </a:lnTo>
                    <a:lnTo>
                      <a:pt x="13" y="49"/>
                    </a:lnTo>
                    <a:lnTo>
                      <a:pt x="10" y="86"/>
                    </a:lnTo>
                    <a:lnTo>
                      <a:pt x="1" y="110"/>
                    </a:lnTo>
                    <a:lnTo>
                      <a:pt x="1" y="84"/>
                    </a:lnTo>
                    <a:lnTo>
                      <a:pt x="0" y="47"/>
                    </a:lnTo>
                    <a:lnTo>
                      <a:pt x="1" y="15"/>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4" name="Freeform 50"/>
              <p:cNvSpPr>
                <a:spLocks/>
              </p:cNvSpPr>
              <p:nvPr/>
            </p:nvSpPr>
            <p:spPr bwMode="auto">
              <a:xfrm>
                <a:off x="2208" y="1211"/>
                <a:ext cx="17" cy="92"/>
              </a:xfrm>
              <a:custGeom>
                <a:avLst/>
                <a:gdLst>
                  <a:gd name="T0" fmla="*/ 3 w 17"/>
                  <a:gd name="T1" fmla="*/ 0 h 92"/>
                  <a:gd name="T2" fmla="*/ 11 w 17"/>
                  <a:gd name="T3" fmla="*/ 11 h 92"/>
                  <a:gd name="T4" fmla="*/ 17 w 17"/>
                  <a:gd name="T5" fmla="*/ 37 h 92"/>
                  <a:gd name="T6" fmla="*/ 15 w 17"/>
                  <a:gd name="T7" fmla="*/ 67 h 92"/>
                  <a:gd name="T8" fmla="*/ 6 w 17"/>
                  <a:gd name="T9" fmla="*/ 92 h 92"/>
                  <a:gd name="T10" fmla="*/ 5 w 17"/>
                  <a:gd name="T11" fmla="*/ 70 h 92"/>
                  <a:gd name="T12" fmla="*/ 2 w 17"/>
                  <a:gd name="T13" fmla="*/ 39 h 92"/>
                  <a:gd name="T14" fmla="*/ 0 w 17"/>
                  <a:gd name="T15" fmla="*/ 12 h 92"/>
                  <a:gd name="T16" fmla="*/ 3 w 1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92"/>
                  <a:gd name="T29" fmla="*/ 17 w 17"/>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92">
                    <a:moveTo>
                      <a:pt x="3" y="0"/>
                    </a:moveTo>
                    <a:lnTo>
                      <a:pt x="11" y="11"/>
                    </a:lnTo>
                    <a:lnTo>
                      <a:pt x="17" y="37"/>
                    </a:lnTo>
                    <a:lnTo>
                      <a:pt x="15" y="67"/>
                    </a:lnTo>
                    <a:lnTo>
                      <a:pt x="6" y="92"/>
                    </a:lnTo>
                    <a:lnTo>
                      <a:pt x="5" y="70"/>
                    </a:lnTo>
                    <a:lnTo>
                      <a:pt x="2" y="39"/>
                    </a:lnTo>
                    <a:lnTo>
                      <a:pt x="0" y="12"/>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5" name="Freeform 51"/>
              <p:cNvSpPr>
                <a:spLocks/>
              </p:cNvSpPr>
              <p:nvPr/>
            </p:nvSpPr>
            <p:spPr bwMode="auto">
              <a:xfrm>
                <a:off x="2133" y="1253"/>
                <a:ext cx="19" cy="44"/>
              </a:xfrm>
              <a:custGeom>
                <a:avLst/>
                <a:gdLst>
                  <a:gd name="T0" fmla="*/ 3 w 19"/>
                  <a:gd name="T1" fmla="*/ 0 h 44"/>
                  <a:gd name="T2" fmla="*/ 9 w 19"/>
                  <a:gd name="T3" fmla="*/ 4 h 44"/>
                  <a:gd name="T4" fmla="*/ 16 w 19"/>
                  <a:gd name="T5" fmla="*/ 17 h 44"/>
                  <a:gd name="T6" fmla="*/ 19 w 19"/>
                  <a:gd name="T7" fmla="*/ 34 h 44"/>
                  <a:gd name="T8" fmla="*/ 15 w 19"/>
                  <a:gd name="T9" fmla="*/ 44 h 44"/>
                  <a:gd name="T10" fmla="*/ 15 w 19"/>
                  <a:gd name="T11" fmla="*/ 29 h 44"/>
                  <a:gd name="T12" fmla="*/ 7 w 19"/>
                  <a:gd name="T13" fmla="*/ 14 h 44"/>
                  <a:gd name="T14" fmla="*/ 0 w 19"/>
                  <a:gd name="T15" fmla="*/ 4 h 44"/>
                  <a:gd name="T16" fmla="*/ 3 w 19"/>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4"/>
                  <a:gd name="T29" fmla="*/ 19 w 19"/>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4">
                    <a:moveTo>
                      <a:pt x="3" y="0"/>
                    </a:moveTo>
                    <a:lnTo>
                      <a:pt x="9" y="4"/>
                    </a:lnTo>
                    <a:lnTo>
                      <a:pt x="16" y="17"/>
                    </a:lnTo>
                    <a:lnTo>
                      <a:pt x="19" y="34"/>
                    </a:lnTo>
                    <a:lnTo>
                      <a:pt x="15" y="44"/>
                    </a:lnTo>
                    <a:lnTo>
                      <a:pt x="15" y="29"/>
                    </a:lnTo>
                    <a:lnTo>
                      <a:pt x="7" y="14"/>
                    </a:lnTo>
                    <a:lnTo>
                      <a:pt x="0" y="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6" name="Freeform 52"/>
              <p:cNvSpPr>
                <a:spLocks/>
              </p:cNvSpPr>
              <p:nvPr/>
            </p:nvSpPr>
            <p:spPr bwMode="auto">
              <a:xfrm>
                <a:off x="2380" y="1136"/>
                <a:ext cx="16" cy="84"/>
              </a:xfrm>
              <a:custGeom>
                <a:avLst/>
                <a:gdLst>
                  <a:gd name="T0" fmla="*/ 11 w 16"/>
                  <a:gd name="T1" fmla="*/ 0 h 84"/>
                  <a:gd name="T2" fmla="*/ 16 w 16"/>
                  <a:gd name="T3" fmla="*/ 9 h 84"/>
                  <a:gd name="T4" fmla="*/ 16 w 16"/>
                  <a:gd name="T5" fmla="*/ 32 h 84"/>
                  <a:gd name="T6" fmla="*/ 11 w 16"/>
                  <a:gd name="T7" fmla="*/ 59 h 84"/>
                  <a:gd name="T8" fmla="*/ 0 w 16"/>
                  <a:gd name="T9" fmla="*/ 84 h 84"/>
                  <a:gd name="T10" fmla="*/ 3 w 16"/>
                  <a:gd name="T11" fmla="*/ 60 h 84"/>
                  <a:gd name="T12" fmla="*/ 4 w 16"/>
                  <a:gd name="T13" fmla="*/ 32 h 84"/>
                  <a:gd name="T14" fmla="*/ 7 w 16"/>
                  <a:gd name="T15" fmla="*/ 10 h 84"/>
                  <a:gd name="T16" fmla="*/ 11 w 1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4"/>
                  <a:gd name="T29" fmla="*/ 16 w 16"/>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4">
                    <a:moveTo>
                      <a:pt x="11" y="0"/>
                    </a:moveTo>
                    <a:lnTo>
                      <a:pt x="16" y="9"/>
                    </a:lnTo>
                    <a:lnTo>
                      <a:pt x="16" y="32"/>
                    </a:lnTo>
                    <a:lnTo>
                      <a:pt x="11" y="59"/>
                    </a:lnTo>
                    <a:lnTo>
                      <a:pt x="0" y="84"/>
                    </a:lnTo>
                    <a:lnTo>
                      <a:pt x="3" y="60"/>
                    </a:lnTo>
                    <a:lnTo>
                      <a:pt x="4" y="32"/>
                    </a:lnTo>
                    <a:lnTo>
                      <a:pt x="7" y="10"/>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7" name="Freeform 53"/>
              <p:cNvSpPr>
                <a:spLocks/>
              </p:cNvSpPr>
              <p:nvPr/>
            </p:nvSpPr>
            <p:spPr bwMode="auto">
              <a:xfrm>
                <a:off x="2310" y="1152"/>
                <a:ext cx="16" cy="120"/>
              </a:xfrm>
              <a:custGeom>
                <a:avLst/>
                <a:gdLst>
                  <a:gd name="T0" fmla="*/ 9 w 16"/>
                  <a:gd name="T1" fmla="*/ 0 h 120"/>
                  <a:gd name="T2" fmla="*/ 15 w 16"/>
                  <a:gd name="T3" fmla="*/ 16 h 120"/>
                  <a:gd name="T4" fmla="*/ 16 w 16"/>
                  <a:gd name="T5" fmla="*/ 52 h 120"/>
                  <a:gd name="T6" fmla="*/ 12 w 16"/>
                  <a:gd name="T7" fmla="*/ 92 h 120"/>
                  <a:gd name="T8" fmla="*/ 0 w 16"/>
                  <a:gd name="T9" fmla="*/ 120 h 120"/>
                  <a:gd name="T10" fmla="*/ 0 w 16"/>
                  <a:gd name="T11" fmla="*/ 96 h 120"/>
                  <a:gd name="T12" fmla="*/ 2 w 16"/>
                  <a:gd name="T13" fmla="*/ 55 h 120"/>
                  <a:gd name="T14" fmla="*/ 5 w 16"/>
                  <a:gd name="T15" fmla="*/ 16 h 120"/>
                  <a:gd name="T16" fmla="*/ 9 w 16"/>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0"/>
                  <a:gd name="T29" fmla="*/ 16 w 1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0">
                    <a:moveTo>
                      <a:pt x="9" y="0"/>
                    </a:moveTo>
                    <a:lnTo>
                      <a:pt x="15" y="16"/>
                    </a:lnTo>
                    <a:lnTo>
                      <a:pt x="16" y="52"/>
                    </a:lnTo>
                    <a:lnTo>
                      <a:pt x="12" y="92"/>
                    </a:lnTo>
                    <a:lnTo>
                      <a:pt x="0" y="120"/>
                    </a:lnTo>
                    <a:lnTo>
                      <a:pt x="0" y="96"/>
                    </a:lnTo>
                    <a:lnTo>
                      <a:pt x="2" y="55"/>
                    </a:lnTo>
                    <a:lnTo>
                      <a:pt x="5" y="16"/>
                    </a:lnTo>
                    <a:lnTo>
                      <a:pt x="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8" name="Freeform 54"/>
              <p:cNvSpPr>
                <a:spLocks/>
              </p:cNvSpPr>
              <p:nvPr/>
            </p:nvSpPr>
            <p:spPr bwMode="auto">
              <a:xfrm>
                <a:off x="2229" y="1194"/>
                <a:ext cx="16" cy="104"/>
              </a:xfrm>
              <a:custGeom>
                <a:avLst/>
                <a:gdLst>
                  <a:gd name="T0" fmla="*/ 3 w 16"/>
                  <a:gd name="T1" fmla="*/ 0 h 104"/>
                  <a:gd name="T2" fmla="*/ 10 w 16"/>
                  <a:gd name="T3" fmla="*/ 13 h 104"/>
                  <a:gd name="T4" fmla="*/ 16 w 16"/>
                  <a:gd name="T5" fmla="*/ 42 h 104"/>
                  <a:gd name="T6" fmla="*/ 16 w 16"/>
                  <a:gd name="T7" fmla="*/ 78 h 104"/>
                  <a:gd name="T8" fmla="*/ 7 w 16"/>
                  <a:gd name="T9" fmla="*/ 104 h 104"/>
                  <a:gd name="T10" fmla="*/ 6 w 16"/>
                  <a:gd name="T11" fmla="*/ 79 h 104"/>
                  <a:gd name="T12" fmla="*/ 3 w 16"/>
                  <a:gd name="T13" fmla="*/ 45 h 104"/>
                  <a:gd name="T14" fmla="*/ 0 w 16"/>
                  <a:gd name="T15" fmla="*/ 13 h 104"/>
                  <a:gd name="T16" fmla="*/ 3 w 16"/>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4"/>
                  <a:gd name="T29" fmla="*/ 16 w 16"/>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4">
                    <a:moveTo>
                      <a:pt x="3" y="0"/>
                    </a:moveTo>
                    <a:lnTo>
                      <a:pt x="10" y="13"/>
                    </a:lnTo>
                    <a:lnTo>
                      <a:pt x="16" y="42"/>
                    </a:lnTo>
                    <a:lnTo>
                      <a:pt x="16" y="78"/>
                    </a:lnTo>
                    <a:lnTo>
                      <a:pt x="7" y="104"/>
                    </a:lnTo>
                    <a:lnTo>
                      <a:pt x="6" y="79"/>
                    </a:lnTo>
                    <a:lnTo>
                      <a:pt x="3" y="45"/>
                    </a:lnTo>
                    <a:lnTo>
                      <a:pt x="0" y="13"/>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9" name="Freeform 55"/>
              <p:cNvSpPr>
                <a:spLocks/>
              </p:cNvSpPr>
              <p:nvPr/>
            </p:nvSpPr>
            <p:spPr bwMode="auto">
              <a:xfrm>
                <a:off x="2191" y="1216"/>
                <a:ext cx="8" cy="87"/>
              </a:xfrm>
              <a:custGeom>
                <a:avLst/>
                <a:gdLst>
                  <a:gd name="T0" fmla="*/ 3 w 8"/>
                  <a:gd name="T1" fmla="*/ 0 h 87"/>
                  <a:gd name="T2" fmla="*/ 7 w 8"/>
                  <a:gd name="T3" fmla="*/ 13 h 87"/>
                  <a:gd name="T4" fmla="*/ 8 w 8"/>
                  <a:gd name="T5" fmla="*/ 41 h 87"/>
                  <a:gd name="T6" fmla="*/ 7 w 8"/>
                  <a:gd name="T7" fmla="*/ 71 h 87"/>
                  <a:gd name="T8" fmla="*/ 1 w 8"/>
                  <a:gd name="T9" fmla="*/ 87 h 87"/>
                  <a:gd name="T10" fmla="*/ 1 w 8"/>
                  <a:gd name="T11" fmla="*/ 68 h 87"/>
                  <a:gd name="T12" fmla="*/ 0 w 8"/>
                  <a:gd name="T13" fmla="*/ 41 h 87"/>
                  <a:gd name="T14" fmla="*/ 0 w 8"/>
                  <a:gd name="T15" fmla="*/ 14 h 87"/>
                  <a:gd name="T16" fmla="*/ 3 w 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7"/>
                  <a:gd name="T29" fmla="*/ 8 w 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7">
                    <a:moveTo>
                      <a:pt x="3" y="0"/>
                    </a:moveTo>
                    <a:lnTo>
                      <a:pt x="7" y="13"/>
                    </a:lnTo>
                    <a:lnTo>
                      <a:pt x="8" y="41"/>
                    </a:lnTo>
                    <a:lnTo>
                      <a:pt x="7" y="71"/>
                    </a:lnTo>
                    <a:lnTo>
                      <a:pt x="1" y="87"/>
                    </a:lnTo>
                    <a:lnTo>
                      <a:pt x="1" y="68"/>
                    </a:lnTo>
                    <a:lnTo>
                      <a:pt x="0" y="41"/>
                    </a:lnTo>
                    <a:lnTo>
                      <a:pt x="0" y="1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0" name="Freeform 56"/>
              <p:cNvSpPr>
                <a:spLocks/>
              </p:cNvSpPr>
              <p:nvPr/>
            </p:nvSpPr>
            <p:spPr bwMode="auto">
              <a:xfrm>
                <a:off x="2160" y="1248"/>
                <a:ext cx="17" cy="53"/>
              </a:xfrm>
              <a:custGeom>
                <a:avLst/>
                <a:gdLst>
                  <a:gd name="T0" fmla="*/ 3 w 17"/>
                  <a:gd name="T1" fmla="*/ 0 h 53"/>
                  <a:gd name="T2" fmla="*/ 8 w 17"/>
                  <a:gd name="T3" fmla="*/ 6 h 53"/>
                  <a:gd name="T4" fmla="*/ 14 w 17"/>
                  <a:gd name="T5" fmla="*/ 22 h 53"/>
                  <a:gd name="T6" fmla="*/ 17 w 17"/>
                  <a:gd name="T7" fmla="*/ 42 h 53"/>
                  <a:gd name="T8" fmla="*/ 11 w 17"/>
                  <a:gd name="T9" fmla="*/ 53 h 53"/>
                  <a:gd name="T10" fmla="*/ 11 w 17"/>
                  <a:gd name="T11" fmla="*/ 39 h 53"/>
                  <a:gd name="T12" fmla="*/ 5 w 17"/>
                  <a:gd name="T13" fmla="*/ 21 h 53"/>
                  <a:gd name="T14" fmla="*/ 0 w 17"/>
                  <a:gd name="T15" fmla="*/ 6 h 53"/>
                  <a:gd name="T16" fmla="*/ 3 w 17"/>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3"/>
                  <a:gd name="T29" fmla="*/ 17 w 1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3">
                    <a:moveTo>
                      <a:pt x="3" y="0"/>
                    </a:moveTo>
                    <a:lnTo>
                      <a:pt x="8" y="6"/>
                    </a:lnTo>
                    <a:lnTo>
                      <a:pt x="14" y="22"/>
                    </a:lnTo>
                    <a:lnTo>
                      <a:pt x="17" y="42"/>
                    </a:lnTo>
                    <a:lnTo>
                      <a:pt x="11" y="53"/>
                    </a:lnTo>
                    <a:lnTo>
                      <a:pt x="11" y="39"/>
                    </a:lnTo>
                    <a:lnTo>
                      <a:pt x="5" y="21"/>
                    </a:lnTo>
                    <a:lnTo>
                      <a:pt x="0" y="6"/>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1" name="Freeform 57"/>
              <p:cNvSpPr>
                <a:spLocks/>
              </p:cNvSpPr>
              <p:nvPr/>
            </p:nvSpPr>
            <p:spPr bwMode="auto">
              <a:xfrm>
                <a:off x="2402" y="1146"/>
                <a:ext cx="17" cy="55"/>
              </a:xfrm>
              <a:custGeom>
                <a:avLst/>
                <a:gdLst>
                  <a:gd name="T0" fmla="*/ 0 w 17"/>
                  <a:gd name="T1" fmla="*/ 55 h 55"/>
                  <a:gd name="T2" fmla="*/ 0 w 17"/>
                  <a:gd name="T3" fmla="*/ 43 h 55"/>
                  <a:gd name="T4" fmla="*/ 1 w 17"/>
                  <a:gd name="T5" fmla="*/ 22 h 55"/>
                  <a:gd name="T6" fmla="*/ 6 w 17"/>
                  <a:gd name="T7" fmla="*/ 6 h 55"/>
                  <a:gd name="T8" fmla="*/ 13 w 17"/>
                  <a:gd name="T9" fmla="*/ 0 h 55"/>
                  <a:gd name="T10" fmla="*/ 17 w 17"/>
                  <a:gd name="T11" fmla="*/ 9 h 55"/>
                  <a:gd name="T12" fmla="*/ 13 w 17"/>
                  <a:gd name="T13" fmla="*/ 25 h 55"/>
                  <a:gd name="T14" fmla="*/ 6 w 17"/>
                  <a:gd name="T15" fmla="*/ 43 h 55"/>
                  <a:gd name="T16" fmla="*/ 0 w 17"/>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5"/>
                  <a:gd name="T29" fmla="*/ 17 w 1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5">
                    <a:moveTo>
                      <a:pt x="0" y="55"/>
                    </a:moveTo>
                    <a:lnTo>
                      <a:pt x="0" y="43"/>
                    </a:lnTo>
                    <a:lnTo>
                      <a:pt x="1" y="22"/>
                    </a:lnTo>
                    <a:lnTo>
                      <a:pt x="6" y="6"/>
                    </a:lnTo>
                    <a:lnTo>
                      <a:pt x="13" y="0"/>
                    </a:lnTo>
                    <a:lnTo>
                      <a:pt x="17" y="9"/>
                    </a:lnTo>
                    <a:lnTo>
                      <a:pt x="13" y="25"/>
                    </a:lnTo>
                    <a:lnTo>
                      <a:pt x="6" y="43"/>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2" name="Freeform 58"/>
              <p:cNvSpPr>
                <a:spLocks/>
              </p:cNvSpPr>
              <p:nvPr/>
            </p:nvSpPr>
            <p:spPr bwMode="auto">
              <a:xfrm>
                <a:off x="2399" y="1192"/>
                <a:ext cx="50" cy="12"/>
              </a:xfrm>
              <a:custGeom>
                <a:avLst/>
                <a:gdLst>
                  <a:gd name="T0" fmla="*/ 0 w 50"/>
                  <a:gd name="T1" fmla="*/ 10 h 12"/>
                  <a:gd name="T2" fmla="*/ 3 w 50"/>
                  <a:gd name="T3" fmla="*/ 10 h 12"/>
                  <a:gd name="T4" fmla="*/ 9 w 50"/>
                  <a:gd name="T5" fmla="*/ 10 h 12"/>
                  <a:gd name="T6" fmla="*/ 17 w 50"/>
                  <a:gd name="T7" fmla="*/ 10 h 12"/>
                  <a:gd name="T8" fmla="*/ 26 w 50"/>
                  <a:gd name="T9" fmla="*/ 12 h 12"/>
                  <a:gd name="T10" fmla="*/ 35 w 50"/>
                  <a:gd name="T11" fmla="*/ 12 h 12"/>
                  <a:gd name="T12" fmla="*/ 43 w 50"/>
                  <a:gd name="T13" fmla="*/ 10 h 12"/>
                  <a:gd name="T14" fmla="*/ 47 w 50"/>
                  <a:gd name="T15" fmla="*/ 7 h 12"/>
                  <a:gd name="T16" fmla="*/ 50 w 50"/>
                  <a:gd name="T17" fmla="*/ 4 h 12"/>
                  <a:gd name="T18" fmla="*/ 48 w 50"/>
                  <a:gd name="T19" fmla="*/ 2 h 12"/>
                  <a:gd name="T20" fmla="*/ 44 w 50"/>
                  <a:gd name="T21" fmla="*/ 0 h 12"/>
                  <a:gd name="T22" fmla="*/ 38 w 50"/>
                  <a:gd name="T23" fmla="*/ 0 h 12"/>
                  <a:gd name="T24" fmla="*/ 29 w 50"/>
                  <a:gd name="T25" fmla="*/ 2 h 12"/>
                  <a:gd name="T26" fmla="*/ 20 w 50"/>
                  <a:gd name="T27" fmla="*/ 4 h 12"/>
                  <a:gd name="T28" fmla="*/ 12 w 50"/>
                  <a:gd name="T29" fmla="*/ 6 h 12"/>
                  <a:gd name="T30" fmla="*/ 6 w 50"/>
                  <a:gd name="T31" fmla="*/ 9 h 12"/>
                  <a:gd name="T32" fmla="*/ 0 w 50"/>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2"/>
                  <a:gd name="T53" fmla="*/ 50 w 5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2">
                    <a:moveTo>
                      <a:pt x="0" y="10"/>
                    </a:moveTo>
                    <a:lnTo>
                      <a:pt x="3" y="10"/>
                    </a:lnTo>
                    <a:lnTo>
                      <a:pt x="9" y="10"/>
                    </a:lnTo>
                    <a:lnTo>
                      <a:pt x="17" y="10"/>
                    </a:lnTo>
                    <a:lnTo>
                      <a:pt x="26" y="12"/>
                    </a:lnTo>
                    <a:lnTo>
                      <a:pt x="35" y="12"/>
                    </a:lnTo>
                    <a:lnTo>
                      <a:pt x="43" y="10"/>
                    </a:lnTo>
                    <a:lnTo>
                      <a:pt x="47" y="7"/>
                    </a:lnTo>
                    <a:lnTo>
                      <a:pt x="50" y="4"/>
                    </a:lnTo>
                    <a:lnTo>
                      <a:pt x="48" y="2"/>
                    </a:lnTo>
                    <a:lnTo>
                      <a:pt x="44" y="0"/>
                    </a:lnTo>
                    <a:lnTo>
                      <a:pt x="38" y="0"/>
                    </a:lnTo>
                    <a:lnTo>
                      <a:pt x="29" y="2"/>
                    </a:lnTo>
                    <a:lnTo>
                      <a:pt x="20" y="4"/>
                    </a:lnTo>
                    <a:lnTo>
                      <a:pt x="12" y="6"/>
                    </a:lnTo>
                    <a:lnTo>
                      <a:pt x="6" y="9"/>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3" name="Freeform 59"/>
              <p:cNvSpPr>
                <a:spLocks/>
              </p:cNvSpPr>
              <p:nvPr/>
            </p:nvSpPr>
            <p:spPr bwMode="auto">
              <a:xfrm>
                <a:off x="2412" y="1152"/>
                <a:ext cx="41" cy="31"/>
              </a:xfrm>
              <a:custGeom>
                <a:avLst/>
                <a:gdLst>
                  <a:gd name="T0" fmla="*/ 0 w 41"/>
                  <a:gd name="T1" fmla="*/ 31 h 31"/>
                  <a:gd name="T2" fmla="*/ 3 w 41"/>
                  <a:gd name="T3" fmla="*/ 30 h 31"/>
                  <a:gd name="T4" fmla="*/ 9 w 41"/>
                  <a:gd name="T5" fmla="*/ 27 h 31"/>
                  <a:gd name="T6" fmla="*/ 16 w 41"/>
                  <a:gd name="T7" fmla="*/ 22 h 31"/>
                  <a:gd name="T8" fmla="*/ 24 w 41"/>
                  <a:gd name="T9" fmla="*/ 18 h 31"/>
                  <a:gd name="T10" fmla="*/ 31 w 41"/>
                  <a:gd name="T11" fmla="*/ 13 h 31"/>
                  <a:gd name="T12" fmla="*/ 38 w 41"/>
                  <a:gd name="T13" fmla="*/ 9 h 31"/>
                  <a:gd name="T14" fmla="*/ 41 w 41"/>
                  <a:gd name="T15" fmla="*/ 5 h 31"/>
                  <a:gd name="T16" fmla="*/ 41 w 41"/>
                  <a:gd name="T17" fmla="*/ 0 h 31"/>
                  <a:gd name="T18" fmla="*/ 34 w 41"/>
                  <a:gd name="T19" fmla="*/ 0 h 31"/>
                  <a:gd name="T20" fmla="*/ 22 w 41"/>
                  <a:gd name="T21" fmla="*/ 9 h 31"/>
                  <a:gd name="T22" fmla="*/ 9 w 41"/>
                  <a:gd name="T23" fmla="*/ 22 h 31"/>
                  <a:gd name="T24" fmla="*/ 0 w 41"/>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31"/>
                    </a:moveTo>
                    <a:lnTo>
                      <a:pt x="3" y="30"/>
                    </a:lnTo>
                    <a:lnTo>
                      <a:pt x="9" y="27"/>
                    </a:lnTo>
                    <a:lnTo>
                      <a:pt x="16" y="22"/>
                    </a:lnTo>
                    <a:lnTo>
                      <a:pt x="24" y="18"/>
                    </a:lnTo>
                    <a:lnTo>
                      <a:pt x="31" y="13"/>
                    </a:lnTo>
                    <a:lnTo>
                      <a:pt x="38" y="9"/>
                    </a:lnTo>
                    <a:lnTo>
                      <a:pt x="41" y="5"/>
                    </a:lnTo>
                    <a:lnTo>
                      <a:pt x="41" y="0"/>
                    </a:lnTo>
                    <a:lnTo>
                      <a:pt x="34" y="0"/>
                    </a:lnTo>
                    <a:lnTo>
                      <a:pt x="22" y="9"/>
                    </a:lnTo>
                    <a:lnTo>
                      <a:pt x="9" y="22"/>
                    </a:lnTo>
                    <a:lnTo>
                      <a:pt x="0" y="3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4" name="Freeform 60"/>
              <p:cNvSpPr>
                <a:spLocks/>
              </p:cNvSpPr>
              <p:nvPr/>
            </p:nvSpPr>
            <p:spPr bwMode="auto">
              <a:xfrm>
                <a:off x="2170" y="1296"/>
                <a:ext cx="15" cy="66"/>
              </a:xfrm>
              <a:custGeom>
                <a:avLst/>
                <a:gdLst>
                  <a:gd name="T0" fmla="*/ 1 w 15"/>
                  <a:gd name="T1" fmla="*/ 0 h 66"/>
                  <a:gd name="T2" fmla="*/ 10 w 15"/>
                  <a:gd name="T3" fmla="*/ 16 h 66"/>
                  <a:gd name="T4" fmla="*/ 15 w 15"/>
                  <a:gd name="T5" fmla="*/ 36 h 66"/>
                  <a:gd name="T6" fmla="*/ 13 w 15"/>
                  <a:gd name="T7" fmla="*/ 56 h 66"/>
                  <a:gd name="T8" fmla="*/ 7 w 15"/>
                  <a:gd name="T9" fmla="*/ 66 h 66"/>
                  <a:gd name="T10" fmla="*/ 1 w 15"/>
                  <a:gd name="T11" fmla="*/ 60 h 66"/>
                  <a:gd name="T12" fmla="*/ 0 w 15"/>
                  <a:gd name="T13" fmla="*/ 41 h 66"/>
                  <a:gd name="T14" fmla="*/ 1 w 15"/>
                  <a:gd name="T15" fmla="*/ 19 h 66"/>
                  <a:gd name="T16" fmla="*/ 1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1" y="0"/>
                    </a:moveTo>
                    <a:lnTo>
                      <a:pt x="10" y="16"/>
                    </a:lnTo>
                    <a:lnTo>
                      <a:pt x="15" y="36"/>
                    </a:lnTo>
                    <a:lnTo>
                      <a:pt x="13" y="56"/>
                    </a:lnTo>
                    <a:lnTo>
                      <a:pt x="7" y="66"/>
                    </a:lnTo>
                    <a:lnTo>
                      <a:pt x="1" y="60"/>
                    </a:lnTo>
                    <a:lnTo>
                      <a:pt x="0" y="41"/>
                    </a:lnTo>
                    <a:lnTo>
                      <a:pt x="1" y="19"/>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5" name="Freeform 61"/>
              <p:cNvSpPr>
                <a:spLocks/>
              </p:cNvSpPr>
              <p:nvPr/>
            </p:nvSpPr>
            <p:spPr bwMode="auto">
              <a:xfrm>
                <a:off x="2121" y="1287"/>
                <a:ext cx="22" cy="63"/>
              </a:xfrm>
              <a:custGeom>
                <a:avLst/>
                <a:gdLst>
                  <a:gd name="T0" fmla="*/ 22 w 22"/>
                  <a:gd name="T1" fmla="*/ 0 h 63"/>
                  <a:gd name="T2" fmla="*/ 21 w 22"/>
                  <a:gd name="T3" fmla="*/ 14 h 63"/>
                  <a:gd name="T4" fmla="*/ 18 w 22"/>
                  <a:gd name="T5" fmla="*/ 35 h 63"/>
                  <a:gd name="T6" fmla="*/ 12 w 22"/>
                  <a:gd name="T7" fmla="*/ 54 h 63"/>
                  <a:gd name="T8" fmla="*/ 3 w 22"/>
                  <a:gd name="T9" fmla="*/ 63 h 63"/>
                  <a:gd name="T10" fmla="*/ 0 w 22"/>
                  <a:gd name="T11" fmla="*/ 54 h 63"/>
                  <a:gd name="T12" fmla="*/ 6 w 22"/>
                  <a:gd name="T13" fmla="*/ 35 h 63"/>
                  <a:gd name="T14" fmla="*/ 16 w 22"/>
                  <a:gd name="T15" fmla="*/ 13 h 63"/>
                  <a:gd name="T16" fmla="*/ 22 w 22"/>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3"/>
                  <a:gd name="T29" fmla="*/ 22 w 2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3">
                    <a:moveTo>
                      <a:pt x="22" y="0"/>
                    </a:moveTo>
                    <a:lnTo>
                      <a:pt x="21" y="14"/>
                    </a:lnTo>
                    <a:lnTo>
                      <a:pt x="18" y="35"/>
                    </a:lnTo>
                    <a:lnTo>
                      <a:pt x="12" y="54"/>
                    </a:lnTo>
                    <a:lnTo>
                      <a:pt x="3" y="63"/>
                    </a:lnTo>
                    <a:lnTo>
                      <a:pt x="0" y="54"/>
                    </a:lnTo>
                    <a:lnTo>
                      <a:pt x="6" y="35"/>
                    </a:lnTo>
                    <a:lnTo>
                      <a:pt x="16" y="13"/>
                    </a:lnTo>
                    <a:lnTo>
                      <a:pt x="2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6" name="Freeform 62"/>
              <p:cNvSpPr>
                <a:spLocks/>
              </p:cNvSpPr>
              <p:nvPr/>
            </p:nvSpPr>
            <p:spPr bwMode="auto">
              <a:xfrm>
                <a:off x="2192" y="1300"/>
                <a:ext cx="16" cy="61"/>
              </a:xfrm>
              <a:custGeom>
                <a:avLst/>
                <a:gdLst>
                  <a:gd name="T0" fmla="*/ 0 w 16"/>
                  <a:gd name="T1" fmla="*/ 0 h 61"/>
                  <a:gd name="T2" fmla="*/ 9 w 16"/>
                  <a:gd name="T3" fmla="*/ 9 h 61"/>
                  <a:gd name="T4" fmla="*/ 15 w 16"/>
                  <a:gd name="T5" fmla="*/ 27 h 61"/>
                  <a:gd name="T6" fmla="*/ 16 w 16"/>
                  <a:gd name="T7" fmla="*/ 47 h 61"/>
                  <a:gd name="T8" fmla="*/ 12 w 16"/>
                  <a:gd name="T9" fmla="*/ 61 h 61"/>
                  <a:gd name="T10" fmla="*/ 6 w 16"/>
                  <a:gd name="T11" fmla="*/ 58 h 61"/>
                  <a:gd name="T12" fmla="*/ 4 w 16"/>
                  <a:gd name="T13" fmla="*/ 40 h 61"/>
                  <a:gd name="T14" fmla="*/ 3 w 16"/>
                  <a:gd name="T15" fmla="*/ 18 h 61"/>
                  <a:gd name="T16" fmla="*/ 0 w 1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1"/>
                  <a:gd name="T29" fmla="*/ 16 w 1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1">
                    <a:moveTo>
                      <a:pt x="0" y="0"/>
                    </a:moveTo>
                    <a:lnTo>
                      <a:pt x="9" y="9"/>
                    </a:lnTo>
                    <a:lnTo>
                      <a:pt x="15" y="27"/>
                    </a:lnTo>
                    <a:lnTo>
                      <a:pt x="16" y="47"/>
                    </a:lnTo>
                    <a:lnTo>
                      <a:pt x="12" y="61"/>
                    </a:lnTo>
                    <a:lnTo>
                      <a:pt x="6" y="58"/>
                    </a:lnTo>
                    <a:lnTo>
                      <a:pt x="4" y="40"/>
                    </a:lnTo>
                    <a:lnTo>
                      <a:pt x="3" y="1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7" name="Freeform 63"/>
              <p:cNvSpPr>
                <a:spLocks/>
              </p:cNvSpPr>
              <p:nvPr/>
            </p:nvSpPr>
            <p:spPr bwMode="auto">
              <a:xfrm>
                <a:off x="2214" y="1300"/>
                <a:ext cx="24" cy="63"/>
              </a:xfrm>
              <a:custGeom>
                <a:avLst/>
                <a:gdLst>
                  <a:gd name="T0" fmla="*/ 0 w 24"/>
                  <a:gd name="T1" fmla="*/ 0 h 63"/>
                  <a:gd name="T2" fmla="*/ 12 w 24"/>
                  <a:gd name="T3" fmla="*/ 10 h 63"/>
                  <a:gd name="T4" fmla="*/ 19 w 24"/>
                  <a:gd name="T5" fmla="*/ 31 h 63"/>
                  <a:gd name="T6" fmla="*/ 24 w 24"/>
                  <a:gd name="T7" fmla="*/ 52 h 63"/>
                  <a:gd name="T8" fmla="*/ 21 w 24"/>
                  <a:gd name="T9" fmla="*/ 63 h 63"/>
                  <a:gd name="T10" fmla="*/ 15 w 24"/>
                  <a:gd name="T11" fmla="*/ 59 h 63"/>
                  <a:gd name="T12" fmla="*/ 11 w 24"/>
                  <a:gd name="T13" fmla="*/ 43 h 63"/>
                  <a:gd name="T14" fmla="*/ 6 w 24"/>
                  <a:gd name="T15" fmla="*/ 21 h 63"/>
                  <a:gd name="T16" fmla="*/ 0 w 24"/>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3"/>
                  <a:gd name="T29" fmla="*/ 24 w 2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3">
                    <a:moveTo>
                      <a:pt x="0" y="0"/>
                    </a:moveTo>
                    <a:lnTo>
                      <a:pt x="12" y="10"/>
                    </a:lnTo>
                    <a:lnTo>
                      <a:pt x="19" y="31"/>
                    </a:lnTo>
                    <a:lnTo>
                      <a:pt x="24" y="52"/>
                    </a:lnTo>
                    <a:lnTo>
                      <a:pt x="21" y="63"/>
                    </a:lnTo>
                    <a:lnTo>
                      <a:pt x="15" y="59"/>
                    </a:lnTo>
                    <a:lnTo>
                      <a:pt x="11" y="43"/>
                    </a:lnTo>
                    <a:lnTo>
                      <a:pt x="6" y="2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8" name="Freeform 64"/>
              <p:cNvSpPr>
                <a:spLocks/>
              </p:cNvSpPr>
              <p:nvPr/>
            </p:nvSpPr>
            <p:spPr bwMode="auto">
              <a:xfrm>
                <a:off x="2233" y="1297"/>
                <a:ext cx="30" cy="59"/>
              </a:xfrm>
              <a:custGeom>
                <a:avLst/>
                <a:gdLst>
                  <a:gd name="T0" fmla="*/ 0 w 30"/>
                  <a:gd name="T1" fmla="*/ 0 h 59"/>
                  <a:gd name="T2" fmla="*/ 14 w 30"/>
                  <a:gd name="T3" fmla="*/ 12 h 59"/>
                  <a:gd name="T4" fmla="*/ 24 w 30"/>
                  <a:gd name="T5" fmla="*/ 31 h 59"/>
                  <a:gd name="T6" fmla="*/ 30 w 30"/>
                  <a:gd name="T7" fmla="*/ 50 h 59"/>
                  <a:gd name="T8" fmla="*/ 27 w 30"/>
                  <a:gd name="T9" fmla="*/ 59 h 59"/>
                  <a:gd name="T10" fmla="*/ 20 w 30"/>
                  <a:gd name="T11" fmla="*/ 55 h 59"/>
                  <a:gd name="T12" fmla="*/ 14 w 30"/>
                  <a:gd name="T13" fmla="*/ 37 h 59"/>
                  <a:gd name="T14" fmla="*/ 8 w 30"/>
                  <a:gd name="T15" fmla="*/ 16 h 59"/>
                  <a:gd name="T16" fmla="*/ 0 w 30"/>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9"/>
                  <a:gd name="T29" fmla="*/ 30 w 30"/>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9">
                    <a:moveTo>
                      <a:pt x="0" y="0"/>
                    </a:moveTo>
                    <a:lnTo>
                      <a:pt x="14" y="12"/>
                    </a:lnTo>
                    <a:lnTo>
                      <a:pt x="24" y="31"/>
                    </a:lnTo>
                    <a:lnTo>
                      <a:pt x="30" y="50"/>
                    </a:lnTo>
                    <a:lnTo>
                      <a:pt x="27" y="59"/>
                    </a:lnTo>
                    <a:lnTo>
                      <a:pt x="20" y="55"/>
                    </a:lnTo>
                    <a:lnTo>
                      <a:pt x="14" y="37"/>
                    </a:lnTo>
                    <a:lnTo>
                      <a:pt x="8"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9" name="Freeform 65"/>
              <p:cNvSpPr>
                <a:spLocks/>
              </p:cNvSpPr>
              <p:nvPr/>
            </p:nvSpPr>
            <p:spPr bwMode="auto">
              <a:xfrm>
                <a:off x="2256" y="1290"/>
                <a:ext cx="44" cy="62"/>
              </a:xfrm>
              <a:custGeom>
                <a:avLst/>
                <a:gdLst>
                  <a:gd name="T0" fmla="*/ 0 w 44"/>
                  <a:gd name="T1" fmla="*/ 0 h 62"/>
                  <a:gd name="T2" fmla="*/ 7 w 44"/>
                  <a:gd name="T3" fmla="*/ 6 h 62"/>
                  <a:gd name="T4" fmla="*/ 14 w 44"/>
                  <a:gd name="T5" fmla="*/ 14 h 62"/>
                  <a:gd name="T6" fmla="*/ 23 w 44"/>
                  <a:gd name="T7" fmla="*/ 23 h 62"/>
                  <a:gd name="T8" fmla="*/ 32 w 44"/>
                  <a:gd name="T9" fmla="*/ 32 h 62"/>
                  <a:gd name="T10" fmla="*/ 38 w 44"/>
                  <a:gd name="T11" fmla="*/ 42 h 62"/>
                  <a:gd name="T12" fmla="*/ 42 w 44"/>
                  <a:gd name="T13" fmla="*/ 51 h 62"/>
                  <a:gd name="T14" fmla="*/ 44 w 44"/>
                  <a:gd name="T15" fmla="*/ 57 h 62"/>
                  <a:gd name="T16" fmla="*/ 41 w 44"/>
                  <a:gd name="T17" fmla="*/ 62 h 62"/>
                  <a:gd name="T18" fmla="*/ 31 w 44"/>
                  <a:gd name="T19" fmla="*/ 57 h 62"/>
                  <a:gd name="T20" fmla="*/ 19 w 44"/>
                  <a:gd name="T21" fmla="*/ 38 h 62"/>
                  <a:gd name="T22" fmla="*/ 8 w 44"/>
                  <a:gd name="T23" fmla="*/ 16 h 62"/>
                  <a:gd name="T24" fmla="*/ 0 w 44"/>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2"/>
                  <a:gd name="T41" fmla="*/ 44 w 44"/>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2">
                    <a:moveTo>
                      <a:pt x="0" y="0"/>
                    </a:moveTo>
                    <a:lnTo>
                      <a:pt x="7" y="6"/>
                    </a:lnTo>
                    <a:lnTo>
                      <a:pt x="14" y="14"/>
                    </a:lnTo>
                    <a:lnTo>
                      <a:pt x="23" y="23"/>
                    </a:lnTo>
                    <a:lnTo>
                      <a:pt x="32" y="32"/>
                    </a:lnTo>
                    <a:lnTo>
                      <a:pt x="38" y="42"/>
                    </a:lnTo>
                    <a:lnTo>
                      <a:pt x="42" y="51"/>
                    </a:lnTo>
                    <a:lnTo>
                      <a:pt x="44" y="57"/>
                    </a:lnTo>
                    <a:lnTo>
                      <a:pt x="41" y="62"/>
                    </a:lnTo>
                    <a:lnTo>
                      <a:pt x="31" y="57"/>
                    </a:lnTo>
                    <a:lnTo>
                      <a:pt x="19" y="38"/>
                    </a:lnTo>
                    <a:lnTo>
                      <a:pt x="8"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0" name="Freeform 66"/>
              <p:cNvSpPr>
                <a:spLocks/>
              </p:cNvSpPr>
              <p:nvPr/>
            </p:nvSpPr>
            <p:spPr bwMode="auto">
              <a:xfrm>
                <a:off x="2282" y="1278"/>
                <a:ext cx="58" cy="59"/>
              </a:xfrm>
              <a:custGeom>
                <a:avLst/>
                <a:gdLst>
                  <a:gd name="T0" fmla="*/ 0 w 58"/>
                  <a:gd name="T1" fmla="*/ 0 h 59"/>
                  <a:gd name="T2" fmla="*/ 8 w 58"/>
                  <a:gd name="T3" fmla="*/ 4 h 59"/>
                  <a:gd name="T4" fmla="*/ 16 w 58"/>
                  <a:gd name="T5" fmla="*/ 12 h 59"/>
                  <a:gd name="T6" fmla="*/ 27 w 58"/>
                  <a:gd name="T7" fmla="*/ 22 h 59"/>
                  <a:gd name="T8" fmla="*/ 39 w 58"/>
                  <a:gd name="T9" fmla="*/ 31 h 59"/>
                  <a:gd name="T10" fmla="*/ 47 w 58"/>
                  <a:gd name="T11" fmla="*/ 41 h 59"/>
                  <a:gd name="T12" fmla="*/ 55 w 58"/>
                  <a:gd name="T13" fmla="*/ 49 h 59"/>
                  <a:gd name="T14" fmla="*/ 58 w 58"/>
                  <a:gd name="T15" fmla="*/ 56 h 59"/>
                  <a:gd name="T16" fmla="*/ 56 w 58"/>
                  <a:gd name="T17" fmla="*/ 59 h 59"/>
                  <a:gd name="T18" fmla="*/ 50 w 58"/>
                  <a:gd name="T19" fmla="*/ 59 h 59"/>
                  <a:gd name="T20" fmla="*/ 43 w 58"/>
                  <a:gd name="T21" fmla="*/ 53 h 59"/>
                  <a:gd name="T22" fmla="*/ 34 w 58"/>
                  <a:gd name="T23" fmla="*/ 44 h 59"/>
                  <a:gd name="T24" fmla="*/ 25 w 58"/>
                  <a:gd name="T25" fmla="*/ 34 h 59"/>
                  <a:gd name="T26" fmla="*/ 18 w 58"/>
                  <a:gd name="T27" fmla="*/ 22 h 59"/>
                  <a:gd name="T28" fmla="*/ 10 w 58"/>
                  <a:gd name="T29" fmla="*/ 12 h 59"/>
                  <a:gd name="T30" fmla="*/ 5 w 58"/>
                  <a:gd name="T31" fmla="*/ 4 h 59"/>
                  <a:gd name="T32" fmla="*/ 0 w 58"/>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9"/>
                  <a:gd name="T53" fmla="*/ 58 w 58"/>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9">
                    <a:moveTo>
                      <a:pt x="0" y="0"/>
                    </a:moveTo>
                    <a:lnTo>
                      <a:pt x="8" y="4"/>
                    </a:lnTo>
                    <a:lnTo>
                      <a:pt x="16" y="12"/>
                    </a:lnTo>
                    <a:lnTo>
                      <a:pt x="27" y="22"/>
                    </a:lnTo>
                    <a:lnTo>
                      <a:pt x="39" y="31"/>
                    </a:lnTo>
                    <a:lnTo>
                      <a:pt x="47" y="41"/>
                    </a:lnTo>
                    <a:lnTo>
                      <a:pt x="55" y="49"/>
                    </a:lnTo>
                    <a:lnTo>
                      <a:pt x="58" y="56"/>
                    </a:lnTo>
                    <a:lnTo>
                      <a:pt x="56" y="59"/>
                    </a:lnTo>
                    <a:lnTo>
                      <a:pt x="50" y="59"/>
                    </a:lnTo>
                    <a:lnTo>
                      <a:pt x="43" y="53"/>
                    </a:lnTo>
                    <a:lnTo>
                      <a:pt x="34" y="44"/>
                    </a:lnTo>
                    <a:lnTo>
                      <a:pt x="25" y="34"/>
                    </a:lnTo>
                    <a:lnTo>
                      <a:pt x="18" y="22"/>
                    </a:lnTo>
                    <a:lnTo>
                      <a:pt x="10" y="12"/>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1" name="Freeform 67"/>
              <p:cNvSpPr>
                <a:spLocks/>
              </p:cNvSpPr>
              <p:nvPr/>
            </p:nvSpPr>
            <p:spPr bwMode="auto">
              <a:xfrm>
                <a:off x="2313" y="1264"/>
                <a:ext cx="65" cy="63"/>
              </a:xfrm>
              <a:custGeom>
                <a:avLst/>
                <a:gdLst>
                  <a:gd name="T0" fmla="*/ 0 w 65"/>
                  <a:gd name="T1" fmla="*/ 0 h 63"/>
                  <a:gd name="T2" fmla="*/ 8 w 65"/>
                  <a:gd name="T3" fmla="*/ 5 h 63"/>
                  <a:gd name="T4" fmla="*/ 18 w 65"/>
                  <a:gd name="T5" fmla="*/ 11 h 63"/>
                  <a:gd name="T6" fmla="*/ 30 w 65"/>
                  <a:gd name="T7" fmla="*/ 20 h 63"/>
                  <a:gd name="T8" fmla="*/ 41 w 65"/>
                  <a:gd name="T9" fmla="*/ 30 h 63"/>
                  <a:gd name="T10" fmla="*/ 53 w 65"/>
                  <a:gd name="T11" fmla="*/ 40 h 63"/>
                  <a:gd name="T12" fmla="*/ 61 w 65"/>
                  <a:gd name="T13" fmla="*/ 49 h 63"/>
                  <a:gd name="T14" fmla="*/ 65 w 65"/>
                  <a:gd name="T15" fmla="*/ 57 h 63"/>
                  <a:gd name="T16" fmla="*/ 64 w 65"/>
                  <a:gd name="T17" fmla="*/ 63 h 63"/>
                  <a:gd name="T18" fmla="*/ 58 w 65"/>
                  <a:gd name="T19" fmla="*/ 63 h 63"/>
                  <a:gd name="T20" fmla="*/ 50 w 65"/>
                  <a:gd name="T21" fmla="*/ 58 h 63"/>
                  <a:gd name="T22" fmla="*/ 41 w 65"/>
                  <a:gd name="T23" fmla="*/ 49 h 63"/>
                  <a:gd name="T24" fmla="*/ 33 w 65"/>
                  <a:gd name="T25" fmla="*/ 37 h 63"/>
                  <a:gd name="T26" fmla="*/ 22 w 65"/>
                  <a:gd name="T27" fmla="*/ 26 h 63"/>
                  <a:gd name="T28" fmla="*/ 13 w 65"/>
                  <a:gd name="T29" fmla="*/ 15 h 63"/>
                  <a:gd name="T30" fmla="*/ 6 w 65"/>
                  <a:gd name="T31" fmla="*/ 6 h 63"/>
                  <a:gd name="T32" fmla="*/ 0 w 6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3"/>
                  <a:gd name="T53" fmla="*/ 65 w 65"/>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3">
                    <a:moveTo>
                      <a:pt x="0" y="0"/>
                    </a:moveTo>
                    <a:lnTo>
                      <a:pt x="8" y="5"/>
                    </a:lnTo>
                    <a:lnTo>
                      <a:pt x="18" y="11"/>
                    </a:lnTo>
                    <a:lnTo>
                      <a:pt x="30" y="20"/>
                    </a:lnTo>
                    <a:lnTo>
                      <a:pt x="41" y="30"/>
                    </a:lnTo>
                    <a:lnTo>
                      <a:pt x="53" y="40"/>
                    </a:lnTo>
                    <a:lnTo>
                      <a:pt x="61" y="49"/>
                    </a:lnTo>
                    <a:lnTo>
                      <a:pt x="65" y="57"/>
                    </a:lnTo>
                    <a:lnTo>
                      <a:pt x="64" y="63"/>
                    </a:lnTo>
                    <a:lnTo>
                      <a:pt x="58" y="63"/>
                    </a:lnTo>
                    <a:lnTo>
                      <a:pt x="50" y="58"/>
                    </a:lnTo>
                    <a:lnTo>
                      <a:pt x="41" y="49"/>
                    </a:lnTo>
                    <a:lnTo>
                      <a:pt x="33" y="37"/>
                    </a:lnTo>
                    <a:lnTo>
                      <a:pt x="22" y="26"/>
                    </a:lnTo>
                    <a:lnTo>
                      <a:pt x="13" y="15"/>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2" name="Freeform 68"/>
              <p:cNvSpPr>
                <a:spLocks/>
              </p:cNvSpPr>
              <p:nvPr/>
            </p:nvSpPr>
            <p:spPr bwMode="auto">
              <a:xfrm>
                <a:off x="2335" y="1250"/>
                <a:ext cx="74" cy="56"/>
              </a:xfrm>
              <a:custGeom>
                <a:avLst/>
                <a:gdLst>
                  <a:gd name="T0" fmla="*/ 0 w 74"/>
                  <a:gd name="T1" fmla="*/ 0 h 56"/>
                  <a:gd name="T2" fmla="*/ 9 w 74"/>
                  <a:gd name="T3" fmla="*/ 3 h 56"/>
                  <a:gd name="T4" fmla="*/ 21 w 74"/>
                  <a:gd name="T5" fmla="*/ 7 h 56"/>
                  <a:gd name="T6" fmla="*/ 33 w 74"/>
                  <a:gd name="T7" fmla="*/ 13 h 56"/>
                  <a:gd name="T8" fmla="*/ 45 w 74"/>
                  <a:gd name="T9" fmla="*/ 19 h 56"/>
                  <a:gd name="T10" fmla="*/ 56 w 74"/>
                  <a:gd name="T11" fmla="*/ 28 h 56"/>
                  <a:gd name="T12" fmla="*/ 65 w 74"/>
                  <a:gd name="T13" fmla="*/ 35 h 56"/>
                  <a:gd name="T14" fmla="*/ 71 w 74"/>
                  <a:gd name="T15" fmla="*/ 46 h 56"/>
                  <a:gd name="T16" fmla="*/ 74 w 74"/>
                  <a:gd name="T17" fmla="*/ 54 h 56"/>
                  <a:gd name="T18" fmla="*/ 71 w 74"/>
                  <a:gd name="T19" fmla="*/ 56 h 56"/>
                  <a:gd name="T20" fmla="*/ 65 w 74"/>
                  <a:gd name="T21" fmla="*/ 53 h 56"/>
                  <a:gd name="T22" fmla="*/ 53 w 74"/>
                  <a:gd name="T23" fmla="*/ 46 h 56"/>
                  <a:gd name="T24" fmla="*/ 42 w 74"/>
                  <a:gd name="T25" fmla="*/ 35 h 56"/>
                  <a:gd name="T26" fmla="*/ 28 w 74"/>
                  <a:gd name="T27" fmla="*/ 25 h 56"/>
                  <a:gd name="T28" fmla="*/ 17 w 74"/>
                  <a:gd name="T29" fmla="*/ 14 h 56"/>
                  <a:gd name="T30" fmla="*/ 6 w 74"/>
                  <a:gd name="T31" fmla="*/ 6 h 56"/>
                  <a:gd name="T32" fmla="*/ 0 w 74"/>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6"/>
                  <a:gd name="T53" fmla="*/ 74 w 74"/>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6">
                    <a:moveTo>
                      <a:pt x="0" y="0"/>
                    </a:moveTo>
                    <a:lnTo>
                      <a:pt x="9" y="3"/>
                    </a:lnTo>
                    <a:lnTo>
                      <a:pt x="21" y="7"/>
                    </a:lnTo>
                    <a:lnTo>
                      <a:pt x="33" y="13"/>
                    </a:lnTo>
                    <a:lnTo>
                      <a:pt x="45" y="19"/>
                    </a:lnTo>
                    <a:lnTo>
                      <a:pt x="56" y="28"/>
                    </a:lnTo>
                    <a:lnTo>
                      <a:pt x="65" y="35"/>
                    </a:lnTo>
                    <a:lnTo>
                      <a:pt x="71" y="46"/>
                    </a:lnTo>
                    <a:lnTo>
                      <a:pt x="74" y="54"/>
                    </a:lnTo>
                    <a:lnTo>
                      <a:pt x="71" y="56"/>
                    </a:lnTo>
                    <a:lnTo>
                      <a:pt x="65" y="53"/>
                    </a:lnTo>
                    <a:lnTo>
                      <a:pt x="53" y="46"/>
                    </a:lnTo>
                    <a:lnTo>
                      <a:pt x="42" y="35"/>
                    </a:lnTo>
                    <a:lnTo>
                      <a:pt x="28" y="25"/>
                    </a:lnTo>
                    <a:lnTo>
                      <a:pt x="17" y="14"/>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3" name="Freeform 69"/>
              <p:cNvSpPr>
                <a:spLocks/>
              </p:cNvSpPr>
              <p:nvPr/>
            </p:nvSpPr>
            <p:spPr bwMode="auto">
              <a:xfrm>
                <a:off x="2353" y="1239"/>
                <a:ext cx="78" cy="27"/>
              </a:xfrm>
              <a:custGeom>
                <a:avLst/>
                <a:gdLst>
                  <a:gd name="T0" fmla="*/ 78 w 78"/>
                  <a:gd name="T1" fmla="*/ 25 h 27"/>
                  <a:gd name="T2" fmla="*/ 75 w 78"/>
                  <a:gd name="T3" fmla="*/ 27 h 27"/>
                  <a:gd name="T4" fmla="*/ 66 w 78"/>
                  <a:gd name="T5" fmla="*/ 25 h 27"/>
                  <a:gd name="T6" fmla="*/ 56 w 78"/>
                  <a:gd name="T7" fmla="*/ 23 h 27"/>
                  <a:gd name="T8" fmla="*/ 44 w 78"/>
                  <a:gd name="T9" fmla="*/ 18 h 27"/>
                  <a:gd name="T10" fmla="*/ 31 w 78"/>
                  <a:gd name="T11" fmla="*/ 14 h 27"/>
                  <a:gd name="T12" fmla="*/ 19 w 78"/>
                  <a:gd name="T13" fmla="*/ 9 h 27"/>
                  <a:gd name="T14" fmla="*/ 7 w 78"/>
                  <a:gd name="T15" fmla="*/ 5 h 27"/>
                  <a:gd name="T16" fmla="*/ 0 w 78"/>
                  <a:gd name="T17" fmla="*/ 3 h 27"/>
                  <a:gd name="T18" fmla="*/ 10 w 78"/>
                  <a:gd name="T19" fmla="*/ 0 h 27"/>
                  <a:gd name="T20" fmla="*/ 22 w 78"/>
                  <a:gd name="T21" fmla="*/ 0 h 27"/>
                  <a:gd name="T22" fmla="*/ 37 w 78"/>
                  <a:gd name="T23" fmla="*/ 2 h 27"/>
                  <a:gd name="T24" fmla="*/ 50 w 78"/>
                  <a:gd name="T25" fmla="*/ 5 h 27"/>
                  <a:gd name="T26" fmla="*/ 63 w 78"/>
                  <a:gd name="T27" fmla="*/ 8 h 27"/>
                  <a:gd name="T28" fmla="*/ 72 w 78"/>
                  <a:gd name="T29" fmla="*/ 14 h 27"/>
                  <a:gd name="T30" fmla="*/ 78 w 78"/>
                  <a:gd name="T31" fmla="*/ 20 h 27"/>
                  <a:gd name="T32" fmla="*/ 78 w 78"/>
                  <a:gd name="T33" fmla="*/ 2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7"/>
                  <a:gd name="T53" fmla="*/ 78 w 7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7">
                    <a:moveTo>
                      <a:pt x="78" y="25"/>
                    </a:moveTo>
                    <a:lnTo>
                      <a:pt x="75" y="27"/>
                    </a:lnTo>
                    <a:lnTo>
                      <a:pt x="66" y="25"/>
                    </a:lnTo>
                    <a:lnTo>
                      <a:pt x="56" y="23"/>
                    </a:lnTo>
                    <a:lnTo>
                      <a:pt x="44" y="18"/>
                    </a:lnTo>
                    <a:lnTo>
                      <a:pt x="31" y="14"/>
                    </a:lnTo>
                    <a:lnTo>
                      <a:pt x="19" y="9"/>
                    </a:lnTo>
                    <a:lnTo>
                      <a:pt x="7" y="5"/>
                    </a:lnTo>
                    <a:lnTo>
                      <a:pt x="0" y="3"/>
                    </a:lnTo>
                    <a:lnTo>
                      <a:pt x="10" y="0"/>
                    </a:lnTo>
                    <a:lnTo>
                      <a:pt x="22" y="0"/>
                    </a:lnTo>
                    <a:lnTo>
                      <a:pt x="37" y="2"/>
                    </a:lnTo>
                    <a:lnTo>
                      <a:pt x="50" y="5"/>
                    </a:lnTo>
                    <a:lnTo>
                      <a:pt x="63" y="8"/>
                    </a:lnTo>
                    <a:lnTo>
                      <a:pt x="72" y="14"/>
                    </a:lnTo>
                    <a:lnTo>
                      <a:pt x="78" y="20"/>
                    </a:lnTo>
                    <a:lnTo>
                      <a:pt x="78"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4" name="Freeform 70"/>
              <p:cNvSpPr>
                <a:spLocks/>
              </p:cNvSpPr>
              <p:nvPr/>
            </p:nvSpPr>
            <p:spPr bwMode="auto">
              <a:xfrm>
                <a:off x="2377" y="1216"/>
                <a:ext cx="78" cy="25"/>
              </a:xfrm>
              <a:custGeom>
                <a:avLst/>
                <a:gdLst>
                  <a:gd name="T0" fmla="*/ 78 w 78"/>
                  <a:gd name="T1" fmla="*/ 25 h 25"/>
                  <a:gd name="T2" fmla="*/ 73 w 78"/>
                  <a:gd name="T3" fmla="*/ 25 h 25"/>
                  <a:gd name="T4" fmla="*/ 66 w 78"/>
                  <a:gd name="T5" fmla="*/ 23 h 25"/>
                  <a:gd name="T6" fmla="*/ 54 w 78"/>
                  <a:gd name="T7" fmla="*/ 20 h 25"/>
                  <a:gd name="T8" fmla="*/ 42 w 78"/>
                  <a:gd name="T9" fmla="*/ 17 h 25"/>
                  <a:gd name="T10" fmla="*/ 29 w 78"/>
                  <a:gd name="T11" fmla="*/ 13 h 25"/>
                  <a:gd name="T12" fmla="*/ 17 w 78"/>
                  <a:gd name="T13" fmla="*/ 9 h 25"/>
                  <a:gd name="T14" fmla="*/ 7 w 78"/>
                  <a:gd name="T15" fmla="*/ 6 h 25"/>
                  <a:gd name="T16" fmla="*/ 0 w 78"/>
                  <a:gd name="T17" fmla="*/ 3 h 25"/>
                  <a:gd name="T18" fmla="*/ 10 w 78"/>
                  <a:gd name="T19" fmla="*/ 0 h 25"/>
                  <a:gd name="T20" fmla="*/ 23 w 78"/>
                  <a:gd name="T21" fmla="*/ 0 h 25"/>
                  <a:gd name="T22" fmla="*/ 37 w 78"/>
                  <a:gd name="T23" fmla="*/ 1 h 25"/>
                  <a:gd name="T24" fmla="*/ 50 w 78"/>
                  <a:gd name="T25" fmla="*/ 4 h 25"/>
                  <a:gd name="T26" fmla="*/ 63 w 78"/>
                  <a:gd name="T27" fmla="*/ 7 h 25"/>
                  <a:gd name="T28" fmla="*/ 72 w 78"/>
                  <a:gd name="T29" fmla="*/ 13 h 25"/>
                  <a:gd name="T30" fmla="*/ 78 w 78"/>
                  <a:gd name="T31" fmla="*/ 19 h 25"/>
                  <a:gd name="T32" fmla="*/ 78 w 78"/>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5"/>
                  <a:gd name="T53" fmla="*/ 78 w 7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5">
                    <a:moveTo>
                      <a:pt x="78" y="25"/>
                    </a:moveTo>
                    <a:lnTo>
                      <a:pt x="73" y="25"/>
                    </a:lnTo>
                    <a:lnTo>
                      <a:pt x="66" y="23"/>
                    </a:lnTo>
                    <a:lnTo>
                      <a:pt x="54" y="20"/>
                    </a:lnTo>
                    <a:lnTo>
                      <a:pt x="42" y="17"/>
                    </a:lnTo>
                    <a:lnTo>
                      <a:pt x="29" y="13"/>
                    </a:lnTo>
                    <a:lnTo>
                      <a:pt x="17" y="9"/>
                    </a:lnTo>
                    <a:lnTo>
                      <a:pt x="7" y="6"/>
                    </a:lnTo>
                    <a:lnTo>
                      <a:pt x="0" y="3"/>
                    </a:lnTo>
                    <a:lnTo>
                      <a:pt x="10" y="0"/>
                    </a:lnTo>
                    <a:lnTo>
                      <a:pt x="23" y="0"/>
                    </a:lnTo>
                    <a:lnTo>
                      <a:pt x="37" y="1"/>
                    </a:lnTo>
                    <a:lnTo>
                      <a:pt x="50" y="4"/>
                    </a:lnTo>
                    <a:lnTo>
                      <a:pt x="63" y="7"/>
                    </a:lnTo>
                    <a:lnTo>
                      <a:pt x="72" y="13"/>
                    </a:lnTo>
                    <a:lnTo>
                      <a:pt x="78" y="19"/>
                    </a:lnTo>
                    <a:lnTo>
                      <a:pt x="78"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5" name="Freeform 71"/>
              <p:cNvSpPr>
                <a:spLocks/>
              </p:cNvSpPr>
              <p:nvPr/>
            </p:nvSpPr>
            <p:spPr bwMode="auto">
              <a:xfrm>
                <a:off x="2310" y="1264"/>
                <a:ext cx="377" cy="104"/>
              </a:xfrm>
              <a:custGeom>
                <a:avLst/>
                <a:gdLst>
                  <a:gd name="T0" fmla="*/ 5 w 377"/>
                  <a:gd name="T1" fmla="*/ 91 h 104"/>
                  <a:gd name="T2" fmla="*/ 3 w 377"/>
                  <a:gd name="T3" fmla="*/ 94 h 104"/>
                  <a:gd name="T4" fmla="*/ 2 w 377"/>
                  <a:gd name="T5" fmla="*/ 97 h 104"/>
                  <a:gd name="T6" fmla="*/ 2 w 377"/>
                  <a:gd name="T7" fmla="*/ 101 h 104"/>
                  <a:gd name="T8" fmla="*/ 0 w 377"/>
                  <a:gd name="T9" fmla="*/ 104 h 104"/>
                  <a:gd name="T10" fmla="*/ 27 w 377"/>
                  <a:gd name="T11" fmla="*/ 86 h 104"/>
                  <a:gd name="T12" fmla="*/ 55 w 377"/>
                  <a:gd name="T13" fmla="*/ 71 h 104"/>
                  <a:gd name="T14" fmla="*/ 81 w 377"/>
                  <a:gd name="T15" fmla="*/ 60 h 104"/>
                  <a:gd name="T16" fmla="*/ 108 w 377"/>
                  <a:gd name="T17" fmla="*/ 48 h 104"/>
                  <a:gd name="T18" fmla="*/ 135 w 377"/>
                  <a:gd name="T19" fmla="*/ 39 h 104"/>
                  <a:gd name="T20" fmla="*/ 160 w 377"/>
                  <a:gd name="T21" fmla="*/ 32 h 104"/>
                  <a:gd name="T22" fmla="*/ 185 w 377"/>
                  <a:gd name="T23" fmla="*/ 26 h 104"/>
                  <a:gd name="T24" fmla="*/ 208 w 377"/>
                  <a:gd name="T25" fmla="*/ 20 h 104"/>
                  <a:gd name="T26" fmla="*/ 233 w 377"/>
                  <a:gd name="T27" fmla="*/ 17 h 104"/>
                  <a:gd name="T28" fmla="*/ 256 w 377"/>
                  <a:gd name="T29" fmla="*/ 14 h 104"/>
                  <a:gd name="T30" fmla="*/ 278 w 377"/>
                  <a:gd name="T31" fmla="*/ 11 h 104"/>
                  <a:gd name="T32" fmla="*/ 300 w 377"/>
                  <a:gd name="T33" fmla="*/ 9 h 104"/>
                  <a:gd name="T34" fmla="*/ 321 w 377"/>
                  <a:gd name="T35" fmla="*/ 9 h 104"/>
                  <a:gd name="T36" fmla="*/ 340 w 377"/>
                  <a:gd name="T37" fmla="*/ 8 h 104"/>
                  <a:gd name="T38" fmla="*/ 359 w 377"/>
                  <a:gd name="T39" fmla="*/ 8 h 104"/>
                  <a:gd name="T40" fmla="*/ 377 w 377"/>
                  <a:gd name="T41" fmla="*/ 6 h 104"/>
                  <a:gd name="T42" fmla="*/ 365 w 377"/>
                  <a:gd name="T43" fmla="*/ 3 h 104"/>
                  <a:gd name="T44" fmla="*/ 349 w 377"/>
                  <a:gd name="T45" fmla="*/ 2 h 104"/>
                  <a:gd name="T46" fmla="*/ 331 w 377"/>
                  <a:gd name="T47" fmla="*/ 0 h 104"/>
                  <a:gd name="T48" fmla="*/ 309 w 377"/>
                  <a:gd name="T49" fmla="*/ 0 h 104"/>
                  <a:gd name="T50" fmla="*/ 284 w 377"/>
                  <a:gd name="T51" fmla="*/ 0 h 104"/>
                  <a:gd name="T52" fmla="*/ 259 w 377"/>
                  <a:gd name="T53" fmla="*/ 3 h 104"/>
                  <a:gd name="T54" fmla="*/ 230 w 377"/>
                  <a:gd name="T55" fmla="*/ 6 h 104"/>
                  <a:gd name="T56" fmla="*/ 202 w 377"/>
                  <a:gd name="T57" fmla="*/ 11 h 104"/>
                  <a:gd name="T58" fmla="*/ 173 w 377"/>
                  <a:gd name="T59" fmla="*/ 15 h 104"/>
                  <a:gd name="T60" fmla="*/ 145 w 377"/>
                  <a:gd name="T61" fmla="*/ 23 h 104"/>
                  <a:gd name="T62" fmla="*/ 117 w 377"/>
                  <a:gd name="T63" fmla="*/ 30 h 104"/>
                  <a:gd name="T64" fmla="*/ 90 w 377"/>
                  <a:gd name="T65" fmla="*/ 39 h 104"/>
                  <a:gd name="T66" fmla="*/ 65 w 377"/>
                  <a:gd name="T67" fmla="*/ 51 h 104"/>
                  <a:gd name="T68" fmla="*/ 42 w 377"/>
                  <a:gd name="T69" fmla="*/ 63 h 104"/>
                  <a:gd name="T70" fmla="*/ 22 w 377"/>
                  <a:gd name="T71" fmla="*/ 76 h 104"/>
                  <a:gd name="T72" fmla="*/ 5 w 377"/>
                  <a:gd name="T73" fmla="*/ 91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04"/>
                  <a:gd name="T113" fmla="*/ 377 w 377"/>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04">
                    <a:moveTo>
                      <a:pt x="5" y="91"/>
                    </a:moveTo>
                    <a:lnTo>
                      <a:pt x="3" y="94"/>
                    </a:lnTo>
                    <a:lnTo>
                      <a:pt x="2" y="97"/>
                    </a:lnTo>
                    <a:lnTo>
                      <a:pt x="2" y="101"/>
                    </a:lnTo>
                    <a:lnTo>
                      <a:pt x="0" y="104"/>
                    </a:lnTo>
                    <a:lnTo>
                      <a:pt x="27" y="86"/>
                    </a:lnTo>
                    <a:lnTo>
                      <a:pt x="55" y="71"/>
                    </a:lnTo>
                    <a:lnTo>
                      <a:pt x="81" y="60"/>
                    </a:lnTo>
                    <a:lnTo>
                      <a:pt x="108" y="48"/>
                    </a:lnTo>
                    <a:lnTo>
                      <a:pt x="135" y="39"/>
                    </a:lnTo>
                    <a:lnTo>
                      <a:pt x="160" y="32"/>
                    </a:lnTo>
                    <a:lnTo>
                      <a:pt x="185" y="26"/>
                    </a:lnTo>
                    <a:lnTo>
                      <a:pt x="208" y="20"/>
                    </a:lnTo>
                    <a:lnTo>
                      <a:pt x="233" y="17"/>
                    </a:lnTo>
                    <a:lnTo>
                      <a:pt x="256" y="14"/>
                    </a:lnTo>
                    <a:lnTo>
                      <a:pt x="278" y="11"/>
                    </a:lnTo>
                    <a:lnTo>
                      <a:pt x="300" y="9"/>
                    </a:lnTo>
                    <a:lnTo>
                      <a:pt x="321" y="9"/>
                    </a:lnTo>
                    <a:lnTo>
                      <a:pt x="340" y="8"/>
                    </a:lnTo>
                    <a:lnTo>
                      <a:pt x="359" y="8"/>
                    </a:lnTo>
                    <a:lnTo>
                      <a:pt x="377" y="6"/>
                    </a:lnTo>
                    <a:lnTo>
                      <a:pt x="365" y="3"/>
                    </a:lnTo>
                    <a:lnTo>
                      <a:pt x="349" y="2"/>
                    </a:lnTo>
                    <a:lnTo>
                      <a:pt x="331" y="0"/>
                    </a:lnTo>
                    <a:lnTo>
                      <a:pt x="309" y="0"/>
                    </a:lnTo>
                    <a:lnTo>
                      <a:pt x="284" y="0"/>
                    </a:lnTo>
                    <a:lnTo>
                      <a:pt x="259" y="3"/>
                    </a:lnTo>
                    <a:lnTo>
                      <a:pt x="230" y="6"/>
                    </a:lnTo>
                    <a:lnTo>
                      <a:pt x="202" y="11"/>
                    </a:lnTo>
                    <a:lnTo>
                      <a:pt x="173" y="15"/>
                    </a:lnTo>
                    <a:lnTo>
                      <a:pt x="145" y="23"/>
                    </a:lnTo>
                    <a:lnTo>
                      <a:pt x="117" y="30"/>
                    </a:lnTo>
                    <a:lnTo>
                      <a:pt x="90" y="39"/>
                    </a:lnTo>
                    <a:lnTo>
                      <a:pt x="65" y="51"/>
                    </a:lnTo>
                    <a:lnTo>
                      <a:pt x="42" y="63"/>
                    </a:lnTo>
                    <a:lnTo>
                      <a:pt x="22" y="76"/>
                    </a:lnTo>
                    <a:lnTo>
                      <a:pt x="5"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6" name="Freeform 72"/>
              <p:cNvSpPr>
                <a:spLocks/>
              </p:cNvSpPr>
              <p:nvPr/>
            </p:nvSpPr>
            <p:spPr bwMode="auto">
              <a:xfrm>
                <a:off x="2608" y="1270"/>
                <a:ext cx="58" cy="54"/>
              </a:xfrm>
              <a:custGeom>
                <a:avLst/>
                <a:gdLst>
                  <a:gd name="T0" fmla="*/ 57 w 58"/>
                  <a:gd name="T1" fmla="*/ 54 h 54"/>
                  <a:gd name="T2" fmla="*/ 58 w 58"/>
                  <a:gd name="T3" fmla="*/ 51 h 54"/>
                  <a:gd name="T4" fmla="*/ 57 w 58"/>
                  <a:gd name="T5" fmla="*/ 45 h 54"/>
                  <a:gd name="T6" fmla="*/ 52 w 58"/>
                  <a:gd name="T7" fmla="*/ 36 h 54"/>
                  <a:gd name="T8" fmla="*/ 45 w 58"/>
                  <a:gd name="T9" fmla="*/ 27 h 54"/>
                  <a:gd name="T10" fmla="*/ 36 w 58"/>
                  <a:gd name="T11" fmla="*/ 18 h 54"/>
                  <a:gd name="T12" fmla="*/ 26 w 58"/>
                  <a:gd name="T13" fmla="*/ 9 h 54"/>
                  <a:gd name="T14" fmla="*/ 14 w 58"/>
                  <a:gd name="T15" fmla="*/ 3 h 54"/>
                  <a:gd name="T16" fmla="*/ 0 w 58"/>
                  <a:gd name="T17" fmla="*/ 0 h 54"/>
                  <a:gd name="T18" fmla="*/ 8 w 58"/>
                  <a:gd name="T19" fmla="*/ 6 h 54"/>
                  <a:gd name="T20" fmla="*/ 15 w 58"/>
                  <a:gd name="T21" fmla="*/ 14 h 54"/>
                  <a:gd name="T22" fmla="*/ 24 w 58"/>
                  <a:gd name="T23" fmla="*/ 23 h 54"/>
                  <a:gd name="T24" fmla="*/ 31 w 58"/>
                  <a:gd name="T25" fmla="*/ 33 h 54"/>
                  <a:gd name="T26" fmla="*/ 40 w 58"/>
                  <a:gd name="T27" fmla="*/ 42 h 54"/>
                  <a:gd name="T28" fmla="*/ 48 w 58"/>
                  <a:gd name="T29" fmla="*/ 49 h 54"/>
                  <a:gd name="T30" fmla="*/ 52 w 58"/>
                  <a:gd name="T31" fmla="*/ 54 h 54"/>
                  <a:gd name="T32" fmla="*/ 57 w 5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4"/>
                  <a:gd name="T53" fmla="*/ 58 w 5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4">
                    <a:moveTo>
                      <a:pt x="57" y="54"/>
                    </a:moveTo>
                    <a:lnTo>
                      <a:pt x="58" y="51"/>
                    </a:lnTo>
                    <a:lnTo>
                      <a:pt x="57" y="45"/>
                    </a:lnTo>
                    <a:lnTo>
                      <a:pt x="52" y="36"/>
                    </a:lnTo>
                    <a:lnTo>
                      <a:pt x="45" y="27"/>
                    </a:lnTo>
                    <a:lnTo>
                      <a:pt x="36" y="18"/>
                    </a:lnTo>
                    <a:lnTo>
                      <a:pt x="26" y="9"/>
                    </a:lnTo>
                    <a:lnTo>
                      <a:pt x="14" y="3"/>
                    </a:lnTo>
                    <a:lnTo>
                      <a:pt x="0" y="0"/>
                    </a:lnTo>
                    <a:lnTo>
                      <a:pt x="8" y="6"/>
                    </a:lnTo>
                    <a:lnTo>
                      <a:pt x="15" y="14"/>
                    </a:lnTo>
                    <a:lnTo>
                      <a:pt x="24" y="23"/>
                    </a:lnTo>
                    <a:lnTo>
                      <a:pt x="31" y="33"/>
                    </a:lnTo>
                    <a:lnTo>
                      <a:pt x="40" y="42"/>
                    </a:lnTo>
                    <a:lnTo>
                      <a:pt x="48" y="49"/>
                    </a:lnTo>
                    <a:lnTo>
                      <a:pt x="52" y="54"/>
                    </a:lnTo>
                    <a:lnTo>
                      <a:pt x="5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7" name="Freeform 73"/>
              <p:cNvSpPr>
                <a:spLocks/>
              </p:cNvSpPr>
              <p:nvPr/>
            </p:nvSpPr>
            <p:spPr bwMode="auto">
              <a:xfrm>
                <a:off x="2539" y="1272"/>
                <a:ext cx="75" cy="60"/>
              </a:xfrm>
              <a:custGeom>
                <a:avLst/>
                <a:gdLst>
                  <a:gd name="T0" fmla="*/ 74 w 75"/>
                  <a:gd name="T1" fmla="*/ 60 h 60"/>
                  <a:gd name="T2" fmla="*/ 75 w 75"/>
                  <a:gd name="T3" fmla="*/ 56 h 60"/>
                  <a:gd name="T4" fmla="*/ 72 w 75"/>
                  <a:gd name="T5" fmla="*/ 50 h 60"/>
                  <a:gd name="T6" fmla="*/ 65 w 75"/>
                  <a:gd name="T7" fmla="*/ 40 h 60"/>
                  <a:gd name="T8" fmla="*/ 55 w 75"/>
                  <a:gd name="T9" fmla="*/ 29 h 60"/>
                  <a:gd name="T10" fmla="*/ 43 w 75"/>
                  <a:gd name="T11" fmla="*/ 19 h 60"/>
                  <a:gd name="T12" fmla="*/ 28 w 75"/>
                  <a:gd name="T13" fmla="*/ 10 h 60"/>
                  <a:gd name="T14" fmla="*/ 15 w 75"/>
                  <a:gd name="T15" fmla="*/ 3 h 60"/>
                  <a:gd name="T16" fmla="*/ 0 w 75"/>
                  <a:gd name="T17" fmla="*/ 0 h 60"/>
                  <a:gd name="T18" fmla="*/ 6 w 75"/>
                  <a:gd name="T19" fmla="*/ 4 h 60"/>
                  <a:gd name="T20" fmla="*/ 15 w 75"/>
                  <a:gd name="T21" fmla="*/ 13 h 60"/>
                  <a:gd name="T22" fmla="*/ 25 w 75"/>
                  <a:gd name="T23" fmla="*/ 24 h 60"/>
                  <a:gd name="T24" fmla="*/ 37 w 75"/>
                  <a:gd name="T25" fmla="*/ 34 h 60"/>
                  <a:gd name="T26" fmla="*/ 47 w 75"/>
                  <a:gd name="T27" fmla="*/ 46 h 60"/>
                  <a:gd name="T28" fmla="*/ 59 w 75"/>
                  <a:gd name="T29" fmla="*/ 55 h 60"/>
                  <a:gd name="T30" fmla="*/ 68 w 75"/>
                  <a:gd name="T31" fmla="*/ 60 h 60"/>
                  <a:gd name="T32" fmla="*/ 74 w 75"/>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60"/>
                  <a:gd name="T53" fmla="*/ 75 w 75"/>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60">
                    <a:moveTo>
                      <a:pt x="74" y="60"/>
                    </a:moveTo>
                    <a:lnTo>
                      <a:pt x="75" y="56"/>
                    </a:lnTo>
                    <a:lnTo>
                      <a:pt x="72" y="50"/>
                    </a:lnTo>
                    <a:lnTo>
                      <a:pt x="65" y="40"/>
                    </a:lnTo>
                    <a:lnTo>
                      <a:pt x="55" y="29"/>
                    </a:lnTo>
                    <a:lnTo>
                      <a:pt x="43" y="19"/>
                    </a:lnTo>
                    <a:lnTo>
                      <a:pt x="28" y="10"/>
                    </a:lnTo>
                    <a:lnTo>
                      <a:pt x="15" y="3"/>
                    </a:lnTo>
                    <a:lnTo>
                      <a:pt x="0" y="0"/>
                    </a:lnTo>
                    <a:lnTo>
                      <a:pt x="6" y="4"/>
                    </a:lnTo>
                    <a:lnTo>
                      <a:pt x="15" y="13"/>
                    </a:lnTo>
                    <a:lnTo>
                      <a:pt x="25" y="24"/>
                    </a:lnTo>
                    <a:lnTo>
                      <a:pt x="37" y="34"/>
                    </a:lnTo>
                    <a:lnTo>
                      <a:pt x="47" y="46"/>
                    </a:lnTo>
                    <a:lnTo>
                      <a:pt x="59" y="55"/>
                    </a:lnTo>
                    <a:lnTo>
                      <a:pt x="68" y="60"/>
                    </a:lnTo>
                    <a:lnTo>
                      <a:pt x="74"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8" name="Freeform 74"/>
              <p:cNvSpPr>
                <a:spLocks/>
              </p:cNvSpPr>
              <p:nvPr/>
            </p:nvSpPr>
            <p:spPr bwMode="auto">
              <a:xfrm>
                <a:off x="2505" y="1279"/>
                <a:ext cx="67" cy="70"/>
              </a:xfrm>
              <a:custGeom>
                <a:avLst/>
                <a:gdLst>
                  <a:gd name="T0" fmla="*/ 65 w 67"/>
                  <a:gd name="T1" fmla="*/ 70 h 70"/>
                  <a:gd name="T2" fmla="*/ 67 w 67"/>
                  <a:gd name="T3" fmla="*/ 65 h 70"/>
                  <a:gd name="T4" fmla="*/ 65 w 67"/>
                  <a:gd name="T5" fmla="*/ 56 h 70"/>
                  <a:gd name="T6" fmla="*/ 58 w 67"/>
                  <a:gd name="T7" fmla="*/ 45 h 70"/>
                  <a:gd name="T8" fmla="*/ 49 w 67"/>
                  <a:gd name="T9" fmla="*/ 33 h 70"/>
                  <a:gd name="T10" fmla="*/ 38 w 67"/>
                  <a:gd name="T11" fmla="*/ 21 h 70"/>
                  <a:gd name="T12" fmla="*/ 25 w 67"/>
                  <a:gd name="T13" fmla="*/ 11 h 70"/>
                  <a:gd name="T14" fmla="*/ 13 w 67"/>
                  <a:gd name="T15" fmla="*/ 3 h 70"/>
                  <a:gd name="T16" fmla="*/ 0 w 67"/>
                  <a:gd name="T17" fmla="*/ 0 h 70"/>
                  <a:gd name="T18" fmla="*/ 4 w 67"/>
                  <a:gd name="T19" fmla="*/ 6 h 70"/>
                  <a:gd name="T20" fmla="*/ 12 w 67"/>
                  <a:gd name="T21" fmla="*/ 15 h 70"/>
                  <a:gd name="T22" fmla="*/ 21 w 67"/>
                  <a:gd name="T23" fmla="*/ 27 h 70"/>
                  <a:gd name="T24" fmla="*/ 31 w 67"/>
                  <a:gd name="T25" fmla="*/ 39 h 70"/>
                  <a:gd name="T26" fmla="*/ 41 w 67"/>
                  <a:gd name="T27" fmla="*/ 52 h 70"/>
                  <a:gd name="T28" fmla="*/ 52 w 67"/>
                  <a:gd name="T29" fmla="*/ 62 h 70"/>
                  <a:gd name="T30" fmla="*/ 61 w 67"/>
                  <a:gd name="T31" fmla="*/ 68 h 70"/>
                  <a:gd name="T32" fmla="*/ 65 w 67"/>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70"/>
                  <a:gd name="T53" fmla="*/ 67 w 6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70">
                    <a:moveTo>
                      <a:pt x="65" y="70"/>
                    </a:moveTo>
                    <a:lnTo>
                      <a:pt x="67" y="65"/>
                    </a:lnTo>
                    <a:lnTo>
                      <a:pt x="65" y="56"/>
                    </a:lnTo>
                    <a:lnTo>
                      <a:pt x="58" y="45"/>
                    </a:lnTo>
                    <a:lnTo>
                      <a:pt x="49" y="33"/>
                    </a:lnTo>
                    <a:lnTo>
                      <a:pt x="38" y="21"/>
                    </a:lnTo>
                    <a:lnTo>
                      <a:pt x="25" y="11"/>
                    </a:lnTo>
                    <a:lnTo>
                      <a:pt x="13" y="3"/>
                    </a:lnTo>
                    <a:lnTo>
                      <a:pt x="0" y="0"/>
                    </a:lnTo>
                    <a:lnTo>
                      <a:pt x="4" y="6"/>
                    </a:lnTo>
                    <a:lnTo>
                      <a:pt x="12" y="15"/>
                    </a:lnTo>
                    <a:lnTo>
                      <a:pt x="21" y="27"/>
                    </a:lnTo>
                    <a:lnTo>
                      <a:pt x="31" y="39"/>
                    </a:lnTo>
                    <a:lnTo>
                      <a:pt x="41" y="52"/>
                    </a:lnTo>
                    <a:lnTo>
                      <a:pt x="52" y="62"/>
                    </a:lnTo>
                    <a:lnTo>
                      <a:pt x="61" y="68"/>
                    </a:lnTo>
                    <a:lnTo>
                      <a:pt x="65"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9" name="Freeform 75"/>
              <p:cNvSpPr>
                <a:spLocks/>
              </p:cNvSpPr>
              <p:nvPr/>
            </p:nvSpPr>
            <p:spPr bwMode="auto">
              <a:xfrm>
                <a:off x="2442" y="1291"/>
                <a:ext cx="57" cy="65"/>
              </a:xfrm>
              <a:custGeom>
                <a:avLst/>
                <a:gdLst>
                  <a:gd name="T0" fmla="*/ 56 w 57"/>
                  <a:gd name="T1" fmla="*/ 65 h 65"/>
                  <a:gd name="T2" fmla="*/ 57 w 57"/>
                  <a:gd name="T3" fmla="*/ 61 h 65"/>
                  <a:gd name="T4" fmla="*/ 54 w 57"/>
                  <a:gd name="T5" fmla="*/ 53 h 65"/>
                  <a:gd name="T6" fmla="*/ 48 w 57"/>
                  <a:gd name="T7" fmla="*/ 43 h 65"/>
                  <a:gd name="T8" fmla="*/ 39 w 57"/>
                  <a:gd name="T9" fmla="*/ 31 h 65"/>
                  <a:gd name="T10" fmla="*/ 31 w 57"/>
                  <a:gd name="T11" fmla="*/ 19 h 65"/>
                  <a:gd name="T12" fmla="*/ 20 w 57"/>
                  <a:gd name="T13" fmla="*/ 9 h 65"/>
                  <a:gd name="T14" fmla="*/ 8 w 57"/>
                  <a:gd name="T15" fmla="*/ 3 h 65"/>
                  <a:gd name="T16" fmla="*/ 0 w 57"/>
                  <a:gd name="T17" fmla="*/ 0 h 65"/>
                  <a:gd name="T18" fmla="*/ 4 w 57"/>
                  <a:gd name="T19" fmla="*/ 6 h 65"/>
                  <a:gd name="T20" fmla="*/ 10 w 57"/>
                  <a:gd name="T21" fmla="*/ 15 h 65"/>
                  <a:gd name="T22" fmla="*/ 17 w 57"/>
                  <a:gd name="T23" fmla="*/ 27 h 65"/>
                  <a:gd name="T24" fmla="*/ 26 w 57"/>
                  <a:gd name="T25" fmla="*/ 39 h 65"/>
                  <a:gd name="T26" fmla="*/ 34 w 57"/>
                  <a:gd name="T27" fmla="*/ 50 h 65"/>
                  <a:gd name="T28" fmla="*/ 42 w 57"/>
                  <a:gd name="T29" fmla="*/ 59 h 65"/>
                  <a:gd name="T30" fmla="*/ 50 w 57"/>
                  <a:gd name="T31" fmla="*/ 65 h 65"/>
                  <a:gd name="T32" fmla="*/ 56 w 57"/>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5"/>
                  <a:gd name="T53" fmla="*/ 57 w 57"/>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5">
                    <a:moveTo>
                      <a:pt x="56" y="65"/>
                    </a:moveTo>
                    <a:lnTo>
                      <a:pt x="57" y="61"/>
                    </a:lnTo>
                    <a:lnTo>
                      <a:pt x="54" y="53"/>
                    </a:lnTo>
                    <a:lnTo>
                      <a:pt x="48" y="43"/>
                    </a:lnTo>
                    <a:lnTo>
                      <a:pt x="39" y="31"/>
                    </a:lnTo>
                    <a:lnTo>
                      <a:pt x="31" y="19"/>
                    </a:lnTo>
                    <a:lnTo>
                      <a:pt x="20" y="9"/>
                    </a:lnTo>
                    <a:lnTo>
                      <a:pt x="8" y="3"/>
                    </a:lnTo>
                    <a:lnTo>
                      <a:pt x="0" y="0"/>
                    </a:lnTo>
                    <a:lnTo>
                      <a:pt x="4" y="6"/>
                    </a:lnTo>
                    <a:lnTo>
                      <a:pt x="10" y="15"/>
                    </a:lnTo>
                    <a:lnTo>
                      <a:pt x="17" y="27"/>
                    </a:lnTo>
                    <a:lnTo>
                      <a:pt x="26" y="39"/>
                    </a:lnTo>
                    <a:lnTo>
                      <a:pt x="34" y="50"/>
                    </a:lnTo>
                    <a:lnTo>
                      <a:pt x="42" y="59"/>
                    </a:lnTo>
                    <a:lnTo>
                      <a:pt x="50" y="65"/>
                    </a:lnTo>
                    <a:lnTo>
                      <a:pt x="56"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0" name="Freeform 76"/>
              <p:cNvSpPr>
                <a:spLocks/>
              </p:cNvSpPr>
              <p:nvPr/>
            </p:nvSpPr>
            <p:spPr bwMode="auto">
              <a:xfrm>
                <a:off x="2415" y="1301"/>
                <a:ext cx="41" cy="60"/>
              </a:xfrm>
              <a:custGeom>
                <a:avLst/>
                <a:gdLst>
                  <a:gd name="T0" fmla="*/ 38 w 41"/>
                  <a:gd name="T1" fmla="*/ 60 h 60"/>
                  <a:gd name="T2" fmla="*/ 41 w 41"/>
                  <a:gd name="T3" fmla="*/ 57 h 60"/>
                  <a:gd name="T4" fmla="*/ 41 w 41"/>
                  <a:gd name="T5" fmla="*/ 49 h 60"/>
                  <a:gd name="T6" fmla="*/ 40 w 41"/>
                  <a:gd name="T7" fmla="*/ 40 h 60"/>
                  <a:gd name="T8" fmla="*/ 35 w 41"/>
                  <a:gd name="T9" fmla="*/ 30 h 60"/>
                  <a:gd name="T10" fmla="*/ 30 w 41"/>
                  <a:gd name="T11" fmla="*/ 21 h 60"/>
                  <a:gd name="T12" fmla="*/ 22 w 41"/>
                  <a:gd name="T13" fmla="*/ 12 h 60"/>
                  <a:gd name="T14" fmla="*/ 12 w 41"/>
                  <a:gd name="T15" fmla="*/ 5 h 60"/>
                  <a:gd name="T16" fmla="*/ 0 w 41"/>
                  <a:gd name="T17" fmla="*/ 0 h 60"/>
                  <a:gd name="T18" fmla="*/ 9 w 41"/>
                  <a:gd name="T19" fmla="*/ 15 h 60"/>
                  <a:gd name="T20" fmla="*/ 19 w 41"/>
                  <a:gd name="T21" fmla="*/ 36 h 60"/>
                  <a:gd name="T22" fmla="*/ 30 w 41"/>
                  <a:gd name="T23" fmla="*/ 54 h 60"/>
                  <a:gd name="T24" fmla="*/ 38 w 41"/>
                  <a:gd name="T25" fmla="*/ 6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0"/>
                  <a:gd name="T41" fmla="*/ 41 w 4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0">
                    <a:moveTo>
                      <a:pt x="38" y="60"/>
                    </a:moveTo>
                    <a:lnTo>
                      <a:pt x="41" y="57"/>
                    </a:lnTo>
                    <a:lnTo>
                      <a:pt x="41" y="49"/>
                    </a:lnTo>
                    <a:lnTo>
                      <a:pt x="40" y="40"/>
                    </a:lnTo>
                    <a:lnTo>
                      <a:pt x="35" y="30"/>
                    </a:lnTo>
                    <a:lnTo>
                      <a:pt x="30" y="21"/>
                    </a:lnTo>
                    <a:lnTo>
                      <a:pt x="22" y="12"/>
                    </a:lnTo>
                    <a:lnTo>
                      <a:pt x="12" y="5"/>
                    </a:lnTo>
                    <a:lnTo>
                      <a:pt x="0" y="0"/>
                    </a:lnTo>
                    <a:lnTo>
                      <a:pt x="9" y="15"/>
                    </a:lnTo>
                    <a:lnTo>
                      <a:pt x="19" y="36"/>
                    </a:lnTo>
                    <a:lnTo>
                      <a:pt x="30" y="54"/>
                    </a:lnTo>
                    <a:lnTo>
                      <a:pt x="38"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1" name="Freeform 77"/>
              <p:cNvSpPr>
                <a:spLocks/>
              </p:cNvSpPr>
              <p:nvPr/>
            </p:nvSpPr>
            <p:spPr bwMode="auto">
              <a:xfrm>
                <a:off x="2357" y="1330"/>
                <a:ext cx="33" cy="44"/>
              </a:xfrm>
              <a:custGeom>
                <a:avLst/>
                <a:gdLst>
                  <a:gd name="T0" fmla="*/ 30 w 33"/>
                  <a:gd name="T1" fmla="*/ 44 h 44"/>
                  <a:gd name="T2" fmla="*/ 33 w 33"/>
                  <a:gd name="T3" fmla="*/ 35 h 44"/>
                  <a:gd name="T4" fmla="*/ 26 w 33"/>
                  <a:gd name="T5" fmla="*/ 19 h 44"/>
                  <a:gd name="T6" fmla="*/ 12 w 33"/>
                  <a:gd name="T7" fmla="*/ 5 h 44"/>
                  <a:gd name="T8" fmla="*/ 0 w 33"/>
                  <a:gd name="T9" fmla="*/ 0 h 44"/>
                  <a:gd name="T10" fmla="*/ 6 w 33"/>
                  <a:gd name="T11" fmla="*/ 10 h 44"/>
                  <a:gd name="T12" fmla="*/ 14 w 33"/>
                  <a:gd name="T13" fmla="*/ 25 h 44"/>
                  <a:gd name="T14" fmla="*/ 23 w 33"/>
                  <a:gd name="T15" fmla="*/ 38 h 44"/>
                  <a:gd name="T16" fmla="*/ 30 w 3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30" y="44"/>
                    </a:moveTo>
                    <a:lnTo>
                      <a:pt x="33" y="35"/>
                    </a:lnTo>
                    <a:lnTo>
                      <a:pt x="26" y="19"/>
                    </a:lnTo>
                    <a:lnTo>
                      <a:pt x="12" y="5"/>
                    </a:lnTo>
                    <a:lnTo>
                      <a:pt x="0" y="0"/>
                    </a:lnTo>
                    <a:lnTo>
                      <a:pt x="6" y="10"/>
                    </a:lnTo>
                    <a:lnTo>
                      <a:pt x="14" y="25"/>
                    </a:lnTo>
                    <a:lnTo>
                      <a:pt x="23" y="38"/>
                    </a:lnTo>
                    <a:lnTo>
                      <a:pt x="30"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2" name="Freeform 78"/>
              <p:cNvSpPr>
                <a:spLocks/>
              </p:cNvSpPr>
              <p:nvPr/>
            </p:nvSpPr>
            <p:spPr bwMode="auto">
              <a:xfrm>
                <a:off x="2332" y="1341"/>
                <a:ext cx="24" cy="31"/>
              </a:xfrm>
              <a:custGeom>
                <a:avLst/>
                <a:gdLst>
                  <a:gd name="T0" fmla="*/ 22 w 24"/>
                  <a:gd name="T1" fmla="*/ 30 h 31"/>
                  <a:gd name="T2" fmla="*/ 24 w 24"/>
                  <a:gd name="T3" fmla="*/ 21 h 31"/>
                  <a:gd name="T4" fmla="*/ 20 w 24"/>
                  <a:gd name="T5" fmla="*/ 9 h 31"/>
                  <a:gd name="T6" fmla="*/ 12 w 24"/>
                  <a:gd name="T7" fmla="*/ 0 h 31"/>
                  <a:gd name="T8" fmla="*/ 0 w 24"/>
                  <a:gd name="T9" fmla="*/ 2 h 31"/>
                  <a:gd name="T10" fmla="*/ 9 w 24"/>
                  <a:gd name="T11" fmla="*/ 8 h 31"/>
                  <a:gd name="T12" fmla="*/ 14 w 24"/>
                  <a:gd name="T13" fmla="*/ 20 h 31"/>
                  <a:gd name="T14" fmla="*/ 18 w 24"/>
                  <a:gd name="T15" fmla="*/ 31 h 31"/>
                  <a:gd name="T16" fmla="*/ 22 w 24"/>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1"/>
                  <a:gd name="T29" fmla="*/ 24 w 2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1">
                    <a:moveTo>
                      <a:pt x="22" y="30"/>
                    </a:moveTo>
                    <a:lnTo>
                      <a:pt x="24" y="21"/>
                    </a:lnTo>
                    <a:lnTo>
                      <a:pt x="20" y="9"/>
                    </a:lnTo>
                    <a:lnTo>
                      <a:pt x="12" y="0"/>
                    </a:lnTo>
                    <a:lnTo>
                      <a:pt x="0" y="2"/>
                    </a:lnTo>
                    <a:lnTo>
                      <a:pt x="9" y="8"/>
                    </a:lnTo>
                    <a:lnTo>
                      <a:pt x="14" y="20"/>
                    </a:lnTo>
                    <a:lnTo>
                      <a:pt x="18" y="31"/>
                    </a:lnTo>
                    <a:lnTo>
                      <a:pt x="22"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3" name="Freeform 79"/>
              <p:cNvSpPr>
                <a:spLocks/>
              </p:cNvSpPr>
              <p:nvPr/>
            </p:nvSpPr>
            <p:spPr bwMode="auto">
              <a:xfrm>
                <a:off x="2572" y="1270"/>
                <a:ext cx="66" cy="58"/>
              </a:xfrm>
              <a:custGeom>
                <a:avLst/>
                <a:gdLst>
                  <a:gd name="T0" fmla="*/ 64 w 66"/>
                  <a:gd name="T1" fmla="*/ 58 h 58"/>
                  <a:gd name="T2" fmla="*/ 66 w 66"/>
                  <a:gd name="T3" fmla="*/ 54 h 58"/>
                  <a:gd name="T4" fmla="*/ 64 w 66"/>
                  <a:gd name="T5" fmla="*/ 48 h 58"/>
                  <a:gd name="T6" fmla="*/ 59 w 66"/>
                  <a:gd name="T7" fmla="*/ 39 h 58"/>
                  <a:gd name="T8" fmla="*/ 50 w 66"/>
                  <a:gd name="T9" fmla="*/ 28 h 58"/>
                  <a:gd name="T10" fmla="*/ 39 w 66"/>
                  <a:gd name="T11" fmla="*/ 20 h 58"/>
                  <a:gd name="T12" fmla="*/ 28 w 66"/>
                  <a:gd name="T13" fmla="*/ 11 h 58"/>
                  <a:gd name="T14" fmla="*/ 13 w 66"/>
                  <a:gd name="T15" fmla="*/ 3 h 58"/>
                  <a:gd name="T16" fmla="*/ 0 w 66"/>
                  <a:gd name="T17" fmla="*/ 0 h 58"/>
                  <a:gd name="T18" fmla="*/ 5 w 66"/>
                  <a:gd name="T19" fmla="*/ 5 h 58"/>
                  <a:gd name="T20" fmla="*/ 13 w 66"/>
                  <a:gd name="T21" fmla="*/ 12 h 58"/>
                  <a:gd name="T22" fmla="*/ 22 w 66"/>
                  <a:gd name="T23" fmla="*/ 23 h 58"/>
                  <a:gd name="T24" fmla="*/ 32 w 66"/>
                  <a:gd name="T25" fmla="*/ 33 h 58"/>
                  <a:gd name="T26" fmla="*/ 42 w 66"/>
                  <a:gd name="T27" fmla="*/ 43 h 58"/>
                  <a:gd name="T28" fmla="*/ 51 w 66"/>
                  <a:gd name="T29" fmla="*/ 52 h 58"/>
                  <a:gd name="T30" fmla="*/ 59 w 66"/>
                  <a:gd name="T31" fmla="*/ 58 h 58"/>
                  <a:gd name="T32" fmla="*/ 64 w 66"/>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58"/>
                  <a:gd name="T53" fmla="*/ 66 w 66"/>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58">
                    <a:moveTo>
                      <a:pt x="64" y="58"/>
                    </a:moveTo>
                    <a:lnTo>
                      <a:pt x="66" y="54"/>
                    </a:lnTo>
                    <a:lnTo>
                      <a:pt x="64" y="48"/>
                    </a:lnTo>
                    <a:lnTo>
                      <a:pt x="59" y="39"/>
                    </a:lnTo>
                    <a:lnTo>
                      <a:pt x="50" y="28"/>
                    </a:lnTo>
                    <a:lnTo>
                      <a:pt x="39" y="20"/>
                    </a:lnTo>
                    <a:lnTo>
                      <a:pt x="28" y="11"/>
                    </a:lnTo>
                    <a:lnTo>
                      <a:pt x="13" y="3"/>
                    </a:lnTo>
                    <a:lnTo>
                      <a:pt x="0" y="0"/>
                    </a:lnTo>
                    <a:lnTo>
                      <a:pt x="5" y="5"/>
                    </a:lnTo>
                    <a:lnTo>
                      <a:pt x="13" y="12"/>
                    </a:lnTo>
                    <a:lnTo>
                      <a:pt x="22" y="23"/>
                    </a:lnTo>
                    <a:lnTo>
                      <a:pt x="32" y="33"/>
                    </a:lnTo>
                    <a:lnTo>
                      <a:pt x="42" y="43"/>
                    </a:lnTo>
                    <a:lnTo>
                      <a:pt x="51" y="52"/>
                    </a:lnTo>
                    <a:lnTo>
                      <a:pt x="59" y="58"/>
                    </a:lnTo>
                    <a:lnTo>
                      <a:pt x="64"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4" name="Freeform 80"/>
              <p:cNvSpPr>
                <a:spLocks/>
              </p:cNvSpPr>
              <p:nvPr/>
            </p:nvSpPr>
            <p:spPr bwMode="auto">
              <a:xfrm>
                <a:off x="2641" y="1267"/>
                <a:ext cx="52" cy="46"/>
              </a:xfrm>
              <a:custGeom>
                <a:avLst/>
                <a:gdLst>
                  <a:gd name="T0" fmla="*/ 50 w 52"/>
                  <a:gd name="T1" fmla="*/ 46 h 46"/>
                  <a:gd name="T2" fmla="*/ 52 w 52"/>
                  <a:gd name="T3" fmla="*/ 43 h 46"/>
                  <a:gd name="T4" fmla="*/ 52 w 52"/>
                  <a:gd name="T5" fmla="*/ 39 h 46"/>
                  <a:gd name="T6" fmla="*/ 47 w 52"/>
                  <a:gd name="T7" fmla="*/ 31 h 46"/>
                  <a:gd name="T8" fmla="*/ 43 w 52"/>
                  <a:gd name="T9" fmla="*/ 24 h 46"/>
                  <a:gd name="T10" fmla="*/ 34 w 52"/>
                  <a:gd name="T11" fmla="*/ 17 h 46"/>
                  <a:gd name="T12" fmla="*/ 25 w 52"/>
                  <a:gd name="T13" fmla="*/ 9 h 46"/>
                  <a:gd name="T14" fmla="*/ 13 w 52"/>
                  <a:gd name="T15" fmla="*/ 3 h 46"/>
                  <a:gd name="T16" fmla="*/ 0 w 52"/>
                  <a:gd name="T17" fmla="*/ 0 h 46"/>
                  <a:gd name="T18" fmla="*/ 6 w 52"/>
                  <a:gd name="T19" fmla="*/ 6 h 46"/>
                  <a:gd name="T20" fmla="*/ 13 w 52"/>
                  <a:gd name="T21" fmla="*/ 14 h 46"/>
                  <a:gd name="T22" fmla="*/ 21 w 52"/>
                  <a:gd name="T23" fmla="*/ 21 h 46"/>
                  <a:gd name="T24" fmla="*/ 28 w 52"/>
                  <a:gd name="T25" fmla="*/ 30 h 46"/>
                  <a:gd name="T26" fmla="*/ 35 w 52"/>
                  <a:gd name="T27" fmla="*/ 37 h 46"/>
                  <a:gd name="T28" fmla="*/ 41 w 52"/>
                  <a:gd name="T29" fmla="*/ 43 h 46"/>
                  <a:gd name="T30" fmla="*/ 47 w 52"/>
                  <a:gd name="T31" fmla="*/ 46 h 46"/>
                  <a:gd name="T32" fmla="*/ 50 w 52"/>
                  <a:gd name="T33" fmla="*/ 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6"/>
                  <a:gd name="T53" fmla="*/ 52 w 5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6">
                    <a:moveTo>
                      <a:pt x="50" y="46"/>
                    </a:moveTo>
                    <a:lnTo>
                      <a:pt x="52" y="43"/>
                    </a:lnTo>
                    <a:lnTo>
                      <a:pt x="52" y="39"/>
                    </a:lnTo>
                    <a:lnTo>
                      <a:pt x="47" y="31"/>
                    </a:lnTo>
                    <a:lnTo>
                      <a:pt x="43" y="24"/>
                    </a:lnTo>
                    <a:lnTo>
                      <a:pt x="34" y="17"/>
                    </a:lnTo>
                    <a:lnTo>
                      <a:pt x="25" y="9"/>
                    </a:lnTo>
                    <a:lnTo>
                      <a:pt x="13" y="3"/>
                    </a:lnTo>
                    <a:lnTo>
                      <a:pt x="0" y="0"/>
                    </a:lnTo>
                    <a:lnTo>
                      <a:pt x="6" y="6"/>
                    </a:lnTo>
                    <a:lnTo>
                      <a:pt x="13" y="14"/>
                    </a:lnTo>
                    <a:lnTo>
                      <a:pt x="21" y="21"/>
                    </a:lnTo>
                    <a:lnTo>
                      <a:pt x="28" y="30"/>
                    </a:lnTo>
                    <a:lnTo>
                      <a:pt x="35" y="37"/>
                    </a:lnTo>
                    <a:lnTo>
                      <a:pt x="41" y="43"/>
                    </a:lnTo>
                    <a:lnTo>
                      <a:pt x="47" y="46"/>
                    </a:lnTo>
                    <a:lnTo>
                      <a:pt x="50"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5" name="Freeform 81"/>
              <p:cNvSpPr>
                <a:spLocks/>
              </p:cNvSpPr>
              <p:nvPr/>
            </p:nvSpPr>
            <p:spPr bwMode="auto">
              <a:xfrm>
                <a:off x="2468" y="1282"/>
                <a:ext cx="58" cy="64"/>
              </a:xfrm>
              <a:custGeom>
                <a:avLst/>
                <a:gdLst>
                  <a:gd name="T0" fmla="*/ 56 w 58"/>
                  <a:gd name="T1" fmla="*/ 64 h 64"/>
                  <a:gd name="T2" fmla="*/ 58 w 58"/>
                  <a:gd name="T3" fmla="*/ 61 h 64"/>
                  <a:gd name="T4" fmla="*/ 55 w 58"/>
                  <a:gd name="T5" fmla="*/ 52 h 64"/>
                  <a:gd name="T6" fmla="*/ 49 w 58"/>
                  <a:gd name="T7" fmla="*/ 43 h 64"/>
                  <a:gd name="T8" fmla="*/ 40 w 58"/>
                  <a:gd name="T9" fmla="*/ 31 h 64"/>
                  <a:gd name="T10" fmla="*/ 31 w 58"/>
                  <a:gd name="T11" fmla="*/ 19 h 64"/>
                  <a:gd name="T12" fmla="*/ 21 w 58"/>
                  <a:gd name="T13" fmla="*/ 9 h 64"/>
                  <a:gd name="T14" fmla="*/ 9 w 58"/>
                  <a:gd name="T15" fmla="*/ 3 h 64"/>
                  <a:gd name="T16" fmla="*/ 0 w 58"/>
                  <a:gd name="T17" fmla="*/ 0 h 64"/>
                  <a:gd name="T18" fmla="*/ 5 w 58"/>
                  <a:gd name="T19" fmla="*/ 6 h 64"/>
                  <a:gd name="T20" fmla="*/ 10 w 58"/>
                  <a:gd name="T21" fmla="*/ 15 h 64"/>
                  <a:gd name="T22" fmla="*/ 18 w 58"/>
                  <a:gd name="T23" fmla="*/ 27 h 64"/>
                  <a:gd name="T24" fmla="*/ 27 w 58"/>
                  <a:gd name="T25" fmla="*/ 39 h 64"/>
                  <a:gd name="T26" fmla="*/ 34 w 58"/>
                  <a:gd name="T27" fmla="*/ 49 h 64"/>
                  <a:gd name="T28" fmla="*/ 43 w 58"/>
                  <a:gd name="T29" fmla="*/ 58 h 64"/>
                  <a:gd name="T30" fmla="*/ 50 w 58"/>
                  <a:gd name="T31" fmla="*/ 64 h 64"/>
                  <a:gd name="T32" fmla="*/ 56 w 58"/>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64"/>
                  <a:gd name="T53" fmla="*/ 58 w 5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64">
                    <a:moveTo>
                      <a:pt x="56" y="64"/>
                    </a:moveTo>
                    <a:lnTo>
                      <a:pt x="58" y="61"/>
                    </a:lnTo>
                    <a:lnTo>
                      <a:pt x="55" y="52"/>
                    </a:lnTo>
                    <a:lnTo>
                      <a:pt x="49" y="43"/>
                    </a:lnTo>
                    <a:lnTo>
                      <a:pt x="40" y="31"/>
                    </a:lnTo>
                    <a:lnTo>
                      <a:pt x="31" y="19"/>
                    </a:lnTo>
                    <a:lnTo>
                      <a:pt x="21" y="9"/>
                    </a:lnTo>
                    <a:lnTo>
                      <a:pt x="9" y="3"/>
                    </a:lnTo>
                    <a:lnTo>
                      <a:pt x="0" y="0"/>
                    </a:lnTo>
                    <a:lnTo>
                      <a:pt x="5" y="6"/>
                    </a:lnTo>
                    <a:lnTo>
                      <a:pt x="10" y="15"/>
                    </a:lnTo>
                    <a:lnTo>
                      <a:pt x="18" y="27"/>
                    </a:lnTo>
                    <a:lnTo>
                      <a:pt x="27" y="39"/>
                    </a:lnTo>
                    <a:lnTo>
                      <a:pt x="34" y="49"/>
                    </a:lnTo>
                    <a:lnTo>
                      <a:pt x="43" y="58"/>
                    </a:lnTo>
                    <a:lnTo>
                      <a:pt x="50" y="64"/>
                    </a:lnTo>
                    <a:lnTo>
                      <a:pt x="56"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6" name="Freeform 82"/>
              <p:cNvSpPr>
                <a:spLocks/>
              </p:cNvSpPr>
              <p:nvPr/>
            </p:nvSpPr>
            <p:spPr bwMode="auto">
              <a:xfrm>
                <a:off x="2385" y="1313"/>
                <a:ext cx="43" cy="53"/>
              </a:xfrm>
              <a:custGeom>
                <a:avLst/>
                <a:gdLst>
                  <a:gd name="T0" fmla="*/ 40 w 43"/>
                  <a:gd name="T1" fmla="*/ 53 h 53"/>
                  <a:gd name="T2" fmla="*/ 43 w 43"/>
                  <a:gd name="T3" fmla="*/ 50 h 53"/>
                  <a:gd name="T4" fmla="*/ 42 w 43"/>
                  <a:gd name="T5" fmla="*/ 43 h 53"/>
                  <a:gd name="T6" fmla="*/ 37 w 43"/>
                  <a:gd name="T7" fmla="*/ 34 h 53"/>
                  <a:gd name="T8" fmla="*/ 30 w 43"/>
                  <a:gd name="T9" fmla="*/ 24 h 53"/>
                  <a:gd name="T10" fmla="*/ 23 w 43"/>
                  <a:gd name="T11" fmla="*/ 15 h 53"/>
                  <a:gd name="T12" fmla="*/ 15 w 43"/>
                  <a:gd name="T13" fmla="*/ 8 h 53"/>
                  <a:gd name="T14" fmla="*/ 6 w 43"/>
                  <a:gd name="T15" fmla="*/ 2 h 53"/>
                  <a:gd name="T16" fmla="*/ 0 w 43"/>
                  <a:gd name="T17" fmla="*/ 0 h 53"/>
                  <a:gd name="T18" fmla="*/ 8 w 43"/>
                  <a:gd name="T19" fmla="*/ 12 h 53"/>
                  <a:gd name="T20" fmla="*/ 18 w 43"/>
                  <a:gd name="T21" fmla="*/ 30 h 53"/>
                  <a:gd name="T22" fmla="*/ 30 w 43"/>
                  <a:gd name="T23" fmla="*/ 46 h 53"/>
                  <a:gd name="T24" fmla="*/ 40 w 43"/>
                  <a:gd name="T25" fmla="*/ 5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3"/>
                  <a:gd name="T41" fmla="*/ 43 w 43"/>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3">
                    <a:moveTo>
                      <a:pt x="40" y="53"/>
                    </a:moveTo>
                    <a:lnTo>
                      <a:pt x="43" y="50"/>
                    </a:lnTo>
                    <a:lnTo>
                      <a:pt x="42" y="43"/>
                    </a:lnTo>
                    <a:lnTo>
                      <a:pt x="37" y="34"/>
                    </a:lnTo>
                    <a:lnTo>
                      <a:pt x="30" y="24"/>
                    </a:lnTo>
                    <a:lnTo>
                      <a:pt x="23" y="15"/>
                    </a:lnTo>
                    <a:lnTo>
                      <a:pt x="15" y="8"/>
                    </a:lnTo>
                    <a:lnTo>
                      <a:pt x="6" y="2"/>
                    </a:lnTo>
                    <a:lnTo>
                      <a:pt x="0" y="0"/>
                    </a:lnTo>
                    <a:lnTo>
                      <a:pt x="8" y="12"/>
                    </a:lnTo>
                    <a:lnTo>
                      <a:pt x="18" y="30"/>
                    </a:lnTo>
                    <a:lnTo>
                      <a:pt x="30" y="46"/>
                    </a:lnTo>
                    <a:lnTo>
                      <a:pt x="40"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7" name="Freeform 83"/>
              <p:cNvSpPr>
                <a:spLocks/>
              </p:cNvSpPr>
              <p:nvPr/>
            </p:nvSpPr>
            <p:spPr bwMode="auto">
              <a:xfrm>
                <a:off x="2666" y="1263"/>
                <a:ext cx="58" cy="9"/>
              </a:xfrm>
              <a:custGeom>
                <a:avLst/>
                <a:gdLst>
                  <a:gd name="T0" fmla="*/ 0 w 58"/>
                  <a:gd name="T1" fmla="*/ 7 h 9"/>
                  <a:gd name="T2" fmla="*/ 4 w 58"/>
                  <a:gd name="T3" fmla="*/ 7 h 9"/>
                  <a:gd name="T4" fmla="*/ 12 w 58"/>
                  <a:gd name="T5" fmla="*/ 6 h 9"/>
                  <a:gd name="T6" fmla="*/ 21 w 58"/>
                  <a:gd name="T7" fmla="*/ 4 h 9"/>
                  <a:gd name="T8" fmla="*/ 31 w 58"/>
                  <a:gd name="T9" fmla="*/ 3 h 9"/>
                  <a:gd name="T10" fmla="*/ 41 w 58"/>
                  <a:gd name="T11" fmla="*/ 1 h 9"/>
                  <a:gd name="T12" fmla="*/ 50 w 58"/>
                  <a:gd name="T13" fmla="*/ 0 h 9"/>
                  <a:gd name="T14" fmla="*/ 56 w 58"/>
                  <a:gd name="T15" fmla="*/ 0 h 9"/>
                  <a:gd name="T16" fmla="*/ 58 w 58"/>
                  <a:gd name="T17" fmla="*/ 3 h 9"/>
                  <a:gd name="T18" fmla="*/ 56 w 58"/>
                  <a:gd name="T19" fmla="*/ 6 h 9"/>
                  <a:gd name="T20" fmla="*/ 50 w 58"/>
                  <a:gd name="T21" fmla="*/ 9 h 9"/>
                  <a:gd name="T22" fmla="*/ 43 w 58"/>
                  <a:gd name="T23" fmla="*/ 9 h 9"/>
                  <a:gd name="T24" fmla="*/ 34 w 58"/>
                  <a:gd name="T25" fmla="*/ 9 h 9"/>
                  <a:gd name="T26" fmla="*/ 24 w 58"/>
                  <a:gd name="T27" fmla="*/ 9 h 9"/>
                  <a:gd name="T28" fmla="*/ 13 w 58"/>
                  <a:gd name="T29" fmla="*/ 9 h 9"/>
                  <a:gd name="T30" fmla="*/ 6 w 58"/>
                  <a:gd name="T31" fmla="*/ 7 h 9"/>
                  <a:gd name="T32" fmla="*/ 0 w 5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9"/>
                  <a:gd name="T53" fmla="*/ 58 w 5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9">
                    <a:moveTo>
                      <a:pt x="0" y="7"/>
                    </a:moveTo>
                    <a:lnTo>
                      <a:pt x="4" y="7"/>
                    </a:lnTo>
                    <a:lnTo>
                      <a:pt x="12" y="6"/>
                    </a:lnTo>
                    <a:lnTo>
                      <a:pt x="21" y="4"/>
                    </a:lnTo>
                    <a:lnTo>
                      <a:pt x="31" y="3"/>
                    </a:lnTo>
                    <a:lnTo>
                      <a:pt x="41" y="1"/>
                    </a:lnTo>
                    <a:lnTo>
                      <a:pt x="50" y="0"/>
                    </a:lnTo>
                    <a:lnTo>
                      <a:pt x="56" y="0"/>
                    </a:lnTo>
                    <a:lnTo>
                      <a:pt x="58" y="3"/>
                    </a:lnTo>
                    <a:lnTo>
                      <a:pt x="56" y="6"/>
                    </a:lnTo>
                    <a:lnTo>
                      <a:pt x="50" y="9"/>
                    </a:lnTo>
                    <a:lnTo>
                      <a:pt x="43" y="9"/>
                    </a:lnTo>
                    <a:lnTo>
                      <a:pt x="34" y="9"/>
                    </a:lnTo>
                    <a:lnTo>
                      <a:pt x="24" y="9"/>
                    </a:lnTo>
                    <a:lnTo>
                      <a:pt x="13" y="9"/>
                    </a:lnTo>
                    <a:lnTo>
                      <a:pt x="6" y="7"/>
                    </a:lnTo>
                    <a:lnTo>
                      <a:pt x="0"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8" name="Freeform 84"/>
              <p:cNvSpPr>
                <a:spLocks/>
              </p:cNvSpPr>
              <p:nvPr/>
            </p:nvSpPr>
            <p:spPr bwMode="auto">
              <a:xfrm>
                <a:off x="2600" y="1199"/>
                <a:ext cx="76" cy="70"/>
              </a:xfrm>
              <a:custGeom>
                <a:avLst/>
                <a:gdLst>
                  <a:gd name="T0" fmla="*/ 0 w 76"/>
                  <a:gd name="T1" fmla="*/ 70 h 70"/>
                  <a:gd name="T2" fmla="*/ 8 w 76"/>
                  <a:gd name="T3" fmla="*/ 65 h 70"/>
                  <a:gd name="T4" fmla="*/ 20 w 76"/>
                  <a:gd name="T5" fmla="*/ 57 h 70"/>
                  <a:gd name="T6" fmla="*/ 35 w 76"/>
                  <a:gd name="T7" fmla="*/ 46 h 70"/>
                  <a:gd name="T8" fmla="*/ 50 w 76"/>
                  <a:gd name="T9" fmla="*/ 34 h 70"/>
                  <a:gd name="T10" fmla="*/ 62 w 76"/>
                  <a:gd name="T11" fmla="*/ 24 h 70"/>
                  <a:gd name="T12" fmla="*/ 72 w 76"/>
                  <a:gd name="T13" fmla="*/ 14 h 70"/>
                  <a:gd name="T14" fmla="*/ 76 w 76"/>
                  <a:gd name="T15" fmla="*/ 5 h 70"/>
                  <a:gd name="T16" fmla="*/ 75 w 76"/>
                  <a:gd name="T17" fmla="*/ 0 h 70"/>
                  <a:gd name="T18" fmla="*/ 69 w 76"/>
                  <a:gd name="T19" fmla="*/ 0 h 70"/>
                  <a:gd name="T20" fmla="*/ 60 w 76"/>
                  <a:gd name="T21" fmla="*/ 6 h 70"/>
                  <a:gd name="T22" fmla="*/ 50 w 76"/>
                  <a:gd name="T23" fmla="*/ 15 h 70"/>
                  <a:gd name="T24" fmla="*/ 39 w 76"/>
                  <a:gd name="T25" fmla="*/ 29 h 70"/>
                  <a:gd name="T26" fmla="*/ 28 w 76"/>
                  <a:gd name="T27" fmla="*/ 40 h 70"/>
                  <a:gd name="T28" fmla="*/ 17 w 76"/>
                  <a:gd name="T29" fmla="*/ 54 h 70"/>
                  <a:gd name="T30" fmla="*/ 7 w 76"/>
                  <a:gd name="T31" fmla="*/ 64 h 70"/>
                  <a:gd name="T32" fmla="*/ 0 w 76"/>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0"/>
                  <a:gd name="T53" fmla="*/ 76 w 7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0">
                    <a:moveTo>
                      <a:pt x="0" y="70"/>
                    </a:moveTo>
                    <a:lnTo>
                      <a:pt x="8" y="65"/>
                    </a:lnTo>
                    <a:lnTo>
                      <a:pt x="20" y="57"/>
                    </a:lnTo>
                    <a:lnTo>
                      <a:pt x="35" y="46"/>
                    </a:lnTo>
                    <a:lnTo>
                      <a:pt x="50" y="34"/>
                    </a:lnTo>
                    <a:lnTo>
                      <a:pt x="62" y="24"/>
                    </a:lnTo>
                    <a:lnTo>
                      <a:pt x="72" y="14"/>
                    </a:lnTo>
                    <a:lnTo>
                      <a:pt x="76" y="5"/>
                    </a:lnTo>
                    <a:lnTo>
                      <a:pt x="75" y="0"/>
                    </a:lnTo>
                    <a:lnTo>
                      <a:pt x="69" y="0"/>
                    </a:lnTo>
                    <a:lnTo>
                      <a:pt x="60" y="6"/>
                    </a:lnTo>
                    <a:lnTo>
                      <a:pt x="50" y="15"/>
                    </a:lnTo>
                    <a:lnTo>
                      <a:pt x="39" y="29"/>
                    </a:lnTo>
                    <a:lnTo>
                      <a:pt x="28" y="40"/>
                    </a:lnTo>
                    <a:lnTo>
                      <a:pt x="17" y="54"/>
                    </a:lnTo>
                    <a:lnTo>
                      <a:pt x="7" y="64"/>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9" name="Freeform 85"/>
              <p:cNvSpPr>
                <a:spLocks/>
              </p:cNvSpPr>
              <p:nvPr/>
            </p:nvSpPr>
            <p:spPr bwMode="auto">
              <a:xfrm>
                <a:off x="2572" y="1199"/>
                <a:ext cx="69" cy="73"/>
              </a:xfrm>
              <a:custGeom>
                <a:avLst/>
                <a:gdLst>
                  <a:gd name="T0" fmla="*/ 0 w 69"/>
                  <a:gd name="T1" fmla="*/ 73 h 73"/>
                  <a:gd name="T2" fmla="*/ 8 w 69"/>
                  <a:gd name="T3" fmla="*/ 67 h 73"/>
                  <a:gd name="T4" fmla="*/ 20 w 69"/>
                  <a:gd name="T5" fmla="*/ 57 h 73"/>
                  <a:gd name="T6" fmla="*/ 32 w 69"/>
                  <a:gd name="T7" fmla="*/ 46 h 73"/>
                  <a:gd name="T8" fmla="*/ 45 w 69"/>
                  <a:gd name="T9" fmla="*/ 33 h 73"/>
                  <a:gd name="T10" fmla="*/ 57 w 69"/>
                  <a:gd name="T11" fmla="*/ 21 h 73"/>
                  <a:gd name="T12" fmla="*/ 66 w 69"/>
                  <a:gd name="T13" fmla="*/ 11 h 73"/>
                  <a:gd name="T14" fmla="*/ 69 w 69"/>
                  <a:gd name="T15" fmla="*/ 3 h 73"/>
                  <a:gd name="T16" fmla="*/ 67 w 69"/>
                  <a:gd name="T17" fmla="*/ 0 h 73"/>
                  <a:gd name="T18" fmla="*/ 60 w 69"/>
                  <a:gd name="T19" fmla="*/ 3 h 73"/>
                  <a:gd name="T20" fmla="*/ 51 w 69"/>
                  <a:gd name="T21" fmla="*/ 11 h 73"/>
                  <a:gd name="T22" fmla="*/ 42 w 69"/>
                  <a:gd name="T23" fmla="*/ 21 h 73"/>
                  <a:gd name="T24" fmla="*/ 32 w 69"/>
                  <a:gd name="T25" fmla="*/ 34 h 73"/>
                  <a:gd name="T26" fmla="*/ 22 w 69"/>
                  <a:gd name="T27" fmla="*/ 46 h 73"/>
                  <a:gd name="T28" fmla="*/ 13 w 69"/>
                  <a:gd name="T29" fmla="*/ 60 h 73"/>
                  <a:gd name="T30" fmla="*/ 5 w 69"/>
                  <a:gd name="T31" fmla="*/ 68 h 73"/>
                  <a:gd name="T32" fmla="*/ 0 w 69"/>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3"/>
                  <a:gd name="T53" fmla="*/ 69 w 69"/>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3">
                    <a:moveTo>
                      <a:pt x="0" y="73"/>
                    </a:moveTo>
                    <a:lnTo>
                      <a:pt x="8" y="67"/>
                    </a:lnTo>
                    <a:lnTo>
                      <a:pt x="20" y="57"/>
                    </a:lnTo>
                    <a:lnTo>
                      <a:pt x="32" y="46"/>
                    </a:lnTo>
                    <a:lnTo>
                      <a:pt x="45" y="33"/>
                    </a:lnTo>
                    <a:lnTo>
                      <a:pt x="57" y="21"/>
                    </a:lnTo>
                    <a:lnTo>
                      <a:pt x="66" y="11"/>
                    </a:lnTo>
                    <a:lnTo>
                      <a:pt x="69" y="3"/>
                    </a:lnTo>
                    <a:lnTo>
                      <a:pt x="67" y="0"/>
                    </a:lnTo>
                    <a:lnTo>
                      <a:pt x="60" y="3"/>
                    </a:lnTo>
                    <a:lnTo>
                      <a:pt x="51" y="11"/>
                    </a:lnTo>
                    <a:lnTo>
                      <a:pt x="42" y="21"/>
                    </a:lnTo>
                    <a:lnTo>
                      <a:pt x="32" y="34"/>
                    </a:lnTo>
                    <a:lnTo>
                      <a:pt x="22" y="46"/>
                    </a:lnTo>
                    <a:lnTo>
                      <a:pt x="13" y="60"/>
                    </a:lnTo>
                    <a:lnTo>
                      <a:pt x="5" y="68"/>
                    </a:lnTo>
                    <a:lnTo>
                      <a:pt x="0"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0" name="Freeform 86"/>
              <p:cNvSpPr>
                <a:spLocks/>
              </p:cNvSpPr>
              <p:nvPr/>
            </p:nvSpPr>
            <p:spPr bwMode="auto">
              <a:xfrm>
                <a:off x="2539" y="1198"/>
                <a:ext cx="61" cy="77"/>
              </a:xfrm>
              <a:custGeom>
                <a:avLst/>
                <a:gdLst>
                  <a:gd name="T0" fmla="*/ 0 w 61"/>
                  <a:gd name="T1" fmla="*/ 77 h 77"/>
                  <a:gd name="T2" fmla="*/ 9 w 61"/>
                  <a:gd name="T3" fmla="*/ 69 h 77"/>
                  <a:gd name="T4" fmla="*/ 21 w 61"/>
                  <a:gd name="T5" fmla="*/ 59 h 77"/>
                  <a:gd name="T6" fmla="*/ 33 w 61"/>
                  <a:gd name="T7" fmla="*/ 46 h 77"/>
                  <a:gd name="T8" fmla="*/ 43 w 61"/>
                  <a:gd name="T9" fmla="*/ 34 h 77"/>
                  <a:gd name="T10" fmla="*/ 52 w 61"/>
                  <a:gd name="T11" fmla="*/ 21 h 77"/>
                  <a:gd name="T12" fmla="*/ 59 w 61"/>
                  <a:gd name="T13" fmla="*/ 10 h 77"/>
                  <a:gd name="T14" fmla="*/ 61 w 61"/>
                  <a:gd name="T15" fmla="*/ 3 h 77"/>
                  <a:gd name="T16" fmla="*/ 59 w 61"/>
                  <a:gd name="T17" fmla="*/ 0 h 77"/>
                  <a:gd name="T18" fmla="*/ 53 w 61"/>
                  <a:gd name="T19" fmla="*/ 3 h 77"/>
                  <a:gd name="T20" fmla="*/ 46 w 61"/>
                  <a:gd name="T21" fmla="*/ 10 h 77"/>
                  <a:gd name="T22" fmla="*/ 38 w 61"/>
                  <a:gd name="T23" fmla="*/ 21 h 77"/>
                  <a:gd name="T24" fmla="*/ 30 w 61"/>
                  <a:gd name="T25" fmla="*/ 34 h 77"/>
                  <a:gd name="T26" fmla="*/ 22 w 61"/>
                  <a:gd name="T27" fmla="*/ 49 h 77"/>
                  <a:gd name="T28" fmla="*/ 13 w 61"/>
                  <a:gd name="T29" fmla="*/ 61 h 77"/>
                  <a:gd name="T30" fmla="*/ 6 w 61"/>
                  <a:gd name="T31" fmla="*/ 71 h 77"/>
                  <a:gd name="T32" fmla="*/ 0 w 61"/>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7"/>
                  <a:gd name="T53" fmla="*/ 61 w 61"/>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7">
                    <a:moveTo>
                      <a:pt x="0" y="77"/>
                    </a:moveTo>
                    <a:lnTo>
                      <a:pt x="9" y="69"/>
                    </a:lnTo>
                    <a:lnTo>
                      <a:pt x="21" y="59"/>
                    </a:lnTo>
                    <a:lnTo>
                      <a:pt x="33" y="46"/>
                    </a:lnTo>
                    <a:lnTo>
                      <a:pt x="43" y="34"/>
                    </a:lnTo>
                    <a:lnTo>
                      <a:pt x="52" y="21"/>
                    </a:lnTo>
                    <a:lnTo>
                      <a:pt x="59" y="10"/>
                    </a:lnTo>
                    <a:lnTo>
                      <a:pt x="61" y="3"/>
                    </a:lnTo>
                    <a:lnTo>
                      <a:pt x="59" y="0"/>
                    </a:lnTo>
                    <a:lnTo>
                      <a:pt x="53" y="3"/>
                    </a:lnTo>
                    <a:lnTo>
                      <a:pt x="46" y="10"/>
                    </a:lnTo>
                    <a:lnTo>
                      <a:pt x="38" y="21"/>
                    </a:lnTo>
                    <a:lnTo>
                      <a:pt x="30" y="34"/>
                    </a:lnTo>
                    <a:lnTo>
                      <a:pt x="22" y="49"/>
                    </a:lnTo>
                    <a:lnTo>
                      <a:pt x="13" y="61"/>
                    </a:lnTo>
                    <a:lnTo>
                      <a:pt x="6" y="71"/>
                    </a:lnTo>
                    <a:lnTo>
                      <a:pt x="0" y="7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1" name="Freeform 87"/>
              <p:cNvSpPr>
                <a:spLocks/>
              </p:cNvSpPr>
              <p:nvPr/>
            </p:nvSpPr>
            <p:spPr bwMode="auto">
              <a:xfrm>
                <a:off x="2507" y="1211"/>
                <a:ext cx="45" cy="71"/>
              </a:xfrm>
              <a:custGeom>
                <a:avLst/>
                <a:gdLst>
                  <a:gd name="T0" fmla="*/ 0 w 45"/>
                  <a:gd name="T1" fmla="*/ 71 h 71"/>
                  <a:gd name="T2" fmla="*/ 7 w 45"/>
                  <a:gd name="T3" fmla="*/ 65 h 71"/>
                  <a:gd name="T4" fmla="*/ 16 w 45"/>
                  <a:gd name="T5" fmla="*/ 55 h 71"/>
                  <a:gd name="T6" fmla="*/ 25 w 45"/>
                  <a:gd name="T7" fmla="*/ 43 h 71"/>
                  <a:gd name="T8" fmla="*/ 33 w 45"/>
                  <a:gd name="T9" fmla="*/ 31 h 71"/>
                  <a:gd name="T10" fmla="*/ 41 w 45"/>
                  <a:gd name="T11" fmla="*/ 19 h 71"/>
                  <a:gd name="T12" fmla="*/ 45 w 45"/>
                  <a:gd name="T13" fmla="*/ 9 h 71"/>
                  <a:gd name="T14" fmla="*/ 45 w 45"/>
                  <a:gd name="T15" fmla="*/ 3 h 71"/>
                  <a:gd name="T16" fmla="*/ 41 w 45"/>
                  <a:gd name="T17" fmla="*/ 0 h 71"/>
                  <a:gd name="T18" fmla="*/ 28 w 45"/>
                  <a:gd name="T19" fmla="*/ 11 h 71"/>
                  <a:gd name="T20" fmla="*/ 19 w 45"/>
                  <a:gd name="T21" fmla="*/ 31 h 71"/>
                  <a:gd name="T22" fmla="*/ 8 w 45"/>
                  <a:gd name="T23" fmla="*/ 55 h 71"/>
                  <a:gd name="T24" fmla="*/ 0 w 45"/>
                  <a:gd name="T25" fmla="*/ 71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71"/>
                  <a:gd name="T41" fmla="*/ 45 w 45"/>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71">
                    <a:moveTo>
                      <a:pt x="0" y="71"/>
                    </a:moveTo>
                    <a:lnTo>
                      <a:pt x="7" y="65"/>
                    </a:lnTo>
                    <a:lnTo>
                      <a:pt x="16" y="55"/>
                    </a:lnTo>
                    <a:lnTo>
                      <a:pt x="25" y="43"/>
                    </a:lnTo>
                    <a:lnTo>
                      <a:pt x="33" y="31"/>
                    </a:lnTo>
                    <a:lnTo>
                      <a:pt x="41" y="19"/>
                    </a:lnTo>
                    <a:lnTo>
                      <a:pt x="45" y="9"/>
                    </a:lnTo>
                    <a:lnTo>
                      <a:pt x="45" y="3"/>
                    </a:lnTo>
                    <a:lnTo>
                      <a:pt x="41" y="0"/>
                    </a:lnTo>
                    <a:lnTo>
                      <a:pt x="28" y="11"/>
                    </a:lnTo>
                    <a:lnTo>
                      <a:pt x="19" y="31"/>
                    </a:lnTo>
                    <a:lnTo>
                      <a:pt x="8" y="55"/>
                    </a:lnTo>
                    <a:lnTo>
                      <a:pt x="0"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2" name="Freeform 88"/>
              <p:cNvSpPr>
                <a:spLocks/>
              </p:cNvSpPr>
              <p:nvPr/>
            </p:nvSpPr>
            <p:spPr bwMode="auto">
              <a:xfrm>
                <a:off x="2471" y="1220"/>
                <a:ext cx="41" cy="68"/>
              </a:xfrm>
              <a:custGeom>
                <a:avLst/>
                <a:gdLst>
                  <a:gd name="T0" fmla="*/ 0 w 41"/>
                  <a:gd name="T1" fmla="*/ 68 h 68"/>
                  <a:gd name="T2" fmla="*/ 6 w 41"/>
                  <a:gd name="T3" fmla="*/ 62 h 68"/>
                  <a:gd name="T4" fmla="*/ 13 w 41"/>
                  <a:gd name="T5" fmla="*/ 52 h 68"/>
                  <a:gd name="T6" fmla="*/ 21 w 41"/>
                  <a:gd name="T7" fmla="*/ 40 h 68"/>
                  <a:gd name="T8" fmla="*/ 30 w 41"/>
                  <a:gd name="T9" fmla="*/ 27 h 68"/>
                  <a:gd name="T10" fmla="*/ 36 w 41"/>
                  <a:gd name="T11" fmla="*/ 16 h 68"/>
                  <a:gd name="T12" fmla="*/ 40 w 41"/>
                  <a:gd name="T13" fmla="*/ 6 h 68"/>
                  <a:gd name="T14" fmla="*/ 41 w 41"/>
                  <a:gd name="T15" fmla="*/ 0 h 68"/>
                  <a:gd name="T16" fmla="*/ 37 w 41"/>
                  <a:gd name="T17" fmla="*/ 0 h 68"/>
                  <a:gd name="T18" fmla="*/ 24 w 41"/>
                  <a:gd name="T19" fmla="*/ 12 h 68"/>
                  <a:gd name="T20" fmla="*/ 13 w 41"/>
                  <a:gd name="T21" fmla="*/ 33 h 68"/>
                  <a:gd name="T22" fmla="*/ 6 w 41"/>
                  <a:gd name="T23" fmla="*/ 55 h 68"/>
                  <a:gd name="T24" fmla="*/ 0 w 41"/>
                  <a:gd name="T25" fmla="*/ 68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8"/>
                  <a:gd name="T41" fmla="*/ 41 w 4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8">
                    <a:moveTo>
                      <a:pt x="0" y="68"/>
                    </a:moveTo>
                    <a:lnTo>
                      <a:pt x="6" y="62"/>
                    </a:lnTo>
                    <a:lnTo>
                      <a:pt x="13" y="52"/>
                    </a:lnTo>
                    <a:lnTo>
                      <a:pt x="21" y="40"/>
                    </a:lnTo>
                    <a:lnTo>
                      <a:pt x="30" y="27"/>
                    </a:lnTo>
                    <a:lnTo>
                      <a:pt x="36" y="16"/>
                    </a:lnTo>
                    <a:lnTo>
                      <a:pt x="40" y="6"/>
                    </a:lnTo>
                    <a:lnTo>
                      <a:pt x="41" y="0"/>
                    </a:lnTo>
                    <a:lnTo>
                      <a:pt x="37" y="0"/>
                    </a:lnTo>
                    <a:lnTo>
                      <a:pt x="24" y="12"/>
                    </a:lnTo>
                    <a:lnTo>
                      <a:pt x="13" y="33"/>
                    </a:lnTo>
                    <a:lnTo>
                      <a:pt x="6" y="55"/>
                    </a:lnTo>
                    <a:lnTo>
                      <a:pt x="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3" name="Freeform 89"/>
              <p:cNvSpPr>
                <a:spLocks/>
              </p:cNvSpPr>
              <p:nvPr/>
            </p:nvSpPr>
            <p:spPr bwMode="auto">
              <a:xfrm>
                <a:off x="2437" y="1238"/>
                <a:ext cx="21" cy="59"/>
              </a:xfrm>
              <a:custGeom>
                <a:avLst/>
                <a:gdLst>
                  <a:gd name="T0" fmla="*/ 0 w 21"/>
                  <a:gd name="T1" fmla="*/ 59 h 59"/>
                  <a:gd name="T2" fmla="*/ 10 w 21"/>
                  <a:gd name="T3" fmla="*/ 43 h 59"/>
                  <a:gd name="T4" fmla="*/ 18 w 21"/>
                  <a:gd name="T5" fmla="*/ 22 h 59"/>
                  <a:gd name="T6" fmla="*/ 21 w 21"/>
                  <a:gd name="T7" fmla="*/ 6 h 59"/>
                  <a:gd name="T8" fmla="*/ 13 w 21"/>
                  <a:gd name="T9" fmla="*/ 0 h 59"/>
                  <a:gd name="T10" fmla="*/ 5 w 21"/>
                  <a:gd name="T11" fmla="*/ 9 h 59"/>
                  <a:gd name="T12" fmla="*/ 3 w 21"/>
                  <a:gd name="T13" fmla="*/ 25 h 59"/>
                  <a:gd name="T14" fmla="*/ 3 w 21"/>
                  <a:gd name="T15" fmla="*/ 44 h 59"/>
                  <a:gd name="T16" fmla="*/ 0 w 21"/>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9"/>
                  <a:gd name="T29" fmla="*/ 21 w 21"/>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9">
                    <a:moveTo>
                      <a:pt x="0" y="59"/>
                    </a:moveTo>
                    <a:lnTo>
                      <a:pt x="10" y="43"/>
                    </a:lnTo>
                    <a:lnTo>
                      <a:pt x="18" y="22"/>
                    </a:lnTo>
                    <a:lnTo>
                      <a:pt x="21" y="6"/>
                    </a:lnTo>
                    <a:lnTo>
                      <a:pt x="13" y="0"/>
                    </a:lnTo>
                    <a:lnTo>
                      <a:pt x="5" y="9"/>
                    </a:lnTo>
                    <a:lnTo>
                      <a:pt x="3" y="25"/>
                    </a:lnTo>
                    <a:lnTo>
                      <a:pt x="3" y="44"/>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4" name="Freeform 90"/>
              <p:cNvSpPr>
                <a:spLocks/>
              </p:cNvSpPr>
              <p:nvPr/>
            </p:nvSpPr>
            <p:spPr bwMode="auto">
              <a:xfrm>
                <a:off x="2408" y="1254"/>
                <a:ext cx="11" cy="52"/>
              </a:xfrm>
              <a:custGeom>
                <a:avLst/>
                <a:gdLst>
                  <a:gd name="T0" fmla="*/ 3 w 11"/>
                  <a:gd name="T1" fmla="*/ 52 h 52"/>
                  <a:gd name="T2" fmla="*/ 7 w 11"/>
                  <a:gd name="T3" fmla="*/ 39 h 52"/>
                  <a:gd name="T4" fmla="*/ 11 w 11"/>
                  <a:gd name="T5" fmla="*/ 21 h 52"/>
                  <a:gd name="T6" fmla="*/ 11 w 11"/>
                  <a:gd name="T7" fmla="*/ 5 h 52"/>
                  <a:gd name="T8" fmla="*/ 6 w 11"/>
                  <a:gd name="T9" fmla="*/ 0 h 52"/>
                  <a:gd name="T10" fmla="*/ 0 w 11"/>
                  <a:gd name="T11" fmla="*/ 8 h 52"/>
                  <a:gd name="T12" fmla="*/ 1 w 11"/>
                  <a:gd name="T13" fmla="*/ 21 h 52"/>
                  <a:gd name="T14" fmla="*/ 3 w 11"/>
                  <a:gd name="T15" fmla="*/ 37 h 52"/>
                  <a:gd name="T16" fmla="*/ 3 w 11"/>
                  <a:gd name="T17" fmla="*/ 5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2"/>
                  <a:gd name="T29" fmla="*/ 11 w 1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2">
                    <a:moveTo>
                      <a:pt x="3" y="52"/>
                    </a:moveTo>
                    <a:lnTo>
                      <a:pt x="7" y="39"/>
                    </a:lnTo>
                    <a:lnTo>
                      <a:pt x="11" y="21"/>
                    </a:lnTo>
                    <a:lnTo>
                      <a:pt x="11" y="5"/>
                    </a:lnTo>
                    <a:lnTo>
                      <a:pt x="6" y="0"/>
                    </a:lnTo>
                    <a:lnTo>
                      <a:pt x="0" y="8"/>
                    </a:lnTo>
                    <a:lnTo>
                      <a:pt x="1" y="21"/>
                    </a:lnTo>
                    <a:lnTo>
                      <a:pt x="3" y="37"/>
                    </a:lnTo>
                    <a:lnTo>
                      <a:pt x="3"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5" name="Freeform 91"/>
              <p:cNvSpPr>
                <a:spLocks/>
              </p:cNvSpPr>
              <p:nvPr/>
            </p:nvSpPr>
            <p:spPr bwMode="auto">
              <a:xfrm>
                <a:off x="2377" y="1264"/>
                <a:ext cx="14" cy="51"/>
              </a:xfrm>
              <a:custGeom>
                <a:avLst/>
                <a:gdLst>
                  <a:gd name="T0" fmla="*/ 10 w 14"/>
                  <a:gd name="T1" fmla="*/ 51 h 51"/>
                  <a:gd name="T2" fmla="*/ 13 w 14"/>
                  <a:gd name="T3" fmla="*/ 39 h 51"/>
                  <a:gd name="T4" fmla="*/ 14 w 14"/>
                  <a:gd name="T5" fmla="*/ 23 h 51"/>
                  <a:gd name="T6" fmla="*/ 11 w 14"/>
                  <a:gd name="T7" fmla="*/ 6 h 51"/>
                  <a:gd name="T8" fmla="*/ 4 w 14"/>
                  <a:gd name="T9" fmla="*/ 0 h 51"/>
                  <a:gd name="T10" fmla="*/ 0 w 14"/>
                  <a:gd name="T11" fmla="*/ 6 h 51"/>
                  <a:gd name="T12" fmla="*/ 3 w 14"/>
                  <a:gd name="T13" fmla="*/ 18 h 51"/>
                  <a:gd name="T14" fmla="*/ 7 w 14"/>
                  <a:gd name="T15" fmla="*/ 34 h 51"/>
                  <a:gd name="T16" fmla="*/ 10 w 14"/>
                  <a:gd name="T17" fmla="*/ 5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1"/>
                  <a:gd name="T29" fmla="*/ 14 w 1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1">
                    <a:moveTo>
                      <a:pt x="10" y="51"/>
                    </a:moveTo>
                    <a:lnTo>
                      <a:pt x="13" y="39"/>
                    </a:lnTo>
                    <a:lnTo>
                      <a:pt x="14" y="23"/>
                    </a:lnTo>
                    <a:lnTo>
                      <a:pt x="11" y="6"/>
                    </a:lnTo>
                    <a:lnTo>
                      <a:pt x="4" y="0"/>
                    </a:lnTo>
                    <a:lnTo>
                      <a:pt x="0" y="6"/>
                    </a:lnTo>
                    <a:lnTo>
                      <a:pt x="3" y="18"/>
                    </a:lnTo>
                    <a:lnTo>
                      <a:pt x="7" y="34"/>
                    </a:lnTo>
                    <a:lnTo>
                      <a:pt x="10"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6" name="Freeform 92"/>
              <p:cNvSpPr>
                <a:spLocks/>
              </p:cNvSpPr>
              <p:nvPr/>
            </p:nvSpPr>
            <p:spPr bwMode="auto">
              <a:xfrm>
                <a:off x="2353" y="1282"/>
                <a:ext cx="15" cy="49"/>
              </a:xfrm>
              <a:custGeom>
                <a:avLst/>
                <a:gdLst>
                  <a:gd name="T0" fmla="*/ 1 w 15"/>
                  <a:gd name="T1" fmla="*/ 49 h 49"/>
                  <a:gd name="T2" fmla="*/ 9 w 15"/>
                  <a:gd name="T3" fmla="*/ 42 h 49"/>
                  <a:gd name="T4" fmla="*/ 15 w 15"/>
                  <a:gd name="T5" fmla="*/ 27 h 49"/>
                  <a:gd name="T6" fmla="*/ 15 w 15"/>
                  <a:gd name="T7" fmla="*/ 11 h 49"/>
                  <a:gd name="T8" fmla="*/ 7 w 15"/>
                  <a:gd name="T9" fmla="*/ 0 h 49"/>
                  <a:gd name="T10" fmla="*/ 0 w 15"/>
                  <a:gd name="T11" fmla="*/ 5 h 49"/>
                  <a:gd name="T12" fmla="*/ 0 w 15"/>
                  <a:gd name="T13" fmla="*/ 18 h 49"/>
                  <a:gd name="T14" fmla="*/ 1 w 15"/>
                  <a:gd name="T15" fmla="*/ 36 h 49"/>
                  <a:gd name="T16" fmla="*/ 1 w 15"/>
                  <a:gd name="T17" fmla="*/ 4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9"/>
                  <a:gd name="T29" fmla="*/ 15 w 15"/>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9">
                    <a:moveTo>
                      <a:pt x="1" y="49"/>
                    </a:moveTo>
                    <a:lnTo>
                      <a:pt x="9" y="42"/>
                    </a:lnTo>
                    <a:lnTo>
                      <a:pt x="15" y="27"/>
                    </a:lnTo>
                    <a:lnTo>
                      <a:pt x="15" y="11"/>
                    </a:lnTo>
                    <a:lnTo>
                      <a:pt x="7" y="0"/>
                    </a:lnTo>
                    <a:lnTo>
                      <a:pt x="0" y="5"/>
                    </a:lnTo>
                    <a:lnTo>
                      <a:pt x="0" y="18"/>
                    </a:lnTo>
                    <a:lnTo>
                      <a:pt x="1" y="36"/>
                    </a:lnTo>
                    <a:lnTo>
                      <a:pt x="1"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7" name="Freeform 93"/>
              <p:cNvSpPr>
                <a:spLocks/>
              </p:cNvSpPr>
              <p:nvPr/>
            </p:nvSpPr>
            <p:spPr bwMode="auto">
              <a:xfrm>
                <a:off x="2335" y="1288"/>
                <a:ext cx="14" cy="55"/>
              </a:xfrm>
              <a:custGeom>
                <a:avLst/>
                <a:gdLst>
                  <a:gd name="T0" fmla="*/ 5 w 14"/>
                  <a:gd name="T1" fmla="*/ 55 h 55"/>
                  <a:gd name="T2" fmla="*/ 9 w 14"/>
                  <a:gd name="T3" fmla="*/ 43 h 55"/>
                  <a:gd name="T4" fmla="*/ 14 w 14"/>
                  <a:gd name="T5" fmla="*/ 27 h 55"/>
                  <a:gd name="T6" fmla="*/ 14 w 14"/>
                  <a:gd name="T7" fmla="*/ 10 h 55"/>
                  <a:gd name="T8" fmla="*/ 8 w 14"/>
                  <a:gd name="T9" fmla="*/ 0 h 55"/>
                  <a:gd name="T10" fmla="*/ 0 w 14"/>
                  <a:gd name="T11" fmla="*/ 5 h 55"/>
                  <a:gd name="T12" fmla="*/ 0 w 14"/>
                  <a:gd name="T13" fmla="*/ 21 h 55"/>
                  <a:gd name="T14" fmla="*/ 2 w 14"/>
                  <a:gd name="T15" fmla="*/ 42 h 55"/>
                  <a:gd name="T16" fmla="*/ 5 w 14"/>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5"/>
                  <a:gd name="T29" fmla="*/ 14 w 1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5">
                    <a:moveTo>
                      <a:pt x="5" y="55"/>
                    </a:moveTo>
                    <a:lnTo>
                      <a:pt x="9" y="43"/>
                    </a:lnTo>
                    <a:lnTo>
                      <a:pt x="14" y="27"/>
                    </a:lnTo>
                    <a:lnTo>
                      <a:pt x="14" y="10"/>
                    </a:lnTo>
                    <a:lnTo>
                      <a:pt x="8" y="0"/>
                    </a:lnTo>
                    <a:lnTo>
                      <a:pt x="0" y="5"/>
                    </a:lnTo>
                    <a:lnTo>
                      <a:pt x="0" y="21"/>
                    </a:lnTo>
                    <a:lnTo>
                      <a:pt x="2" y="42"/>
                    </a:lnTo>
                    <a:lnTo>
                      <a:pt x="5"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8" name="Freeform 94"/>
              <p:cNvSpPr>
                <a:spLocks/>
              </p:cNvSpPr>
              <p:nvPr/>
            </p:nvSpPr>
            <p:spPr bwMode="auto">
              <a:xfrm>
                <a:off x="2631" y="1211"/>
                <a:ext cx="79" cy="58"/>
              </a:xfrm>
              <a:custGeom>
                <a:avLst/>
                <a:gdLst>
                  <a:gd name="T0" fmla="*/ 76 w 79"/>
                  <a:gd name="T1" fmla="*/ 0 h 58"/>
                  <a:gd name="T2" fmla="*/ 72 w 79"/>
                  <a:gd name="T3" fmla="*/ 2 h 58"/>
                  <a:gd name="T4" fmla="*/ 66 w 79"/>
                  <a:gd name="T5" fmla="*/ 8 h 58"/>
                  <a:gd name="T6" fmla="*/ 56 w 79"/>
                  <a:gd name="T7" fmla="*/ 17 h 58"/>
                  <a:gd name="T8" fmla="*/ 45 w 79"/>
                  <a:gd name="T9" fmla="*/ 27 h 58"/>
                  <a:gd name="T10" fmla="*/ 34 w 79"/>
                  <a:gd name="T11" fmla="*/ 37 h 58"/>
                  <a:gd name="T12" fmla="*/ 22 w 79"/>
                  <a:gd name="T13" fmla="*/ 46 h 58"/>
                  <a:gd name="T14" fmla="*/ 10 w 79"/>
                  <a:gd name="T15" fmla="*/ 53 h 58"/>
                  <a:gd name="T16" fmla="*/ 0 w 79"/>
                  <a:gd name="T17" fmla="*/ 58 h 58"/>
                  <a:gd name="T18" fmla="*/ 13 w 79"/>
                  <a:gd name="T19" fmla="*/ 53 h 58"/>
                  <a:gd name="T20" fmla="*/ 28 w 79"/>
                  <a:gd name="T21" fmla="*/ 46 h 58"/>
                  <a:gd name="T22" fmla="*/ 42 w 79"/>
                  <a:gd name="T23" fmla="*/ 39 h 58"/>
                  <a:gd name="T24" fmla="*/ 56 w 79"/>
                  <a:gd name="T25" fmla="*/ 28 h 58"/>
                  <a:gd name="T26" fmla="*/ 67 w 79"/>
                  <a:gd name="T27" fmla="*/ 19 h 58"/>
                  <a:gd name="T28" fmla="*/ 76 w 79"/>
                  <a:gd name="T29" fmla="*/ 11 h 58"/>
                  <a:gd name="T30" fmla="*/ 79 w 79"/>
                  <a:gd name="T31" fmla="*/ 5 h 58"/>
                  <a:gd name="T32" fmla="*/ 76 w 7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8"/>
                  <a:gd name="T53" fmla="*/ 79 w 79"/>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8">
                    <a:moveTo>
                      <a:pt x="76" y="0"/>
                    </a:moveTo>
                    <a:lnTo>
                      <a:pt x="72" y="2"/>
                    </a:lnTo>
                    <a:lnTo>
                      <a:pt x="66" y="8"/>
                    </a:lnTo>
                    <a:lnTo>
                      <a:pt x="56" y="17"/>
                    </a:lnTo>
                    <a:lnTo>
                      <a:pt x="45" y="27"/>
                    </a:lnTo>
                    <a:lnTo>
                      <a:pt x="34" y="37"/>
                    </a:lnTo>
                    <a:lnTo>
                      <a:pt x="22" y="46"/>
                    </a:lnTo>
                    <a:lnTo>
                      <a:pt x="10" y="53"/>
                    </a:lnTo>
                    <a:lnTo>
                      <a:pt x="0" y="58"/>
                    </a:lnTo>
                    <a:lnTo>
                      <a:pt x="13" y="53"/>
                    </a:lnTo>
                    <a:lnTo>
                      <a:pt x="28" y="46"/>
                    </a:lnTo>
                    <a:lnTo>
                      <a:pt x="42" y="39"/>
                    </a:lnTo>
                    <a:lnTo>
                      <a:pt x="56" y="28"/>
                    </a:lnTo>
                    <a:lnTo>
                      <a:pt x="67" y="19"/>
                    </a:lnTo>
                    <a:lnTo>
                      <a:pt x="76" y="11"/>
                    </a:lnTo>
                    <a:lnTo>
                      <a:pt x="79" y="5"/>
                    </a:lnTo>
                    <a:lnTo>
                      <a:pt x="7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9" name="Freeform 95"/>
              <p:cNvSpPr>
                <a:spLocks/>
              </p:cNvSpPr>
              <p:nvPr/>
            </p:nvSpPr>
            <p:spPr bwMode="auto">
              <a:xfrm>
                <a:off x="2666" y="1233"/>
                <a:ext cx="59" cy="37"/>
              </a:xfrm>
              <a:custGeom>
                <a:avLst/>
                <a:gdLst>
                  <a:gd name="T0" fmla="*/ 0 w 59"/>
                  <a:gd name="T1" fmla="*/ 37 h 37"/>
                  <a:gd name="T2" fmla="*/ 7 w 59"/>
                  <a:gd name="T3" fmla="*/ 33 h 37"/>
                  <a:gd name="T4" fmla="*/ 18 w 59"/>
                  <a:gd name="T5" fmla="*/ 29 h 37"/>
                  <a:gd name="T6" fmla="*/ 28 w 59"/>
                  <a:gd name="T7" fmla="*/ 23 h 37"/>
                  <a:gd name="T8" fmla="*/ 38 w 59"/>
                  <a:gd name="T9" fmla="*/ 17 h 37"/>
                  <a:gd name="T10" fmla="*/ 49 w 59"/>
                  <a:gd name="T11" fmla="*/ 12 h 37"/>
                  <a:gd name="T12" fmla="*/ 56 w 59"/>
                  <a:gd name="T13" fmla="*/ 6 h 37"/>
                  <a:gd name="T14" fmla="*/ 59 w 59"/>
                  <a:gd name="T15" fmla="*/ 3 h 37"/>
                  <a:gd name="T16" fmla="*/ 59 w 59"/>
                  <a:gd name="T17" fmla="*/ 0 h 37"/>
                  <a:gd name="T18" fmla="*/ 55 w 59"/>
                  <a:gd name="T19" fmla="*/ 0 h 37"/>
                  <a:gd name="T20" fmla="*/ 47 w 59"/>
                  <a:gd name="T21" fmla="*/ 3 h 37"/>
                  <a:gd name="T22" fmla="*/ 40 w 59"/>
                  <a:gd name="T23" fmla="*/ 9 h 37"/>
                  <a:gd name="T24" fmla="*/ 30 w 59"/>
                  <a:gd name="T25" fmla="*/ 15 h 37"/>
                  <a:gd name="T26" fmla="*/ 21 w 59"/>
                  <a:gd name="T27" fmla="*/ 23 h 37"/>
                  <a:gd name="T28" fmla="*/ 12 w 59"/>
                  <a:gd name="T29" fmla="*/ 29 h 37"/>
                  <a:gd name="T30" fmla="*/ 4 w 59"/>
                  <a:gd name="T31" fmla="*/ 34 h 37"/>
                  <a:gd name="T32" fmla="*/ 0 w 59"/>
                  <a:gd name="T33" fmla="*/ 3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7"/>
                  <a:gd name="T53" fmla="*/ 59 w 5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7">
                    <a:moveTo>
                      <a:pt x="0" y="37"/>
                    </a:moveTo>
                    <a:lnTo>
                      <a:pt x="7" y="33"/>
                    </a:lnTo>
                    <a:lnTo>
                      <a:pt x="18" y="29"/>
                    </a:lnTo>
                    <a:lnTo>
                      <a:pt x="28" y="23"/>
                    </a:lnTo>
                    <a:lnTo>
                      <a:pt x="38" y="17"/>
                    </a:lnTo>
                    <a:lnTo>
                      <a:pt x="49" y="12"/>
                    </a:lnTo>
                    <a:lnTo>
                      <a:pt x="56" y="6"/>
                    </a:lnTo>
                    <a:lnTo>
                      <a:pt x="59" y="3"/>
                    </a:lnTo>
                    <a:lnTo>
                      <a:pt x="59" y="0"/>
                    </a:lnTo>
                    <a:lnTo>
                      <a:pt x="55" y="0"/>
                    </a:lnTo>
                    <a:lnTo>
                      <a:pt x="47" y="3"/>
                    </a:lnTo>
                    <a:lnTo>
                      <a:pt x="40" y="9"/>
                    </a:lnTo>
                    <a:lnTo>
                      <a:pt x="30" y="15"/>
                    </a:lnTo>
                    <a:lnTo>
                      <a:pt x="21" y="23"/>
                    </a:lnTo>
                    <a:lnTo>
                      <a:pt x="12" y="29"/>
                    </a:lnTo>
                    <a:lnTo>
                      <a:pt x="4" y="34"/>
                    </a:lnTo>
                    <a:lnTo>
                      <a:pt x="0"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0" name="Freeform 96"/>
              <p:cNvSpPr>
                <a:spLocks/>
              </p:cNvSpPr>
              <p:nvPr/>
            </p:nvSpPr>
            <p:spPr bwMode="auto">
              <a:xfrm>
                <a:off x="2192" y="1451"/>
                <a:ext cx="326" cy="77"/>
              </a:xfrm>
              <a:custGeom>
                <a:avLst/>
                <a:gdLst>
                  <a:gd name="T0" fmla="*/ 2 w 326"/>
                  <a:gd name="T1" fmla="*/ 13 h 77"/>
                  <a:gd name="T2" fmla="*/ 0 w 326"/>
                  <a:gd name="T3" fmla="*/ 10 h 77"/>
                  <a:gd name="T4" fmla="*/ 2 w 326"/>
                  <a:gd name="T5" fmla="*/ 7 h 77"/>
                  <a:gd name="T6" fmla="*/ 3 w 326"/>
                  <a:gd name="T7" fmla="*/ 4 h 77"/>
                  <a:gd name="T8" fmla="*/ 3 w 326"/>
                  <a:gd name="T9" fmla="*/ 0 h 77"/>
                  <a:gd name="T10" fmla="*/ 24 w 326"/>
                  <a:gd name="T11" fmla="*/ 17 h 77"/>
                  <a:gd name="T12" fmla="*/ 44 w 326"/>
                  <a:gd name="T13" fmla="*/ 31 h 77"/>
                  <a:gd name="T14" fmla="*/ 67 w 326"/>
                  <a:gd name="T15" fmla="*/ 43 h 77"/>
                  <a:gd name="T16" fmla="*/ 89 w 326"/>
                  <a:gd name="T17" fmla="*/ 51 h 77"/>
                  <a:gd name="T18" fmla="*/ 111 w 326"/>
                  <a:gd name="T19" fmla="*/ 59 h 77"/>
                  <a:gd name="T20" fmla="*/ 133 w 326"/>
                  <a:gd name="T21" fmla="*/ 63 h 77"/>
                  <a:gd name="T22" fmla="*/ 155 w 326"/>
                  <a:gd name="T23" fmla="*/ 65 h 77"/>
                  <a:gd name="T24" fmla="*/ 177 w 326"/>
                  <a:gd name="T25" fmla="*/ 66 h 77"/>
                  <a:gd name="T26" fmla="*/ 198 w 326"/>
                  <a:gd name="T27" fmla="*/ 66 h 77"/>
                  <a:gd name="T28" fmla="*/ 220 w 326"/>
                  <a:gd name="T29" fmla="*/ 65 h 77"/>
                  <a:gd name="T30" fmla="*/ 241 w 326"/>
                  <a:gd name="T31" fmla="*/ 62 h 77"/>
                  <a:gd name="T32" fmla="*/ 260 w 326"/>
                  <a:gd name="T33" fmla="*/ 59 h 77"/>
                  <a:gd name="T34" fmla="*/ 278 w 326"/>
                  <a:gd name="T35" fmla="*/ 56 h 77"/>
                  <a:gd name="T36" fmla="*/ 295 w 326"/>
                  <a:gd name="T37" fmla="*/ 53 h 77"/>
                  <a:gd name="T38" fmla="*/ 312 w 326"/>
                  <a:gd name="T39" fmla="*/ 48 h 77"/>
                  <a:gd name="T40" fmla="*/ 326 w 326"/>
                  <a:gd name="T41" fmla="*/ 46 h 77"/>
                  <a:gd name="T42" fmla="*/ 316 w 326"/>
                  <a:gd name="T43" fmla="*/ 53 h 77"/>
                  <a:gd name="T44" fmla="*/ 303 w 326"/>
                  <a:gd name="T45" fmla="*/ 59 h 77"/>
                  <a:gd name="T46" fmla="*/ 285 w 326"/>
                  <a:gd name="T47" fmla="*/ 65 h 77"/>
                  <a:gd name="T48" fmla="*/ 266 w 326"/>
                  <a:gd name="T49" fmla="*/ 69 h 77"/>
                  <a:gd name="T50" fmla="*/ 244 w 326"/>
                  <a:gd name="T51" fmla="*/ 74 h 77"/>
                  <a:gd name="T52" fmla="*/ 220 w 326"/>
                  <a:gd name="T53" fmla="*/ 75 h 77"/>
                  <a:gd name="T54" fmla="*/ 195 w 326"/>
                  <a:gd name="T55" fmla="*/ 77 h 77"/>
                  <a:gd name="T56" fmla="*/ 170 w 326"/>
                  <a:gd name="T57" fmla="*/ 75 h 77"/>
                  <a:gd name="T58" fmla="*/ 145 w 326"/>
                  <a:gd name="T59" fmla="*/ 74 h 77"/>
                  <a:gd name="T60" fmla="*/ 120 w 326"/>
                  <a:gd name="T61" fmla="*/ 71 h 77"/>
                  <a:gd name="T62" fmla="*/ 95 w 326"/>
                  <a:gd name="T63" fmla="*/ 66 h 77"/>
                  <a:gd name="T64" fmla="*/ 71 w 326"/>
                  <a:gd name="T65" fmla="*/ 59 h 77"/>
                  <a:gd name="T66" fmla="*/ 50 w 326"/>
                  <a:gd name="T67" fmla="*/ 50 h 77"/>
                  <a:gd name="T68" fmla="*/ 31 w 326"/>
                  <a:gd name="T69" fmla="*/ 40 h 77"/>
                  <a:gd name="T70" fmla="*/ 15 w 326"/>
                  <a:gd name="T71" fmla="*/ 28 h 77"/>
                  <a:gd name="T72" fmla="*/ 2 w 326"/>
                  <a:gd name="T73" fmla="*/ 13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6"/>
                  <a:gd name="T112" fmla="*/ 0 h 77"/>
                  <a:gd name="T113" fmla="*/ 326 w 326"/>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6" h="77">
                    <a:moveTo>
                      <a:pt x="2" y="13"/>
                    </a:moveTo>
                    <a:lnTo>
                      <a:pt x="0" y="10"/>
                    </a:lnTo>
                    <a:lnTo>
                      <a:pt x="2" y="7"/>
                    </a:lnTo>
                    <a:lnTo>
                      <a:pt x="3" y="4"/>
                    </a:lnTo>
                    <a:lnTo>
                      <a:pt x="3" y="0"/>
                    </a:lnTo>
                    <a:lnTo>
                      <a:pt x="24" y="17"/>
                    </a:lnTo>
                    <a:lnTo>
                      <a:pt x="44" y="31"/>
                    </a:lnTo>
                    <a:lnTo>
                      <a:pt x="67" y="43"/>
                    </a:lnTo>
                    <a:lnTo>
                      <a:pt x="89" y="51"/>
                    </a:lnTo>
                    <a:lnTo>
                      <a:pt x="111" y="59"/>
                    </a:lnTo>
                    <a:lnTo>
                      <a:pt x="133" y="63"/>
                    </a:lnTo>
                    <a:lnTo>
                      <a:pt x="155" y="65"/>
                    </a:lnTo>
                    <a:lnTo>
                      <a:pt x="177" y="66"/>
                    </a:lnTo>
                    <a:lnTo>
                      <a:pt x="198" y="66"/>
                    </a:lnTo>
                    <a:lnTo>
                      <a:pt x="220" y="65"/>
                    </a:lnTo>
                    <a:lnTo>
                      <a:pt x="241" y="62"/>
                    </a:lnTo>
                    <a:lnTo>
                      <a:pt x="260" y="59"/>
                    </a:lnTo>
                    <a:lnTo>
                      <a:pt x="278" y="56"/>
                    </a:lnTo>
                    <a:lnTo>
                      <a:pt x="295" y="53"/>
                    </a:lnTo>
                    <a:lnTo>
                      <a:pt x="312" y="48"/>
                    </a:lnTo>
                    <a:lnTo>
                      <a:pt x="326" y="46"/>
                    </a:lnTo>
                    <a:lnTo>
                      <a:pt x="316" y="53"/>
                    </a:lnTo>
                    <a:lnTo>
                      <a:pt x="303" y="59"/>
                    </a:lnTo>
                    <a:lnTo>
                      <a:pt x="285" y="65"/>
                    </a:lnTo>
                    <a:lnTo>
                      <a:pt x="266" y="69"/>
                    </a:lnTo>
                    <a:lnTo>
                      <a:pt x="244" y="74"/>
                    </a:lnTo>
                    <a:lnTo>
                      <a:pt x="220" y="75"/>
                    </a:lnTo>
                    <a:lnTo>
                      <a:pt x="195" y="77"/>
                    </a:lnTo>
                    <a:lnTo>
                      <a:pt x="170" y="75"/>
                    </a:lnTo>
                    <a:lnTo>
                      <a:pt x="145" y="74"/>
                    </a:lnTo>
                    <a:lnTo>
                      <a:pt x="120" y="71"/>
                    </a:lnTo>
                    <a:lnTo>
                      <a:pt x="95" y="66"/>
                    </a:lnTo>
                    <a:lnTo>
                      <a:pt x="71" y="59"/>
                    </a:lnTo>
                    <a:lnTo>
                      <a:pt x="50" y="50"/>
                    </a:lnTo>
                    <a:lnTo>
                      <a:pt x="31" y="40"/>
                    </a:lnTo>
                    <a:lnTo>
                      <a:pt x="15" y="28"/>
                    </a:lnTo>
                    <a:lnTo>
                      <a:pt x="2"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1" name="Freeform 97"/>
              <p:cNvSpPr>
                <a:spLocks/>
              </p:cNvSpPr>
              <p:nvPr/>
            </p:nvSpPr>
            <p:spPr bwMode="auto">
              <a:xfrm>
                <a:off x="2467" y="1446"/>
                <a:ext cx="40" cy="67"/>
              </a:xfrm>
              <a:custGeom>
                <a:avLst/>
                <a:gdLst>
                  <a:gd name="T0" fmla="*/ 0 w 40"/>
                  <a:gd name="T1" fmla="*/ 67 h 67"/>
                  <a:gd name="T2" fmla="*/ 7 w 40"/>
                  <a:gd name="T3" fmla="*/ 61 h 67"/>
                  <a:gd name="T4" fmla="*/ 16 w 40"/>
                  <a:gd name="T5" fmla="*/ 52 h 67"/>
                  <a:gd name="T6" fmla="*/ 23 w 40"/>
                  <a:gd name="T7" fmla="*/ 42 h 67"/>
                  <a:gd name="T8" fmla="*/ 31 w 40"/>
                  <a:gd name="T9" fmla="*/ 30 h 67"/>
                  <a:gd name="T10" fmla="*/ 35 w 40"/>
                  <a:gd name="T11" fmla="*/ 19 h 67"/>
                  <a:gd name="T12" fmla="*/ 38 w 40"/>
                  <a:gd name="T13" fmla="*/ 11 h 67"/>
                  <a:gd name="T14" fmla="*/ 40 w 40"/>
                  <a:gd name="T15" fmla="*/ 3 h 67"/>
                  <a:gd name="T16" fmla="*/ 38 w 40"/>
                  <a:gd name="T17" fmla="*/ 0 h 67"/>
                  <a:gd name="T18" fmla="*/ 31 w 40"/>
                  <a:gd name="T19" fmla="*/ 6 h 67"/>
                  <a:gd name="T20" fmla="*/ 23 w 40"/>
                  <a:gd name="T21" fmla="*/ 24 h 67"/>
                  <a:gd name="T22" fmla="*/ 13 w 40"/>
                  <a:gd name="T23" fmla="*/ 48 h 67"/>
                  <a:gd name="T24" fmla="*/ 0 w 40"/>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67"/>
                  <a:gd name="T41" fmla="*/ 40 w 4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67">
                    <a:moveTo>
                      <a:pt x="0" y="67"/>
                    </a:moveTo>
                    <a:lnTo>
                      <a:pt x="7" y="61"/>
                    </a:lnTo>
                    <a:lnTo>
                      <a:pt x="16" y="52"/>
                    </a:lnTo>
                    <a:lnTo>
                      <a:pt x="23" y="42"/>
                    </a:lnTo>
                    <a:lnTo>
                      <a:pt x="31" y="30"/>
                    </a:lnTo>
                    <a:lnTo>
                      <a:pt x="35" y="19"/>
                    </a:lnTo>
                    <a:lnTo>
                      <a:pt x="38" y="11"/>
                    </a:lnTo>
                    <a:lnTo>
                      <a:pt x="40" y="3"/>
                    </a:lnTo>
                    <a:lnTo>
                      <a:pt x="38" y="0"/>
                    </a:lnTo>
                    <a:lnTo>
                      <a:pt x="31" y="6"/>
                    </a:lnTo>
                    <a:lnTo>
                      <a:pt x="23" y="24"/>
                    </a:lnTo>
                    <a:lnTo>
                      <a:pt x="13" y="48"/>
                    </a:lnTo>
                    <a:lnTo>
                      <a:pt x="0" y="6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2" name="Freeform 98"/>
              <p:cNvSpPr>
                <a:spLocks/>
              </p:cNvSpPr>
              <p:nvPr/>
            </p:nvSpPr>
            <p:spPr bwMode="auto">
              <a:xfrm>
                <a:off x="2436" y="1437"/>
                <a:ext cx="59" cy="82"/>
              </a:xfrm>
              <a:custGeom>
                <a:avLst/>
                <a:gdLst>
                  <a:gd name="T0" fmla="*/ 59 w 59"/>
                  <a:gd name="T1" fmla="*/ 0 h 82"/>
                  <a:gd name="T2" fmla="*/ 59 w 59"/>
                  <a:gd name="T3" fmla="*/ 5 h 82"/>
                  <a:gd name="T4" fmla="*/ 57 w 59"/>
                  <a:gd name="T5" fmla="*/ 12 h 82"/>
                  <a:gd name="T6" fmla="*/ 51 w 59"/>
                  <a:gd name="T7" fmla="*/ 24 h 82"/>
                  <a:gd name="T8" fmla="*/ 44 w 59"/>
                  <a:gd name="T9" fmla="*/ 37 h 82"/>
                  <a:gd name="T10" fmla="*/ 35 w 59"/>
                  <a:gd name="T11" fmla="*/ 52 h 82"/>
                  <a:gd name="T12" fmla="*/ 25 w 59"/>
                  <a:gd name="T13" fmla="*/ 64 h 82"/>
                  <a:gd name="T14" fmla="*/ 11 w 59"/>
                  <a:gd name="T15" fmla="*/ 74 h 82"/>
                  <a:gd name="T16" fmla="*/ 0 w 59"/>
                  <a:gd name="T17" fmla="*/ 82 h 82"/>
                  <a:gd name="T18" fmla="*/ 7 w 59"/>
                  <a:gd name="T19" fmla="*/ 73 h 82"/>
                  <a:gd name="T20" fmla="*/ 14 w 59"/>
                  <a:gd name="T21" fmla="*/ 61 h 82"/>
                  <a:gd name="T22" fmla="*/ 23 w 59"/>
                  <a:gd name="T23" fmla="*/ 48 h 82"/>
                  <a:gd name="T24" fmla="*/ 32 w 59"/>
                  <a:gd name="T25" fmla="*/ 33 h 82"/>
                  <a:gd name="T26" fmla="*/ 41 w 59"/>
                  <a:gd name="T27" fmla="*/ 20 h 82"/>
                  <a:gd name="T28" fmla="*/ 48 w 59"/>
                  <a:gd name="T29" fmla="*/ 9 h 82"/>
                  <a:gd name="T30" fmla="*/ 54 w 59"/>
                  <a:gd name="T31" fmla="*/ 2 h 82"/>
                  <a:gd name="T32" fmla="*/ 59 w 5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82"/>
                  <a:gd name="T53" fmla="*/ 59 w 59"/>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82">
                    <a:moveTo>
                      <a:pt x="59" y="0"/>
                    </a:moveTo>
                    <a:lnTo>
                      <a:pt x="59" y="5"/>
                    </a:lnTo>
                    <a:lnTo>
                      <a:pt x="57" y="12"/>
                    </a:lnTo>
                    <a:lnTo>
                      <a:pt x="51" y="24"/>
                    </a:lnTo>
                    <a:lnTo>
                      <a:pt x="44" y="37"/>
                    </a:lnTo>
                    <a:lnTo>
                      <a:pt x="35" y="52"/>
                    </a:lnTo>
                    <a:lnTo>
                      <a:pt x="25" y="64"/>
                    </a:lnTo>
                    <a:lnTo>
                      <a:pt x="11" y="74"/>
                    </a:lnTo>
                    <a:lnTo>
                      <a:pt x="0" y="82"/>
                    </a:lnTo>
                    <a:lnTo>
                      <a:pt x="7" y="73"/>
                    </a:lnTo>
                    <a:lnTo>
                      <a:pt x="14" y="61"/>
                    </a:lnTo>
                    <a:lnTo>
                      <a:pt x="23" y="48"/>
                    </a:lnTo>
                    <a:lnTo>
                      <a:pt x="32" y="33"/>
                    </a:lnTo>
                    <a:lnTo>
                      <a:pt x="41" y="20"/>
                    </a:lnTo>
                    <a:lnTo>
                      <a:pt x="48" y="9"/>
                    </a:lnTo>
                    <a:lnTo>
                      <a:pt x="54"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3" name="Freeform 99"/>
              <p:cNvSpPr>
                <a:spLocks/>
              </p:cNvSpPr>
              <p:nvPr/>
            </p:nvSpPr>
            <p:spPr bwMode="auto">
              <a:xfrm>
                <a:off x="2377" y="1430"/>
                <a:ext cx="76" cy="95"/>
              </a:xfrm>
              <a:custGeom>
                <a:avLst/>
                <a:gdLst>
                  <a:gd name="T0" fmla="*/ 75 w 76"/>
                  <a:gd name="T1" fmla="*/ 0 h 95"/>
                  <a:gd name="T2" fmla="*/ 76 w 76"/>
                  <a:gd name="T3" fmla="*/ 4 h 95"/>
                  <a:gd name="T4" fmla="*/ 72 w 76"/>
                  <a:gd name="T5" fmla="*/ 15 h 95"/>
                  <a:gd name="T6" fmla="*/ 65 w 76"/>
                  <a:gd name="T7" fmla="*/ 28 h 95"/>
                  <a:gd name="T8" fmla="*/ 53 w 76"/>
                  <a:gd name="T9" fmla="*/ 44 h 95"/>
                  <a:gd name="T10" fmla="*/ 41 w 76"/>
                  <a:gd name="T11" fmla="*/ 61 h 95"/>
                  <a:gd name="T12" fmla="*/ 26 w 76"/>
                  <a:gd name="T13" fmla="*/ 75 h 95"/>
                  <a:gd name="T14" fmla="*/ 13 w 76"/>
                  <a:gd name="T15" fmla="*/ 87 h 95"/>
                  <a:gd name="T16" fmla="*/ 0 w 76"/>
                  <a:gd name="T17" fmla="*/ 95 h 95"/>
                  <a:gd name="T18" fmla="*/ 6 w 76"/>
                  <a:gd name="T19" fmla="*/ 87 h 95"/>
                  <a:gd name="T20" fmla="*/ 14 w 76"/>
                  <a:gd name="T21" fmla="*/ 74 h 95"/>
                  <a:gd name="T22" fmla="*/ 25 w 76"/>
                  <a:gd name="T23" fmla="*/ 59 h 95"/>
                  <a:gd name="T24" fmla="*/ 38 w 76"/>
                  <a:gd name="T25" fmla="*/ 41 h 95"/>
                  <a:gd name="T26" fmla="*/ 50 w 76"/>
                  <a:gd name="T27" fmla="*/ 25 h 95"/>
                  <a:gd name="T28" fmla="*/ 60 w 76"/>
                  <a:gd name="T29" fmla="*/ 10 h 95"/>
                  <a:gd name="T30" fmla="*/ 69 w 76"/>
                  <a:gd name="T31" fmla="*/ 1 h 95"/>
                  <a:gd name="T32" fmla="*/ 75 w 76"/>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5"/>
                  <a:gd name="T53" fmla="*/ 76 w 7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5">
                    <a:moveTo>
                      <a:pt x="75" y="0"/>
                    </a:moveTo>
                    <a:lnTo>
                      <a:pt x="76" y="4"/>
                    </a:lnTo>
                    <a:lnTo>
                      <a:pt x="72" y="15"/>
                    </a:lnTo>
                    <a:lnTo>
                      <a:pt x="65" y="28"/>
                    </a:lnTo>
                    <a:lnTo>
                      <a:pt x="53" y="44"/>
                    </a:lnTo>
                    <a:lnTo>
                      <a:pt x="41" y="61"/>
                    </a:lnTo>
                    <a:lnTo>
                      <a:pt x="26" y="75"/>
                    </a:lnTo>
                    <a:lnTo>
                      <a:pt x="13" y="87"/>
                    </a:lnTo>
                    <a:lnTo>
                      <a:pt x="0" y="95"/>
                    </a:lnTo>
                    <a:lnTo>
                      <a:pt x="6" y="87"/>
                    </a:lnTo>
                    <a:lnTo>
                      <a:pt x="14" y="74"/>
                    </a:lnTo>
                    <a:lnTo>
                      <a:pt x="25" y="59"/>
                    </a:lnTo>
                    <a:lnTo>
                      <a:pt x="38" y="41"/>
                    </a:lnTo>
                    <a:lnTo>
                      <a:pt x="50" y="25"/>
                    </a:lnTo>
                    <a:lnTo>
                      <a:pt x="60" y="10"/>
                    </a:lnTo>
                    <a:lnTo>
                      <a:pt x="69" y="1"/>
                    </a:lnTo>
                    <a:lnTo>
                      <a:pt x="7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4" name="Freeform 100"/>
              <p:cNvSpPr>
                <a:spLocks/>
              </p:cNvSpPr>
              <p:nvPr/>
            </p:nvSpPr>
            <p:spPr bwMode="auto">
              <a:xfrm>
                <a:off x="2318" y="1418"/>
                <a:ext cx="69" cy="104"/>
              </a:xfrm>
              <a:custGeom>
                <a:avLst/>
                <a:gdLst>
                  <a:gd name="T0" fmla="*/ 67 w 69"/>
                  <a:gd name="T1" fmla="*/ 0 h 104"/>
                  <a:gd name="T2" fmla="*/ 69 w 69"/>
                  <a:gd name="T3" fmla="*/ 6 h 104"/>
                  <a:gd name="T4" fmla="*/ 66 w 69"/>
                  <a:gd name="T5" fmla="*/ 18 h 104"/>
                  <a:gd name="T6" fmla="*/ 59 w 69"/>
                  <a:gd name="T7" fmla="*/ 33 h 104"/>
                  <a:gd name="T8" fmla="*/ 48 w 69"/>
                  <a:gd name="T9" fmla="*/ 50 h 104"/>
                  <a:gd name="T10" fmla="*/ 36 w 69"/>
                  <a:gd name="T11" fmla="*/ 68 h 104"/>
                  <a:gd name="T12" fmla="*/ 25 w 69"/>
                  <a:gd name="T13" fmla="*/ 84 h 104"/>
                  <a:gd name="T14" fmla="*/ 11 w 69"/>
                  <a:gd name="T15" fmla="*/ 96 h 104"/>
                  <a:gd name="T16" fmla="*/ 0 w 69"/>
                  <a:gd name="T17" fmla="*/ 104 h 104"/>
                  <a:gd name="T18" fmla="*/ 4 w 69"/>
                  <a:gd name="T19" fmla="*/ 96 h 104"/>
                  <a:gd name="T20" fmla="*/ 11 w 69"/>
                  <a:gd name="T21" fmla="*/ 81 h 104"/>
                  <a:gd name="T22" fmla="*/ 22 w 69"/>
                  <a:gd name="T23" fmla="*/ 65 h 104"/>
                  <a:gd name="T24" fmla="*/ 32 w 69"/>
                  <a:gd name="T25" fmla="*/ 46 h 104"/>
                  <a:gd name="T26" fmla="*/ 44 w 69"/>
                  <a:gd name="T27" fmla="*/ 28 h 104"/>
                  <a:gd name="T28" fmla="*/ 54 w 69"/>
                  <a:gd name="T29" fmla="*/ 13 h 104"/>
                  <a:gd name="T30" fmla="*/ 62 w 69"/>
                  <a:gd name="T31" fmla="*/ 3 h 104"/>
                  <a:gd name="T32" fmla="*/ 67 w 6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104"/>
                  <a:gd name="T53" fmla="*/ 69 w 6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104">
                    <a:moveTo>
                      <a:pt x="67" y="0"/>
                    </a:moveTo>
                    <a:lnTo>
                      <a:pt x="69" y="6"/>
                    </a:lnTo>
                    <a:lnTo>
                      <a:pt x="66" y="18"/>
                    </a:lnTo>
                    <a:lnTo>
                      <a:pt x="59" y="33"/>
                    </a:lnTo>
                    <a:lnTo>
                      <a:pt x="48" y="50"/>
                    </a:lnTo>
                    <a:lnTo>
                      <a:pt x="36" y="68"/>
                    </a:lnTo>
                    <a:lnTo>
                      <a:pt x="25" y="84"/>
                    </a:lnTo>
                    <a:lnTo>
                      <a:pt x="11" y="96"/>
                    </a:lnTo>
                    <a:lnTo>
                      <a:pt x="0" y="104"/>
                    </a:lnTo>
                    <a:lnTo>
                      <a:pt x="4" y="96"/>
                    </a:lnTo>
                    <a:lnTo>
                      <a:pt x="11" y="81"/>
                    </a:lnTo>
                    <a:lnTo>
                      <a:pt x="22" y="65"/>
                    </a:lnTo>
                    <a:lnTo>
                      <a:pt x="32" y="46"/>
                    </a:lnTo>
                    <a:lnTo>
                      <a:pt x="44" y="28"/>
                    </a:lnTo>
                    <a:lnTo>
                      <a:pt x="54" y="13"/>
                    </a:lnTo>
                    <a:lnTo>
                      <a:pt x="62" y="3"/>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5" name="Freeform 101"/>
              <p:cNvSpPr>
                <a:spLocks/>
              </p:cNvSpPr>
              <p:nvPr/>
            </p:nvSpPr>
            <p:spPr bwMode="auto">
              <a:xfrm>
                <a:off x="2294" y="1418"/>
                <a:ext cx="59" cy="93"/>
              </a:xfrm>
              <a:custGeom>
                <a:avLst/>
                <a:gdLst>
                  <a:gd name="T0" fmla="*/ 59 w 59"/>
                  <a:gd name="T1" fmla="*/ 0 h 93"/>
                  <a:gd name="T2" fmla="*/ 59 w 59"/>
                  <a:gd name="T3" fmla="*/ 5 h 93"/>
                  <a:gd name="T4" fmla="*/ 56 w 59"/>
                  <a:gd name="T5" fmla="*/ 15 h 93"/>
                  <a:gd name="T6" fmla="*/ 49 w 59"/>
                  <a:gd name="T7" fmla="*/ 28 h 93"/>
                  <a:gd name="T8" fmla="*/ 41 w 59"/>
                  <a:gd name="T9" fmla="*/ 45 h 93"/>
                  <a:gd name="T10" fmla="*/ 31 w 59"/>
                  <a:gd name="T11" fmla="*/ 62 h 93"/>
                  <a:gd name="T12" fmla="*/ 19 w 59"/>
                  <a:gd name="T13" fmla="*/ 77 h 93"/>
                  <a:gd name="T14" fmla="*/ 9 w 59"/>
                  <a:gd name="T15" fmla="*/ 87 h 93"/>
                  <a:gd name="T16" fmla="*/ 0 w 59"/>
                  <a:gd name="T17" fmla="*/ 93 h 93"/>
                  <a:gd name="T18" fmla="*/ 4 w 59"/>
                  <a:gd name="T19" fmla="*/ 84 h 93"/>
                  <a:gd name="T20" fmla="*/ 12 w 59"/>
                  <a:gd name="T21" fmla="*/ 71 h 93"/>
                  <a:gd name="T22" fmla="*/ 19 w 59"/>
                  <a:gd name="T23" fmla="*/ 55 h 93"/>
                  <a:gd name="T24" fmla="*/ 28 w 59"/>
                  <a:gd name="T25" fmla="*/ 37 h 93"/>
                  <a:gd name="T26" fmla="*/ 37 w 59"/>
                  <a:gd name="T27" fmla="*/ 22 h 93"/>
                  <a:gd name="T28" fmla="*/ 46 w 59"/>
                  <a:gd name="T29" fmla="*/ 9 h 93"/>
                  <a:gd name="T30" fmla="*/ 53 w 59"/>
                  <a:gd name="T31" fmla="*/ 2 h 93"/>
                  <a:gd name="T32" fmla="*/ 59 w 59"/>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93"/>
                  <a:gd name="T53" fmla="*/ 59 w 59"/>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93">
                    <a:moveTo>
                      <a:pt x="59" y="0"/>
                    </a:moveTo>
                    <a:lnTo>
                      <a:pt x="59" y="5"/>
                    </a:lnTo>
                    <a:lnTo>
                      <a:pt x="56" y="15"/>
                    </a:lnTo>
                    <a:lnTo>
                      <a:pt x="49" y="28"/>
                    </a:lnTo>
                    <a:lnTo>
                      <a:pt x="41" y="45"/>
                    </a:lnTo>
                    <a:lnTo>
                      <a:pt x="31" y="62"/>
                    </a:lnTo>
                    <a:lnTo>
                      <a:pt x="19" y="77"/>
                    </a:lnTo>
                    <a:lnTo>
                      <a:pt x="9" y="87"/>
                    </a:lnTo>
                    <a:lnTo>
                      <a:pt x="0" y="93"/>
                    </a:lnTo>
                    <a:lnTo>
                      <a:pt x="4" y="84"/>
                    </a:lnTo>
                    <a:lnTo>
                      <a:pt x="12" y="71"/>
                    </a:lnTo>
                    <a:lnTo>
                      <a:pt x="19" y="55"/>
                    </a:lnTo>
                    <a:lnTo>
                      <a:pt x="28" y="37"/>
                    </a:lnTo>
                    <a:lnTo>
                      <a:pt x="37" y="22"/>
                    </a:lnTo>
                    <a:lnTo>
                      <a:pt x="46" y="9"/>
                    </a:lnTo>
                    <a:lnTo>
                      <a:pt x="53"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6" name="Freeform 102"/>
              <p:cNvSpPr>
                <a:spLocks/>
              </p:cNvSpPr>
              <p:nvPr/>
            </p:nvSpPr>
            <p:spPr bwMode="auto">
              <a:xfrm>
                <a:off x="2247" y="1423"/>
                <a:ext cx="50" cy="78"/>
              </a:xfrm>
              <a:custGeom>
                <a:avLst/>
                <a:gdLst>
                  <a:gd name="T0" fmla="*/ 48 w 50"/>
                  <a:gd name="T1" fmla="*/ 0 h 78"/>
                  <a:gd name="T2" fmla="*/ 50 w 50"/>
                  <a:gd name="T3" fmla="*/ 4 h 78"/>
                  <a:gd name="T4" fmla="*/ 48 w 50"/>
                  <a:gd name="T5" fmla="*/ 13 h 78"/>
                  <a:gd name="T6" fmla="*/ 45 w 50"/>
                  <a:gd name="T7" fmla="*/ 25 h 78"/>
                  <a:gd name="T8" fmla="*/ 40 w 50"/>
                  <a:gd name="T9" fmla="*/ 37 h 78"/>
                  <a:gd name="T10" fmla="*/ 32 w 50"/>
                  <a:gd name="T11" fmla="*/ 50 h 78"/>
                  <a:gd name="T12" fmla="*/ 22 w 50"/>
                  <a:gd name="T13" fmla="*/ 62 h 78"/>
                  <a:gd name="T14" fmla="*/ 12 w 50"/>
                  <a:gd name="T15" fmla="*/ 72 h 78"/>
                  <a:gd name="T16" fmla="*/ 0 w 50"/>
                  <a:gd name="T17" fmla="*/ 78 h 78"/>
                  <a:gd name="T18" fmla="*/ 6 w 50"/>
                  <a:gd name="T19" fmla="*/ 71 h 78"/>
                  <a:gd name="T20" fmla="*/ 12 w 50"/>
                  <a:gd name="T21" fmla="*/ 59 h 78"/>
                  <a:gd name="T22" fmla="*/ 19 w 50"/>
                  <a:gd name="T23" fmla="*/ 45 h 78"/>
                  <a:gd name="T24" fmla="*/ 26 w 50"/>
                  <a:gd name="T25" fmla="*/ 32 h 78"/>
                  <a:gd name="T26" fmla="*/ 32 w 50"/>
                  <a:gd name="T27" fmla="*/ 19 h 78"/>
                  <a:gd name="T28" fmla="*/ 40 w 50"/>
                  <a:gd name="T29" fmla="*/ 8 h 78"/>
                  <a:gd name="T30" fmla="*/ 44 w 50"/>
                  <a:gd name="T31" fmla="*/ 1 h 78"/>
                  <a:gd name="T32" fmla="*/ 48 w 5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78"/>
                  <a:gd name="T53" fmla="*/ 50 w 50"/>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78">
                    <a:moveTo>
                      <a:pt x="48" y="0"/>
                    </a:moveTo>
                    <a:lnTo>
                      <a:pt x="50" y="4"/>
                    </a:lnTo>
                    <a:lnTo>
                      <a:pt x="48" y="13"/>
                    </a:lnTo>
                    <a:lnTo>
                      <a:pt x="45" y="25"/>
                    </a:lnTo>
                    <a:lnTo>
                      <a:pt x="40" y="37"/>
                    </a:lnTo>
                    <a:lnTo>
                      <a:pt x="32" y="50"/>
                    </a:lnTo>
                    <a:lnTo>
                      <a:pt x="22" y="62"/>
                    </a:lnTo>
                    <a:lnTo>
                      <a:pt x="12" y="72"/>
                    </a:lnTo>
                    <a:lnTo>
                      <a:pt x="0" y="78"/>
                    </a:lnTo>
                    <a:lnTo>
                      <a:pt x="6" y="71"/>
                    </a:lnTo>
                    <a:lnTo>
                      <a:pt x="12" y="59"/>
                    </a:lnTo>
                    <a:lnTo>
                      <a:pt x="19" y="45"/>
                    </a:lnTo>
                    <a:lnTo>
                      <a:pt x="26" y="32"/>
                    </a:lnTo>
                    <a:lnTo>
                      <a:pt x="32" y="19"/>
                    </a:lnTo>
                    <a:lnTo>
                      <a:pt x="40" y="8"/>
                    </a:lnTo>
                    <a:lnTo>
                      <a:pt x="44"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7" name="Freeform 103"/>
              <p:cNvSpPr>
                <a:spLocks/>
              </p:cNvSpPr>
              <p:nvPr/>
            </p:nvSpPr>
            <p:spPr bwMode="auto">
              <a:xfrm>
                <a:off x="2205" y="1414"/>
                <a:ext cx="14" cy="46"/>
              </a:xfrm>
              <a:custGeom>
                <a:avLst/>
                <a:gdLst>
                  <a:gd name="T0" fmla="*/ 8 w 14"/>
                  <a:gd name="T1" fmla="*/ 0 h 46"/>
                  <a:gd name="T2" fmla="*/ 12 w 14"/>
                  <a:gd name="T3" fmla="*/ 7 h 46"/>
                  <a:gd name="T4" fmla="*/ 14 w 14"/>
                  <a:gd name="T5" fmla="*/ 22 h 46"/>
                  <a:gd name="T6" fmla="*/ 9 w 14"/>
                  <a:gd name="T7" fmla="*/ 37 h 46"/>
                  <a:gd name="T8" fmla="*/ 0 w 14"/>
                  <a:gd name="T9" fmla="*/ 46 h 46"/>
                  <a:gd name="T10" fmla="*/ 5 w 14"/>
                  <a:gd name="T11" fmla="*/ 32 h 46"/>
                  <a:gd name="T12" fmla="*/ 5 w 14"/>
                  <a:gd name="T13" fmla="*/ 16 h 46"/>
                  <a:gd name="T14" fmla="*/ 3 w 14"/>
                  <a:gd name="T15" fmla="*/ 3 h 46"/>
                  <a:gd name="T16" fmla="*/ 8 w 14"/>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6"/>
                  <a:gd name="T29" fmla="*/ 14 w 1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6">
                    <a:moveTo>
                      <a:pt x="8" y="0"/>
                    </a:moveTo>
                    <a:lnTo>
                      <a:pt x="12" y="7"/>
                    </a:lnTo>
                    <a:lnTo>
                      <a:pt x="14" y="22"/>
                    </a:lnTo>
                    <a:lnTo>
                      <a:pt x="9" y="37"/>
                    </a:lnTo>
                    <a:lnTo>
                      <a:pt x="0" y="46"/>
                    </a:lnTo>
                    <a:lnTo>
                      <a:pt x="5" y="32"/>
                    </a:lnTo>
                    <a:lnTo>
                      <a:pt x="5" y="16"/>
                    </a:lnTo>
                    <a:lnTo>
                      <a:pt x="3" y="3"/>
                    </a:lnTo>
                    <a:lnTo>
                      <a:pt x="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8" name="Freeform 104"/>
              <p:cNvSpPr>
                <a:spLocks/>
              </p:cNvSpPr>
              <p:nvPr/>
            </p:nvSpPr>
            <p:spPr bwMode="auto">
              <a:xfrm>
                <a:off x="2403" y="1436"/>
                <a:ext cx="68" cy="87"/>
              </a:xfrm>
              <a:custGeom>
                <a:avLst/>
                <a:gdLst>
                  <a:gd name="T0" fmla="*/ 67 w 68"/>
                  <a:gd name="T1" fmla="*/ 0 h 87"/>
                  <a:gd name="T2" fmla="*/ 68 w 68"/>
                  <a:gd name="T3" fmla="*/ 4 h 87"/>
                  <a:gd name="T4" fmla="*/ 65 w 68"/>
                  <a:gd name="T5" fmla="*/ 15 h 87"/>
                  <a:gd name="T6" fmla="*/ 59 w 68"/>
                  <a:gd name="T7" fmla="*/ 27 h 87"/>
                  <a:gd name="T8" fmla="*/ 50 w 68"/>
                  <a:gd name="T9" fmla="*/ 41 h 87"/>
                  <a:gd name="T10" fmla="*/ 39 w 68"/>
                  <a:gd name="T11" fmla="*/ 55 h 87"/>
                  <a:gd name="T12" fmla="*/ 27 w 68"/>
                  <a:gd name="T13" fmla="*/ 69 h 87"/>
                  <a:gd name="T14" fmla="*/ 13 w 68"/>
                  <a:gd name="T15" fmla="*/ 80 h 87"/>
                  <a:gd name="T16" fmla="*/ 0 w 68"/>
                  <a:gd name="T17" fmla="*/ 87 h 87"/>
                  <a:gd name="T18" fmla="*/ 6 w 68"/>
                  <a:gd name="T19" fmla="*/ 80 h 87"/>
                  <a:gd name="T20" fmla="*/ 13 w 68"/>
                  <a:gd name="T21" fmla="*/ 68 h 87"/>
                  <a:gd name="T22" fmla="*/ 22 w 68"/>
                  <a:gd name="T23" fmla="*/ 53 h 87"/>
                  <a:gd name="T24" fmla="*/ 34 w 68"/>
                  <a:gd name="T25" fmla="*/ 38 h 87"/>
                  <a:gd name="T26" fmla="*/ 44 w 68"/>
                  <a:gd name="T27" fmla="*/ 24 h 87"/>
                  <a:gd name="T28" fmla="*/ 53 w 68"/>
                  <a:gd name="T29" fmla="*/ 10 h 87"/>
                  <a:gd name="T30" fmla="*/ 61 w 68"/>
                  <a:gd name="T31" fmla="*/ 1 h 87"/>
                  <a:gd name="T32" fmla="*/ 67 w 68"/>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87"/>
                  <a:gd name="T53" fmla="*/ 68 w 68"/>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87">
                    <a:moveTo>
                      <a:pt x="67" y="0"/>
                    </a:moveTo>
                    <a:lnTo>
                      <a:pt x="68" y="4"/>
                    </a:lnTo>
                    <a:lnTo>
                      <a:pt x="65" y="15"/>
                    </a:lnTo>
                    <a:lnTo>
                      <a:pt x="59" y="27"/>
                    </a:lnTo>
                    <a:lnTo>
                      <a:pt x="50" y="41"/>
                    </a:lnTo>
                    <a:lnTo>
                      <a:pt x="39" y="55"/>
                    </a:lnTo>
                    <a:lnTo>
                      <a:pt x="27" y="69"/>
                    </a:lnTo>
                    <a:lnTo>
                      <a:pt x="13" y="80"/>
                    </a:lnTo>
                    <a:lnTo>
                      <a:pt x="0" y="87"/>
                    </a:lnTo>
                    <a:lnTo>
                      <a:pt x="6" y="80"/>
                    </a:lnTo>
                    <a:lnTo>
                      <a:pt x="13" y="68"/>
                    </a:lnTo>
                    <a:lnTo>
                      <a:pt x="22" y="53"/>
                    </a:lnTo>
                    <a:lnTo>
                      <a:pt x="34" y="38"/>
                    </a:lnTo>
                    <a:lnTo>
                      <a:pt x="44" y="24"/>
                    </a:lnTo>
                    <a:lnTo>
                      <a:pt x="53" y="10"/>
                    </a:lnTo>
                    <a:lnTo>
                      <a:pt x="61" y="1"/>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9" name="Freeform 105"/>
              <p:cNvSpPr>
                <a:spLocks/>
              </p:cNvSpPr>
              <p:nvPr/>
            </p:nvSpPr>
            <p:spPr bwMode="auto">
              <a:xfrm>
                <a:off x="2349" y="1424"/>
                <a:ext cx="66" cy="101"/>
              </a:xfrm>
              <a:custGeom>
                <a:avLst/>
                <a:gdLst>
                  <a:gd name="T0" fmla="*/ 65 w 66"/>
                  <a:gd name="T1" fmla="*/ 0 h 101"/>
                  <a:gd name="T2" fmla="*/ 66 w 66"/>
                  <a:gd name="T3" fmla="*/ 6 h 101"/>
                  <a:gd name="T4" fmla="*/ 63 w 66"/>
                  <a:gd name="T5" fmla="*/ 18 h 101"/>
                  <a:gd name="T6" fmla="*/ 57 w 66"/>
                  <a:gd name="T7" fmla="*/ 33 h 101"/>
                  <a:gd name="T8" fmla="*/ 48 w 66"/>
                  <a:gd name="T9" fmla="*/ 50 h 101"/>
                  <a:gd name="T10" fmla="*/ 36 w 66"/>
                  <a:gd name="T11" fmla="*/ 67 h 101"/>
                  <a:gd name="T12" fmla="*/ 23 w 66"/>
                  <a:gd name="T13" fmla="*/ 83 h 101"/>
                  <a:gd name="T14" fmla="*/ 11 w 66"/>
                  <a:gd name="T15" fmla="*/ 95 h 101"/>
                  <a:gd name="T16" fmla="*/ 0 w 66"/>
                  <a:gd name="T17" fmla="*/ 101 h 101"/>
                  <a:gd name="T18" fmla="*/ 4 w 66"/>
                  <a:gd name="T19" fmla="*/ 93 h 101"/>
                  <a:gd name="T20" fmla="*/ 11 w 66"/>
                  <a:gd name="T21" fmla="*/ 80 h 101"/>
                  <a:gd name="T22" fmla="*/ 20 w 66"/>
                  <a:gd name="T23" fmla="*/ 62 h 101"/>
                  <a:gd name="T24" fmla="*/ 32 w 66"/>
                  <a:gd name="T25" fmla="*/ 44 h 101"/>
                  <a:gd name="T26" fmla="*/ 42 w 66"/>
                  <a:gd name="T27" fmla="*/ 27 h 101"/>
                  <a:gd name="T28" fmla="*/ 53 w 66"/>
                  <a:gd name="T29" fmla="*/ 12 h 101"/>
                  <a:gd name="T30" fmla="*/ 60 w 66"/>
                  <a:gd name="T31" fmla="*/ 3 h 101"/>
                  <a:gd name="T32" fmla="*/ 65 w 66"/>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1"/>
                  <a:gd name="T53" fmla="*/ 66 w 66"/>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1">
                    <a:moveTo>
                      <a:pt x="65" y="0"/>
                    </a:moveTo>
                    <a:lnTo>
                      <a:pt x="66" y="6"/>
                    </a:lnTo>
                    <a:lnTo>
                      <a:pt x="63" y="18"/>
                    </a:lnTo>
                    <a:lnTo>
                      <a:pt x="57" y="33"/>
                    </a:lnTo>
                    <a:lnTo>
                      <a:pt x="48" y="50"/>
                    </a:lnTo>
                    <a:lnTo>
                      <a:pt x="36" y="67"/>
                    </a:lnTo>
                    <a:lnTo>
                      <a:pt x="23" y="83"/>
                    </a:lnTo>
                    <a:lnTo>
                      <a:pt x="11" y="95"/>
                    </a:lnTo>
                    <a:lnTo>
                      <a:pt x="0" y="101"/>
                    </a:lnTo>
                    <a:lnTo>
                      <a:pt x="4" y="93"/>
                    </a:lnTo>
                    <a:lnTo>
                      <a:pt x="11" y="80"/>
                    </a:lnTo>
                    <a:lnTo>
                      <a:pt x="20" y="62"/>
                    </a:lnTo>
                    <a:lnTo>
                      <a:pt x="32" y="44"/>
                    </a:lnTo>
                    <a:lnTo>
                      <a:pt x="42" y="27"/>
                    </a:lnTo>
                    <a:lnTo>
                      <a:pt x="53" y="12"/>
                    </a:lnTo>
                    <a:lnTo>
                      <a:pt x="60"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0" name="Freeform 106"/>
              <p:cNvSpPr>
                <a:spLocks/>
              </p:cNvSpPr>
              <p:nvPr/>
            </p:nvSpPr>
            <p:spPr bwMode="auto">
              <a:xfrm>
                <a:off x="2270" y="1417"/>
                <a:ext cx="49" cy="96"/>
              </a:xfrm>
              <a:custGeom>
                <a:avLst/>
                <a:gdLst>
                  <a:gd name="T0" fmla="*/ 48 w 49"/>
                  <a:gd name="T1" fmla="*/ 0 h 96"/>
                  <a:gd name="T2" fmla="*/ 49 w 49"/>
                  <a:gd name="T3" fmla="*/ 4 h 96"/>
                  <a:gd name="T4" fmla="*/ 48 w 49"/>
                  <a:gd name="T5" fmla="*/ 14 h 96"/>
                  <a:gd name="T6" fmla="*/ 45 w 49"/>
                  <a:gd name="T7" fmla="*/ 29 h 96"/>
                  <a:gd name="T8" fmla="*/ 39 w 49"/>
                  <a:gd name="T9" fmla="*/ 44 h 96"/>
                  <a:gd name="T10" fmla="*/ 31 w 49"/>
                  <a:gd name="T11" fmla="*/ 60 h 96"/>
                  <a:gd name="T12" fmla="*/ 22 w 49"/>
                  <a:gd name="T13" fmla="*/ 75 h 96"/>
                  <a:gd name="T14" fmla="*/ 12 w 49"/>
                  <a:gd name="T15" fmla="*/ 88 h 96"/>
                  <a:gd name="T16" fmla="*/ 0 w 49"/>
                  <a:gd name="T17" fmla="*/ 96 h 96"/>
                  <a:gd name="T18" fmla="*/ 5 w 49"/>
                  <a:gd name="T19" fmla="*/ 87 h 96"/>
                  <a:gd name="T20" fmla="*/ 11 w 49"/>
                  <a:gd name="T21" fmla="*/ 72 h 96"/>
                  <a:gd name="T22" fmla="*/ 17 w 49"/>
                  <a:gd name="T23" fmla="*/ 56 h 96"/>
                  <a:gd name="T24" fmla="*/ 24 w 49"/>
                  <a:gd name="T25" fmla="*/ 40 h 96"/>
                  <a:gd name="T26" fmla="*/ 31 w 49"/>
                  <a:gd name="T27" fmla="*/ 23 h 96"/>
                  <a:gd name="T28" fmla="*/ 37 w 49"/>
                  <a:gd name="T29" fmla="*/ 10 h 96"/>
                  <a:gd name="T30" fmla="*/ 43 w 49"/>
                  <a:gd name="T31" fmla="*/ 1 h 96"/>
                  <a:gd name="T32" fmla="*/ 48 w 49"/>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96"/>
                  <a:gd name="T53" fmla="*/ 49 w 49"/>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96">
                    <a:moveTo>
                      <a:pt x="48" y="0"/>
                    </a:moveTo>
                    <a:lnTo>
                      <a:pt x="49" y="4"/>
                    </a:lnTo>
                    <a:lnTo>
                      <a:pt x="48" y="14"/>
                    </a:lnTo>
                    <a:lnTo>
                      <a:pt x="45" y="29"/>
                    </a:lnTo>
                    <a:lnTo>
                      <a:pt x="39" y="44"/>
                    </a:lnTo>
                    <a:lnTo>
                      <a:pt x="31" y="60"/>
                    </a:lnTo>
                    <a:lnTo>
                      <a:pt x="22" y="75"/>
                    </a:lnTo>
                    <a:lnTo>
                      <a:pt x="12" y="88"/>
                    </a:lnTo>
                    <a:lnTo>
                      <a:pt x="0" y="96"/>
                    </a:lnTo>
                    <a:lnTo>
                      <a:pt x="5" y="87"/>
                    </a:lnTo>
                    <a:lnTo>
                      <a:pt x="11" y="72"/>
                    </a:lnTo>
                    <a:lnTo>
                      <a:pt x="17" y="56"/>
                    </a:lnTo>
                    <a:lnTo>
                      <a:pt x="24" y="40"/>
                    </a:lnTo>
                    <a:lnTo>
                      <a:pt x="31" y="23"/>
                    </a:lnTo>
                    <a:lnTo>
                      <a:pt x="37" y="10"/>
                    </a:lnTo>
                    <a:lnTo>
                      <a:pt x="43"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1" name="Freeform 107"/>
              <p:cNvSpPr>
                <a:spLocks/>
              </p:cNvSpPr>
              <p:nvPr/>
            </p:nvSpPr>
            <p:spPr bwMode="auto">
              <a:xfrm>
                <a:off x="2229" y="1420"/>
                <a:ext cx="52" cy="71"/>
              </a:xfrm>
              <a:custGeom>
                <a:avLst/>
                <a:gdLst>
                  <a:gd name="T0" fmla="*/ 50 w 52"/>
                  <a:gd name="T1" fmla="*/ 0 h 71"/>
                  <a:gd name="T2" fmla="*/ 52 w 52"/>
                  <a:gd name="T3" fmla="*/ 4 h 71"/>
                  <a:gd name="T4" fmla="*/ 47 w 52"/>
                  <a:gd name="T5" fmla="*/ 13 h 71"/>
                  <a:gd name="T6" fmla="*/ 41 w 52"/>
                  <a:gd name="T7" fmla="*/ 25 h 71"/>
                  <a:gd name="T8" fmla="*/ 34 w 52"/>
                  <a:gd name="T9" fmla="*/ 37 h 71"/>
                  <a:gd name="T10" fmla="*/ 24 w 52"/>
                  <a:gd name="T11" fmla="*/ 50 h 71"/>
                  <a:gd name="T12" fmla="*/ 15 w 52"/>
                  <a:gd name="T13" fmla="*/ 60 h 71"/>
                  <a:gd name="T14" fmla="*/ 6 w 52"/>
                  <a:gd name="T15" fmla="*/ 68 h 71"/>
                  <a:gd name="T16" fmla="*/ 0 w 52"/>
                  <a:gd name="T17" fmla="*/ 71 h 71"/>
                  <a:gd name="T18" fmla="*/ 4 w 52"/>
                  <a:gd name="T19" fmla="*/ 63 h 71"/>
                  <a:gd name="T20" fmla="*/ 10 w 52"/>
                  <a:gd name="T21" fmla="*/ 54 h 71"/>
                  <a:gd name="T22" fmla="*/ 18 w 52"/>
                  <a:gd name="T23" fmla="*/ 43 h 71"/>
                  <a:gd name="T24" fmla="*/ 25 w 52"/>
                  <a:gd name="T25" fmla="*/ 31 h 71"/>
                  <a:gd name="T26" fmla="*/ 32 w 52"/>
                  <a:gd name="T27" fmla="*/ 19 h 71"/>
                  <a:gd name="T28" fmla="*/ 40 w 52"/>
                  <a:gd name="T29" fmla="*/ 10 h 71"/>
                  <a:gd name="T30" fmla="*/ 46 w 52"/>
                  <a:gd name="T31" fmla="*/ 3 h 71"/>
                  <a:gd name="T32" fmla="*/ 50 w 5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71"/>
                  <a:gd name="T53" fmla="*/ 52 w 5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71">
                    <a:moveTo>
                      <a:pt x="50" y="0"/>
                    </a:moveTo>
                    <a:lnTo>
                      <a:pt x="52" y="4"/>
                    </a:lnTo>
                    <a:lnTo>
                      <a:pt x="47" y="13"/>
                    </a:lnTo>
                    <a:lnTo>
                      <a:pt x="41" y="25"/>
                    </a:lnTo>
                    <a:lnTo>
                      <a:pt x="34" y="37"/>
                    </a:lnTo>
                    <a:lnTo>
                      <a:pt x="24" y="50"/>
                    </a:lnTo>
                    <a:lnTo>
                      <a:pt x="15" y="60"/>
                    </a:lnTo>
                    <a:lnTo>
                      <a:pt x="6" y="68"/>
                    </a:lnTo>
                    <a:lnTo>
                      <a:pt x="0" y="71"/>
                    </a:lnTo>
                    <a:lnTo>
                      <a:pt x="4" y="63"/>
                    </a:lnTo>
                    <a:lnTo>
                      <a:pt x="10" y="54"/>
                    </a:lnTo>
                    <a:lnTo>
                      <a:pt x="18" y="43"/>
                    </a:lnTo>
                    <a:lnTo>
                      <a:pt x="25" y="31"/>
                    </a:lnTo>
                    <a:lnTo>
                      <a:pt x="32" y="19"/>
                    </a:lnTo>
                    <a:lnTo>
                      <a:pt x="40" y="10"/>
                    </a:lnTo>
                    <a:lnTo>
                      <a:pt x="46" y="3"/>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2" name="Freeform 108"/>
              <p:cNvSpPr>
                <a:spLocks/>
              </p:cNvSpPr>
              <p:nvPr/>
            </p:nvSpPr>
            <p:spPr bwMode="auto">
              <a:xfrm>
                <a:off x="2220" y="1430"/>
                <a:ext cx="19" cy="52"/>
              </a:xfrm>
              <a:custGeom>
                <a:avLst/>
                <a:gdLst>
                  <a:gd name="T0" fmla="*/ 16 w 19"/>
                  <a:gd name="T1" fmla="*/ 0 h 52"/>
                  <a:gd name="T2" fmla="*/ 19 w 19"/>
                  <a:gd name="T3" fmla="*/ 9 h 52"/>
                  <a:gd name="T4" fmla="*/ 16 w 19"/>
                  <a:gd name="T5" fmla="*/ 27 h 52"/>
                  <a:gd name="T6" fmla="*/ 10 w 19"/>
                  <a:gd name="T7" fmla="*/ 43 h 52"/>
                  <a:gd name="T8" fmla="*/ 0 w 19"/>
                  <a:gd name="T9" fmla="*/ 52 h 52"/>
                  <a:gd name="T10" fmla="*/ 6 w 19"/>
                  <a:gd name="T11" fmla="*/ 38 h 52"/>
                  <a:gd name="T12" fmla="*/ 9 w 19"/>
                  <a:gd name="T13" fmla="*/ 19 h 52"/>
                  <a:gd name="T14" fmla="*/ 10 w 19"/>
                  <a:gd name="T15" fmla="*/ 4 h 52"/>
                  <a:gd name="T16" fmla="*/ 16 w 1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2"/>
                  <a:gd name="T29" fmla="*/ 19 w 1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2">
                    <a:moveTo>
                      <a:pt x="16" y="0"/>
                    </a:moveTo>
                    <a:lnTo>
                      <a:pt x="19" y="9"/>
                    </a:lnTo>
                    <a:lnTo>
                      <a:pt x="16" y="27"/>
                    </a:lnTo>
                    <a:lnTo>
                      <a:pt x="10" y="43"/>
                    </a:lnTo>
                    <a:lnTo>
                      <a:pt x="0" y="52"/>
                    </a:lnTo>
                    <a:lnTo>
                      <a:pt x="6" y="38"/>
                    </a:lnTo>
                    <a:lnTo>
                      <a:pt x="9" y="19"/>
                    </a:lnTo>
                    <a:lnTo>
                      <a:pt x="10" y="4"/>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3" name="Freeform 109"/>
              <p:cNvSpPr>
                <a:spLocks/>
              </p:cNvSpPr>
              <p:nvPr/>
            </p:nvSpPr>
            <p:spPr bwMode="auto">
              <a:xfrm>
                <a:off x="2492" y="1464"/>
                <a:ext cx="41" cy="41"/>
              </a:xfrm>
              <a:custGeom>
                <a:avLst/>
                <a:gdLst>
                  <a:gd name="T0" fmla="*/ 0 w 41"/>
                  <a:gd name="T1" fmla="*/ 41 h 41"/>
                  <a:gd name="T2" fmla="*/ 7 w 41"/>
                  <a:gd name="T3" fmla="*/ 31 h 41"/>
                  <a:gd name="T4" fmla="*/ 17 w 41"/>
                  <a:gd name="T5" fmla="*/ 15 h 41"/>
                  <a:gd name="T6" fmla="*/ 29 w 41"/>
                  <a:gd name="T7" fmla="*/ 1 h 41"/>
                  <a:gd name="T8" fmla="*/ 40 w 41"/>
                  <a:gd name="T9" fmla="*/ 0 h 41"/>
                  <a:gd name="T10" fmla="*/ 41 w 41"/>
                  <a:gd name="T11" fmla="*/ 4 h 41"/>
                  <a:gd name="T12" fmla="*/ 40 w 41"/>
                  <a:gd name="T13" fmla="*/ 10 h 41"/>
                  <a:gd name="T14" fmla="*/ 34 w 41"/>
                  <a:gd name="T15" fmla="*/ 16 h 41"/>
                  <a:gd name="T16" fmla="*/ 26 w 41"/>
                  <a:gd name="T17" fmla="*/ 22 h 41"/>
                  <a:gd name="T18" fmla="*/ 19 w 41"/>
                  <a:gd name="T19" fmla="*/ 28 h 41"/>
                  <a:gd name="T20" fmla="*/ 12 w 41"/>
                  <a:gd name="T21" fmla="*/ 33 h 41"/>
                  <a:gd name="T22" fmla="*/ 4 w 41"/>
                  <a:gd name="T23" fmla="*/ 38 h 41"/>
                  <a:gd name="T24" fmla="*/ 0 w 41"/>
                  <a:gd name="T25" fmla="*/ 4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0" y="41"/>
                    </a:moveTo>
                    <a:lnTo>
                      <a:pt x="7" y="31"/>
                    </a:lnTo>
                    <a:lnTo>
                      <a:pt x="17" y="15"/>
                    </a:lnTo>
                    <a:lnTo>
                      <a:pt x="29" y="1"/>
                    </a:lnTo>
                    <a:lnTo>
                      <a:pt x="40" y="0"/>
                    </a:lnTo>
                    <a:lnTo>
                      <a:pt x="41" y="4"/>
                    </a:lnTo>
                    <a:lnTo>
                      <a:pt x="40" y="10"/>
                    </a:lnTo>
                    <a:lnTo>
                      <a:pt x="34" y="16"/>
                    </a:lnTo>
                    <a:lnTo>
                      <a:pt x="26" y="22"/>
                    </a:lnTo>
                    <a:lnTo>
                      <a:pt x="19" y="28"/>
                    </a:lnTo>
                    <a:lnTo>
                      <a:pt x="12" y="33"/>
                    </a:lnTo>
                    <a:lnTo>
                      <a:pt x="4" y="38"/>
                    </a:lnTo>
                    <a:lnTo>
                      <a:pt x="0"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4" name="Freeform 110"/>
              <p:cNvSpPr>
                <a:spLocks/>
              </p:cNvSpPr>
              <p:nvPr/>
            </p:nvSpPr>
            <p:spPr bwMode="auto">
              <a:xfrm>
                <a:off x="2501" y="1492"/>
                <a:ext cx="53" cy="12"/>
              </a:xfrm>
              <a:custGeom>
                <a:avLst/>
                <a:gdLst>
                  <a:gd name="T0" fmla="*/ 0 w 53"/>
                  <a:gd name="T1" fmla="*/ 10 h 12"/>
                  <a:gd name="T2" fmla="*/ 3 w 53"/>
                  <a:gd name="T3" fmla="*/ 10 h 12"/>
                  <a:gd name="T4" fmla="*/ 10 w 53"/>
                  <a:gd name="T5" fmla="*/ 10 h 12"/>
                  <a:gd name="T6" fmla="*/ 19 w 53"/>
                  <a:gd name="T7" fmla="*/ 10 h 12"/>
                  <a:gd name="T8" fmla="*/ 28 w 53"/>
                  <a:gd name="T9" fmla="*/ 12 h 12"/>
                  <a:gd name="T10" fmla="*/ 37 w 53"/>
                  <a:gd name="T11" fmla="*/ 12 h 12"/>
                  <a:gd name="T12" fmla="*/ 45 w 53"/>
                  <a:gd name="T13" fmla="*/ 10 h 12"/>
                  <a:gd name="T14" fmla="*/ 51 w 53"/>
                  <a:gd name="T15" fmla="*/ 7 h 12"/>
                  <a:gd name="T16" fmla="*/ 53 w 53"/>
                  <a:gd name="T17" fmla="*/ 5 h 12"/>
                  <a:gd name="T18" fmla="*/ 51 w 53"/>
                  <a:gd name="T19" fmla="*/ 2 h 12"/>
                  <a:gd name="T20" fmla="*/ 45 w 53"/>
                  <a:gd name="T21" fmla="*/ 0 h 12"/>
                  <a:gd name="T22" fmla="*/ 38 w 53"/>
                  <a:gd name="T23" fmla="*/ 0 h 12"/>
                  <a:gd name="T24" fmla="*/ 31 w 53"/>
                  <a:gd name="T25" fmla="*/ 2 h 12"/>
                  <a:gd name="T26" fmla="*/ 20 w 53"/>
                  <a:gd name="T27" fmla="*/ 5 h 12"/>
                  <a:gd name="T28" fmla="*/ 13 w 53"/>
                  <a:gd name="T29" fmla="*/ 6 h 12"/>
                  <a:gd name="T30" fmla="*/ 6 w 53"/>
                  <a:gd name="T31" fmla="*/ 9 h 12"/>
                  <a:gd name="T32" fmla="*/ 0 w 53"/>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2"/>
                  <a:gd name="T53" fmla="*/ 53 w 53"/>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2">
                    <a:moveTo>
                      <a:pt x="0" y="10"/>
                    </a:moveTo>
                    <a:lnTo>
                      <a:pt x="3" y="10"/>
                    </a:lnTo>
                    <a:lnTo>
                      <a:pt x="10" y="10"/>
                    </a:lnTo>
                    <a:lnTo>
                      <a:pt x="19" y="10"/>
                    </a:lnTo>
                    <a:lnTo>
                      <a:pt x="28" y="12"/>
                    </a:lnTo>
                    <a:lnTo>
                      <a:pt x="37" y="12"/>
                    </a:lnTo>
                    <a:lnTo>
                      <a:pt x="45" y="10"/>
                    </a:lnTo>
                    <a:lnTo>
                      <a:pt x="51" y="7"/>
                    </a:lnTo>
                    <a:lnTo>
                      <a:pt x="53" y="5"/>
                    </a:lnTo>
                    <a:lnTo>
                      <a:pt x="51" y="2"/>
                    </a:lnTo>
                    <a:lnTo>
                      <a:pt x="45" y="0"/>
                    </a:lnTo>
                    <a:lnTo>
                      <a:pt x="38" y="0"/>
                    </a:lnTo>
                    <a:lnTo>
                      <a:pt x="31" y="2"/>
                    </a:lnTo>
                    <a:lnTo>
                      <a:pt x="20" y="5"/>
                    </a:lnTo>
                    <a:lnTo>
                      <a:pt x="13" y="6"/>
                    </a:lnTo>
                    <a:lnTo>
                      <a:pt x="6" y="9"/>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5" name="Freeform 111"/>
              <p:cNvSpPr>
                <a:spLocks/>
              </p:cNvSpPr>
              <p:nvPr/>
            </p:nvSpPr>
            <p:spPr bwMode="auto">
              <a:xfrm>
                <a:off x="2490" y="1504"/>
                <a:ext cx="53" cy="40"/>
              </a:xfrm>
              <a:custGeom>
                <a:avLst/>
                <a:gdLst>
                  <a:gd name="T0" fmla="*/ 0 w 53"/>
                  <a:gd name="T1" fmla="*/ 0 h 40"/>
                  <a:gd name="T2" fmla="*/ 8 w 53"/>
                  <a:gd name="T3" fmla="*/ 3 h 40"/>
                  <a:gd name="T4" fmla="*/ 17 w 53"/>
                  <a:gd name="T5" fmla="*/ 9 h 40"/>
                  <a:gd name="T6" fmla="*/ 25 w 53"/>
                  <a:gd name="T7" fmla="*/ 15 h 40"/>
                  <a:gd name="T8" fmla="*/ 36 w 53"/>
                  <a:gd name="T9" fmla="*/ 21 h 40"/>
                  <a:gd name="T10" fmla="*/ 43 w 53"/>
                  <a:gd name="T11" fmla="*/ 27 h 40"/>
                  <a:gd name="T12" fmla="*/ 50 w 53"/>
                  <a:gd name="T13" fmla="*/ 32 h 40"/>
                  <a:gd name="T14" fmla="*/ 53 w 53"/>
                  <a:gd name="T15" fmla="*/ 37 h 40"/>
                  <a:gd name="T16" fmla="*/ 52 w 53"/>
                  <a:gd name="T17" fmla="*/ 40 h 40"/>
                  <a:gd name="T18" fmla="*/ 48 w 53"/>
                  <a:gd name="T19" fmla="*/ 40 h 40"/>
                  <a:gd name="T20" fmla="*/ 42 w 53"/>
                  <a:gd name="T21" fmla="*/ 37 h 40"/>
                  <a:gd name="T22" fmla="*/ 34 w 53"/>
                  <a:gd name="T23" fmla="*/ 32 h 40"/>
                  <a:gd name="T24" fmla="*/ 27 w 53"/>
                  <a:gd name="T25" fmla="*/ 25 h 40"/>
                  <a:gd name="T26" fmla="*/ 18 w 53"/>
                  <a:gd name="T27" fmla="*/ 18 h 40"/>
                  <a:gd name="T28" fmla="*/ 11 w 53"/>
                  <a:gd name="T29" fmla="*/ 10 h 40"/>
                  <a:gd name="T30" fmla="*/ 5 w 53"/>
                  <a:gd name="T31" fmla="*/ 4 h 40"/>
                  <a:gd name="T32" fmla="*/ 0 w 53"/>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0"/>
                  <a:gd name="T53" fmla="*/ 53 w 5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0">
                    <a:moveTo>
                      <a:pt x="0" y="0"/>
                    </a:moveTo>
                    <a:lnTo>
                      <a:pt x="8" y="3"/>
                    </a:lnTo>
                    <a:lnTo>
                      <a:pt x="17" y="9"/>
                    </a:lnTo>
                    <a:lnTo>
                      <a:pt x="25" y="15"/>
                    </a:lnTo>
                    <a:lnTo>
                      <a:pt x="36" y="21"/>
                    </a:lnTo>
                    <a:lnTo>
                      <a:pt x="43" y="27"/>
                    </a:lnTo>
                    <a:lnTo>
                      <a:pt x="50" y="32"/>
                    </a:lnTo>
                    <a:lnTo>
                      <a:pt x="53" y="37"/>
                    </a:lnTo>
                    <a:lnTo>
                      <a:pt x="52" y="40"/>
                    </a:lnTo>
                    <a:lnTo>
                      <a:pt x="48" y="40"/>
                    </a:lnTo>
                    <a:lnTo>
                      <a:pt x="42" y="37"/>
                    </a:lnTo>
                    <a:lnTo>
                      <a:pt x="34" y="32"/>
                    </a:lnTo>
                    <a:lnTo>
                      <a:pt x="27" y="25"/>
                    </a:lnTo>
                    <a:lnTo>
                      <a:pt x="18" y="18"/>
                    </a:lnTo>
                    <a:lnTo>
                      <a:pt x="11" y="10"/>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6" name="Freeform 112"/>
              <p:cNvSpPr>
                <a:spLocks/>
              </p:cNvSpPr>
              <p:nvPr/>
            </p:nvSpPr>
            <p:spPr bwMode="auto">
              <a:xfrm>
                <a:off x="2223" y="1488"/>
                <a:ext cx="13" cy="66"/>
              </a:xfrm>
              <a:custGeom>
                <a:avLst/>
                <a:gdLst>
                  <a:gd name="T0" fmla="*/ 7 w 13"/>
                  <a:gd name="T1" fmla="*/ 0 h 66"/>
                  <a:gd name="T2" fmla="*/ 10 w 13"/>
                  <a:gd name="T3" fmla="*/ 17 h 66"/>
                  <a:gd name="T4" fmla="*/ 13 w 13"/>
                  <a:gd name="T5" fmla="*/ 38 h 66"/>
                  <a:gd name="T6" fmla="*/ 13 w 13"/>
                  <a:gd name="T7" fmla="*/ 57 h 66"/>
                  <a:gd name="T8" fmla="*/ 6 w 13"/>
                  <a:gd name="T9" fmla="*/ 66 h 66"/>
                  <a:gd name="T10" fmla="*/ 0 w 13"/>
                  <a:gd name="T11" fmla="*/ 59 h 66"/>
                  <a:gd name="T12" fmla="*/ 2 w 13"/>
                  <a:gd name="T13" fmla="*/ 40 h 66"/>
                  <a:gd name="T14" fmla="*/ 5 w 13"/>
                  <a:gd name="T15" fmla="*/ 17 h 66"/>
                  <a:gd name="T16" fmla="*/ 7 w 13"/>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6"/>
                  <a:gd name="T29" fmla="*/ 13 w 1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6">
                    <a:moveTo>
                      <a:pt x="7" y="0"/>
                    </a:moveTo>
                    <a:lnTo>
                      <a:pt x="10" y="17"/>
                    </a:lnTo>
                    <a:lnTo>
                      <a:pt x="13" y="38"/>
                    </a:lnTo>
                    <a:lnTo>
                      <a:pt x="13" y="57"/>
                    </a:lnTo>
                    <a:lnTo>
                      <a:pt x="6" y="66"/>
                    </a:lnTo>
                    <a:lnTo>
                      <a:pt x="0" y="59"/>
                    </a:lnTo>
                    <a:lnTo>
                      <a:pt x="2" y="40"/>
                    </a:lnTo>
                    <a:lnTo>
                      <a:pt x="5" y="17"/>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7" name="Freeform 113"/>
              <p:cNvSpPr>
                <a:spLocks/>
              </p:cNvSpPr>
              <p:nvPr/>
            </p:nvSpPr>
            <p:spPr bwMode="auto">
              <a:xfrm>
                <a:off x="2194" y="1477"/>
                <a:ext cx="25" cy="65"/>
              </a:xfrm>
              <a:custGeom>
                <a:avLst/>
                <a:gdLst>
                  <a:gd name="T0" fmla="*/ 25 w 25"/>
                  <a:gd name="T1" fmla="*/ 0 h 65"/>
                  <a:gd name="T2" fmla="*/ 23 w 25"/>
                  <a:gd name="T3" fmla="*/ 15 h 65"/>
                  <a:gd name="T4" fmla="*/ 19 w 25"/>
                  <a:gd name="T5" fmla="*/ 37 h 65"/>
                  <a:gd name="T6" fmla="*/ 13 w 25"/>
                  <a:gd name="T7" fmla="*/ 56 h 65"/>
                  <a:gd name="T8" fmla="*/ 2 w 25"/>
                  <a:gd name="T9" fmla="*/ 65 h 65"/>
                  <a:gd name="T10" fmla="*/ 0 w 25"/>
                  <a:gd name="T11" fmla="*/ 56 h 65"/>
                  <a:gd name="T12" fmla="*/ 7 w 25"/>
                  <a:gd name="T13" fmla="*/ 37 h 65"/>
                  <a:gd name="T14" fmla="*/ 17 w 25"/>
                  <a:gd name="T15" fmla="*/ 15 h 65"/>
                  <a:gd name="T16" fmla="*/ 25 w 2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5"/>
                  <a:gd name="T29" fmla="*/ 25 w 2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5">
                    <a:moveTo>
                      <a:pt x="25" y="0"/>
                    </a:moveTo>
                    <a:lnTo>
                      <a:pt x="23" y="15"/>
                    </a:lnTo>
                    <a:lnTo>
                      <a:pt x="19" y="37"/>
                    </a:lnTo>
                    <a:lnTo>
                      <a:pt x="13" y="56"/>
                    </a:lnTo>
                    <a:lnTo>
                      <a:pt x="2" y="65"/>
                    </a:lnTo>
                    <a:lnTo>
                      <a:pt x="0" y="56"/>
                    </a:lnTo>
                    <a:lnTo>
                      <a:pt x="7" y="37"/>
                    </a:lnTo>
                    <a:lnTo>
                      <a:pt x="17" y="15"/>
                    </a:lnTo>
                    <a:lnTo>
                      <a:pt x="2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8" name="Freeform 114"/>
              <p:cNvSpPr>
                <a:spLocks/>
              </p:cNvSpPr>
              <p:nvPr/>
            </p:nvSpPr>
            <p:spPr bwMode="auto">
              <a:xfrm>
                <a:off x="2250" y="1491"/>
                <a:ext cx="13" cy="62"/>
              </a:xfrm>
              <a:custGeom>
                <a:avLst/>
                <a:gdLst>
                  <a:gd name="T0" fmla="*/ 3 w 13"/>
                  <a:gd name="T1" fmla="*/ 0 h 62"/>
                  <a:gd name="T2" fmla="*/ 9 w 13"/>
                  <a:gd name="T3" fmla="*/ 8 h 62"/>
                  <a:gd name="T4" fmla="*/ 13 w 13"/>
                  <a:gd name="T5" fmla="*/ 28 h 62"/>
                  <a:gd name="T6" fmla="*/ 13 w 13"/>
                  <a:gd name="T7" fmla="*/ 48 h 62"/>
                  <a:gd name="T8" fmla="*/ 6 w 13"/>
                  <a:gd name="T9" fmla="*/ 62 h 62"/>
                  <a:gd name="T10" fmla="*/ 0 w 13"/>
                  <a:gd name="T11" fmla="*/ 57 h 62"/>
                  <a:gd name="T12" fmla="*/ 0 w 13"/>
                  <a:gd name="T13" fmla="*/ 40 h 62"/>
                  <a:gd name="T14" fmla="*/ 3 w 13"/>
                  <a:gd name="T15" fmla="*/ 17 h 62"/>
                  <a:gd name="T16" fmla="*/ 3 w 13"/>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2"/>
                  <a:gd name="T29" fmla="*/ 13 w 1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2">
                    <a:moveTo>
                      <a:pt x="3" y="0"/>
                    </a:moveTo>
                    <a:lnTo>
                      <a:pt x="9" y="8"/>
                    </a:lnTo>
                    <a:lnTo>
                      <a:pt x="13" y="28"/>
                    </a:lnTo>
                    <a:lnTo>
                      <a:pt x="13" y="48"/>
                    </a:lnTo>
                    <a:lnTo>
                      <a:pt x="6" y="62"/>
                    </a:lnTo>
                    <a:lnTo>
                      <a:pt x="0" y="57"/>
                    </a:lnTo>
                    <a:lnTo>
                      <a:pt x="0" y="40"/>
                    </a:lnTo>
                    <a:lnTo>
                      <a:pt x="3" y="17"/>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9" name="Freeform 115"/>
              <p:cNvSpPr>
                <a:spLocks/>
              </p:cNvSpPr>
              <p:nvPr/>
            </p:nvSpPr>
            <p:spPr bwMode="auto">
              <a:xfrm>
                <a:off x="2273" y="1501"/>
                <a:ext cx="15" cy="66"/>
              </a:xfrm>
              <a:custGeom>
                <a:avLst/>
                <a:gdLst>
                  <a:gd name="T0" fmla="*/ 0 w 15"/>
                  <a:gd name="T1" fmla="*/ 0 h 66"/>
                  <a:gd name="T2" fmla="*/ 6 w 15"/>
                  <a:gd name="T3" fmla="*/ 13 h 66"/>
                  <a:gd name="T4" fmla="*/ 12 w 15"/>
                  <a:gd name="T5" fmla="*/ 34 h 66"/>
                  <a:gd name="T6" fmla="*/ 15 w 15"/>
                  <a:gd name="T7" fmla="*/ 55 h 66"/>
                  <a:gd name="T8" fmla="*/ 11 w 15"/>
                  <a:gd name="T9" fmla="*/ 66 h 66"/>
                  <a:gd name="T10" fmla="*/ 6 w 15"/>
                  <a:gd name="T11" fmla="*/ 62 h 66"/>
                  <a:gd name="T12" fmla="*/ 3 w 15"/>
                  <a:gd name="T13" fmla="*/ 44 h 66"/>
                  <a:gd name="T14" fmla="*/ 3 w 15"/>
                  <a:gd name="T15" fmla="*/ 21 h 66"/>
                  <a:gd name="T16" fmla="*/ 0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0" y="0"/>
                    </a:moveTo>
                    <a:lnTo>
                      <a:pt x="6" y="13"/>
                    </a:lnTo>
                    <a:lnTo>
                      <a:pt x="12" y="34"/>
                    </a:lnTo>
                    <a:lnTo>
                      <a:pt x="15" y="55"/>
                    </a:lnTo>
                    <a:lnTo>
                      <a:pt x="11" y="66"/>
                    </a:lnTo>
                    <a:lnTo>
                      <a:pt x="6" y="62"/>
                    </a:lnTo>
                    <a:lnTo>
                      <a:pt x="3" y="44"/>
                    </a:lnTo>
                    <a:lnTo>
                      <a:pt x="3" y="2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0" name="Freeform 116"/>
              <p:cNvSpPr>
                <a:spLocks/>
              </p:cNvSpPr>
              <p:nvPr/>
            </p:nvSpPr>
            <p:spPr bwMode="auto">
              <a:xfrm>
                <a:off x="2297" y="1511"/>
                <a:ext cx="18" cy="67"/>
              </a:xfrm>
              <a:custGeom>
                <a:avLst/>
                <a:gdLst>
                  <a:gd name="T0" fmla="*/ 0 w 18"/>
                  <a:gd name="T1" fmla="*/ 0 h 67"/>
                  <a:gd name="T2" fmla="*/ 6 w 18"/>
                  <a:gd name="T3" fmla="*/ 15 h 67"/>
                  <a:gd name="T4" fmla="*/ 15 w 18"/>
                  <a:gd name="T5" fmla="*/ 37 h 67"/>
                  <a:gd name="T6" fmla="*/ 18 w 18"/>
                  <a:gd name="T7" fmla="*/ 58 h 67"/>
                  <a:gd name="T8" fmla="*/ 15 w 18"/>
                  <a:gd name="T9" fmla="*/ 67 h 67"/>
                  <a:gd name="T10" fmla="*/ 7 w 18"/>
                  <a:gd name="T11" fmla="*/ 59 h 67"/>
                  <a:gd name="T12" fmla="*/ 4 w 18"/>
                  <a:gd name="T13" fmla="*/ 40 h 67"/>
                  <a:gd name="T14" fmla="*/ 3 w 18"/>
                  <a:gd name="T15" fmla="*/ 20 h 67"/>
                  <a:gd name="T16" fmla="*/ 0 w 18"/>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7"/>
                  <a:gd name="T29" fmla="*/ 18 w 1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7">
                    <a:moveTo>
                      <a:pt x="0" y="0"/>
                    </a:moveTo>
                    <a:lnTo>
                      <a:pt x="6" y="15"/>
                    </a:lnTo>
                    <a:lnTo>
                      <a:pt x="15" y="37"/>
                    </a:lnTo>
                    <a:lnTo>
                      <a:pt x="18" y="58"/>
                    </a:lnTo>
                    <a:lnTo>
                      <a:pt x="15" y="67"/>
                    </a:lnTo>
                    <a:lnTo>
                      <a:pt x="7" y="59"/>
                    </a:lnTo>
                    <a:lnTo>
                      <a:pt x="4" y="40"/>
                    </a:lnTo>
                    <a:lnTo>
                      <a:pt x="3" y="2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1" name="Freeform 117"/>
              <p:cNvSpPr>
                <a:spLocks/>
              </p:cNvSpPr>
              <p:nvPr/>
            </p:nvSpPr>
            <p:spPr bwMode="auto">
              <a:xfrm>
                <a:off x="2321" y="1516"/>
                <a:ext cx="22" cy="74"/>
              </a:xfrm>
              <a:custGeom>
                <a:avLst/>
                <a:gdLst>
                  <a:gd name="T0" fmla="*/ 0 w 22"/>
                  <a:gd name="T1" fmla="*/ 0 h 74"/>
                  <a:gd name="T2" fmla="*/ 10 w 22"/>
                  <a:gd name="T3" fmla="*/ 19 h 74"/>
                  <a:gd name="T4" fmla="*/ 19 w 22"/>
                  <a:gd name="T5" fmla="*/ 43 h 74"/>
                  <a:gd name="T6" fmla="*/ 22 w 22"/>
                  <a:gd name="T7" fmla="*/ 63 h 74"/>
                  <a:gd name="T8" fmla="*/ 16 w 22"/>
                  <a:gd name="T9" fmla="*/ 74 h 74"/>
                  <a:gd name="T10" fmla="*/ 7 w 22"/>
                  <a:gd name="T11" fmla="*/ 65 h 74"/>
                  <a:gd name="T12" fmla="*/ 4 w 22"/>
                  <a:gd name="T13" fmla="*/ 43 h 74"/>
                  <a:gd name="T14" fmla="*/ 2 w 22"/>
                  <a:gd name="T15" fmla="*/ 17 h 74"/>
                  <a:gd name="T16" fmla="*/ 0 w 22"/>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74"/>
                  <a:gd name="T29" fmla="*/ 22 w 2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74">
                    <a:moveTo>
                      <a:pt x="0" y="0"/>
                    </a:moveTo>
                    <a:lnTo>
                      <a:pt x="10" y="19"/>
                    </a:lnTo>
                    <a:lnTo>
                      <a:pt x="19" y="43"/>
                    </a:lnTo>
                    <a:lnTo>
                      <a:pt x="22" y="63"/>
                    </a:lnTo>
                    <a:lnTo>
                      <a:pt x="16" y="74"/>
                    </a:lnTo>
                    <a:lnTo>
                      <a:pt x="7" y="65"/>
                    </a:lnTo>
                    <a:lnTo>
                      <a:pt x="4" y="43"/>
                    </a:lnTo>
                    <a:lnTo>
                      <a:pt x="2"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2" name="Freeform 118"/>
              <p:cNvSpPr>
                <a:spLocks/>
              </p:cNvSpPr>
              <p:nvPr/>
            </p:nvSpPr>
            <p:spPr bwMode="auto">
              <a:xfrm>
                <a:off x="2349" y="1520"/>
                <a:ext cx="29" cy="79"/>
              </a:xfrm>
              <a:custGeom>
                <a:avLst/>
                <a:gdLst>
                  <a:gd name="T0" fmla="*/ 0 w 29"/>
                  <a:gd name="T1" fmla="*/ 0 h 79"/>
                  <a:gd name="T2" fmla="*/ 8 w 29"/>
                  <a:gd name="T3" fmla="*/ 18 h 79"/>
                  <a:gd name="T4" fmla="*/ 22 w 29"/>
                  <a:gd name="T5" fmla="*/ 46 h 79"/>
                  <a:gd name="T6" fmla="*/ 29 w 29"/>
                  <a:gd name="T7" fmla="*/ 70 h 79"/>
                  <a:gd name="T8" fmla="*/ 25 w 29"/>
                  <a:gd name="T9" fmla="*/ 79 h 79"/>
                  <a:gd name="T10" fmla="*/ 14 w 29"/>
                  <a:gd name="T11" fmla="*/ 67 h 79"/>
                  <a:gd name="T12" fmla="*/ 8 w 29"/>
                  <a:gd name="T13" fmla="*/ 42 h 79"/>
                  <a:gd name="T14" fmla="*/ 3 w 29"/>
                  <a:gd name="T15" fmla="*/ 16 h 79"/>
                  <a:gd name="T16" fmla="*/ 0 w 2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9"/>
                  <a:gd name="T29" fmla="*/ 29 w 29"/>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9">
                    <a:moveTo>
                      <a:pt x="0" y="0"/>
                    </a:moveTo>
                    <a:lnTo>
                      <a:pt x="8" y="18"/>
                    </a:lnTo>
                    <a:lnTo>
                      <a:pt x="22" y="46"/>
                    </a:lnTo>
                    <a:lnTo>
                      <a:pt x="29" y="70"/>
                    </a:lnTo>
                    <a:lnTo>
                      <a:pt x="25" y="79"/>
                    </a:lnTo>
                    <a:lnTo>
                      <a:pt x="14" y="67"/>
                    </a:lnTo>
                    <a:lnTo>
                      <a:pt x="8" y="42"/>
                    </a:lnTo>
                    <a:lnTo>
                      <a:pt x="3"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3" name="Freeform 119"/>
              <p:cNvSpPr>
                <a:spLocks/>
              </p:cNvSpPr>
              <p:nvPr/>
            </p:nvSpPr>
            <p:spPr bwMode="auto">
              <a:xfrm>
                <a:off x="2369" y="1519"/>
                <a:ext cx="39" cy="85"/>
              </a:xfrm>
              <a:custGeom>
                <a:avLst/>
                <a:gdLst>
                  <a:gd name="T0" fmla="*/ 0 w 39"/>
                  <a:gd name="T1" fmla="*/ 0 h 85"/>
                  <a:gd name="T2" fmla="*/ 8 w 39"/>
                  <a:gd name="T3" fmla="*/ 7 h 85"/>
                  <a:gd name="T4" fmla="*/ 16 w 39"/>
                  <a:gd name="T5" fmla="*/ 19 h 85"/>
                  <a:gd name="T6" fmla="*/ 24 w 39"/>
                  <a:gd name="T7" fmla="*/ 32 h 85"/>
                  <a:gd name="T8" fmla="*/ 31 w 39"/>
                  <a:gd name="T9" fmla="*/ 47 h 85"/>
                  <a:gd name="T10" fmla="*/ 36 w 39"/>
                  <a:gd name="T11" fmla="*/ 62 h 85"/>
                  <a:gd name="T12" fmla="*/ 39 w 39"/>
                  <a:gd name="T13" fmla="*/ 74 h 85"/>
                  <a:gd name="T14" fmla="*/ 37 w 39"/>
                  <a:gd name="T15" fmla="*/ 82 h 85"/>
                  <a:gd name="T16" fmla="*/ 33 w 39"/>
                  <a:gd name="T17" fmla="*/ 85 h 85"/>
                  <a:gd name="T18" fmla="*/ 21 w 39"/>
                  <a:gd name="T19" fmla="*/ 77 h 85"/>
                  <a:gd name="T20" fmla="*/ 11 w 39"/>
                  <a:gd name="T21" fmla="*/ 51 h 85"/>
                  <a:gd name="T22" fmla="*/ 5 w 39"/>
                  <a:gd name="T23" fmla="*/ 22 h 85"/>
                  <a:gd name="T24" fmla="*/ 0 w 39"/>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85"/>
                  <a:gd name="T41" fmla="*/ 39 w 39"/>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85">
                    <a:moveTo>
                      <a:pt x="0" y="0"/>
                    </a:moveTo>
                    <a:lnTo>
                      <a:pt x="8" y="7"/>
                    </a:lnTo>
                    <a:lnTo>
                      <a:pt x="16" y="19"/>
                    </a:lnTo>
                    <a:lnTo>
                      <a:pt x="24" y="32"/>
                    </a:lnTo>
                    <a:lnTo>
                      <a:pt x="31" y="47"/>
                    </a:lnTo>
                    <a:lnTo>
                      <a:pt x="36" y="62"/>
                    </a:lnTo>
                    <a:lnTo>
                      <a:pt x="39" y="74"/>
                    </a:lnTo>
                    <a:lnTo>
                      <a:pt x="37" y="82"/>
                    </a:lnTo>
                    <a:lnTo>
                      <a:pt x="33" y="85"/>
                    </a:lnTo>
                    <a:lnTo>
                      <a:pt x="21" y="77"/>
                    </a:lnTo>
                    <a:lnTo>
                      <a:pt x="11" y="51"/>
                    </a:lnTo>
                    <a:lnTo>
                      <a:pt x="5" y="2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4" name="Freeform 120"/>
              <p:cNvSpPr>
                <a:spLocks/>
              </p:cNvSpPr>
              <p:nvPr/>
            </p:nvSpPr>
            <p:spPr bwMode="auto">
              <a:xfrm>
                <a:off x="2402" y="1516"/>
                <a:ext cx="59" cy="78"/>
              </a:xfrm>
              <a:custGeom>
                <a:avLst/>
                <a:gdLst>
                  <a:gd name="T0" fmla="*/ 0 w 59"/>
                  <a:gd name="T1" fmla="*/ 0 h 78"/>
                  <a:gd name="T2" fmla="*/ 9 w 59"/>
                  <a:gd name="T3" fmla="*/ 6 h 78"/>
                  <a:gd name="T4" fmla="*/ 19 w 59"/>
                  <a:gd name="T5" fmla="*/ 16 h 78"/>
                  <a:gd name="T6" fmla="*/ 31 w 59"/>
                  <a:gd name="T7" fmla="*/ 28 h 78"/>
                  <a:gd name="T8" fmla="*/ 41 w 59"/>
                  <a:gd name="T9" fmla="*/ 41 h 78"/>
                  <a:gd name="T10" fmla="*/ 50 w 59"/>
                  <a:gd name="T11" fmla="*/ 54 h 78"/>
                  <a:gd name="T12" fmla="*/ 56 w 59"/>
                  <a:gd name="T13" fmla="*/ 65 h 78"/>
                  <a:gd name="T14" fmla="*/ 59 w 59"/>
                  <a:gd name="T15" fmla="*/ 74 h 78"/>
                  <a:gd name="T16" fmla="*/ 57 w 59"/>
                  <a:gd name="T17" fmla="*/ 78 h 78"/>
                  <a:gd name="T18" fmla="*/ 51 w 59"/>
                  <a:gd name="T19" fmla="*/ 78 h 78"/>
                  <a:gd name="T20" fmla="*/ 44 w 59"/>
                  <a:gd name="T21" fmla="*/ 72 h 78"/>
                  <a:gd name="T22" fmla="*/ 35 w 59"/>
                  <a:gd name="T23" fmla="*/ 63 h 78"/>
                  <a:gd name="T24" fmla="*/ 26 w 59"/>
                  <a:gd name="T25" fmla="*/ 51 h 78"/>
                  <a:gd name="T26" fmla="*/ 17 w 59"/>
                  <a:gd name="T27" fmla="*/ 38 h 78"/>
                  <a:gd name="T28" fmla="*/ 10 w 59"/>
                  <a:gd name="T29" fmla="*/ 25 h 78"/>
                  <a:gd name="T30" fmla="*/ 3 w 59"/>
                  <a:gd name="T31" fmla="*/ 12 h 78"/>
                  <a:gd name="T32" fmla="*/ 0 w 59"/>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8"/>
                  <a:gd name="T53" fmla="*/ 59 w 59"/>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8">
                    <a:moveTo>
                      <a:pt x="0" y="0"/>
                    </a:moveTo>
                    <a:lnTo>
                      <a:pt x="9" y="6"/>
                    </a:lnTo>
                    <a:lnTo>
                      <a:pt x="19" y="16"/>
                    </a:lnTo>
                    <a:lnTo>
                      <a:pt x="31" y="28"/>
                    </a:lnTo>
                    <a:lnTo>
                      <a:pt x="41" y="41"/>
                    </a:lnTo>
                    <a:lnTo>
                      <a:pt x="50" y="54"/>
                    </a:lnTo>
                    <a:lnTo>
                      <a:pt x="56" y="65"/>
                    </a:lnTo>
                    <a:lnTo>
                      <a:pt x="59" y="74"/>
                    </a:lnTo>
                    <a:lnTo>
                      <a:pt x="57" y="78"/>
                    </a:lnTo>
                    <a:lnTo>
                      <a:pt x="51" y="78"/>
                    </a:lnTo>
                    <a:lnTo>
                      <a:pt x="44" y="72"/>
                    </a:lnTo>
                    <a:lnTo>
                      <a:pt x="35" y="63"/>
                    </a:lnTo>
                    <a:lnTo>
                      <a:pt x="26" y="51"/>
                    </a:lnTo>
                    <a:lnTo>
                      <a:pt x="17" y="38"/>
                    </a:lnTo>
                    <a:lnTo>
                      <a:pt x="10" y="25"/>
                    </a:lnTo>
                    <a:lnTo>
                      <a:pt x="3"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5" name="Freeform 121"/>
              <p:cNvSpPr>
                <a:spLocks/>
              </p:cNvSpPr>
              <p:nvPr/>
            </p:nvSpPr>
            <p:spPr bwMode="auto">
              <a:xfrm>
                <a:off x="2433" y="1513"/>
                <a:ext cx="74" cy="65"/>
              </a:xfrm>
              <a:custGeom>
                <a:avLst/>
                <a:gdLst>
                  <a:gd name="T0" fmla="*/ 0 w 74"/>
                  <a:gd name="T1" fmla="*/ 0 h 65"/>
                  <a:gd name="T2" fmla="*/ 9 w 74"/>
                  <a:gd name="T3" fmla="*/ 4 h 65"/>
                  <a:gd name="T4" fmla="*/ 20 w 74"/>
                  <a:gd name="T5" fmla="*/ 13 h 65"/>
                  <a:gd name="T6" fmla="*/ 34 w 74"/>
                  <a:gd name="T7" fmla="*/ 22 h 65"/>
                  <a:gd name="T8" fmla="*/ 47 w 74"/>
                  <a:gd name="T9" fmla="*/ 32 h 65"/>
                  <a:gd name="T10" fmla="*/ 60 w 74"/>
                  <a:gd name="T11" fmla="*/ 43 h 65"/>
                  <a:gd name="T12" fmla="*/ 69 w 74"/>
                  <a:gd name="T13" fmla="*/ 52 h 65"/>
                  <a:gd name="T14" fmla="*/ 74 w 74"/>
                  <a:gd name="T15" fmla="*/ 60 h 65"/>
                  <a:gd name="T16" fmla="*/ 72 w 74"/>
                  <a:gd name="T17" fmla="*/ 65 h 65"/>
                  <a:gd name="T18" fmla="*/ 65 w 74"/>
                  <a:gd name="T19" fmla="*/ 65 h 65"/>
                  <a:gd name="T20" fmla="*/ 56 w 74"/>
                  <a:gd name="T21" fmla="*/ 60 h 65"/>
                  <a:gd name="T22" fmla="*/ 44 w 74"/>
                  <a:gd name="T23" fmla="*/ 52 h 65"/>
                  <a:gd name="T24" fmla="*/ 31 w 74"/>
                  <a:gd name="T25" fmla="*/ 41 h 65"/>
                  <a:gd name="T26" fmla="*/ 19 w 74"/>
                  <a:gd name="T27" fmla="*/ 28 h 65"/>
                  <a:gd name="T28" fmla="*/ 9 w 74"/>
                  <a:gd name="T29" fmla="*/ 18 h 65"/>
                  <a:gd name="T30" fmla="*/ 3 w 74"/>
                  <a:gd name="T31" fmla="*/ 7 h 65"/>
                  <a:gd name="T32" fmla="*/ 0 w 74"/>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5"/>
                  <a:gd name="T53" fmla="*/ 74 w 7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5">
                    <a:moveTo>
                      <a:pt x="0" y="0"/>
                    </a:moveTo>
                    <a:lnTo>
                      <a:pt x="9" y="4"/>
                    </a:lnTo>
                    <a:lnTo>
                      <a:pt x="20" y="13"/>
                    </a:lnTo>
                    <a:lnTo>
                      <a:pt x="34" y="22"/>
                    </a:lnTo>
                    <a:lnTo>
                      <a:pt x="47" y="32"/>
                    </a:lnTo>
                    <a:lnTo>
                      <a:pt x="60" y="43"/>
                    </a:lnTo>
                    <a:lnTo>
                      <a:pt x="69" y="52"/>
                    </a:lnTo>
                    <a:lnTo>
                      <a:pt x="74" y="60"/>
                    </a:lnTo>
                    <a:lnTo>
                      <a:pt x="72" y="65"/>
                    </a:lnTo>
                    <a:lnTo>
                      <a:pt x="65" y="65"/>
                    </a:lnTo>
                    <a:lnTo>
                      <a:pt x="56" y="60"/>
                    </a:lnTo>
                    <a:lnTo>
                      <a:pt x="44" y="52"/>
                    </a:lnTo>
                    <a:lnTo>
                      <a:pt x="31" y="41"/>
                    </a:lnTo>
                    <a:lnTo>
                      <a:pt x="19" y="28"/>
                    </a:lnTo>
                    <a:lnTo>
                      <a:pt x="9" y="18"/>
                    </a:lnTo>
                    <a:lnTo>
                      <a:pt x="3"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6" name="Freeform 122"/>
              <p:cNvSpPr>
                <a:spLocks/>
              </p:cNvSpPr>
              <p:nvPr/>
            </p:nvSpPr>
            <p:spPr bwMode="auto">
              <a:xfrm>
                <a:off x="2462" y="1508"/>
                <a:ext cx="65" cy="59"/>
              </a:xfrm>
              <a:custGeom>
                <a:avLst/>
                <a:gdLst>
                  <a:gd name="T0" fmla="*/ 62 w 65"/>
                  <a:gd name="T1" fmla="*/ 59 h 59"/>
                  <a:gd name="T2" fmla="*/ 59 w 65"/>
                  <a:gd name="T3" fmla="*/ 58 h 59"/>
                  <a:gd name="T4" fmla="*/ 53 w 65"/>
                  <a:gd name="T5" fmla="*/ 54 h 59"/>
                  <a:gd name="T6" fmla="*/ 45 w 65"/>
                  <a:gd name="T7" fmla="*/ 45 h 59"/>
                  <a:gd name="T8" fmla="*/ 36 w 65"/>
                  <a:gd name="T9" fmla="*/ 34 h 59"/>
                  <a:gd name="T10" fmla="*/ 27 w 65"/>
                  <a:gd name="T11" fmla="*/ 24 h 59"/>
                  <a:gd name="T12" fmla="*/ 16 w 65"/>
                  <a:gd name="T13" fmla="*/ 14 h 59"/>
                  <a:gd name="T14" fmla="*/ 8 w 65"/>
                  <a:gd name="T15" fmla="*/ 6 h 59"/>
                  <a:gd name="T16" fmla="*/ 0 w 65"/>
                  <a:gd name="T17" fmla="*/ 0 h 59"/>
                  <a:gd name="T18" fmla="*/ 11 w 65"/>
                  <a:gd name="T19" fmla="*/ 3 h 59"/>
                  <a:gd name="T20" fmla="*/ 24 w 65"/>
                  <a:gd name="T21" fmla="*/ 9 h 59"/>
                  <a:gd name="T22" fmla="*/ 36 w 65"/>
                  <a:gd name="T23" fmla="*/ 18 h 59"/>
                  <a:gd name="T24" fmla="*/ 47 w 65"/>
                  <a:gd name="T25" fmla="*/ 27 h 59"/>
                  <a:gd name="T26" fmla="*/ 56 w 65"/>
                  <a:gd name="T27" fmla="*/ 37 h 59"/>
                  <a:gd name="T28" fmla="*/ 64 w 65"/>
                  <a:gd name="T29" fmla="*/ 46 h 59"/>
                  <a:gd name="T30" fmla="*/ 65 w 65"/>
                  <a:gd name="T31" fmla="*/ 54 h 59"/>
                  <a:gd name="T32" fmla="*/ 62 w 65"/>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59"/>
                  <a:gd name="T53" fmla="*/ 65 w 6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59">
                    <a:moveTo>
                      <a:pt x="62" y="59"/>
                    </a:moveTo>
                    <a:lnTo>
                      <a:pt x="59" y="58"/>
                    </a:lnTo>
                    <a:lnTo>
                      <a:pt x="53" y="54"/>
                    </a:lnTo>
                    <a:lnTo>
                      <a:pt x="45" y="45"/>
                    </a:lnTo>
                    <a:lnTo>
                      <a:pt x="36" y="34"/>
                    </a:lnTo>
                    <a:lnTo>
                      <a:pt x="27" y="24"/>
                    </a:lnTo>
                    <a:lnTo>
                      <a:pt x="16" y="14"/>
                    </a:lnTo>
                    <a:lnTo>
                      <a:pt x="8" y="6"/>
                    </a:lnTo>
                    <a:lnTo>
                      <a:pt x="0" y="0"/>
                    </a:lnTo>
                    <a:lnTo>
                      <a:pt x="11" y="3"/>
                    </a:lnTo>
                    <a:lnTo>
                      <a:pt x="24" y="9"/>
                    </a:lnTo>
                    <a:lnTo>
                      <a:pt x="36" y="18"/>
                    </a:lnTo>
                    <a:lnTo>
                      <a:pt x="47" y="27"/>
                    </a:lnTo>
                    <a:lnTo>
                      <a:pt x="56" y="37"/>
                    </a:lnTo>
                    <a:lnTo>
                      <a:pt x="64" y="46"/>
                    </a:lnTo>
                    <a:lnTo>
                      <a:pt x="65" y="54"/>
                    </a:lnTo>
                    <a:lnTo>
                      <a:pt x="62"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7" name="Freeform 123"/>
              <p:cNvSpPr>
                <a:spLocks/>
              </p:cNvSpPr>
              <p:nvPr/>
            </p:nvSpPr>
            <p:spPr bwMode="auto">
              <a:xfrm>
                <a:off x="2520" y="1369"/>
                <a:ext cx="302" cy="65"/>
              </a:xfrm>
              <a:custGeom>
                <a:avLst/>
                <a:gdLst>
                  <a:gd name="T0" fmla="*/ 0 w 302"/>
                  <a:gd name="T1" fmla="*/ 9 h 65"/>
                  <a:gd name="T2" fmla="*/ 0 w 302"/>
                  <a:gd name="T3" fmla="*/ 6 h 65"/>
                  <a:gd name="T4" fmla="*/ 1 w 302"/>
                  <a:gd name="T5" fmla="*/ 5 h 65"/>
                  <a:gd name="T6" fmla="*/ 3 w 302"/>
                  <a:gd name="T7" fmla="*/ 2 h 65"/>
                  <a:gd name="T8" fmla="*/ 6 w 302"/>
                  <a:gd name="T9" fmla="*/ 0 h 65"/>
                  <a:gd name="T10" fmla="*/ 25 w 302"/>
                  <a:gd name="T11" fmla="*/ 15 h 65"/>
                  <a:gd name="T12" fmla="*/ 46 w 302"/>
                  <a:gd name="T13" fmla="*/ 28 h 65"/>
                  <a:gd name="T14" fmla="*/ 65 w 302"/>
                  <a:gd name="T15" fmla="*/ 37 h 65"/>
                  <a:gd name="T16" fmla="*/ 85 w 302"/>
                  <a:gd name="T17" fmla="*/ 45 h 65"/>
                  <a:gd name="T18" fmla="*/ 106 w 302"/>
                  <a:gd name="T19" fmla="*/ 49 h 65"/>
                  <a:gd name="T20" fmla="*/ 127 w 302"/>
                  <a:gd name="T21" fmla="*/ 52 h 65"/>
                  <a:gd name="T22" fmla="*/ 147 w 302"/>
                  <a:gd name="T23" fmla="*/ 52 h 65"/>
                  <a:gd name="T24" fmla="*/ 168 w 302"/>
                  <a:gd name="T25" fmla="*/ 52 h 65"/>
                  <a:gd name="T26" fmla="*/ 187 w 302"/>
                  <a:gd name="T27" fmla="*/ 51 h 65"/>
                  <a:gd name="T28" fmla="*/ 207 w 302"/>
                  <a:gd name="T29" fmla="*/ 48 h 65"/>
                  <a:gd name="T30" fmla="*/ 226 w 302"/>
                  <a:gd name="T31" fmla="*/ 43 h 65"/>
                  <a:gd name="T32" fmla="*/ 243 w 302"/>
                  <a:gd name="T33" fmla="*/ 39 h 65"/>
                  <a:gd name="T34" fmla="*/ 260 w 302"/>
                  <a:gd name="T35" fmla="*/ 34 h 65"/>
                  <a:gd name="T36" fmla="*/ 276 w 302"/>
                  <a:gd name="T37" fmla="*/ 28 h 65"/>
                  <a:gd name="T38" fmla="*/ 289 w 302"/>
                  <a:gd name="T39" fmla="*/ 24 h 65"/>
                  <a:gd name="T40" fmla="*/ 302 w 302"/>
                  <a:gd name="T41" fmla="*/ 20 h 65"/>
                  <a:gd name="T42" fmla="*/ 297 w 302"/>
                  <a:gd name="T43" fmla="*/ 28 h 65"/>
                  <a:gd name="T44" fmla="*/ 285 w 302"/>
                  <a:gd name="T45" fmla="*/ 37 h 65"/>
                  <a:gd name="T46" fmla="*/ 271 w 302"/>
                  <a:gd name="T47" fmla="*/ 45 h 65"/>
                  <a:gd name="T48" fmla="*/ 254 w 302"/>
                  <a:gd name="T49" fmla="*/ 51 h 65"/>
                  <a:gd name="T50" fmla="*/ 235 w 302"/>
                  <a:gd name="T51" fmla="*/ 57 h 65"/>
                  <a:gd name="T52" fmla="*/ 212 w 302"/>
                  <a:gd name="T53" fmla="*/ 61 h 65"/>
                  <a:gd name="T54" fmla="*/ 189 w 302"/>
                  <a:gd name="T55" fmla="*/ 64 h 65"/>
                  <a:gd name="T56" fmla="*/ 165 w 302"/>
                  <a:gd name="T57" fmla="*/ 65 h 65"/>
                  <a:gd name="T58" fmla="*/ 140 w 302"/>
                  <a:gd name="T59" fmla="*/ 65 h 65"/>
                  <a:gd name="T60" fmla="*/ 116 w 302"/>
                  <a:gd name="T61" fmla="*/ 64 h 65"/>
                  <a:gd name="T62" fmla="*/ 91 w 302"/>
                  <a:gd name="T63" fmla="*/ 60 h 65"/>
                  <a:gd name="T64" fmla="*/ 69 w 302"/>
                  <a:gd name="T65" fmla="*/ 55 h 65"/>
                  <a:gd name="T66" fmla="*/ 49 w 302"/>
                  <a:gd name="T67" fmla="*/ 46 h 65"/>
                  <a:gd name="T68" fmla="*/ 29 w 302"/>
                  <a:gd name="T69" fmla="*/ 37 h 65"/>
                  <a:gd name="T70" fmla="*/ 13 w 302"/>
                  <a:gd name="T71" fmla="*/ 24 h 65"/>
                  <a:gd name="T72" fmla="*/ 0 w 302"/>
                  <a:gd name="T73" fmla="*/ 9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2"/>
                  <a:gd name="T112" fmla="*/ 0 h 65"/>
                  <a:gd name="T113" fmla="*/ 302 w 302"/>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2" h="65">
                    <a:moveTo>
                      <a:pt x="0" y="9"/>
                    </a:moveTo>
                    <a:lnTo>
                      <a:pt x="0" y="6"/>
                    </a:lnTo>
                    <a:lnTo>
                      <a:pt x="1" y="5"/>
                    </a:lnTo>
                    <a:lnTo>
                      <a:pt x="3" y="2"/>
                    </a:lnTo>
                    <a:lnTo>
                      <a:pt x="6" y="0"/>
                    </a:lnTo>
                    <a:lnTo>
                      <a:pt x="25" y="15"/>
                    </a:lnTo>
                    <a:lnTo>
                      <a:pt x="46" y="28"/>
                    </a:lnTo>
                    <a:lnTo>
                      <a:pt x="65" y="37"/>
                    </a:lnTo>
                    <a:lnTo>
                      <a:pt x="85" y="45"/>
                    </a:lnTo>
                    <a:lnTo>
                      <a:pt x="106" y="49"/>
                    </a:lnTo>
                    <a:lnTo>
                      <a:pt x="127" y="52"/>
                    </a:lnTo>
                    <a:lnTo>
                      <a:pt x="147" y="52"/>
                    </a:lnTo>
                    <a:lnTo>
                      <a:pt x="168" y="52"/>
                    </a:lnTo>
                    <a:lnTo>
                      <a:pt x="187" y="51"/>
                    </a:lnTo>
                    <a:lnTo>
                      <a:pt x="207" y="48"/>
                    </a:lnTo>
                    <a:lnTo>
                      <a:pt x="226" y="43"/>
                    </a:lnTo>
                    <a:lnTo>
                      <a:pt x="243" y="39"/>
                    </a:lnTo>
                    <a:lnTo>
                      <a:pt x="260" y="34"/>
                    </a:lnTo>
                    <a:lnTo>
                      <a:pt x="276" y="28"/>
                    </a:lnTo>
                    <a:lnTo>
                      <a:pt x="289" y="24"/>
                    </a:lnTo>
                    <a:lnTo>
                      <a:pt x="302" y="20"/>
                    </a:lnTo>
                    <a:lnTo>
                      <a:pt x="297" y="28"/>
                    </a:lnTo>
                    <a:lnTo>
                      <a:pt x="285" y="37"/>
                    </a:lnTo>
                    <a:lnTo>
                      <a:pt x="271" y="45"/>
                    </a:lnTo>
                    <a:lnTo>
                      <a:pt x="254" y="51"/>
                    </a:lnTo>
                    <a:lnTo>
                      <a:pt x="235" y="57"/>
                    </a:lnTo>
                    <a:lnTo>
                      <a:pt x="212" y="61"/>
                    </a:lnTo>
                    <a:lnTo>
                      <a:pt x="189" y="64"/>
                    </a:lnTo>
                    <a:lnTo>
                      <a:pt x="165" y="65"/>
                    </a:lnTo>
                    <a:lnTo>
                      <a:pt x="140" y="65"/>
                    </a:lnTo>
                    <a:lnTo>
                      <a:pt x="116" y="64"/>
                    </a:lnTo>
                    <a:lnTo>
                      <a:pt x="91" y="60"/>
                    </a:lnTo>
                    <a:lnTo>
                      <a:pt x="69" y="55"/>
                    </a:lnTo>
                    <a:lnTo>
                      <a:pt x="49" y="46"/>
                    </a:lnTo>
                    <a:lnTo>
                      <a:pt x="29" y="37"/>
                    </a:lnTo>
                    <a:lnTo>
                      <a:pt x="13" y="24"/>
                    </a:lnTo>
                    <a:lnTo>
                      <a:pt x="0" y="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8" name="Freeform 124"/>
              <p:cNvSpPr>
                <a:spLocks/>
              </p:cNvSpPr>
              <p:nvPr/>
            </p:nvSpPr>
            <p:spPr bwMode="auto">
              <a:xfrm>
                <a:off x="2783" y="1343"/>
                <a:ext cx="34" cy="68"/>
              </a:xfrm>
              <a:custGeom>
                <a:avLst/>
                <a:gdLst>
                  <a:gd name="T0" fmla="*/ 0 w 34"/>
                  <a:gd name="T1" fmla="*/ 68 h 68"/>
                  <a:gd name="T2" fmla="*/ 14 w 34"/>
                  <a:gd name="T3" fmla="*/ 52 h 68"/>
                  <a:gd name="T4" fmla="*/ 26 w 34"/>
                  <a:gd name="T5" fmla="*/ 29 h 68"/>
                  <a:gd name="T6" fmla="*/ 34 w 34"/>
                  <a:gd name="T7" fmla="*/ 10 h 68"/>
                  <a:gd name="T8" fmla="*/ 32 w 34"/>
                  <a:gd name="T9" fmla="*/ 0 h 68"/>
                  <a:gd name="T10" fmla="*/ 26 w 34"/>
                  <a:gd name="T11" fmla="*/ 6 h 68"/>
                  <a:gd name="T12" fmla="*/ 19 w 34"/>
                  <a:gd name="T13" fmla="*/ 25 h 68"/>
                  <a:gd name="T14" fmla="*/ 10 w 34"/>
                  <a:gd name="T15" fmla="*/ 47 h 68"/>
                  <a:gd name="T16" fmla="*/ 0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8"/>
                  <a:gd name="T29" fmla="*/ 34 w 3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8">
                    <a:moveTo>
                      <a:pt x="0" y="68"/>
                    </a:moveTo>
                    <a:lnTo>
                      <a:pt x="14" y="52"/>
                    </a:lnTo>
                    <a:lnTo>
                      <a:pt x="26" y="29"/>
                    </a:lnTo>
                    <a:lnTo>
                      <a:pt x="34" y="10"/>
                    </a:lnTo>
                    <a:lnTo>
                      <a:pt x="32" y="0"/>
                    </a:lnTo>
                    <a:lnTo>
                      <a:pt x="26" y="6"/>
                    </a:lnTo>
                    <a:lnTo>
                      <a:pt x="19" y="25"/>
                    </a:lnTo>
                    <a:lnTo>
                      <a:pt x="10" y="47"/>
                    </a:lnTo>
                    <a:lnTo>
                      <a:pt x="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9" name="Freeform 125"/>
              <p:cNvSpPr>
                <a:spLocks/>
              </p:cNvSpPr>
              <p:nvPr/>
            </p:nvSpPr>
            <p:spPr bwMode="auto">
              <a:xfrm>
                <a:off x="2758" y="1344"/>
                <a:ext cx="36" cy="76"/>
              </a:xfrm>
              <a:custGeom>
                <a:avLst/>
                <a:gdLst>
                  <a:gd name="T0" fmla="*/ 36 w 36"/>
                  <a:gd name="T1" fmla="*/ 0 h 76"/>
                  <a:gd name="T2" fmla="*/ 36 w 36"/>
                  <a:gd name="T3" fmla="*/ 11 h 76"/>
                  <a:gd name="T4" fmla="*/ 31 w 36"/>
                  <a:gd name="T5" fmla="*/ 31 h 76"/>
                  <a:gd name="T6" fmla="*/ 17 w 36"/>
                  <a:gd name="T7" fmla="*/ 56 h 76"/>
                  <a:gd name="T8" fmla="*/ 0 w 36"/>
                  <a:gd name="T9" fmla="*/ 76 h 76"/>
                  <a:gd name="T10" fmla="*/ 8 w 36"/>
                  <a:gd name="T11" fmla="*/ 55 h 76"/>
                  <a:gd name="T12" fmla="*/ 20 w 36"/>
                  <a:gd name="T13" fmla="*/ 30 h 76"/>
                  <a:gd name="T14" fmla="*/ 29 w 36"/>
                  <a:gd name="T15" fmla="*/ 9 h 76"/>
                  <a:gd name="T16" fmla="*/ 36 w 3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6"/>
                  <a:gd name="T29" fmla="*/ 36 w 3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6">
                    <a:moveTo>
                      <a:pt x="36" y="0"/>
                    </a:moveTo>
                    <a:lnTo>
                      <a:pt x="36" y="11"/>
                    </a:lnTo>
                    <a:lnTo>
                      <a:pt x="31" y="31"/>
                    </a:lnTo>
                    <a:lnTo>
                      <a:pt x="17" y="56"/>
                    </a:lnTo>
                    <a:lnTo>
                      <a:pt x="0" y="76"/>
                    </a:lnTo>
                    <a:lnTo>
                      <a:pt x="8" y="55"/>
                    </a:lnTo>
                    <a:lnTo>
                      <a:pt x="20" y="30"/>
                    </a:lnTo>
                    <a:lnTo>
                      <a:pt x="29" y="9"/>
                    </a:lnTo>
                    <a:lnTo>
                      <a:pt x="3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0" name="Freeform 126"/>
              <p:cNvSpPr>
                <a:spLocks/>
              </p:cNvSpPr>
              <p:nvPr/>
            </p:nvSpPr>
            <p:spPr bwMode="auto">
              <a:xfrm>
                <a:off x="2697" y="1332"/>
                <a:ext cx="53" cy="98"/>
              </a:xfrm>
              <a:custGeom>
                <a:avLst/>
                <a:gdLst>
                  <a:gd name="T0" fmla="*/ 52 w 53"/>
                  <a:gd name="T1" fmla="*/ 0 h 98"/>
                  <a:gd name="T2" fmla="*/ 53 w 53"/>
                  <a:gd name="T3" fmla="*/ 5 h 98"/>
                  <a:gd name="T4" fmla="*/ 52 w 53"/>
                  <a:gd name="T5" fmla="*/ 15 h 98"/>
                  <a:gd name="T6" fmla="*/ 47 w 53"/>
                  <a:gd name="T7" fmla="*/ 29 h 98"/>
                  <a:gd name="T8" fmla="*/ 40 w 53"/>
                  <a:gd name="T9" fmla="*/ 45 h 98"/>
                  <a:gd name="T10" fmla="*/ 31 w 53"/>
                  <a:gd name="T11" fmla="*/ 61 h 98"/>
                  <a:gd name="T12" fmla="*/ 22 w 53"/>
                  <a:gd name="T13" fmla="*/ 76 h 98"/>
                  <a:gd name="T14" fmla="*/ 10 w 53"/>
                  <a:gd name="T15" fmla="*/ 89 h 98"/>
                  <a:gd name="T16" fmla="*/ 0 w 53"/>
                  <a:gd name="T17" fmla="*/ 98 h 98"/>
                  <a:gd name="T18" fmla="*/ 4 w 53"/>
                  <a:gd name="T19" fmla="*/ 91 h 98"/>
                  <a:gd name="T20" fmla="*/ 10 w 53"/>
                  <a:gd name="T21" fmla="*/ 77 h 98"/>
                  <a:gd name="T22" fmla="*/ 18 w 53"/>
                  <a:gd name="T23" fmla="*/ 61 h 98"/>
                  <a:gd name="T24" fmla="*/ 27 w 53"/>
                  <a:gd name="T25" fmla="*/ 43 h 98"/>
                  <a:gd name="T26" fmla="*/ 34 w 53"/>
                  <a:gd name="T27" fmla="*/ 26 h 98"/>
                  <a:gd name="T28" fmla="*/ 41 w 53"/>
                  <a:gd name="T29" fmla="*/ 12 h 98"/>
                  <a:gd name="T30" fmla="*/ 47 w 53"/>
                  <a:gd name="T31" fmla="*/ 3 h 98"/>
                  <a:gd name="T32" fmla="*/ 52 w 53"/>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98"/>
                  <a:gd name="T53" fmla="*/ 53 w 53"/>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98">
                    <a:moveTo>
                      <a:pt x="52" y="0"/>
                    </a:moveTo>
                    <a:lnTo>
                      <a:pt x="53" y="5"/>
                    </a:lnTo>
                    <a:lnTo>
                      <a:pt x="52" y="15"/>
                    </a:lnTo>
                    <a:lnTo>
                      <a:pt x="47" y="29"/>
                    </a:lnTo>
                    <a:lnTo>
                      <a:pt x="40" y="45"/>
                    </a:lnTo>
                    <a:lnTo>
                      <a:pt x="31" y="61"/>
                    </a:lnTo>
                    <a:lnTo>
                      <a:pt x="22" y="76"/>
                    </a:lnTo>
                    <a:lnTo>
                      <a:pt x="10" y="89"/>
                    </a:lnTo>
                    <a:lnTo>
                      <a:pt x="0" y="98"/>
                    </a:lnTo>
                    <a:lnTo>
                      <a:pt x="4" y="91"/>
                    </a:lnTo>
                    <a:lnTo>
                      <a:pt x="10" y="77"/>
                    </a:lnTo>
                    <a:lnTo>
                      <a:pt x="18" y="61"/>
                    </a:lnTo>
                    <a:lnTo>
                      <a:pt x="27" y="43"/>
                    </a:lnTo>
                    <a:lnTo>
                      <a:pt x="34" y="26"/>
                    </a:lnTo>
                    <a:lnTo>
                      <a:pt x="41" y="12"/>
                    </a:lnTo>
                    <a:lnTo>
                      <a:pt x="47" y="3"/>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1" name="Freeform 127"/>
              <p:cNvSpPr>
                <a:spLocks/>
              </p:cNvSpPr>
              <p:nvPr/>
            </p:nvSpPr>
            <p:spPr bwMode="auto">
              <a:xfrm>
                <a:off x="2641" y="1322"/>
                <a:ext cx="59" cy="107"/>
              </a:xfrm>
              <a:custGeom>
                <a:avLst/>
                <a:gdLst>
                  <a:gd name="T0" fmla="*/ 57 w 59"/>
                  <a:gd name="T1" fmla="*/ 0 h 107"/>
                  <a:gd name="T2" fmla="*/ 59 w 59"/>
                  <a:gd name="T3" fmla="*/ 6 h 107"/>
                  <a:gd name="T4" fmla="*/ 56 w 59"/>
                  <a:gd name="T5" fmla="*/ 18 h 107"/>
                  <a:gd name="T6" fmla="*/ 50 w 59"/>
                  <a:gd name="T7" fmla="*/ 33 h 107"/>
                  <a:gd name="T8" fmla="*/ 43 w 59"/>
                  <a:gd name="T9" fmla="*/ 50 h 107"/>
                  <a:gd name="T10" fmla="*/ 32 w 59"/>
                  <a:gd name="T11" fmla="*/ 70 h 107"/>
                  <a:gd name="T12" fmla="*/ 22 w 59"/>
                  <a:gd name="T13" fmla="*/ 86 h 107"/>
                  <a:gd name="T14" fmla="*/ 10 w 59"/>
                  <a:gd name="T15" fmla="*/ 99 h 107"/>
                  <a:gd name="T16" fmla="*/ 0 w 59"/>
                  <a:gd name="T17" fmla="*/ 107 h 107"/>
                  <a:gd name="T18" fmla="*/ 4 w 59"/>
                  <a:gd name="T19" fmla="*/ 99 h 107"/>
                  <a:gd name="T20" fmla="*/ 10 w 59"/>
                  <a:gd name="T21" fmla="*/ 84 h 107"/>
                  <a:gd name="T22" fmla="*/ 19 w 59"/>
                  <a:gd name="T23" fmla="*/ 67 h 107"/>
                  <a:gd name="T24" fmla="*/ 28 w 59"/>
                  <a:gd name="T25" fmla="*/ 47 h 107"/>
                  <a:gd name="T26" fmla="*/ 38 w 59"/>
                  <a:gd name="T27" fmla="*/ 30 h 107"/>
                  <a:gd name="T28" fmla="*/ 46 w 59"/>
                  <a:gd name="T29" fmla="*/ 13 h 107"/>
                  <a:gd name="T30" fmla="*/ 53 w 59"/>
                  <a:gd name="T31" fmla="*/ 3 h 107"/>
                  <a:gd name="T32" fmla="*/ 57 w 5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07"/>
                  <a:gd name="T53" fmla="*/ 59 w 5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07">
                    <a:moveTo>
                      <a:pt x="57" y="0"/>
                    </a:moveTo>
                    <a:lnTo>
                      <a:pt x="59" y="6"/>
                    </a:lnTo>
                    <a:lnTo>
                      <a:pt x="56" y="18"/>
                    </a:lnTo>
                    <a:lnTo>
                      <a:pt x="50" y="33"/>
                    </a:lnTo>
                    <a:lnTo>
                      <a:pt x="43" y="50"/>
                    </a:lnTo>
                    <a:lnTo>
                      <a:pt x="32" y="70"/>
                    </a:lnTo>
                    <a:lnTo>
                      <a:pt x="22" y="86"/>
                    </a:lnTo>
                    <a:lnTo>
                      <a:pt x="10" y="99"/>
                    </a:lnTo>
                    <a:lnTo>
                      <a:pt x="0" y="107"/>
                    </a:lnTo>
                    <a:lnTo>
                      <a:pt x="4" y="99"/>
                    </a:lnTo>
                    <a:lnTo>
                      <a:pt x="10" y="84"/>
                    </a:lnTo>
                    <a:lnTo>
                      <a:pt x="19" y="67"/>
                    </a:lnTo>
                    <a:lnTo>
                      <a:pt x="28" y="47"/>
                    </a:lnTo>
                    <a:lnTo>
                      <a:pt x="38" y="30"/>
                    </a:lnTo>
                    <a:lnTo>
                      <a:pt x="46" y="13"/>
                    </a:lnTo>
                    <a:lnTo>
                      <a:pt x="53" y="3"/>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2" name="Freeform 128"/>
              <p:cNvSpPr>
                <a:spLocks/>
              </p:cNvSpPr>
              <p:nvPr/>
            </p:nvSpPr>
            <p:spPr bwMode="auto">
              <a:xfrm>
                <a:off x="2604" y="1334"/>
                <a:ext cx="63" cy="87"/>
              </a:xfrm>
              <a:custGeom>
                <a:avLst/>
                <a:gdLst>
                  <a:gd name="T0" fmla="*/ 63 w 63"/>
                  <a:gd name="T1" fmla="*/ 0 h 87"/>
                  <a:gd name="T2" fmla="*/ 63 w 63"/>
                  <a:gd name="T3" fmla="*/ 4 h 87"/>
                  <a:gd name="T4" fmla="*/ 59 w 63"/>
                  <a:gd name="T5" fmla="*/ 15 h 87"/>
                  <a:gd name="T6" fmla="*/ 52 w 63"/>
                  <a:gd name="T7" fmla="*/ 28 h 87"/>
                  <a:gd name="T8" fmla="*/ 43 w 63"/>
                  <a:gd name="T9" fmla="*/ 43 h 87"/>
                  <a:gd name="T10" fmla="*/ 31 w 63"/>
                  <a:gd name="T11" fmla="*/ 59 h 87"/>
                  <a:gd name="T12" fmla="*/ 19 w 63"/>
                  <a:gd name="T13" fmla="*/ 72 h 87"/>
                  <a:gd name="T14" fmla="*/ 9 w 63"/>
                  <a:gd name="T15" fmla="*/ 83 h 87"/>
                  <a:gd name="T16" fmla="*/ 0 w 63"/>
                  <a:gd name="T17" fmla="*/ 87 h 87"/>
                  <a:gd name="T18" fmla="*/ 6 w 63"/>
                  <a:gd name="T19" fmla="*/ 78 h 87"/>
                  <a:gd name="T20" fmla="*/ 13 w 63"/>
                  <a:gd name="T21" fmla="*/ 66 h 87"/>
                  <a:gd name="T22" fmla="*/ 22 w 63"/>
                  <a:gd name="T23" fmla="*/ 52 h 87"/>
                  <a:gd name="T24" fmla="*/ 31 w 63"/>
                  <a:gd name="T25" fmla="*/ 35 h 87"/>
                  <a:gd name="T26" fmla="*/ 41 w 63"/>
                  <a:gd name="T27" fmla="*/ 21 h 87"/>
                  <a:gd name="T28" fmla="*/ 50 w 63"/>
                  <a:gd name="T29" fmla="*/ 9 h 87"/>
                  <a:gd name="T30" fmla="*/ 58 w 63"/>
                  <a:gd name="T31" fmla="*/ 1 h 87"/>
                  <a:gd name="T32" fmla="*/ 63 w 63"/>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7"/>
                  <a:gd name="T53" fmla="*/ 63 w 63"/>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7">
                    <a:moveTo>
                      <a:pt x="63" y="0"/>
                    </a:moveTo>
                    <a:lnTo>
                      <a:pt x="63" y="4"/>
                    </a:lnTo>
                    <a:lnTo>
                      <a:pt x="59" y="15"/>
                    </a:lnTo>
                    <a:lnTo>
                      <a:pt x="52" y="28"/>
                    </a:lnTo>
                    <a:lnTo>
                      <a:pt x="43" y="43"/>
                    </a:lnTo>
                    <a:lnTo>
                      <a:pt x="31" y="59"/>
                    </a:lnTo>
                    <a:lnTo>
                      <a:pt x="19" y="72"/>
                    </a:lnTo>
                    <a:lnTo>
                      <a:pt x="9" y="83"/>
                    </a:lnTo>
                    <a:lnTo>
                      <a:pt x="0" y="87"/>
                    </a:lnTo>
                    <a:lnTo>
                      <a:pt x="6" y="78"/>
                    </a:lnTo>
                    <a:lnTo>
                      <a:pt x="13" y="66"/>
                    </a:lnTo>
                    <a:lnTo>
                      <a:pt x="22" y="52"/>
                    </a:lnTo>
                    <a:lnTo>
                      <a:pt x="31" y="35"/>
                    </a:lnTo>
                    <a:lnTo>
                      <a:pt x="41" y="21"/>
                    </a:lnTo>
                    <a:lnTo>
                      <a:pt x="50" y="9"/>
                    </a:lnTo>
                    <a:lnTo>
                      <a:pt x="58" y="1"/>
                    </a:lnTo>
                    <a:lnTo>
                      <a:pt x="6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3" name="Freeform 129"/>
              <p:cNvSpPr>
                <a:spLocks/>
              </p:cNvSpPr>
              <p:nvPr/>
            </p:nvSpPr>
            <p:spPr bwMode="auto">
              <a:xfrm>
                <a:off x="2574" y="1340"/>
                <a:ext cx="57" cy="72"/>
              </a:xfrm>
              <a:custGeom>
                <a:avLst/>
                <a:gdLst>
                  <a:gd name="T0" fmla="*/ 55 w 57"/>
                  <a:gd name="T1" fmla="*/ 0 h 72"/>
                  <a:gd name="T2" fmla="*/ 57 w 57"/>
                  <a:gd name="T3" fmla="*/ 4 h 72"/>
                  <a:gd name="T4" fmla="*/ 54 w 57"/>
                  <a:gd name="T5" fmla="*/ 12 h 72"/>
                  <a:gd name="T6" fmla="*/ 49 w 57"/>
                  <a:gd name="T7" fmla="*/ 22 h 72"/>
                  <a:gd name="T8" fmla="*/ 43 w 57"/>
                  <a:gd name="T9" fmla="*/ 34 h 72"/>
                  <a:gd name="T10" fmla="*/ 34 w 57"/>
                  <a:gd name="T11" fmla="*/ 47 h 72"/>
                  <a:gd name="T12" fmla="*/ 24 w 57"/>
                  <a:gd name="T13" fmla="*/ 57 h 72"/>
                  <a:gd name="T14" fmla="*/ 12 w 57"/>
                  <a:gd name="T15" fmla="*/ 66 h 72"/>
                  <a:gd name="T16" fmla="*/ 0 w 57"/>
                  <a:gd name="T17" fmla="*/ 72 h 72"/>
                  <a:gd name="T18" fmla="*/ 6 w 57"/>
                  <a:gd name="T19" fmla="*/ 65 h 72"/>
                  <a:gd name="T20" fmla="*/ 14 w 57"/>
                  <a:gd name="T21" fmla="*/ 55 h 72"/>
                  <a:gd name="T22" fmla="*/ 21 w 57"/>
                  <a:gd name="T23" fmla="*/ 41 h 72"/>
                  <a:gd name="T24" fmla="*/ 30 w 57"/>
                  <a:gd name="T25" fmla="*/ 28 h 72"/>
                  <a:gd name="T26" fmla="*/ 37 w 57"/>
                  <a:gd name="T27" fmla="*/ 16 h 72"/>
                  <a:gd name="T28" fmla="*/ 45 w 57"/>
                  <a:gd name="T29" fmla="*/ 7 h 72"/>
                  <a:gd name="T30" fmla="*/ 51 w 57"/>
                  <a:gd name="T31" fmla="*/ 1 h 72"/>
                  <a:gd name="T32" fmla="*/ 55 w 57"/>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2"/>
                  <a:gd name="T53" fmla="*/ 57 w 57"/>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2">
                    <a:moveTo>
                      <a:pt x="55" y="0"/>
                    </a:moveTo>
                    <a:lnTo>
                      <a:pt x="57" y="4"/>
                    </a:lnTo>
                    <a:lnTo>
                      <a:pt x="54" y="12"/>
                    </a:lnTo>
                    <a:lnTo>
                      <a:pt x="49" y="22"/>
                    </a:lnTo>
                    <a:lnTo>
                      <a:pt x="43" y="34"/>
                    </a:lnTo>
                    <a:lnTo>
                      <a:pt x="34" y="47"/>
                    </a:lnTo>
                    <a:lnTo>
                      <a:pt x="24" y="57"/>
                    </a:lnTo>
                    <a:lnTo>
                      <a:pt x="12" y="66"/>
                    </a:lnTo>
                    <a:lnTo>
                      <a:pt x="0" y="72"/>
                    </a:lnTo>
                    <a:lnTo>
                      <a:pt x="6" y="65"/>
                    </a:lnTo>
                    <a:lnTo>
                      <a:pt x="14" y="55"/>
                    </a:lnTo>
                    <a:lnTo>
                      <a:pt x="21" y="41"/>
                    </a:lnTo>
                    <a:lnTo>
                      <a:pt x="30" y="28"/>
                    </a:lnTo>
                    <a:lnTo>
                      <a:pt x="37" y="16"/>
                    </a:lnTo>
                    <a:lnTo>
                      <a:pt x="45" y="7"/>
                    </a:lnTo>
                    <a:lnTo>
                      <a:pt x="51" y="1"/>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4" name="Freeform 130"/>
              <p:cNvSpPr>
                <a:spLocks/>
              </p:cNvSpPr>
              <p:nvPr/>
            </p:nvSpPr>
            <p:spPr bwMode="auto">
              <a:xfrm>
                <a:off x="2546" y="1341"/>
                <a:ext cx="48" cy="54"/>
              </a:xfrm>
              <a:custGeom>
                <a:avLst/>
                <a:gdLst>
                  <a:gd name="T0" fmla="*/ 48 w 48"/>
                  <a:gd name="T1" fmla="*/ 0 h 54"/>
                  <a:gd name="T2" fmla="*/ 48 w 48"/>
                  <a:gd name="T3" fmla="*/ 5 h 54"/>
                  <a:gd name="T4" fmla="*/ 45 w 48"/>
                  <a:gd name="T5" fmla="*/ 11 h 54"/>
                  <a:gd name="T6" fmla="*/ 39 w 48"/>
                  <a:gd name="T7" fmla="*/ 20 h 54"/>
                  <a:gd name="T8" fmla="*/ 31 w 48"/>
                  <a:gd name="T9" fmla="*/ 30 h 54"/>
                  <a:gd name="T10" fmla="*/ 23 w 48"/>
                  <a:gd name="T11" fmla="*/ 39 h 54"/>
                  <a:gd name="T12" fmla="*/ 14 w 48"/>
                  <a:gd name="T13" fmla="*/ 46 h 54"/>
                  <a:gd name="T14" fmla="*/ 6 w 48"/>
                  <a:gd name="T15" fmla="*/ 52 h 54"/>
                  <a:gd name="T16" fmla="*/ 0 w 48"/>
                  <a:gd name="T17" fmla="*/ 54 h 54"/>
                  <a:gd name="T18" fmla="*/ 5 w 48"/>
                  <a:gd name="T19" fmla="*/ 48 h 54"/>
                  <a:gd name="T20" fmla="*/ 11 w 48"/>
                  <a:gd name="T21" fmla="*/ 40 h 54"/>
                  <a:gd name="T22" fmla="*/ 17 w 48"/>
                  <a:gd name="T23" fmla="*/ 31 h 54"/>
                  <a:gd name="T24" fmla="*/ 24 w 48"/>
                  <a:gd name="T25" fmla="*/ 22 h 54"/>
                  <a:gd name="T26" fmla="*/ 31 w 48"/>
                  <a:gd name="T27" fmla="*/ 15 h 54"/>
                  <a:gd name="T28" fmla="*/ 37 w 48"/>
                  <a:gd name="T29" fmla="*/ 8 h 54"/>
                  <a:gd name="T30" fmla="*/ 43 w 48"/>
                  <a:gd name="T31" fmla="*/ 3 h 54"/>
                  <a:gd name="T32" fmla="*/ 48 w 4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8" y="0"/>
                    </a:moveTo>
                    <a:lnTo>
                      <a:pt x="48" y="5"/>
                    </a:lnTo>
                    <a:lnTo>
                      <a:pt x="45" y="11"/>
                    </a:lnTo>
                    <a:lnTo>
                      <a:pt x="39" y="20"/>
                    </a:lnTo>
                    <a:lnTo>
                      <a:pt x="31" y="30"/>
                    </a:lnTo>
                    <a:lnTo>
                      <a:pt x="23" y="39"/>
                    </a:lnTo>
                    <a:lnTo>
                      <a:pt x="14" y="46"/>
                    </a:lnTo>
                    <a:lnTo>
                      <a:pt x="6" y="52"/>
                    </a:lnTo>
                    <a:lnTo>
                      <a:pt x="0" y="54"/>
                    </a:lnTo>
                    <a:lnTo>
                      <a:pt x="5" y="48"/>
                    </a:lnTo>
                    <a:lnTo>
                      <a:pt x="11" y="40"/>
                    </a:lnTo>
                    <a:lnTo>
                      <a:pt x="17" y="31"/>
                    </a:lnTo>
                    <a:lnTo>
                      <a:pt x="24" y="22"/>
                    </a:lnTo>
                    <a:lnTo>
                      <a:pt x="31" y="15"/>
                    </a:lnTo>
                    <a:lnTo>
                      <a:pt x="37" y="8"/>
                    </a:lnTo>
                    <a:lnTo>
                      <a:pt x="43" y="3"/>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5" name="Freeform 131"/>
              <p:cNvSpPr>
                <a:spLocks/>
              </p:cNvSpPr>
              <p:nvPr/>
            </p:nvSpPr>
            <p:spPr bwMode="auto">
              <a:xfrm>
                <a:off x="2527" y="1350"/>
                <a:ext cx="33" cy="34"/>
              </a:xfrm>
              <a:custGeom>
                <a:avLst/>
                <a:gdLst>
                  <a:gd name="T0" fmla="*/ 33 w 33"/>
                  <a:gd name="T1" fmla="*/ 0 h 34"/>
                  <a:gd name="T2" fmla="*/ 31 w 33"/>
                  <a:gd name="T3" fmla="*/ 9 h 34"/>
                  <a:gd name="T4" fmla="*/ 24 w 33"/>
                  <a:gd name="T5" fmla="*/ 21 h 34"/>
                  <a:gd name="T6" fmla="*/ 12 w 33"/>
                  <a:gd name="T7" fmla="*/ 33 h 34"/>
                  <a:gd name="T8" fmla="*/ 0 w 33"/>
                  <a:gd name="T9" fmla="*/ 34 h 34"/>
                  <a:gd name="T10" fmla="*/ 12 w 33"/>
                  <a:gd name="T11" fmla="*/ 27 h 34"/>
                  <a:gd name="T12" fmla="*/ 21 w 33"/>
                  <a:gd name="T13" fmla="*/ 12 h 34"/>
                  <a:gd name="T14" fmla="*/ 28 w 33"/>
                  <a:gd name="T15" fmla="*/ 0 h 34"/>
                  <a:gd name="T16" fmla="*/ 33 w 33"/>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4"/>
                  <a:gd name="T29" fmla="*/ 33 w 3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4">
                    <a:moveTo>
                      <a:pt x="33" y="0"/>
                    </a:moveTo>
                    <a:lnTo>
                      <a:pt x="31" y="9"/>
                    </a:lnTo>
                    <a:lnTo>
                      <a:pt x="24" y="21"/>
                    </a:lnTo>
                    <a:lnTo>
                      <a:pt x="12" y="33"/>
                    </a:lnTo>
                    <a:lnTo>
                      <a:pt x="0" y="34"/>
                    </a:lnTo>
                    <a:lnTo>
                      <a:pt x="12" y="27"/>
                    </a:lnTo>
                    <a:lnTo>
                      <a:pt x="21" y="12"/>
                    </a:lnTo>
                    <a:lnTo>
                      <a:pt x="28" y="0"/>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6" name="Freeform 132"/>
              <p:cNvSpPr>
                <a:spLocks/>
              </p:cNvSpPr>
              <p:nvPr/>
            </p:nvSpPr>
            <p:spPr bwMode="auto">
              <a:xfrm>
                <a:off x="2806" y="1355"/>
                <a:ext cx="36" cy="42"/>
              </a:xfrm>
              <a:custGeom>
                <a:avLst/>
                <a:gdLst>
                  <a:gd name="T0" fmla="*/ 0 w 36"/>
                  <a:gd name="T1" fmla="*/ 42 h 42"/>
                  <a:gd name="T2" fmla="*/ 5 w 36"/>
                  <a:gd name="T3" fmla="*/ 32 h 42"/>
                  <a:gd name="T4" fmla="*/ 15 w 36"/>
                  <a:gd name="T5" fmla="*/ 16 h 42"/>
                  <a:gd name="T6" fmla="*/ 25 w 36"/>
                  <a:gd name="T7" fmla="*/ 3 h 42"/>
                  <a:gd name="T8" fmla="*/ 34 w 36"/>
                  <a:gd name="T9" fmla="*/ 0 h 42"/>
                  <a:gd name="T10" fmla="*/ 36 w 36"/>
                  <a:gd name="T11" fmla="*/ 4 h 42"/>
                  <a:gd name="T12" fmla="*/ 34 w 36"/>
                  <a:gd name="T13" fmla="*/ 8 h 42"/>
                  <a:gd name="T14" fmla="*/ 30 w 36"/>
                  <a:gd name="T15" fmla="*/ 14 h 42"/>
                  <a:gd name="T16" fmla="*/ 24 w 36"/>
                  <a:gd name="T17" fmla="*/ 22 h 42"/>
                  <a:gd name="T18" fmla="*/ 16 w 36"/>
                  <a:gd name="T19" fmla="*/ 28 h 42"/>
                  <a:gd name="T20" fmla="*/ 11 w 36"/>
                  <a:gd name="T21" fmla="*/ 34 h 42"/>
                  <a:gd name="T22" fmla="*/ 5 w 36"/>
                  <a:gd name="T23" fmla="*/ 40 h 42"/>
                  <a:gd name="T24" fmla="*/ 0 w 36"/>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2"/>
                  <a:gd name="T41" fmla="*/ 36 w 3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2">
                    <a:moveTo>
                      <a:pt x="0" y="42"/>
                    </a:moveTo>
                    <a:lnTo>
                      <a:pt x="5" y="32"/>
                    </a:lnTo>
                    <a:lnTo>
                      <a:pt x="15" y="16"/>
                    </a:lnTo>
                    <a:lnTo>
                      <a:pt x="25" y="3"/>
                    </a:lnTo>
                    <a:lnTo>
                      <a:pt x="34" y="0"/>
                    </a:lnTo>
                    <a:lnTo>
                      <a:pt x="36" y="4"/>
                    </a:lnTo>
                    <a:lnTo>
                      <a:pt x="34" y="8"/>
                    </a:lnTo>
                    <a:lnTo>
                      <a:pt x="30" y="14"/>
                    </a:lnTo>
                    <a:lnTo>
                      <a:pt x="24" y="22"/>
                    </a:lnTo>
                    <a:lnTo>
                      <a:pt x="16" y="28"/>
                    </a:lnTo>
                    <a:lnTo>
                      <a:pt x="11" y="34"/>
                    </a:lnTo>
                    <a:lnTo>
                      <a:pt x="5" y="40"/>
                    </a:lnTo>
                    <a:lnTo>
                      <a:pt x="0"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7" name="Freeform 133"/>
              <p:cNvSpPr>
                <a:spLocks/>
              </p:cNvSpPr>
              <p:nvPr/>
            </p:nvSpPr>
            <p:spPr bwMode="auto">
              <a:xfrm>
                <a:off x="2805" y="1400"/>
                <a:ext cx="46" cy="18"/>
              </a:xfrm>
              <a:custGeom>
                <a:avLst/>
                <a:gdLst>
                  <a:gd name="T0" fmla="*/ 0 w 46"/>
                  <a:gd name="T1" fmla="*/ 0 h 18"/>
                  <a:gd name="T2" fmla="*/ 3 w 46"/>
                  <a:gd name="T3" fmla="*/ 2 h 18"/>
                  <a:gd name="T4" fmla="*/ 9 w 46"/>
                  <a:gd name="T5" fmla="*/ 5 h 18"/>
                  <a:gd name="T6" fmla="*/ 15 w 46"/>
                  <a:gd name="T7" fmla="*/ 8 h 18"/>
                  <a:gd name="T8" fmla="*/ 22 w 46"/>
                  <a:gd name="T9" fmla="*/ 12 h 18"/>
                  <a:gd name="T10" fmla="*/ 29 w 46"/>
                  <a:gd name="T11" fmla="*/ 15 h 18"/>
                  <a:gd name="T12" fmla="*/ 37 w 46"/>
                  <a:gd name="T13" fmla="*/ 18 h 18"/>
                  <a:gd name="T14" fmla="*/ 43 w 46"/>
                  <a:gd name="T15" fmla="*/ 18 h 18"/>
                  <a:gd name="T16" fmla="*/ 46 w 46"/>
                  <a:gd name="T17" fmla="*/ 17 h 18"/>
                  <a:gd name="T18" fmla="*/ 46 w 46"/>
                  <a:gd name="T19" fmla="*/ 14 h 18"/>
                  <a:gd name="T20" fmla="*/ 43 w 46"/>
                  <a:gd name="T21" fmla="*/ 9 h 18"/>
                  <a:gd name="T22" fmla="*/ 37 w 46"/>
                  <a:gd name="T23" fmla="*/ 8 h 18"/>
                  <a:gd name="T24" fmla="*/ 29 w 46"/>
                  <a:gd name="T25" fmla="*/ 5 h 18"/>
                  <a:gd name="T26" fmla="*/ 20 w 46"/>
                  <a:gd name="T27" fmla="*/ 3 h 18"/>
                  <a:gd name="T28" fmla="*/ 12 w 46"/>
                  <a:gd name="T29" fmla="*/ 2 h 18"/>
                  <a:gd name="T30" fmla="*/ 6 w 46"/>
                  <a:gd name="T31" fmla="*/ 0 h 18"/>
                  <a:gd name="T32" fmla="*/ 0 w 4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8"/>
                  <a:gd name="T53" fmla="*/ 46 w 4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8">
                    <a:moveTo>
                      <a:pt x="0" y="0"/>
                    </a:moveTo>
                    <a:lnTo>
                      <a:pt x="3" y="2"/>
                    </a:lnTo>
                    <a:lnTo>
                      <a:pt x="9" y="5"/>
                    </a:lnTo>
                    <a:lnTo>
                      <a:pt x="15" y="8"/>
                    </a:lnTo>
                    <a:lnTo>
                      <a:pt x="22" y="12"/>
                    </a:lnTo>
                    <a:lnTo>
                      <a:pt x="29" y="15"/>
                    </a:lnTo>
                    <a:lnTo>
                      <a:pt x="37" y="18"/>
                    </a:lnTo>
                    <a:lnTo>
                      <a:pt x="43" y="18"/>
                    </a:lnTo>
                    <a:lnTo>
                      <a:pt x="46" y="17"/>
                    </a:lnTo>
                    <a:lnTo>
                      <a:pt x="46" y="14"/>
                    </a:lnTo>
                    <a:lnTo>
                      <a:pt x="43" y="9"/>
                    </a:lnTo>
                    <a:lnTo>
                      <a:pt x="37" y="8"/>
                    </a:lnTo>
                    <a:lnTo>
                      <a:pt x="29" y="5"/>
                    </a:lnTo>
                    <a:lnTo>
                      <a:pt x="20" y="3"/>
                    </a:lnTo>
                    <a:lnTo>
                      <a:pt x="12" y="2"/>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8" name="Freeform 134"/>
              <p:cNvSpPr>
                <a:spLocks/>
              </p:cNvSpPr>
              <p:nvPr/>
            </p:nvSpPr>
            <p:spPr bwMode="auto">
              <a:xfrm>
                <a:off x="2814" y="1380"/>
                <a:ext cx="50" cy="15"/>
              </a:xfrm>
              <a:custGeom>
                <a:avLst/>
                <a:gdLst>
                  <a:gd name="T0" fmla="*/ 0 w 50"/>
                  <a:gd name="T1" fmla="*/ 15 h 15"/>
                  <a:gd name="T2" fmla="*/ 3 w 50"/>
                  <a:gd name="T3" fmla="*/ 15 h 15"/>
                  <a:gd name="T4" fmla="*/ 10 w 50"/>
                  <a:gd name="T5" fmla="*/ 15 h 15"/>
                  <a:gd name="T6" fmla="*/ 17 w 50"/>
                  <a:gd name="T7" fmla="*/ 13 h 15"/>
                  <a:gd name="T8" fmla="*/ 28 w 50"/>
                  <a:gd name="T9" fmla="*/ 13 h 15"/>
                  <a:gd name="T10" fmla="*/ 35 w 50"/>
                  <a:gd name="T11" fmla="*/ 12 h 15"/>
                  <a:gd name="T12" fmla="*/ 44 w 50"/>
                  <a:gd name="T13" fmla="*/ 10 h 15"/>
                  <a:gd name="T14" fmla="*/ 48 w 50"/>
                  <a:gd name="T15" fmla="*/ 9 h 15"/>
                  <a:gd name="T16" fmla="*/ 50 w 50"/>
                  <a:gd name="T17" fmla="*/ 4 h 15"/>
                  <a:gd name="T18" fmla="*/ 48 w 50"/>
                  <a:gd name="T19" fmla="*/ 1 h 15"/>
                  <a:gd name="T20" fmla="*/ 44 w 50"/>
                  <a:gd name="T21" fmla="*/ 0 h 15"/>
                  <a:gd name="T22" fmla="*/ 37 w 50"/>
                  <a:gd name="T23" fmla="*/ 1 h 15"/>
                  <a:gd name="T24" fmla="*/ 29 w 50"/>
                  <a:gd name="T25" fmla="*/ 4 h 15"/>
                  <a:gd name="T26" fmla="*/ 20 w 50"/>
                  <a:gd name="T27" fmla="*/ 7 h 15"/>
                  <a:gd name="T28" fmla="*/ 11 w 50"/>
                  <a:gd name="T29" fmla="*/ 10 h 15"/>
                  <a:gd name="T30" fmla="*/ 4 w 50"/>
                  <a:gd name="T31" fmla="*/ 13 h 15"/>
                  <a:gd name="T32" fmla="*/ 0 w 5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5"/>
                  <a:gd name="T53" fmla="*/ 50 w 5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5">
                    <a:moveTo>
                      <a:pt x="0" y="15"/>
                    </a:moveTo>
                    <a:lnTo>
                      <a:pt x="3" y="15"/>
                    </a:lnTo>
                    <a:lnTo>
                      <a:pt x="10" y="15"/>
                    </a:lnTo>
                    <a:lnTo>
                      <a:pt x="17" y="13"/>
                    </a:lnTo>
                    <a:lnTo>
                      <a:pt x="28" y="13"/>
                    </a:lnTo>
                    <a:lnTo>
                      <a:pt x="35" y="12"/>
                    </a:lnTo>
                    <a:lnTo>
                      <a:pt x="44" y="10"/>
                    </a:lnTo>
                    <a:lnTo>
                      <a:pt x="48" y="9"/>
                    </a:lnTo>
                    <a:lnTo>
                      <a:pt x="50" y="4"/>
                    </a:lnTo>
                    <a:lnTo>
                      <a:pt x="48" y="1"/>
                    </a:lnTo>
                    <a:lnTo>
                      <a:pt x="44" y="0"/>
                    </a:lnTo>
                    <a:lnTo>
                      <a:pt x="37" y="1"/>
                    </a:lnTo>
                    <a:lnTo>
                      <a:pt x="29" y="4"/>
                    </a:lnTo>
                    <a:lnTo>
                      <a:pt x="20" y="7"/>
                    </a:lnTo>
                    <a:lnTo>
                      <a:pt x="11" y="10"/>
                    </a:lnTo>
                    <a:lnTo>
                      <a:pt x="4" y="13"/>
                    </a:lnTo>
                    <a:lnTo>
                      <a:pt x="0" y="1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9" name="Freeform 135"/>
              <p:cNvSpPr>
                <a:spLocks/>
              </p:cNvSpPr>
              <p:nvPr/>
            </p:nvSpPr>
            <p:spPr bwMode="auto">
              <a:xfrm>
                <a:off x="2790" y="1408"/>
                <a:ext cx="47" cy="37"/>
              </a:xfrm>
              <a:custGeom>
                <a:avLst/>
                <a:gdLst>
                  <a:gd name="T0" fmla="*/ 0 w 47"/>
                  <a:gd name="T1" fmla="*/ 0 h 37"/>
                  <a:gd name="T2" fmla="*/ 6 w 47"/>
                  <a:gd name="T3" fmla="*/ 3 h 37"/>
                  <a:gd name="T4" fmla="*/ 15 w 47"/>
                  <a:gd name="T5" fmla="*/ 7 h 37"/>
                  <a:gd name="T6" fmla="*/ 22 w 47"/>
                  <a:gd name="T7" fmla="*/ 12 h 37"/>
                  <a:gd name="T8" fmla="*/ 31 w 47"/>
                  <a:gd name="T9" fmla="*/ 18 h 37"/>
                  <a:gd name="T10" fmla="*/ 38 w 47"/>
                  <a:gd name="T11" fmla="*/ 23 h 37"/>
                  <a:gd name="T12" fmla="*/ 44 w 47"/>
                  <a:gd name="T13" fmla="*/ 28 h 37"/>
                  <a:gd name="T14" fmla="*/ 47 w 47"/>
                  <a:gd name="T15" fmla="*/ 32 h 37"/>
                  <a:gd name="T16" fmla="*/ 47 w 47"/>
                  <a:gd name="T17" fmla="*/ 35 h 37"/>
                  <a:gd name="T18" fmla="*/ 43 w 47"/>
                  <a:gd name="T19" fmla="*/ 37 h 37"/>
                  <a:gd name="T20" fmla="*/ 37 w 47"/>
                  <a:gd name="T21" fmla="*/ 34 h 37"/>
                  <a:gd name="T22" fmla="*/ 31 w 47"/>
                  <a:gd name="T23" fmla="*/ 29 h 37"/>
                  <a:gd name="T24" fmla="*/ 24 w 47"/>
                  <a:gd name="T25" fmla="*/ 22 h 37"/>
                  <a:gd name="T26" fmla="*/ 16 w 47"/>
                  <a:gd name="T27" fmla="*/ 16 h 37"/>
                  <a:gd name="T28" fmla="*/ 9 w 47"/>
                  <a:gd name="T29" fmla="*/ 9 h 37"/>
                  <a:gd name="T30" fmla="*/ 3 w 47"/>
                  <a:gd name="T31" fmla="*/ 3 h 37"/>
                  <a:gd name="T32" fmla="*/ 0 w 4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7"/>
                  <a:gd name="T53" fmla="*/ 47 w 4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7">
                    <a:moveTo>
                      <a:pt x="0" y="0"/>
                    </a:moveTo>
                    <a:lnTo>
                      <a:pt x="6" y="3"/>
                    </a:lnTo>
                    <a:lnTo>
                      <a:pt x="15" y="7"/>
                    </a:lnTo>
                    <a:lnTo>
                      <a:pt x="22" y="12"/>
                    </a:lnTo>
                    <a:lnTo>
                      <a:pt x="31" y="18"/>
                    </a:lnTo>
                    <a:lnTo>
                      <a:pt x="38" y="23"/>
                    </a:lnTo>
                    <a:lnTo>
                      <a:pt x="44" y="28"/>
                    </a:lnTo>
                    <a:lnTo>
                      <a:pt x="47" y="32"/>
                    </a:lnTo>
                    <a:lnTo>
                      <a:pt x="47" y="35"/>
                    </a:lnTo>
                    <a:lnTo>
                      <a:pt x="43" y="37"/>
                    </a:lnTo>
                    <a:lnTo>
                      <a:pt x="37" y="34"/>
                    </a:lnTo>
                    <a:lnTo>
                      <a:pt x="31" y="29"/>
                    </a:lnTo>
                    <a:lnTo>
                      <a:pt x="24" y="22"/>
                    </a:lnTo>
                    <a:lnTo>
                      <a:pt x="16" y="16"/>
                    </a:lnTo>
                    <a:lnTo>
                      <a:pt x="9" y="9"/>
                    </a:lnTo>
                    <a:lnTo>
                      <a:pt x="3"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0" name="Freeform 136"/>
              <p:cNvSpPr>
                <a:spLocks/>
              </p:cNvSpPr>
              <p:nvPr/>
            </p:nvSpPr>
            <p:spPr bwMode="auto">
              <a:xfrm>
                <a:off x="2542" y="1392"/>
                <a:ext cx="12" cy="65"/>
              </a:xfrm>
              <a:custGeom>
                <a:avLst/>
                <a:gdLst>
                  <a:gd name="T0" fmla="*/ 7 w 12"/>
                  <a:gd name="T1" fmla="*/ 0 h 65"/>
                  <a:gd name="T2" fmla="*/ 10 w 12"/>
                  <a:gd name="T3" fmla="*/ 16 h 65"/>
                  <a:gd name="T4" fmla="*/ 12 w 12"/>
                  <a:gd name="T5" fmla="*/ 37 h 65"/>
                  <a:gd name="T6" fmla="*/ 10 w 12"/>
                  <a:gd name="T7" fmla="*/ 56 h 65"/>
                  <a:gd name="T8" fmla="*/ 4 w 12"/>
                  <a:gd name="T9" fmla="*/ 65 h 65"/>
                  <a:gd name="T10" fmla="*/ 0 w 12"/>
                  <a:gd name="T11" fmla="*/ 59 h 65"/>
                  <a:gd name="T12" fmla="*/ 1 w 12"/>
                  <a:gd name="T13" fmla="*/ 39 h 65"/>
                  <a:gd name="T14" fmla="*/ 4 w 12"/>
                  <a:gd name="T15" fmla="*/ 17 h 65"/>
                  <a:gd name="T16" fmla="*/ 7 w 1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5"/>
                  <a:gd name="T29" fmla="*/ 12 w 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5">
                    <a:moveTo>
                      <a:pt x="7" y="0"/>
                    </a:moveTo>
                    <a:lnTo>
                      <a:pt x="10" y="16"/>
                    </a:lnTo>
                    <a:lnTo>
                      <a:pt x="12" y="37"/>
                    </a:lnTo>
                    <a:lnTo>
                      <a:pt x="10" y="56"/>
                    </a:lnTo>
                    <a:lnTo>
                      <a:pt x="4" y="65"/>
                    </a:lnTo>
                    <a:lnTo>
                      <a:pt x="0" y="59"/>
                    </a:lnTo>
                    <a:lnTo>
                      <a:pt x="1" y="39"/>
                    </a:lnTo>
                    <a:lnTo>
                      <a:pt x="4" y="17"/>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1" name="Freeform 137"/>
              <p:cNvSpPr>
                <a:spLocks/>
              </p:cNvSpPr>
              <p:nvPr/>
            </p:nvSpPr>
            <p:spPr bwMode="auto">
              <a:xfrm>
                <a:off x="2514" y="1383"/>
                <a:ext cx="19" cy="65"/>
              </a:xfrm>
              <a:custGeom>
                <a:avLst/>
                <a:gdLst>
                  <a:gd name="T0" fmla="*/ 19 w 19"/>
                  <a:gd name="T1" fmla="*/ 0 h 65"/>
                  <a:gd name="T2" fmla="*/ 19 w 19"/>
                  <a:gd name="T3" fmla="*/ 14 h 65"/>
                  <a:gd name="T4" fmla="*/ 18 w 19"/>
                  <a:gd name="T5" fmla="*/ 37 h 65"/>
                  <a:gd name="T6" fmla="*/ 13 w 19"/>
                  <a:gd name="T7" fmla="*/ 56 h 65"/>
                  <a:gd name="T8" fmla="*/ 4 w 19"/>
                  <a:gd name="T9" fmla="*/ 65 h 65"/>
                  <a:gd name="T10" fmla="*/ 0 w 19"/>
                  <a:gd name="T11" fmla="*/ 56 h 65"/>
                  <a:gd name="T12" fmla="*/ 6 w 19"/>
                  <a:gd name="T13" fmla="*/ 37 h 65"/>
                  <a:gd name="T14" fmla="*/ 13 w 19"/>
                  <a:gd name="T15" fmla="*/ 14 h 65"/>
                  <a:gd name="T16" fmla="*/ 19 w 19"/>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65"/>
                  <a:gd name="T29" fmla="*/ 19 w 19"/>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65">
                    <a:moveTo>
                      <a:pt x="19" y="0"/>
                    </a:moveTo>
                    <a:lnTo>
                      <a:pt x="19" y="14"/>
                    </a:lnTo>
                    <a:lnTo>
                      <a:pt x="18" y="37"/>
                    </a:lnTo>
                    <a:lnTo>
                      <a:pt x="13" y="56"/>
                    </a:lnTo>
                    <a:lnTo>
                      <a:pt x="4" y="65"/>
                    </a:lnTo>
                    <a:lnTo>
                      <a:pt x="0" y="56"/>
                    </a:lnTo>
                    <a:lnTo>
                      <a:pt x="6" y="37"/>
                    </a:lnTo>
                    <a:lnTo>
                      <a:pt x="13" y="14"/>
                    </a:lnTo>
                    <a:lnTo>
                      <a:pt x="1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2" name="Freeform 138"/>
              <p:cNvSpPr>
                <a:spLocks/>
              </p:cNvSpPr>
              <p:nvPr/>
            </p:nvSpPr>
            <p:spPr bwMode="auto">
              <a:xfrm>
                <a:off x="2576" y="1411"/>
                <a:ext cx="12" cy="62"/>
              </a:xfrm>
              <a:custGeom>
                <a:avLst/>
                <a:gdLst>
                  <a:gd name="T0" fmla="*/ 1 w 12"/>
                  <a:gd name="T1" fmla="*/ 0 h 62"/>
                  <a:gd name="T2" fmla="*/ 7 w 12"/>
                  <a:gd name="T3" fmla="*/ 9 h 62"/>
                  <a:gd name="T4" fmla="*/ 10 w 12"/>
                  <a:gd name="T5" fmla="*/ 28 h 62"/>
                  <a:gd name="T6" fmla="*/ 12 w 12"/>
                  <a:gd name="T7" fmla="*/ 49 h 62"/>
                  <a:gd name="T8" fmla="*/ 6 w 12"/>
                  <a:gd name="T9" fmla="*/ 62 h 62"/>
                  <a:gd name="T10" fmla="*/ 0 w 12"/>
                  <a:gd name="T11" fmla="*/ 57 h 62"/>
                  <a:gd name="T12" fmla="*/ 0 w 12"/>
                  <a:gd name="T13" fmla="*/ 40 h 62"/>
                  <a:gd name="T14" fmla="*/ 1 w 12"/>
                  <a:gd name="T15" fmla="*/ 18 h 62"/>
                  <a:gd name="T16" fmla="*/ 1 w 1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2"/>
                  <a:gd name="T29" fmla="*/ 12 w 1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2">
                    <a:moveTo>
                      <a:pt x="1" y="0"/>
                    </a:moveTo>
                    <a:lnTo>
                      <a:pt x="7" y="9"/>
                    </a:lnTo>
                    <a:lnTo>
                      <a:pt x="10" y="28"/>
                    </a:lnTo>
                    <a:lnTo>
                      <a:pt x="12" y="49"/>
                    </a:lnTo>
                    <a:lnTo>
                      <a:pt x="6" y="62"/>
                    </a:lnTo>
                    <a:lnTo>
                      <a:pt x="0" y="57"/>
                    </a:lnTo>
                    <a:lnTo>
                      <a:pt x="0" y="40"/>
                    </a:lnTo>
                    <a:lnTo>
                      <a:pt x="1" y="18"/>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3" name="Freeform 139"/>
              <p:cNvSpPr>
                <a:spLocks/>
              </p:cNvSpPr>
              <p:nvPr/>
            </p:nvSpPr>
            <p:spPr bwMode="auto">
              <a:xfrm>
                <a:off x="2603" y="1417"/>
                <a:ext cx="25" cy="71"/>
              </a:xfrm>
              <a:custGeom>
                <a:avLst/>
                <a:gdLst>
                  <a:gd name="T0" fmla="*/ 0 w 25"/>
                  <a:gd name="T1" fmla="*/ 0 h 71"/>
                  <a:gd name="T2" fmla="*/ 10 w 25"/>
                  <a:gd name="T3" fmla="*/ 17 h 71"/>
                  <a:gd name="T4" fmla="*/ 20 w 25"/>
                  <a:gd name="T5" fmla="*/ 40 h 71"/>
                  <a:gd name="T6" fmla="*/ 25 w 25"/>
                  <a:gd name="T7" fmla="*/ 60 h 71"/>
                  <a:gd name="T8" fmla="*/ 20 w 25"/>
                  <a:gd name="T9" fmla="*/ 71 h 71"/>
                  <a:gd name="T10" fmla="*/ 11 w 25"/>
                  <a:gd name="T11" fmla="*/ 63 h 71"/>
                  <a:gd name="T12" fmla="*/ 7 w 25"/>
                  <a:gd name="T13" fmla="*/ 41 h 71"/>
                  <a:gd name="T14" fmla="*/ 4 w 25"/>
                  <a:gd name="T15" fmla="*/ 17 h 71"/>
                  <a:gd name="T16" fmla="*/ 0 w 2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1"/>
                  <a:gd name="T29" fmla="*/ 25 w 2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1">
                    <a:moveTo>
                      <a:pt x="0" y="0"/>
                    </a:moveTo>
                    <a:lnTo>
                      <a:pt x="10" y="17"/>
                    </a:lnTo>
                    <a:lnTo>
                      <a:pt x="20" y="40"/>
                    </a:lnTo>
                    <a:lnTo>
                      <a:pt x="25" y="60"/>
                    </a:lnTo>
                    <a:lnTo>
                      <a:pt x="20" y="71"/>
                    </a:lnTo>
                    <a:lnTo>
                      <a:pt x="11" y="63"/>
                    </a:lnTo>
                    <a:lnTo>
                      <a:pt x="7" y="41"/>
                    </a:lnTo>
                    <a:lnTo>
                      <a:pt x="4"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4" name="Freeform 140"/>
              <p:cNvSpPr>
                <a:spLocks/>
              </p:cNvSpPr>
              <p:nvPr/>
            </p:nvSpPr>
            <p:spPr bwMode="auto">
              <a:xfrm>
                <a:off x="2636" y="1426"/>
                <a:ext cx="29" cy="78"/>
              </a:xfrm>
              <a:custGeom>
                <a:avLst/>
                <a:gdLst>
                  <a:gd name="T0" fmla="*/ 0 w 29"/>
                  <a:gd name="T1" fmla="*/ 0 h 78"/>
                  <a:gd name="T2" fmla="*/ 9 w 29"/>
                  <a:gd name="T3" fmla="*/ 17 h 78"/>
                  <a:gd name="T4" fmla="*/ 21 w 29"/>
                  <a:gd name="T5" fmla="*/ 44 h 78"/>
                  <a:gd name="T6" fmla="*/ 29 w 29"/>
                  <a:gd name="T7" fmla="*/ 68 h 78"/>
                  <a:gd name="T8" fmla="*/ 26 w 29"/>
                  <a:gd name="T9" fmla="*/ 78 h 78"/>
                  <a:gd name="T10" fmla="*/ 15 w 29"/>
                  <a:gd name="T11" fmla="*/ 66 h 78"/>
                  <a:gd name="T12" fmla="*/ 9 w 29"/>
                  <a:gd name="T13" fmla="*/ 41 h 78"/>
                  <a:gd name="T14" fmla="*/ 3 w 29"/>
                  <a:gd name="T15" fmla="*/ 16 h 78"/>
                  <a:gd name="T16" fmla="*/ 0 w 29"/>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8"/>
                  <a:gd name="T29" fmla="*/ 29 w 29"/>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8">
                    <a:moveTo>
                      <a:pt x="0" y="0"/>
                    </a:moveTo>
                    <a:lnTo>
                      <a:pt x="9" y="17"/>
                    </a:lnTo>
                    <a:lnTo>
                      <a:pt x="21" y="44"/>
                    </a:lnTo>
                    <a:lnTo>
                      <a:pt x="29" y="68"/>
                    </a:lnTo>
                    <a:lnTo>
                      <a:pt x="26" y="78"/>
                    </a:lnTo>
                    <a:lnTo>
                      <a:pt x="15" y="66"/>
                    </a:lnTo>
                    <a:lnTo>
                      <a:pt x="9" y="41"/>
                    </a:lnTo>
                    <a:lnTo>
                      <a:pt x="3"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5" name="Freeform 141"/>
              <p:cNvSpPr>
                <a:spLocks/>
              </p:cNvSpPr>
              <p:nvPr/>
            </p:nvSpPr>
            <p:spPr bwMode="auto">
              <a:xfrm>
                <a:off x="2696" y="1423"/>
                <a:ext cx="47" cy="81"/>
              </a:xfrm>
              <a:custGeom>
                <a:avLst/>
                <a:gdLst>
                  <a:gd name="T0" fmla="*/ 0 w 47"/>
                  <a:gd name="T1" fmla="*/ 0 h 81"/>
                  <a:gd name="T2" fmla="*/ 7 w 47"/>
                  <a:gd name="T3" fmla="*/ 7 h 81"/>
                  <a:gd name="T4" fmla="*/ 16 w 47"/>
                  <a:gd name="T5" fmla="*/ 17 h 81"/>
                  <a:gd name="T6" fmla="*/ 25 w 47"/>
                  <a:gd name="T7" fmla="*/ 29 h 81"/>
                  <a:gd name="T8" fmla="*/ 33 w 47"/>
                  <a:gd name="T9" fmla="*/ 42 h 81"/>
                  <a:gd name="T10" fmla="*/ 41 w 47"/>
                  <a:gd name="T11" fmla="*/ 56 h 81"/>
                  <a:gd name="T12" fmla="*/ 45 w 47"/>
                  <a:gd name="T13" fmla="*/ 68 h 81"/>
                  <a:gd name="T14" fmla="*/ 47 w 47"/>
                  <a:gd name="T15" fmla="*/ 76 h 81"/>
                  <a:gd name="T16" fmla="*/ 45 w 47"/>
                  <a:gd name="T17" fmla="*/ 81 h 81"/>
                  <a:gd name="T18" fmla="*/ 41 w 47"/>
                  <a:gd name="T19" fmla="*/ 79 h 81"/>
                  <a:gd name="T20" fmla="*/ 35 w 47"/>
                  <a:gd name="T21" fmla="*/ 72 h 81"/>
                  <a:gd name="T22" fmla="*/ 29 w 47"/>
                  <a:gd name="T23" fmla="*/ 60 h 81"/>
                  <a:gd name="T24" fmla="*/ 23 w 47"/>
                  <a:gd name="T25" fmla="*/ 45 h 81"/>
                  <a:gd name="T26" fmla="*/ 17 w 47"/>
                  <a:gd name="T27" fmla="*/ 31 h 81"/>
                  <a:gd name="T28" fmla="*/ 11 w 47"/>
                  <a:gd name="T29" fmla="*/ 16 h 81"/>
                  <a:gd name="T30" fmla="*/ 5 w 47"/>
                  <a:gd name="T31" fmla="*/ 6 h 81"/>
                  <a:gd name="T32" fmla="*/ 0 w 47"/>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81"/>
                  <a:gd name="T53" fmla="*/ 47 w 47"/>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81">
                    <a:moveTo>
                      <a:pt x="0" y="0"/>
                    </a:moveTo>
                    <a:lnTo>
                      <a:pt x="7" y="7"/>
                    </a:lnTo>
                    <a:lnTo>
                      <a:pt x="16" y="17"/>
                    </a:lnTo>
                    <a:lnTo>
                      <a:pt x="25" y="29"/>
                    </a:lnTo>
                    <a:lnTo>
                      <a:pt x="33" y="42"/>
                    </a:lnTo>
                    <a:lnTo>
                      <a:pt x="41" y="56"/>
                    </a:lnTo>
                    <a:lnTo>
                      <a:pt x="45" y="68"/>
                    </a:lnTo>
                    <a:lnTo>
                      <a:pt x="47" y="76"/>
                    </a:lnTo>
                    <a:lnTo>
                      <a:pt x="45" y="81"/>
                    </a:lnTo>
                    <a:lnTo>
                      <a:pt x="41" y="79"/>
                    </a:lnTo>
                    <a:lnTo>
                      <a:pt x="35" y="72"/>
                    </a:lnTo>
                    <a:lnTo>
                      <a:pt x="29" y="60"/>
                    </a:lnTo>
                    <a:lnTo>
                      <a:pt x="23" y="45"/>
                    </a:lnTo>
                    <a:lnTo>
                      <a:pt x="17" y="31"/>
                    </a:lnTo>
                    <a:lnTo>
                      <a:pt x="11" y="16"/>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6" name="Freeform 142"/>
              <p:cNvSpPr>
                <a:spLocks/>
              </p:cNvSpPr>
              <p:nvPr/>
            </p:nvSpPr>
            <p:spPr bwMode="auto">
              <a:xfrm>
                <a:off x="2762" y="1411"/>
                <a:ext cx="53" cy="75"/>
              </a:xfrm>
              <a:custGeom>
                <a:avLst/>
                <a:gdLst>
                  <a:gd name="T0" fmla="*/ 0 w 53"/>
                  <a:gd name="T1" fmla="*/ 0 h 75"/>
                  <a:gd name="T2" fmla="*/ 6 w 53"/>
                  <a:gd name="T3" fmla="*/ 6 h 75"/>
                  <a:gd name="T4" fmla="*/ 16 w 53"/>
                  <a:gd name="T5" fmla="*/ 15 h 75"/>
                  <a:gd name="T6" fmla="*/ 25 w 53"/>
                  <a:gd name="T7" fmla="*/ 26 h 75"/>
                  <a:gd name="T8" fmla="*/ 35 w 53"/>
                  <a:gd name="T9" fmla="*/ 38 h 75"/>
                  <a:gd name="T10" fmla="*/ 44 w 53"/>
                  <a:gd name="T11" fmla="*/ 52 h 75"/>
                  <a:gd name="T12" fmla="*/ 52 w 53"/>
                  <a:gd name="T13" fmla="*/ 62 h 75"/>
                  <a:gd name="T14" fmla="*/ 53 w 53"/>
                  <a:gd name="T15" fmla="*/ 71 h 75"/>
                  <a:gd name="T16" fmla="*/ 52 w 53"/>
                  <a:gd name="T17" fmla="*/ 75 h 75"/>
                  <a:gd name="T18" fmla="*/ 46 w 53"/>
                  <a:gd name="T19" fmla="*/ 74 h 75"/>
                  <a:gd name="T20" fmla="*/ 40 w 53"/>
                  <a:gd name="T21" fmla="*/ 66 h 75"/>
                  <a:gd name="T22" fmla="*/ 32 w 53"/>
                  <a:gd name="T23" fmla="*/ 56 h 75"/>
                  <a:gd name="T24" fmla="*/ 25 w 53"/>
                  <a:gd name="T25" fmla="*/ 41 h 75"/>
                  <a:gd name="T26" fmla="*/ 18 w 53"/>
                  <a:gd name="T27" fmla="*/ 28 h 75"/>
                  <a:gd name="T28" fmla="*/ 10 w 53"/>
                  <a:gd name="T29" fmla="*/ 15 h 75"/>
                  <a:gd name="T30" fmla="*/ 4 w 53"/>
                  <a:gd name="T31" fmla="*/ 6 h 75"/>
                  <a:gd name="T32" fmla="*/ 0 w 53"/>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5"/>
                  <a:gd name="T53" fmla="*/ 53 w 53"/>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5">
                    <a:moveTo>
                      <a:pt x="0" y="0"/>
                    </a:moveTo>
                    <a:lnTo>
                      <a:pt x="6" y="6"/>
                    </a:lnTo>
                    <a:lnTo>
                      <a:pt x="16" y="15"/>
                    </a:lnTo>
                    <a:lnTo>
                      <a:pt x="25" y="26"/>
                    </a:lnTo>
                    <a:lnTo>
                      <a:pt x="35" y="38"/>
                    </a:lnTo>
                    <a:lnTo>
                      <a:pt x="44" y="52"/>
                    </a:lnTo>
                    <a:lnTo>
                      <a:pt x="52" y="62"/>
                    </a:lnTo>
                    <a:lnTo>
                      <a:pt x="53" y="71"/>
                    </a:lnTo>
                    <a:lnTo>
                      <a:pt x="52" y="75"/>
                    </a:lnTo>
                    <a:lnTo>
                      <a:pt x="46" y="74"/>
                    </a:lnTo>
                    <a:lnTo>
                      <a:pt x="40" y="66"/>
                    </a:lnTo>
                    <a:lnTo>
                      <a:pt x="32" y="56"/>
                    </a:lnTo>
                    <a:lnTo>
                      <a:pt x="25" y="41"/>
                    </a:lnTo>
                    <a:lnTo>
                      <a:pt x="18" y="28"/>
                    </a:lnTo>
                    <a:lnTo>
                      <a:pt x="10" y="15"/>
                    </a:lnTo>
                    <a:lnTo>
                      <a:pt x="4"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7" name="Freeform 143"/>
              <p:cNvSpPr>
                <a:spLocks/>
              </p:cNvSpPr>
              <p:nvPr/>
            </p:nvSpPr>
            <p:spPr bwMode="auto">
              <a:xfrm>
                <a:off x="2666" y="1427"/>
                <a:ext cx="47" cy="70"/>
              </a:xfrm>
              <a:custGeom>
                <a:avLst/>
                <a:gdLst>
                  <a:gd name="T0" fmla="*/ 0 w 47"/>
                  <a:gd name="T1" fmla="*/ 0 h 70"/>
                  <a:gd name="T2" fmla="*/ 6 w 47"/>
                  <a:gd name="T3" fmla="*/ 6 h 70"/>
                  <a:gd name="T4" fmla="*/ 13 w 47"/>
                  <a:gd name="T5" fmla="*/ 15 h 70"/>
                  <a:gd name="T6" fmla="*/ 22 w 47"/>
                  <a:gd name="T7" fmla="*/ 27 h 70"/>
                  <a:gd name="T8" fmla="*/ 31 w 47"/>
                  <a:gd name="T9" fmla="*/ 38 h 70"/>
                  <a:gd name="T10" fmla="*/ 40 w 47"/>
                  <a:gd name="T11" fmla="*/ 49 h 70"/>
                  <a:gd name="T12" fmla="*/ 46 w 47"/>
                  <a:gd name="T13" fmla="*/ 59 h 70"/>
                  <a:gd name="T14" fmla="*/ 47 w 47"/>
                  <a:gd name="T15" fmla="*/ 67 h 70"/>
                  <a:gd name="T16" fmla="*/ 44 w 47"/>
                  <a:gd name="T17" fmla="*/ 70 h 70"/>
                  <a:gd name="T18" fmla="*/ 38 w 47"/>
                  <a:gd name="T19" fmla="*/ 68 h 70"/>
                  <a:gd name="T20" fmla="*/ 31 w 47"/>
                  <a:gd name="T21" fmla="*/ 61 h 70"/>
                  <a:gd name="T22" fmla="*/ 25 w 47"/>
                  <a:gd name="T23" fmla="*/ 52 h 70"/>
                  <a:gd name="T24" fmla="*/ 18 w 47"/>
                  <a:gd name="T25" fmla="*/ 38 h 70"/>
                  <a:gd name="T26" fmla="*/ 12 w 47"/>
                  <a:gd name="T27" fmla="*/ 27 h 70"/>
                  <a:gd name="T28" fmla="*/ 7 w 47"/>
                  <a:gd name="T29" fmla="*/ 15 h 70"/>
                  <a:gd name="T30" fmla="*/ 3 w 47"/>
                  <a:gd name="T31" fmla="*/ 6 h 70"/>
                  <a:gd name="T32" fmla="*/ 0 w 47"/>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70"/>
                  <a:gd name="T53" fmla="*/ 47 w 4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70">
                    <a:moveTo>
                      <a:pt x="0" y="0"/>
                    </a:moveTo>
                    <a:lnTo>
                      <a:pt x="6" y="6"/>
                    </a:lnTo>
                    <a:lnTo>
                      <a:pt x="13" y="15"/>
                    </a:lnTo>
                    <a:lnTo>
                      <a:pt x="22" y="27"/>
                    </a:lnTo>
                    <a:lnTo>
                      <a:pt x="31" y="38"/>
                    </a:lnTo>
                    <a:lnTo>
                      <a:pt x="40" y="49"/>
                    </a:lnTo>
                    <a:lnTo>
                      <a:pt x="46" y="59"/>
                    </a:lnTo>
                    <a:lnTo>
                      <a:pt x="47" y="67"/>
                    </a:lnTo>
                    <a:lnTo>
                      <a:pt x="44" y="70"/>
                    </a:lnTo>
                    <a:lnTo>
                      <a:pt x="38" y="68"/>
                    </a:lnTo>
                    <a:lnTo>
                      <a:pt x="31" y="61"/>
                    </a:lnTo>
                    <a:lnTo>
                      <a:pt x="25" y="52"/>
                    </a:lnTo>
                    <a:lnTo>
                      <a:pt x="18" y="38"/>
                    </a:lnTo>
                    <a:lnTo>
                      <a:pt x="12" y="27"/>
                    </a:lnTo>
                    <a:lnTo>
                      <a:pt x="7" y="15"/>
                    </a:lnTo>
                    <a:lnTo>
                      <a:pt x="3"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8" name="Freeform 144"/>
              <p:cNvSpPr>
                <a:spLocks/>
              </p:cNvSpPr>
              <p:nvPr/>
            </p:nvSpPr>
            <p:spPr bwMode="auto">
              <a:xfrm>
                <a:off x="2670" y="1327"/>
                <a:ext cx="58" cy="106"/>
              </a:xfrm>
              <a:custGeom>
                <a:avLst/>
                <a:gdLst>
                  <a:gd name="T0" fmla="*/ 57 w 58"/>
                  <a:gd name="T1" fmla="*/ 0 h 106"/>
                  <a:gd name="T2" fmla="*/ 58 w 58"/>
                  <a:gd name="T3" fmla="*/ 5 h 106"/>
                  <a:gd name="T4" fmla="*/ 57 w 58"/>
                  <a:gd name="T5" fmla="*/ 17 h 106"/>
                  <a:gd name="T6" fmla="*/ 51 w 58"/>
                  <a:gd name="T7" fmla="*/ 32 h 106"/>
                  <a:gd name="T8" fmla="*/ 42 w 58"/>
                  <a:gd name="T9" fmla="*/ 50 h 106"/>
                  <a:gd name="T10" fmla="*/ 33 w 58"/>
                  <a:gd name="T11" fmla="*/ 69 h 106"/>
                  <a:gd name="T12" fmla="*/ 23 w 58"/>
                  <a:gd name="T13" fmla="*/ 85 h 106"/>
                  <a:gd name="T14" fmla="*/ 11 w 58"/>
                  <a:gd name="T15" fmla="*/ 99 h 106"/>
                  <a:gd name="T16" fmla="*/ 0 w 58"/>
                  <a:gd name="T17" fmla="*/ 106 h 106"/>
                  <a:gd name="T18" fmla="*/ 3 w 58"/>
                  <a:gd name="T19" fmla="*/ 99 h 106"/>
                  <a:gd name="T20" fmla="*/ 11 w 58"/>
                  <a:gd name="T21" fmla="*/ 84 h 106"/>
                  <a:gd name="T22" fmla="*/ 18 w 58"/>
                  <a:gd name="T23" fmla="*/ 66 h 106"/>
                  <a:gd name="T24" fmla="*/ 27 w 58"/>
                  <a:gd name="T25" fmla="*/ 47 h 106"/>
                  <a:gd name="T26" fmla="*/ 37 w 58"/>
                  <a:gd name="T27" fmla="*/ 29 h 106"/>
                  <a:gd name="T28" fmla="*/ 45 w 58"/>
                  <a:gd name="T29" fmla="*/ 13 h 106"/>
                  <a:gd name="T30" fmla="*/ 52 w 58"/>
                  <a:gd name="T31" fmla="*/ 3 h 106"/>
                  <a:gd name="T32" fmla="*/ 57 w 58"/>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06"/>
                  <a:gd name="T53" fmla="*/ 58 w 58"/>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06">
                    <a:moveTo>
                      <a:pt x="57" y="0"/>
                    </a:moveTo>
                    <a:lnTo>
                      <a:pt x="58" y="5"/>
                    </a:lnTo>
                    <a:lnTo>
                      <a:pt x="57" y="17"/>
                    </a:lnTo>
                    <a:lnTo>
                      <a:pt x="51" y="32"/>
                    </a:lnTo>
                    <a:lnTo>
                      <a:pt x="42" y="50"/>
                    </a:lnTo>
                    <a:lnTo>
                      <a:pt x="33" y="69"/>
                    </a:lnTo>
                    <a:lnTo>
                      <a:pt x="23" y="85"/>
                    </a:lnTo>
                    <a:lnTo>
                      <a:pt x="11" y="99"/>
                    </a:lnTo>
                    <a:lnTo>
                      <a:pt x="0" y="106"/>
                    </a:lnTo>
                    <a:lnTo>
                      <a:pt x="3" y="99"/>
                    </a:lnTo>
                    <a:lnTo>
                      <a:pt x="11" y="84"/>
                    </a:lnTo>
                    <a:lnTo>
                      <a:pt x="18" y="66"/>
                    </a:lnTo>
                    <a:lnTo>
                      <a:pt x="27" y="47"/>
                    </a:lnTo>
                    <a:lnTo>
                      <a:pt x="37" y="29"/>
                    </a:lnTo>
                    <a:lnTo>
                      <a:pt x="45" y="13"/>
                    </a:lnTo>
                    <a:lnTo>
                      <a:pt x="52" y="3"/>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9" name="Freeform 145"/>
              <p:cNvSpPr>
                <a:spLocks/>
              </p:cNvSpPr>
              <p:nvPr/>
            </p:nvSpPr>
            <p:spPr bwMode="auto">
              <a:xfrm>
                <a:off x="2722" y="1341"/>
                <a:ext cx="52" cy="85"/>
              </a:xfrm>
              <a:custGeom>
                <a:avLst/>
                <a:gdLst>
                  <a:gd name="T0" fmla="*/ 50 w 52"/>
                  <a:gd name="T1" fmla="*/ 0 h 85"/>
                  <a:gd name="T2" fmla="*/ 52 w 52"/>
                  <a:gd name="T3" fmla="*/ 5 h 85"/>
                  <a:gd name="T4" fmla="*/ 49 w 52"/>
                  <a:gd name="T5" fmla="*/ 12 h 85"/>
                  <a:gd name="T6" fmla="*/ 46 w 52"/>
                  <a:gd name="T7" fmla="*/ 24 h 85"/>
                  <a:gd name="T8" fmla="*/ 38 w 52"/>
                  <a:gd name="T9" fmla="*/ 37 h 85"/>
                  <a:gd name="T10" fmla="*/ 31 w 52"/>
                  <a:gd name="T11" fmla="*/ 52 h 85"/>
                  <a:gd name="T12" fmla="*/ 22 w 52"/>
                  <a:gd name="T13" fmla="*/ 65 h 85"/>
                  <a:gd name="T14" fmla="*/ 12 w 52"/>
                  <a:gd name="T15" fmla="*/ 77 h 85"/>
                  <a:gd name="T16" fmla="*/ 0 w 52"/>
                  <a:gd name="T17" fmla="*/ 85 h 85"/>
                  <a:gd name="T18" fmla="*/ 6 w 52"/>
                  <a:gd name="T19" fmla="*/ 76 h 85"/>
                  <a:gd name="T20" fmla="*/ 13 w 52"/>
                  <a:gd name="T21" fmla="*/ 62 h 85"/>
                  <a:gd name="T22" fmla="*/ 21 w 52"/>
                  <a:gd name="T23" fmla="*/ 49 h 85"/>
                  <a:gd name="T24" fmla="*/ 28 w 52"/>
                  <a:gd name="T25" fmla="*/ 34 h 85"/>
                  <a:gd name="T26" fmla="*/ 36 w 52"/>
                  <a:gd name="T27" fmla="*/ 21 h 85"/>
                  <a:gd name="T28" fmla="*/ 41 w 52"/>
                  <a:gd name="T29" fmla="*/ 9 h 85"/>
                  <a:gd name="T30" fmla="*/ 47 w 52"/>
                  <a:gd name="T31" fmla="*/ 2 h 85"/>
                  <a:gd name="T32" fmla="*/ 50 w 52"/>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5"/>
                  <a:gd name="T53" fmla="*/ 52 w 52"/>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5">
                    <a:moveTo>
                      <a:pt x="50" y="0"/>
                    </a:moveTo>
                    <a:lnTo>
                      <a:pt x="52" y="5"/>
                    </a:lnTo>
                    <a:lnTo>
                      <a:pt x="49" y="12"/>
                    </a:lnTo>
                    <a:lnTo>
                      <a:pt x="46" y="24"/>
                    </a:lnTo>
                    <a:lnTo>
                      <a:pt x="38" y="37"/>
                    </a:lnTo>
                    <a:lnTo>
                      <a:pt x="31" y="52"/>
                    </a:lnTo>
                    <a:lnTo>
                      <a:pt x="22" y="65"/>
                    </a:lnTo>
                    <a:lnTo>
                      <a:pt x="12" y="77"/>
                    </a:lnTo>
                    <a:lnTo>
                      <a:pt x="0" y="85"/>
                    </a:lnTo>
                    <a:lnTo>
                      <a:pt x="6" y="76"/>
                    </a:lnTo>
                    <a:lnTo>
                      <a:pt x="13" y="62"/>
                    </a:lnTo>
                    <a:lnTo>
                      <a:pt x="21" y="49"/>
                    </a:lnTo>
                    <a:lnTo>
                      <a:pt x="28" y="34"/>
                    </a:lnTo>
                    <a:lnTo>
                      <a:pt x="36" y="21"/>
                    </a:lnTo>
                    <a:lnTo>
                      <a:pt x="41" y="9"/>
                    </a:lnTo>
                    <a:lnTo>
                      <a:pt x="47" y="2"/>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0" name="Freeform 146"/>
              <p:cNvSpPr>
                <a:spLocks/>
              </p:cNvSpPr>
              <p:nvPr/>
            </p:nvSpPr>
            <p:spPr bwMode="auto">
              <a:xfrm>
                <a:off x="2729" y="1420"/>
                <a:ext cx="54" cy="74"/>
              </a:xfrm>
              <a:custGeom>
                <a:avLst/>
                <a:gdLst>
                  <a:gd name="T0" fmla="*/ 0 w 54"/>
                  <a:gd name="T1" fmla="*/ 0 h 74"/>
                  <a:gd name="T2" fmla="*/ 6 w 54"/>
                  <a:gd name="T3" fmla="*/ 6 h 74"/>
                  <a:gd name="T4" fmla="*/ 17 w 54"/>
                  <a:gd name="T5" fmla="*/ 14 h 74"/>
                  <a:gd name="T6" fmla="*/ 26 w 54"/>
                  <a:gd name="T7" fmla="*/ 26 h 74"/>
                  <a:gd name="T8" fmla="*/ 36 w 54"/>
                  <a:gd name="T9" fmla="*/ 38 h 74"/>
                  <a:gd name="T10" fmla="*/ 45 w 54"/>
                  <a:gd name="T11" fmla="*/ 50 h 74"/>
                  <a:gd name="T12" fmla="*/ 52 w 54"/>
                  <a:gd name="T13" fmla="*/ 60 h 74"/>
                  <a:gd name="T14" fmla="*/ 54 w 54"/>
                  <a:gd name="T15" fmla="*/ 69 h 74"/>
                  <a:gd name="T16" fmla="*/ 52 w 54"/>
                  <a:gd name="T17" fmla="*/ 74 h 74"/>
                  <a:gd name="T18" fmla="*/ 46 w 54"/>
                  <a:gd name="T19" fmla="*/ 72 h 74"/>
                  <a:gd name="T20" fmla="*/ 40 w 54"/>
                  <a:gd name="T21" fmla="*/ 66 h 74"/>
                  <a:gd name="T22" fmla="*/ 33 w 54"/>
                  <a:gd name="T23" fmla="*/ 54 h 74"/>
                  <a:gd name="T24" fmla="*/ 24 w 54"/>
                  <a:gd name="T25" fmla="*/ 41 h 74"/>
                  <a:gd name="T26" fmla="*/ 17 w 54"/>
                  <a:gd name="T27" fmla="*/ 26 h 74"/>
                  <a:gd name="T28" fmla="*/ 11 w 54"/>
                  <a:gd name="T29" fmla="*/ 14 h 74"/>
                  <a:gd name="T30" fmla="*/ 5 w 54"/>
                  <a:gd name="T31" fmla="*/ 4 h 74"/>
                  <a:gd name="T32" fmla="*/ 0 w 54"/>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74"/>
                  <a:gd name="T53" fmla="*/ 54 w 5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74">
                    <a:moveTo>
                      <a:pt x="0" y="0"/>
                    </a:moveTo>
                    <a:lnTo>
                      <a:pt x="6" y="6"/>
                    </a:lnTo>
                    <a:lnTo>
                      <a:pt x="17" y="14"/>
                    </a:lnTo>
                    <a:lnTo>
                      <a:pt x="26" y="26"/>
                    </a:lnTo>
                    <a:lnTo>
                      <a:pt x="36" y="38"/>
                    </a:lnTo>
                    <a:lnTo>
                      <a:pt x="45" y="50"/>
                    </a:lnTo>
                    <a:lnTo>
                      <a:pt x="52" y="60"/>
                    </a:lnTo>
                    <a:lnTo>
                      <a:pt x="54" y="69"/>
                    </a:lnTo>
                    <a:lnTo>
                      <a:pt x="52" y="74"/>
                    </a:lnTo>
                    <a:lnTo>
                      <a:pt x="46" y="72"/>
                    </a:lnTo>
                    <a:lnTo>
                      <a:pt x="40" y="66"/>
                    </a:lnTo>
                    <a:lnTo>
                      <a:pt x="33" y="54"/>
                    </a:lnTo>
                    <a:lnTo>
                      <a:pt x="24" y="41"/>
                    </a:lnTo>
                    <a:lnTo>
                      <a:pt x="17" y="26"/>
                    </a:lnTo>
                    <a:lnTo>
                      <a:pt x="11" y="14"/>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1" name="Freeform 147"/>
              <p:cNvSpPr>
                <a:spLocks/>
              </p:cNvSpPr>
              <p:nvPr/>
            </p:nvSpPr>
            <p:spPr bwMode="auto">
              <a:xfrm>
                <a:off x="2778" y="1253"/>
                <a:ext cx="259" cy="54"/>
              </a:xfrm>
              <a:custGeom>
                <a:avLst/>
                <a:gdLst>
                  <a:gd name="T0" fmla="*/ 0 w 259"/>
                  <a:gd name="T1" fmla="*/ 6 h 54"/>
                  <a:gd name="T2" fmla="*/ 0 w 259"/>
                  <a:gd name="T3" fmla="*/ 4 h 54"/>
                  <a:gd name="T4" fmla="*/ 2 w 259"/>
                  <a:gd name="T5" fmla="*/ 1 h 54"/>
                  <a:gd name="T6" fmla="*/ 3 w 259"/>
                  <a:gd name="T7" fmla="*/ 0 h 54"/>
                  <a:gd name="T8" fmla="*/ 6 w 259"/>
                  <a:gd name="T9" fmla="*/ 0 h 54"/>
                  <a:gd name="T10" fmla="*/ 22 w 259"/>
                  <a:gd name="T11" fmla="*/ 13 h 54"/>
                  <a:gd name="T12" fmla="*/ 39 w 259"/>
                  <a:gd name="T13" fmla="*/ 23 h 54"/>
                  <a:gd name="T14" fmla="*/ 56 w 259"/>
                  <a:gd name="T15" fmla="*/ 31 h 54"/>
                  <a:gd name="T16" fmla="*/ 74 w 259"/>
                  <a:gd name="T17" fmla="*/ 37 h 54"/>
                  <a:gd name="T18" fmla="*/ 92 w 259"/>
                  <a:gd name="T19" fmla="*/ 41 h 54"/>
                  <a:gd name="T20" fmla="*/ 109 w 259"/>
                  <a:gd name="T21" fmla="*/ 43 h 54"/>
                  <a:gd name="T22" fmla="*/ 126 w 259"/>
                  <a:gd name="T23" fmla="*/ 43 h 54"/>
                  <a:gd name="T24" fmla="*/ 143 w 259"/>
                  <a:gd name="T25" fmla="*/ 43 h 54"/>
                  <a:gd name="T26" fmla="*/ 160 w 259"/>
                  <a:gd name="T27" fmla="*/ 41 h 54"/>
                  <a:gd name="T28" fmla="*/ 176 w 259"/>
                  <a:gd name="T29" fmla="*/ 38 h 54"/>
                  <a:gd name="T30" fmla="*/ 192 w 259"/>
                  <a:gd name="T31" fmla="*/ 35 h 54"/>
                  <a:gd name="T32" fmla="*/ 207 w 259"/>
                  <a:gd name="T33" fmla="*/ 31 h 54"/>
                  <a:gd name="T34" fmla="*/ 222 w 259"/>
                  <a:gd name="T35" fmla="*/ 26 h 54"/>
                  <a:gd name="T36" fmla="*/ 235 w 259"/>
                  <a:gd name="T37" fmla="*/ 22 h 54"/>
                  <a:gd name="T38" fmla="*/ 247 w 259"/>
                  <a:gd name="T39" fmla="*/ 19 h 54"/>
                  <a:gd name="T40" fmla="*/ 259 w 259"/>
                  <a:gd name="T41" fmla="*/ 14 h 54"/>
                  <a:gd name="T42" fmla="*/ 253 w 259"/>
                  <a:gd name="T43" fmla="*/ 22 h 54"/>
                  <a:gd name="T44" fmla="*/ 244 w 259"/>
                  <a:gd name="T45" fmla="*/ 29 h 54"/>
                  <a:gd name="T46" fmla="*/ 232 w 259"/>
                  <a:gd name="T47" fmla="*/ 35 h 54"/>
                  <a:gd name="T48" fmla="*/ 217 w 259"/>
                  <a:gd name="T49" fmla="*/ 41 h 54"/>
                  <a:gd name="T50" fmla="*/ 200 w 259"/>
                  <a:gd name="T51" fmla="*/ 47 h 54"/>
                  <a:gd name="T52" fmla="*/ 182 w 259"/>
                  <a:gd name="T53" fmla="*/ 50 h 54"/>
                  <a:gd name="T54" fmla="*/ 161 w 259"/>
                  <a:gd name="T55" fmla="*/ 53 h 54"/>
                  <a:gd name="T56" fmla="*/ 140 w 259"/>
                  <a:gd name="T57" fmla="*/ 54 h 54"/>
                  <a:gd name="T58" fmla="*/ 120 w 259"/>
                  <a:gd name="T59" fmla="*/ 54 h 54"/>
                  <a:gd name="T60" fmla="*/ 99 w 259"/>
                  <a:gd name="T61" fmla="*/ 53 h 54"/>
                  <a:gd name="T62" fmla="*/ 78 w 259"/>
                  <a:gd name="T63" fmla="*/ 48 h 54"/>
                  <a:gd name="T64" fmla="*/ 59 w 259"/>
                  <a:gd name="T65" fmla="*/ 44 h 54"/>
                  <a:gd name="T66" fmla="*/ 42 w 259"/>
                  <a:gd name="T67" fmla="*/ 38 h 54"/>
                  <a:gd name="T68" fmla="*/ 25 w 259"/>
                  <a:gd name="T69" fmla="*/ 29 h 54"/>
                  <a:gd name="T70" fmla="*/ 12 w 259"/>
                  <a:gd name="T71" fmla="*/ 19 h 54"/>
                  <a:gd name="T72" fmla="*/ 0 w 259"/>
                  <a:gd name="T73" fmla="*/ 6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54"/>
                  <a:gd name="T113" fmla="*/ 259 w 259"/>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54">
                    <a:moveTo>
                      <a:pt x="0" y="6"/>
                    </a:moveTo>
                    <a:lnTo>
                      <a:pt x="0" y="4"/>
                    </a:lnTo>
                    <a:lnTo>
                      <a:pt x="2" y="1"/>
                    </a:lnTo>
                    <a:lnTo>
                      <a:pt x="3" y="0"/>
                    </a:lnTo>
                    <a:lnTo>
                      <a:pt x="6" y="0"/>
                    </a:lnTo>
                    <a:lnTo>
                      <a:pt x="22" y="13"/>
                    </a:lnTo>
                    <a:lnTo>
                      <a:pt x="39" y="23"/>
                    </a:lnTo>
                    <a:lnTo>
                      <a:pt x="56" y="31"/>
                    </a:lnTo>
                    <a:lnTo>
                      <a:pt x="74" y="37"/>
                    </a:lnTo>
                    <a:lnTo>
                      <a:pt x="92" y="41"/>
                    </a:lnTo>
                    <a:lnTo>
                      <a:pt x="109" y="43"/>
                    </a:lnTo>
                    <a:lnTo>
                      <a:pt x="126" y="43"/>
                    </a:lnTo>
                    <a:lnTo>
                      <a:pt x="143" y="43"/>
                    </a:lnTo>
                    <a:lnTo>
                      <a:pt x="160" y="41"/>
                    </a:lnTo>
                    <a:lnTo>
                      <a:pt x="176" y="38"/>
                    </a:lnTo>
                    <a:lnTo>
                      <a:pt x="192" y="35"/>
                    </a:lnTo>
                    <a:lnTo>
                      <a:pt x="207" y="31"/>
                    </a:lnTo>
                    <a:lnTo>
                      <a:pt x="222" y="26"/>
                    </a:lnTo>
                    <a:lnTo>
                      <a:pt x="235" y="22"/>
                    </a:lnTo>
                    <a:lnTo>
                      <a:pt x="247" y="19"/>
                    </a:lnTo>
                    <a:lnTo>
                      <a:pt x="259" y="14"/>
                    </a:lnTo>
                    <a:lnTo>
                      <a:pt x="253" y="22"/>
                    </a:lnTo>
                    <a:lnTo>
                      <a:pt x="244" y="29"/>
                    </a:lnTo>
                    <a:lnTo>
                      <a:pt x="232" y="35"/>
                    </a:lnTo>
                    <a:lnTo>
                      <a:pt x="217" y="41"/>
                    </a:lnTo>
                    <a:lnTo>
                      <a:pt x="200" y="47"/>
                    </a:lnTo>
                    <a:lnTo>
                      <a:pt x="182" y="50"/>
                    </a:lnTo>
                    <a:lnTo>
                      <a:pt x="161" y="53"/>
                    </a:lnTo>
                    <a:lnTo>
                      <a:pt x="140" y="54"/>
                    </a:lnTo>
                    <a:lnTo>
                      <a:pt x="120" y="54"/>
                    </a:lnTo>
                    <a:lnTo>
                      <a:pt x="99" y="53"/>
                    </a:lnTo>
                    <a:lnTo>
                      <a:pt x="78" y="48"/>
                    </a:lnTo>
                    <a:lnTo>
                      <a:pt x="59" y="44"/>
                    </a:lnTo>
                    <a:lnTo>
                      <a:pt x="42" y="38"/>
                    </a:lnTo>
                    <a:lnTo>
                      <a:pt x="25" y="29"/>
                    </a:lnTo>
                    <a:lnTo>
                      <a:pt x="12" y="19"/>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2" name="Freeform 148"/>
              <p:cNvSpPr>
                <a:spLocks/>
              </p:cNvSpPr>
              <p:nvPr/>
            </p:nvSpPr>
            <p:spPr bwMode="auto">
              <a:xfrm>
                <a:off x="3003" y="1229"/>
                <a:ext cx="28" cy="58"/>
              </a:xfrm>
              <a:custGeom>
                <a:avLst/>
                <a:gdLst>
                  <a:gd name="T0" fmla="*/ 0 w 28"/>
                  <a:gd name="T1" fmla="*/ 58 h 58"/>
                  <a:gd name="T2" fmla="*/ 11 w 28"/>
                  <a:gd name="T3" fmla="*/ 43 h 58"/>
                  <a:gd name="T4" fmla="*/ 22 w 28"/>
                  <a:gd name="T5" fmla="*/ 25 h 58"/>
                  <a:gd name="T6" fmla="*/ 28 w 28"/>
                  <a:gd name="T7" fmla="*/ 9 h 58"/>
                  <a:gd name="T8" fmla="*/ 26 w 28"/>
                  <a:gd name="T9" fmla="*/ 0 h 58"/>
                  <a:gd name="T10" fmla="*/ 20 w 28"/>
                  <a:gd name="T11" fmla="*/ 4 h 58"/>
                  <a:gd name="T12" fmla="*/ 16 w 28"/>
                  <a:gd name="T13" fmla="*/ 21 h 58"/>
                  <a:gd name="T14" fmla="*/ 8 w 28"/>
                  <a:gd name="T15" fmla="*/ 40 h 58"/>
                  <a:gd name="T16" fmla="*/ 0 w 28"/>
                  <a:gd name="T17" fmla="*/ 58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8"/>
                  <a:gd name="T29" fmla="*/ 28 w 2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8">
                    <a:moveTo>
                      <a:pt x="0" y="58"/>
                    </a:moveTo>
                    <a:lnTo>
                      <a:pt x="11" y="43"/>
                    </a:lnTo>
                    <a:lnTo>
                      <a:pt x="22" y="25"/>
                    </a:lnTo>
                    <a:lnTo>
                      <a:pt x="28" y="9"/>
                    </a:lnTo>
                    <a:lnTo>
                      <a:pt x="26" y="0"/>
                    </a:lnTo>
                    <a:lnTo>
                      <a:pt x="20" y="4"/>
                    </a:lnTo>
                    <a:lnTo>
                      <a:pt x="16" y="21"/>
                    </a:lnTo>
                    <a:lnTo>
                      <a:pt x="8" y="40"/>
                    </a:lnTo>
                    <a:lnTo>
                      <a:pt x="0"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3" name="Freeform 149"/>
              <p:cNvSpPr>
                <a:spLocks/>
              </p:cNvSpPr>
              <p:nvPr/>
            </p:nvSpPr>
            <p:spPr bwMode="auto">
              <a:xfrm>
                <a:off x="2980" y="1230"/>
                <a:ext cx="33" cy="64"/>
              </a:xfrm>
              <a:custGeom>
                <a:avLst/>
                <a:gdLst>
                  <a:gd name="T0" fmla="*/ 31 w 33"/>
                  <a:gd name="T1" fmla="*/ 0 h 64"/>
                  <a:gd name="T2" fmla="*/ 33 w 33"/>
                  <a:gd name="T3" fmla="*/ 9 h 64"/>
                  <a:gd name="T4" fmla="*/ 27 w 33"/>
                  <a:gd name="T5" fmla="*/ 27 h 64"/>
                  <a:gd name="T6" fmla="*/ 17 w 33"/>
                  <a:gd name="T7" fmla="*/ 48 h 64"/>
                  <a:gd name="T8" fmla="*/ 0 w 33"/>
                  <a:gd name="T9" fmla="*/ 64 h 64"/>
                  <a:gd name="T10" fmla="*/ 8 w 33"/>
                  <a:gd name="T11" fmla="*/ 46 h 64"/>
                  <a:gd name="T12" fmla="*/ 18 w 33"/>
                  <a:gd name="T13" fmla="*/ 26 h 64"/>
                  <a:gd name="T14" fmla="*/ 26 w 33"/>
                  <a:gd name="T15" fmla="*/ 8 h 64"/>
                  <a:gd name="T16" fmla="*/ 31 w 33"/>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4"/>
                  <a:gd name="T29" fmla="*/ 33 w 33"/>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4">
                    <a:moveTo>
                      <a:pt x="31" y="0"/>
                    </a:moveTo>
                    <a:lnTo>
                      <a:pt x="33" y="9"/>
                    </a:lnTo>
                    <a:lnTo>
                      <a:pt x="27" y="27"/>
                    </a:lnTo>
                    <a:lnTo>
                      <a:pt x="17" y="48"/>
                    </a:lnTo>
                    <a:lnTo>
                      <a:pt x="0" y="64"/>
                    </a:lnTo>
                    <a:lnTo>
                      <a:pt x="8" y="46"/>
                    </a:lnTo>
                    <a:lnTo>
                      <a:pt x="18" y="26"/>
                    </a:lnTo>
                    <a:lnTo>
                      <a:pt x="26" y="8"/>
                    </a:lnTo>
                    <a:lnTo>
                      <a:pt x="3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4" name="Freeform 150"/>
              <p:cNvSpPr>
                <a:spLocks/>
              </p:cNvSpPr>
              <p:nvPr/>
            </p:nvSpPr>
            <p:spPr bwMode="auto">
              <a:xfrm>
                <a:off x="2929" y="1220"/>
                <a:ext cx="46" cy="83"/>
              </a:xfrm>
              <a:custGeom>
                <a:avLst/>
                <a:gdLst>
                  <a:gd name="T0" fmla="*/ 44 w 46"/>
                  <a:gd name="T1" fmla="*/ 0 h 83"/>
                  <a:gd name="T2" fmla="*/ 46 w 46"/>
                  <a:gd name="T3" fmla="*/ 5 h 83"/>
                  <a:gd name="T4" fmla="*/ 44 w 46"/>
                  <a:gd name="T5" fmla="*/ 12 h 83"/>
                  <a:gd name="T6" fmla="*/ 40 w 46"/>
                  <a:gd name="T7" fmla="*/ 24 h 83"/>
                  <a:gd name="T8" fmla="*/ 34 w 46"/>
                  <a:gd name="T9" fmla="*/ 37 h 83"/>
                  <a:gd name="T10" fmla="*/ 26 w 46"/>
                  <a:gd name="T11" fmla="*/ 50 h 83"/>
                  <a:gd name="T12" fmla="*/ 19 w 46"/>
                  <a:gd name="T13" fmla="*/ 64 h 83"/>
                  <a:gd name="T14" fmla="*/ 9 w 46"/>
                  <a:gd name="T15" fmla="*/ 76 h 83"/>
                  <a:gd name="T16" fmla="*/ 0 w 46"/>
                  <a:gd name="T17" fmla="*/ 83 h 83"/>
                  <a:gd name="T18" fmla="*/ 4 w 46"/>
                  <a:gd name="T19" fmla="*/ 76 h 83"/>
                  <a:gd name="T20" fmla="*/ 9 w 46"/>
                  <a:gd name="T21" fmla="*/ 65 h 83"/>
                  <a:gd name="T22" fmla="*/ 16 w 46"/>
                  <a:gd name="T23" fmla="*/ 50 h 83"/>
                  <a:gd name="T24" fmla="*/ 22 w 46"/>
                  <a:gd name="T25" fmla="*/ 36 h 83"/>
                  <a:gd name="T26" fmla="*/ 28 w 46"/>
                  <a:gd name="T27" fmla="*/ 22 h 83"/>
                  <a:gd name="T28" fmla="*/ 35 w 46"/>
                  <a:gd name="T29" fmla="*/ 9 h 83"/>
                  <a:gd name="T30" fmla="*/ 40 w 46"/>
                  <a:gd name="T31" fmla="*/ 2 h 83"/>
                  <a:gd name="T32" fmla="*/ 44 w 4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83"/>
                  <a:gd name="T53" fmla="*/ 46 w 46"/>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83">
                    <a:moveTo>
                      <a:pt x="44" y="0"/>
                    </a:moveTo>
                    <a:lnTo>
                      <a:pt x="46" y="5"/>
                    </a:lnTo>
                    <a:lnTo>
                      <a:pt x="44" y="12"/>
                    </a:lnTo>
                    <a:lnTo>
                      <a:pt x="40" y="24"/>
                    </a:lnTo>
                    <a:lnTo>
                      <a:pt x="34" y="37"/>
                    </a:lnTo>
                    <a:lnTo>
                      <a:pt x="26" y="50"/>
                    </a:lnTo>
                    <a:lnTo>
                      <a:pt x="19" y="64"/>
                    </a:lnTo>
                    <a:lnTo>
                      <a:pt x="9" y="76"/>
                    </a:lnTo>
                    <a:lnTo>
                      <a:pt x="0" y="83"/>
                    </a:lnTo>
                    <a:lnTo>
                      <a:pt x="4" y="76"/>
                    </a:lnTo>
                    <a:lnTo>
                      <a:pt x="9" y="65"/>
                    </a:lnTo>
                    <a:lnTo>
                      <a:pt x="16" y="50"/>
                    </a:lnTo>
                    <a:lnTo>
                      <a:pt x="22" y="36"/>
                    </a:lnTo>
                    <a:lnTo>
                      <a:pt x="28" y="22"/>
                    </a:lnTo>
                    <a:lnTo>
                      <a:pt x="35" y="9"/>
                    </a:lnTo>
                    <a:lnTo>
                      <a:pt x="40" y="2"/>
                    </a:lnTo>
                    <a:lnTo>
                      <a:pt x="4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5" name="Freeform 151"/>
              <p:cNvSpPr>
                <a:spLocks/>
              </p:cNvSpPr>
              <p:nvPr/>
            </p:nvSpPr>
            <p:spPr bwMode="auto">
              <a:xfrm>
                <a:off x="2882" y="1211"/>
                <a:ext cx="50" cy="90"/>
              </a:xfrm>
              <a:custGeom>
                <a:avLst/>
                <a:gdLst>
                  <a:gd name="T0" fmla="*/ 48 w 50"/>
                  <a:gd name="T1" fmla="*/ 0 h 90"/>
                  <a:gd name="T2" fmla="*/ 50 w 50"/>
                  <a:gd name="T3" fmla="*/ 5 h 90"/>
                  <a:gd name="T4" fmla="*/ 47 w 50"/>
                  <a:gd name="T5" fmla="*/ 15 h 90"/>
                  <a:gd name="T6" fmla="*/ 42 w 50"/>
                  <a:gd name="T7" fmla="*/ 28 h 90"/>
                  <a:gd name="T8" fmla="*/ 35 w 50"/>
                  <a:gd name="T9" fmla="*/ 43 h 90"/>
                  <a:gd name="T10" fmla="*/ 28 w 50"/>
                  <a:gd name="T11" fmla="*/ 58 h 90"/>
                  <a:gd name="T12" fmla="*/ 17 w 50"/>
                  <a:gd name="T13" fmla="*/ 73 h 90"/>
                  <a:gd name="T14" fmla="*/ 8 w 50"/>
                  <a:gd name="T15" fmla="*/ 83 h 90"/>
                  <a:gd name="T16" fmla="*/ 0 w 50"/>
                  <a:gd name="T17" fmla="*/ 90 h 90"/>
                  <a:gd name="T18" fmla="*/ 2 w 50"/>
                  <a:gd name="T19" fmla="*/ 83 h 90"/>
                  <a:gd name="T20" fmla="*/ 8 w 50"/>
                  <a:gd name="T21" fmla="*/ 71 h 90"/>
                  <a:gd name="T22" fmla="*/ 16 w 50"/>
                  <a:gd name="T23" fmla="*/ 56 h 90"/>
                  <a:gd name="T24" fmla="*/ 23 w 50"/>
                  <a:gd name="T25" fmla="*/ 40 h 90"/>
                  <a:gd name="T26" fmla="*/ 32 w 50"/>
                  <a:gd name="T27" fmla="*/ 25 h 90"/>
                  <a:gd name="T28" fmla="*/ 39 w 50"/>
                  <a:gd name="T29" fmla="*/ 12 h 90"/>
                  <a:gd name="T30" fmla="*/ 45 w 50"/>
                  <a:gd name="T31" fmla="*/ 3 h 90"/>
                  <a:gd name="T32" fmla="*/ 48 w 50"/>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0"/>
                  <a:gd name="T53" fmla="*/ 50 w 5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0">
                    <a:moveTo>
                      <a:pt x="48" y="0"/>
                    </a:moveTo>
                    <a:lnTo>
                      <a:pt x="50" y="5"/>
                    </a:lnTo>
                    <a:lnTo>
                      <a:pt x="47" y="15"/>
                    </a:lnTo>
                    <a:lnTo>
                      <a:pt x="42" y="28"/>
                    </a:lnTo>
                    <a:lnTo>
                      <a:pt x="35" y="43"/>
                    </a:lnTo>
                    <a:lnTo>
                      <a:pt x="28" y="58"/>
                    </a:lnTo>
                    <a:lnTo>
                      <a:pt x="17" y="73"/>
                    </a:lnTo>
                    <a:lnTo>
                      <a:pt x="8" y="83"/>
                    </a:lnTo>
                    <a:lnTo>
                      <a:pt x="0" y="90"/>
                    </a:lnTo>
                    <a:lnTo>
                      <a:pt x="2" y="83"/>
                    </a:lnTo>
                    <a:lnTo>
                      <a:pt x="8" y="71"/>
                    </a:lnTo>
                    <a:lnTo>
                      <a:pt x="16" y="56"/>
                    </a:lnTo>
                    <a:lnTo>
                      <a:pt x="23" y="40"/>
                    </a:lnTo>
                    <a:lnTo>
                      <a:pt x="32" y="25"/>
                    </a:lnTo>
                    <a:lnTo>
                      <a:pt x="39" y="12"/>
                    </a:lnTo>
                    <a:lnTo>
                      <a:pt x="45" y="3"/>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6" name="Freeform 152"/>
              <p:cNvSpPr>
                <a:spLocks/>
              </p:cNvSpPr>
              <p:nvPr/>
            </p:nvSpPr>
            <p:spPr bwMode="auto">
              <a:xfrm>
                <a:off x="2849" y="1222"/>
                <a:ext cx="55" cy="74"/>
              </a:xfrm>
              <a:custGeom>
                <a:avLst/>
                <a:gdLst>
                  <a:gd name="T0" fmla="*/ 55 w 55"/>
                  <a:gd name="T1" fmla="*/ 0 h 74"/>
                  <a:gd name="T2" fmla="*/ 55 w 55"/>
                  <a:gd name="T3" fmla="*/ 3 h 74"/>
                  <a:gd name="T4" fmla="*/ 52 w 55"/>
                  <a:gd name="T5" fmla="*/ 11 h 74"/>
                  <a:gd name="T6" fmla="*/ 44 w 55"/>
                  <a:gd name="T7" fmla="*/ 23 h 74"/>
                  <a:gd name="T8" fmla="*/ 37 w 55"/>
                  <a:gd name="T9" fmla="*/ 37 h 74"/>
                  <a:gd name="T10" fmla="*/ 27 w 55"/>
                  <a:gd name="T11" fmla="*/ 50 h 74"/>
                  <a:gd name="T12" fmla="*/ 16 w 55"/>
                  <a:gd name="T13" fmla="*/ 60 h 74"/>
                  <a:gd name="T14" fmla="*/ 7 w 55"/>
                  <a:gd name="T15" fmla="*/ 69 h 74"/>
                  <a:gd name="T16" fmla="*/ 0 w 55"/>
                  <a:gd name="T17" fmla="*/ 74 h 74"/>
                  <a:gd name="T18" fmla="*/ 4 w 55"/>
                  <a:gd name="T19" fmla="*/ 66 h 74"/>
                  <a:gd name="T20" fmla="*/ 12 w 55"/>
                  <a:gd name="T21" fmla="*/ 56 h 74"/>
                  <a:gd name="T22" fmla="*/ 19 w 55"/>
                  <a:gd name="T23" fmla="*/ 44 h 74"/>
                  <a:gd name="T24" fmla="*/ 28 w 55"/>
                  <a:gd name="T25" fmla="*/ 29 h 74"/>
                  <a:gd name="T26" fmla="*/ 37 w 55"/>
                  <a:gd name="T27" fmla="*/ 17 h 74"/>
                  <a:gd name="T28" fmla="*/ 44 w 55"/>
                  <a:gd name="T29" fmla="*/ 7 h 74"/>
                  <a:gd name="T30" fmla="*/ 50 w 55"/>
                  <a:gd name="T31" fmla="*/ 1 h 74"/>
                  <a:gd name="T32" fmla="*/ 55 w 55"/>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4"/>
                  <a:gd name="T53" fmla="*/ 55 w 55"/>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4">
                    <a:moveTo>
                      <a:pt x="55" y="0"/>
                    </a:moveTo>
                    <a:lnTo>
                      <a:pt x="55" y="3"/>
                    </a:lnTo>
                    <a:lnTo>
                      <a:pt x="52" y="11"/>
                    </a:lnTo>
                    <a:lnTo>
                      <a:pt x="44" y="23"/>
                    </a:lnTo>
                    <a:lnTo>
                      <a:pt x="37" y="37"/>
                    </a:lnTo>
                    <a:lnTo>
                      <a:pt x="27" y="50"/>
                    </a:lnTo>
                    <a:lnTo>
                      <a:pt x="16" y="60"/>
                    </a:lnTo>
                    <a:lnTo>
                      <a:pt x="7" y="69"/>
                    </a:lnTo>
                    <a:lnTo>
                      <a:pt x="0" y="74"/>
                    </a:lnTo>
                    <a:lnTo>
                      <a:pt x="4" y="66"/>
                    </a:lnTo>
                    <a:lnTo>
                      <a:pt x="12" y="56"/>
                    </a:lnTo>
                    <a:lnTo>
                      <a:pt x="19" y="44"/>
                    </a:lnTo>
                    <a:lnTo>
                      <a:pt x="28" y="29"/>
                    </a:lnTo>
                    <a:lnTo>
                      <a:pt x="37" y="17"/>
                    </a:lnTo>
                    <a:lnTo>
                      <a:pt x="44" y="7"/>
                    </a:lnTo>
                    <a:lnTo>
                      <a:pt x="50" y="1"/>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7" name="Freeform 153"/>
              <p:cNvSpPr>
                <a:spLocks/>
              </p:cNvSpPr>
              <p:nvPr/>
            </p:nvSpPr>
            <p:spPr bwMode="auto">
              <a:xfrm>
                <a:off x="2825" y="1226"/>
                <a:ext cx="48" cy="62"/>
              </a:xfrm>
              <a:custGeom>
                <a:avLst/>
                <a:gdLst>
                  <a:gd name="T0" fmla="*/ 46 w 48"/>
                  <a:gd name="T1" fmla="*/ 0 h 62"/>
                  <a:gd name="T2" fmla="*/ 48 w 48"/>
                  <a:gd name="T3" fmla="*/ 3 h 62"/>
                  <a:gd name="T4" fmla="*/ 45 w 48"/>
                  <a:gd name="T5" fmla="*/ 10 h 62"/>
                  <a:gd name="T6" fmla="*/ 42 w 48"/>
                  <a:gd name="T7" fmla="*/ 19 h 62"/>
                  <a:gd name="T8" fmla="*/ 36 w 48"/>
                  <a:gd name="T9" fmla="*/ 30 h 62"/>
                  <a:gd name="T10" fmla="*/ 28 w 48"/>
                  <a:gd name="T11" fmla="*/ 40 h 62"/>
                  <a:gd name="T12" fmla="*/ 20 w 48"/>
                  <a:gd name="T13" fmla="*/ 50 h 62"/>
                  <a:gd name="T14" fmla="*/ 11 w 48"/>
                  <a:gd name="T15" fmla="*/ 58 h 62"/>
                  <a:gd name="T16" fmla="*/ 0 w 48"/>
                  <a:gd name="T17" fmla="*/ 62 h 62"/>
                  <a:gd name="T18" fmla="*/ 5 w 48"/>
                  <a:gd name="T19" fmla="*/ 55 h 62"/>
                  <a:gd name="T20" fmla="*/ 11 w 48"/>
                  <a:gd name="T21" fmla="*/ 46 h 62"/>
                  <a:gd name="T22" fmla="*/ 18 w 48"/>
                  <a:gd name="T23" fmla="*/ 36 h 62"/>
                  <a:gd name="T24" fmla="*/ 26 w 48"/>
                  <a:gd name="T25" fmla="*/ 24 h 62"/>
                  <a:gd name="T26" fmla="*/ 31 w 48"/>
                  <a:gd name="T27" fmla="*/ 15 h 62"/>
                  <a:gd name="T28" fmla="*/ 37 w 48"/>
                  <a:gd name="T29" fmla="*/ 6 h 62"/>
                  <a:gd name="T30" fmla="*/ 43 w 48"/>
                  <a:gd name="T31" fmla="*/ 2 h 62"/>
                  <a:gd name="T32" fmla="*/ 46 w 48"/>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2"/>
                  <a:gd name="T53" fmla="*/ 48 w 48"/>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2">
                    <a:moveTo>
                      <a:pt x="46" y="0"/>
                    </a:moveTo>
                    <a:lnTo>
                      <a:pt x="48" y="3"/>
                    </a:lnTo>
                    <a:lnTo>
                      <a:pt x="45" y="10"/>
                    </a:lnTo>
                    <a:lnTo>
                      <a:pt x="42" y="19"/>
                    </a:lnTo>
                    <a:lnTo>
                      <a:pt x="36" y="30"/>
                    </a:lnTo>
                    <a:lnTo>
                      <a:pt x="28" y="40"/>
                    </a:lnTo>
                    <a:lnTo>
                      <a:pt x="20" y="50"/>
                    </a:lnTo>
                    <a:lnTo>
                      <a:pt x="11" y="58"/>
                    </a:lnTo>
                    <a:lnTo>
                      <a:pt x="0" y="62"/>
                    </a:lnTo>
                    <a:lnTo>
                      <a:pt x="5" y="55"/>
                    </a:lnTo>
                    <a:lnTo>
                      <a:pt x="11" y="46"/>
                    </a:lnTo>
                    <a:lnTo>
                      <a:pt x="18" y="36"/>
                    </a:lnTo>
                    <a:lnTo>
                      <a:pt x="26" y="24"/>
                    </a:lnTo>
                    <a:lnTo>
                      <a:pt x="31" y="15"/>
                    </a:lnTo>
                    <a:lnTo>
                      <a:pt x="37" y="6"/>
                    </a:lnTo>
                    <a:lnTo>
                      <a:pt x="43" y="2"/>
                    </a:lnTo>
                    <a:lnTo>
                      <a:pt x="4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8" name="Freeform 154"/>
              <p:cNvSpPr>
                <a:spLocks/>
              </p:cNvSpPr>
              <p:nvPr/>
            </p:nvSpPr>
            <p:spPr bwMode="auto">
              <a:xfrm>
                <a:off x="2800" y="1228"/>
                <a:ext cx="42" cy="44"/>
              </a:xfrm>
              <a:custGeom>
                <a:avLst/>
                <a:gdLst>
                  <a:gd name="T0" fmla="*/ 40 w 42"/>
                  <a:gd name="T1" fmla="*/ 0 h 44"/>
                  <a:gd name="T2" fmla="*/ 42 w 42"/>
                  <a:gd name="T3" fmla="*/ 2 h 44"/>
                  <a:gd name="T4" fmla="*/ 39 w 42"/>
                  <a:gd name="T5" fmla="*/ 8 h 44"/>
                  <a:gd name="T6" fmla="*/ 34 w 42"/>
                  <a:gd name="T7" fmla="*/ 16 h 44"/>
                  <a:gd name="T8" fmla="*/ 27 w 42"/>
                  <a:gd name="T9" fmla="*/ 25 h 44"/>
                  <a:gd name="T10" fmla="*/ 20 w 42"/>
                  <a:gd name="T11" fmla="*/ 32 h 44"/>
                  <a:gd name="T12" fmla="*/ 12 w 42"/>
                  <a:gd name="T13" fmla="*/ 39 h 44"/>
                  <a:gd name="T14" fmla="*/ 5 w 42"/>
                  <a:gd name="T15" fmla="*/ 42 h 44"/>
                  <a:gd name="T16" fmla="*/ 0 w 42"/>
                  <a:gd name="T17" fmla="*/ 44 h 44"/>
                  <a:gd name="T18" fmla="*/ 9 w 42"/>
                  <a:gd name="T19" fmla="*/ 34 h 44"/>
                  <a:gd name="T20" fmla="*/ 21 w 42"/>
                  <a:gd name="T21" fmla="*/ 19 h 44"/>
                  <a:gd name="T22" fmla="*/ 33 w 42"/>
                  <a:gd name="T23" fmla="*/ 5 h 44"/>
                  <a:gd name="T24" fmla="*/ 40 w 42"/>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44"/>
                  <a:gd name="T41" fmla="*/ 42 w 42"/>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44">
                    <a:moveTo>
                      <a:pt x="40" y="0"/>
                    </a:moveTo>
                    <a:lnTo>
                      <a:pt x="42" y="2"/>
                    </a:lnTo>
                    <a:lnTo>
                      <a:pt x="39" y="8"/>
                    </a:lnTo>
                    <a:lnTo>
                      <a:pt x="34" y="16"/>
                    </a:lnTo>
                    <a:lnTo>
                      <a:pt x="27" y="25"/>
                    </a:lnTo>
                    <a:lnTo>
                      <a:pt x="20" y="32"/>
                    </a:lnTo>
                    <a:lnTo>
                      <a:pt x="12" y="39"/>
                    </a:lnTo>
                    <a:lnTo>
                      <a:pt x="5" y="42"/>
                    </a:lnTo>
                    <a:lnTo>
                      <a:pt x="0" y="44"/>
                    </a:lnTo>
                    <a:lnTo>
                      <a:pt x="9" y="34"/>
                    </a:lnTo>
                    <a:lnTo>
                      <a:pt x="21" y="19"/>
                    </a:lnTo>
                    <a:lnTo>
                      <a:pt x="33" y="5"/>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9" name="Freeform 155"/>
              <p:cNvSpPr>
                <a:spLocks/>
              </p:cNvSpPr>
              <p:nvPr/>
            </p:nvSpPr>
            <p:spPr bwMode="auto">
              <a:xfrm>
                <a:off x="2786" y="1235"/>
                <a:ext cx="26" cy="28"/>
              </a:xfrm>
              <a:custGeom>
                <a:avLst/>
                <a:gdLst>
                  <a:gd name="T0" fmla="*/ 26 w 26"/>
                  <a:gd name="T1" fmla="*/ 0 h 28"/>
                  <a:gd name="T2" fmla="*/ 26 w 26"/>
                  <a:gd name="T3" fmla="*/ 7 h 28"/>
                  <a:gd name="T4" fmla="*/ 19 w 26"/>
                  <a:gd name="T5" fmla="*/ 18 h 28"/>
                  <a:gd name="T6" fmla="*/ 10 w 26"/>
                  <a:gd name="T7" fmla="*/ 27 h 28"/>
                  <a:gd name="T8" fmla="*/ 0 w 26"/>
                  <a:gd name="T9" fmla="*/ 28 h 28"/>
                  <a:gd name="T10" fmla="*/ 8 w 26"/>
                  <a:gd name="T11" fmla="*/ 22 h 28"/>
                  <a:gd name="T12" fmla="*/ 16 w 26"/>
                  <a:gd name="T13" fmla="*/ 10 h 28"/>
                  <a:gd name="T14" fmla="*/ 22 w 26"/>
                  <a:gd name="T15" fmla="*/ 0 h 28"/>
                  <a:gd name="T16" fmla="*/ 26 w 2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26" y="0"/>
                    </a:moveTo>
                    <a:lnTo>
                      <a:pt x="26" y="7"/>
                    </a:lnTo>
                    <a:lnTo>
                      <a:pt x="19" y="18"/>
                    </a:lnTo>
                    <a:lnTo>
                      <a:pt x="10" y="27"/>
                    </a:lnTo>
                    <a:lnTo>
                      <a:pt x="0" y="28"/>
                    </a:lnTo>
                    <a:lnTo>
                      <a:pt x="8" y="22"/>
                    </a:lnTo>
                    <a:lnTo>
                      <a:pt x="16" y="10"/>
                    </a:lnTo>
                    <a:lnTo>
                      <a:pt x="22" y="0"/>
                    </a:lnTo>
                    <a:lnTo>
                      <a:pt x="2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0" name="Freeform 156"/>
              <p:cNvSpPr>
                <a:spLocks/>
              </p:cNvSpPr>
              <p:nvPr/>
            </p:nvSpPr>
            <p:spPr bwMode="auto">
              <a:xfrm>
                <a:off x="3022" y="1238"/>
                <a:ext cx="29" cy="38"/>
              </a:xfrm>
              <a:custGeom>
                <a:avLst/>
                <a:gdLst>
                  <a:gd name="T0" fmla="*/ 0 w 29"/>
                  <a:gd name="T1" fmla="*/ 38 h 38"/>
                  <a:gd name="T2" fmla="*/ 4 w 29"/>
                  <a:gd name="T3" fmla="*/ 29 h 38"/>
                  <a:gd name="T4" fmla="*/ 13 w 29"/>
                  <a:gd name="T5" fmla="*/ 15 h 38"/>
                  <a:gd name="T6" fmla="*/ 22 w 29"/>
                  <a:gd name="T7" fmla="*/ 3 h 38"/>
                  <a:gd name="T8" fmla="*/ 29 w 29"/>
                  <a:gd name="T9" fmla="*/ 0 h 38"/>
                  <a:gd name="T10" fmla="*/ 29 w 29"/>
                  <a:gd name="T11" fmla="*/ 9 h 38"/>
                  <a:gd name="T12" fmla="*/ 20 w 29"/>
                  <a:gd name="T13" fmla="*/ 19 h 38"/>
                  <a:gd name="T14" fmla="*/ 9 w 29"/>
                  <a:gd name="T15" fmla="*/ 31 h 38"/>
                  <a:gd name="T16" fmla="*/ 0 w 29"/>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8"/>
                  <a:gd name="T29" fmla="*/ 29 w 29"/>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8">
                    <a:moveTo>
                      <a:pt x="0" y="38"/>
                    </a:moveTo>
                    <a:lnTo>
                      <a:pt x="4" y="29"/>
                    </a:lnTo>
                    <a:lnTo>
                      <a:pt x="13" y="15"/>
                    </a:lnTo>
                    <a:lnTo>
                      <a:pt x="22" y="3"/>
                    </a:lnTo>
                    <a:lnTo>
                      <a:pt x="29" y="0"/>
                    </a:lnTo>
                    <a:lnTo>
                      <a:pt x="29" y="9"/>
                    </a:lnTo>
                    <a:lnTo>
                      <a:pt x="20" y="19"/>
                    </a:lnTo>
                    <a:lnTo>
                      <a:pt x="9" y="31"/>
                    </a:lnTo>
                    <a:lnTo>
                      <a:pt x="0" y="3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1" name="Freeform 157"/>
              <p:cNvSpPr>
                <a:spLocks/>
              </p:cNvSpPr>
              <p:nvPr/>
            </p:nvSpPr>
            <p:spPr bwMode="auto">
              <a:xfrm>
                <a:off x="3020" y="1278"/>
                <a:ext cx="40" cy="15"/>
              </a:xfrm>
              <a:custGeom>
                <a:avLst/>
                <a:gdLst>
                  <a:gd name="T0" fmla="*/ 0 w 40"/>
                  <a:gd name="T1" fmla="*/ 0 h 15"/>
                  <a:gd name="T2" fmla="*/ 8 w 40"/>
                  <a:gd name="T3" fmla="*/ 3 h 15"/>
                  <a:gd name="T4" fmla="*/ 20 w 40"/>
                  <a:gd name="T5" fmla="*/ 10 h 15"/>
                  <a:gd name="T6" fmla="*/ 33 w 40"/>
                  <a:gd name="T7" fmla="*/ 15 h 15"/>
                  <a:gd name="T8" fmla="*/ 40 w 40"/>
                  <a:gd name="T9" fmla="*/ 13 h 15"/>
                  <a:gd name="T10" fmla="*/ 40 w 40"/>
                  <a:gd name="T11" fmla="*/ 10 h 15"/>
                  <a:gd name="T12" fmla="*/ 37 w 40"/>
                  <a:gd name="T13" fmla="*/ 7 h 15"/>
                  <a:gd name="T14" fmla="*/ 31 w 40"/>
                  <a:gd name="T15" fmla="*/ 6 h 15"/>
                  <a:gd name="T16" fmla="*/ 25 w 40"/>
                  <a:gd name="T17" fmla="*/ 4 h 15"/>
                  <a:gd name="T18" fmla="*/ 18 w 40"/>
                  <a:gd name="T19" fmla="*/ 3 h 15"/>
                  <a:gd name="T20" fmla="*/ 11 w 40"/>
                  <a:gd name="T21" fmla="*/ 1 h 15"/>
                  <a:gd name="T22" fmla="*/ 5 w 40"/>
                  <a:gd name="T23" fmla="*/ 0 h 15"/>
                  <a:gd name="T24" fmla="*/ 0 w 4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5"/>
                  <a:gd name="T41" fmla="*/ 40 w 4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5">
                    <a:moveTo>
                      <a:pt x="0" y="0"/>
                    </a:moveTo>
                    <a:lnTo>
                      <a:pt x="8" y="3"/>
                    </a:lnTo>
                    <a:lnTo>
                      <a:pt x="20" y="10"/>
                    </a:lnTo>
                    <a:lnTo>
                      <a:pt x="33" y="15"/>
                    </a:lnTo>
                    <a:lnTo>
                      <a:pt x="40" y="13"/>
                    </a:lnTo>
                    <a:lnTo>
                      <a:pt x="40" y="10"/>
                    </a:lnTo>
                    <a:lnTo>
                      <a:pt x="37" y="7"/>
                    </a:lnTo>
                    <a:lnTo>
                      <a:pt x="31" y="6"/>
                    </a:lnTo>
                    <a:lnTo>
                      <a:pt x="25" y="4"/>
                    </a:lnTo>
                    <a:lnTo>
                      <a:pt x="18" y="3"/>
                    </a:lnTo>
                    <a:lnTo>
                      <a:pt x="11" y="1"/>
                    </a:lnTo>
                    <a:lnTo>
                      <a:pt x="5"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2" name="Freeform 158"/>
              <p:cNvSpPr>
                <a:spLocks/>
              </p:cNvSpPr>
              <p:nvPr/>
            </p:nvSpPr>
            <p:spPr bwMode="auto">
              <a:xfrm>
                <a:off x="3028" y="1260"/>
                <a:ext cx="43" cy="13"/>
              </a:xfrm>
              <a:custGeom>
                <a:avLst/>
                <a:gdLst>
                  <a:gd name="T0" fmla="*/ 0 w 43"/>
                  <a:gd name="T1" fmla="*/ 13 h 13"/>
                  <a:gd name="T2" fmla="*/ 3 w 43"/>
                  <a:gd name="T3" fmla="*/ 13 h 13"/>
                  <a:gd name="T4" fmla="*/ 9 w 43"/>
                  <a:gd name="T5" fmla="*/ 12 h 13"/>
                  <a:gd name="T6" fmla="*/ 16 w 43"/>
                  <a:gd name="T7" fmla="*/ 12 h 13"/>
                  <a:gd name="T8" fmla="*/ 23 w 43"/>
                  <a:gd name="T9" fmla="*/ 12 h 13"/>
                  <a:gd name="T10" fmla="*/ 31 w 43"/>
                  <a:gd name="T11" fmla="*/ 10 h 13"/>
                  <a:gd name="T12" fmla="*/ 37 w 43"/>
                  <a:gd name="T13" fmla="*/ 9 h 13"/>
                  <a:gd name="T14" fmla="*/ 41 w 43"/>
                  <a:gd name="T15" fmla="*/ 6 h 13"/>
                  <a:gd name="T16" fmla="*/ 43 w 43"/>
                  <a:gd name="T17" fmla="*/ 3 h 13"/>
                  <a:gd name="T18" fmla="*/ 37 w 43"/>
                  <a:gd name="T19" fmla="*/ 0 h 13"/>
                  <a:gd name="T20" fmla="*/ 25 w 43"/>
                  <a:gd name="T21" fmla="*/ 3 h 13"/>
                  <a:gd name="T22" fmla="*/ 10 w 43"/>
                  <a:gd name="T23" fmla="*/ 9 h 13"/>
                  <a:gd name="T24" fmla="*/ 0 w 43"/>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3"/>
                  <a:gd name="T41" fmla="*/ 43 w 4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3">
                    <a:moveTo>
                      <a:pt x="0" y="13"/>
                    </a:moveTo>
                    <a:lnTo>
                      <a:pt x="3" y="13"/>
                    </a:lnTo>
                    <a:lnTo>
                      <a:pt x="9" y="12"/>
                    </a:lnTo>
                    <a:lnTo>
                      <a:pt x="16" y="12"/>
                    </a:lnTo>
                    <a:lnTo>
                      <a:pt x="23" y="12"/>
                    </a:lnTo>
                    <a:lnTo>
                      <a:pt x="31" y="10"/>
                    </a:lnTo>
                    <a:lnTo>
                      <a:pt x="37" y="9"/>
                    </a:lnTo>
                    <a:lnTo>
                      <a:pt x="41" y="6"/>
                    </a:lnTo>
                    <a:lnTo>
                      <a:pt x="43" y="3"/>
                    </a:lnTo>
                    <a:lnTo>
                      <a:pt x="37" y="0"/>
                    </a:lnTo>
                    <a:lnTo>
                      <a:pt x="25" y="3"/>
                    </a:lnTo>
                    <a:lnTo>
                      <a:pt x="10" y="9"/>
                    </a:lnTo>
                    <a:lnTo>
                      <a:pt x="0"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3" name="Freeform 159"/>
              <p:cNvSpPr>
                <a:spLocks/>
              </p:cNvSpPr>
              <p:nvPr/>
            </p:nvSpPr>
            <p:spPr bwMode="auto">
              <a:xfrm>
                <a:off x="3007" y="1284"/>
                <a:ext cx="41" cy="31"/>
              </a:xfrm>
              <a:custGeom>
                <a:avLst/>
                <a:gdLst>
                  <a:gd name="T0" fmla="*/ 0 w 41"/>
                  <a:gd name="T1" fmla="*/ 0 h 31"/>
                  <a:gd name="T2" fmla="*/ 6 w 41"/>
                  <a:gd name="T3" fmla="*/ 3 h 31"/>
                  <a:gd name="T4" fmla="*/ 12 w 41"/>
                  <a:gd name="T5" fmla="*/ 6 h 31"/>
                  <a:gd name="T6" fmla="*/ 19 w 41"/>
                  <a:gd name="T7" fmla="*/ 10 h 31"/>
                  <a:gd name="T8" fmla="*/ 28 w 41"/>
                  <a:gd name="T9" fmla="*/ 14 h 31"/>
                  <a:gd name="T10" fmla="*/ 34 w 41"/>
                  <a:gd name="T11" fmla="*/ 20 h 31"/>
                  <a:gd name="T12" fmla="*/ 38 w 41"/>
                  <a:gd name="T13" fmla="*/ 25 h 31"/>
                  <a:gd name="T14" fmla="*/ 41 w 41"/>
                  <a:gd name="T15" fmla="*/ 28 h 31"/>
                  <a:gd name="T16" fmla="*/ 41 w 41"/>
                  <a:gd name="T17" fmla="*/ 31 h 31"/>
                  <a:gd name="T18" fmla="*/ 34 w 41"/>
                  <a:gd name="T19" fmla="*/ 29 h 31"/>
                  <a:gd name="T20" fmla="*/ 21 w 41"/>
                  <a:gd name="T21" fmla="*/ 19 h 31"/>
                  <a:gd name="T22" fmla="*/ 9 w 41"/>
                  <a:gd name="T23" fmla="*/ 9 h 31"/>
                  <a:gd name="T24" fmla="*/ 0 w 41"/>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0"/>
                    </a:moveTo>
                    <a:lnTo>
                      <a:pt x="6" y="3"/>
                    </a:lnTo>
                    <a:lnTo>
                      <a:pt x="12" y="6"/>
                    </a:lnTo>
                    <a:lnTo>
                      <a:pt x="19" y="10"/>
                    </a:lnTo>
                    <a:lnTo>
                      <a:pt x="28" y="14"/>
                    </a:lnTo>
                    <a:lnTo>
                      <a:pt x="34" y="20"/>
                    </a:lnTo>
                    <a:lnTo>
                      <a:pt x="38" y="25"/>
                    </a:lnTo>
                    <a:lnTo>
                      <a:pt x="41" y="28"/>
                    </a:lnTo>
                    <a:lnTo>
                      <a:pt x="41" y="31"/>
                    </a:lnTo>
                    <a:lnTo>
                      <a:pt x="34" y="29"/>
                    </a:lnTo>
                    <a:lnTo>
                      <a:pt x="21" y="19"/>
                    </a:lnTo>
                    <a:lnTo>
                      <a:pt x="9"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4" name="Freeform 160"/>
              <p:cNvSpPr>
                <a:spLocks/>
              </p:cNvSpPr>
              <p:nvPr/>
            </p:nvSpPr>
            <p:spPr bwMode="auto">
              <a:xfrm>
                <a:off x="2796" y="1270"/>
                <a:ext cx="12" cy="57"/>
              </a:xfrm>
              <a:custGeom>
                <a:avLst/>
                <a:gdLst>
                  <a:gd name="T0" fmla="*/ 7 w 12"/>
                  <a:gd name="T1" fmla="*/ 0 h 57"/>
                  <a:gd name="T2" fmla="*/ 10 w 12"/>
                  <a:gd name="T3" fmla="*/ 14 h 57"/>
                  <a:gd name="T4" fmla="*/ 12 w 12"/>
                  <a:gd name="T5" fmla="*/ 33 h 57"/>
                  <a:gd name="T6" fmla="*/ 10 w 12"/>
                  <a:gd name="T7" fmla="*/ 48 h 57"/>
                  <a:gd name="T8" fmla="*/ 4 w 12"/>
                  <a:gd name="T9" fmla="*/ 57 h 57"/>
                  <a:gd name="T10" fmla="*/ 0 w 12"/>
                  <a:gd name="T11" fmla="*/ 51 h 57"/>
                  <a:gd name="T12" fmla="*/ 1 w 12"/>
                  <a:gd name="T13" fmla="*/ 34 h 57"/>
                  <a:gd name="T14" fmla="*/ 6 w 12"/>
                  <a:gd name="T15" fmla="*/ 15 h 57"/>
                  <a:gd name="T16" fmla="*/ 7 w 12"/>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7"/>
                  <a:gd name="T29" fmla="*/ 12 w 12"/>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7">
                    <a:moveTo>
                      <a:pt x="7" y="0"/>
                    </a:moveTo>
                    <a:lnTo>
                      <a:pt x="10" y="14"/>
                    </a:lnTo>
                    <a:lnTo>
                      <a:pt x="12" y="33"/>
                    </a:lnTo>
                    <a:lnTo>
                      <a:pt x="10" y="48"/>
                    </a:lnTo>
                    <a:lnTo>
                      <a:pt x="4" y="57"/>
                    </a:lnTo>
                    <a:lnTo>
                      <a:pt x="0" y="51"/>
                    </a:lnTo>
                    <a:lnTo>
                      <a:pt x="1" y="34"/>
                    </a:lnTo>
                    <a:lnTo>
                      <a:pt x="6" y="15"/>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5" name="Freeform 161"/>
              <p:cNvSpPr>
                <a:spLocks/>
              </p:cNvSpPr>
              <p:nvPr/>
            </p:nvSpPr>
            <p:spPr bwMode="auto">
              <a:xfrm>
                <a:off x="2774" y="1263"/>
                <a:ext cx="16" cy="55"/>
              </a:xfrm>
              <a:custGeom>
                <a:avLst/>
                <a:gdLst>
                  <a:gd name="T0" fmla="*/ 16 w 16"/>
                  <a:gd name="T1" fmla="*/ 0 h 55"/>
                  <a:gd name="T2" fmla="*/ 16 w 16"/>
                  <a:gd name="T3" fmla="*/ 13 h 55"/>
                  <a:gd name="T4" fmla="*/ 15 w 16"/>
                  <a:gd name="T5" fmla="*/ 31 h 55"/>
                  <a:gd name="T6" fmla="*/ 10 w 16"/>
                  <a:gd name="T7" fmla="*/ 47 h 55"/>
                  <a:gd name="T8" fmla="*/ 3 w 16"/>
                  <a:gd name="T9" fmla="*/ 55 h 55"/>
                  <a:gd name="T10" fmla="*/ 0 w 16"/>
                  <a:gd name="T11" fmla="*/ 47 h 55"/>
                  <a:gd name="T12" fmla="*/ 4 w 16"/>
                  <a:gd name="T13" fmla="*/ 31 h 55"/>
                  <a:gd name="T14" fmla="*/ 12 w 16"/>
                  <a:gd name="T15" fmla="*/ 12 h 55"/>
                  <a:gd name="T16" fmla="*/ 16 w 16"/>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5"/>
                  <a:gd name="T29" fmla="*/ 16 w 16"/>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5">
                    <a:moveTo>
                      <a:pt x="16" y="0"/>
                    </a:moveTo>
                    <a:lnTo>
                      <a:pt x="16" y="13"/>
                    </a:lnTo>
                    <a:lnTo>
                      <a:pt x="15" y="31"/>
                    </a:lnTo>
                    <a:lnTo>
                      <a:pt x="10" y="47"/>
                    </a:lnTo>
                    <a:lnTo>
                      <a:pt x="3" y="55"/>
                    </a:lnTo>
                    <a:lnTo>
                      <a:pt x="0" y="47"/>
                    </a:lnTo>
                    <a:lnTo>
                      <a:pt x="4" y="31"/>
                    </a:lnTo>
                    <a:lnTo>
                      <a:pt x="12" y="12"/>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6" name="Freeform 162"/>
              <p:cNvSpPr>
                <a:spLocks/>
              </p:cNvSpPr>
              <p:nvPr/>
            </p:nvSpPr>
            <p:spPr bwMode="auto">
              <a:xfrm>
                <a:off x="2825" y="1287"/>
                <a:ext cx="11" cy="51"/>
              </a:xfrm>
              <a:custGeom>
                <a:avLst/>
                <a:gdLst>
                  <a:gd name="T0" fmla="*/ 3 w 11"/>
                  <a:gd name="T1" fmla="*/ 0 h 51"/>
                  <a:gd name="T2" fmla="*/ 8 w 11"/>
                  <a:gd name="T3" fmla="*/ 7 h 51"/>
                  <a:gd name="T4" fmla="*/ 11 w 11"/>
                  <a:gd name="T5" fmla="*/ 23 h 51"/>
                  <a:gd name="T6" fmla="*/ 11 w 11"/>
                  <a:gd name="T7" fmla="*/ 41 h 51"/>
                  <a:gd name="T8" fmla="*/ 6 w 11"/>
                  <a:gd name="T9" fmla="*/ 51 h 51"/>
                  <a:gd name="T10" fmla="*/ 0 w 11"/>
                  <a:gd name="T11" fmla="*/ 48 h 51"/>
                  <a:gd name="T12" fmla="*/ 0 w 11"/>
                  <a:gd name="T13" fmla="*/ 34 h 51"/>
                  <a:gd name="T14" fmla="*/ 3 w 11"/>
                  <a:gd name="T15" fmla="*/ 14 h 51"/>
                  <a:gd name="T16" fmla="*/ 3 w 1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1"/>
                  <a:gd name="T29" fmla="*/ 11 w 1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1">
                    <a:moveTo>
                      <a:pt x="3" y="0"/>
                    </a:moveTo>
                    <a:lnTo>
                      <a:pt x="8" y="7"/>
                    </a:lnTo>
                    <a:lnTo>
                      <a:pt x="11" y="23"/>
                    </a:lnTo>
                    <a:lnTo>
                      <a:pt x="11" y="41"/>
                    </a:lnTo>
                    <a:lnTo>
                      <a:pt x="6" y="51"/>
                    </a:lnTo>
                    <a:lnTo>
                      <a:pt x="0" y="48"/>
                    </a:lnTo>
                    <a:lnTo>
                      <a:pt x="0" y="34"/>
                    </a:lnTo>
                    <a:lnTo>
                      <a:pt x="3" y="1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7" name="Freeform 163"/>
              <p:cNvSpPr>
                <a:spLocks/>
              </p:cNvSpPr>
              <p:nvPr/>
            </p:nvSpPr>
            <p:spPr bwMode="auto">
              <a:xfrm>
                <a:off x="2849" y="1291"/>
                <a:ext cx="21" cy="61"/>
              </a:xfrm>
              <a:custGeom>
                <a:avLst/>
                <a:gdLst>
                  <a:gd name="T0" fmla="*/ 0 w 21"/>
                  <a:gd name="T1" fmla="*/ 0 h 61"/>
                  <a:gd name="T2" fmla="*/ 9 w 21"/>
                  <a:gd name="T3" fmla="*/ 15 h 61"/>
                  <a:gd name="T4" fmla="*/ 18 w 21"/>
                  <a:gd name="T5" fmla="*/ 34 h 61"/>
                  <a:gd name="T6" fmla="*/ 21 w 21"/>
                  <a:gd name="T7" fmla="*/ 52 h 61"/>
                  <a:gd name="T8" fmla="*/ 18 w 21"/>
                  <a:gd name="T9" fmla="*/ 61 h 61"/>
                  <a:gd name="T10" fmla="*/ 10 w 21"/>
                  <a:gd name="T11" fmla="*/ 55 h 61"/>
                  <a:gd name="T12" fmla="*/ 6 w 21"/>
                  <a:gd name="T13" fmla="*/ 36 h 61"/>
                  <a:gd name="T14" fmla="*/ 3 w 21"/>
                  <a:gd name="T15" fmla="*/ 15 h 61"/>
                  <a:gd name="T16" fmla="*/ 0 w 21"/>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1"/>
                  <a:gd name="T29" fmla="*/ 21 w 21"/>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1">
                    <a:moveTo>
                      <a:pt x="0" y="0"/>
                    </a:moveTo>
                    <a:lnTo>
                      <a:pt x="9" y="15"/>
                    </a:lnTo>
                    <a:lnTo>
                      <a:pt x="18" y="34"/>
                    </a:lnTo>
                    <a:lnTo>
                      <a:pt x="21" y="52"/>
                    </a:lnTo>
                    <a:lnTo>
                      <a:pt x="18" y="61"/>
                    </a:lnTo>
                    <a:lnTo>
                      <a:pt x="10" y="55"/>
                    </a:lnTo>
                    <a:lnTo>
                      <a:pt x="6" y="36"/>
                    </a:lnTo>
                    <a:lnTo>
                      <a:pt x="3" y="1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8" name="Freeform 164"/>
              <p:cNvSpPr>
                <a:spLocks/>
              </p:cNvSpPr>
              <p:nvPr/>
            </p:nvSpPr>
            <p:spPr bwMode="auto">
              <a:xfrm>
                <a:off x="2877" y="1300"/>
                <a:ext cx="24" cy="65"/>
              </a:xfrm>
              <a:custGeom>
                <a:avLst/>
                <a:gdLst>
                  <a:gd name="T0" fmla="*/ 0 w 24"/>
                  <a:gd name="T1" fmla="*/ 0 h 65"/>
                  <a:gd name="T2" fmla="*/ 9 w 24"/>
                  <a:gd name="T3" fmla="*/ 15 h 65"/>
                  <a:gd name="T4" fmla="*/ 18 w 24"/>
                  <a:gd name="T5" fmla="*/ 37 h 65"/>
                  <a:gd name="T6" fmla="*/ 24 w 24"/>
                  <a:gd name="T7" fmla="*/ 58 h 65"/>
                  <a:gd name="T8" fmla="*/ 21 w 24"/>
                  <a:gd name="T9" fmla="*/ 65 h 65"/>
                  <a:gd name="T10" fmla="*/ 13 w 24"/>
                  <a:gd name="T11" fmla="*/ 56 h 65"/>
                  <a:gd name="T12" fmla="*/ 7 w 24"/>
                  <a:gd name="T13" fmla="*/ 35 h 65"/>
                  <a:gd name="T14" fmla="*/ 3 w 24"/>
                  <a:gd name="T15" fmla="*/ 13 h 65"/>
                  <a:gd name="T16" fmla="*/ 0 w 24"/>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5"/>
                  <a:gd name="T29" fmla="*/ 24 w 2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5">
                    <a:moveTo>
                      <a:pt x="0" y="0"/>
                    </a:moveTo>
                    <a:lnTo>
                      <a:pt x="9" y="15"/>
                    </a:lnTo>
                    <a:lnTo>
                      <a:pt x="18" y="37"/>
                    </a:lnTo>
                    <a:lnTo>
                      <a:pt x="24" y="58"/>
                    </a:lnTo>
                    <a:lnTo>
                      <a:pt x="21" y="65"/>
                    </a:lnTo>
                    <a:lnTo>
                      <a:pt x="13" y="56"/>
                    </a:lnTo>
                    <a:lnTo>
                      <a:pt x="7" y="35"/>
                    </a:lnTo>
                    <a:lnTo>
                      <a:pt x="3"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9" name="Freeform 165"/>
              <p:cNvSpPr>
                <a:spLocks/>
              </p:cNvSpPr>
              <p:nvPr/>
            </p:nvSpPr>
            <p:spPr bwMode="auto">
              <a:xfrm>
                <a:off x="2927" y="1297"/>
                <a:ext cx="42" cy="69"/>
              </a:xfrm>
              <a:custGeom>
                <a:avLst/>
                <a:gdLst>
                  <a:gd name="T0" fmla="*/ 0 w 42"/>
                  <a:gd name="T1" fmla="*/ 0 h 69"/>
                  <a:gd name="T2" fmla="*/ 8 w 42"/>
                  <a:gd name="T3" fmla="*/ 6 h 69"/>
                  <a:gd name="T4" fmla="*/ 15 w 42"/>
                  <a:gd name="T5" fmla="*/ 15 h 69"/>
                  <a:gd name="T6" fmla="*/ 22 w 42"/>
                  <a:gd name="T7" fmla="*/ 25 h 69"/>
                  <a:gd name="T8" fmla="*/ 30 w 42"/>
                  <a:gd name="T9" fmla="*/ 37 h 69"/>
                  <a:gd name="T10" fmla="*/ 36 w 42"/>
                  <a:gd name="T11" fmla="*/ 47 h 69"/>
                  <a:gd name="T12" fmla="*/ 40 w 42"/>
                  <a:gd name="T13" fmla="*/ 58 h 69"/>
                  <a:gd name="T14" fmla="*/ 42 w 42"/>
                  <a:gd name="T15" fmla="*/ 65 h 69"/>
                  <a:gd name="T16" fmla="*/ 40 w 42"/>
                  <a:gd name="T17" fmla="*/ 69 h 69"/>
                  <a:gd name="T18" fmla="*/ 31 w 42"/>
                  <a:gd name="T19" fmla="*/ 61 h 69"/>
                  <a:gd name="T20" fmla="*/ 21 w 42"/>
                  <a:gd name="T21" fmla="*/ 38 h 69"/>
                  <a:gd name="T22" fmla="*/ 11 w 42"/>
                  <a:gd name="T23" fmla="*/ 13 h 69"/>
                  <a:gd name="T24" fmla="*/ 0 w 42"/>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69"/>
                  <a:gd name="T41" fmla="*/ 42 w 42"/>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69">
                    <a:moveTo>
                      <a:pt x="0" y="0"/>
                    </a:moveTo>
                    <a:lnTo>
                      <a:pt x="8" y="6"/>
                    </a:lnTo>
                    <a:lnTo>
                      <a:pt x="15" y="15"/>
                    </a:lnTo>
                    <a:lnTo>
                      <a:pt x="22" y="25"/>
                    </a:lnTo>
                    <a:lnTo>
                      <a:pt x="30" y="37"/>
                    </a:lnTo>
                    <a:lnTo>
                      <a:pt x="36" y="47"/>
                    </a:lnTo>
                    <a:lnTo>
                      <a:pt x="40" y="58"/>
                    </a:lnTo>
                    <a:lnTo>
                      <a:pt x="42" y="65"/>
                    </a:lnTo>
                    <a:lnTo>
                      <a:pt x="40" y="69"/>
                    </a:lnTo>
                    <a:lnTo>
                      <a:pt x="31" y="61"/>
                    </a:lnTo>
                    <a:lnTo>
                      <a:pt x="21" y="38"/>
                    </a:lnTo>
                    <a:lnTo>
                      <a:pt x="11"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0" name="Freeform 166"/>
              <p:cNvSpPr>
                <a:spLocks/>
              </p:cNvSpPr>
              <p:nvPr/>
            </p:nvSpPr>
            <p:spPr bwMode="auto">
              <a:xfrm>
                <a:off x="2983" y="1287"/>
                <a:ext cx="48" cy="63"/>
              </a:xfrm>
              <a:custGeom>
                <a:avLst/>
                <a:gdLst>
                  <a:gd name="T0" fmla="*/ 0 w 48"/>
                  <a:gd name="T1" fmla="*/ 0 h 63"/>
                  <a:gd name="T2" fmla="*/ 6 w 48"/>
                  <a:gd name="T3" fmla="*/ 4 h 63"/>
                  <a:gd name="T4" fmla="*/ 14 w 48"/>
                  <a:gd name="T5" fmla="*/ 13 h 63"/>
                  <a:gd name="T6" fmla="*/ 23 w 48"/>
                  <a:gd name="T7" fmla="*/ 22 h 63"/>
                  <a:gd name="T8" fmla="*/ 31 w 48"/>
                  <a:gd name="T9" fmla="*/ 32 h 63"/>
                  <a:gd name="T10" fmla="*/ 39 w 48"/>
                  <a:gd name="T11" fmla="*/ 43 h 63"/>
                  <a:gd name="T12" fmla="*/ 45 w 48"/>
                  <a:gd name="T13" fmla="*/ 51 h 63"/>
                  <a:gd name="T14" fmla="*/ 48 w 48"/>
                  <a:gd name="T15" fmla="*/ 59 h 63"/>
                  <a:gd name="T16" fmla="*/ 46 w 48"/>
                  <a:gd name="T17" fmla="*/ 63 h 63"/>
                  <a:gd name="T18" fmla="*/ 42 w 48"/>
                  <a:gd name="T19" fmla="*/ 62 h 63"/>
                  <a:gd name="T20" fmla="*/ 36 w 48"/>
                  <a:gd name="T21" fmla="*/ 56 h 63"/>
                  <a:gd name="T22" fmla="*/ 28 w 48"/>
                  <a:gd name="T23" fmla="*/ 47 h 63"/>
                  <a:gd name="T24" fmla="*/ 23 w 48"/>
                  <a:gd name="T25" fmla="*/ 35 h 63"/>
                  <a:gd name="T26" fmla="*/ 15 w 48"/>
                  <a:gd name="T27" fmla="*/ 23 h 63"/>
                  <a:gd name="T28" fmla="*/ 9 w 48"/>
                  <a:gd name="T29" fmla="*/ 13 h 63"/>
                  <a:gd name="T30" fmla="*/ 5 w 48"/>
                  <a:gd name="T31" fmla="*/ 4 h 63"/>
                  <a:gd name="T32" fmla="*/ 0 w 4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3"/>
                  <a:gd name="T53" fmla="*/ 48 w 48"/>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3">
                    <a:moveTo>
                      <a:pt x="0" y="0"/>
                    </a:moveTo>
                    <a:lnTo>
                      <a:pt x="6" y="4"/>
                    </a:lnTo>
                    <a:lnTo>
                      <a:pt x="14" y="13"/>
                    </a:lnTo>
                    <a:lnTo>
                      <a:pt x="23" y="22"/>
                    </a:lnTo>
                    <a:lnTo>
                      <a:pt x="31" y="32"/>
                    </a:lnTo>
                    <a:lnTo>
                      <a:pt x="39" y="43"/>
                    </a:lnTo>
                    <a:lnTo>
                      <a:pt x="45" y="51"/>
                    </a:lnTo>
                    <a:lnTo>
                      <a:pt x="48" y="59"/>
                    </a:lnTo>
                    <a:lnTo>
                      <a:pt x="46" y="63"/>
                    </a:lnTo>
                    <a:lnTo>
                      <a:pt x="42" y="62"/>
                    </a:lnTo>
                    <a:lnTo>
                      <a:pt x="36" y="56"/>
                    </a:lnTo>
                    <a:lnTo>
                      <a:pt x="28" y="47"/>
                    </a:lnTo>
                    <a:lnTo>
                      <a:pt x="23" y="35"/>
                    </a:lnTo>
                    <a:lnTo>
                      <a:pt x="15" y="23"/>
                    </a:lnTo>
                    <a:lnTo>
                      <a:pt x="9" y="13"/>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1" name="Freeform 167"/>
              <p:cNvSpPr>
                <a:spLocks/>
              </p:cNvSpPr>
              <p:nvPr/>
            </p:nvSpPr>
            <p:spPr bwMode="auto">
              <a:xfrm>
                <a:off x="2902" y="1301"/>
                <a:ext cx="40" cy="58"/>
              </a:xfrm>
              <a:custGeom>
                <a:avLst/>
                <a:gdLst>
                  <a:gd name="T0" fmla="*/ 0 w 40"/>
                  <a:gd name="T1" fmla="*/ 0 h 58"/>
                  <a:gd name="T2" fmla="*/ 5 w 40"/>
                  <a:gd name="T3" fmla="*/ 5 h 58"/>
                  <a:gd name="T4" fmla="*/ 12 w 40"/>
                  <a:gd name="T5" fmla="*/ 12 h 58"/>
                  <a:gd name="T6" fmla="*/ 19 w 40"/>
                  <a:gd name="T7" fmla="*/ 21 h 58"/>
                  <a:gd name="T8" fmla="*/ 28 w 40"/>
                  <a:gd name="T9" fmla="*/ 31 h 58"/>
                  <a:gd name="T10" fmla="*/ 34 w 40"/>
                  <a:gd name="T11" fmla="*/ 40 h 58"/>
                  <a:gd name="T12" fmla="*/ 39 w 40"/>
                  <a:gd name="T13" fmla="*/ 49 h 58"/>
                  <a:gd name="T14" fmla="*/ 40 w 40"/>
                  <a:gd name="T15" fmla="*/ 55 h 58"/>
                  <a:gd name="T16" fmla="*/ 37 w 40"/>
                  <a:gd name="T17" fmla="*/ 58 h 58"/>
                  <a:gd name="T18" fmla="*/ 27 w 40"/>
                  <a:gd name="T19" fmla="*/ 51 h 58"/>
                  <a:gd name="T20" fmla="*/ 16 w 40"/>
                  <a:gd name="T21" fmla="*/ 33 h 58"/>
                  <a:gd name="T22" fmla="*/ 6 w 40"/>
                  <a:gd name="T23" fmla="*/ 12 h 58"/>
                  <a:gd name="T24" fmla="*/ 0 w 40"/>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8"/>
                  <a:gd name="T41" fmla="*/ 40 w 40"/>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8">
                    <a:moveTo>
                      <a:pt x="0" y="0"/>
                    </a:moveTo>
                    <a:lnTo>
                      <a:pt x="5" y="5"/>
                    </a:lnTo>
                    <a:lnTo>
                      <a:pt x="12" y="12"/>
                    </a:lnTo>
                    <a:lnTo>
                      <a:pt x="19" y="21"/>
                    </a:lnTo>
                    <a:lnTo>
                      <a:pt x="28" y="31"/>
                    </a:lnTo>
                    <a:lnTo>
                      <a:pt x="34" y="40"/>
                    </a:lnTo>
                    <a:lnTo>
                      <a:pt x="39" y="49"/>
                    </a:lnTo>
                    <a:lnTo>
                      <a:pt x="40" y="55"/>
                    </a:lnTo>
                    <a:lnTo>
                      <a:pt x="37" y="58"/>
                    </a:lnTo>
                    <a:lnTo>
                      <a:pt x="27" y="51"/>
                    </a:lnTo>
                    <a:lnTo>
                      <a:pt x="16" y="33"/>
                    </a:lnTo>
                    <a:lnTo>
                      <a:pt x="6"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2" name="Freeform 168"/>
              <p:cNvSpPr>
                <a:spLocks/>
              </p:cNvSpPr>
              <p:nvPr/>
            </p:nvSpPr>
            <p:spPr bwMode="auto">
              <a:xfrm>
                <a:off x="2905" y="1214"/>
                <a:ext cx="50" cy="92"/>
              </a:xfrm>
              <a:custGeom>
                <a:avLst/>
                <a:gdLst>
                  <a:gd name="T0" fmla="*/ 49 w 50"/>
                  <a:gd name="T1" fmla="*/ 0 h 92"/>
                  <a:gd name="T2" fmla="*/ 50 w 50"/>
                  <a:gd name="T3" fmla="*/ 6 h 92"/>
                  <a:gd name="T4" fmla="*/ 49 w 50"/>
                  <a:gd name="T5" fmla="*/ 15 h 92"/>
                  <a:gd name="T6" fmla="*/ 43 w 50"/>
                  <a:gd name="T7" fmla="*/ 30 h 92"/>
                  <a:gd name="T8" fmla="*/ 37 w 50"/>
                  <a:gd name="T9" fmla="*/ 45 h 92"/>
                  <a:gd name="T10" fmla="*/ 28 w 50"/>
                  <a:gd name="T11" fmla="*/ 59 h 92"/>
                  <a:gd name="T12" fmla="*/ 19 w 50"/>
                  <a:gd name="T13" fmla="*/ 74 h 92"/>
                  <a:gd name="T14" fmla="*/ 9 w 50"/>
                  <a:gd name="T15" fmla="*/ 84 h 92"/>
                  <a:gd name="T16" fmla="*/ 0 w 50"/>
                  <a:gd name="T17" fmla="*/ 92 h 92"/>
                  <a:gd name="T18" fmla="*/ 3 w 50"/>
                  <a:gd name="T19" fmla="*/ 84 h 92"/>
                  <a:gd name="T20" fmla="*/ 9 w 50"/>
                  <a:gd name="T21" fmla="*/ 73 h 92"/>
                  <a:gd name="T22" fmla="*/ 16 w 50"/>
                  <a:gd name="T23" fmla="*/ 58 h 92"/>
                  <a:gd name="T24" fmla="*/ 24 w 50"/>
                  <a:gd name="T25" fmla="*/ 42 h 92"/>
                  <a:gd name="T26" fmla="*/ 33 w 50"/>
                  <a:gd name="T27" fmla="*/ 25 h 92"/>
                  <a:gd name="T28" fmla="*/ 40 w 50"/>
                  <a:gd name="T29" fmla="*/ 12 h 92"/>
                  <a:gd name="T30" fmla="*/ 46 w 50"/>
                  <a:gd name="T31" fmla="*/ 3 h 92"/>
                  <a:gd name="T32" fmla="*/ 49 w 50"/>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2"/>
                  <a:gd name="T53" fmla="*/ 50 w 5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2">
                    <a:moveTo>
                      <a:pt x="49" y="0"/>
                    </a:moveTo>
                    <a:lnTo>
                      <a:pt x="50" y="6"/>
                    </a:lnTo>
                    <a:lnTo>
                      <a:pt x="49" y="15"/>
                    </a:lnTo>
                    <a:lnTo>
                      <a:pt x="43" y="30"/>
                    </a:lnTo>
                    <a:lnTo>
                      <a:pt x="37" y="45"/>
                    </a:lnTo>
                    <a:lnTo>
                      <a:pt x="28" y="59"/>
                    </a:lnTo>
                    <a:lnTo>
                      <a:pt x="19" y="74"/>
                    </a:lnTo>
                    <a:lnTo>
                      <a:pt x="9" y="84"/>
                    </a:lnTo>
                    <a:lnTo>
                      <a:pt x="0" y="92"/>
                    </a:lnTo>
                    <a:lnTo>
                      <a:pt x="3" y="84"/>
                    </a:lnTo>
                    <a:lnTo>
                      <a:pt x="9" y="73"/>
                    </a:lnTo>
                    <a:lnTo>
                      <a:pt x="16" y="58"/>
                    </a:lnTo>
                    <a:lnTo>
                      <a:pt x="24" y="42"/>
                    </a:lnTo>
                    <a:lnTo>
                      <a:pt x="33" y="25"/>
                    </a:lnTo>
                    <a:lnTo>
                      <a:pt x="40" y="12"/>
                    </a:lnTo>
                    <a:lnTo>
                      <a:pt x="46" y="3"/>
                    </a:lnTo>
                    <a:lnTo>
                      <a:pt x="4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3" name="Freeform 169"/>
              <p:cNvSpPr>
                <a:spLocks/>
              </p:cNvSpPr>
              <p:nvPr/>
            </p:nvSpPr>
            <p:spPr bwMode="auto">
              <a:xfrm>
                <a:off x="2951" y="1228"/>
                <a:ext cx="43" cy="70"/>
              </a:xfrm>
              <a:custGeom>
                <a:avLst/>
                <a:gdLst>
                  <a:gd name="T0" fmla="*/ 43 w 43"/>
                  <a:gd name="T1" fmla="*/ 0 h 70"/>
                  <a:gd name="T2" fmla="*/ 43 w 43"/>
                  <a:gd name="T3" fmla="*/ 2 h 70"/>
                  <a:gd name="T4" fmla="*/ 41 w 43"/>
                  <a:gd name="T5" fmla="*/ 10 h 70"/>
                  <a:gd name="T6" fmla="*/ 38 w 43"/>
                  <a:gd name="T7" fmla="*/ 20 h 70"/>
                  <a:gd name="T8" fmla="*/ 32 w 43"/>
                  <a:gd name="T9" fmla="*/ 31 h 70"/>
                  <a:gd name="T10" fmla="*/ 25 w 43"/>
                  <a:gd name="T11" fmla="*/ 44 h 70"/>
                  <a:gd name="T12" fmla="*/ 18 w 43"/>
                  <a:gd name="T13" fmla="*/ 54 h 70"/>
                  <a:gd name="T14" fmla="*/ 9 w 43"/>
                  <a:gd name="T15" fmla="*/ 65 h 70"/>
                  <a:gd name="T16" fmla="*/ 0 w 43"/>
                  <a:gd name="T17" fmla="*/ 70 h 70"/>
                  <a:gd name="T18" fmla="*/ 10 w 43"/>
                  <a:gd name="T19" fmla="*/ 53 h 70"/>
                  <a:gd name="T20" fmla="*/ 24 w 43"/>
                  <a:gd name="T21" fmla="*/ 28 h 70"/>
                  <a:gd name="T22" fmla="*/ 35 w 43"/>
                  <a:gd name="T23" fmla="*/ 7 h 70"/>
                  <a:gd name="T24" fmla="*/ 43 w 4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70"/>
                  <a:gd name="T41" fmla="*/ 43 w 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70">
                    <a:moveTo>
                      <a:pt x="43" y="0"/>
                    </a:moveTo>
                    <a:lnTo>
                      <a:pt x="43" y="2"/>
                    </a:lnTo>
                    <a:lnTo>
                      <a:pt x="41" y="10"/>
                    </a:lnTo>
                    <a:lnTo>
                      <a:pt x="38" y="20"/>
                    </a:lnTo>
                    <a:lnTo>
                      <a:pt x="32" y="31"/>
                    </a:lnTo>
                    <a:lnTo>
                      <a:pt x="25" y="44"/>
                    </a:lnTo>
                    <a:lnTo>
                      <a:pt x="18" y="54"/>
                    </a:lnTo>
                    <a:lnTo>
                      <a:pt x="9" y="65"/>
                    </a:lnTo>
                    <a:lnTo>
                      <a:pt x="0" y="70"/>
                    </a:lnTo>
                    <a:lnTo>
                      <a:pt x="10" y="53"/>
                    </a:lnTo>
                    <a:lnTo>
                      <a:pt x="24" y="28"/>
                    </a:lnTo>
                    <a:lnTo>
                      <a:pt x="35" y="7"/>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4" name="Freeform 170"/>
              <p:cNvSpPr>
                <a:spLocks/>
              </p:cNvSpPr>
              <p:nvPr/>
            </p:nvSpPr>
            <p:spPr bwMode="auto">
              <a:xfrm>
                <a:off x="2957" y="1294"/>
                <a:ext cx="46" cy="62"/>
              </a:xfrm>
              <a:custGeom>
                <a:avLst/>
                <a:gdLst>
                  <a:gd name="T0" fmla="*/ 0 w 46"/>
                  <a:gd name="T1" fmla="*/ 0 h 62"/>
                  <a:gd name="T2" fmla="*/ 6 w 46"/>
                  <a:gd name="T3" fmla="*/ 4 h 62"/>
                  <a:gd name="T4" fmla="*/ 13 w 46"/>
                  <a:gd name="T5" fmla="*/ 13 h 62"/>
                  <a:gd name="T6" fmla="*/ 21 w 46"/>
                  <a:gd name="T7" fmla="*/ 22 h 62"/>
                  <a:gd name="T8" fmla="*/ 29 w 46"/>
                  <a:gd name="T9" fmla="*/ 33 h 62"/>
                  <a:gd name="T10" fmla="*/ 37 w 46"/>
                  <a:gd name="T11" fmla="*/ 43 h 62"/>
                  <a:gd name="T12" fmla="*/ 43 w 46"/>
                  <a:gd name="T13" fmla="*/ 52 h 62"/>
                  <a:gd name="T14" fmla="*/ 46 w 46"/>
                  <a:gd name="T15" fmla="*/ 58 h 62"/>
                  <a:gd name="T16" fmla="*/ 44 w 46"/>
                  <a:gd name="T17" fmla="*/ 62 h 62"/>
                  <a:gd name="T18" fmla="*/ 40 w 46"/>
                  <a:gd name="T19" fmla="*/ 62 h 62"/>
                  <a:gd name="T20" fmla="*/ 34 w 46"/>
                  <a:gd name="T21" fmla="*/ 56 h 62"/>
                  <a:gd name="T22" fmla="*/ 26 w 46"/>
                  <a:gd name="T23" fmla="*/ 47 h 62"/>
                  <a:gd name="T24" fmla="*/ 21 w 46"/>
                  <a:gd name="T25" fmla="*/ 36 h 62"/>
                  <a:gd name="T26" fmla="*/ 15 w 46"/>
                  <a:gd name="T27" fmla="*/ 24 h 62"/>
                  <a:gd name="T28" fmla="*/ 9 w 46"/>
                  <a:gd name="T29" fmla="*/ 13 h 62"/>
                  <a:gd name="T30" fmla="*/ 3 w 46"/>
                  <a:gd name="T31" fmla="*/ 4 h 62"/>
                  <a:gd name="T32" fmla="*/ 0 w 46"/>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2"/>
                  <a:gd name="T53" fmla="*/ 46 w 46"/>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2">
                    <a:moveTo>
                      <a:pt x="0" y="0"/>
                    </a:moveTo>
                    <a:lnTo>
                      <a:pt x="6" y="4"/>
                    </a:lnTo>
                    <a:lnTo>
                      <a:pt x="13" y="13"/>
                    </a:lnTo>
                    <a:lnTo>
                      <a:pt x="21" y="22"/>
                    </a:lnTo>
                    <a:lnTo>
                      <a:pt x="29" y="33"/>
                    </a:lnTo>
                    <a:lnTo>
                      <a:pt x="37" y="43"/>
                    </a:lnTo>
                    <a:lnTo>
                      <a:pt x="43" y="52"/>
                    </a:lnTo>
                    <a:lnTo>
                      <a:pt x="46" y="58"/>
                    </a:lnTo>
                    <a:lnTo>
                      <a:pt x="44" y="62"/>
                    </a:lnTo>
                    <a:lnTo>
                      <a:pt x="40" y="62"/>
                    </a:lnTo>
                    <a:lnTo>
                      <a:pt x="34" y="56"/>
                    </a:lnTo>
                    <a:lnTo>
                      <a:pt x="26" y="47"/>
                    </a:lnTo>
                    <a:lnTo>
                      <a:pt x="21" y="36"/>
                    </a:lnTo>
                    <a:lnTo>
                      <a:pt x="15" y="24"/>
                    </a:lnTo>
                    <a:lnTo>
                      <a:pt x="9" y="13"/>
                    </a:lnTo>
                    <a:lnTo>
                      <a:pt x="3"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5" name="Freeform 171"/>
              <p:cNvSpPr>
                <a:spLocks/>
              </p:cNvSpPr>
              <p:nvPr/>
            </p:nvSpPr>
            <p:spPr bwMode="auto">
              <a:xfrm>
                <a:off x="1342" y="2241"/>
                <a:ext cx="112" cy="293"/>
              </a:xfrm>
              <a:custGeom>
                <a:avLst/>
                <a:gdLst>
                  <a:gd name="T0" fmla="*/ 20 w 112"/>
                  <a:gd name="T1" fmla="*/ 0 h 293"/>
                  <a:gd name="T2" fmla="*/ 22 w 112"/>
                  <a:gd name="T3" fmla="*/ 0 h 293"/>
                  <a:gd name="T4" fmla="*/ 23 w 112"/>
                  <a:gd name="T5" fmla="*/ 3 h 293"/>
                  <a:gd name="T6" fmla="*/ 25 w 112"/>
                  <a:gd name="T7" fmla="*/ 6 h 293"/>
                  <a:gd name="T8" fmla="*/ 26 w 112"/>
                  <a:gd name="T9" fmla="*/ 8 h 293"/>
                  <a:gd name="T10" fmla="*/ 14 w 112"/>
                  <a:gd name="T11" fmla="*/ 54 h 293"/>
                  <a:gd name="T12" fmla="*/ 13 w 112"/>
                  <a:gd name="T13" fmla="*/ 98 h 293"/>
                  <a:gd name="T14" fmla="*/ 20 w 112"/>
                  <a:gd name="T15" fmla="*/ 139 h 293"/>
                  <a:gd name="T16" fmla="*/ 35 w 112"/>
                  <a:gd name="T17" fmla="*/ 176 h 293"/>
                  <a:gd name="T18" fmla="*/ 53 w 112"/>
                  <a:gd name="T19" fmla="*/ 212 h 293"/>
                  <a:gd name="T20" fmla="*/ 73 w 112"/>
                  <a:gd name="T21" fmla="*/ 243 h 293"/>
                  <a:gd name="T22" fmla="*/ 94 w 112"/>
                  <a:gd name="T23" fmla="*/ 271 h 293"/>
                  <a:gd name="T24" fmla="*/ 112 w 112"/>
                  <a:gd name="T25" fmla="*/ 293 h 293"/>
                  <a:gd name="T26" fmla="*/ 90 w 112"/>
                  <a:gd name="T27" fmla="*/ 281 h 293"/>
                  <a:gd name="T28" fmla="*/ 66 w 112"/>
                  <a:gd name="T29" fmla="*/ 255 h 293"/>
                  <a:gd name="T30" fmla="*/ 42 w 112"/>
                  <a:gd name="T31" fmla="*/ 219 h 293"/>
                  <a:gd name="T32" fmla="*/ 22 w 112"/>
                  <a:gd name="T33" fmla="*/ 175 h 293"/>
                  <a:gd name="T34" fmla="*/ 7 w 112"/>
                  <a:gd name="T35" fmla="*/ 129 h 293"/>
                  <a:gd name="T36" fmla="*/ 0 w 112"/>
                  <a:gd name="T37" fmla="*/ 82 h 293"/>
                  <a:gd name="T38" fmla="*/ 4 w 112"/>
                  <a:gd name="T39" fmla="*/ 37 h 293"/>
                  <a:gd name="T40" fmla="*/ 20 w 112"/>
                  <a:gd name="T41" fmla="*/ 0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93"/>
                  <a:gd name="T65" fmla="*/ 112 w 112"/>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93">
                    <a:moveTo>
                      <a:pt x="20" y="0"/>
                    </a:moveTo>
                    <a:lnTo>
                      <a:pt x="22" y="0"/>
                    </a:lnTo>
                    <a:lnTo>
                      <a:pt x="23" y="3"/>
                    </a:lnTo>
                    <a:lnTo>
                      <a:pt x="25" y="6"/>
                    </a:lnTo>
                    <a:lnTo>
                      <a:pt x="26" y="8"/>
                    </a:lnTo>
                    <a:lnTo>
                      <a:pt x="14" y="54"/>
                    </a:lnTo>
                    <a:lnTo>
                      <a:pt x="13" y="98"/>
                    </a:lnTo>
                    <a:lnTo>
                      <a:pt x="20" y="139"/>
                    </a:lnTo>
                    <a:lnTo>
                      <a:pt x="35" y="176"/>
                    </a:lnTo>
                    <a:lnTo>
                      <a:pt x="53" y="212"/>
                    </a:lnTo>
                    <a:lnTo>
                      <a:pt x="73" y="243"/>
                    </a:lnTo>
                    <a:lnTo>
                      <a:pt x="94" y="271"/>
                    </a:lnTo>
                    <a:lnTo>
                      <a:pt x="112" y="293"/>
                    </a:lnTo>
                    <a:lnTo>
                      <a:pt x="90" y="281"/>
                    </a:lnTo>
                    <a:lnTo>
                      <a:pt x="66" y="255"/>
                    </a:lnTo>
                    <a:lnTo>
                      <a:pt x="42" y="219"/>
                    </a:lnTo>
                    <a:lnTo>
                      <a:pt x="22" y="175"/>
                    </a:lnTo>
                    <a:lnTo>
                      <a:pt x="7" y="129"/>
                    </a:lnTo>
                    <a:lnTo>
                      <a:pt x="0" y="82"/>
                    </a:lnTo>
                    <a:lnTo>
                      <a:pt x="4" y="37"/>
                    </a:lnTo>
                    <a:lnTo>
                      <a:pt x="2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6" name="Freeform 172"/>
              <p:cNvSpPr>
                <a:spLocks/>
              </p:cNvSpPr>
              <p:nvPr/>
            </p:nvSpPr>
            <p:spPr bwMode="auto">
              <a:xfrm>
                <a:off x="1396" y="2469"/>
                <a:ext cx="98" cy="21"/>
              </a:xfrm>
              <a:custGeom>
                <a:avLst/>
                <a:gdLst>
                  <a:gd name="T0" fmla="*/ 98 w 98"/>
                  <a:gd name="T1" fmla="*/ 18 h 21"/>
                  <a:gd name="T2" fmla="*/ 95 w 98"/>
                  <a:gd name="T3" fmla="*/ 19 h 21"/>
                  <a:gd name="T4" fmla="*/ 86 w 98"/>
                  <a:gd name="T5" fmla="*/ 21 h 21"/>
                  <a:gd name="T6" fmla="*/ 74 w 98"/>
                  <a:gd name="T7" fmla="*/ 21 h 21"/>
                  <a:gd name="T8" fmla="*/ 58 w 98"/>
                  <a:gd name="T9" fmla="*/ 19 h 21"/>
                  <a:gd name="T10" fmla="*/ 42 w 98"/>
                  <a:gd name="T11" fmla="*/ 18 h 21"/>
                  <a:gd name="T12" fmla="*/ 25 w 98"/>
                  <a:gd name="T13" fmla="*/ 13 h 21"/>
                  <a:gd name="T14" fmla="*/ 12 w 98"/>
                  <a:gd name="T15" fmla="*/ 8 h 21"/>
                  <a:gd name="T16" fmla="*/ 0 w 98"/>
                  <a:gd name="T17" fmla="*/ 0 h 21"/>
                  <a:gd name="T18" fmla="*/ 11 w 98"/>
                  <a:gd name="T19" fmla="*/ 2 h 21"/>
                  <a:gd name="T20" fmla="*/ 25 w 98"/>
                  <a:gd name="T21" fmla="*/ 5 h 21"/>
                  <a:gd name="T22" fmla="*/ 42 w 98"/>
                  <a:gd name="T23" fmla="*/ 6 h 21"/>
                  <a:gd name="T24" fmla="*/ 58 w 98"/>
                  <a:gd name="T25" fmla="*/ 9 h 21"/>
                  <a:gd name="T26" fmla="*/ 73 w 98"/>
                  <a:gd name="T27" fmla="*/ 10 h 21"/>
                  <a:gd name="T28" fmla="*/ 86 w 98"/>
                  <a:gd name="T29" fmla="*/ 13 h 21"/>
                  <a:gd name="T30" fmla="*/ 95 w 98"/>
                  <a:gd name="T31" fmla="*/ 15 h 21"/>
                  <a:gd name="T32" fmla="*/ 98 w 98"/>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21"/>
                  <a:gd name="T53" fmla="*/ 98 w 9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21">
                    <a:moveTo>
                      <a:pt x="98" y="18"/>
                    </a:moveTo>
                    <a:lnTo>
                      <a:pt x="95" y="19"/>
                    </a:lnTo>
                    <a:lnTo>
                      <a:pt x="86" y="21"/>
                    </a:lnTo>
                    <a:lnTo>
                      <a:pt x="74" y="21"/>
                    </a:lnTo>
                    <a:lnTo>
                      <a:pt x="58" y="19"/>
                    </a:lnTo>
                    <a:lnTo>
                      <a:pt x="42" y="18"/>
                    </a:lnTo>
                    <a:lnTo>
                      <a:pt x="25" y="13"/>
                    </a:lnTo>
                    <a:lnTo>
                      <a:pt x="12" y="8"/>
                    </a:lnTo>
                    <a:lnTo>
                      <a:pt x="0" y="0"/>
                    </a:lnTo>
                    <a:lnTo>
                      <a:pt x="11" y="2"/>
                    </a:lnTo>
                    <a:lnTo>
                      <a:pt x="25" y="5"/>
                    </a:lnTo>
                    <a:lnTo>
                      <a:pt x="42" y="6"/>
                    </a:lnTo>
                    <a:lnTo>
                      <a:pt x="58" y="9"/>
                    </a:lnTo>
                    <a:lnTo>
                      <a:pt x="73" y="10"/>
                    </a:lnTo>
                    <a:lnTo>
                      <a:pt x="86" y="13"/>
                    </a:lnTo>
                    <a:lnTo>
                      <a:pt x="95" y="15"/>
                    </a:lnTo>
                    <a:lnTo>
                      <a:pt x="98"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7" name="Freeform 173"/>
              <p:cNvSpPr>
                <a:spLocks/>
              </p:cNvSpPr>
              <p:nvPr/>
            </p:nvSpPr>
            <p:spPr bwMode="auto">
              <a:xfrm>
                <a:off x="1380" y="2443"/>
                <a:ext cx="117" cy="29"/>
              </a:xfrm>
              <a:custGeom>
                <a:avLst/>
                <a:gdLst>
                  <a:gd name="T0" fmla="*/ 117 w 117"/>
                  <a:gd name="T1" fmla="*/ 25 h 29"/>
                  <a:gd name="T2" fmla="*/ 112 w 117"/>
                  <a:gd name="T3" fmla="*/ 28 h 29"/>
                  <a:gd name="T4" fmla="*/ 102 w 117"/>
                  <a:gd name="T5" fmla="*/ 29 h 29"/>
                  <a:gd name="T6" fmla="*/ 86 w 117"/>
                  <a:gd name="T7" fmla="*/ 28 h 29"/>
                  <a:gd name="T8" fmla="*/ 68 w 117"/>
                  <a:gd name="T9" fmla="*/ 25 h 29"/>
                  <a:gd name="T10" fmla="*/ 49 w 117"/>
                  <a:gd name="T11" fmla="*/ 20 h 29"/>
                  <a:gd name="T12" fmla="*/ 30 w 117"/>
                  <a:gd name="T13" fmla="*/ 14 h 29"/>
                  <a:gd name="T14" fmla="*/ 13 w 117"/>
                  <a:gd name="T15" fmla="*/ 8 h 29"/>
                  <a:gd name="T16" fmla="*/ 0 w 117"/>
                  <a:gd name="T17" fmla="*/ 0 h 29"/>
                  <a:gd name="T18" fmla="*/ 9 w 117"/>
                  <a:gd name="T19" fmla="*/ 2 h 29"/>
                  <a:gd name="T20" fmla="*/ 25 w 117"/>
                  <a:gd name="T21" fmla="*/ 4 h 29"/>
                  <a:gd name="T22" fmla="*/ 43 w 117"/>
                  <a:gd name="T23" fmla="*/ 7 h 29"/>
                  <a:gd name="T24" fmla="*/ 64 w 117"/>
                  <a:gd name="T25" fmla="*/ 10 h 29"/>
                  <a:gd name="T26" fmla="*/ 84 w 117"/>
                  <a:gd name="T27" fmla="*/ 14 h 29"/>
                  <a:gd name="T28" fmla="*/ 100 w 117"/>
                  <a:gd name="T29" fmla="*/ 17 h 29"/>
                  <a:gd name="T30" fmla="*/ 112 w 117"/>
                  <a:gd name="T31" fmla="*/ 20 h 29"/>
                  <a:gd name="T32" fmla="*/ 117 w 117"/>
                  <a:gd name="T33" fmla="*/ 25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9"/>
                  <a:gd name="T53" fmla="*/ 117 w 1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9">
                    <a:moveTo>
                      <a:pt x="117" y="25"/>
                    </a:moveTo>
                    <a:lnTo>
                      <a:pt x="112" y="28"/>
                    </a:lnTo>
                    <a:lnTo>
                      <a:pt x="102" y="29"/>
                    </a:lnTo>
                    <a:lnTo>
                      <a:pt x="86" y="28"/>
                    </a:lnTo>
                    <a:lnTo>
                      <a:pt x="68" y="25"/>
                    </a:lnTo>
                    <a:lnTo>
                      <a:pt x="49" y="20"/>
                    </a:lnTo>
                    <a:lnTo>
                      <a:pt x="30" y="14"/>
                    </a:lnTo>
                    <a:lnTo>
                      <a:pt x="13" y="8"/>
                    </a:lnTo>
                    <a:lnTo>
                      <a:pt x="0" y="0"/>
                    </a:lnTo>
                    <a:lnTo>
                      <a:pt x="9" y="2"/>
                    </a:lnTo>
                    <a:lnTo>
                      <a:pt x="25" y="4"/>
                    </a:lnTo>
                    <a:lnTo>
                      <a:pt x="43" y="7"/>
                    </a:lnTo>
                    <a:lnTo>
                      <a:pt x="64" y="10"/>
                    </a:lnTo>
                    <a:lnTo>
                      <a:pt x="84" y="14"/>
                    </a:lnTo>
                    <a:lnTo>
                      <a:pt x="100" y="17"/>
                    </a:lnTo>
                    <a:lnTo>
                      <a:pt x="112" y="20"/>
                    </a:lnTo>
                    <a:lnTo>
                      <a:pt x="117"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8" name="Freeform 174"/>
              <p:cNvSpPr>
                <a:spLocks/>
              </p:cNvSpPr>
              <p:nvPr/>
            </p:nvSpPr>
            <p:spPr bwMode="auto">
              <a:xfrm>
                <a:off x="1359" y="2401"/>
                <a:ext cx="123" cy="22"/>
              </a:xfrm>
              <a:custGeom>
                <a:avLst/>
                <a:gdLst>
                  <a:gd name="T0" fmla="*/ 123 w 123"/>
                  <a:gd name="T1" fmla="*/ 16 h 22"/>
                  <a:gd name="T2" fmla="*/ 117 w 123"/>
                  <a:gd name="T3" fmla="*/ 19 h 22"/>
                  <a:gd name="T4" fmla="*/ 105 w 123"/>
                  <a:gd name="T5" fmla="*/ 22 h 22"/>
                  <a:gd name="T6" fmla="*/ 89 w 123"/>
                  <a:gd name="T7" fmla="*/ 22 h 22"/>
                  <a:gd name="T8" fmla="*/ 68 w 123"/>
                  <a:gd name="T9" fmla="*/ 21 h 22"/>
                  <a:gd name="T10" fmla="*/ 48 w 123"/>
                  <a:gd name="T11" fmla="*/ 18 h 22"/>
                  <a:gd name="T12" fmla="*/ 28 w 123"/>
                  <a:gd name="T13" fmla="*/ 13 h 22"/>
                  <a:gd name="T14" fmla="*/ 12 w 123"/>
                  <a:gd name="T15" fmla="*/ 8 h 22"/>
                  <a:gd name="T16" fmla="*/ 0 w 123"/>
                  <a:gd name="T17" fmla="*/ 0 h 22"/>
                  <a:gd name="T18" fmla="*/ 9 w 123"/>
                  <a:gd name="T19" fmla="*/ 2 h 22"/>
                  <a:gd name="T20" fmla="*/ 25 w 123"/>
                  <a:gd name="T21" fmla="*/ 2 h 22"/>
                  <a:gd name="T22" fmla="*/ 45 w 123"/>
                  <a:gd name="T23" fmla="*/ 5 h 22"/>
                  <a:gd name="T24" fmla="*/ 67 w 123"/>
                  <a:gd name="T25" fmla="*/ 6 h 22"/>
                  <a:gd name="T26" fmla="*/ 87 w 123"/>
                  <a:gd name="T27" fmla="*/ 9 h 22"/>
                  <a:gd name="T28" fmla="*/ 105 w 123"/>
                  <a:gd name="T29" fmla="*/ 10 h 22"/>
                  <a:gd name="T30" fmla="*/ 118 w 123"/>
                  <a:gd name="T31" fmla="*/ 13 h 22"/>
                  <a:gd name="T32" fmla="*/ 123 w 123"/>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2"/>
                  <a:gd name="T53" fmla="*/ 123 w 1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2">
                    <a:moveTo>
                      <a:pt x="123" y="16"/>
                    </a:moveTo>
                    <a:lnTo>
                      <a:pt x="117" y="19"/>
                    </a:lnTo>
                    <a:lnTo>
                      <a:pt x="105" y="22"/>
                    </a:lnTo>
                    <a:lnTo>
                      <a:pt x="89" y="22"/>
                    </a:lnTo>
                    <a:lnTo>
                      <a:pt x="68" y="21"/>
                    </a:lnTo>
                    <a:lnTo>
                      <a:pt x="48" y="18"/>
                    </a:lnTo>
                    <a:lnTo>
                      <a:pt x="28" y="13"/>
                    </a:lnTo>
                    <a:lnTo>
                      <a:pt x="12" y="8"/>
                    </a:lnTo>
                    <a:lnTo>
                      <a:pt x="0" y="0"/>
                    </a:lnTo>
                    <a:lnTo>
                      <a:pt x="9" y="2"/>
                    </a:lnTo>
                    <a:lnTo>
                      <a:pt x="25" y="2"/>
                    </a:lnTo>
                    <a:lnTo>
                      <a:pt x="45" y="5"/>
                    </a:lnTo>
                    <a:lnTo>
                      <a:pt x="67" y="6"/>
                    </a:lnTo>
                    <a:lnTo>
                      <a:pt x="87" y="9"/>
                    </a:lnTo>
                    <a:lnTo>
                      <a:pt x="105" y="10"/>
                    </a:lnTo>
                    <a:lnTo>
                      <a:pt x="118" y="13"/>
                    </a:lnTo>
                    <a:lnTo>
                      <a:pt x="123"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9" name="Freeform 175"/>
              <p:cNvSpPr>
                <a:spLocks/>
              </p:cNvSpPr>
              <p:nvPr/>
            </p:nvSpPr>
            <p:spPr bwMode="auto">
              <a:xfrm>
                <a:off x="1353" y="2375"/>
                <a:ext cx="108" cy="16"/>
              </a:xfrm>
              <a:custGeom>
                <a:avLst/>
                <a:gdLst>
                  <a:gd name="T0" fmla="*/ 108 w 108"/>
                  <a:gd name="T1" fmla="*/ 13 h 16"/>
                  <a:gd name="T2" fmla="*/ 105 w 108"/>
                  <a:gd name="T3" fmla="*/ 14 h 16"/>
                  <a:gd name="T4" fmla="*/ 93 w 108"/>
                  <a:gd name="T5" fmla="*/ 16 h 16"/>
                  <a:gd name="T6" fmla="*/ 79 w 108"/>
                  <a:gd name="T7" fmla="*/ 16 h 16"/>
                  <a:gd name="T8" fmla="*/ 60 w 108"/>
                  <a:gd name="T9" fmla="*/ 14 h 16"/>
                  <a:gd name="T10" fmla="*/ 40 w 108"/>
                  <a:gd name="T11" fmla="*/ 13 h 16"/>
                  <a:gd name="T12" fmla="*/ 23 w 108"/>
                  <a:gd name="T13" fmla="*/ 10 h 16"/>
                  <a:gd name="T14" fmla="*/ 9 w 108"/>
                  <a:gd name="T15" fmla="*/ 5 h 16"/>
                  <a:gd name="T16" fmla="*/ 0 w 108"/>
                  <a:gd name="T17" fmla="*/ 0 h 16"/>
                  <a:gd name="T18" fmla="*/ 11 w 108"/>
                  <a:gd name="T19" fmla="*/ 1 h 16"/>
                  <a:gd name="T20" fmla="*/ 26 w 108"/>
                  <a:gd name="T21" fmla="*/ 1 h 16"/>
                  <a:gd name="T22" fmla="*/ 43 w 108"/>
                  <a:gd name="T23" fmla="*/ 1 h 16"/>
                  <a:gd name="T24" fmla="*/ 61 w 108"/>
                  <a:gd name="T25" fmla="*/ 2 h 16"/>
                  <a:gd name="T26" fmla="*/ 80 w 108"/>
                  <a:gd name="T27" fmla="*/ 4 h 16"/>
                  <a:gd name="T28" fmla="*/ 95 w 108"/>
                  <a:gd name="T29" fmla="*/ 5 h 16"/>
                  <a:gd name="T30" fmla="*/ 105 w 108"/>
                  <a:gd name="T31" fmla="*/ 8 h 16"/>
                  <a:gd name="T32" fmla="*/ 108 w 108"/>
                  <a:gd name="T33" fmla="*/ 1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16"/>
                  <a:gd name="T53" fmla="*/ 108 w 10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16">
                    <a:moveTo>
                      <a:pt x="108" y="13"/>
                    </a:moveTo>
                    <a:lnTo>
                      <a:pt x="105" y="14"/>
                    </a:lnTo>
                    <a:lnTo>
                      <a:pt x="93" y="16"/>
                    </a:lnTo>
                    <a:lnTo>
                      <a:pt x="79" y="16"/>
                    </a:lnTo>
                    <a:lnTo>
                      <a:pt x="60" y="14"/>
                    </a:lnTo>
                    <a:lnTo>
                      <a:pt x="40" y="13"/>
                    </a:lnTo>
                    <a:lnTo>
                      <a:pt x="23" y="10"/>
                    </a:lnTo>
                    <a:lnTo>
                      <a:pt x="9" y="5"/>
                    </a:lnTo>
                    <a:lnTo>
                      <a:pt x="0" y="0"/>
                    </a:lnTo>
                    <a:lnTo>
                      <a:pt x="11" y="1"/>
                    </a:lnTo>
                    <a:lnTo>
                      <a:pt x="26" y="1"/>
                    </a:lnTo>
                    <a:lnTo>
                      <a:pt x="43" y="1"/>
                    </a:lnTo>
                    <a:lnTo>
                      <a:pt x="61" y="2"/>
                    </a:lnTo>
                    <a:lnTo>
                      <a:pt x="80" y="4"/>
                    </a:lnTo>
                    <a:lnTo>
                      <a:pt x="95" y="5"/>
                    </a:lnTo>
                    <a:lnTo>
                      <a:pt x="105" y="8"/>
                    </a:lnTo>
                    <a:lnTo>
                      <a:pt x="108"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0" name="Freeform 176"/>
              <p:cNvSpPr>
                <a:spLocks/>
              </p:cNvSpPr>
              <p:nvPr/>
            </p:nvSpPr>
            <p:spPr bwMode="auto">
              <a:xfrm>
                <a:off x="1345" y="2326"/>
                <a:ext cx="93" cy="15"/>
              </a:xfrm>
              <a:custGeom>
                <a:avLst/>
                <a:gdLst>
                  <a:gd name="T0" fmla="*/ 93 w 93"/>
                  <a:gd name="T1" fmla="*/ 4 h 15"/>
                  <a:gd name="T2" fmla="*/ 90 w 93"/>
                  <a:gd name="T3" fmla="*/ 7 h 15"/>
                  <a:gd name="T4" fmla="*/ 81 w 93"/>
                  <a:gd name="T5" fmla="*/ 12 h 15"/>
                  <a:gd name="T6" fmla="*/ 69 w 93"/>
                  <a:gd name="T7" fmla="*/ 13 h 15"/>
                  <a:gd name="T8" fmla="*/ 56 w 93"/>
                  <a:gd name="T9" fmla="*/ 15 h 15"/>
                  <a:gd name="T10" fmla="*/ 39 w 93"/>
                  <a:gd name="T11" fmla="*/ 15 h 15"/>
                  <a:gd name="T12" fmla="*/ 25 w 93"/>
                  <a:gd name="T13" fmla="*/ 12 h 15"/>
                  <a:gd name="T14" fmla="*/ 11 w 93"/>
                  <a:gd name="T15" fmla="*/ 7 h 15"/>
                  <a:gd name="T16" fmla="*/ 0 w 93"/>
                  <a:gd name="T17" fmla="*/ 1 h 15"/>
                  <a:gd name="T18" fmla="*/ 8 w 93"/>
                  <a:gd name="T19" fmla="*/ 1 h 15"/>
                  <a:gd name="T20" fmla="*/ 22 w 93"/>
                  <a:gd name="T21" fmla="*/ 1 h 15"/>
                  <a:gd name="T22" fmla="*/ 38 w 93"/>
                  <a:gd name="T23" fmla="*/ 1 h 15"/>
                  <a:gd name="T24" fmla="*/ 53 w 93"/>
                  <a:gd name="T25" fmla="*/ 0 h 15"/>
                  <a:gd name="T26" fmla="*/ 68 w 93"/>
                  <a:gd name="T27" fmla="*/ 0 h 15"/>
                  <a:gd name="T28" fmla="*/ 81 w 93"/>
                  <a:gd name="T29" fmla="*/ 0 h 15"/>
                  <a:gd name="T30" fmla="*/ 90 w 93"/>
                  <a:gd name="T31" fmla="*/ 1 h 15"/>
                  <a:gd name="T32" fmla="*/ 93 w 93"/>
                  <a:gd name="T33" fmla="*/ 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15"/>
                  <a:gd name="T53" fmla="*/ 93 w 9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15">
                    <a:moveTo>
                      <a:pt x="93" y="4"/>
                    </a:moveTo>
                    <a:lnTo>
                      <a:pt x="90" y="7"/>
                    </a:lnTo>
                    <a:lnTo>
                      <a:pt x="81" y="12"/>
                    </a:lnTo>
                    <a:lnTo>
                      <a:pt x="69" y="13"/>
                    </a:lnTo>
                    <a:lnTo>
                      <a:pt x="56" y="15"/>
                    </a:lnTo>
                    <a:lnTo>
                      <a:pt x="39" y="15"/>
                    </a:lnTo>
                    <a:lnTo>
                      <a:pt x="25" y="12"/>
                    </a:lnTo>
                    <a:lnTo>
                      <a:pt x="11" y="7"/>
                    </a:lnTo>
                    <a:lnTo>
                      <a:pt x="0" y="1"/>
                    </a:lnTo>
                    <a:lnTo>
                      <a:pt x="8" y="1"/>
                    </a:lnTo>
                    <a:lnTo>
                      <a:pt x="22" y="1"/>
                    </a:lnTo>
                    <a:lnTo>
                      <a:pt x="38" y="1"/>
                    </a:lnTo>
                    <a:lnTo>
                      <a:pt x="53" y="0"/>
                    </a:lnTo>
                    <a:lnTo>
                      <a:pt x="68" y="0"/>
                    </a:lnTo>
                    <a:lnTo>
                      <a:pt x="81" y="0"/>
                    </a:lnTo>
                    <a:lnTo>
                      <a:pt x="90" y="1"/>
                    </a:lnTo>
                    <a:lnTo>
                      <a:pt x="93"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1" name="Freeform 177"/>
              <p:cNvSpPr>
                <a:spLocks/>
              </p:cNvSpPr>
              <p:nvPr/>
            </p:nvSpPr>
            <p:spPr bwMode="auto">
              <a:xfrm>
                <a:off x="1356" y="2249"/>
                <a:ext cx="45" cy="18"/>
              </a:xfrm>
              <a:custGeom>
                <a:avLst/>
                <a:gdLst>
                  <a:gd name="T0" fmla="*/ 45 w 45"/>
                  <a:gd name="T1" fmla="*/ 3 h 18"/>
                  <a:gd name="T2" fmla="*/ 43 w 45"/>
                  <a:gd name="T3" fmla="*/ 6 h 18"/>
                  <a:gd name="T4" fmla="*/ 39 w 45"/>
                  <a:gd name="T5" fmla="*/ 9 h 18"/>
                  <a:gd name="T6" fmla="*/ 33 w 45"/>
                  <a:gd name="T7" fmla="*/ 12 h 18"/>
                  <a:gd name="T8" fmla="*/ 26 w 45"/>
                  <a:gd name="T9" fmla="*/ 15 h 18"/>
                  <a:gd name="T10" fmla="*/ 18 w 45"/>
                  <a:gd name="T11" fmla="*/ 18 h 18"/>
                  <a:gd name="T12" fmla="*/ 11 w 45"/>
                  <a:gd name="T13" fmla="*/ 18 h 18"/>
                  <a:gd name="T14" fmla="*/ 5 w 45"/>
                  <a:gd name="T15" fmla="*/ 16 h 18"/>
                  <a:gd name="T16" fmla="*/ 0 w 45"/>
                  <a:gd name="T17" fmla="*/ 13 h 18"/>
                  <a:gd name="T18" fmla="*/ 6 w 45"/>
                  <a:gd name="T19" fmla="*/ 15 h 18"/>
                  <a:gd name="T20" fmla="*/ 14 w 45"/>
                  <a:gd name="T21" fmla="*/ 13 h 18"/>
                  <a:gd name="T22" fmla="*/ 21 w 45"/>
                  <a:gd name="T23" fmla="*/ 10 h 18"/>
                  <a:gd name="T24" fmla="*/ 28 w 45"/>
                  <a:gd name="T25" fmla="*/ 6 h 18"/>
                  <a:gd name="T26" fmla="*/ 34 w 45"/>
                  <a:gd name="T27" fmla="*/ 3 h 18"/>
                  <a:gd name="T28" fmla="*/ 40 w 45"/>
                  <a:gd name="T29" fmla="*/ 0 h 18"/>
                  <a:gd name="T30" fmla="*/ 43 w 45"/>
                  <a:gd name="T31" fmla="*/ 0 h 18"/>
                  <a:gd name="T32" fmla="*/ 45 w 45"/>
                  <a:gd name="T33" fmla="*/ 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8"/>
                  <a:gd name="T53" fmla="*/ 45 w 4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8">
                    <a:moveTo>
                      <a:pt x="45" y="3"/>
                    </a:moveTo>
                    <a:lnTo>
                      <a:pt x="43" y="6"/>
                    </a:lnTo>
                    <a:lnTo>
                      <a:pt x="39" y="9"/>
                    </a:lnTo>
                    <a:lnTo>
                      <a:pt x="33" y="12"/>
                    </a:lnTo>
                    <a:lnTo>
                      <a:pt x="26" y="15"/>
                    </a:lnTo>
                    <a:lnTo>
                      <a:pt x="18" y="18"/>
                    </a:lnTo>
                    <a:lnTo>
                      <a:pt x="11" y="18"/>
                    </a:lnTo>
                    <a:lnTo>
                      <a:pt x="5" y="16"/>
                    </a:lnTo>
                    <a:lnTo>
                      <a:pt x="0" y="13"/>
                    </a:lnTo>
                    <a:lnTo>
                      <a:pt x="6" y="15"/>
                    </a:lnTo>
                    <a:lnTo>
                      <a:pt x="14" y="13"/>
                    </a:lnTo>
                    <a:lnTo>
                      <a:pt x="21" y="10"/>
                    </a:lnTo>
                    <a:lnTo>
                      <a:pt x="28" y="6"/>
                    </a:lnTo>
                    <a:lnTo>
                      <a:pt x="34" y="3"/>
                    </a:lnTo>
                    <a:lnTo>
                      <a:pt x="40" y="0"/>
                    </a:lnTo>
                    <a:lnTo>
                      <a:pt x="43" y="0"/>
                    </a:lnTo>
                    <a:lnTo>
                      <a:pt x="45"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2" name="Freeform 178"/>
              <p:cNvSpPr>
                <a:spLocks/>
              </p:cNvSpPr>
              <p:nvPr/>
            </p:nvSpPr>
            <p:spPr bwMode="auto">
              <a:xfrm>
                <a:off x="1418" y="2497"/>
                <a:ext cx="83" cy="21"/>
              </a:xfrm>
              <a:custGeom>
                <a:avLst/>
                <a:gdLst>
                  <a:gd name="T0" fmla="*/ 83 w 83"/>
                  <a:gd name="T1" fmla="*/ 18 h 21"/>
                  <a:gd name="T2" fmla="*/ 80 w 83"/>
                  <a:gd name="T3" fmla="*/ 19 h 21"/>
                  <a:gd name="T4" fmla="*/ 74 w 83"/>
                  <a:gd name="T5" fmla="*/ 21 h 21"/>
                  <a:gd name="T6" fmla="*/ 64 w 83"/>
                  <a:gd name="T7" fmla="*/ 21 h 21"/>
                  <a:gd name="T8" fmla="*/ 51 w 83"/>
                  <a:gd name="T9" fmla="*/ 19 h 21"/>
                  <a:gd name="T10" fmla="*/ 37 w 83"/>
                  <a:gd name="T11" fmla="*/ 18 h 21"/>
                  <a:gd name="T12" fmla="*/ 24 w 83"/>
                  <a:gd name="T13" fmla="*/ 14 h 21"/>
                  <a:gd name="T14" fmla="*/ 11 w 83"/>
                  <a:gd name="T15" fmla="*/ 8 h 21"/>
                  <a:gd name="T16" fmla="*/ 0 w 83"/>
                  <a:gd name="T17" fmla="*/ 0 h 21"/>
                  <a:gd name="T18" fmla="*/ 11 w 83"/>
                  <a:gd name="T19" fmla="*/ 3 h 21"/>
                  <a:gd name="T20" fmla="*/ 23 w 83"/>
                  <a:gd name="T21" fmla="*/ 5 h 21"/>
                  <a:gd name="T22" fmla="*/ 36 w 83"/>
                  <a:gd name="T23" fmla="*/ 8 h 21"/>
                  <a:gd name="T24" fmla="*/ 51 w 83"/>
                  <a:gd name="T25" fmla="*/ 9 h 21"/>
                  <a:gd name="T26" fmla="*/ 62 w 83"/>
                  <a:gd name="T27" fmla="*/ 11 h 21"/>
                  <a:gd name="T28" fmla="*/ 73 w 83"/>
                  <a:gd name="T29" fmla="*/ 14 h 21"/>
                  <a:gd name="T30" fmla="*/ 80 w 83"/>
                  <a:gd name="T31" fmla="*/ 15 h 21"/>
                  <a:gd name="T32" fmla="*/ 83 w 83"/>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21"/>
                  <a:gd name="T53" fmla="*/ 83 w 8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21">
                    <a:moveTo>
                      <a:pt x="83" y="18"/>
                    </a:moveTo>
                    <a:lnTo>
                      <a:pt x="80" y="19"/>
                    </a:lnTo>
                    <a:lnTo>
                      <a:pt x="74" y="21"/>
                    </a:lnTo>
                    <a:lnTo>
                      <a:pt x="64" y="21"/>
                    </a:lnTo>
                    <a:lnTo>
                      <a:pt x="51" y="19"/>
                    </a:lnTo>
                    <a:lnTo>
                      <a:pt x="37" y="18"/>
                    </a:lnTo>
                    <a:lnTo>
                      <a:pt x="24" y="14"/>
                    </a:lnTo>
                    <a:lnTo>
                      <a:pt x="11" y="8"/>
                    </a:lnTo>
                    <a:lnTo>
                      <a:pt x="0" y="0"/>
                    </a:lnTo>
                    <a:lnTo>
                      <a:pt x="11" y="3"/>
                    </a:lnTo>
                    <a:lnTo>
                      <a:pt x="23" y="5"/>
                    </a:lnTo>
                    <a:lnTo>
                      <a:pt x="36" y="8"/>
                    </a:lnTo>
                    <a:lnTo>
                      <a:pt x="51" y="9"/>
                    </a:lnTo>
                    <a:lnTo>
                      <a:pt x="62" y="11"/>
                    </a:lnTo>
                    <a:lnTo>
                      <a:pt x="73" y="14"/>
                    </a:lnTo>
                    <a:lnTo>
                      <a:pt x="80" y="15"/>
                    </a:lnTo>
                    <a:lnTo>
                      <a:pt x="83"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3" name="Freeform 179"/>
              <p:cNvSpPr>
                <a:spLocks/>
              </p:cNvSpPr>
              <p:nvPr/>
            </p:nvSpPr>
            <p:spPr bwMode="auto">
              <a:xfrm>
                <a:off x="1371" y="2425"/>
                <a:ext cx="118" cy="22"/>
              </a:xfrm>
              <a:custGeom>
                <a:avLst/>
                <a:gdLst>
                  <a:gd name="T0" fmla="*/ 118 w 118"/>
                  <a:gd name="T1" fmla="*/ 16 h 22"/>
                  <a:gd name="T2" fmla="*/ 114 w 118"/>
                  <a:gd name="T3" fmla="*/ 19 h 22"/>
                  <a:gd name="T4" fmla="*/ 102 w 118"/>
                  <a:gd name="T5" fmla="*/ 22 h 22"/>
                  <a:gd name="T6" fmla="*/ 86 w 118"/>
                  <a:gd name="T7" fmla="*/ 22 h 22"/>
                  <a:gd name="T8" fmla="*/ 67 w 118"/>
                  <a:gd name="T9" fmla="*/ 20 h 22"/>
                  <a:gd name="T10" fmla="*/ 46 w 118"/>
                  <a:gd name="T11" fmla="*/ 18 h 22"/>
                  <a:gd name="T12" fmla="*/ 27 w 118"/>
                  <a:gd name="T13" fmla="*/ 13 h 22"/>
                  <a:gd name="T14" fmla="*/ 11 w 118"/>
                  <a:gd name="T15" fmla="*/ 7 h 22"/>
                  <a:gd name="T16" fmla="*/ 0 w 118"/>
                  <a:gd name="T17" fmla="*/ 0 h 22"/>
                  <a:gd name="T18" fmla="*/ 9 w 118"/>
                  <a:gd name="T19" fmla="*/ 0 h 22"/>
                  <a:gd name="T20" fmla="*/ 24 w 118"/>
                  <a:gd name="T21" fmla="*/ 1 h 22"/>
                  <a:gd name="T22" fmla="*/ 43 w 118"/>
                  <a:gd name="T23" fmla="*/ 3 h 22"/>
                  <a:gd name="T24" fmla="*/ 64 w 118"/>
                  <a:gd name="T25" fmla="*/ 6 h 22"/>
                  <a:gd name="T26" fmla="*/ 84 w 118"/>
                  <a:gd name="T27" fmla="*/ 7 h 22"/>
                  <a:gd name="T28" fmla="*/ 102 w 118"/>
                  <a:gd name="T29" fmla="*/ 10 h 22"/>
                  <a:gd name="T30" fmla="*/ 114 w 118"/>
                  <a:gd name="T31" fmla="*/ 13 h 22"/>
                  <a:gd name="T32" fmla="*/ 118 w 118"/>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22"/>
                  <a:gd name="T53" fmla="*/ 118 w 11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22">
                    <a:moveTo>
                      <a:pt x="118" y="16"/>
                    </a:moveTo>
                    <a:lnTo>
                      <a:pt x="114" y="19"/>
                    </a:lnTo>
                    <a:lnTo>
                      <a:pt x="102" y="22"/>
                    </a:lnTo>
                    <a:lnTo>
                      <a:pt x="86" y="22"/>
                    </a:lnTo>
                    <a:lnTo>
                      <a:pt x="67" y="20"/>
                    </a:lnTo>
                    <a:lnTo>
                      <a:pt x="46" y="18"/>
                    </a:lnTo>
                    <a:lnTo>
                      <a:pt x="27" y="13"/>
                    </a:lnTo>
                    <a:lnTo>
                      <a:pt x="11" y="7"/>
                    </a:lnTo>
                    <a:lnTo>
                      <a:pt x="0" y="0"/>
                    </a:lnTo>
                    <a:lnTo>
                      <a:pt x="9" y="0"/>
                    </a:lnTo>
                    <a:lnTo>
                      <a:pt x="24" y="1"/>
                    </a:lnTo>
                    <a:lnTo>
                      <a:pt x="43" y="3"/>
                    </a:lnTo>
                    <a:lnTo>
                      <a:pt x="64" y="6"/>
                    </a:lnTo>
                    <a:lnTo>
                      <a:pt x="84" y="7"/>
                    </a:lnTo>
                    <a:lnTo>
                      <a:pt x="102" y="10"/>
                    </a:lnTo>
                    <a:lnTo>
                      <a:pt x="114" y="13"/>
                    </a:lnTo>
                    <a:lnTo>
                      <a:pt x="118"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4" name="Freeform 180"/>
              <p:cNvSpPr>
                <a:spLocks/>
              </p:cNvSpPr>
              <p:nvPr/>
            </p:nvSpPr>
            <p:spPr bwMode="auto">
              <a:xfrm>
                <a:off x="1348" y="2348"/>
                <a:ext cx="106" cy="13"/>
              </a:xfrm>
              <a:custGeom>
                <a:avLst/>
                <a:gdLst>
                  <a:gd name="T0" fmla="*/ 106 w 106"/>
                  <a:gd name="T1" fmla="*/ 4 h 13"/>
                  <a:gd name="T2" fmla="*/ 101 w 106"/>
                  <a:gd name="T3" fmla="*/ 7 h 13"/>
                  <a:gd name="T4" fmla="*/ 93 w 106"/>
                  <a:gd name="T5" fmla="*/ 10 h 13"/>
                  <a:gd name="T6" fmla="*/ 78 w 106"/>
                  <a:gd name="T7" fmla="*/ 13 h 13"/>
                  <a:gd name="T8" fmla="*/ 62 w 106"/>
                  <a:gd name="T9" fmla="*/ 13 h 13"/>
                  <a:gd name="T10" fmla="*/ 44 w 106"/>
                  <a:gd name="T11" fmla="*/ 13 h 13"/>
                  <a:gd name="T12" fmla="*/ 26 w 106"/>
                  <a:gd name="T13" fmla="*/ 12 h 13"/>
                  <a:gd name="T14" fmla="*/ 11 w 106"/>
                  <a:gd name="T15" fmla="*/ 7 h 13"/>
                  <a:gd name="T16" fmla="*/ 0 w 106"/>
                  <a:gd name="T17" fmla="*/ 1 h 13"/>
                  <a:gd name="T18" fmla="*/ 10 w 106"/>
                  <a:gd name="T19" fmla="*/ 1 h 13"/>
                  <a:gd name="T20" fmla="*/ 25 w 106"/>
                  <a:gd name="T21" fmla="*/ 1 h 13"/>
                  <a:gd name="T22" fmla="*/ 41 w 106"/>
                  <a:gd name="T23" fmla="*/ 1 h 13"/>
                  <a:gd name="T24" fmla="*/ 60 w 106"/>
                  <a:gd name="T25" fmla="*/ 0 h 13"/>
                  <a:gd name="T26" fmla="*/ 78 w 106"/>
                  <a:gd name="T27" fmla="*/ 0 h 13"/>
                  <a:gd name="T28" fmla="*/ 93 w 106"/>
                  <a:gd name="T29" fmla="*/ 0 h 13"/>
                  <a:gd name="T30" fmla="*/ 101 w 106"/>
                  <a:gd name="T31" fmla="*/ 1 h 13"/>
                  <a:gd name="T32" fmla="*/ 106 w 106"/>
                  <a:gd name="T33" fmla="*/ 4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3"/>
                  <a:gd name="T53" fmla="*/ 106 w 106"/>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3">
                    <a:moveTo>
                      <a:pt x="106" y="4"/>
                    </a:moveTo>
                    <a:lnTo>
                      <a:pt x="101" y="7"/>
                    </a:lnTo>
                    <a:lnTo>
                      <a:pt x="93" y="10"/>
                    </a:lnTo>
                    <a:lnTo>
                      <a:pt x="78" y="13"/>
                    </a:lnTo>
                    <a:lnTo>
                      <a:pt x="62" y="13"/>
                    </a:lnTo>
                    <a:lnTo>
                      <a:pt x="44" y="13"/>
                    </a:lnTo>
                    <a:lnTo>
                      <a:pt x="26" y="12"/>
                    </a:lnTo>
                    <a:lnTo>
                      <a:pt x="11" y="7"/>
                    </a:lnTo>
                    <a:lnTo>
                      <a:pt x="0" y="1"/>
                    </a:lnTo>
                    <a:lnTo>
                      <a:pt x="10" y="1"/>
                    </a:lnTo>
                    <a:lnTo>
                      <a:pt x="25" y="1"/>
                    </a:lnTo>
                    <a:lnTo>
                      <a:pt x="41" y="1"/>
                    </a:lnTo>
                    <a:lnTo>
                      <a:pt x="60" y="0"/>
                    </a:lnTo>
                    <a:lnTo>
                      <a:pt x="78" y="0"/>
                    </a:lnTo>
                    <a:lnTo>
                      <a:pt x="93" y="0"/>
                    </a:lnTo>
                    <a:lnTo>
                      <a:pt x="101" y="1"/>
                    </a:lnTo>
                    <a:lnTo>
                      <a:pt x="106"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5" name="Freeform 181"/>
              <p:cNvSpPr>
                <a:spLocks/>
              </p:cNvSpPr>
              <p:nvPr/>
            </p:nvSpPr>
            <p:spPr bwMode="auto">
              <a:xfrm>
                <a:off x="1346" y="2305"/>
                <a:ext cx="87" cy="12"/>
              </a:xfrm>
              <a:custGeom>
                <a:avLst/>
                <a:gdLst>
                  <a:gd name="T0" fmla="*/ 87 w 87"/>
                  <a:gd name="T1" fmla="*/ 7 h 12"/>
                  <a:gd name="T2" fmla="*/ 84 w 87"/>
                  <a:gd name="T3" fmla="*/ 10 h 12"/>
                  <a:gd name="T4" fmla="*/ 74 w 87"/>
                  <a:gd name="T5" fmla="*/ 12 h 12"/>
                  <a:gd name="T6" fmla="*/ 61 w 87"/>
                  <a:gd name="T7" fmla="*/ 12 h 12"/>
                  <a:gd name="T8" fmla="*/ 46 w 87"/>
                  <a:gd name="T9" fmla="*/ 12 h 12"/>
                  <a:gd name="T10" fmla="*/ 30 w 87"/>
                  <a:gd name="T11" fmla="*/ 10 h 12"/>
                  <a:gd name="T12" fmla="*/ 16 w 87"/>
                  <a:gd name="T13" fmla="*/ 7 h 12"/>
                  <a:gd name="T14" fmla="*/ 6 w 87"/>
                  <a:gd name="T15" fmla="*/ 4 h 12"/>
                  <a:gd name="T16" fmla="*/ 0 w 87"/>
                  <a:gd name="T17" fmla="*/ 0 h 12"/>
                  <a:gd name="T18" fmla="*/ 9 w 87"/>
                  <a:gd name="T19" fmla="*/ 0 h 12"/>
                  <a:gd name="T20" fmla="*/ 19 w 87"/>
                  <a:gd name="T21" fmla="*/ 0 h 12"/>
                  <a:gd name="T22" fmla="*/ 33 w 87"/>
                  <a:gd name="T23" fmla="*/ 2 h 12"/>
                  <a:gd name="T24" fmla="*/ 47 w 87"/>
                  <a:gd name="T25" fmla="*/ 2 h 12"/>
                  <a:gd name="T26" fmla="*/ 61 w 87"/>
                  <a:gd name="T27" fmla="*/ 2 h 12"/>
                  <a:gd name="T28" fmla="*/ 74 w 87"/>
                  <a:gd name="T29" fmla="*/ 3 h 12"/>
                  <a:gd name="T30" fmla="*/ 83 w 87"/>
                  <a:gd name="T31" fmla="*/ 4 h 12"/>
                  <a:gd name="T32" fmla="*/ 87 w 87"/>
                  <a:gd name="T33" fmla="*/ 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2"/>
                  <a:gd name="T53" fmla="*/ 87 w 8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2">
                    <a:moveTo>
                      <a:pt x="87" y="7"/>
                    </a:moveTo>
                    <a:lnTo>
                      <a:pt x="84" y="10"/>
                    </a:lnTo>
                    <a:lnTo>
                      <a:pt x="74" y="12"/>
                    </a:lnTo>
                    <a:lnTo>
                      <a:pt x="61" y="12"/>
                    </a:lnTo>
                    <a:lnTo>
                      <a:pt x="46" y="12"/>
                    </a:lnTo>
                    <a:lnTo>
                      <a:pt x="30" y="10"/>
                    </a:lnTo>
                    <a:lnTo>
                      <a:pt x="16" y="7"/>
                    </a:lnTo>
                    <a:lnTo>
                      <a:pt x="6" y="4"/>
                    </a:lnTo>
                    <a:lnTo>
                      <a:pt x="0" y="0"/>
                    </a:lnTo>
                    <a:lnTo>
                      <a:pt x="9" y="0"/>
                    </a:lnTo>
                    <a:lnTo>
                      <a:pt x="19" y="0"/>
                    </a:lnTo>
                    <a:lnTo>
                      <a:pt x="33" y="2"/>
                    </a:lnTo>
                    <a:lnTo>
                      <a:pt x="47" y="2"/>
                    </a:lnTo>
                    <a:lnTo>
                      <a:pt x="61" y="2"/>
                    </a:lnTo>
                    <a:lnTo>
                      <a:pt x="74" y="3"/>
                    </a:lnTo>
                    <a:lnTo>
                      <a:pt x="83" y="4"/>
                    </a:lnTo>
                    <a:lnTo>
                      <a:pt x="87"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6" name="Freeform 182"/>
              <p:cNvSpPr>
                <a:spLocks/>
              </p:cNvSpPr>
              <p:nvPr/>
            </p:nvSpPr>
            <p:spPr bwMode="auto">
              <a:xfrm>
                <a:off x="1349" y="2277"/>
                <a:ext cx="55" cy="13"/>
              </a:xfrm>
              <a:custGeom>
                <a:avLst/>
                <a:gdLst>
                  <a:gd name="T0" fmla="*/ 55 w 55"/>
                  <a:gd name="T1" fmla="*/ 3 h 13"/>
                  <a:gd name="T2" fmla="*/ 53 w 55"/>
                  <a:gd name="T3" fmla="*/ 6 h 13"/>
                  <a:gd name="T4" fmla="*/ 47 w 55"/>
                  <a:gd name="T5" fmla="*/ 9 h 13"/>
                  <a:gd name="T6" fmla="*/ 40 w 55"/>
                  <a:gd name="T7" fmla="*/ 10 h 13"/>
                  <a:gd name="T8" fmla="*/ 31 w 55"/>
                  <a:gd name="T9" fmla="*/ 13 h 13"/>
                  <a:gd name="T10" fmla="*/ 21 w 55"/>
                  <a:gd name="T11" fmla="*/ 13 h 13"/>
                  <a:gd name="T12" fmla="*/ 12 w 55"/>
                  <a:gd name="T13" fmla="*/ 13 h 13"/>
                  <a:gd name="T14" fmla="*/ 4 w 55"/>
                  <a:gd name="T15" fmla="*/ 12 h 13"/>
                  <a:gd name="T16" fmla="*/ 0 w 55"/>
                  <a:gd name="T17" fmla="*/ 7 h 13"/>
                  <a:gd name="T18" fmla="*/ 7 w 55"/>
                  <a:gd name="T19" fmla="*/ 9 h 13"/>
                  <a:gd name="T20" fmla="*/ 15 w 55"/>
                  <a:gd name="T21" fmla="*/ 9 h 13"/>
                  <a:gd name="T22" fmla="*/ 25 w 55"/>
                  <a:gd name="T23" fmla="*/ 6 h 13"/>
                  <a:gd name="T24" fmla="*/ 34 w 55"/>
                  <a:gd name="T25" fmla="*/ 3 h 13"/>
                  <a:gd name="T26" fmla="*/ 41 w 55"/>
                  <a:gd name="T27" fmla="*/ 1 h 13"/>
                  <a:gd name="T28" fmla="*/ 49 w 55"/>
                  <a:gd name="T29" fmla="*/ 0 h 13"/>
                  <a:gd name="T30" fmla="*/ 53 w 55"/>
                  <a:gd name="T31" fmla="*/ 0 h 13"/>
                  <a:gd name="T32" fmla="*/ 55 w 55"/>
                  <a:gd name="T33" fmla="*/ 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3"/>
                  <a:gd name="T53" fmla="*/ 55 w 5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3">
                    <a:moveTo>
                      <a:pt x="55" y="3"/>
                    </a:moveTo>
                    <a:lnTo>
                      <a:pt x="53" y="6"/>
                    </a:lnTo>
                    <a:lnTo>
                      <a:pt x="47" y="9"/>
                    </a:lnTo>
                    <a:lnTo>
                      <a:pt x="40" y="10"/>
                    </a:lnTo>
                    <a:lnTo>
                      <a:pt x="31" y="13"/>
                    </a:lnTo>
                    <a:lnTo>
                      <a:pt x="21" y="13"/>
                    </a:lnTo>
                    <a:lnTo>
                      <a:pt x="12" y="13"/>
                    </a:lnTo>
                    <a:lnTo>
                      <a:pt x="4" y="12"/>
                    </a:lnTo>
                    <a:lnTo>
                      <a:pt x="0" y="7"/>
                    </a:lnTo>
                    <a:lnTo>
                      <a:pt x="7" y="9"/>
                    </a:lnTo>
                    <a:lnTo>
                      <a:pt x="15" y="9"/>
                    </a:lnTo>
                    <a:lnTo>
                      <a:pt x="25" y="6"/>
                    </a:lnTo>
                    <a:lnTo>
                      <a:pt x="34" y="3"/>
                    </a:lnTo>
                    <a:lnTo>
                      <a:pt x="41" y="1"/>
                    </a:lnTo>
                    <a:lnTo>
                      <a:pt x="49" y="0"/>
                    </a:lnTo>
                    <a:lnTo>
                      <a:pt x="53" y="0"/>
                    </a:lnTo>
                    <a:lnTo>
                      <a:pt x="55"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7" name="Freeform 183"/>
              <p:cNvSpPr>
                <a:spLocks/>
              </p:cNvSpPr>
              <p:nvPr/>
            </p:nvSpPr>
            <p:spPr bwMode="auto">
              <a:xfrm>
                <a:off x="1436" y="2521"/>
                <a:ext cx="53" cy="21"/>
              </a:xfrm>
              <a:custGeom>
                <a:avLst/>
                <a:gdLst>
                  <a:gd name="T0" fmla="*/ 0 w 53"/>
                  <a:gd name="T1" fmla="*/ 0 h 21"/>
                  <a:gd name="T2" fmla="*/ 5 w 53"/>
                  <a:gd name="T3" fmla="*/ 0 h 21"/>
                  <a:gd name="T4" fmla="*/ 12 w 53"/>
                  <a:gd name="T5" fmla="*/ 1 h 21"/>
                  <a:gd name="T6" fmla="*/ 21 w 53"/>
                  <a:gd name="T7" fmla="*/ 3 h 21"/>
                  <a:gd name="T8" fmla="*/ 31 w 53"/>
                  <a:gd name="T9" fmla="*/ 4 h 21"/>
                  <a:gd name="T10" fmla="*/ 40 w 53"/>
                  <a:gd name="T11" fmla="*/ 7 h 21"/>
                  <a:gd name="T12" fmla="*/ 47 w 53"/>
                  <a:gd name="T13" fmla="*/ 9 h 21"/>
                  <a:gd name="T14" fmla="*/ 52 w 53"/>
                  <a:gd name="T15" fmla="*/ 13 h 21"/>
                  <a:gd name="T16" fmla="*/ 53 w 53"/>
                  <a:gd name="T17" fmla="*/ 18 h 21"/>
                  <a:gd name="T18" fmla="*/ 50 w 53"/>
                  <a:gd name="T19" fmla="*/ 21 h 21"/>
                  <a:gd name="T20" fmla="*/ 44 w 53"/>
                  <a:gd name="T21" fmla="*/ 21 h 21"/>
                  <a:gd name="T22" fmla="*/ 36 w 53"/>
                  <a:gd name="T23" fmla="*/ 19 h 21"/>
                  <a:gd name="T24" fmla="*/ 28 w 53"/>
                  <a:gd name="T25" fmla="*/ 15 h 21"/>
                  <a:gd name="T26" fmla="*/ 19 w 53"/>
                  <a:gd name="T27" fmla="*/ 10 h 21"/>
                  <a:gd name="T28" fmla="*/ 12 w 53"/>
                  <a:gd name="T29" fmla="*/ 6 h 21"/>
                  <a:gd name="T30" fmla="*/ 5 w 53"/>
                  <a:gd name="T31" fmla="*/ 3 h 21"/>
                  <a:gd name="T32" fmla="*/ 0 w 53"/>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21"/>
                  <a:gd name="T53" fmla="*/ 53 w 5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21">
                    <a:moveTo>
                      <a:pt x="0" y="0"/>
                    </a:moveTo>
                    <a:lnTo>
                      <a:pt x="5" y="0"/>
                    </a:lnTo>
                    <a:lnTo>
                      <a:pt x="12" y="1"/>
                    </a:lnTo>
                    <a:lnTo>
                      <a:pt x="21" y="3"/>
                    </a:lnTo>
                    <a:lnTo>
                      <a:pt x="31" y="4"/>
                    </a:lnTo>
                    <a:lnTo>
                      <a:pt x="40" y="7"/>
                    </a:lnTo>
                    <a:lnTo>
                      <a:pt x="47" y="9"/>
                    </a:lnTo>
                    <a:lnTo>
                      <a:pt x="52" y="13"/>
                    </a:lnTo>
                    <a:lnTo>
                      <a:pt x="53" y="18"/>
                    </a:lnTo>
                    <a:lnTo>
                      <a:pt x="50" y="21"/>
                    </a:lnTo>
                    <a:lnTo>
                      <a:pt x="44" y="21"/>
                    </a:lnTo>
                    <a:lnTo>
                      <a:pt x="36" y="19"/>
                    </a:lnTo>
                    <a:lnTo>
                      <a:pt x="28" y="15"/>
                    </a:lnTo>
                    <a:lnTo>
                      <a:pt x="19" y="10"/>
                    </a:lnTo>
                    <a:lnTo>
                      <a:pt x="12" y="6"/>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8" name="Freeform 184"/>
              <p:cNvSpPr>
                <a:spLocks/>
              </p:cNvSpPr>
              <p:nvPr/>
            </p:nvSpPr>
            <p:spPr bwMode="auto">
              <a:xfrm>
                <a:off x="1432" y="2518"/>
                <a:ext cx="10" cy="50"/>
              </a:xfrm>
              <a:custGeom>
                <a:avLst/>
                <a:gdLst>
                  <a:gd name="T0" fmla="*/ 1 w 10"/>
                  <a:gd name="T1" fmla="*/ 0 h 50"/>
                  <a:gd name="T2" fmla="*/ 1 w 10"/>
                  <a:gd name="T3" fmla="*/ 9 h 50"/>
                  <a:gd name="T4" fmla="*/ 0 w 10"/>
                  <a:gd name="T5" fmla="*/ 27 h 50"/>
                  <a:gd name="T6" fmla="*/ 0 w 10"/>
                  <a:gd name="T7" fmla="*/ 43 h 50"/>
                  <a:gd name="T8" fmla="*/ 6 w 10"/>
                  <a:gd name="T9" fmla="*/ 50 h 50"/>
                  <a:gd name="T10" fmla="*/ 10 w 10"/>
                  <a:gd name="T11" fmla="*/ 44 h 50"/>
                  <a:gd name="T12" fmla="*/ 9 w 10"/>
                  <a:gd name="T13" fmla="*/ 29 h 50"/>
                  <a:gd name="T14" fmla="*/ 4 w 10"/>
                  <a:gd name="T15" fmla="*/ 12 h 50"/>
                  <a:gd name="T16" fmla="*/ 1 w 10"/>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0"/>
                  <a:gd name="T29" fmla="*/ 10 w 1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0">
                    <a:moveTo>
                      <a:pt x="1" y="0"/>
                    </a:moveTo>
                    <a:lnTo>
                      <a:pt x="1" y="9"/>
                    </a:lnTo>
                    <a:lnTo>
                      <a:pt x="0" y="27"/>
                    </a:lnTo>
                    <a:lnTo>
                      <a:pt x="0" y="43"/>
                    </a:lnTo>
                    <a:lnTo>
                      <a:pt x="6" y="50"/>
                    </a:lnTo>
                    <a:lnTo>
                      <a:pt x="10" y="44"/>
                    </a:lnTo>
                    <a:lnTo>
                      <a:pt x="9" y="29"/>
                    </a:lnTo>
                    <a:lnTo>
                      <a:pt x="4" y="12"/>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9" name="Freeform 185"/>
              <p:cNvSpPr>
                <a:spLocks/>
              </p:cNvSpPr>
              <p:nvPr/>
            </p:nvSpPr>
            <p:spPr bwMode="auto">
              <a:xfrm>
                <a:off x="1451" y="2533"/>
                <a:ext cx="31" cy="43"/>
              </a:xfrm>
              <a:custGeom>
                <a:avLst/>
                <a:gdLst>
                  <a:gd name="T0" fmla="*/ 0 w 31"/>
                  <a:gd name="T1" fmla="*/ 0 h 43"/>
                  <a:gd name="T2" fmla="*/ 4 w 31"/>
                  <a:gd name="T3" fmla="*/ 9 h 43"/>
                  <a:gd name="T4" fmla="*/ 13 w 31"/>
                  <a:gd name="T5" fmla="*/ 25 h 43"/>
                  <a:gd name="T6" fmla="*/ 21 w 31"/>
                  <a:gd name="T7" fmla="*/ 38 h 43"/>
                  <a:gd name="T8" fmla="*/ 29 w 31"/>
                  <a:gd name="T9" fmla="*/ 43 h 43"/>
                  <a:gd name="T10" fmla="*/ 31 w 31"/>
                  <a:gd name="T11" fmla="*/ 35 h 43"/>
                  <a:gd name="T12" fmla="*/ 22 w 31"/>
                  <a:gd name="T13" fmla="*/ 22 h 43"/>
                  <a:gd name="T14" fmla="*/ 9 w 31"/>
                  <a:gd name="T15" fmla="*/ 9 h 43"/>
                  <a:gd name="T16" fmla="*/ 0 w 31"/>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3"/>
                  <a:gd name="T29" fmla="*/ 31 w 3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3">
                    <a:moveTo>
                      <a:pt x="0" y="0"/>
                    </a:moveTo>
                    <a:lnTo>
                      <a:pt x="4" y="9"/>
                    </a:lnTo>
                    <a:lnTo>
                      <a:pt x="13" y="25"/>
                    </a:lnTo>
                    <a:lnTo>
                      <a:pt x="21" y="38"/>
                    </a:lnTo>
                    <a:lnTo>
                      <a:pt x="29" y="43"/>
                    </a:lnTo>
                    <a:lnTo>
                      <a:pt x="31" y="35"/>
                    </a:lnTo>
                    <a:lnTo>
                      <a:pt x="22" y="22"/>
                    </a:lnTo>
                    <a:lnTo>
                      <a:pt x="9"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0" name="Freeform 186"/>
              <p:cNvSpPr>
                <a:spLocks/>
              </p:cNvSpPr>
              <p:nvPr/>
            </p:nvSpPr>
            <p:spPr bwMode="auto">
              <a:xfrm>
                <a:off x="1289" y="2281"/>
                <a:ext cx="66" cy="15"/>
              </a:xfrm>
              <a:custGeom>
                <a:avLst/>
                <a:gdLst>
                  <a:gd name="T0" fmla="*/ 66 w 66"/>
                  <a:gd name="T1" fmla="*/ 3 h 15"/>
                  <a:gd name="T2" fmla="*/ 59 w 66"/>
                  <a:gd name="T3" fmla="*/ 8 h 15"/>
                  <a:gd name="T4" fmla="*/ 50 w 66"/>
                  <a:gd name="T5" fmla="*/ 11 h 15"/>
                  <a:gd name="T6" fmla="*/ 39 w 66"/>
                  <a:gd name="T7" fmla="*/ 14 h 15"/>
                  <a:gd name="T8" fmla="*/ 29 w 66"/>
                  <a:gd name="T9" fmla="*/ 15 h 15"/>
                  <a:gd name="T10" fmla="*/ 17 w 66"/>
                  <a:gd name="T11" fmla="*/ 15 h 15"/>
                  <a:gd name="T12" fmla="*/ 8 w 66"/>
                  <a:gd name="T13" fmla="*/ 14 h 15"/>
                  <a:gd name="T14" fmla="*/ 2 w 66"/>
                  <a:gd name="T15" fmla="*/ 11 h 15"/>
                  <a:gd name="T16" fmla="*/ 0 w 66"/>
                  <a:gd name="T17" fmla="*/ 6 h 15"/>
                  <a:gd name="T18" fmla="*/ 1 w 66"/>
                  <a:gd name="T19" fmla="*/ 2 h 15"/>
                  <a:gd name="T20" fmla="*/ 7 w 66"/>
                  <a:gd name="T21" fmla="*/ 0 h 15"/>
                  <a:gd name="T22" fmla="*/ 14 w 66"/>
                  <a:gd name="T23" fmla="*/ 0 h 15"/>
                  <a:gd name="T24" fmla="*/ 26 w 66"/>
                  <a:gd name="T25" fmla="*/ 0 h 15"/>
                  <a:gd name="T26" fmla="*/ 36 w 66"/>
                  <a:gd name="T27" fmla="*/ 2 h 15"/>
                  <a:gd name="T28" fmla="*/ 48 w 66"/>
                  <a:gd name="T29" fmla="*/ 2 h 15"/>
                  <a:gd name="T30" fmla="*/ 59 w 66"/>
                  <a:gd name="T31" fmla="*/ 3 h 15"/>
                  <a:gd name="T32" fmla="*/ 66 w 66"/>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3"/>
                    </a:moveTo>
                    <a:lnTo>
                      <a:pt x="59" y="8"/>
                    </a:lnTo>
                    <a:lnTo>
                      <a:pt x="50" y="11"/>
                    </a:lnTo>
                    <a:lnTo>
                      <a:pt x="39" y="14"/>
                    </a:lnTo>
                    <a:lnTo>
                      <a:pt x="29" y="15"/>
                    </a:lnTo>
                    <a:lnTo>
                      <a:pt x="17" y="15"/>
                    </a:lnTo>
                    <a:lnTo>
                      <a:pt x="8" y="14"/>
                    </a:lnTo>
                    <a:lnTo>
                      <a:pt x="2" y="11"/>
                    </a:lnTo>
                    <a:lnTo>
                      <a:pt x="0" y="6"/>
                    </a:lnTo>
                    <a:lnTo>
                      <a:pt x="1" y="2"/>
                    </a:lnTo>
                    <a:lnTo>
                      <a:pt x="7" y="0"/>
                    </a:lnTo>
                    <a:lnTo>
                      <a:pt x="14" y="0"/>
                    </a:lnTo>
                    <a:lnTo>
                      <a:pt x="26" y="0"/>
                    </a:lnTo>
                    <a:lnTo>
                      <a:pt x="36" y="2"/>
                    </a:lnTo>
                    <a:lnTo>
                      <a:pt x="48" y="2"/>
                    </a:lnTo>
                    <a:lnTo>
                      <a:pt x="59" y="3"/>
                    </a:lnTo>
                    <a:lnTo>
                      <a:pt x="66"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1" name="Freeform 187"/>
              <p:cNvSpPr>
                <a:spLocks/>
              </p:cNvSpPr>
              <p:nvPr/>
            </p:nvSpPr>
            <p:spPr bwMode="auto">
              <a:xfrm>
                <a:off x="1303" y="2231"/>
                <a:ext cx="64" cy="27"/>
              </a:xfrm>
              <a:custGeom>
                <a:avLst/>
                <a:gdLst>
                  <a:gd name="T0" fmla="*/ 64 w 64"/>
                  <a:gd name="T1" fmla="*/ 27 h 27"/>
                  <a:gd name="T2" fmla="*/ 58 w 64"/>
                  <a:gd name="T3" fmla="*/ 27 h 27"/>
                  <a:gd name="T4" fmla="*/ 48 w 64"/>
                  <a:gd name="T5" fmla="*/ 25 h 27"/>
                  <a:gd name="T6" fmla="*/ 37 w 64"/>
                  <a:gd name="T7" fmla="*/ 22 h 27"/>
                  <a:gd name="T8" fmla="*/ 27 w 64"/>
                  <a:gd name="T9" fmla="*/ 19 h 27"/>
                  <a:gd name="T10" fmla="*/ 17 w 64"/>
                  <a:gd name="T11" fmla="*/ 16 h 27"/>
                  <a:gd name="T12" fmla="*/ 8 w 64"/>
                  <a:gd name="T13" fmla="*/ 12 h 27"/>
                  <a:gd name="T14" fmla="*/ 2 w 64"/>
                  <a:gd name="T15" fmla="*/ 8 h 27"/>
                  <a:gd name="T16" fmla="*/ 0 w 64"/>
                  <a:gd name="T17" fmla="*/ 3 h 27"/>
                  <a:gd name="T18" fmla="*/ 3 w 64"/>
                  <a:gd name="T19" fmla="*/ 0 h 27"/>
                  <a:gd name="T20" fmla="*/ 9 w 64"/>
                  <a:gd name="T21" fmla="*/ 0 h 27"/>
                  <a:gd name="T22" fmla="*/ 18 w 64"/>
                  <a:gd name="T23" fmla="*/ 3 h 27"/>
                  <a:gd name="T24" fmla="*/ 30 w 64"/>
                  <a:gd name="T25" fmla="*/ 8 h 27"/>
                  <a:gd name="T26" fmla="*/ 40 w 64"/>
                  <a:gd name="T27" fmla="*/ 13 h 27"/>
                  <a:gd name="T28" fmla="*/ 50 w 64"/>
                  <a:gd name="T29" fmla="*/ 19 h 27"/>
                  <a:gd name="T30" fmla="*/ 59 w 64"/>
                  <a:gd name="T31" fmla="*/ 24 h 27"/>
                  <a:gd name="T32" fmla="*/ 64 w 64"/>
                  <a:gd name="T33" fmla="*/ 27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7"/>
                  <a:gd name="T53" fmla="*/ 64 w 64"/>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7">
                    <a:moveTo>
                      <a:pt x="64" y="27"/>
                    </a:moveTo>
                    <a:lnTo>
                      <a:pt x="58" y="27"/>
                    </a:lnTo>
                    <a:lnTo>
                      <a:pt x="48" y="25"/>
                    </a:lnTo>
                    <a:lnTo>
                      <a:pt x="37" y="22"/>
                    </a:lnTo>
                    <a:lnTo>
                      <a:pt x="27" y="19"/>
                    </a:lnTo>
                    <a:lnTo>
                      <a:pt x="17" y="16"/>
                    </a:lnTo>
                    <a:lnTo>
                      <a:pt x="8" y="12"/>
                    </a:lnTo>
                    <a:lnTo>
                      <a:pt x="2" y="8"/>
                    </a:lnTo>
                    <a:lnTo>
                      <a:pt x="0" y="3"/>
                    </a:lnTo>
                    <a:lnTo>
                      <a:pt x="3" y="0"/>
                    </a:lnTo>
                    <a:lnTo>
                      <a:pt x="9" y="0"/>
                    </a:lnTo>
                    <a:lnTo>
                      <a:pt x="18" y="3"/>
                    </a:lnTo>
                    <a:lnTo>
                      <a:pt x="30" y="8"/>
                    </a:lnTo>
                    <a:lnTo>
                      <a:pt x="40" y="13"/>
                    </a:lnTo>
                    <a:lnTo>
                      <a:pt x="50" y="19"/>
                    </a:lnTo>
                    <a:lnTo>
                      <a:pt x="59" y="24"/>
                    </a:lnTo>
                    <a:lnTo>
                      <a:pt x="64"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2" name="Freeform 188"/>
              <p:cNvSpPr>
                <a:spLocks/>
              </p:cNvSpPr>
              <p:nvPr/>
            </p:nvSpPr>
            <p:spPr bwMode="auto">
              <a:xfrm>
                <a:off x="1289" y="2305"/>
                <a:ext cx="60" cy="15"/>
              </a:xfrm>
              <a:custGeom>
                <a:avLst/>
                <a:gdLst>
                  <a:gd name="T0" fmla="*/ 60 w 60"/>
                  <a:gd name="T1" fmla="*/ 0 h 15"/>
                  <a:gd name="T2" fmla="*/ 57 w 60"/>
                  <a:gd name="T3" fmla="*/ 4 h 15"/>
                  <a:gd name="T4" fmla="*/ 51 w 60"/>
                  <a:gd name="T5" fmla="*/ 9 h 15"/>
                  <a:gd name="T6" fmla="*/ 42 w 60"/>
                  <a:gd name="T7" fmla="*/ 12 h 15"/>
                  <a:gd name="T8" fmla="*/ 32 w 60"/>
                  <a:gd name="T9" fmla="*/ 15 h 15"/>
                  <a:gd name="T10" fmla="*/ 22 w 60"/>
                  <a:gd name="T11" fmla="*/ 15 h 15"/>
                  <a:gd name="T12" fmla="*/ 13 w 60"/>
                  <a:gd name="T13" fmla="*/ 15 h 15"/>
                  <a:gd name="T14" fmla="*/ 4 w 60"/>
                  <a:gd name="T15" fmla="*/ 12 h 15"/>
                  <a:gd name="T16" fmla="*/ 0 w 60"/>
                  <a:gd name="T17" fmla="*/ 9 h 15"/>
                  <a:gd name="T18" fmla="*/ 0 w 60"/>
                  <a:gd name="T19" fmla="*/ 6 h 15"/>
                  <a:gd name="T20" fmla="*/ 2 w 60"/>
                  <a:gd name="T21" fmla="*/ 3 h 15"/>
                  <a:gd name="T22" fmla="*/ 10 w 60"/>
                  <a:gd name="T23" fmla="*/ 2 h 15"/>
                  <a:gd name="T24" fmla="*/ 20 w 60"/>
                  <a:gd name="T25" fmla="*/ 2 h 15"/>
                  <a:gd name="T26" fmla="*/ 32 w 60"/>
                  <a:gd name="T27" fmla="*/ 2 h 15"/>
                  <a:gd name="T28" fmla="*/ 42 w 60"/>
                  <a:gd name="T29" fmla="*/ 2 h 15"/>
                  <a:gd name="T30" fmla="*/ 53 w 60"/>
                  <a:gd name="T31" fmla="*/ 2 h 15"/>
                  <a:gd name="T32" fmla="*/ 60 w 6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5"/>
                  <a:gd name="T53" fmla="*/ 60 w 6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5">
                    <a:moveTo>
                      <a:pt x="60" y="0"/>
                    </a:moveTo>
                    <a:lnTo>
                      <a:pt x="57" y="4"/>
                    </a:lnTo>
                    <a:lnTo>
                      <a:pt x="51" y="9"/>
                    </a:lnTo>
                    <a:lnTo>
                      <a:pt x="42" y="12"/>
                    </a:lnTo>
                    <a:lnTo>
                      <a:pt x="32" y="15"/>
                    </a:lnTo>
                    <a:lnTo>
                      <a:pt x="22" y="15"/>
                    </a:lnTo>
                    <a:lnTo>
                      <a:pt x="13" y="15"/>
                    </a:lnTo>
                    <a:lnTo>
                      <a:pt x="4" y="12"/>
                    </a:lnTo>
                    <a:lnTo>
                      <a:pt x="0" y="9"/>
                    </a:lnTo>
                    <a:lnTo>
                      <a:pt x="0" y="6"/>
                    </a:lnTo>
                    <a:lnTo>
                      <a:pt x="2" y="3"/>
                    </a:lnTo>
                    <a:lnTo>
                      <a:pt x="10" y="2"/>
                    </a:lnTo>
                    <a:lnTo>
                      <a:pt x="20" y="2"/>
                    </a:lnTo>
                    <a:lnTo>
                      <a:pt x="32" y="2"/>
                    </a:lnTo>
                    <a:lnTo>
                      <a:pt x="42" y="2"/>
                    </a:lnTo>
                    <a:lnTo>
                      <a:pt x="53" y="2"/>
                    </a:lnTo>
                    <a:lnTo>
                      <a:pt x="6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3" name="Freeform 189"/>
              <p:cNvSpPr>
                <a:spLocks/>
              </p:cNvSpPr>
              <p:nvPr/>
            </p:nvSpPr>
            <p:spPr bwMode="auto">
              <a:xfrm>
                <a:off x="1284" y="2327"/>
                <a:ext cx="65" cy="21"/>
              </a:xfrm>
              <a:custGeom>
                <a:avLst/>
                <a:gdLst>
                  <a:gd name="T0" fmla="*/ 65 w 65"/>
                  <a:gd name="T1" fmla="*/ 0 h 21"/>
                  <a:gd name="T2" fmla="*/ 61 w 65"/>
                  <a:gd name="T3" fmla="*/ 6 h 21"/>
                  <a:gd name="T4" fmla="*/ 53 w 65"/>
                  <a:gd name="T5" fmla="*/ 11 h 21"/>
                  <a:gd name="T6" fmla="*/ 44 w 65"/>
                  <a:gd name="T7" fmla="*/ 15 h 21"/>
                  <a:gd name="T8" fmla="*/ 33 w 65"/>
                  <a:gd name="T9" fmla="*/ 18 h 21"/>
                  <a:gd name="T10" fmla="*/ 22 w 65"/>
                  <a:gd name="T11" fmla="*/ 19 h 21"/>
                  <a:gd name="T12" fmla="*/ 12 w 65"/>
                  <a:gd name="T13" fmla="*/ 21 h 21"/>
                  <a:gd name="T14" fmla="*/ 5 w 65"/>
                  <a:gd name="T15" fmla="*/ 19 h 21"/>
                  <a:gd name="T16" fmla="*/ 0 w 65"/>
                  <a:gd name="T17" fmla="*/ 16 h 21"/>
                  <a:gd name="T18" fmla="*/ 0 w 65"/>
                  <a:gd name="T19" fmla="*/ 14 h 21"/>
                  <a:gd name="T20" fmla="*/ 5 w 65"/>
                  <a:gd name="T21" fmla="*/ 12 h 21"/>
                  <a:gd name="T22" fmla="*/ 12 w 65"/>
                  <a:gd name="T23" fmla="*/ 9 h 21"/>
                  <a:gd name="T24" fmla="*/ 21 w 65"/>
                  <a:gd name="T25" fmla="*/ 8 h 21"/>
                  <a:gd name="T26" fmla="*/ 33 w 65"/>
                  <a:gd name="T27" fmla="*/ 8 h 21"/>
                  <a:gd name="T28" fmla="*/ 44 w 65"/>
                  <a:gd name="T29" fmla="*/ 5 h 21"/>
                  <a:gd name="T30" fmla="*/ 55 w 65"/>
                  <a:gd name="T31" fmla="*/ 3 h 21"/>
                  <a:gd name="T32" fmla="*/ 65 w 6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21"/>
                  <a:gd name="T53" fmla="*/ 65 w 6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21">
                    <a:moveTo>
                      <a:pt x="65" y="0"/>
                    </a:moveTo>
                    <a:lnTo>
                      <a:pt x="61" y="6"/>
                    </a:lnTo>
                    <a:lnTo>
                      <a:pt x="53" y="11"/>
                    </a:lnTo>
                    <a:lnTo>
                      <a:pt x="44" y="15"/>
                    </a:lnTo>
                    <a:lnTo>
                      <a:pt x="33" y="18"/>
                    </a:lnTo>
                    <a:lnTo>
                      <a:pt x="22" y="19"/>
                    </a:lnTo>
                    <a:lnTo>
                      <a:pt x="12" y="21"/>
                    </a:lnTo>
                    <a:lnTo>
                      <a:pt x="5" y="19"/>
                    </a:lnTo>
                    <a:lnTo>
                      <a:pt x="0" y="16"/>
                    </a:lnTo>
                    <a:lnTo>
                      <a:pt x="0" y="14"/>
                    </a:lnTo>
                    <a:lnTo>
                      <a:pt x="5" y="12"/>
                    </a:lnTo>
                    <a:lnTo>
                      <a:pt x="12" y="9"/>
                    </a:lnTo>
                    <a:lnTo>
                      <a:pt x="21" y="8"/>
                    </a:lnTo>
                    <a:lnTo>
                      <a:pt x="33" y="8"/>
                    </a:lnTo>
                    <a:lnTo>
                      <a:pt x="44" y="5"/>
                    </a:lnTo>
                    <a:lnTo>
                      <a:pt x="55"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4" name="Freeform 190"/>
              <p:cNvSpPr>
                <a:spLocks/>
              </p:cNvSpPr>
              <p:nvPr/>
            </p:nvSpPr>
            <p:spPr bwMode="auto">
              <a:xfrm>
                <a:off x="1289" y="2346"/>
                <a:ext cx="62" cy="27"/>
              </a:xfrm>
              <a:custGeom>
                <a:avLst/>
                <a:gdLst>
                  <a:gd name="T0" fmla="*/ 62 w 62"/>
                  <a:gd name="T1" fmla="*/ 0 h 27"/>
                  <a:gd name="T2" fmla="*/ 57 w 62"/>
                  <a:gd name="T3" fmla="*/ 6 h 27"/>
                  <a:gd name="T4" fmla="*/ 48 w 62"/>
                  <a:gd name="T5" fmla="*/ 14 h 27"/>
                  <a:gd name="T6" fmla="*/ 39 w 62"/>
                  <a:gd name="T7" fmla="*/ 18 h 27"/>
                  <a:gd name="T8" fmla="*/ 29 w 62"/>
                  <a:gd name="T9" fmla="*/ 23 h 27"/>
                  <a:gd name="T10" fmla="*/ 19 w 62"/>
                  <a:gd name="T11" fmla="*/ 26 h 27"/>
                  <a:gd name="T12" fmla="*/ 10 w 62"/>
                  <a:gd name="T13" fmla="*/ 27 h 27"/>
                  <a:gd name="T14" fmla="*/ 2 w 62"/>
                  <a:gd name="T15" fmla="*/ 27 h 27"/>
                  <a:gd name="T16" fmla="*/ 0 w 62"/>
                  <a:gd name="T17" fmla="*/ 24 h 27"/>
                  <a:gd name="T18" fmla="*/ 1 w 62"/>
                  <a:gd name="T19" fmla="*/ 21 h 27"/>
                  <a:gd name="T20" fmla="*/ 5 w 62"/>
                  <a:gd name="T21" fmla="*/ 17 h 27"/>
                  <a:gd name="T22" fmla="*/ 13 w 62"/>
                  <a:gd name="T23" fmla="*/ 14 h 27"/>
                  <a:gd name="T24" fmla="*/ 23 w 62"/>
                  <a:gd name="T25" fmla="*/ 12 h 27"/>
                  <a:gd name="T26" fmla="*/ 33 w 62"/>
                  <a:gd name="T27" fmla="*/ 9 h 27"/>
                  <a:gd name="T28" fmla="*/ 44 w 62"/>
                  <a:gd name="T29" fmla="*/ 6 h 27"/>
                  <a:gd name="T30" fmla="*/ 54 w 62"/>
                  <a:gd name="T31" fmla="*/ 3 h 27"/>
                  <a:gd name="T32" fmla="*/ 62 w 62"/>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7"/>
                  <a:gd name="T53" fmla="*/ 62 w 62"/>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7">
                    <a:moveTo>
                      <a:pt x="62" y="0"/>
                    </a:moveTo>
                    <a:lnTo>
                      <a:pt x="57" y="6"/>
                    </a:lnTo>
                    <a:lnTo>
                      <a:pt x="48" y="14"/>
                    </a:lnTo>
                    <a:lnTo>
                      <a:pt x="39" y="18"/>
                    </a:lnTo>
                    <a:lnTo>
                      <a:pt x="29" y="23"/>
                    </a:lnTo>
                    <a:lnTo>
                      <a:pt x="19" y="26"/>
                    </a:lnTo>
                    <a:lnTo>
                      <a:pt x="10" y="27"/>
                    </a:lnTo>
                    <a:lnTo>
                      <a:pt x="2" y="27"/>
                    </a:lnTo>
                    <a:lnTo>
                      <a:pt x="0" y="24"/>
                    </a:lnTo>
                    <a:lnTo>
                      <a:pt x="1" y="21"/>
                    </a:lnTo>
                    <a:lnTo>
                      <a:pt x="5" y="17"/>
                    </a:lnTo>
                    <a:lnTo>
                      <a:pt x="13" y="14"/>
                    </a:lnTo>
                    <a:lnTo>
                      <a:pt x="23" y="12"/>
                    </a:lnTo>
                    <a:lnTo>
                      <a:pt x="33" y="9"/>
                    </a:lnTo>
                    <a:lnTo>
                      <a:pt x="44" y="6"/>
                    </a:lnTo>
                    <a:lnTo>
                      <a:pt x="54" y="3"/>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5" name="Freeform 191"/>
              <p:cNvSpPr>
                <a:spLocks/>
              </p:cNvSpPr>
              <p:nvPr/>
            </p:nvSpPr>
            <p:spPr bwMode="auto">
              <a:xfrm>
                <a:off x="1291" y="2370"/>
                <a:ext cx="65" cy="40"/>
              </a:xfrm>
              <a:custGeom>
                <a:avLst/>
                <a:gdLst>
                  <a:gd name="T0" fmla="*/ 65 w 65"/>
                  <a:gd name="T1" fmla="*/ 0 h 40"/>
                  <a:gd name="T2" fmla="*/ 58 w 65"/>
                  <a:gd name="T3" fmla="*/ 6 h 40"/>
                  <a:gd name="T4" fmla="*/ 51 w 65"/>
                  <a:gd name="T5" fmla="*/ 13 h 40"/>
                  <a:gd name="T6" fmla="*/ 40 w 65"/>
                  <a:gd name="T7" fmla="*/ 22 h 40"/>
                  <a:gd name="T8" fmla="*/ 30 w 65"/>
                  <a:gd name="T9" fmla="*/ 30 h 40"/>
                  <a:gd name="T10" fmla="*/ 20 w 65"/>
                  <a:gd name="T11" fmla="*/ 36 h 40"/>
                  <a:gd name="T12" fmla="*/ 12 w 65"/>
                  <a:gd name="T13" fmla="*/ 39 h 40"/>
                  <a:gd name="T14" fmla="*/ 5 w 65"/>
                  <a:gd name="T15" fmla="*/ 40 h 40"/>
                  <a:gd name="T16" fmla="*/ 0 w 65"/>
                  <a:gd name="T17" fmla="*/ 37 h 40"/>
                  <a:gd name="T18" fmla="*/ 0 w 65"/>
                  <a:gd name="T19" fmla="*/ 33 h 40"/>
                  <a:gd name="T20" fmla="*/ 6 w 65"/>
                  <a:gd name="T21" fmla="*/ 27 h 40"/>
                  <a:gd name="T22" fmla="*/ 14 w 65"/>
                  <a:gd name="T23" fmla="*/ 22 h 40"/>
                  <a:gd name="T24" fmla="*/ 26 w 65"/>
                  <a:gd name="T25" fmla="*/ 16 h 40"/>
                  <a:gd name="T26" fmla="*/ 37 w 65"/>
                  <a:gd name="T27" fmla="*/ 12 h 40"/>
                  <a:gd name="T28" fmla="*/ 49 w 65"/>
                  <a:gd name="T29" fmla="*/ 7 h 40"/>
                  <a:gd name="T30" fmla="*/ 58 w 65"/>
                  <a:gd name="T31" fmla="*/ 3 h 40"/>
                  <a:gd name="T32" fmla="*/ 65 w 65"/>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0"/>
                  <a:gd name="T53" fmla="*/ 65 w 6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0">
                    <a:moveTo>
                      <a:pt x="65" y="0"/>
                    </a:moveTo>
                    <a:lnTo>
                      <a:pt x="58" y="6"/>
                    </a:lnTo>
                    <a:lnTo>
                      <a:pt x="51" y="13"/>
                    </a:lnTo>
                    <a:lnTo>
                      <a:pt x="40" y="22"/>
                    </a:lnTo>
                    <a:lnTo>
                      <a:pt x="30" y="30"/>
                    </a:lnTo>
                    <a:lnTo>
                      <a:pt x="20" y="36"/>
                    </a:lnTo>
                    <a:lnTo>
                      <a:pt x="12" y="39"/>
                    </a:lnTo>
                    <a:lnTo>
                      <a:pt x="5" y="40"/>
                    </a:lnTo>
                    <a:lnTo>
                      <a:pt x="0" y="37"/>
                    </a:lnTo>
                    <a:lnTo>
                      <a:pt x="0" y="33"/>
                    </a:lnTo>
                    <a:lnTo>
                      <a:pt x="6" y="27"/>
                    </a:lnTo>
                    <a:lnTo>
                      <a:pt x="14" y="22"/>
                    </a:lnTo>
                    <a:lnTo>
                      <a:pt x="26" y="16"/>
                    </a:lnTo>
                    <a:lnTo>
                      <a:pt x="37" y="12"/>
                    </a:lnTo>
                    <a:lnTo>
                      <a:pt x="49" y="7"/>
                    </a:lnTo>
                    <a:lnTo>
                      <a:pt x="58"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6" name="Freeform 192"/>
              <p:cNvSpPr>
                <a:spLocks/>
              </p:cNvSpPr>
              <p:nvPr/>
            </p:nvSpPr>
            <p:spPr bwMode="auto">
              <a:xfrm>
                <a:off x="1303" y="2397"/>
                <a:ext cx="64" cy="54"/>
              </a:xfrm>
              <a:custGeom>
                <a:avLst/>
                <a:gdLst>
                  <a:gd name="T0" fmla="*/ 64 w 64"/>
                  <a:gd name="T1" fmla="*/ 0 h 54"/>
                  <a:gd name="T2" fmla="*/ 58 w 64"/>
                  <a:gd name="T3" fmla="*/ 6 h 54"/>
                  <a:gd name="T4" fmla="*/ 50 w 64"/>
                  <a:gd name="T5" fmla="*/ 14 h 54"/>
                  <a:gd name="T6" fmla="*/ 40 w 64"/>
                  <a:gd name="T7" fmla="*/ 25 h 54"/>
                  <a:gd name="T8" fmla="*/ 30 w 64"/>
                  <a:gd name="T9" fmla="*/ 35 h 54"/>
                  <a:gd name="T10" fmla="*/ 19 w 64"/>
                  <a:gd name="T11" fmla="*/ 44 h 54"/>
                  <a:gd name="T12" fmla="*/ 11 w 64"/>
                  <a:gd name="T13" fmla="*/ 51 h 54"/>
                  <a:gd name="T14" fmla="*/ 3 w 64"/>
                  <a:gd name="T15" fmla="*/ 54 h 54"/>
                  <a:gd name="T16" fmla="*/ 0 w 64"/>
                  <a:gd name="T17" fmla="*/ 51 h 54"/>
                  <a:gd name="T18" fmla="*/ 2 w 64"/>
                  <a:gd name="T19" fmla="*/ 46 h 54"/>
                  <a:gd name="T20" fmla="*/ 8 w 64"/>
                  <a:gd name="T21" fmla="*/ 38 h 54"/>
                  <a:gd name="T22" fmla="*/ 17 w 64"/>
                  <a:gd name="T23" fmla="*/ 31 h 54"/>
                  <a:gd name="T24" fmla="*/ 28 w 64"/>
                  <a:gd name="T25" fmla="*/ 23 h 54"/>
                  <a:gd name="T26" fmla="*/ 39 w 64"/>
                  <a:gd name="T27" fmla="*/ 16 h 54"/>
                  <a:gd name="T28" fmla="*/ 50 w 64"/>
                  <a:gd name="T29" fmla="*/ 9 h 54"/>
                  <a:gd name="T30" fmla="*/ 59 w 64"/>
                  <a:gd name="T31" fmla="*/ 4 h 54"/>
                  <a:gd name="T32" fmla="*/ 64 w 64"/>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4"/>
                  <a:gd name="T53" fmla="*/ 64 w 6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4">
                    <a:moveTo>
                      <a:pt x="64" y="0"/>
                    </a:moveTo>
                    <a:lnTo>
                      <a:pt x="58" y="6"/>
                    </a:lnTo>
                    <a:lnTo>
                      <a:pt x="50" y="14"/>
                    </a:lnTo>
                    <a:lnTo>
                      <a:pt x="40" y="25"/>
                    </a:lnTo>
                    <a:lnTo>
                      <a:pt x="30" y="35"/>
                    </a:lnTo>
                    <a:lnTo>
                      <a:pt x="19" y="44"/>
                    </a:lnTo>
                    <a:lnTo>
                      <a:pt x="11" y="51"/>
                    </a:lnTo>
                    <a:lnTo>
                      <a:pt x="3" y="54"/>
                    </a:lnTo>
                    <a:lnTo>
                      <a:pt x="0" y="51"/>
                    </a:lnTo>
                    <a:lnTo>
                      <a:pt x="2" y="46"/>
                    </a:lnTo>
                    <a:lnTo>
                      <a:pt x="8" y="38"/>
                    </a:lnTo>
                    <a:lnTo>
                      <a:pt x="17" y="31"/>
                    </a:lnTo>
                    <a:lnTo>
                      <a:pt x="28" y="23"/>
                    </a:lnTo>
                    <a:lnTo>
                      <a:pt x="39" y="16"/>
                    </a:lnTo>
                    <a:lnTo>
                      <a:pt x="50" y="9"/>
                    </a:lnTo>
                    <a:lnTo>
                      <a:pt x="59" y="4"/>
                    </a:lnTo>
                    <a:lnTo>
                      <a:pt x="6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7" name="Freeform 193"/>
              <p:cNvSpPr>
                <a:spLocks/>
              </p:cNvSpPr>
              <p:nvPr/>
            </p:nvSpPr>
            <p:spPr bwMode="auto">
              <a:xfrm>
                <a:off x="1312" y="2428"/>
                <a:ext cx="65" cy="62"/>
              </a:xfrm>
              <a:custGeom>
                <a:avLst/>
                <a:gdLst>
                  <a:gd name="T0" fmla="*/ 65 w 65"/>
                  <a:gd name="T1" fmla="*/ 0 h 62"/>
                  <a:gd name="T2" fmla="*/ 61 w 65"/>
                  <a:gd name="T3" fmla="*/ 7 h 62"/>
                  <a:gd name="T4" fmla="*/ 53 w 65"/>
                  <a:gd name="T5" fmla="*/ 17 h 62"/>
                  <a:gd name="T6" fmla="*/ 43 w 65"/>
                  <a:gd name="T7" fmla="*/ 29 h 62"/>
                  <a:gd name="T8" fmla="*/ 33 w 65"/>
                  <a:gd name="T9" fmla="*/ 41 h 62"/>
                  <a:gd name="T10" fmla="*/ 22 w 65"/>
                  <a:gd name="T11" fmla="*/ 51 h 62"/>
                  <a:gd name="T12" fmla="*/ 13 w 65"/>
                  <a:gd name="T13" fmla="*/ 59 h 62"/>
                  <a:gd name="T14" fmla="*/ 5 w 65"/>
                  <a:gd name="T15" fmla="*/ 62 h 62"/>
                  <a:gd name="T16" fmla="*/ 0 w 65"/>
                  <a:gd name="T17" fmla="*/ 59 h 62"/>
                  <a:gd name="T18" fmla="*/ 0 w 65"/>
                  <a:gd name="T19" fmla="*/ 53 h 62"/>
                  <a:gd name="T20" fmla="*/ 5 w 65"/>
                  <a:gd name="T21" fmla="*/ 46 h 62"/>
                  <a:gd name="T22" fmla="*/ 15 w 65"/>
                  <a:gd name="T23" fmla="*/ 38 h 62"/>
                  <a:gd name="T24" fmla="*/ 27 w 65"/>
                  <a:gd name="T25" fmla="*/ 29 h 62"/>
                  <a:gd name="T26" fmla="*/ 39 w 65"/>
                  <a:gd name="T27" fmla="*/ 22 h 62"/>
                  <a:gd name="T28" fmla="*/ 50 w 65"/>
                  <a:gd name="T29" fmla="*/ 13 h 62"/>
                  <a:gd name="T30" fmla="*/ 59 w 65"/>
                  <a:gd name="T31" fmla="*/ 6 h 62"/>
                  <a:gd name="T32" fmla="*/ 65 w 65"/>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2"/>
                  <a:gd name="T53" fmla="*/ 65 w 65"/>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2">
                    <a:moveTo>
                      <a:pt x="65" y="0"/>
                    </a:moveTo>
                    <a:lnTo>
                      <a:pt x="61" y="7"/>
                    </a:lnTo>
                    <a:lnTo>
                      <a:pt x="53" y="17"/>
                    </a:lnTo>
                    <a:lnTo>
                      <a:pt x="43" y="29"/>
                    </a:lnTo>
                    <a:lnTo>
                      <a:pt x="33" y="41"/>
                    </a:lnTo>
                    <a:lnTo>
                      <a:pt x="22" y="51"/>
                    </a:lnTo>
                    <a:lnTo>
                      <a:pt x="13" y="59"/>
                    </a:lnTo>
                    <a:lnTo>
                      <a:pt x="5" y="62"/>
                    </a:lnTo>
                    <a:lnTo>
                      <a:pt x="0" y="59"/>
                    </a:lnTo>
                    <a:lnTo>
                      <a:pt x="0" y="53"/>
                    </a:lnTo>
                    <a:lnTo>
                      <a:pt x="5" y="46"/>
                    </a:lnTo>
                    <a:lnTo>
                      <a:pt x="15" y="38"/>
                    </a:lnTo>
                    <a:lnTo>
                      <a:pt x="27" y="29"/>
                    </a:lnTo>
                    <a:lnTo>
                      <a:pt x="39" y="22"/>
                    </a:lnTo>
                    <a:lnTo>
                      <a:pt x="50" y="13"/>
                    </a:lnTo>
                    <a:lnTo>
                      <a:pt x="59" y="6"/>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8" name="Freeform 194"/>
              <p:cNvSpPr>
                <a:spLocks/>
              </p:cNvSpPr>
              <p:nvPr/>
            </p:nvSpPr>
            <p:spPr bwMode="auto">
              <a:xfrm>
                <a:off x="1330" y="2451"/>
                <a:ext cx="62" cy="71"/>
              </a:xfrm>
              <a:custGeom>
                <a:avLst/>
                <a:gdLst>
                  <a:gd name="T0" fmla="*/ 62 w 62"/>
                  <a:gd name="T1" fmla="*/ 0 h 71"/>
                  <a:gd name="T2" fmla="*/ 59 w 62"/>
                  <a:gd name="T3" fmla="*/ 9 h 71"/>
                  <a:gd name="T4" fmla="*/ 53 w 62"/>
                  <a:gd name="T5" fmla="*/ 21 h 71"/>
                  <a:gd name="T6" fmla="*/ 46 w 62"/>
                  <a:gd name="T7" fmla="*/ 33 h 71"/>
                  <a:gd name="T8" fmla="*/ 38 w 62"/>
                  <a:gd name="T9" fmla="*/ 45 h 71"/>
                  <a:gd name="T10" fmla="*/ 29 w 62"/>
                  <a:gd name="T11" fmla="*/ 55 h 71"/>
                  <a:gd name="T12" fmla="*/ 21 w 62"/>
                  <a:gd name="T13" fmla="*/ 64 h 71"/>
                  <a:gd name="T14" fmla="*/ 10 w 62"/>
                  <a:gd name="T15" fmla="*/ 70 h 71"/>
                  <a:gd name="T16" fmla="*/ 1 w 62"/>
                  <a:gd name="T17" fmla="*/ 71 h 71"/>
                  <a:gd name="T18" fmla="*/ 0 w 62"/>
                  <a:gd name="T19" fmla="*/ 68 h 71"/>
                  <a:gd name="T20" fmla="*/ 3 w 62"/>
                  <a:gd name="T21" fmla="*/ 61 h 71"/>
                  <a:gd name="T22" fmla="*/ 12 w 62"/>
                  <a:gd name="T23" fmla="*/ 51 h 71"/>
                  <a:gd name="T24" fmla="*/ 22 w 62"/>
                  <a:gd name="T25" fmla="*/ 39 h 71"/>
                  <a:gd name="T26" fmla="*/ 34 w 62"/>
                  <a:gd name="T27" fmla="*/ 27 h 71"/>
                  <a:gd name="T28" fmla="*/ 46 w 62"/>
                  <a:gd name="T29" fmla="*/ 15 h 71"/>
                  <a:gd name="T30" fmla="*/ 56 w 62"/>
                  <a:gd name="T31" fmla="*/ 6 h 71"/>
                  <a:gd name="T32" fmla="*/ 62 w 6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71"/>
                  <a:gd name="T53" fmla="*/ 62 w 6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71">
                    <a:moveTo>
                      <a:pt x="62" y="0"/>
                    </a:moveTo>
                    <a:lnTo>
                      <a:pt x="59" y="9"/>
                    </a:lnTo>
                    <a:lnTo>
                      <a:pt x="53" y="21"/>
                    </a:lnTo>
                    <a:lnTo>
                      <a:pt x="46" y="33"/>
                    </a:lnTo>
                    <a:lnTo>
                      <a:pt x="38" y="45"/>
                    </a:lnTo>
                    <a:lnTo>
                      <a:pt x="29" y="55"/>
                    </a:lnTo>
                    <a:lnTo>
                      <a:pt x="21" y="64"/>
                    </a:lnTo>
                    <a:lnTo>
                      <a:pt x="10" y="70"/>
                    </a:lnTo>
                    <a:lnTo>
                      <a:pt x="1" y="71"/>
                    </a:lnTo>
                    <a:lnTo>
                      <a:pt x="0" y="68"/>
                    </a:lnTo>
                    <a:lnTo>
                      <a:pt x="3" y="61"/>
                    </a:lnTo>
                    <a:lnTo>
                      <a:pt x="12" y="51"/>
                    </a:lnTo>
                    <a:lnTo>
                      <a:pt x="22" y="39"/>
                    </a:lnTo>
                    <a:lnTo>
                      <a:pt x="34" y="27"/>
                    </a:lnTo>
                    <a:lnTo>
                      <a:pt x="46" y="15"/>
                    </a:lnTo>
                    <a:lnTo>
                      <a:pt x="56" y="6"/>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9" name="Freeform 195"/>
              <p:cNvSpPr>
                <a:spLocks/>
              </p:cNvSpPr>
              <p:nvPr/>
            </p:nvSpPr>
            <p:spPr bwMode="auto">
              <a:xfrm>
                <a:off x="1370" y="2469"/>
                <a:ext cx="28" cy="78"/>
              </a:xfrm>
              <a:custGeom>
                <a:avLst/>
                <a:gdLst>
                  <a:gd name="T0" fmla="*/ 0 w 28"/>
                  <a:gd name="T1" fmla="*/ 78 h 78"/>
                  <a:gd name="T2" fmla="*/ 1 w 28"/>
                  <a:gd name="T3" fmla="*/ 67 h 78"/>
                  <a:gd name="T4" fmla="*/ 9 w 28"/>
                  <a:gd name="T5" fmla="*/ 43 h 78"/>
                  <a:gd name="T6" fmla="*/ 19 w 28"/>
                  <a:gd name="T7" fmla="*/ 18 h 78"/>
                  <a:gd name="T8" fmla="*/ 26 w 28"/>
                  <a:gd name="T9" fmla="*/ 0 h 78"/>
                  <a:gd name="T10" fmla="*/ 28 w 28"/>
                  <a:gd name="T11" fmla="*/ 24 h 78"/>
                  <a:gd name="T12" fmla="*/ 22 w 28"/>
                  <a:gd name="T13" fmla="*/ 52 h 78"/>
                  <a:gd name="T14" fmla="*/ 13 w 28"/>
                  <a:gd name="T15" fmla="*/ 73 h 78"/>
                  <a:gd name="T16" fmla="*/ 0 w 28"/>
                  <a:gd name="T17" fmla="*/ 7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8"/>
                  <a:gd name="T29" fmla="*/ 28 w 2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8">
                    <a:moveTo>
                      <a:pt x="0" y="78"/>
                    </a:moveTo>
                    <a:lnTo>
                      <a:pt x="1" y="67"/>
                    </a:lnTo>
                    <a:lnTo>
                      <a:pt x="9" y="43"/>
                    </a:lnTo>
                    <a:lnTo>
                      <a:pt x="19" y="18"/>
                    </a:lnTo>
                    <a:lnTo>
                      <a:pt x="26" y="0"/>
                    </a:lnTo>
                    <a:lnTo>
                      <a:pt x="28" y="24"/>
                    </a:lnTo>
                    <a:lnTo>
                      <a:pt x="22" y="52"/>
                    </a:lnTo>
                    <a:lnTo>
                      <a:pt x="13" y="73"/>
                    </a:lnTo>
                    <a:lnTo>
                      <a:pt x="0" y="7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0" name="Freeform 196"/>
              <p:cNvSpPr>
                <a:spLocks/>
              </p:cNvSpPr>
              <p:nvPr/>
            </p:nvSpPr>
            <p:spPr bwMode="auto">
              <a:xfrm>
                <a:off x="1392" y="2496"/>
                <a:ext cx="28" cy="75"/>
              </a:xfrm>
              <a:custGeom>
                <a:avLst/>
                <a:gdLst>
                  <a:gd name="T0" fmla="*/ 0 w 28"/>
                  <a:gd name="T1" fmla="*/ 75 h 75"/>
                  <a:gd name="T2" fmla="*/ 1 w 28"/>
                  <a:gd name="T3" fmla="*/ 63 h 75"/>
                  <a:gd name="T4" fmla="*/ 10 w 28"/>
                  <a:gd name="T5" fmla="*/ 40 h 75"/>
                  <a:gd name="T6" fmla="*/ 21 w 28"/>
                  <a:gd name="T7" fmla="*/ 16 h 75"/>
                  <a:gd name="T8" fmla="*/ 26 w 28"/>
                  <a:gd name="T9" fmla="*/ 0 h 75"/>
                  <a:gd name="T10" fmla="*/ 28 w 28"/>
                  <a:gd name="T11" fmla="*/ 23 h 75"/>
                  <a:gd name="T12" fmla="*/ 22 w 28"/>
                  <a:gd name="T13" fmla="*/ 50 h 75"/>
                  <a:gd name="T14" fmla="*/ 13 w 28"/>
                  <a:gd name="T15" fmla="*/ 71 h 75"/>
                  <a:gd name="T16" fmla="*/ 0 w 28"/>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5"/>
                  <a:gd name="T29" fmla="*/ 28 w 2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5">
                    <a:moveTo>
                      <a:pt x="0" y="75"/>
                    </a:moveTo>
                    <a:lnTo>
                      <a:pt x="1" y="63"/>
                    </a:lnTo>
                    <a:lnTo>
                      <a:pt x="10" y="40"/>
                    </a:lnTo>
                    <a:lnTo>
                      <a:pt x="21" y="16"/>
                    </a:lnTo>
                    <a:lnTo>
                      <a:pt x="26" y="0"/>
                    </a:lnTo>
                    <a:lnTo>
                      <a:pt x="28" y="23"/>
                    </a:lnTo>
                    <a:lnTo>
                      <a:pt x="22" y="50"/>
                    </a:lnTo>
                    <a:lnTo>
                      <a:pt x="13" y="71"/>
                    </a:lnTo>
                    <a:lnTo>
                      <a:pt x="0"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1" name="Freeform 197"/>
              <p:cNvSpPr>
                <a:spLocks/>
              </p:cNvSpPr>
              <p:nvPr/>
            </p:nvSpPr>
            <p:spPr bwMode="auto">
              <a:xfrm>
                <a:off x="1275" y="2419"/>
                <a:ext cx="83" cy="383"/>
              </a:xfrm>
              <a:custGeom>
                <a:avLst/>
                <a:gdLst>
                  <a:gd name="T0" fmla="*/ 12 w 83"/>
                  <a:gd name="T1" fmla="*/ 4 h 383"/>
                  <a:gd name="T2" fmla="*/ 9 w 83"/>
                  <a:gd name="T3" fmla="*/ 3 h 383"/>
                  <a:gd name="T4" fmla="*/ 6 w 83"/>
                  <a:gd name="T5" fmla="*/ 1 h 383"/>
                  <a:gd name="T6" fmla="*/ 3 w 83"/>
                  <a:gd name="T7" fmla="*/ 1 h 383"/>
                  <a:gd name="T8" fmla="*/ 0 w 83"/>
                  <a:gd name="T9" fmla="*/ 0 h 383"/>
                  <a:gd name="T10" fmla="*/ 28 w 83"/>
                  <a:gd name="T11" fmla="*/ 56 h 383"/>
                  <a:gd name="T12" fmla="*/ 49 w 83"/>
                  <a:gd name="T13" fmla="*/ 111 h 383"/>
                  <a:gd name="T14" fmla="*/ 62 w 83"/>
                  <a:gd name="T15" fmla="*/ 164 h 383"/>
                  <a:gd name="T16" fmla="*/ 70 w 83"/>
                  <a:gd name="T17" fmla="*/ 214 h 383"/>
                  <a:gd name="T18" fmla="*/ 73 w 83"/>
                  <a:gd name="T19" fmla="*/ 261 h 383"/>
                  <a:gd name="T20" fmla="*/ 74 w 83"/>
                  <a:gd name="T21" fmla="*/ 306 h 383"/>
                  <a:gd name="T22" fmla="*/ 74 w 83"/>
                  <a:gd name="T23" fmla="*/ 346 h 383"/>
                  <a:gd name="T24" fmla="*/ 73 w 83"/>
                  <a:gd name="T25" fmla="*/ 383 h 383"/>
                  <a:gd name="T26" fmla="*/ 78 w 83"/>
                  <a:gd name="T27" fmla="*/ 355 h 383"/>
                  <a:gd name="T28" fmla="*/ 83 w 83"/>
                  <a:gd name="T29" fmla="*/ 315 h 383"/>
                  <a:gd name="T30" fmla="*/ 83 w 83"/>
                  <a:gd name="T31" fmla="*/ 263 h 383"/>
                  <a:gd name="T32" fmla="*/ 80 w 83"/>
                  <a:gd name="T33" fmla="*/ 207 h 383"/>
                  <a:gd name="T34" fmla="*/ 71 w 83"/>
                  <a:gd name="T35" fmla="*/ 149 h 383"/>
                  <a:gd name="T36" fmla="*/ 58 w 83"/>
                  <a:gd name="T37" fmla="*/ 93 h 383"/>
                  <a:gd name="T38" fmla="*/ 39 w 83"/>
                  <a:gd name="T39" fmla="*/ 44 h 383"/>
                  <a:gd name="T40" fmla="*/ 12 w 83"/>
                  <a:gd name="T41" fmla="*/ 4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383"/>
                  <a:gd name="T65" fmla="*/ 83 w 83"/>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383">
                    <a:moveTo>
                      <a:pt x="12" y="4"/>
                    </a:moveTo>
                    <a:lnTo>
                      <a:pt x="9" y="3"/>
                    </a:lnTo>
                    <a:lnTo>
                      <a:pt x="6" y="1"/>
                    </a:lnTo>
                    <a:lnTo>
                      <a:pt x="3" y="1"/>
                    </a:lnTo>
                    <a:lnTo>
                      <a:pt x="0" y="0"/>
                    </a:lnTo>
                    <a:lnTo>
                      <a:pt x="28" y="56"/>
                    </a:lnTo>
                    <a:lnTo>
                      <a:pt x="49" y="111"/>
                    </a:lnTo>
                    <a:lnTo>
                      <a:pt x="62" y="164"/>
                    </a:lnTo>
                    <a:lnTo>
                      <a:pt x="70" y="214"/>
                    </a:lnTo>
                    <a:lnTo>
                      <a:pt x="73" y="261"/>
                    </a:lnTo>
                    <a:lnTo>
                      <a:pt x="74" y="306"/>
                    </a:lnTo>
                    <a:lnTo>
                      <a:pt x="74" y="346"/>
                    </a:lnTo>
                    <a:lnTo>
                      <a:pt x="73" y="383"/>
                    </a:lnTo>
                    <a:lnTo>
                      <a:pt x="78" y="355"/>
                    </a:lnTo>
                    <a:lnTo>
                      <a:pt x="83" y="315"/>
                    </a:lnTo>
                    <a:lnTo>
                      <a:pt x="83" y="263"/>
                    </a:lnTo>
                    <a:lnTo>
                      <a:pt x="80" y="207"/>
                    </a:lnTo>
                    <a:lnTo>
                      <a:pt x="71" y="149"/>
                    </a:lnTo>
                    <a:lnTo>
                      <a:pt x="58" y="93"/>
                    </a:lnTo>
                    <a:lnTo>
                      <a:pt x="39" y="44"/>
                    </a:lnTo>
                    <a:lnTo>
                      <a:pt x="12"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2" name="Freeform 198"/>
              <p:cNvSpPr>
                <a:spLocks/>
              </p:cNvSpPr>
              <p:nvPr/>
            </p:nvSpPr>
            <p:spPr bwMode="auto">
              <a:xfrm>
                <a:off x="1296" y="2722"/>
                <a:ext cx="57" cy="56"/>
              </a:xfrm>
              <a:custGeom>
                <a:avLst/>
                <a:gdLst>
                  <a:gd name="T0" fmla="*/ 0 w 57"/>
                  <a:gd name="T1" fmla="*/ 55 h 56"/>
                  <a:gd name="T2" fmla="*/ 3 w 57"/>
                  <a:gd name="T3" fmla="*/ 56 h 56"/>
                  <a:gd name="T4" fmla="*/ 9 w 57"/>
                  <a:gd name="T5" fmla="*/ 55 h 56"/>
                  <a:gd name="T6" fmla="*/ 18 w 57"/>
                  <a:gd name="T7" fmla="*/ 50 h 56"/>
                  <a:gd name="T8" fmla="*/ 28 w 57"/>
                  <a:gd name="T9" fmla="*/ 44 h 56"/>
                  <a:gd name="T10" fmla="*/ 37 w 57"/>
                  <a:gd name="T11" fmla="*/ 35 h 56"/>
                  <a:gd name="T12" fmla="*/ 47 w 57"/>
                  <a:gd name="T13" fmla="*/ 25 h 56"/>
                  <a:gd name="T14" fmla="*/ 53 w 57"/>
                  <a:gd name="T15" fmla="*/ 13 h 56"/>
                  <a:gd name="T16" fmla="*/ 57 w 57"/>
                  <a:gd name="T17" fmla="*/ 0 h 56"/>
                  <a:gd name="T18" fmla="*/ 52 w 57"/>
                  <a:gd name="T19" fmla="*/ 7 h 56"/>
                  <a:gd name="T20" fmla="*/ 43 w 57"/>
                  <a:gd name="T21" fmla="*/ 15 h 56"/>
                  <a:gd name="T22" fmla="*/ 34 w 57"/>
                  <a:gd name="T23" fmla="*/ 22 h 56"/>
                  <a:gd name="T24" fmla="*/ 24 w 57"/>
                  <a:gd name="T25" fmla="*/ 29 h 56"/>
                  <a:gd name="T26" fmla="*/ 13 w 57"/>
                  <a:gd name="T27" fmla="*/ 38 h 56"/>
                  <a:gd name="T28" fmla="*/ 6 w 57"/>
                  <a:gd name="T29" fmla="*/ 44 h 56"/>
                  <a:gd name="T30" fmla="*/ 1 w 57"/>
                  <a:gd name="T31" fmla="*/ 50 h 56"/>
                  <a:gd name="T32" fmla="*/ 0 w 5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6"/>
                  <a:gd name="T53" fmla="*/ 57 w 5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6">
                    <a:moveTo>
                      <a:pt x="0" y="55"/>
                    </a:moveTo>
                    <a:lnTo>
                      <a:pt x="3" y="56"/>
                    </a:lnTo>
                    <a:lnTo>
                      <a:pt x="9" y="55"/>
                    </a:lnTo>
                    <a:lnTo>
                      <a:pt x="18" y="50"/>
                    </a:lnTo>
                    <a:lnTo>
                      <a:pt x="28" y="44"/>
                    </a:lnTo>
                    <a:lnTo>
                      <a:pt x="37" y="35"/>
                    </a:lnTo>
                    <a:lnTo>
                      <a:pt x="47" y="25"/>
                    </a:lnTo>
                    <a:lnTo>
                      <a:pt x="53" y="13"/>
                    </a:lnTo>
                    <a:lnTo>
                      <a:pt x="57" y="0"/>
                    </a:lnTo>
                    <a:lnTo>
                      <a:pt x="52" y="7"/>
                    </a:lnTo>
                    <a:lnTo>
                      <a:pt x="43" y="15"/>
                    </a:lnTo>
                    <a:lnTo>
                      <a:pt x="34" y="22"/>
                    </a:lnTo>
                    <a:lnTo>
                      <a:pt x="24" y="29"/>
                    </a:lnTo>
                    <a:lnTo>
                      <a:pt x="13" y="38"/>
                    </a:lnTo>
                    <a:lnTo>
                      <a:pt x="6" y="44"/>
                    </a:lnTo>
                    <a:lnTo>
                      <a:pt x="1" y="50"/>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3" name="Freeform 199"/>
              <p:cNvSpPr>
                <a:spLocks/>
              </p:cNvSpPr>
              <p:nvPr/>
            </p:nvSpPr>
            <p:spPr bwMode="auto">
              <a:xfrm>
                <a:off x="1290" y="2654"/>
                <a:ext cx="66" cy="71"/>
              </a:xfrm>
              <a:custGeom>
                <a:avLst/>
                <a:gdLst>
                  <a:gd name="T0" fmla="*/ 0 w 66"/>
                  <a:gd name="T1" fmla="*/ 69 h 71"/>
                  <a:gd name="T2" fmla="*/ 4 w 66"/>
                  <a:gd name="T3" fmla="*/ 71 h 71"/>
                  <a:gd name="T4" fmla="*/ 12 w 66"/>
                  <a:gd name="T5" fmla="*/ 69 h 71"/>
                  <a:gd name="T6" fmla="*/ 21 w 66"/>
                  <a:gd name="T7" fmla="*/ 62 h 71"/>
                  <a:gd name="T8" fmla="*/ 32 w 66"/>
                  <a:gd name="T9" fmla="*/ 53 h 71"/>
                  <a:gd name="T10" fmla="*/ 43 w 66"/>
                  <a:gd name="T11" fmla="*/ 41 h 71"/>
                  <a:gd name="T12" fmla="*/ 53 w 66"/>
                  <a:gd name="T13" fmla="*/ 28 h 71"/>
                  <a:gd name="T14" fmla="*/ 62 w 66"/>
                  <a:gd name="T15" fmla="*/ 15 h 71"/>
                  <a:gd name="T16" fmla="*/ 66 w 66"/>
                  <a:gd name="T17" fmla="*/ 0 h 71"/>
                  <a:gd name="T18" fmla="*/ 62 w 66"/>
                  <a:gd name="T19" fmla="*/ 6 h 71"/>
                  <a:gd name="T20" fmla="*/ 52 w 66"/>
                  <a:gd name="T21" fmla="*/ 13 h 71"/>
                  <a:gd name="T22" fmla="*/ 41 w 66"/>
                  <a:gd name="T23" fmla="*/ 24 h 71"/>
                  <a:gd name="T24" fmla="*/ 30 w 66"/>
                  <a:gd name="T25" fmla="*/ 34 h 71"/>
                  <a:gd name="T26" fmla="*/ 18 w 66"/>
                  <a:gd name="T27" fmla="*/ 44 h 71"/>
                  <a:gd name="T28" fmla="*/ 7 w 66"/>
                  <a:gd name="T29" fmla="*/ 55 h 71"/>
                  <a:gd name="T30" fmla="*/ 1 w 66"/>
                  <a:gd name="T31" fmla="*/ 63 h 71"/>
                  <a:gd name="T32" fmla="*/ 0 w 66"/>
                  <a:gd name="T33" fmla="*/ 69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1"/>
                  <a:gd name="T53" fmla="*/ 66 w 66"/>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1">
                    <a:moveTo>
                      <a:pt x="0" y="69"/>
                    </a:moveTo>
                    <a:lnTo>
                      <a:pt x="4" y="71"/>
                    </a:lnTo>
                    <a:lnTo>
                      <a:pt x="12" y="69"/>
                    </a:lnTo>
                    <a:lnTo>
                      <a:pt x="21" y="62"/>
                    </a:lnTo>
                    <a:lnTo>
                      <a:pt x="32" y="53"/>
                    </a:lnTo>
                    <a:lnTo>
                      <a:pt x="43" y="41"/>
                    </a:lnTo>
                    <a:lnTo>
                      <a:pt x="53" y="28"/>
                    </a:lnTo>
                    <a:lnTo>
                      <a:pt x="62" y="15"/>
                    </a:lnTo>
                    <a:lnTo>
                      <a:pt x="66" y="0"/>
                    </a:lnTo>
                    <a:lnTo>
                      <a:pt x="62" y="6"/>
                    </a:lnTo>
                    <a:lnTo>
                      <a:pt x="52" y="13"/>
                    </a:lnTo>
                    <a:lnTo>
                      <a:pt x="41" y="24"/>
                    </a:lnTo>
                    <a:lnTo>
                      <a:pt x="30" y="34"/>
                    </a:lnTo>
                    <a:lnTo>
                      <a:pt x="18" y="44"/>
                    </a:lnTo>
                    <a:lnTo>
                      <a:pt x="7" y="55"/>
                    </a:lnTo>
                    <a:lnTo>
                      <a:pt x="1" y="63"/>
                    </a:lnTo>
                    <a:lnTo>
                      <a:pt x="0"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4" name="Freeform 200"/>
              <p:cNvSpPr>
                <a:spLocks/>
              </p:cNvSpPr>
              <p:nvPr/>
            </p:nvSpPr>
            <p:spPr bwMode="auto">
              <a:xfrm>
                <a:off x="1277" y="2620"/>
                <a:ext cx="74" cy="62"/>
              </a:xfrm>
              <a:custGeom>
                <a:avLst/>
                <a:gdLst>
                  <a:gd name="T0" fmla="*/ 0 w 74"/>
                  <a:gd name="T1" fmla="*/ 59 h 62"/>
                  <a:gd name="T2" fmla="*/ 4 w 74"/>
                  <a:gd name="T3" fmla="*/ 62 h 62"/>
                  <a:gd name="T4" fmla="*/ 14 w 74"/>
                  <a:gd name="T5" fmla="*/ 60 h 62"/>
                  <a:gd name="T6" fmla="*/ 25 w 74"/>
                  <a:gd name="T7" fmla="*/ 55 h 62"/>
                  <a:gd name="T8" fmla="*/ 38 w 74"/>
                  <a:gd name="T9" fmla="*/ 47 h 62"/>
                  <a:gd name="T10" fmla="*/ 50 w 74"/>
                  <a:gd name="T11" fmla="*/ 37 h 62"/>
                  <a:gd name="T12" fmla="*/ 62 w 74"/>
                  <a:gd name="T13" fmla="*/ 25 h 62"/>
                  <a:gd name="T14" fmla="*/ 69 w 74"/>
                  <a:gd name="T15" fmla="*/ 12 h 62"/>
                  <a:gd name="T16" fmla="*/ 74 w 74"/>
                  <a:gd name="T17" fmla="*/ 0 h 62"/>
                  <a:gd name="T18" fmla="*/ 68 w 74"/>
                  <a:gd name="T19" fmla="*/ 3 h 62"/>
                  <a:gd name="T20" fmla="*/ 59 w 74"/>
                  <a:gd name="T21" fmla="*/ 10 h 62"/>
                  <a:gd name="T22" fmla="*/ 45 w 74"/>
                  <a:gd name="T23" fmla="*/ 18 h 62"/>
                  <a:gd name="T24" fmla="*/ 32 w 74"/>
                  <a:gd name="T25" fmla="*/ 28 h 62"/>
                  <a:gd name="T26" fmla="*/ 20 w 74"/>
                  <a:gd name="T27" fmla="*/ 37 h 62"/>
                  <a:gd name="T28" fmla="*/ 9 w 74"/>
                  <a:gd name="T29" fmla="*/ 47 h 62"/>
                  <a:gd name="T30" fmla="*/ 1 w 74"/>
                  <a:gd name="T31" fmla="*/ 55 h 62"/>
                  <a:gd name="T32" fmla="*/ 0 w 7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2"/>
                  <a:gd name="T53" fmla="*/ 74 w 7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2">
                    <a:moveTo>
                      <a:pt x="0" y="59"/>
                    </a:moveTo>
                    <a:lnTo>
                      <a:pt x="4" y="62"/>
                    </a:lnTo>
                    <a:lnTo>
                      <a:pt x="14" y="60"/>
                    </a:lnTo>
                    <a:lnTo>
                      <a:pt x="25" y="55"/>
                    </a:lnTo>
                    <a:lnTo>
                      <a:pt x="38" y="47"/>
                    </a:lnTo>
                    <a:lnTo>
                      <a:pt x="50" y="37"/>
                    </a:lnTo>
                    <a:lnTo>
                      <a:pt x="62" y="25"/>
                    </a:lnTo>
                    <a:lnTo>
                      <a:pt x="69" y="12"/>
                    </a:lnTo>
                    <a:lnTo>
                      <a:pt x="74" y="0"/>
                    </a:lnTo>
                    <a:lnTo>
                      <a:pt x="68" y="3"/>
                    </a:lnTo>
                    <a:lnTo>
                      <a:pt x="59" y="10"/>
                    </a:lnTo>
                    <a:lnTo>
                      <a:pt x="45" y="18"/>
                    </a:lnTo>
                    <a:lnTo>
                      <a:pt x="32" y="28"/>
                    </a:lnTo>
                    <a:lnTo>
                      <a:pt x="20" y="37"/>
                    </a:lnTo>
                    <a:lnTo>
                      <a:pt x="9" y="47"/>
                    </a:lnTo>
                    <a:lnTo>
                      <a:pt x="1" y="55"/>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5" name="Freeform 201"/>
              <p:cNvSpPr>
                <a:spLocks/>
              </p:cNvSpPr>
              <p:nvPr/>
            </p:nvSpPr>
            <p:spPr bwMode="auto">
              <a:xfrm>
                <a:off x="1275" y="2555"/>
                <a:ext cx="68" cy="53"/>
              </a:xfrm>
              <a:custGeom>
                <a:avLst/>
                <a:gdLst>
                  <a:gd name="T0" fmla="*/ 0 w 68"/>
                  <a:gd name="T1" fmla="*/ 52 h 53"/>
                  <a:gd name="T2" fmla="*/ 3 w 68"/>
                  <a:gd name="T3" fmla="*/ 53 h 53"/>
                  <a:gd name="T4" fmla="*/ 12 w 68"/>
                  <a:gd name="T5" fmla="*/ 52 h 53"/>
                  <a:gd name="T6" fmla="*/ 22 w 68"/>
                  <a:gd name="T7" fmla="*/ 46 h 53"/>
                  <a:gd name="T8" fmla="*/ 34 w 68"/>
                  <a:gd name="T9" fmla="*/ 38 h 53"/>
                  <a:gd name="T10" fmla="*/ 46 w 68"/>
                  <a:gd name="T11" fmla="*/ 29 h 53"/>
                  <a:gd name="T12" fmla="*/ 56 w 68"/>
                  <a:gd name="T13" fmla="*/ 21 h 53"/>
                  <a:gd name="T14" fmla="*/ 65 w 68"/>
                  <a:gd name="T15" fmla="*/ 10 h 53"/>
                  <a:gd name="T16" fmla="*/ 68 w 68"/>
                  <a:gd name="T17" fmla="*/ 0 h 53"/>
                  <a:gd name="T18" fmla="*/ 62 w 68"/>
                  <a:gd name="T19" fmla="*/ 4 h 53"/>
                  <a:gd name="T20" fmla="*/ 52 w 68"/>
                  <a:gd name="T21" fmla="*/ 10 h 53"/>
                  <a:gd name="T22" fmla="*/ 40 w 68"/>
                  <a:gd name="T23" fmla="*/ 16 h 53"/>
                  <a:gd name="T24" fmla="*/ 28 w 68"/>
                  <a:gd name="T25" fmla="*/ 23 h 53"/>
                  <a:gd name="T26" fmla="*/ 16 w 68"/>
                  <a:gd name="T27" fmla="*/ 31 h 53"/>
                  <a:gd name="T28" fmla="*/ 6 w 68"/>
                  <a:gd name="T29" fmla="*/ 38 h 53"/>
                  <a:gd name="T30" fmla="*/ 2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2" y="52"/>
                    </a:lnTo>
                    <a:lnTo>
                      <a:pt x="22" y="46"/>
                    </a:lnTo>
                    <a:lnTo>
                      <a:pt x="34" y="38"/>
                    </a:lnTo>
                    <a:lnTo>
                      <a:pt x="46" y="29"/>
                    </a:lnTo>
                    <a:lnTo>
                      <a:pt x="56" y="21"/>
                    </a:lnTo>
                    <a:lnTo>
                      <a:pt x="65" y="10"/>
                    </a:lnTo>
                    <a:lnTo>
                      <a:pt x="68" y="0"/>
                    </a:lnTo>
                    <a:lnTo>
                      <a:pt x="62" y="4"/>
                    </a:lnTo>
                    <a:lnTo>
                      <a:pt x="52" y="10"/>
                    </a:lnTo>
                    <a:lnTo>
                      <a:pt x="40" y="16"/>
                    </a:lnTo>
                    <a:lnTo>
                      <a:pt x="28" y="23"/>
                    </a:lnTo>
                    <a:lnTo>
                      <a:pt x="16" y="31"/>
                    </a:lnTo>
                    <a:lnTo>
                      <a:pt x="6" y="38"/>
                    </a:lnTo>
                    <a:lnTo>
                      <a:pt x="2" y="46"/>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6" name="Freeform 202"/>
              <p:cNvSpPr>
                <a:spLocks/>
              </p:cNvSpPr>
              <p:nvPr/>
            </p:nvSpPr>
            <p:spPr bwMode="auto">
              <a:xfrm>
                <a:off x="1272" y="2528"/>
                <a:ext cx="62" cy="39"/>
              </a:xfrm>
              <a:custGeom>
                <a:avLst/>
                <a:gdLst>
                  <a:gd name="T0" fmla="*/ 0 w 62"/>
                  <a:gd name="T1" fmla="*/ 34 h 39"/>
                  <a:gd name="T2" fmla="*/ 3 w 62"/>
                  <a:gd name="T3" fmla="*/ 37 h 39"/>
                  <a:gd name="T4" fmla="*/ 11 w 62"/>
                  <a:gd name="T5" fmla="*/ 39 h 39"/>
                  <a:gd name="T6" fmla="*/ 19 w 62"/>
                  <a:gd name="T7" fmla="*/ 37 h 39"/>
                  <a:gd name="T8" fmla="*/ 30 w 62"/>
                  <a:gd name="T9" fmla="*/ 34 h 39"/>
                  <a:gd name="T10" fmla="*/ 40 w 62"/>
                  <a:gd name="T11" fmla="*/ 28 h 39"/>
                  <a:gd name="T12" fmla="*/ 50 w 62"/>
                  <a:gd name="T13" fmla="*/ 21 h 39"/>
                  <a:gd name="T14" fmla="*/ 58 w 62"/>
                  <a:gd name="T15" fmla="*/ 12 h 39"/>
                  <a:gd name="T16" fmla="*/ 62 w 62"/>
                  <a:gd name="T17" fmla="*/ 0 h 39"/>
                  <a:gd name="T18" fmla="*/ 56 w 62"/>
                  <a:gd name="T19" fmla="*/ 3 h 39"/>
                  <a:gd name="T20" fmla="*/ 48 w 62"/>
                  <a:gd name="T21" fmla="*/ 8 h 39"/>
                  <a:gd name="T22" fmla="*/ 36 w 62"/>
                  <a:gd name="T23" fmla="*/ 12 h 39"/>
                  <a:gd name="T24" fmla="*/ 25 w 62"/>
                  <a:gd name="T25" fmla="*/ 17 h 39"/>
                  <a:gd name="T26" fmla="*/ 15 w 62"/>
                  <a:gd name="T27" fmla="*/ 21 h 39"/>
                  <a:gd name="T28" fmla="*/ 6 w 62"/>
                  <a:gd name="T29" fmla="*/ 25 h 39"/>
                  <a:gd name="T30" fmla="*/ 2 w 62"/>
                  <a:gd name="T31" fmla="*/ 30 h 39"/>
                  <a:gd name="T32" fmla="*/ 0 w 62"/>
                  <a:gd name="T33" fmla="*/ 3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9"/>
                  <a:gd name="T53" fmla="*/ 62 w 62"/>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9">
                    <a:moveTo>
                      <a:pt x="0" y="34"/>
                    </a:moveTo>
                    <a:lnTo>
                      <a:pt x="3" y="37"/>
                    </a:lnTo>
                    <a:lnTo>
                      <a:pt x="11" y="39"/>
                    </a:lnTo>
                    <a:lnTo>
                      <a:pt x="19" y="37"/>
                    </a:lnTo>
                    <a:lnTo>
                      <a:pt x="30" y="34"/>
                    </a:lnTo>
                    <a:lnTo>
                      <a:pt x="40" y="28"/>
                    </a:lnTo>
                    <a:lnTo>
                      <a:pt x="50" y="21"/>
                    </a:lnTo>
                    <a:lnTo>
                      <a:pt x="58" y="12"/>
                    </a:lnTo>
                    <a:lnTo>
                      <a:pt x="62" y="0"/>
                    </a:lnTo>
                    <a:lnTo>
                      <a:pt x="56" y="3"/>
                    </a:lnTo>
                    <a:lnTo>
                      <a:pt x="48" y="8"/>
                    </a:lnTo>
                    <a:lnTo>
                      <a:pt x="36" y="12"/>
                    </a:lnTo>
                    <a:lnTo>
                      <a:pt x="25" y="17"/>
                    </a:lnTo>
                    <a:lnTo>
                      <a:pt x="15" y="21"/>
                    </a:lnTo>
                    <a:lnTo>
                      <a:pt x="6" y="25"/>
                    </a:lnTo>
                    <a:lnTo>
                      <a:pt x="2" y="30"/>
                    </a:lnTo>
                    <a:lnTo>
                      <a:pt x="0"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7" name="Freeform 203"/>
              <p:cNvSpPr>
                <a:spLocks/>
              </p:cNvSpPr>
              <p:nvPr/>
            </p:nvSpPr>
            <p:spPr bwMode="auto">
              <a:xfrm>
                <a:off x="1263" y="2469"/>
                <a:ext cx="48" cy="30"/>
              </a:xfrm>
              <a:custGeom>
                <a:avLst/>
                <a:gdLst>
                  <a:gd name="T0" fmla="*/ 0 w 48"/>
                  <a:gd name="T1" fmla="*/ 27 h 30"/>
                  <a:gd name="T2" fmla="*/ 3 w 48"/>
                  <a:gd name="T3" fmla="*/ 30 h 30"/>
                  <a:gd name="T4" fmla="*/ 9 w 48"/>
                  <a:gd name="T5" fmla="*/ 30 h 30"/>
                  <a:gd name="T6" fmla="*/ 17 w 48"/>
                  <a:gd name="T7" fmla="*/ 27 h 30"/>
                  <a:gd name="T8" fmla="*/ 26 w 48"/>
                  <a:gd name="T9" fmla="*/ 24 h 30"/>
                  <a:gd name="T10" fmla="*/ 34 w 48"/>
                  <a:gd name="T11" fmla="*/ 18 h 30"/>
                  <a:gd name="T12" fmla="*/ 40 w 48"/>
                  <a:gd name="T13" fmla="*/ 12 h 30"/>
                  <a:gd name="T14" fmla="*/ 46 w 48"/>
                  <a:gd name="T15" fmla="*/ 6 h 30"/>
                  <a:gd name="T16" fmla="*/ 48 w 48"/>
                  <a:gd name="T17" fmla="*/ 0 h 30"/>
                  <a:gd name="T18" fmla="*/ 43 w 48"/>
                  <a:gd name="T19" fmla="*/ 3 h 30"/>
                  <a:gd name="T20" fmla="*/ 36 w 48"/>
                  <a:gd name="T21" fmla="*/ 6 h 30"/>
                  <a:gd name="T22" fmla="*/ 28 w 48"/>
                  <a:gd name="T23" fmla="*/ 9 h 30"/>
                  <a:gd name="T24" fmla="*/ 21 w 48"/>
                  <a:gd name="T25" fmla="*/ 12 h 30"/>
                  <a:gd name="T26" fmla="*/ 14 w 48"/>
                  <a:gd name="T27" fmla="*/ 15 h 30"/>
                  <a:gd name="T28" fmla="*/ 6 w 48"/>
                  <a:gd name="T29" fmla="*/ 19 h 30"/>
                  <a:gd name="T30" fmla="*/ 2 w 48"/>
                  <a:gd name="T31" fmla="*/ 22 h 30"/>
                  <a:gd name="T32" fmla="*/ 0 w 48"/>
                  <a:gd name="T33" fmla="*/ 2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27"/>
                    </a:moveTo>
                    <a:lnTo>
                      <a:pt x="3" y="30"/>
                    </a:lnTo>
                    <a:lnTo>
                      <a:pt x="9" y="30"/>
                    </a:lnTo>
                    <a:lnTo>
                      <a:pt x="17" y="27"/>
                    </a:lnTo>
                    <a:lnTo>
                      <a:pt x="26" y="24"/>
                    </a:lnTo>
                    <a:lnTo>
                      <a:pt x="34" y="18"/>
                    </a:lnTo>
                    <a:lnTo>
                      <a:pt x="40" y="12"/>
                    </a:lnTo>
                    <a:lnTo>
                      <a:pt x="46" y="6"/>
                    </a:lnTo>
                    <a:lnTo>
                      <a:pt x="48" y="0"/>
                    </a:lnTo>
                    <a:lnTo>
                      <a:pt x="43" y="3"/>
                    </a:lnTo>
                    <a:lnTo>
                      <a:pt x="36" y="6"/>
                    </a:lnTo>
                    <a:lnTo>
                      <a:pt x="28" y="9"/>
                    </a:lnTo>
                    <a:lnTo>
                      <a:pt x="21" y="12"/>
                    </a:lnTo>
                    <a:lnTo>
                      <a:pt x="14" y="15"/>
                    </a:lnTo>
                    <a:lnTo>
                      <a:pt x="6" y="19"/>
                    </a:lnTo>
                    <a:lnTo>
                      <a:pt x="2" y="22"/>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8" name="Freeform 204"/>
              <p:cNvSpPr>
                <a:spLocks/>
              </p:cNvSpPr>
              <p:nvPr/>
            </p:nvSpPr>
            <p:spPr bwMode="auto">
              <a:xfrm>
                <a:off x="1268" y="2443"/>
                <a:ext cx="31" cy="22"/>
              </a:xfrm>
              <a:custGeom>
                <a:avLst/>
                <a:gdLst>
                  <a:gd name="T0" fmla="*/ 1 w 31"/>
                  <a:gd name="T1" fmla="*/ 20 h 22"/>
                  <a:gd name="T2" fmla="*/ 10 w 31"/>
                  <a:gd name="T3" fmla="*/ 22 h 22"/>
                  <a:gd name="T4" fmla="*/ 22 w 31"/>
                  <a:gd name="T5" fmla="*/ 19 h 22"/>
                  <a:gd name="T6" fmla="*/ 31 w 31"/>
                  <a:gd name="T7" fmla="*/ 10 h 22"/>
                  <a:gd name="T8" fmla="*/ 29 w 31"/>
                  <a:gd name="T9" fmla="*/ 0 h 22"/>
                  <a:gd name="T10" fmla="*/ 23 w 31"/>
                  <a:gd name="T11" fmla="*/ 8 h 22"/>
                  <a:gd name="T12" fmla="*/ 12 w 31"/>
                  <a:gd name="T13" fmla="*/ 11 h 22"/>
                  <a:gd name="T14" fmla="*/ 0 w 31"/>
                  <a:gd name="T15" fmla="*/ 14 h 22"/>
                  <a:gd name="T16" fmla="*/ 1 w 31"/>
                  <a:gd name="T17" fmla="*/ 2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2"/>
                  <a:gd name="T29" fmla="*/ 31 w 3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2">
                    <a:moveTo>
                      <a:pt x="1" y="20"/>
                    </a:moveTo>
                    <a:lnTo>
                      <a:pt x="10" y="22"/>
                    </a:lnTo>
                    <a:lnTo>
                      <a:pt x="22" y="19"/>
                    </a:lnTo>
                    <a:lnTo>
                      <a:pt x="31" y="10"/>
                    </a:lnTo>
                    <a:lnTo>
                      <a:pt x="29" y="0"/>
                    </a:lnTo>
                    <a:lnTo>
                      <a:pt x="23" y="8"/>
                    </a:lnTo>
                    <a:lnTo>
                      <a:pt x="12" y="11"/>
                    </a:lnTo>
                    <a:lnTo>
                      <a:pt x="0" y="14"/>
                    </a:lnTo>
                    <a:lnTo>
                      <a:pt x="1"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9" name="Freeform 205"/>
              <p:cNvSpPr>
                <a:spLocks/>
              </p:cNvSpPr>
              <p:nvPr/>
            </p:nvSpPr>
            <p:spPr bwMode="auto">
              <a:xfrm>
                <a:off x="1293" y="2686"/>
                <a:ext cx="62" cy="64"/>
              </a:xfrm>
              <a:custGeom>
                <a:avLst/>
                <a:gdLst>
                  <a:gd name="T0" fmla="*/ 0 w 62"/>
                  <a:gd name="T1" fmla="*/ 61 h 64"/>
                  <a:gd name="T2" fmla="*/ 4 w 62"/>
                  <a:gd name="T3" fmla="*/ 64 h 64"/>
                  <a:gd name="T4" fmla="*/ 12 w 62"/>
                  <a:gd name="T5" fmla="*/ 61 h 64"/>
                  <a:gd name="T6" fmla="*/ 21 w 62"/>
                  <a:gd name="T7" fmla="*/ 57 h 64"/>
                  <a:gd name="T8" fmla="*/ 31 w 62"/>
                  <a:gd name="T9" fmla="*/ 49 h 64"/>
                  <a:gd name="T10" fmla="*/ 41 w 62"/>
                  <a:gd name="T11" fmla="*/ 39 h 64"/>
                  <a:gd name="T12" fmla="*/ 50 w 62"/>
                  <a:gd name="T13" fmla="*/ 27 h 64"/>
                  <a:gd name="T14" fmla="*/ 58 w 62"/>
                  <a:gd name="T15" fmla="*/ 14 h 64"/>
                  <a:gd name="T16" fmla="*/ 62 w 62"/>
                  <a:gd name="T17" fmla="*/ 0 h 64"/>
                  <a:gd name="T18" fmla="*/ 58 w 62"/>
                  <a:gd name="T19" fmla="*/ 5 h 64"/>
                  <a:gd name="T20" fmla="*/ 49 w 62"/>
                  <a:gd name="T21" fmla="*/ 12 h 64"/>
                  <a:gd name="T22" fmla="*/ 38 w 62"/>
                  <a:gd name="T23" fmla="*/ 21 h 64"/>
                  <a:gd name="T24" fmla="*/ 27 w 62"/>
                  <a:gd name="T25" fmla="*/ 30 h 64"/>
                  <a:gd name="T26" fmla="*/ 16 w 62"/>
                  <a:gd name="T27" fmla="*/ 39 h 64"/>
                  <a:gd name="T28" fmla="*/ 7 w 62"/>
                  <a:gd name="T29" fmla="*/ 48 h 64"/>
                  <a:gd name="T30" fmla="*/ 1 w 62"/>
                  <a:gd name="T31" fmla="*/ 55 h 64"/>
                  <a:gd name="T32" fmla="*/ 0 w 62"/>
                  <a:gd name="T33" fmla="*/ 61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4"/>
                  <a:gd name="T53" fmla="*/ 62 w 6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4">
                    <a:moveTo>
                      <a:pt x="0" y="61"/>
                    </a:moveTo>
                    <a:lnTo>
                      <a:pt x="4" y="64"/>
                    </a:lnTo>
                    <a:lnTo>
                      <a:pt x="12" y="61"/>
                    </a:lnTo>
                    <a:lnTo>
                      <a:pt x="21" y="57"/>
                    </a:lnTo>
                    <a:lnTo>
                      <a:pt x="31" y="49"/>
                    </a:lnTo>
                    <a:lnTo>
                      <a:pt x="41" y="39"/>
                    </a:lnTo>
                    <a:lnTo>
                      <a:pt x="50" y="27"/>
                    </a:lnTo>
                    <a:lnTo>
                      <a:pt x="58" y="14"/>
                    </a:lnTo>
                    <a:lnTo>
                      <a:pt x="62" y="0"/>
                    </a:lnTo>
                    <a:lnTo>
                      <a:pt x="58" y="5"/>
                    </a:lnTo>
                    <a:lnTo>
                      <a:pt x="49" y="12"/>
                    </a:lnTo>
                    <a:lnTo>
                      <a:pt x="38" y="21"/>
                    </a:lnTo>
                    <a:lnTo>
                      <a:pt x="27" y="30"/>
                    </a:lnTo>
                    <a:lnTo>
                      <a:pt x="16" y="39"/>
                    </a:lnTo>
                    <a:lnTo>
                      <a:pt x="7" y="48"/>
                    </a:lnTo>
                    <a:lnTo>
                      <a:pt x="1" y="55"/>
                    </a:lnTo>
                    <a:lnTo>
                      <a:pt x="0"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0" name="Freeform 206"/>
              <p:cNvSpPr>
                <a:spLocks/>
              </p:cNvSpPr>
              <p:nvPr/>
            </p:nvSpPr>
            <p:spPr bwMode="auto">
              <a:xfrm>
                <a:off x="1305" y="2756"/>
                <a:ext cx="48" cy="49"/>
              </a:xfrm>
              <a:custGeom>
                <a:avLst/>
                <a:gdLst>
                  <a:gd name="T0" fmla="*/ 0 w 48"/>
                  <a:gd name="T1" fmla="*/ 47 h 49"/>
                  <a:gd name="T2" fmla="*/ 3 w 48"/>
                  <a:gd name="T3" fmla="*/ 49 h 49"/>
                  <a:gd name="T4" fmla="*/ 7 w 48"/>
                  <a:gd name="T5" fmla="*/ 49 h 49"/>
                  <a:gd name="T6" fmla="*/ 15 w 48"/>
                  <a:gd name="T7" fmla="*/ 46 h 49"/>
                  <a:gd name="T8" fmla="*/ 23 w 48"/>
                  <a:gd name="T9" fmla="*/ 41 h 49"/>
                  <a:gd name="T10" fmla="*/ 31 w 48"/>
                  <a:gd name="T11" fmla="*/ 34 h 49"/>
                  <a:gd name="T12" fmla="*/ 38 w 48"/>
                  <a:gd name="T13" fmla="*/ 24 h 49"/>
                  <a:gd name="T14" fmla="*/ 46 w 48"/>
                  <a:gd name="T15" fmla="*/ 13 h 49"/>
                  <a:gd name="T16" fmla="*/ 48 w 48"/>
                  <a:gd name="T17" fmla="*/ 0 h 49"/>
                  <a:gd name="T18" fmla="*/ 43 w 48"/>
                  <a:gd name="T19" fmla="*/ 6 h 49"/>
                  <a:gd name="T20" fmla="*/ 35 w 48"/>
                  <a:gd name="T21" fmla="*/ 13 h 49"/>
                  <a:gd name="T22" fmla="*/ 26 w 48"/>
                  <a:gd name="T23" fmla="*/ 19 h 49"/>
                  <a:gd name="T24" fmla="*/ 17 w 48"/>
                  <a:gd name="T25" fmla="*/ 26 h 49"/>
                  <a:gd name="T26" fmla="*/ 10 w 48"/>
                  <a:gd name="T27" fmla="*/ 32 h 49"/>
                  <a:gd name="T28" fmla="*/ 4 w 48"/>
                  <a:gd name="T29" fmla="*/ 38 h 49"/>
                  <a:gd name="T30" fmla="*/ 0 w 48"/>
                  <a:gd name="T31" fmla="*/ 44 h 49"/>
                  <a:gd name="T32" fmla="*/ 0 w 48"/>
                  <a:gd name="T33" fmla="*/ 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0" y="47"/>
                    </a:moveTo>
                    <a:lnTo>
                      <a:pt x="3" y="49"/>
                    </a:lnTo>
                    <a:lnTo>
                      <a:pt x="7" y="49"/>
                    </a:lnTo>
                    <a:lnTo>
                      <a:pt x="15" y="46"/>
                    </a:lnTo>
                    <a:lnTo>
                      <a:pt x="23" y="41"/>
                    </a:lnTo>
                    <a:lnTo>
                      <a:pt x="31" y="34"/>
                    </a:lnTo>
                    <a:lnTo>
                      <a:pt x="38" y="24"/>
                    </a:lnTo>
                    <a:lnTo>
                      <a:pt x="46" y="13"/>
                    </a:lnTo>
                    <a:lnTo>
                      <a:pt x="48" y="0"/>
                    </a:lnTo>
                    <a:lnTo>
                      <a:pt x="43" y="6"/>
                    </a:lnTo>
                    <a:lnTo>
                      <a:pt x="35" y="13"/>
                    </a:lnTo>
                    <a:lnTo>
                      <a:pt x="26" y="19"/>
                    </a:lnTo>
                    <a:lnTo>
                      <a:pt x="17" y="26"/>
                    </a:lnTo>
                    <a:lnTo>
                      <a:pt x="10" y="32"/>
                    </a:lnTo>
                    <a:lnTo>
                      <a:pt x="4" y="38"/>
                    </a:lnTo>
                    <a:lnTo>
                      <a:pt x="0" y="44"/>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1" name="Freeform 207"/>
              <p:cNvSpPr>
                <a:spLocks/>
              </p:cNvSpPr>
              <p:nvPr/>
            </p:nvSpPr>
            <p:spPr bwMode="auto">
              <a:xfrm>
                <a:off x="1283" y="2583"/>
                <a:ext cx="68" cy="53"/>
              </a:xfrm>
              <a:custGeom>
                <a:avLst/>
                <a:gdLst>
                  <a:gd name="T0" fmla="*/ 0 w 68"/>
                  <a:gd name="T1" fmla="*/ 52 h 53"/>
                  <a:gd name="T2" fmla="*/ 3 w 68"/>
                  <a:gd name="T3" fmla="*/ 53 h 53"/>
                  <a:gd name="T4" fmla="*/ 11 w 68"/>
                  <a:gd name="T5" fmla="*/ 50 h 53"/>
                  <a:gd name="T6" fmla="*/ 22 w 68"/>
                  <a:gd name="T7" fmla="*/ 46 h 53"/>
                  <a:gd name="T8" fmla="*/ 34 w 68"/>
                  <a:gd name="T9" fmla="*/ 38 h 53"/>
                  <a:gd name="T10" fmla="*/ 45 w 68"/>
                  <a:gd name="T11" fmla="*/ 29 h 53"/>
                  <a:gd name="T12" fmla="*/ 56 w 68"/>
                  <a:gd name="T13" fmla="*/ 19 h 53"/>
                  <a:gd name="T14" fmla="*/ 65 w 68"/>
                  <a:gd name="T15" fmla="*/ 9 h 53"/>
                  <a:gd name="T16" fmla="*/ 68 w 68"/>
                  <a:gd name="T17" fmla="*/ 0 h 53"/>
                  <a:gd name="T18" fmla="*/ 62 w 68"/>
                  <a:gd name="T19" fmla="*/ 4 h 53"/>
                  <a:gd name="T20" fmla="*/ 51 w 68"/>
                  <a:gd name="T21" fmla="*/ 9 h 53"/>
                  <a:gd name="T22" fmla="*/ 39 w 68"/>
                  <a:gd name="T23" fmla="*/ 16 h 53"/>
                  <a:gd name="T24" fmla="*/ 28 w 68"/>
                  <a:gd name="T25" fmla="*/ 24 h 53"/>
                  <a:gd name="T26" fmla="*/ 16 w 68"/>
                  <a:gd name="T27" fmla="*/ 31 h 53"/>
                  <a:gd name="T28" fmla="*/ 6 w 68"/>
                  <a:gd name="T29" fmla="*/ 38 h 53"/>
                  <a:gd name="T30" fmla="*/ 1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1" y="50"/>
                    </a:lnTo>
                    <a:lnTo>
                      <a:pt x="22" y="46"/>
                    </a:lnTo>
                    <a:lnTo>
                      <a:pt x="34" y="38"/>
                    </a:lnTo>
                    <a:lnTo>
                      <a:pt x="45" y="29"/>
                    </a:lnTo>
                    <a:lnTo>
                      <a:pt x="56" y="19"/>
                    </a:lnTo>
                    <a:lnTo>
                      <a:pt x="65" y="9"/>
                    </a:lnTo>
                    <a:lnTo>
                      <a:pt x="68" y="0"/>
                    </a:lnTo>
                    <a:lnTo>
                      <a:pt x="62" y="4"/>
                    </a:lnTo>
                    <a:lnTo>
                      <a:pt x="51" y="9"/>
                    </a:lnTo>
                    <a:lnTo>
                      <a:pt x="39" y="16"/>
                    </a:lnTo>
                    <a:lnTo>
                      <a:pt x="28" y="24"/>
                    </a:lnTo>
                    <a:lnTo>
                      <a:pt x="16" y="31"/>
                    </a:lnTo>
                    <a:lnTo>
                      <a:pt x="6" y="38"/>
                    </a:lnTo>
                    <a:lnTo>
                      <a:pt x="1" y="46"/>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2" name="Freeform 208"/>
              <p:cNvSpPr>
                <a:spLocks/>
              </p:cNvSpPr>
              <p:nvPr/>
            </p:nvSpPr>
            <p:spPr bwMode="auto">
              <a:xfrm>
                <a:off x="1268" y="2497"/>
                <a:ext cx="56" cy="40"/>
              </a:xfrm>
              <a:custGeom>
                <a:avLst/>
                <a:gdLst>
                  <a:gd name="T0" fmla="*/ 0 w 56"/>
                  <a:gd name="T1" fmla="*/ 37 h 40"/>
                  <a:gd name="T2" fmla="*/ 4 w 56"/>
                  <a:gd name="T3" fmla="*/ 40 h 40"/>
                  <a:gd name="T4" fmla="*/ 10 w 56"/>
                  <a:gd name="T5" fmla="*/ 39 h 40"/>
                  <a:gd name="T6" fmla="*/ 21 w 56"/>
                  <a:gd name="T7" fmla="*/ 34 h 40"/>
                  <a:gd name="T8" fmla="*/ 31 w 56"/>
                  <a:gd name="T9" fmla="*/ 28 h 40"/>
                  <a:gd name="T10" fmla="*/ 40 w 56"/>
                  <a:gd name="T11" fmla="*/ 21 h 40"/>
                  <a:gd name="T12" fmla="*/ 49 w 56"/>
                  <a:gd name="T13" fmla="*/ 14 h 40"/>
                  <a:gd name="T14" fmla="*/ 54 w 56"/>
                  <a:gd name="T15" fmla="*/ 6 h 40"/>
                  <a:gd name="T16" fmla="*/ 56 w 56"/>
                  <a:gd name="T17" fmla="*/ 0 h 40"/>
                  <a:gd name="T18" fmla="*/ 52 w 56"/>
                  <a:gd name="T19" fmla="*/ 3 h 40"/>
                  <a:gd name="T20" fmla="*/ 44 w 56"/>
                  <a:gd name="T21" fmla="*/ 8 h 40"/>
                  <a:gd name="T22" fmla="*/ 35 w 56"/>
                  <a:gd name="T23" fmla="*/ 12 h 40"/>
                  <a:gd name="T24" fmla="*/ 25 w 56"/>
                  <a:gd name="T25" fmla="*/ 16 h 40"/>
                  <a:gd name="T26" fmla="*/ 16 w 56"/>
                  <a:gd name="T27" fmla="*/ 22 h 40"/>
                  <a:gd name="T28" fmla="*/ 9 w 56"/>
                  <a:gd name="T29" fmla="*/ 28 h 40"/>
                  <a:gd name="T30" fmla="*/ 3 w 56"/>
                  <a:gd name="T31" fmla="*/ 33 h 40"/>
                  <a:gd name="T32" fmla="*/ 0 w 56"/>
                  <a:gd name="T33" fmla="*/ 3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0"/>
                  <a:gd name="T53" fmla="*/ 56 w 5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0">
                    <a:moveTo>
                      <a:pt x="0" y="37"/>
                    </a:moveTo>
                    <a:lnTo>
                      <a:pt x="4" y="40"/>
                    </a:lnTo>
                    <a:lnTo>
                      <a:pt x="10" y="39"/>
                    </a:lnTo>
                    <a:lnTo>
                      <a:pt x="21" y="34"/>
                    </a:lnTo>
                    <a:lnTo>
                      <a:pt x="31" y="28"/>
                    </a:lnTo>
                    <a:lnTo>
                      <a:pt x="40" y="21"/>
                    </a:lnTo>
                    <a:lnTo>
                      <a:pt x="49" y="14"/>
                    </a:lnTo>
                    <a:lnTo>
                      <a:pt x="54" y="6"/>
                    </a:lnTo>
                    <a:lnTo>
                      <a:pt x="56" y="0"/>
                    </a:lnTo>
                    <a:lnTo>
                      <a:pt x="52" y="3"/>
                    </a:lnTo>
                    <a:lnTo>
                      <a:pt x="44" y="8"/>
                    </a:lnTo>
                    <a:lnTo>
                      <a:pt x="35" y="12"/>
                    </a:lnTo>
                    <a:lnTo>
                      <a:pt x="25" y="16"/>
                    </a:lnTo>
                    <a:lnTo>
                      <a:pt x="16" y="22"/>
                    </a:lnTo>
                    <a:lnTo>
                      <a:pt x="9" y="28"/>
                    </a:lnTo>
                    <a:lnTo>
                      <a:pt x="3" y="33"/>
                    </a:lnTo>
                    <a:lnTo>
                      <a:pt x="0"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3" name="Freeform 209"/>
              <p:cNvSpPr>
                <a:spLocks/>
              </p:cNvSpPr>
              <p:nvPr/>
            </p:nvSpPr>
            <p:spPr bwMode="auto">
              <a:xfrm>
                <a:off x="1345" y="2781"/>
                <a:ext cx="8" cy="58"/>
              </a:xfrm>
              <a:custGeom>
                <a:avLst/>
                <a:gdLst>
                  <a:gd name="T0" fmla="*/ 4 w 8"/>
                  <a:gd name="T1" fmla="*/ 0 h 58"/>
                  <a:gd name="T2" fmla="*/ 6 w 8"/>
                  <a:gd name="T3" fmla="*/ 12 h 58"/>
                  <a:gd name="T4" fmla="*/ 7 w 8"/>
                  <a:gd name="T5" fmla="*/ 33 h 58"/>
                  <a:gd name="T6" fmla="*/ 8 w 8"/>
                  <a:gd name="T7" fmla="*/ 50 h 58"/>
                  <a:gd name="T8" fmla="*/ 4 w 8"/>
                  <a:gd name="T9" fmla="*/ 58 h 58"/>
                  <a:gd name="T10" fmla="*/ 0 w 8"/>
                  <a:gd name="T11" fmla="*/ 50 h 58"/>
                  <a:gd name="T12" fmla="*/ 0 w 8"/>
                  <a:gd name="T13" fmla="*/ 33 h 58"/>
                  <a:gd name="T14" fmla="*/ 3 w 8"/>
                  <a:gd name="T15" fmla="*/ 13 h 58"/>
                  <a:gd name="T16" fmla="*/ 4 w 8"/>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8"/>
                  <a:gd name="T29" fmla="*/ 8 w 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8">
                    <a:moveTo>
                      <a:pt x="4" y="0"/>
                    </a:moveTo>
                    <a:lnTo>
                      <a:pt x="6" y="12"/>
                    </a:lnTo>
                    <a:lnTo>
                      <a:pt x="7" y="33"/>
                    </a:lnTo>
                    <a:lnTo>
                      <a:pt x="8" y="50"/>
                    </a:lnTo>
                    <a:lnTo>
                      <a:pt x="4" y="58"/>
                    </a:lnTo>
                    <a:lnTo>
                      <a:pt x="0" y="50"/>
                    </a:lnTo>
                    <a:lnTo>
                      <a:pt x="0" y="33"/>
                    </a:lnTo>
                    <a:lnTo>
                      <a:pt x="3" y="13"/>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4" name="Freeform 210"/>
              <p:cNvSpPr>
                <a:spLocks/>
              </p:cNvSpPr>
              <p:nvPr/>
            </p:nvSpPr>
            <p:spPr bwMode="auto">
              <a:xfrm>
                <a:off x="1355" y="2714"/>
                <a:ext cx="63" cy="82"/>
              </a:xfrm>
              <a:custGeom>
                <a:avLst/>
                <a:gdLst>
                  <a:gd name="T0" fmla="*/ 0 w 63"/>
                  <a:gd name="T1" fmla="*/ 0 h 82"/>
                  <a:gd name="T2" fmla="*/ 4 w 63"/>
                  <a:gd name="T3" fmla="*/ 9 h 82"/>
                  <a:gd name="T4" fmla="*/ 12 w 63"/>
                  <a:gd name="T5" fmla="*/ 23 h 82"/>
                  <a:gd name="T6" fmla="*/ 21 w 63"/>
                  <a:gd name="T7" fmla="*/ 37 h 82"/>
                  <a:gd name="T8" fmla="*/ 31 w 63"/>
                  <a:gd name="T9" fmla="*/ 52 h 82"/>
                  <a:gd name="T10" fmla="*/ 41 w 63"/>
                  <a:gd name="T11" fmla="*/ 66 h 82"/>
                  <a:gd name="T12" fmla="*/ 50 w 63"/>
                  <a:gd name="T13" fmla="*/ 76 h 82"/>
                  <a:gd name="T14" fmla="*/ 59 w 63"/>
                  <a:gd name="T15" fmla="*/ 82 h 82"/>
                  <a:gd name="T16" fmla="*/ 63 w 63"/>
                  <a:gd name="T17" fmla="*/ 80 h 82"/>
                  <a:gd name="T18" fmla="*/ 63 w 63"/>
                  <a:gd name="T19" fmla="*/ 74 h 82"/>
                  <a:gd name="T20" fmla="*/ 59 w 63"/>
                  <a:gd name="T21" fmla="*/ 64 h 82"/>
                  <a:gd name="T22" fmla="*/ 50 w 63"/>
                  <a:gd name="T23" fmla="*/ 54 h 82"/>
                  <a:gd name="T24" fmla="*/ 38 w 63"/>
                  <a:gd name="T25" fmla="*/ 42 h 82"/>
                  <a:gd name="T26" fmla="*/ 27 w 63"/>
                  <a:gd name="T27" fmla="*/ 30 h 82"/>
                  <a:gd name="T28" fmla="*/ 15 w 63"/>
                  <a:gd name="T29" fmla="*/ 18 h 82"/>
                  <a:gd name="T30" fmla="*/ 6 w 63"/>
                  <a:gd name="T31" fmla="*/ 8 h 82"/>
                  <a:gd name="T32" fmla="*/ 0 w 63"/>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0" y="0"/>
                    </a:moveTo>
                    <a:lnTo>
                      <a:pt x="4" y="9"/>
                    </a:lnTo>
                    <a:lnTo>
                      <a:pt x="12" y="23"/>
                    </a:lnTo>
                    <a:lnTo>
                      <a:pt x="21" y="37"/>
                    </a:lnTo>
                    <a:lnTo>
                      <a:pt x="31" y="52"/>
                    </a:lnTo>
                    <a:lnTo>
                      <a:pt x="41" y="66"/>
                    </a:lnTo>
                    <a:lnTo>
                      <a:pt x="50" y="76"/>
                    </a:lnTo>
                    <a:lnTo>
                      <a:pt x="59" y="82"/>
                    </a:lnTo>
                    <a:lnTo>
                      <a:pt x="63" y="80"/>
                    </a:lnTo>
                    <a:lnTo>
                      <a:pt x="63" y="74"/>
                    </a:lnTo>
                    <a:lnTo>
                      <a:pt x="59" y="64"/>
                    </a:lnTo>
                    <a:lnTo>
                      <a:pt x="50" y="54"/>
                    </a:lnTo>
                    <a:lnTo>
                      <a:pt x="38" y="42"/>
                    </a:lnTo>
                    <a:lnTo>
                      <a:pt x="27" y="30"/>
                    </a:lnTo>
                    <a:lnTo>
                      <a:pt x="15" y="18"/>
                    </a:lnTo>
                    <a:lnTo>
                      <a:pt x="6" y="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5" name="Freeform 211"/>
              <p:cNvSpPr>
                <a:spLocks/>
              </p:cNvSpPr>
              <p:nvPr/>
            </p:nvSpPr>
            <p:spPr bwMode="auto">
              <a:xfrm>
                <a:off x="1353" y="2686"/>
                <a:ext cx="68" cy="74"/>
              </a:xfrm>
              <a:custGeom>
                <a:avLst/>
                <a:gdLst>
                  <a:gd name="T0" fmla="*/ 0 w 68"/>
                  <a:gd name="T1" fmla="*/ 0 h 74"/>
                  <a:gd name="T2" fmla="*/ 6 w 68"/>
                  <a:gd name="T3" fmla="*/ 9 h 74"/>
                  <a:gd name="T4" fmla="*/ 15 w 68"/>
                  <a:gd name="T5" fmla="*/ 23 h 74"/>
                  <a:gd name="T6" fmla="*/ 26 w 68"/>
                  <a:gd name="T7" fmla="*/ 36 h 74"/>
                  <a:gd name="T8" fmla="*/ 37 w 68"/>
                  <a:gd name="T9" fmla="*/ 49 h 74"/>
                  <a:gd name="T10" fmla="*/ 48 w 68"/>
                  <a:gd name="T11" fmla="*/ 61 h 74"/>
                  <a:gd name="T12" fmla="*/ 58 w 68"/>
                  <a:gd name="T13" fmla="*/ 70 h 74"/>
                  <a:gd name="T14" fmla="*/ 65 w 68"/>
                  <a:gd name="T15" fmla="*/ 74 h 74"/>
                  <a:gd name="T16" fmla="*/ 68 w 68"/>
                  <a:gd name="T17" fmla="*/ 73 h 74"/>
                  <a:gd name="T18" fmla="*/ 67 w 68"/>
                  <a:gd name="T19" fmla="*/ 65 h 74"/>
                  <a:gd name="T20" fmla="*/ 60 w 68"/>
                  <a:gd name="T21" fmla="*/ 57 h 74"/>
                  <a:gd name="T22" fmla="*/ 49 w 68"/>
                  <a:gd name="T23" fmla="*/ 46 h 74"/>
                  <a:gd name="T24" fmla="*/ 37 w 68"/>
                  <a:gd name="T25" fmla="*/ 34 h 74"/>
                  <a:gd name="T26" fmla="*/ 26 w 68"/>
                  <a:gd name="T27" fmla="*/ 24 h 74"/>
                  <a:gd name="T28" fmla="*/ 14 w 68"/>
                  <a:gd name="T29" fmla="*/ 14 h 74"/>
                  <a:gd name="T30" fmla="*/ 5 w 68"/>
                  <a:gd name="T31" fmla="*/ 6 h 74"/>
                  <a:gd name="T32" fmla="*/ 0 w 68"/>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4"/>
                  <a:gd name="T53" fmla="*/ 68 w 68"/>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4">
                    <a:moveTo>
                      <a:pt x="0" y="0"/>
                    </a:moveTo>
                    <a:lnTo>
                      <a:pt x="6" y="9"/>
                    </a:lnTo>
                    <a:lnTo>
                      <a:pt x="15" y="23"/>
                    </a:lnTo>
                    <a:lnTo>
                      <a:pt x="26" y="36"/>
                    </a:lnTo>
                    <a:lnTo>
                      <a:pt x="37" y="49"/>
                    </a:lnTo>
                    <a:lnTo>
                      <a:pt x="48" y="61"/>
                    </a:lnTo>
                    <a:lnTo>
                      <a:pt x="58" y="70"/>
                    </a:lnTo>
                    <a:lnTo>
                      <a:pt x="65" y="74"/>
                    </a:lnTo>
                    <a:lnTo>
                      <a:pt x="68" y="73"/>
                    </a:lnTo>
                    <a:lnTo>
                      <a:pt x="67" y="65"/>
                    </a:lnTo>
                    <a:lnTo>
                      <a:pt x="60" y="57"/>
                    </a:lnTo>
                    <a:lnTo>
                      <a:pt x="49" y="46"/>
                    </a:lnTo>
                    <a:lnTo>
                      <a:pt x="37" y="34"/>
                    </a:lnTo>
                    <a:lnTo>
                      <a:pt x="26" y="24"/>
                    </a:lnTo>
                    <a:lnTo>
                      <a:pt x="14" y="14"/>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6" name="Freeform 212"/>
              <p:cNvSpPr>
                <a:spLocks/>
              </p:cNvSpPr>
              <p:nvPr/>
            </p:nvSpPr>
            <p:spPr bwMode="auto">
              <a:xfrm>
                <a:off x="1353" y="2654"/>
                <a:ext cx="71" cy="65"/>
              </a:xfrm>
              <a:custGeom>
                <a:avLst/>
                <a:gdLst>
                  <a:gd name="T0" fmla="*/ 0 w 71"/>
                  <a:gd name="T1" fmla="*/ 0 h 65"/>
                  <a:gd name="T2" fmla="*/ 8 w 71"/>
                  <a:gd name="T3" fmla="*/ 10 h 65"/>
                  <a:gd name="T4" fmla="*/ 17 w 71"/>
                  <a:gd name="T5" fmla="*/ 22 h 65"/>
                  <a:gd name="T6" fmla="*/ 29 w 71"/>
                  <a:gd name="T7" fmla="*/ 34 h 65"/>
                  <a:gd name="T8" fmla="*/ 40 w 71"/>
                  <a:gd name="T9" fmla="*/ 46 h 65"/>
                  <a:gd name="T10" fmla="*/ 51 w 71"/>
                  <a:gd name="T11" fmla="*/ 56 h 65"/>
                  <a:gd name="T12" fmla="*/ 61 w 71"/>
                  <a:gd name="T13" fmla="*/ 62 h 65"/>
                  <a:gd name="T14" fmla="*/ 68 w 71"/>
                  <a:gd name="T15" fmla="*/ 65 h 65"/>
                  <a:gd name="T16" fmla="*/ 71 w 71"/>
                  <a:gd name="T17" fmla="*/ 63 h 65"/>
                  <a:gd name="T18" fmla="*/ 70 w 71"/>
                  <a:gd name="T19" fmla="*/ 58 h 65"/>
                  <a:gd name="T20" fmla="*/ 62 w 71"/>
                  <a:gd name="T21" fmla="*/ 50 h 65"/>
                  <a:gd name="T22" fmla="*/ 52 w 71"/>
                  <a:gd name="T23" fmla="*/ 41 h 65"/>
                  <a:gd name="T24" fmla="*/ 40 w 71"/>
                  <a:gd name="T25" fmla="*/ 32 h 65"/>
                  <a:gd name="T26" fmla="*/ 27 w 71"/>
                  <a:gd name="T27" fmla="*/ 24 h 65"/>
                  <a:gd name="T28" fmla="*/ 15 w 71"/>
                  <a:gd name="T29" fmla="*/ 15 h 65"/>
                  <a:gd name="T30" fmla="*/ 6 w 71"/>
                  <a:gd name="T31" fmla="*/ 7 h 65"/>
                  <a:gd name="T32" fmla="*/ 0 w 71"/>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65"/>
                  <a:gd name="T53" fmla="*/ 71 w 71"/>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65">
                    <a:moveTo>
                      <a:pt x="0" y="0"/>
                    </a:moveTo>
                    <a:lnTo>
                      <a:pt x="8" y="10"/>
                    </a:lnTo>
                    <a:lnTo>
                      <a:pt x="17" y="22"/>
                    </a:lnTo>
                    <a:lnTo>
                      <a:pt x="29" y="34"/>
                    </a:lnTo>
                    <a:lnTo>
                      <a:pt x="40" y="46"/>
                    </a:lnTo>
                    <a:lnTo>
                      <a:pt x="51" y="56"/>
                    </a:lnTo>
                    <a:lnTo>
                      <a:pt x="61" y="62"/>
                    </a:lnTo>
                    <a:lnTo>
                      <a:pt x="68" y="65"/>
                    </a:lnTo>
                    <a:lnTo>
                      <a:pt x="71" y="63"/>
                    </a:lnTo>
                    <a:lnTo>
                      <a:pt x="70" y="58"/>
                    </a:lnTo>
                    <a:lnTo>
                      <a:pt x="62" y="50"/>
                    </a:lnTo>
                    <a:lnTo>
                      <a:pt x="52" y="41"/>
                    </a:lnTo>
                    <a:lnTo>
                      <a:pt x="40" y="32"/>
                    </a:lnTo>
                    <a:lnTo>
                      <a:pt x="27" y="24"/>
                    </a:lnTo>
                    <a:lnTo>
                      <a:pt x="15" y="15"/>
                    </a:lnTo>
                    <a:lnTo>
                      <a:pt x="6"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7" name="Freeform 213"/>
              <p:cNvSpPr>
                <a:spLocks/>
              </p:cNvSpPr>
              <p:nvPr/>
            </p:nvSpPr>
            <p:spPr bwMode="auto">
              <a:xfrm>
                <a:off x="1348" y="2621"/>
                <a:ext cx="67" cy="51"/>
              </a:xfrm>
              <a:custGeom>
                <a:avLst/>
                <a:gdLst>
                  <a:gd name="T0" fmla="*/ 0 w 67"/>
                  <a:gd name="T1" fmla="*/ 0 h 51"/>
                  <a:gd name="T2" fmla="*/ 5 w 67"/>
                  <a:gd name="T3" fmla="*/ 8 h 51"/>
                  <a:gd name="T4" fmla="*/ 14 w 67"/>
                  <a:gd name="T5" fmla="*/ 17 h 51"/>
                  <a:gd name="T6" fmla="*/ 26 w 67"/>
                  <a:gd name="T7" fmla="*/ 27 h 51"/>
                  <a:gd name="T8" fmla="*/ 38 w 67"/>
                  <a:gd name="T9" fmla="*/ 36 h 51"/>
                  <a:gd name="T10" fmla="*/ 48 w 67"/>
                  <a:gd name="T11" fmla="*/ 45 h 51"/>
                  <a:gd name="T12" fmla="*/ 59 w 67"/>
                  <a:gd name="T13" fmla="*/ 49 h 51"/>
                  <a:gd name="T14" fmla="*/ 65 w 67"/>
                  <a:gd name="T15" fmla="*/ 51 h 51"/>
                  <a:gd name="T16" fmla="*/ 67 w 67"/>
                  <a:gd name="T17" fmla="*/ 46 h 51"/>
                  <a:gd name="T18" fmla="*/ 65 w 67"/>
                  <a:gd name="T19" fmla="*/ 39 h 51"/>
                  <a:gd name="T20" fmla="*/ 59 w 67"/>
                  <a:gd name="T21" fmla="*/ 33 h 51"/>
                  <a:gd name="T22" fmla="*/ 50 w 67"/>
                  <a:gd name="T23" fmla="*/ 27 h 51"/>
                  <a:gd name="T24" fmla="*/ 38 w 67"/>
                  <a:gd name="T25" fmla="*/ 21 h 51"/>
                  <a:gd name="T26" fmla="*/ 26 w 67"/>
                  <a:gd name="T27" fmla="*/ 15 h 51"/>
                  <a:gd name="T28" fmla="*/ 16 w 67"/>
                  <a:gd name="T29" fmla="*/ 11 h 51"/>
                  <a:gd name="T30" fmla="*/ 5 w 67"/>
                  <a:gd name="T31" fmla="*/ 5 h 51"/>
                  <a:gd name="T32" fmla="*/ 0 w 67"/>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51"/>
                  <a:gd name="T53" fmla="*/ 67 w 67"/>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51">
                    <a:moveTo>
                      <a:pt x="0" y="0"/>
                    </a:moveTo>
                    <a:lnTo>
                      <a:pt x="5" y="8"/>
                    </a:lnTo>
                    <a:lnTo>
                      <a:pt x="14" y="17"/>
                    </a:lnTo>
                    <a:lnTo>
                      <a:pt x="26" y="27"/>
                    </a:lnTo>
                    <a:lnTo>
                      <a:pt x="38" y="36"/>
                    </a:lnTo>
                    <a:lnTo>
                      <a:pt x="48" y="45"/>
                    </a:lnTo>
                    <a:lnTo>
                      <a:pt x="59" y="49"/>
                    </a:lnTo>
                    <a:lnTo>
                      <a:pt x="65" y="51"/>
                    </a:lnTo>
                    <a:lnTo>
                      <a:pt x="67" y="46"/>
                    </a:lnTo>
                    <a:lnTo>
                      <a:pt x="65" y="39"/>
                    </a:lnTo>
                    <a:lnTo>
                      <a:pt x="59" y="33"/>
                    </a:lnTo>
                    <a:lnTo>
                      <a:pt x="50" y="27"/>
                    </a:lnTo>
                    <a:lnTo>
                      <a:pt x="38" y="21"/>
                    </a:lnTo>
                    <a:lnTo>
                      <a:pt x="26" y="15"/>
                    </a:lnTo>
                    <a:lnTo>
                      <a:pt x="16" y="11"/>
                    </a:lnTo>
                    <a:lnTo>
                      <a:pt x="5"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8" name="Freeform 214"/>
              <p:cNvSpPr>
                <a:spLocks/>
              </p:cNvSpPr>
              <p:nvPr/>
            </p:nvSpPr>
            <p:spPr bwMode="auto">
              <a:xfrm>
                <a:off x="1343" y="2584"/>
                <a:ext cx="67" cy="46"/>
              </a:xfrm>
              <a:custGeom>
                <a:avLst/>
                <a:gdLst>
                  <a:gd name="T0" fmla="*/ 0 w 67"/>
                  <a:gd name="T1" fmla="*/ 0 h 46"/>
                  <a:gd name="T2" fmla="*/ 6 w 67"/>
                  <a:gd name="T3" fmla="*/ 6 h 46"/>
                  <a:gd name="T4" fmla="*/ 16 w 67"/>
                  <a:gd name="T5" fmla="*/ 15 h 46"/>
                  <a:gd name="T6" fmla="*/ 28 w 67"/>
                  <a:gd name="T7" fmla="*/ 24 h 46"/>
                  <a:gd name="T8" fmla="*/ 40 w 67"/>
                  <a:gd name="T9" fmla="*/ 33 h 46"/>
                  <a:gd name="T10" fmla="*/ 50 w 67"/>
                  <a:gd name="T11" fmla="*/ 40 h 46"/>
                  <a:gd name="T12" fmla="*/ 59 w 67"/>
                  <a:gd name="T13" fmla="*/ 45 h 46"/>
                  <a:gd name="T14" fmla="*/ 65 w 67"/>
                  <a:gd name="T15" fmla="*/ 46 h 46"/>
                  <a:gd name="T16" fmla="*/ 67 w 67"/>
                  <a:gd name="T17" fmla="*/ 42 h 46"/>
                  <a:gd name="T18" fmla="*/ 64 w 67"/>
                  <a:gd name="T19" fmla="*/ 34 h 46"/>
                  <a:gd name="T20" fmla="*/ 56 w 67"/>
                  <a:gd name="T21" fmla="*/ 28 h 46"/>
                  <a:gd name="T22" fmla="*/ 46 w 67"/>
                  <a:gd name="T23" fmla="*/ 23 h 46"/>
                  <a:gd name="T24" fmla="*/ 36 w 67"/>
                  <a:gd name="T25" fmla="*/ 17 h 46"/>
                  <a:gd name="T26" fmla="*/ 24 w 67"/>
                  <a:gd name="T27" fmla="*/ 12 h 46"/>
                  <a:gd name="T28" fmla="*/ 13 w 67"/>
                  <a:gd name="T29" fmla="*/ 8 h 46"/>
                  <a:gd name="T30" fmla="*/ 5 w 67"/>
                  <a:gd name="T31" fmla="*/ 3 h 46"/>
                  <a:gd name="T32" fmla="*/ 0 w 67"/>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6"/>
                  <a:gd name="T53" fmla="*/ 67 w 67"/>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6">
                    <a:moveTo>
                      <a:pt x="0" y="0"/>
                    </a:moveTo>
                    <a:lnTo>
                      <a:pt x="6" y="6"/>
                    </a:lnTo>
                    <a:lnTo>
                      <a:pt x="16" y="15"/>
                    </a:lnTo>
                    <a:lnTo>
                      <a:pt x="28" y="24"/>
                    </a:lnTo>
                    <a:lnTo>
                      <a:pt x="40" y="33"/>
                    </a:lnTo>
                    <a:lnTo>
                      <a:pt x="50" y="40"/>
                    </a:lnTo>
                    <a:lnTo>
                      <a:pt x="59" y="45"/>
                    </a:lnTo>
                    <a:lnTo>
                      <a:pt x="65" y="46"/>
                    </a:lnTo>
                    <a:lnTo>
                      <a:pt x="67" y="42"/>
                    </a:lnTo>
                    <a:lnTo>
                      <a:pt x="64" y="34"/>
                    </a:lnTo>
                    <a:lnTo>
                      <a:pt x="56" y="28"/>
                    </a:lnTo>
                    <a:lnTo>
                      <a:pt x="46" y="23"/>
                    </a:lnTo>
                    <a:lnTo>
                      <a:pt x="36" y="17"/>
                    </a:lnTo>
                    <a:lnTo>
                      <a:pt x="24" y="12"/>
                    </a:lnTo>
                    <a:lnTo>
                      <a:pt x="13" y="8"/>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9" name="Freeform 215"/>
              <p:cNvSpPr>
                <a:spLocks/>
              </p:cNvSpPr>
              <p:nvPr/>
            </p:nvSpPr>
            <p:spPr bwMode="auto">
              <a:xfrm>
                <a:off x="1337" y="2550"/>
                <a:ext cx="58" cy="24"/>
              </a:xfrm>
              <a:custGeom>
                <a:avLst/>
                <a:gdLst>
                  <a:gd name="T0" fmla="*/ 0 w 58"/>
                  <a:gd name="T1" fmla="*/ 0 h 24"/>
                  <a:gd name="T2" fmla="*/ 8 w 58"/>
                  <a:gd name="T3" fmla="*/ 6 h 24"/>
                  <a:gd name="T4" fmla="*/ 16 w 58"/>
                  <a:gd name="T5" fmla="*/ 11 h 24"/>
                  <a:gd name="T6" fmla="*/ 25 w 58"/>
                  <a:gd name="T7" fmla="*/ 17 h 24"/>
                  <a:gd name="T8" fmla="*/ 36 w 58"/>
                  <a:gd name="T9" fmla="*/ 21 h 24"/>
                  <a:gd name="T10" fmla="*/ 45 w 58"/>
                  <a:gd name="T11" fmla="*/ 24 h 24"/>
                  <a:gd name="T12" fmla="*/ 52 w 58"/>
                  <a:gd name="T13" fmla="*/ 24 h 24"/>
                  <a:gd name="T14" fmla="*/ 56 w 58"/>
                  <a:gd name="T15" fmla="*/ 23 h 24"/>
                  <a:gd name="T16" fmla="*/ 58 w 58"/>
                  <a:gd name="T17" fmla="*/ 18 h 24"/>
                  <a:gd name="T18" fmla="*/ 55 w 58"/>
                  <a:gd name="T19" fmla="*/ 12 h 24"/>
                  <a:gd name="T20" fmla="*/ 50 w 58"/>
                  <a:gd name="T21" fmla="*/ 8 h 24"/>
                  <a:gd name="T22" fmla="*/ 43 w 58"/>
                  <a:gd name="T23" fmla="*/ 6 h 24"/>
                  <a:gd name="T24" fmla="*/ 34 w 58"/>
                  <a:gd name="T25" fmla="*/ 5 h 24"/>
                  <a:gd name="T26" fmla="*/ 24 w 58"/>
                  <a:gd name="T27" fmla="*/ 5 h 24"/>
                  <a:gd name="T28" fmla="*/ 15 w 58"/>
                  <a:gd name="T29" fmla="*/ 3 h 24"/>
                  <a:gd name="T30" fmla="*/ 6 w 58"/>
                  <a:gd name="T31" fmla="*/ 2 h 24"/>
                  <a:gd name="T32" fmla="*/ 0 w 5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0" y="0"/>
                    </a:moveTo>
                    <a:lnTo>
                      <a:pt x="8" y="6"/>
                    </a:lnTo>
                    <a:lnTo>
                      <a:pt x="16" y="11"/>
                    </a:lnTo>
                    <a:lnTo>
                      <a:pt x="25" y="17"/>
                    </a:lnTo>
                    <a:lnTo>
                      <a:pt x="36" y="21"/>
                    </a:lnTo>
                    <a:lnTo>
                      <a:pt x="45" y="24"/>
                    </a:lnTo>
                    <a:lnTo>
                      <a:pt x="52" y="24"/>
                    </a:lnTo>
                    <a:lnTo>
                      <a:pt x="56" y="23"/>
                    </a:lnTo>
                    <a:lnTo>
                      <a:pt x="58" y="18"/>
                    </a:lnTo>
                    <a:lnTo>
                      <a:pt x="55" y="12"/>
                    </a:lnTo>
                    <a:lnTo>
                      <a:pt x="50" y="8"/>
                    </a:lnTo>
                    <a:lnTo>
                      <a:pt x="43" y="6"/>
                    </a:lnTo>
                    <a:lnTo>
                      <a:pt x="34" y="5"/>
                    </a:lnTo>
                    <a:lnTo>
                      <a:pt x="24" y="5"/>
                    </a:lnTo>
                    <a:lnTo>
                      <a:pt x="15" y="3"/>
                    </a:lnTo>
                    <a:lnTo>
                      <a:pt x="6"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0" name="Freeform 216"/>
              <p:cNvSpPr>
                <a:spLocks/>
              </p:cNvSpPr>
              <p:nvPr/>
            </p:nvSpPr>
            <p:spPr bwMode="auto">
              <a:xfrm>
                <a:off x="1331" y="2524"/>
                <a:ext cx="51" cy="12"/>
              </a:xfrm>
              <a:custGeom>
                <a:avLst/>
                <a:gdLst>
                  <a:gd name="T0" fmla="*/ 0 w 51"/>
                  <a:gd name="T1" fmla="*/ 0 h 12"/>
                  <a:gd name="T2" fmla="*/ 6 w 51"/>
                  <a:gd name="T3" fmla="*/ 1 h 12"/>
                  <a:gd name="T4" fmla="*/ 12 w 51"/>
                  <a:gd name="T5" fmla="*/ 4 h 12"/>
                  <a:gd name="T6" fmla="*/ 21 w 51"/>
                  <a:gd name="T7" fmla="*/ 7 h 12"/>
                  <a:gd name="T8" fmla="*/ 30 w 51"/>
                  <a:gd name="T9" fmla="*/ 10 h 12"/>
                  <a:gd name="T10" fmla="*/ 39 w 51"/>
                  <a:gd name="T11" fmla="*/ 12 h 12"/>
                  <a:gd name="T12" fmla="*/ 45 w 51"/>
                  <a:gd name="T13" fmla="*/ 12 h 12"/>
                  <a:gd name="T14" fmla="*/ 49 w 51"/>
                  <a:gd name="T15" fmla="*/ 10 h 12"/>
                  <a:gd name="T16" fmla="*/ 51 w 51"/>
                  <a:gd name="T17" fmla="*/ 6 h 12"/>
                  <a:gd name="T18" fmla="*/ 48 w 51"/>
                  <a:gd name="T19" fmla="*/ 1 h 12"/>
                  <a:gd name="T20" fmla="*/ 43 w 51"/>
                  <a:gd name="T21" fmla="*/ 0 h 12"/>
                  <a:gd name="T22" fmla="*/ 37 w 51"/>
                  <a:gd name="T23" fmla="*/ 0 h 12"/>
                  <a:gd name="T24" fmla="*/ 30 w 51"/>
                  <a:gd name="T25" fmla="*/ 0 h 12"/>
                  <a:gd name="T26" fmla="*/ 22 w 51"/>
                  <a:gd name="T27" fmla="*/ 1 h 12"/>
                  <a:gd name="T28" fmla="*/ 14 w 51"/>
                  <a:gd name="T29" fmla="*/ 1 h 12"/>
                  <a:gd name="T30" fmla="*/ 6 w 51"/>
                  <a:gd name="T31" fmla="*/ 1 h 12"/>
                  <a:gd name="T32" fmla="*/ 0 w 5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0" y="0"/>
                    </a:moveTo>
                    <a:lnTo>
                      <a:pt x="6" y="1"/>
                    </a:lnTo>
                    <a:lnTo>
                      <a:pt x="12" y="4"/>
                    </a:lnTo>
                    <a:lnTo>
                      <a:pt x="21" y="7"/>
                    </a:lnTo>
                    <a:lnTo>
                      <a:pt x="30" y="10"/>
                    </a:lnTo>
                    <a:lnTo>
                      <a:pt x="39" y="12"/>
                    </a:lnTo>
                    <a:lnTo>
                      <a:pt x="45" y="12"/>
                    </a:lnTo>
                    <a:lnTo>
                      <a:pt x="49" y="10"/>
                    </a:lnTo>
                    <a:lnTo>
                      <a:pt x="51" y="6"/>
                    </a:lnTo>
                    <a:lnTo>
                      <a:pt x="48" y="1"/>
                    </a:lnTo>
                    <a:lnTo>
                      <a:pt x="43" y="0"/>
                    </a:lnTo>
                    <a:lnTo>
                      <a:pt x="37" y="0"/>
                    </a:lnTo>
                    <a:lnTo>
                      <a:pt x="30" y="0"/>
                    </a:lnTo>
                    <a:lnTo>
                      <a:pt x="22" y="1"/>
                    </a:lnTo>
                    <a:lnTo>
                      <a:pt x="14" y="1"/>
                    </a:lnTo>
                    <a:lnTo>
                      <a:pt x="6" y="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1" name="Freeform 217"/>
              <p:cNvSpPr>
                <a:spLocks/>
              </p:cNvSpPr>
              <p:nvPr/>
            </p:nvSpPr>
            <p:spPr bwMode="auto">
              <a:xfrm>
                <a:off x="1322" y="2491"/>
                <a:ext cx="51" cy="15"/>
              </a:xfrm>
              <a:custGeom>
                <a:avLst/>
                <a:gdLst>
                  <a:gd name="T0" fmla="*/ 0 w 51"/>
                  <a:gd name="T1" fmla="*/ 8 h 15"/>
                  <a:gd name="T2" fmla="*/ 5 w 51"/>
                  <a:gd name="T3" fmla="*/ 11 h 15"/>
                  <a:gd name="T4" fmla="*/ 12 w 51"/>
                  <a:gd name="T5" fmla="*/ 12 h 15"/>
                  <a:gd name="T6" fmla="*/ 20 w 51"/>
                  <a:gd name="T7" fmla="*/ 14 h 15"/>
                  <a:gd name="T8" fmla="*/ 29 w 51"/>
                  <a:gd name="T9" fmla="*/ 15 h 15"/>
                  <a:gd name="T10" fmla="*/ 36 w 51"/>
                  <a:gd name="T11" fmla="*/ 14 h 15"/>
                  <a:gd name="T12" fmla="*/ 43 w 51"/>
                  <a:gd name="T13" fmla="*/ 12 h 15"/>
                  <a:gd name="T14" fmla="*/ 48 w 51"/>
                  <a:gd name="T15" fmla="*/ 9 h 15"/>
                  <a:gd name="T16" fmla="*/ 51 w 51"/>
                  <a:gd name="T17" fmla="*/ 5 h 15"/>
                  <a:gd name="T18" fmla="*/ 49 w 51"/>
                  <a:gd name="T19" fmla="*/ 2 h 15"/>
                  <a:gd name="T20" fmla="*/ 46 w 51"/>
                  <a:gd name="T21" fmla="*/ 0 h 15"/>
                  <a:gd name="T22" fmla="*/ 40 w 51"/>
                  <a:gd name="T23" fmla="*/ 0 h 15"/>
                  <a:gd name="T24" fmla="*/ 33 w 51"/>
                  <a:gd name="T25" fmla="*/ 2 h 15"/>
                  <a:gd name="T26" fmla="*/ 24 w 51"/>
                  <a:gd name="T27" fmla="*/ 3 h 15"/>
                  <a:gd name="T28" fmla="*/ 17 w 51"/>
                  <a:gd name="T29" fmla="*/ 6 h 15"/>
                  <a:gd name="T30" fmla="*/ 8 w 51"/>
                  <a:gd name="T31" fmla="*/ 8 h 15"/>
                  <a:gd name="T32" fmla="*/ 0 w 51"/>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5"/>
                  <a:gd name="T53" fmla="*/ 51 w 5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5">
                    <a:moveTo>
                      <a:pt x="0" y="8"/>
                    </a:moveTo>
                    <a:lnTo>
                      <a:pt x="5" y="11"/>
                    </a:lnTo>
                    <a:lnTo>
                      <a:pt x="12" y="12"/>
                    </a:lnTo>
                    <a:lnTo>
                      <a:pt x="20" y="14"/>
                    </a:lnTo>
                    <a:lnTo>
                      <a:pt x="29" y="15"/>
                    </a:lnTo>
                    <a:lnTo>
                      <a:pt x="36" y="14"/>
                    </a:lnTo>
                    <a:lnTo>
                      <a:pt x="43" y="12"/>
                    </a:lnTo>
                    <a:lnTo>
                      <a:pt x="48" y="9"/>
                    </a:lnTo>
                    <a:lnTo>
                      <a:pt x="51" y="5"/>
                    </a:lnTo>
                    <a:lnTo>
                      <a:pt x="49" y="2"/>
                    </a:lnTo>
                    <a:lnTo>
                      <a:pt x="46" y="0"/>
                    </a:lnTo>
                    <a:lnTo>
                      <a:pt x="40" y="0"/>
                    </a:lnTo>
                    <a:lnTo>
                      <a:pt x="33" y="2"/>
                    </a:lnTo>
                    <a:lnTo>
                      <a:pt x="24" y="3"/>
                    </a:lnTo>
                    <a:lnTo>
                      <a:pt x="17" y="6"/>
                    </a:lnTo>
                    <a:lnTo>
                      <a:pt x="8" y="8"/>
                    </a:lnTo>
                    <a:lnTo>
                      <a:pt x="0"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2" name="Freeform 218"/>
              <p:cNvSpPr>
                <a:spLocks/>
              </p:cNvSpPr>
              <p:nvPr/>
            </p:nvSpPr>
            <p:spPr bwMode="auto">
              <a:xfrm>
                <a:off x="1297" y="2447"/>
                <a:ext cx="55" cy="15"/>
              </a:xfrm>
              <a:custGeom>
                <a:avLst/>
                <a:gdLst>
                  <a:gd name="T0" fmla="*/ 0 w 55"/>
                  <a:gd name="T1" fmla="*/ 3 h 15"/>
                  <a:gd name="T2" fmla="*/ 5 w 55"/>
                  <a:gd name="T3" fmla="*/ 4 h 15"/>
                  <a:gd name="T4" fmla="*/ 12 w 55"/>
                  <a:gd name="T5" fmla="*/ 7 h 15"/>
                  <a:gd name="T6" fmla="*/ 20 w 55"/>
                  <a:gd name="T7" fmla="*/ 10 h 15"/>
                  <a:gd name="T8" fmla="*/ 28 w 55"/>
                  <a:gd name="T9" fmla="*/ 13 h 15"/>
                  <a:gd name="T10" fmla="*/ 36 w 55"/>
                  <a:gd name="T11" fmla="*/ 15 h 15"/>
                  <a:gd name="T12" fmla="*/ 43 w 55"/>
                  <a:gd name="T13" fmla="*/ 15 h 15"/>
                  <a:gd name="T14" fmla="*/ 51 w 55"/>
                  <a:gd name="T15" fmla="*/ 13 h 15"/>
                  <a:gd name="T16" fmla="*/ 55 w 55"/>
                  <a:gd name="T17" fmla="*/ 10 h 15"/>
                  <a:gd name="T18" fmla="*/ 55 w 55"/>
                  <a:gd name="T19" fmla="*/ 6 h 15"/>
                  <a:gd name="T20" fmla="*/ 52 w 55"/>
                  <a:gd name="T21" fmla="*/ 3 h 15"/>
                  <a:gd name="T22" fmla="*/ 45 w 55"/>
                  <a:gd name="T23" fmla="*/ 1 h 15"/>
                  <a:gd name="T24" fmla="*/ 34 w 55"/>
                  <a:gd name="T25" fmla="*/ 0 h 15"/>
                  <a:gd name="T26" fmla="*/ 24 w 55"/>
                  <a:gd name="T27" fmla="*/ 1 h 15"/>
                  <a:gd name="T28" fmla="*/ 14 w 55"/>
                  <a:gd name="T29" fmla="*/ 1 h 15"/>
                  <a:gd name="T30" fmla="*/ 6 w 55"/>
                  <a:gd name="T31" fmla="*/ 3 h 15"/>
                  <a:gd name="T32" fmla="*/ 0 w 55"/>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5"/>
                  <a:gd name="T53" fmla="*/ 55 w 5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5">
                    <a:moveTo>
                      <a:pt x="0" y="3"/>
                    </a:moveTo>
                    <a:lnTo>
                      <a:pt x="5" y="4"/>
                    </a:lnTo>
                    <a:lnTo>
                      <a:pt x="12" y="7"/>
                    </a:lnTo>
                    <a:lnTo>
                      <a:pt x="20" y="10"/>
                    </a:lnTo>
                    <a:lnTo>
                      <a:pt x="28" y="13"/>
                    </a:lnTo>
                    <a:lnTo>
                      <a:pt x="36" y="15"/>
                    </a:lnTo>
                    <a:lnTo>
                      <a:pt x="43" y="15"/>
                    </a:lnTo>
                    <a:lnTo>
                      <a:pt x="51" y="13"/>
                    </a:lnTo>
                    <a:lnTo>
                      <a:pt x="55" y="10"/>
                    </a:lnTo>
                    <a:lnTo>
                      <a:pt x="55" y="6"/>
                    </a:lnTo>
                    <a:lnTo>
                      <a:pt x="52" y="3"/>
                    </a:lnTo>
                    <a:lnTo>
                      <a:pt x="45" y="1"/>
                    </a:lnTo>
                    <a:lnTo>
                      <a:pt x="34" y="0"/>
                    </a:lnTo>
                    <a:lnTo>
                      <a:pt x="24" y="1"/>
                    </a:lnTo>
                    <a:lnTo>
                      <a:pt x="14" y="1"/>
                    </a:lnTo>
                    <a:lnTo>
                      <a:pt x="6" y="3"/>
                    </a:lnTo>
                    <a:lnTo>
                      <a:pt x="0"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3" name="Freeform 219"/>
              <p:cNvSpPr>
                <a:spLocks/>
              </p:cNvSpPr>
              <p:nvPr/>
            </p:nvSpPr>
            <p:spPr bwMode="auto">
              <a:xfrm>
                <a:off x="1353" y="2746"/>
                <a:ext cx="52" cy="84"/>
              </a:xfrm>
              <a:custGeom>
                <a:avLst/>
                <a:gdLst>
                  <a:gd name="T0" fmla="*/ 52 w 52"/>
                  <a:gd name="T1" fmla="*/ 81 h 84"/>
                  <a:gd name="T2" fmla="*/ 51 w 52"/>
                  <a:gd name="T3" fmla="*/ 76 h 84"/>
                  <a:gd name="T4" fmla="*/ 45 w 52"/>
                  <a:gd name="T5" fmla="*/ 69 h 84"/>
                  <a:gd name="T6" fmla="*/ 37 w 52"/>
                  <a:gd name="T7" fmla="*/ 59 h 84"/>
                  <a:gd name="T8" fmla="*/ 29 w 52"/>
                  <a:gd name="T9" fmla="*/ 47 h 84"/>
                  <a:gd name="T10" fmla="*/ 18 w 52"/>
                  <a:gd name="T11" fmla="*/ 35 h 84"/>
                  <a:gd name="T12" fmla="*/ 9 w 52"/>
                  <a:gd name="T13" fmla="*/ 22 h 84"/>
                  <a:gd name="T14" fmla="*/ 3 w 52"/>
                  <a:gd name="T15" fmla="*/ 10 h 84"/>
                  <a:gd name="T16" fmla="*/ 0 w 52"/>
                  <a:gd name="T17" fmla="*/ 0 h 84"/>
                  <a:gd name="T18" fmla="*/ 3 w 52"/>
                  <a:gd name="T19" fmla="*/ 13 h 84"/>
                  <a:gd name="T20" fmla="*/ 9 w 52"/>
                  <a:gd name="T21" fmla="*/ 28 h 84"/>
                  <a:gd name="T22" fmla="*/ 18 w 52"/>
                  <a:gd name="T23" fmla="*/ 44 h 84"/>
                  <a:gd name="T24" fmla="*/ 26 w 52"/>
                  <a:gd name="T25" fmla="*/ 59 h 84"/>
                  <a:gd name="T26" fmla="*/ 34 w 52"/>
                  <a:gd name="T27" fmla="*/ 70 h 84"/>
                  <a:gd name="T28" fmla="*/ 42 w 52"/>
                  <a:gd name="T29" fmla="*/ 79 h 84"/>
                  <a:gd name="T30" fmla="*/ 48 w 52"/>
                  <a:gd name="T31" fmla="*/ 84 h 84"/>
                  <a:gd name="T32" fmla="*/ 52 w 52"/>
                  <a:gd name="T33" fmla="*/ 8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4"/>
                  <a:gd name="T53" fmla="*/ 52 w 52"/>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4">
                    <a:moveTo>
                      <a:pt x="52" y="81"/>
                    </a:moveTo>
                    <a:lnTo>
                      <a:pt x="51" y="76"/>
                    </a:lnTo>
                    <a:lnTo>
                      <a:pt x="45" y="69"/>
                    </a:lnTo>
                    <a:lnTo>
                      <a:pt x="37" y="59"/>
                    </a:lnTo>
                    <a:lnTo>
                      <a:pt x="29" y="47"/>
                    </a:lnTo>
                    <a:lnTo>
                      <a:pt x="18" y="35"/>
                    </a:lnTo>
                    <a:lnTo>
                      <a:pt x="9" y="22"/>
                    </a:lnTo>
                    <a:lnTo>
                      <a:pt x="3" y="10"/>
                    </a:lnTo>
                    <a:lnTo>
                      <a:pt x="0" y="0"/>
                    </a:lnTo>
                    <a:lnTo>
                      <a:pt x="3" y="13"/>
                    </a:lnTo>
                    <a:lnTo>
                      <a:pt x="9" y="28"/>
                    </a:lnTo>
                    <a:lnTo>
                      <a:pt x="18" y="44"/>
                    </a:lnTo>
                    <a:lnTo>
                      <a:pt x="26" y="59"/>
                    </a:lnTo>
                    <a:lnTo>
                      <a:pt x="34" y="70"/>
                    </a:lnTo>
                    <a:lnTo>
                      <a:pt x="42" y="79"/>
                    </a:lnTo>
                    <a:lnTo>
                      <a:pt x="48" y="84"/>
                    </a:lnTo>
                    <a:lnTo>
                      <a:pt x="52"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4" name="Freeform 220"/>
              <p:cNvSpPr>
                <a:spLocks/>
              </p:cNvSpPr>
              <p:nvPr/>
            </p:nvSpPr>
            <p:spPr bwMode="auto">
              <a:xfrm>
                <a:off x="1349" y="2781"/>
                <a:ext cx="33" cy="61"/>
              </a:xfrm>
              <a:custGeom>
                <a:avLst/>
                <a:gdLst>
                  <a:gd name="T0" fmla="*/ 0 w 33"/>
                  <a:gd name="T1" fmla="*/ 0 h 61"/>
                  <a:gd name="T2" fmla="*/ 7 w 33"/>
                  <a:gd name="T3" fmla="*/ 19 h 61"/>
                  <a:gd name="T4" fmla="*/ 18 w 33"/>
                  <a:gd name="T5" fmla="*/ 40 h 61"/>
                  <a:gd name="T6" fmla="*/ 27 w 33"/>
                  <a:gd name="T7" fmla="*/ 58 h 61"/>
                  <a:gd name="T8" fmla="*/ 33 w 33"/>
                  <a:gd name="T9" fmla="*/ 61 h 61"/>
                  <a:gd name="T10" fmla="*/ 30 w 33"/>
                  <a:gd name="T11" fmla="*/ 49 h 61"/>
                  <a:gd name="T12" fmla="*/ 21 w 33"/>
                  <a:gd name="T13" fmla="*/ 31 h 61"/>
                  <a:gd name="T14" fmla="*/ 9 w 33"/>
                  <a:gd name="T15" fmla="*/ 13 h 61"/>
                  <a:gd name="T16" fmla="*/ 0 w 3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1"/>
                  <a:gd name="T29" fmla="*/ 33 w 3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1">
                    <a:moveTo>
                      <a:pt x="0" y="0"/>
                    </a:moveTo>
                    <a:lnTo>
                      <a:pt x="7" y="19"/>
                    </a:lnTo>
                    <a:lnTo>
                      <a:pt x="18" y="40"/>
                    </a:lnTo>
                    <a:lnTo>
                      <a:pt x="27" y="58"/>
                    </a:lnTo>
                    <a:lnTo>
                      <a:pt x="33" y="61"/>
                    </a:lnTo>
                    <a:lnTo>
                      <a:pt x="30" y="49"/>
                    </a:lnTo>
                    <a:lnTo>
                      <a:pt x="21" y="31"/>
                    </a:lnTo>
                    <a:lnTo>
                      <a:pt x="9"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5" name="Freeform 221"/>
              <p:cNvSpPr>
                <a:spLocks/>
              </p:cNvSpPr>
              <p:nvPr/>
            </p:nvSpPr>
            <p:spPr bwMode="auto">
              <a:xfrm>
                <a:off x="1110" y="2296"/>
                <a:ext cx="88" cy="322"/>
              </a:xfrm>
              <a:custGeom>
                <a:avLst/>
                <a:gdLst>
                  <a:gd name="T0" fmla="*/ 77 w 88"/>
                  <a:gd name="T1" fmla="*/ 0 h 322"/>
                  <a:gd name="T2" fmla="*/ 80 w 88"/>
                  <a:gd name="T3" fmla="*/ 0 h 322"/>
                  <a:gd name="T4" fmla="*/ 83 w 88"/>
                  <a:gd name="T5" fmla="*/ 0 h 322"/>
                  <a:gd name="T6" fmla="*/ 86 w 88"/>
                  <a:gd name="T7" fmla="*/ 2 h 322"/>
                  <a:gd name="T8" fmla="*/ 88 w 88"/>
                  <a:gd name="T9" fmla="*/ 2 h 322"/>
                  <a:gd name="T10" fmla="*/ 54 w 88"/>
                  <a:gd name="T11" fmla="*/ 42 h 322"/>
                  <a:gd name="T12" fmla="*/ 32 w 88"/>
                  <a:gd name="T13" fmla="*/ 84 h 322"/>
                  <a:gd name="T14" fmla="*/ 18 w 88"/>
                  <a:gd name="T15" fmla="*/ 129 h 322"/>
                  <a:gd name="T16" fmla="*/ 12 w 88"/>
                  <a:gd name="T17" fmla="*/ 173 h 322"/>
                  <a:gd name="T18" fmla="*/ 10 w 88"/>
                  <a:gd name="T19" fmla="*/ 216 h 322"/>
                  <a:gd name="T20" fmla="*/ 13 w 88"/>
                  <a:gd name="T21" fmla="*/ 256 h 322"/>
                  <a:gd name="T22" fmla="*/ 19 w 88"/>
                  <a:gd name="T23" fmla="*/ 291 h 322"/>
                  <a:gd name="T24" fmla="*/ 23 w 88"/>
                  <a:gd name="T25" fmla="*/ 322 h 322"/>
                  <a:gd name="T26" fmla="*/ 12 w 88"/>
                  <a:gd name="T27" fmla="*/ 297 h 322"/>
                  <a:gd name="T28" fmla="*/ 3 w 88"/>
                  <a:gd name="T29" fmla="*/ 260 h 322"/>
                  <a:gd name="T30" fmla="*/ 0 w 88"/>
                  <a:gd name="T31" fmla="*/ 215 h 322"/>
                  <a:gd name="T32" fmla="*/ 3 w 88"/>
                  <a:gd name="T33" fmla="*/ 164 h 322"/>
                  <a:gd name="T34" fmla="*/ 12 w 88"/>
                  <a:gd name="T35" fmla="*/ 114 h 322"/>
                  <a:gd name="T36" fmla="*/ 26 w 88"/>
                  <a:gd name="T37" fmla="*/ 67 h 322"/>
                  <a:gd name="T38" fmla="*/ 47 w 88"/>
                  <a:gd name="T39" fmla="*/ 28 h 322"/>
                  <a:gd name="T40" fmla="*/ 77 w 88"/>
                  <a:gd name="T41" fmla="*/ 0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322"/>
                  <a:gd name="T65" fmla="*/ 88 w 88"/>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322">
                    <a:moveTo>
                      <a:pt x="77" y="0"/>
                    </a:moveTo>
                    <a:lnTo>
                      <a:pt x="80" y="0"/>
                    </a:lnTo>
                    <a:lnTo>
                      <a:pt x="83" y="0"/>
                    </a:lnTo>
                    <a:lnTo>
                      <a:pt x="86" y="2"/>
                    </a:lnTo>
                    <a:lnTo>
                      <a:pt x="88" y="2"/>
                    </a:lnTo>
                    <a:lnTo>
                      <a:pt x="54" y="42"/>
                    </a:lnTo>
                    <a:lnTo>
                      <a:pt x="32" y="84"/>
                    </a:lnTo>
                    <a:lnTo>
                      <a:pt x="18" y="129"/>
                    </a:lnTo>
                    <a:lnTo>
                      <a:pt x="12" y="173"/>
                    </a:lnTo>
                    <a:lnTo>
                      <a:pt x="10" y="216"/>
                    </a:lnTo>
                    <a:lnTo>
                      <a:pt x="13" y="256"/>
                    </a:lnTo>
                    <a:lnTo>
                      <a:pt x="19" y="291"/>
                    </a:lnTo>
                    <a:lnTo>
                      <a:pt x="23" y="322"/>
                    </a:lnTo>
                    <a:lnTo>
                      <a:pt x="12" y="297"/>
                    </a:lnTo>
                    <a:lnTo>
                      <a:pt x="3" y="260"/>
                    </a:lnTo>
                    <a:lnTo>
                      <a:pt x="0" y="215"/>
                    </a:lnTo>
                    <a:lnTo>
                      <a:pt x="3" y="164"/>
                    </a:lnTo>
                    <a:lnTo>
                      <a:pt x="12" y="114"/>
                    </a:lnTo>
                    <a:lnTo>
                      <a:pt x="26" y="67"/>
                    </a:lnTo>
                    <a:lnTo>
                      <a:pt x="47" y="28"/>
                    </a:lnTo>
                    <a:lnTo>
                      <a:pt x="7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6" name="Freeform 222"/>
              <p:cNvSpPr>
                <a:spLocks/>
              </p:cNvSpPr>
              <p:nvPr/>
            </p:nvSpPr>
            <p:spPr bwMode="auto">
              <a:xfrm>
                <a:off x="1120" y="2567"/>
                <a:ext cx="64" cy="43"/>
              </a:xfrm>
              <a:custGeom>
                <a:avLst/>
                <a:gdLst>
                  <a:gd name="T0" fmla="*/ 0 w 64"/>
                  <a:gd name="T1" fmla="*/ 0 h 43"/>
                  <a:gd name="T2" fmla="*/ 6 w 64"/>
                  <a:gd name="T3" fmla="*/ 9 h 43"/>
                  <a:gd name="T4" fmla="*/ 15 w 64"/>
                  <a:gd name="T5" fmla="*/ 17 h 43"/>
                  <a:gd name="T6" fmla="*/ 24 w 64"/>
                  <a:gd name="T7" fmla="*/ 25 h 43"/>
                  <a:gd name="T8" fmla="*/ 34 w 64"/>
                  <a:gd name="T9" fmla="*/ 32 h 43"/>
                  <a:gd name="T10" fmla="*/ 44 w 64"/>
                  <a:gd name="T11" fmla="*/ 38 h 43"/>
                  <a:gd name="T12" fmla="*/ 53 w 64"/>
                  <a:gd name="T13" fmla="*/ 41 h 43"/>
                  <a:gd name="T14" fmla="*/ 61 w 64"/>
                  <a:gd name="T15" fmla="*/ 43 h 43"/>
                  <a:gd name="T16" fmla="*/ 64 w 64"/>
                  <a:gd name="T17" fmla="*/ 41 h 43"/>
                  <a:gd name="T18" fmla="*/ 64 w 64"/>
                  <a:gd name="T19" fmla="*/ 38 h 43"/>
                  <a:gd name="T20" fmla="*/ 58 w 64"/>
                  <a:gd name="T21" fmla="*/ 34 h 43"/>
                  <a:gd name="T22" fmla="*/ 50 w 64"/>
                  <a:gd name="T23" fmla="*/ 29 h 43"/>
                  <a:gd name="T24" fmla="*/ 42 w 64"/>
                  <a:gd name="T25" fmla="*/ 25 h 43"/>
                  <a:gd name="T26" fmla="*/ 30 w 64"/>
                  <a:gd name="T27" fmla="*/ 19 h 43"/>
                  <a:gd name="T28" fmla="*/ 19 w 64"/>
                  <a:gd name="T29" fmla="*/ 13 h 43"/>
                  <a:gd name="T30" fmla="*/ 9 w 64"/>
                  <a:gd name="T31" fmla="*/ 7 h 43"/>
                  <a:gd name="T32" fmla="*/ 0 w 6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3"/>
                  <a:gd name="T53" fmla="*/ 64 w 64"/>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3">
                    <a:moveTo>
                      <a:pt x="0" y="0"/>
                    </a:moveTo>
                    <a:lnTo>
                      <a:pt x="6" y="9"/>
                    </a:lnTo>
                    <a:lnTo>
                      <a:pt x="15" y="17"/>
                    </a:lnTo>
                    <a:lnTo>
                      <a:pt x="24" y="25"/>
                    </a:lnTo>
                    <a:lnTo>
                      <a:pt x="34" y="32"/>
                    </a:lnTo>
                    <a:lnTo>
                      <a:pt x="44" y="38"/>
                    </a:lnTo>
                    <a:lnTo>
                      <a:pt x="53" y="41"/>
                    </a:lnTo>
                    <a:lnTo>
                      <a:pt x="61" y="43"/>
                    </a:lnTo>
                    <a:lnTo>
                      <a:pt x="64" y="41"/>
                    </a:lnTo>
                    <a:lnTo>
                      <a:pt x="64" y="38"/>
                    </a:lnTo>
                    <a:lnTo>
                      <a:pt x="58" y="34"/>
                    </a:lnTo>
                    <a:lnTo>
                      <a:pt x="50" y="29"/>
                    </a:lnTo>
                    <a:lnTo>
                      <a:pt x="42" y="25"/>
                    </a:lnTo>
                    <a:lnTo>
                      <a:pt x="30" y="19"/>
                    </a:lnTo>
                    <a:lnTo>
                      <a:pt x="19" y="13"/>
                    </a:lnTo>
                    <a:lnTo>
                      <a:pt x="9"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7" name="Freeform 223"/>
              <p:cNvSpPr>
                <a:spLocks/>
              </p:cNvSpPr>
              <p:nvPr/>
            </p:nvSpPr>
            <p:spPr bwMode="auto">
              <a:xfrm>
                <a:off x="1117" y="2536"/>
                <a:ext cx="76" cy="63"/>
              </a:xfrm>
              <a:custGeom>
                <a:avLst/>
                <a:gdLst>
                  <a:gd name="T0" fmla="*/ 76 w 76"/>
                  <a:gd name="T1" fmla="*/ 63 h 63"/>
                  <a:gd name="T2" fmla="*/ 71 w 76"/>
                  <a:gd name="T3" fmla="*/ 63 h 63"/>
                  <a:gd name="T4" fmla="*/ 64 w 76"/>
                  <a:gd name="T5" fmla="*/ 60 h 63"/>
                  <a:gd name="T6" fmla="*/ 53 w 76"/>
                  <a:gd name="T7" fmla="*/ 54 h 63"/>
                  <a:gd name="T8" fmla="*/ 40 w 76"/>
                  <a:gd name="T9" fmla="*/ 47 h 63"/>
                  <a:gd name="T10" fmla="*/ 27 w 76"/>
                  <a:gd name="T11" fmla="*/ 37 h 63"/>
                  <a:gd name="T12" fmla="*/ 15 w 76"/>
                  <a:gd name="T13" fmla="*/ 25 h 63"/>
                  <a:gd name="T14" fmla="*/ 6 w 76"/>
                  <a:gd name="T15" fmla="*/ 13 h 63"/>
                  <a:gd name="T16" fmla="*/ 0 w 76"/>
                  <a:gd name="T17" fmla="*/ 0 h 63"/>
                  <a:gd name="T18" fmla="*/ 8 w 76"/>
                  <a:gd name="T19" fmla="*/ 7 h 63"/>
                  <a:gd name="T20" fmla="*/ 19 w 76"/>
                  <a:gd name="T21" fmla="*/ 16 h 63"/>
                  <a:gd name="T22" fmla="*/ 33 w 76"/>
                  <a:gd name="T23" fmla="*/ 26 h 63"/>
                  <a:gd name="T24" fmla="*/ 46 w 76"/>
                  <a:gd name="T25" fmla="*/ 35 h 63"/>
                  <a:gd name="T26" fmla="*/ 58 w 76"/>
                  <a:gd name="T27" fmla="*/ 44 h 63"/>
                  <a:gd name="T28" fmla="*/ 68 w 76"/>
                  <a:gd name="T29" fmla="*/ 53 h 63"/>
                  <a:gd name="T30" fmla="*/ 74 w 76"/>
                  <a:gd name="T31" fmla="*/ 59 h 63"/>
                  <a:gd name="T32" fmla="*/ 76 w 76"/>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3"/>
                  <a:gd name="T53" fmla="*/ 76 w 76"/>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3">
                    <a:moveTo>
                      <a:pt x="76" y="63"/>
                    </a:moveTo>
                    <a:lnTo>
                      <a:pt x="71" y="63"/>
                    </a:lnTo>
                    <a:lnTo>
                      <a:pt x="64" y="60"/>
                    </a:lnTo>
                    <a:lnTo>
                      <a:pt x="53" y="54"/>
                    </a:lnTo>
                    <a:lnTo>
                      <a:pt x="40" y="47"/>
                    </a:lnTo>
                    <a:lnTo>
                      <a:pt x="27" y="37"/>
                    </a:lnTo>
                    <a:lnTo>
                      <a:pt x="15" y="25"/>
                    </a:lnTo>
                    <a:lnTo>
                      <a:pt x="6" y="13"/>
                    </a:lnTo>
                    <a:lnTo>
                      <a:pt x="0" y="0"/>
                    </a:lnTo>
                    <a:lnTo>
                      <a:pt x="8" y="7"/>
                    </a:lnTo>
                    <a:lnTo>
                      <a:pt x="19" y="16"/>
                    </a:lnTo>
                    <a:lnTo>
                      <a:pt x="33" y="26"/>
                    </a:lnTo>
                    <a:lnTo>
                      <a:pt x="46" y="35"/>
                    </a:lnTo>
                    <a:lnTo>
                      <a:pt x="58" y="44"/>
                    </a:lnTo>
                    <a:lnTo>
                      <a:pt x="68" y="53"/>
                    </a:lnTo>
                    <a:lnTo>
                      <a:pt x="74" y="59"/>
                    </a:lnTo>
                    <a:lnTo>
                      <a:pt x="76"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8" name="Freeform 224"/>
              <p:cNvSpPr>
                <a:spLocks/>
              </p:cNvSpPr>
              <p:nvPr/>
            </p:nvSpPr>
            <p:spPr bwMode="auto">
              <a:xfrm>
                <a:off x="1114" y="2475"/>
                <a:ext cx="90" cy="83"/>
              </a:xfrm>
              <a:custGeom>
                <a:avLst/>
                <a:gdLst>
                  <a:gd name="T0" fmla="*/ 90 w 90"/>
                  <a:gd name="T1" fmla="*/ 81 h 83"/>
                  <a:gd name="T2" fmla="*/ 86 w 90"/>
                  <a:gd name="T3" fmla="*/ 83 h 83"/>
                  <a:gd name="T4" fmla="*/ 76 w 90"/>
                  <a:gd name="T5" fmla="*/ 78 h 83"/>
                  <a:gd name="T6" fmla="*/ 62 w 90"/>
                  <a:gd name="T7" fmla="*/ 70 h 83"/>
                  <a:gd name="T8" fmla="*/ 48 w 90"/>
                  <a:gd name="T9" fmla="*/ 58 h 83"/>
                  <a:gd name="T10" fmla="*/ 33 w 90"/>
                  <a:gd name="T11" fmla="*/ 43 h 83"/>
                  <a:gd name="T12" fmla="*/ 18 w 90"/>
                  <a:gd name="T13" fmla="*/ 28 h 83"/>
                  <a:gd name="T14" fmla="*/ 8 w 90"/>
                  <a:gd name="T15" fmla="*/ 13 h 83"/>
                  <a:gd name="T16" fmla="*/ 0 w 90"/>
                  <a:gd name="T17" fmla="*/ 0 h 83"/>
                  <a:gd name="T18" fmla="*/ 8 w 90"/>
                  <a:gd name="T19" fmla="*/ 6 h 83"/>
                  <a:gd name="T20" fmla="*/ 19 w 90"/>
                  <a:gd name="T21" fmla="*/ 16 h 83"/>
                  <a:gd name="T22" fmla="*/ 34 w 90"/>
                  <a:gd name="T23" fmla="*/ 28 h 83"/>
                  <a:gd name="T24" fmla="*/ 52 w 90"/>
                  <a:gd name="T25" fmla="*/ 41 h 83"/>
                  <a:gd name="T26" fmla="*/ 67 w 90"/>
                  <a:gd name="T27" fmla="*/ 55 h 83"/>
                  <a:gd name="T28" fmla="*/ 80 w 90"/>
                  <a:gd name="T29" fmla="*/ 67 h 83"/>
                  <a:gd name="T30" fmla="*/ 89 w 90"/>
                  <a:gd name="T31" fmla="*/ 75 h 83"/>
                  <a:gd name="T32" fmla="*/ 90 w 90"/>
                  <a:gd name="T33" fmla="*/ 8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3"/>
                  <a:gd name="T53" fmla="*/ 90 w 90"/>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3">
                    <a:moveTo>
                      <a:pt x="90" y="81"/>
                    </a:moveTo>
                    <a:lnTo>
                      <a:pt x="86" y="83"/>
                    </a:lnTo>
                    <a:lnTo>
                      <a:pt x="76" y="78"/>
                    </a:lnTo>
                    <a:lnTo>
                      <a:pt x="62" y="70"/>
                    </a:lnTo>
                    <a:lnTo>
                      <a:pt x="48" y="58"/>
                    </a:lnTo>
                    <a:lnTo>
                      <a:pt x="33" y="43"/>
                    </a:lnTo>
                    <a:lnTo>
                      <a:pt x="18" y="28"/>
                    </a:lnTo>
                    <a:lnTo>
                      <a:pt x="8" y="13"/>
                    </a:lnTo>
                    <a:lnTo>
                      <a:pt x="0" y="0"/>
                    </a:lnTo>
                    <a:lnTo>
                      <a:pt x="8" y="6"/>
                    </a:lnTo>
                    <a:lnTo>
                      <a:pt x="19" y="16"/>
                    </a:lnTo>
                    <a:lnTo>
                      <a:pt x="34" y="28"/>
                    </a:lnTo>
                    <a:lnTo>
                      <a:pt x="52" y="41"/>
                    </a:lnTo>
                    <a:lnTo>
                      <a:pt x="67" y="55"/>
                    </a:lnTo>
                    <a:lnTo>
                      <a:pt x="80" y="67"/>
                    </a:lnTo>
                    <a:lnTo>
                      <a:pt x="89" y="75"/>
                    </a:lnTo>
                    <a:lnTo>
                      <a:pt x="90"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9" name="Freeform 225"/>
              <p:cNvSpPr>
                <a:spLocks/>
              </p:cNvSpPr>
              <p:nvPr/>
            </p:nvSpPr>
            <p:spPr bwMode="auto">
              <a:xfrm>
                <a:off x="1122" y="2417"/>
                <a:ext cx="97" cy="76"/>
              </a:xfrm>
              <a:custGeom>
                <a:avLst/>
                <a:gdLst>
                  <a:gd name="T0" fmla="*/ 97 w 97"/>
                  <a:gd name="T1" fmla="*/ 74 h 76"/>
                  <a:gd name="T2" fmla="*/ 91 w 97"/>
                  <a:gd name="T3" fmla="*/ 76 h 76"/>
                  <a:gd name="T4" fmla="*/ 79 w 97"/>
                  <a:gd name="T5" fmla="*/ 71 h 76"/>
                  <a:gd name="T6" fmla="*/ 65 w 97"/>
                  <a:gd name="T7" fmla="*/ 64 h 76"/>
                  <a:gd name="T8" fmla="*/ 48 w 97"/>
                  <a:gd name="T9" fmla="*/ 52 h 76"/>
                  <a:gd name="T10" fmla="*/ 32 w 97"/>
                  <a:gd name="T11" fmla="*/ 39 h 76"/>
                  <a:gd name="T12" fmla="*/ 17 w 97"/>
                  <a:gd name="T13" fmla="*/ 26 h 76"/>
                  <a:gd name="T14" fmla="*/ 6 w 97"/>
                  <a:gd name="T15" fmla="*/ 12 h 76"/>
                  <a:gd name="T16" fmla="*/ 0 w 97"/>
                  <a:gd name="T17" fmla="*/ 0 h 76"/>
                  <a:gd name="T18" fmla="*/ 7 w 97"/>
                  <a:gd name="T19" fmla="*/ 5 h 76"/>
                  <a:gd name="T20" fmla="*/ 20 w 97"/>
                  <a:gd name="T21" fmla="*/ 14 h 76"/>
                  <a:gd name="T22" fmla="*/ 37 w 97"/>
                  <a:gd name="T23" fmla="*/ 24 h 76"/>
                  <a:gd name="T24" fmla="*/ 54 w 97"/>
                  <a:gd name="T25" fmla="*/ 37 h 76"/>
                  <a:gd name="T26" fmla="*/ 71 w 97"/>
                  <a:gd name="T27" fmla="*/ 49 h 76"/>
                  <a:gd name="T28" fmla="*/ 85 w 97"/>
                  <a:gd name="T29" fmla="*/ 61 h 76"/>
                  <a:gd name="T30" fmla="*/ 94 w 97"/>
                  <a:gd name="T31" fmla="*/ 70 h 76"/>
                  <a:gd name="T32" fmla="*/ 97 w 97"/>
                  <a:gd name="T33" fmla="*/ 74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6"/>
                  <a:gd name="T53" fmla="*/ 97 w 97"/>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6">
                    <a:moveTo>
                      <a:pt x="97" y="74"/>
                    </a:moveTo>
                    <a:lnTo>
                      <a:pt x="91" y="76"/>
                    </a:lnTo>
                    <a:lnTo>
                      <a:pt x="79" y="71"/>
                    </a:lnTo>
                    <a:lnTo>
                      <a:pt x="65" y="64"/>
                    </a:lnTo>
                    <a:lnTo>
                      <a:pt x="48" y="52"/>
                    </a:lnTo>
                    <a:lnTo>
                      <a:pt x="32" y="39"/>
                    </a:lnTo>
                    <a:lnTo>
                      <a:pt x="17" y="26"/>
                    </a:lnTo>
                    <a:lnTo>
                      <a:pt x="6" y="12"/>
                    </a:lnTo>
                    <a:lnTo>
                      <a:pt x="0" y="0"/>
                    </a:lnTo>
                    <a:lnTo>
                      <a:pt x="7" y="5"/>
                    </a:lnTo>
                    <a:lnTo>
                      <a:pt x="20" y="14"/>
                    </a:lnTo>
                    <a:lnTo>
                      <a:pt x="37" y="24"/>
                    </a:lnTo>
                    <a:lnTo>
                      <a:pt x="54" y="37"/>
                    </a:lnTo>
                    <a:lnTo>
                      <a:pt x="71" y="49"/>
                    </a:lnTo>
                    <a:lnTo>
                      <a:pt x="85" y="61"/>
                    </a:lnTo>
                    <a:lnTo>
                      <a:pt x="94" y="70"/>
                    </a:lnTo>
                    <a:lnTo>
                      <a:pt x="97"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0" name="Freeform 226"/>
              <p:cNvSpPr>
                <a:spLocks/>
              </p:cNvSpPr>
              <p:nvPr/>
            </p:nvSpPr>
            <p:spPr bwMode="auto">
              <a:xfrm>
                <a:off x="1133" y="2394"/>
                <a:ext cx="89" cy="65"/>
              </a:xfrm>
              <a:custGeom>
                <a:avLst/>
                <a:gdLst>
                  <a:gd name="T0" fmla="*/ 89 w 89"/>
                  <a:gd name="T1" fmla="*/ 65 h 65"/>
                  <a:gd name="T2" fmla="*/ 85 w 89"/>
                  <a:gd name="T3" fmla="*/ 65 h 65"/>
                  <a:gd name="T4" fmla="*/ 74 w 89"/>
                  <a:gd name="T5" fmla="*/ 60 h 65"/>
                  <a:gd name="T6" fmla="*/ 61 w 89"/>
                  <a:gd name="T7" fmla="*/ 53 h 65"/>
                  <a:gd name="T8" fmla="*/ 45 w 89"/>
                  <a:gd name="T9" fmla="*/ 43 h 65"/>
                  <a:gd name="T10" fmla="*/ 29 w 89"/>
                  <a:gd name="T11" fmla="*/ 32 h 65"/>
                  <a:gd name="T12" fmla="*/ 15 w 89"/>
                  <a:gd name="T13" fmla="*/ 20 h 65"/>
                  <a:gd name="T14" fmla="*/ 5 w 89"/>
                  <a:gd name="T15" fmla="*/ 9 h 65"/>
                  <a:gd name="T16" fmla="*/ 0 w 89"/>
                  <a:gd name="T17" fmla="*/ 0 h 65"/>
                  <a:gd name="T18" fmla="*/ 9 w 89"/>
                  <a:gd name="T19" fmla="*/ 6 h 65"/>
                  <a:gd name="T20" fmla="*/ 21 w 89"/>
                  <a:gd name="T21" fmla="*/ 13 h 65"/>
                  <a:gd name="T22" fmla="*/ 37 w 89"/>
                  <a:gd name="T23" fmla="*/ 22 h 65"/>
                  <a:gd name="T24" fmla="*/ 54 w 89"/>
                  <a:gd name="T25" fmla="*/ 31 h 65"/>
                  <a:gd name="T26" fmla="*/ 68 w 89"/>
                  <a:gd name="T27" fmla="*/ 41 h 65"/>
                  <a:gd name="T28" fmla="*/ 80 w 89"/>
                  <a:gd name="T29" fmla="*/ 50 h 65"/>
                  <a:gd name="T30" fmla="*/ 88 w 89"/>
                  <a:gd name="T31" fmla="*/ 59 h 65"/>
                  <a:gd name="T32" fmla="*/ 89 w 89"/>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5"/>
                  <a:gd name="T53" fmla="*/ 89 w 89"/>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5">
                    <a:moveTo>
                      <a:pt x="89" y="65"/>
                    </a:moveTo>
                    <a:lnTo>
                      <a:pt x="85" y="65"/>
                    </a:lnTo>
                    <a:lnTo>
                      <a:pt x="74" y="60"/>
                    </a:lnTo>
                    <a:lnTo>
                      <a:pt x="61" y="53"/>
                    </a:lnTo>
                    <a:lnTo>
                      <a:pt x="45" y="43"/>
                    </a:lnTo>
                    <a:lnTo>
                      <a:pt x="29" y="32"/>
                    </a:lnTo>
                    <a:lnTo>
                      <a:pt x="15" y="20"/>
                    </a:lnTo>
                    <a:lnTo>
                      <a:pt x="5" y="9"/>
                    </a:lnTo>
                    <a:lnTo>
                      <a:pt x="0" y="0"/>
                    </a:lnTo>
                    <a:lnTo>
                      <a:pt x="9" y="6"/>
                    </a:lnTo>
                    <a:lnTo>
                      <a:pt x="21" y="13"/>
                    </a:lnTo>
                    <a:lnTo>
                      <a:pt x="37" y="22"/>
                    </a:lnTo>
                    <a:lnTo>
                      <a:pt x="54" y="31"/>
                    </a:lnTo>
                    <a:lnTo>
                      <a:pt x="68" y="41"/>
                    </a:lnTo>
                    <a:lnTo>
                      <a:pt x="80" y="50"/>
                    </a:lnTo>
                    <a:lnTo>
                      <a:pt x="88" y="59"/>
                    </a:lnTo>
                    <a:lnTo>
                      <a:pt x="89"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1" name="Freeform 227"/>
              <p:cNvSpPr>
                <a:spLocks/>
              </p:cNvSpPr>
              <p:nvPr/>
            </p:nvSpPr>
            <p:spPr bwMode="auto">
              <a:xfrm>
                <a:off x="1145" y="2348"/>
                <a:ext cx="76" cy="55"/>
              </a:xfrm>
              <a:custGeom>
                <a:avLst/>
                <a:gdLst>
                  <a:gd name="T0" fmla="*/ 76 w 76"/>
                  <a:gd name="T1" fmla="*/ 53 h 55"/>
                  <a:gd name="T2" fmla="*/ 71 w 76"/>
                  <a:gd name="T3" fmla="*/ 55 h 55"/>
                  <a:gd name="T4" fmla="*/ 62 w 76"/>
                  <a:gd name="T5" fmla="*/ 53 h 55"/>
                  <a:gd name="T6" fmla="*/ 52 w 76"/>
                  <a:gd name="T7" fmla="*/ 49 h 55"/>
                  <a:gd name="T8" fmla="*/ 39 w 76"/>
                  <a:gd name="T9" fmla="*/ 41 h 55"/>
                  <a:gd name="T10" fmla="*/ 27 w 76"/>
                  <a:gd name="T11" fmla="*/ 34 h 55"/>
                  <a:gd name="T12" fmla="*/ 15 w 76"/>
                  <a:gd name="T13" fmla="*/ 24 h 55"/>
                  <a:gd name="T14" fmla="*/ 6 w 76"/>
                  <a:gd name="T15" fmla="*/ 12 h 55"/>
                  <a:gd name="T16" fmla="*/ 0 w 76"/>
                  <a:gd name="T17" fmla="*/ 0 h 55"/>
                  <a:gd name="T18" fmla="*/ 8 w 76"/>
                  <a:gd name="T19" fmla="*/ 6 h 55"/>
                  <a:gd name="T20" fmla="*/ 19 w 76"/>
                  <a:gd name="T21" fmla="*/ 12 h 55"/>
                  <a:gd name="T22" fmla="*/ 33 w 76"/>
                  <a:gd name="T23" fmla="*/ 21 h 55"/>
                  <a:gd name="T24" fmla="*/ 46 w 76"/>
                  <a:gd name="T25" fmla="*/ 28 h 55"/>
                  <a:gd name="T26" fmla="*/ 58 w 76"/>
                  <a:gd name="T27" fmla="*/ 37 h 55"/>
                  <a:gd name="T28" fmla="*/ 68 w 76"/>
                  <a:gd name="T29" fmla="*/ 43 h 55"/>
                  <a:gd name="T30" fmla="*/ 74 w 76"/>
                  <a:gd name="T31" fmla="*/ 49 h 55"/>
                  <a:gd name="T32" fmla="*/ 76 w 76"/>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5"/>
                  <a:gd name="T53" fmla="*/ 76 w 76"/>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5">
                    <a:moveTo>
                      <a:pt x="76" y="53"/>
                    </a:moveTo>
                    <a:lnTo>
                      <a:pt x="71" y="55"/>
                    </a:lnTo>
                    <a:lnTo>
                      <a:pt x="62" y="53"/>
                    </a:lnTo>
                    <a:lnTo>
                      <a:pt x="52" y="49"/>
                    </a:lnTo>
                    <a:lnTo>
                      <a:pt x="39" y="41"/>
                    </a:lnTo>
                    <a:lnTo>
                      <a:pt x="27" y="34"/>
                    </a:lnTo>
                    <a:lnTo>
                      <a:pt x="15" y="24"/>
                    </a:lnTo>
                    <a:lnTo>
                      <a:pt x="6" y="12"/>
                    </a:lnTo>
                    <a:lnTo>
                      <a:pt x="0" y="0"/>
                    </a:lnTo>
                    <a:lnTo>
                      <a:pt x="8" y="6"/>
                    </a:lnTo>
                    <a:lnTo>
                      <a:pt x="19" y="12"/>
                    </a:lnTo>
                    <a:lnTo>
                      <a:pt x="33" y="21"/>
                    </a:lnTo>
                    <a:lnTo>
                      <a:pt x="46" y="28"/>
                    </a:lnTo>
                    <a:lnTo>
                      <a:pt x="58" y="37"/>
                    </a:lnTo>
                    <a:lnTo>
                      <a:pt x="68" y="43"/>
                    </a:lnTo>
                    <a:lnTo>
                      <a:pt x="74" y="49"/>
                    </a:lnTo>
                    <a:lnTo>
                      <a:pt x="76"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2" name="Freeform 228"/>
              <p:cNvSpPr>
                <a:spLocks/>
              </p:cNvSpPr>
              <p:nvPr/>
            </p:nvSpPr>
            <p:spPr bwMode="auto">
              <a:xfrm>
                <a:off x="1191" y="2308"/>
                <a:ext cx="44" cy="15"/>
              </a:xfrm>
              <a:custGeom>
                <a:avLst/>
                <a:gdLst>
                  <a:gd name="T0" fmla="*/ 44 w 44"/>
                  <a:gd name="T1" fmla="*/ 10 h 15"/>
                  <a:gd name="T2" fmla="*/ 41 w 44"/>
                  <a:gd name="T3" fmla="*/ 13 h 15"/>
                  <a:gd name="T4" fmla="*/ 36 w 44"/>
                  <a:gd name="T5" fmla="*/ 15 h 15"/>
                  <a:gd name="T6" fmla="*/ 30 w 44"/>
                  <a:gd name="T7" fmla="*/ 15 h 15"/>
                  <a:gd name="T8" fmla="*/ 21 w 44"/>
                  <a:gd name="T9" fmla="*/ 15 h 15"/>
                  <a:gd name="T10" fmla="*/ 13 w 44"/>
                  <a:gd name="T11" fmla="*/ 13 h 15"/>
                  <a:gd name="T12" fmla="*/ 6 w 44"/>
                  <a:gd name="T13" fmla="*/ 10 h 15"/>
                  <a:gd name="T14" fmla="*/ 2 w 44"/>
                  <a:gd name="T15" fmla="*/ 6 h 15"/>
                  <a:gd name="T16" fmla="*/ 0 w 44"/>
                  <a:gd name="T17" fmla="*/ 0 h 15"/>
                  <a:gd name="T18" fmla="*/ 6 w 44"/>
                  <a:gd name="T19" fmla="*/ 4 h 15"/>
                  <a:gd name="T20" fmla="*/ 12 w 44"/>
                  <a:gd name="T21" fmla="*/ 6 h 15"/>
                  <a:gd name="T22" fmla="*/ 21 w 44"/>
                  <a:gd name="T23" fmla="*/ 6 h 15"/>
                  <a:gd name="T24" fmla="*/ 30 w 44"/>
                  <a:gd name="T25" fmla="*/ 6 h 15"/>
                  <a:gd name="T26" fmla="*/ 37 w 44"/>
                  <a:gd name="T27" fmla="*/ 6 h 15"/>
                  <a:gd name="T28" fmla="*/ 41 w 44"/>
                  <a:gd name="T29" fmla="*/ 6 h 15"/>
                  <a:gd name="T30" fmla="*/ 44 w 44"/>
                  <a:gd name="T31" fmla="*/ 7 h 15"/>
                  <a:gd name="T32" fmla="*/ 44 w 44"/>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5"/>
                  <a:gd name="T53" fmla="*/ 44 w 4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5">
                    <a:moveTo>
                      <a:pt x="44" y="10"/>
                    </a:moveTo>
                    <a:lnTo>
                      <a:pt x="41" y="13"/>
                    </a:lnTo>
                    <a:lnTo>
                      <a:pt x="36" y="15"/>
                    </a:lnTo>
                    <a:lnTo>
                      <a:pt x="30" y="15"/>
                    </a:lnTo>
                    <a:lnTo>
                      <a:pt x="21" y="15"/>
                    </a:lnTo>
                    <a:lnTo>
                      <a:pt x="13" y="13"/>
                    </a:lnTo>
                    <a:lnTo>
                      <a:pt x="6" y="10"/>
                    </a:lnTo>
                    <a:lnTo>
                      <a:pt x="2" y="6"/>
                    </a:lnTo>
                    <a:lnTo>
                      <a:pt x="0" y="0"/>
                    </a:lnTo>
                    <a:lnTo>
                      <a:pt x="6" y="4"/>
                    </a:lnTo>
                    <a:lnTo>
                      <a:pt x="12" y="6"/>
                    </a:lnTo>
                    <a:lnTo>
                      <a:pt x="21" y="6"/>
                    </a:lnTo>
                    <a:lnTo>
                      <a:pt x="30" y="6"/>
                    </a:lnTo>
                    <a:lnTo>
                      <a:pt x="37" y="6"/>
                    </a:lnTo>
                    <a:lnTo>
                      <a:pt x="41" y="6"/>
                    </a:lnTo>
                    <a:lnTo>
                      <a:pt x="44" y="7"/>
                    </a:lnTo>
                    <a:lnTo>
                      <a:pt x="44"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3" name="Freeform 229"/>
              <p:cNvSpPr>
                <a:spLocks/>
              </p:cNvSpPr>
              <p:nvPr/>
            </p:nvSpPr>
            <p:spPr bwMode="auto">
              <a:xfrm>
                <a:off x="1113" y="2503"/>
                <a:ext cx="84" cy="73"/>
              </a:xfrm>
              <a:custGeom>
                <a:avLst/>
                <a:gdLst>
                  <a:gd name="T0" fmla="*/ 84 w 84"/>
                  <a:gd name="T1" fmla="*/ 71 h 73"/>
                  <a:gd name="T2" fmla="*/ 80 w 84"/>
                  <a:gd name="T3" fmla="*/ 73 h 73"/>
                  <a:gd name="T4" fmla="*/ 71 w 84"/>
                  <a:gd name="T5" fmla="*/ 68 h 73"/>
                  <a:gd name="T6" fmla="*/ 57 w 84"/>
                  <a:gd name="T7" fmla="*/ 62 h 73"/>
                  <a:gd name="T8" fmla="*/ 44 w 84"/>
                  <a:gd name="T9" fmla="*/ 52 h 73"/>
                  <a:gd name="T10" fmla="*/ 29 w 84"/>
                  <a:gd name="T11" fmla="*/ 40 h 73"/>
                  <a:gd name="T12" fmla="*/ 18 w 84"/>
                  <a:gd name="T13" fmla="*/ 27 h 73"/>
                  <a:gd name="T14" fmla="*/ 7 w 84"/>
                  <a:gd name="T15" fmla="*/ 13 h 73"/>
                  <a:gd name="T16" fmla="*/ 0 w 84"/>
                  <a:gd name="T17" fmla="*/ 0 h 73"/>
                  <a:gd name="T18" fmla="*/ 7 w 84"/>
                  <a:gd name="T19" fmla="*/ 6 h 73"/>
                  <a:gd name="T20" fmla="*/ 18 w 84"/>
                  <a:gd name="T21" fmla="*/ 13 h 73"/>
                  <a:gd name="T22" fmla="*/ 32 w 84"/>
                  <a:gd name="T23" fmla="*/ 24 h 73"/>
                  <a:gd name="T24" fmla="*/ 47 w 84"/>
                  <a:gd name="T25" fmla="*/ 36 h 73"/>
                  <a:gd name="T26" fmla="*/ 62 w 84"/>
                  <a:gd name="T27" fmla="*/ 47 h 73"/>
                  <a:gd name="T28" fmla="*/ 74 w 84"/>
                  <a:gd name="T29" fmla="*/ 58 h 73"/>
                  <a:gd name="T30" fmla="*/ 83 w 84"/>
                  <a:gd name="T31" fmla="*/ 65 h 73"/>
                  <a:gd name="T32" fmla="*/ 84 w 84"/>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3"/>
                  <a:gd name="T53" fmla="*/ 84 w 8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3">
                    <a:moveTo>
                      <a:pt x="84" y="71"/>
                    </a:moveTo>
                    <a:lnTo>
                      <a:pt x="80" y="73"/>
                    </a:lnTo>
                    <a:lnTo>
                      <a:pt x="71" y="68"/>
                    </a:lnTo>
                    <a:lnTo>
                      <a:pt x="57" y="62"/>
                    </a:lnTo>
                    <a:lnTo>
                      <a:pt x="44" y="52"/>
                    </a:lnTo>
                    <a:lnTo>
                      <a:pt x="29" y="40"/>
                    </a:lnTo>
                    <a:lnTo>
                      <a:pt x="18" y="27"/>
                    </a:lnTo>
                    <a:lnTo>
                      <a:pt x="7" y="13"/>
                    </a:lnTo>
                    <a:lnTo>
                      <a:pt x="0" y="0"/>
                    </a:lnTo>
                    <a:lnTo>
                      <a:pt x="7" y="6"/>
                    </a:lnTo>
                    <a:lnTo>
                      <a:pt x="18" y="13"/>
                    </a:lnTo>
                    <a:lnTo>
                      <a:pt x="32" y="24"/>
                    </a:lnTo>
                    <a:lnTo>
                      <a:pt x="47" y="36"/>
                    </a:lnTo>
                    <a:lnTo>
                      <a:pt x="62" y="47"/>
                    </a:lnTo>
                    <a:lnTo>
                      <a:pt x="74" y="58"/>
                    </a:lnTo>
                    <a:lnTo>
                      <a:pt x="83" y="65"/>
                    </a:lnTo>
                    <a:lnTo>
                      <a:pt x="84"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4" name="Freeform 230"/>
              <p:cNvSpPr>
                <a:spLocks/>
              </p:cNvSpPr>
              <p:nvPr/>
            </p:nvSpPr>
            <p:spPr bwMode="auto">
              <a:xfrm>
                <a:off x="1116" y="2448"/>
                <a:ext cx="96" cy="73"/>
              </a:xfrm>
              <a:custGeom>
                <a:avLst/>
                <a:gdLst>
                  <a:gd name="T0" fmla="*/ 96 w 96"/>
                  <a:gd name="T1" fmla="*/ 71 h 73"/>
                  <a:gd name="T2" fmla="*/ 90 w 96"/>
                  <a:gd name="T3" fmla="*/ 73 h 73"/>
                  <a:gd name="T4" fmla="*/ 78 w 96"/>
                  <a:gd name="T5" fmla="*/ 68 h 73"/>
                  <a:gd name="T6" fmla="*/ 65 w 96"/>
                  <a:gd name="T7" fmla="*/ 61 h 73"/>
                  <a:gd name="T8" fmla="*/ 48 w 96"/>
                  <a:gd name="T9" fmla="*/ 51 h 73"/>
                  <a:gd name="T10" fmla="*/ 31 w 96"/>
                  <a:gd name="T11" fmla="*/ 39 h 73"/>
                  <a:gd name="T12" fmla="*/ 17 w 96"/>
                  <a:gd name="T13" fmla="*/ 26 h 73"/>
                  <a:gd name="T14" fmla="*/ 6 w 96"/>
                  <a:gd name="T15" fmla="*/ 12 h 73"/>
                  <a:gd name="T16" fmla="*/ 0 w 96"/>
                  <a:gd name="T17" fmla="*/ 0 h 73"/>
                  <a:gd name="T18" fmla="*/ 7 w 96"/>
                  <a:gd name="T19" fmla="*/ 5 h 73"/>
                  <a:gd name="T20" fmla="*/ 20 w 96"/>
                  <a:gd name="T21" fmla="*/ 12 h 73"/>
                  <a:gd name="T22" fmla="*/ 35 w 96"/>
                  <a:gd name="T23" fmla="*/ 24 h 73"/>
                  <a:gd name="T24" fmla="*/ 53 w 96"/>
                  <a:gd name="T25" fmla="*/ 36 h 73"/>
                  <a:gd name="T26" fmla="*/ 71 w 96"/>
                  <a:gd name="T27" fmla="*/ 48 h 73"/>
                  <a:gd name="T28" fmla="*/ 84 w 96"/>
                  <a:gd name="T29" fmla="*/ 58 h 73"/>
                  <a:gd name="T30" fmla="*/ 93 w 96"/>
                  <a:gd name="T31" fmla="*/ 67 h 73"/>
                  <a:gd name="T32" fmla="*/ 96 w 96"/>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73"/>
                  <a:gd name="T53" fmla="*/ 96 w 9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73">
                    <a:moveTo>
                      <a:pt x="96" y="71"/>
                    </a:moveTo>
                    <a:lnTo>
                      <a:pt x="90" y="73"/>
                    </a:lnTo>
                    <a:lnTo>
                      <a:pt x="78" y="68"/>
                    </a:lnTo>
                    <a:lnTo>
                      <a:pt x="65" y="61"/>
                    </a:lnTo>
                    <a:lnTo>
                      <a:pt x="48" y="51"/>
                    </a:lnTo>
                    <a:lnTo>
                      <a:pt x="31" y="39"/>
                    </a:lnTo>
                    <a:lnTo>
                      <a:pt x="17" y="26"/>
                    </a:lnTo>
                    <a:lnTo>
                      <a:pt x="6" y="12"/>
                    </a:lnTo>
                    <a:lnTo>
                      <a:pt x="0" y="0"/>
                    </a:lnTo>
                    <a:lnTo>
                      <a:pt x="7" y="5"/>
                    </a:lnTo>
                    <a:lnTo>
                      <a:pt x="20" y="12"/>
                    </a:lnTo>
                    <a:lnTo>
                      <a:pt x="35" y="24"/>
                    </a:lnTo>
                    <a:lnTo>
                      <a:pt x="53" y="36"/>
                    </a:lnTo>
                    <a:lnTo>
                      <a:pt x="71" y="48"/>
                    </a:lnTo>
                    <a:lnTo>
                      <a:pt x="84" y="58"/>
                    </a:lnTo>
                    <a:lnTo>
                      <a:pt x="93" y="67"/>
                    </a:lnTo>
                    <a:lnTo>
                      <a:pt x="96"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5" name="Freeform 231"/>
              <p:cNvSpPr>
                <a:spLocks/>
              </p:cNvSpPr>
              <p:nvPr/>
            </p:nvSpPr>
            <p:spPr bwMode="auto">
              <a:xfrm>
                <a:off x="1133" y="2370"/>
                <a:ext cx="92" cy="55"/>
              </a:xfrm>
              <a:custGeom>
                <a:avLst/>
                <a:gdLst>
                  <a:gd name="T0" fmla="*/ 92 w 92"/>
                  <a:gd name="T1" fmla="*/ 53 h 55"/>
                  <a:gd name="T2" fmla="*/ 88 w 92"/>
                  <a:gd name="T3" fmla="*/ 55 h 55"/>
                  <a:gd name="T4" fmla="*/ 77 w 92"/>
                  <a:gd name="T5" fmla="*/ 53 h 55"/>
                  <a:gd name="T6" fmla="*/ 64 w 92"/>
                  <a:gd name="T7" fmla="*/ 49 h 55"/>
                  <a:gd name="T8" fmla="*/ 49 w 92"/>
                  <a:gd name="T9" fmla="*/ 41 h 55"/>
                  <a:gd name="T10" fmla="*/ 33 w 92"/>
                  <a:gd name="T11" fmla="*/ 33 h 55"/>
                  <a:gd name="T12" fmla="*/ 18 w 92"/>
                  <a:gd name="T13" fmla="*/ 24 h 55"/>
                  <a:gd name="T14" fmla="*/ 8 w 92"/>
                  <a:gd name="T15" fmla="*/ 12 h 55"/>
                  <a:gd name="T16" fmla="*/ 0 w 92"/>
                  <a:gd name="T17" fmla="*/ 0 h 55"/>
                  <a:gd name="T18" fmla="*/ 9 w 92"/>
                  <a:gd name="T19" fmla="*/ 6 h 55"/>
                  <a:gd name="T20" fmla="*/ 23 w 92"/>
                  <a:gd name="T21" fmla="*/ 12 h 55"/>
                  <a:gd name="T22" fmla="*/ 39 w 92"/>
                  <a:gd name="T23" fmla="*/ 19 h 55"/>
                  <a:gd name="T24" fmla="*/ 55 w 92"/>
                  <a:gd name="T25" fmla="*/ 28 h 55"/>
                  <a:gd name="T26" fmla="*/ 70 w 92"/>
                  <a:gd name="T27" fmla="*/ 36 h 55"/>
                  <a:gd name="T28" fmla="*/ 83 w 92"/>
                  <a:gd name="T29" fmla="*/ 43 h 55"/>
                  <a:gd name="T30" fmla="*/ 91 w 92"/>
                  <a:gd name="T31" fmla="*/ 49 h 55"/>
                  <a:gd name="T32" fmla="*/ 92 w 92"/>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55"/>
                  <a:gd name="T53" fmla="*/ 92 w 92"/>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55">
                    <a:moveTo>
                      <a:pt x="92" y="53"/>
                    </a:moveTo>
                    <a:lnTo>
                      <a:pt x="88" y="55"/>
                    </a:lnTo>
                    <a:lnTo>
                      <a:pt x="77" y="53"/>
                    </a:lnTo>
                    <a:lnTo>
                      <a:pt x="64" y="49"/>
                    </a:lnTo>
                    <a:lnTo>
                      <a:pt x="49" y="41"/>
                    </a:lnTo>
                    <a:lnTo>
                      <a:pt x="33" y="33"/>
                    </a:lnTo>
                    <a:lnTo>
                      <a:pt x="18" y="24"/>
                    </a:lnTo>
                    <a:lnTo>
                      <a:pt x="8" y="12"/>
                    </a:lnTo>
                    <a:lnTo>
                      <a:pt x="0" y="0"/>
                    </a:lnTo>
                    <a:lnTo>
                      <a:pt x="9" y="6"/>
                    </a:lnTo>
                    <a:lnTo>
                      <a:pt x="23" y="12"/>
                    </a:lnTo>
                    <a:lnTo>
                      <a:pt x="39" y="19"/>
                    </a:lnTo>
                    <a:lnTo>
                      <a:pt x="55" y="28"/>
                    </a:lnTo>
                    <a:lnTo>
                      <a:pt x="70" y="36"/>
                    </a:lnTo>
                    <a:lnTo>
                      <a:pt x="83" y="43"/>
                    </a:lnTo>
                    <a:lnTo>
                      <a:pt x="91" y="49"/>
                    </a:lnTo>
                    <a:lnTo>
                      <a:pt x="92"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6" name="Freeform 232"/>
              <p:cNvSpPr>
                <a:spLocks/>
              </p:cNvSpPr>
              <p:nvPr/>
            </p:nvSpPr>
            <p:spPr bwMode="auto">
              <a:xfrm>
                <a:off x="1157" y="2330"/>
                <a:ext cx="68" cy="56"/>
              </a:xfrm>
              <a:custGeom>
                <a:avLst/>
                <a:gdLst>
                  <a:gd name="T0" fmla="*/ 68 w 68"/>
                  <a:gd name="T1" fmla="*/ 55 h 56"/>
                  <a:gd name="T2" fmla="*/ 64 w 68"/>
                  <a:gd name="T3" fmla="*/ 56 h 56"/>
                  <a:gd name="T4" fmla="*/ 55 w 68"/>
                  <a:gd name="T5" fmla="*/ 52 h 56"/>
                  <a:gd name="T6" fmla="*/ 44 w 68"/>
                  <a:gd name="T7" fmla="*/ 45 h 56"/>
                  <a:gd name="T8" fmla="*/ 33 w 68"/>
                  <a:gd name="T9" fmla="*/ 36 h 56"/>
                  <a:gd name="T10" fmla="*/ 19 w 68"/>
                  <a:gd name="T11" fmla="*/ 25 h 56"/>
                  <a:gd name="T12" fmla="*/ 9 w 68"/>
                  <a:gd name="T13" fmla="*/ 15 h 56"/>
                  <a:gd name="T14" fmla="*/ 3 w 68"/>
                  <a:gd name="T15" fmla="*/ 6 h 56"/>
                  <a:gd name="T16" fmla="*/ 0 w 68"/>
                  <a:gd name="T17" fmla="*/ 0 h 56"/>
                  <a:gd name="T18" fmla="*/ 7 w 68"/>
                  <a:gd name="T19" fmla="*/ 5 h 56"/>
                  <a:gd name="T20" fmla="*/ 16 w 68"/>
                  <a:gd name="T21" fmla="*/ 11 h 56"/>
                  <a:gd name="T22" fmla="*/ 28 w 68"/>
                  <a:gd name="T23" fmla="*/ 18 h 56"/>
                  <a:gd name="T24" fmla="*/ 39 w 68"/>
                  <a:gd name="T25" fmla="*/ 27 h 56"/>
                  <a:gd name="T26" fmla="*/ 50 w 68"/>
                  <a:gd name="T27" fmla="*/ 36 h 56"/>
                  <a:gd name="T28" fmla="*/ 59 w 68"/>
                  <a:gd name="T29" fmla="*/ 43 h 56"/>
                  <a:gd name="T30" fmla="*/ 65 w 68"/>
                  <a:gd name="T31" fmla="*/ 50 h 56"/>
                  <a:gd name="T32" fmla="*/ 68 w 68"/>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6"/>
                  <a:gd name="T53" fmla="*/ 68 w 6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6">
                    <a:moveTo>
                      <a:pt x="68" y="55"/>
                    </a:moveTo>
                    <a:lnTo>
                      <a:pt x="64" y="56"/>
                    </a:lnTo>
                    <a:lnTo>
                      <a:pt x="55" y="52"/>
                    </a:lnTo>
                    <a:lnTo>
                      <a:pt x="44" y="45"/>
                    </a:lnTo>
                    <a:lnTo>
                      <a:pt x="33" y="36"/>
                    </a:lnTo>
                    <a:lnTo>
                      <a:pt x="19" y="25"/>
                    </a:lnTo>
                    <a:lnTo>
                      <a:pt x="9" y="15"/>
                    </a:lnTo>
                    <a:lnTo>
                      <a:pt x="3" y="6"/>
                    </a:lnTo>
                    <a:lnTo>
                      <a:pt x="0" y="0"/>
                    </a:lnTo>
                    <a:lnTo>
                      <a:pt x="7" y="5"/>
                    </a:lnTo>
                    <a:lnTo>
                      <a:pt x="16" y="11"/>
                    </a:lnTo>
                    <a:lnTo>
                      <a:pt x="28" y="18"/>
                    </a:lnTo>
                    <a:lnTo>
                      <a:pt x="39" y="27"/>
                    </a:lnTo>
                    <a:lnTo>
                      <a:pt x="50" y="36"/>
                    </a:lnTo>
                    <a:lnTo>
                      <a:pt x="59" y="43"/>
                    </a:lnTo>
                    <a:lnTo>
                      <a:pt x="65" y="50"/>
                    </a:lnTo>
                    <a:lnTo>
                      <a:pt x="68"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7" name="Freeform 233"/>
              <p:cNvSpPr>
                <a:spLocks/>
              </p:cNvSpPr>
              <p:nvPr/>
            </p:nvSpPr>
            <p:spPr bwMode="auto">
              <a:xfrm>
                <a:off x="1166" y="2321"/>
                <a:ext cx="50" cy="22"/>
              </a:xfrm>
              <a:custGeom>
                <a:avLst/>
                <a:gdLst>
                  <a:gd name="T0" fmla="*/ 50 w 50"/>
                  <a:gd name="T1" fmla="*/ 20 h 22"/>
                  <a:gd name="T2" fmla="*/ 47 w 50"/>
                  <a:gd name="T3" fmla="*/ 21 h 22"/>
                  <a:gd name="T4" fmla="*/ 41 w 50"/>
                  <a:gd name="T5" fmla="*/ 22 h 22"/>
                  <a:gd name="T6" fmla="*/ 34 w 50"/>
                  <a:gd name="T7" fmla="*/ 21 h 22"/>
                  <a:gd name="T8" fmla="*/ 25 w 50"/>
                  <a:gd name="T9" fmla="*/ 20 h 22"/>
                  <a:gd name="T10" fmla="*/ 16 w 50"/>
                  <a:gd name="T11" fmla="*/ 17 h 22"/>
                  <a:gd name="T12" fmla="*/ 9 w 50"/>
                  <a:gd name="T13" fmla="*/ 12 h 22"/>
                  <a:gd name="T14" fmla="*/ 3 w 50"/>
                  <a:gd name="T15" fmla="*/ 6 h 22"/>
                  <a:gd name="T16" fmla="*/ 0 w 50"/>
                  <a:gd name="T17" fmla="*/ 0 h 22"/>
                  <a:gd name="T18" fmla="*/ 6 w 50"/>
                  <a:gd name="T19" fmla="*/ 5 h 22"/>
                  <a:gd name="T20" fmla="*/ 13 w 50"/>
                  <a:gd name="T21" fmla="*/ 8 h 22"/>
                  <a:gd name="T22" fmla="*/ 24 w 50"/>
                  <a:gd name="T23" fmla="*/ 9 h 22"/>
                  <a:gd name="T24" fmla="*/ 32 w 50"/>
                  <a:gd name="T25" fmla="*/ 11 h 22"/>
                  <a:gd name="T26" fmla="*/ 41 w 50"/>
                  <a:gd name="T27" fmla="*/ 12 h 22"/>
                  <a:gd name="T28" fmla="*/ 47 w 50"/>
                  <a:gd name="T29" fmla="*/ 14 h 22"/>
                  <a:gd name="T30" fmla="*/ 50 w 50"/>
                  <a:gd name="T31" fmla="*/ 17 h 22"/>
                  <a:gd name="T32" fmla="*/ 50 w 50"/>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22"/>
                  <a:gd name="T53" fmla="*/ 50 w 5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22">
                    <a:moveTo>
                      <a:pt x="50" y="20"/>
                    </a:moveTo>
                    <a:lnTo>
                      <a:pt x="47" y="21"/>
                    </a:lnTo>
                    <a:lnTo>
                      <a:pt x="41" y="22"/>
                    </a:lnTo>
                    <a:lnTo>
                      <a:pt x="34" y="21"/>
                    </a:lnTo>
                    <a:lnTo>
                      <a:pt x="25" y="20"/>
                    </a:lnTo>
                    <a:lnTo>
                      <a:pt x="16" y="17"/>
                    </a:lnTo>
                    <a:lnTo>
                      <a:pt x="9" y="12"/>
                    </a:lnTo>
                    <a:lnTo>
                      <a:pt x="3" y="6"/>
                    </a:lnTo>
                    <a:lnTo>
                      <a:pt x="0" y="0"/>
                    </a:lnTo>
                    <a:lnTo>
                      <a:pt x="6" y="5"/>
                    </a:lnTo>
                    <a:lnTo>
                      <a:pt x="13" y="8"/>
                    </a:lnTo>
                    <a:lnTo>
                      <a:pt x="24" y="9"/>
                    </a:lnTo>
                    <a:lnTo>
                      <a:pt x="32" y="11"/>
                    </a:lnTo>
                    <a:lnTo>
                      <a:pt x="41" y="12"/>
                    </a:lnTo>
                    <a:lnTo>
                      <a:pt x="47" y="14"/>
                    </a:lnTo>
                    <a:lnTo>
                      <a:pt x="50" y="17"/>
                    </a:lnTo>
                    <a:lnTo>
                      <a:pt x="50"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8" name="Freeform 234"/>
              <p:cNvSpPr>
                <a:spLocks/>
              </p:cNvSpPr>
              <p:nvPr/>
            </p:nvSpPr>
            <p:spPr bwMode="auto">
              <a:xfrm>
                <a:off x="1126" y="2592"/>
                <a:ext cx="40" cy="43"/>
              </a:xfrm>
              <a:custGeom>
                <a:avLst/>
                <a:gdLst>
                  <a:gd name="T0" fmla="*/ 0 w 40"/>
                  <a:gd name="T1" fmla="*/ 0 h 43"/>
                  <a:gd name="T2" fmla="*/ 5 w 40"/>
                  <a:gd name="T3" fmla="*/ 3 h 43"/>
                  <a:gd name="T4" fmla="*/ 10 w 40"/>
                  <a:gd name="T5" fmla="*/ 7 h 43"/>
                  <a:gd name="T6" fmla="*/ 18 w 40"/>
                  <a:gd name="T7" fmla="*/ 13 h 43"/>
                  <a:gd name="T8" fmla="*/ 25 w 40"/>
                  <a:gd name="T9" fmla="*/ 19 h 43"/>
                  <a:gd name="T10" fmla="*/ 33 w 40"/>
                  <a:gd name="T11" fmla="*/ 26 h 43"/>
                  <a:gd name="T12" fmla="*/ 37 w 40"/>
                  <a:gd name="T13" fmla="*/ 32 h 43"/>
                  <a:gd name="T14" fmla="*/ 40 w 40"/>
                  <a:gd name="T15" fmla="*/ 38 h 43"/>
                  <a:gd name="T16" fmla="*/ 38 w 40"/>
                  <a:gd name="T17" fmla="*/ 43 h 43"/>
                  <a:gd name="T18" fmla="*/ 30 w 40"/>
                  <a:gd name="T19" fmla="*/ 41 h 43"/>
                  <a:gd name="T20" fmla="*/ 18 w 40"/>
                  <a:gd name="T21" fmla="*/ 28 h 43"/>
                  <a:gd name="T22" fmla="*/ 7 w 40"/>
                  <a:gd name="T23" fmla="*/ 12 h 43"/>
                  <a:gd name="T24" fmla="*/ 0 w 40"/>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3"/>
                  <a:gd name="T41" fmla="*/ 40 w 4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3">
                    <a:moveTo>
                      <a:pt x="0" y="0"/>
                    </a:moveTo>
                    <a:lnTo>
                      <a:pt x="5" y="3"/>
                    </a:lnTo>
                    <a:lnTo>
                      <a:pt x="10" y="7"/>
                    </a:lnTo>
                    <a:lnTo>
                      <a:pt x="18" y="13"/>
                    </a:lnTo>
                    <a:lnTo>
                      <a:pt x="25" y="19"/>
                    </a:lnTo>
                    <a:lnTo>
                      <a:pt x="33" y="26"/>
                    </a:lnTo>
                    <a:lnTo>
                      <a:pt x="37" y="32"/>
                    </a:lnTo>
                    <a:lnTo>
                      <a:pt x="40" y="38"/>
                    </a:lnTo>
                    <a:lnTo>
                      <a:pt x="38" y="43"/>
                    </a:lnTo>
                    <a:lnTo>
                      <a:pt x="30" y="41"/>
                    </a:lnTo>
                    <a:lnTo>
                      <a:pt x="18" y="28"/>
                    </a:lnTo>
                    <a:lnTo>
                      <a:pt x="7"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9" name="Freeform 235"/>
              <p:cNvSpPr>
                <a:spLocks/>
              </p:cNvSpPr>
              <p:nvPr/>
            </p:nvSpPr>
            <p:spPr bwMode="auto">
              <a:xfrm>
                <a:off x="1125" y="2601"/>
                <a:ext cx="10" cy="53"/>
              </a:xfrm>
              <a:custGeom>
                <a:avLst/>
                <a:gdLst>
                  <a:gd name="T0" fmla="*/ 3 w 10"/>
                  <a:gd name="T1" fmla="*/ 0 h 53"/>
                  <a:gd name="T2" fmla="*/ 3 w 10"/>
                  <a:gd name="T3" fmla="*/ 10 h 53"/>
                  <a:gd name="T4" fmla="*/ 0 w 10"/>
                  <a:gd name="T5" fmla="*/ 28 h 53"/>
                  <a:gd name="T6" fmla="*/ 0 w 10"/>
                  <a:gd name="T7" fmla="*/ 45 h 53"/>
                  <a:gd name="T8" fmla="*/ 6 w 10"/>
                  <a:gd name="T9" fmla="*/ 53 h 53"/>
                  <a:gd name="T10" fmla="*/ 10 w 10"/>
                  <a:gd name="T11" fmla="*/ 45 h 53"/>
                  <a:gd name="T12" fmla="*/ 10 w 10"/>
                  <a:gd name="T13" fmla="*/ 31 h 53"/>
                  <a:gd name="T14" fmla="*/ 6 w 10"/>
                  <a:gd name="T15" fmla="*/ 13 h 53"/>
                  <a:gd name="T16" fmla="*/ 3 w 10"/>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3"/>
                  <a:gd name="T29" fmla="*/ 10 w 1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3">
                    <a:moveTo>
                      <a:pt x="3" y="0"/>
                    </a:moveTo>
                    <a:lnTo>
                      <a:pt x="3" y="10"/>
                    </a:lnTo>
                    <a:lnTo>
                      <a:pt x="0" y="28"/>
                    </a:lnTo>
                    <a:lnTo>
                      <a:pt x="0" y="45"/>
                    </a:lnTo>
                    <a:lnTo>
                      <a:pt x="6" y="53"/>
                    </a:lnTo>
                    <a:lnTo>
                      <a:pt x="10" y="45"/>
                    </a:lnTo>
                    <a:lnTo>
                      <a:pt x="10" y="31"/>
                    </a:lnTo>
                    <a:lnTo>
                      <a:pt x="6" y="13"/>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0" name="Freeform 236"/>
              <p:cNvSpPr>
                <a:spLocks/>
              </p:cNvSpPr>
              <p:nvPr/>
            </p:nvSpPr>
            <p:spPr bwMode="auto">
              <a:xfrm>
                <a:off x="1085" y="2590"/>
                <a:ext cx="43" cy="49"/>
              </a:xfrm>
              <a:custGeom>
                <a:avLst/>
                <a:gdLst>
                  <a:gd name="T0" fmla="*/ 43 w 43"/>
                  <a:gd name="T1" fmla="*/ 0 h 49"/>
                  <a:gd name="T2" fmla="*/ 32 w 43"/>
                  <a:gd name="T3" fmla="*/ 15 h 49"/>
                  <a:gd name="T4" fmla="*/ 19 w 43"/>
                  <a:gd name="T5" fmla="*/ 33 h 49"/>
                  <a:gd name="T6" fmla="*/ 7 w 43"/>
                  <a:gd name="T7" fmla="*/ 48 h 49"/>
                  <a:gd name="T8" fmla="*/ 0 w 43"/>
                  <a:gd name="T9" fmla="*/ 49 h 49"/>
                  <a:gd name="T10" fmla="*/ 0 w 43"/>
                  <a:gd name="T11" fmla="*/ 45 h 49"/>
                  <a:gd name="T12" fmla="*/ 3 w 43"/>
                  <a:gd name="T13" fmla="*/ 39 h 49"/>
                  <a:gd name="T14" fmla="*/ 9 w 43"/>
                  <a:gd name="T15" fmla="*/ 33 h 49"/>
                  <a:gd name="T16" fmla="*/ 16 w 43"/>
                  <a:gd name="T17" fmla="*/ 24 h 49"/>
                  <a:gd name="T18" fmla="*/ 25 w 43"/>
                  <a:gd name="T19" fmla="*/ 17 h 49"/>
                  <a:gd name="T20" fmla="*/ 32 w 43"/>
                  <a:gd name="T21" fmla="*/ 11 h 49"/>
                  <a:gd name="T22" fmla="*/ 38 w 43"/>
                  <a:gd name="T23" fmla="*/ 5 h 49"/>
                  <a:gd name="T24" fmla="*/ 43 w 43"/>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9"/>
                  <a:gd name="T41" fmla="*/ 43 w 43"/>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9">
                    <a:moveTo>
                      <a:pt x="43" y="0"/>
                    </a:moveTo>
                    <a:lnTo>
                      <a:pt x="32" y="15"/>
                    </a:lnTo>
                    <a:lnTo>
                      <a:pt x="19" y="33"/>
                    </a:lnTo>
                    <a:lnTo>
                      <a:pt x="7" y="48"/>
                    </a:lnTo>
                    <a:lnTo>
                      <a:pt x="0" y="49"/>
                    </a:lnTo>
                    <a:lnTo>
                      <a:pt x="0" y="45"/>
                    </a:lnTo>
                    <a:lnTo>
                      <a:pt x="3" y="39"/>
                    </a:lnTo>
                    <a:lnTo>
                      <a:pt x="9" y="33"/>
                    </a:lnTo>
                    <a:lnTo>
                      <a:pt x="16" y="24"/>
                    </a:lnTo>
                    <a:lnTo>
                      <a:pt x="25" y="17"/>
                    </a:lnTo>
                    <a:lnTo>
                      <a:pt x="32" y="11"/>
                    </a:lnTo>
                    <a:lnTo>
                      <a:pt x="38" y="5"/>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1" name="Freeform 237"/>
              <p:cNvSpPr>
                <a:spLocks/>
              </p:cNvSpPr>
              <p:nvPr/>
            </p:nvSpPr>
            <p:spPr bwMode="auto">
              <a:xfrm>
                <a:off x="1094" y="2320"/>
                <a:ext cx="66" cy="15"/>
              </a:xfrm>
              <a:custGeom>
                <a:avLst/>
                <a:gdLst>
                  <a:gd name="T0" fmla="*/ 66 w 66"/>
                  <a:gd name="T1" fmla="*/ 12 h 15"/>
                  <a:gd name="T2" fmla="*/ 59 w 66"/>
                  <a:gd name="T3" fmla="*/ 13 h 15"/>
                  <a:gd name="T4" fmla="*/ 48 w 66"/>
                  <a:gd name="T5" fmla="*/ 15 h 15"/>
                  <a:gd name="T6" fmla="*/ 38 w 66"/>
                  <a:gd name="T7" fmla="*/ 15 h 15"/>
                  <a:gd name="T8" fmla="*/ 28 w 66"/>
                  <a:gd name="T9" fmla="*/ 15 h 15"/>
                  <a:gd name="T10" fmla="*/ 17 w 66"/>
                  <a:gd name="T11" fmla="*/ 15 h 15"/>
                  <a:gd name="T12" fmla="*/ 8 w 66"/>
                  <a:gd name="T13" fmla="*/ 13 h 15"/>
                  <a:gd name="T14" fmla="*/ 3 w 66"/>
                  <a:gd name="T15" fmla="*/ 10 h 15"/>
                  <a:gd name="T16" fmla="*/ 0 w 66"/>
                  <a:gd name="T17" fmla="*/ 6 h 15"/>
                  <a:gd name="T18" fmla="*/ 1 w 66"/>
                  <a:gd name="T19" fmla="*/ 1 h 15"/>
                  <a:gd name="T20" fmla="*/ 7 w 66"/>
                  <a:gd name="T21" fmla="*/ 0 h 15"/>
                  <a:gd name="T22" fmla="*/ 16 w 66"/>
                  <a:gd name="T23" fmla="*/ 1 h 15"/>
                  <a:gd name="T24" fmla="*/ 26 w 66"/>
                  <a:gd name="T25" fmla="*/ 3 h 15"/>
                  <a:gd name="T26" fmla="*/ 37 w 66"/>
                  <a:gd name="T27" fmla="*/ 6 h 15"/>
                  <a:gd name="T28" fmla="*/ 48 w 66"/>
                  <a:gd name="T29" fmla="*/ 9 h 15"/>
                  <a:gd name="T30" fmla="*/ 59 w 66"/>
                  <a:gd name="T31" fmla="*/ 10 h 15"/>
                  <a:gd name="T32" fmla="*/ 66 w 66"/>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12"/>
                    </a:moveTo>
                    <a:lnTo>
                      <a:pt x="59" y="13"/>
                    </a:lnTo>
                    <a:lnTo>
                      <a:pt x="48" y="15"/>
                    </a:lnTo>
                    <a:lnTo>
                      <a:pt x="38" y="15"/>
                    </a:lnTo>
                    <a:lnTo>
                      <a:pt x="28" y="15"/>
                    </a:lnTo>
                    <a:lnTo>
                      <a:pt x="17" y="15"/>
                    </a:lnTo>
                    <a:lnTo>
                      <a:pt x="8" y="13"/>
                    </a:lnTo>
                    <a:lnTo>
                      <a:pt x="3" y="10"/>
                    </a:lnTo>
                    <a:lnTo>
                      <a:pt x="0" y="6"/>
                    </a:lnTo>
                    <a:lnTo>
                      <a:pt x="1" y="1"/>
                    </a:lnTo>
                    <a:lnTo>
                      <a:pt x="7" y="0"/>
                    </a:lnTo>
                    <a:lnTo>
                      <a:pt x="16" y="1"/>
                    </a:lnTo>
                    <a:lnTo>
                      <a:pt x="26" y="3"/>
                    </a:lnTo>
                    <a:lnTo>
                      <a:pt x="37" y="6"/>
                    </a:lnTo>
                    <a:lnTo>
                      <a:pt x="48" y="9"/>
                    </a:lnTo>
                    <a:lnTo>
                      <a:pt x="59" y="10"/>
                    </a:lnTo>
                    <a:lnTo>
                      <a:pt x="66"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2" name="Freeform 238"/>
              <p:cNvSpPr>
                <a:spLocks/>
              </p:cNvSpPr>
              <p:nvPr/>
            </p:nvSpPr>
            <p:spPr bwMode="auto">
              <a:xfrm>
                <a:off x="1108" y="2292"/>
                <a:ext cx="62" cy="28"/>
              </a:xfrm>
              <a:custGeom>
                <a:avLst/>
                <a:gdLst>
                  <a:gd name="T0" fmla="*/ 62 w 62"/>
                  <a:gd name="T1" fmla="*/ 28 h 28"/>
                  <a:gd name="T2" fmla="*/ 56 w 62"/>
                  <a:gd name="T3" fmla="*/ 28 h 28"/>
                  <a:gd name="T4" fmla="*/ 48 w 62"/>
                  <a:gd name="T5" fmla="*/ 26 h 28"/>
                  <a:gd name="T6" fmla="*/ 37 w 62"/>
                  <a:gd name="T7" fmla="*/ 23 h 28"/>
                  <a:gd name="T8" fmla="*/ 27 w 62"/>
                  <a:gd name="T9" fmla="*/ 20 h 28"/>
                  <a:gd name="T10" fmla="*/ 18 w 62"/>
                  <a:gd name="T11" fmla="*/ 16 h 28"/>
                  <a:gd name="T12" fmla="*/ 9 w 62"/>
                  <a:gd name="T13" fmla="*/ 12 h 28"/>
                  <a:gd name="T14" fmla="*/ 3 w 62"/>
                  <a:gd name="T15" fmla="*/ 7 h 28"/>
                  <a:gd name="T16" fmla="*/ 0 w 62"/>
                  <a:gd name="T17" fmla="*/ 3 h 28"/>
                  <a:gd name="T18" fmla="*/ 2 w 62"/>
                  <a:gd name="T19" fmla="*/ 0 h 28"/>
                  <a:gd name="T20" fmla="*/ 8 w 62"/>
                  <a:gd name="T21" fmla="*/ 0 h 28"/>
                  <a:gd name="T22" fmla="*/ 18 w 62"/>
                  <a:gd name="T23" fmla="*/ 3 h 28"/>
                  <a:gd name="T24" fmla="*/ 28 w 62"/>
                  <a:gd name="T25" fmla="*/ 9 h 28"/>
                  <a:gd name="T26" fmla="*/ 39 w 62"/>
                  <a:gd name="T27" fmla="*/ 15 h 28"/>
                  <a:gd name="T28" fmla="*/ 49 w 62"/>
                  <a:gd name="T29" fmla="*/ 20 h 28"/>
                  <a:gd name="T30" fmla="*/ 58 w 62"/>
                  <a:gd name="T31" fmla="*/ 25 h 28"/>
                  <a:gd name="T32" fmla="*/ 62 w 62"/>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8"/>
                  <a:gd name="T53" fmla="*/ 62 w 62"/>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8">
                    <a:moveTo>
                      <a:pt x="62" y="28"/>
                    </a:moveTo>
                    <a:lnTo>
                      <a:pt x="56" y="28"/>
                    </a:lnTo>
                    <a:lnTo>
                      <a:pt x="48" y="26"/>
                    </a:lnTo>
                    <a:lnTo>
                      <a:pt x="37" y="23"/>
                    </a:lnTo>
                    <a:lnTo>
                      <a:pt x="27" y="20"/>
                    </a:lnTo>
                    <a:lnTo>
                      <a:pt x="18" y="16"/>
                    </a:lnTo>
                    <a:lnTo>
                      <a:pt x="9" y="12"/>
                    </a:lnTo>
                    <a:lnTo>
                      <a:pt x="3" y="7"/>
                    </a:lnTo>
                    <a:lnTo>
                      <a:pt x="0" y="3"/>
                    </a:lnTo>
                    <a:lnTo>
                      <a:pt x="2" y="0"/>
                    </a:lnTo>
                    <a:lnTo>
                      <a:pt x="8" y="0"/>
                    </a:lnTo>
                    <a:lnTo>
                      <a:pt x="18" y="3"/>
                    </a:lnTo>
                    <a:lnTo>
                      <a:pt x="28" y="9"/>
                    </a:lnTo>
                    <a:lnTo>
                      <a:pt x="39" y="15"/>
                    </a:lnTo>
                    <a:lnTo>
                      <a:pt x="49" y="20"/>
                    </a:lnTo>
                    <a:lnTo>
                      <a:pt x="58" y="25"/>
                    </a:lnTo>
                    <a:lnTo>
                      <a:pt x="62" y="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3" name="Freeform 239"/>
              <p:cNvSpPr>
                <a:spLocks/>
              </p:cNvSpPr>
              <p:nvPr/>
            </p:nvSpPr>
            <p:spPr bwMode="auto">
              <a:xfrm>
                <a:off x="1094" y="2348"/>
                <a:ext cx="62" cy="15"/>
              </a:xfrm>
              <a:custGeom>
                <a:avLst/>
                <a:gdLst>
                  <a:gd name="T0" fmla="*/ 62 w 62"/>
                  <a:gd name="T1" fmla="*/ 6 h 15"/>
                  <a:gd name="T2" fmla="*/ 59 w 62"/>
                  <a:gd name="T3" fmla="*/ 9 h 15"/>
                  <a:gd name="T4" fmla="*/ 53 w 62"/>
                  <a:gd name="T5" fmla="*/ 12 h 15"/>
                  <a:gd name="T6" fmla="*/ 42 w 62"/>
                  <a:gd name="T7" fmla="*/ 13 h 15"/>
                  <a:gd name="T8" fmla="*/ 32 w 62"/>
                  <a:gd name="T9" fmla="*/ 15 h 15"/>
                  <a:gd name="T10" fmla="*/ 22 w 62"/>
                  <a:gd name="T11" fmla="*/ 15 h 15"/>
                  <a:gd name="T12" fmla="*/ 11 w 62"/>
                  <a:gd name="T13" fmla="*/ 13 h 15"/>
                  <a:gd name="T14" fmla="*/ 4 w 62"/>
                  <a:gd name="T15" fmla="*/ 10 h 15"/>
                  <a:gd name="T16" fmla="*/ 0 w 62"/>
                  <a:gd name="T17" fmla="*/ 6 h 15"/>
                  <a:gd name="T18" fmla="*/ 0 w 62"/>
                  <a:gd name="T19" fmla="*/ 1 h 15"/>
                  <a:gd name="T20" fmla="*/ 4 w 62"/>
                  <a:gd name="T21" fmla="*/ 0 h 15"/>
                  <a:gd name="T22" fmla="*/ 13 w 62"/>
                  <a:gd name="T23" fmla="*/ 0 h 15"/>
                  <a:gd name="T24" fmla="*/ 22 w 62"/>
                  <a:gd name="T25" fmla="*/ 1 h 15"/>
                  <a:gd name="T26" fmla="*/ 34 w 62"/>
                  <a:gd name="T27" fmla="*/ 3 h 15"/>
                  <a:gd name="T28" fmla="*/ 44 w 62"/>
                  <a:gd name="T29" fmla="*/ 4 h 15"/>
                  <a:gd name="T30" fmla="*/ 54 w 62"/>
                  <a:gd name="T31" fmla="*/ 6 h 15"/>
                  <a:gd name="T32" fmla="*/ 62 w 62"/>
                  <a:gd name="T33" fmla="*/ 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5"/>
                  <a:gd name="T53" fmla="*/ 62 w 6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5">
                    <a:moveTo>
                      <a:pt x="62" y="6"/>
                    </a:moveTo>
                    <a:lnTo>
                      <a:pt x="59" y="9"/>
                    </a:lnTo>
                    <a:lnTo>
                      <a:pt x="53" y="12"/>
                    </a:lnTo>
                    <a:lnTo>
                      <a:pt x="42" y="13"/>
                    </a:lnTo>
                    <a:lnTo>
                      <a:pt x="32" y="15"/>
                    </a:lnTo>
                    <a:lnTo>
                      <a:pt x="22" y="15"/>
                    </a:lnTo>
                    <a:lnTo>
                      <a:pt x="11" y="13"/>
                    </a:lnTo>
                    <a:lnTo>
                      <a:pt x="4" y="10"/>
                    </a:lnTo>
                    <a:lnTo>
                      <a:pt x="0" y="6"/>
                    </a:lnTo>
                    <a:lnTo>
                      <a:pt x="0" y="1"/>
                    </a:lnTo>
                    <a:lnTo>
                      <a:pt x="4" y="0"/>
                    </a:lnTo>
                    <a:lnTo>
                      <a:pt x="13" y="0"/>
                    </a:lnTo>
                    <a:lnTo>
                      <a:pt x="22" y="1"/>
                    </a:lnTo>
                    <a:lnTo>
                      <a:pt x="34" y="3"/>
                    </a:lnTo>
                    <a:lnTo>
                      <a:pt x="44" y="4"/>
                    </a:lnTo>
                    <a:lnTo>
                      <a:pt x="54" y="6"/>
                    </a:lnTo>
                    <a:lnTo>
                      <a:pt x="62"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4" name="Freeform 240"/>
              <p:cNvSpPr>
                <a:spLocks/>
              </p:cNvSpPr>
              <p:nvPr/>
            </p:nvSpPr>
            <p:spPr bwMode="auto">
              <a:xfrm>
                <a:off x="1077" y="2375"/>
                <a:ext cx="67" cy="10"/>
              </a:xfrm>
              <a:custGeom>
                <a:avLst/>
                <a:gdLst>
                  <a:gd name="T0" fmla="*/ 67 w 67"/>
                  <a:gd name="T1" fmla="*/ 0 h 10"/>
                  <a:gd name="T2" fmla="*/ 61 w 67"/>
                  <a:gd name="T3" fmla="*/ 2 h 10"/>
                  <a:gd name="T4" fmla="*/ 54 w 67"/>
                  <a:gd name="T5" fmla="*/ 4 h 10"/>
                  <a:gd name="T6" fmla="*/ 43 w 67"/>
                  <a:gd name="T7" fmla="*/ 7 h 10"/>
                  <a:gd name="T8" fmla="*/ 31 w 67"/>
                  <a:gd name="T9" fmla="*/ 8 h 10"/>
                  <a:gd name="T10" fmla="*/ 21 w 67"/>
                  <a:gd name="T11" fmla="*/ 10 h 10"/>
                  <a:gd name="T12" fmla="*/ 11 w 67"/>
                  <a:gd name="T13" fmla="*/ 10 h 10"/>
                  <a:gd name="T14" fmla="*/ 5 w 67"/>
                  <a:gd name="T15" fmla="*/ 8 h 10"/>
                  <a:gd name="T16" fmla="*/ 0 w 67"/>
                  <a:gd name="T17" fmla="*/ 5 h 10"/>
                  <a:gd name="T18" fmla="*/ 0 w 67"/>
                  <a:gd name="T19" fmla="*/ 2 h 10"/>
                  <a:gd name="T20" fmla="*/ 5 w 67"/>
                  <a:gd name="T21" fmla="*/ 0 h 10"/>
                  <a:gd name="T22" fmla="*/ 12 w 67"/>
                  <a:gd name="T23" fmla="*/ 0 h 10"/>
                  <a:gd name="T24" fmla="*/ 23 w 67"/>
                  <a:gd name="T25" fmla="*/ 0 h 10"/>
                  <a:gd name="T26" fmla="*/ 34 w 67"/>
                  <a:gd name="T27" fmla="*/ 0 h 10"/>
                  <a:gd name="T28" fmla="*/ 46 w 67"/>
                  <a:gd name="T29" fmla="*/ 1 h 10"/>
                  <a:gd name="T30" fmla="*/ 56 w 67"/>
                  <a:gd name="T31" fmla="*/ 1 h 10"/>
                  <a:gd name="T32" fmla="*/ 67 w 67"/>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0"/>
                  <a:gd name="T53" fmla="*/ 67 w 6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0">
                    <a:moveTo>
                      <a:pt x="67" y="0"/>
                    </a:moveTo>
                    <a:lnTo>
                      <a:pt x="61" y="2"/>
                    </a:lnTo>
                    <a:lnTo>
                      <a:pt x="54" y="4"/>
                    </a:lnTo>
                    <a:lnTo>
                      <a:pt x="43" y="7"/>
                    </a:lnTo>
                    <a:lnTo>
                      <a:pt x="31" y="8"/>
                    </a:lnTo>
                    <a:lnTo>
                      <a:pt x="21" y="10"/>
                    </a:lnTo>
                    <a:lnTo>
                      <a:pt x="11" y="10"/>
                    </a:lnTo>
                    <a:lnTo>
                      <a:pt x="5" y="8"/>
                    </a:lnTo>
                    <a:lnTo>
                      <a:pt x="0" y="5"/>
                    </a:lnTo>
                    <a:lnTo>
                      <a:pt x="0" y="2"/>
                    </a:lnTo>
                    <a:lnTo>
                      <a:pt x="5" y="0"/>
                    </a:lnTo>
                    <a:lnTo>
                      <a:pt x="12" y="0"/>
                    </a:lnTo>
                    <a:lnTo>
                      <a:pt x="23" y="0"/>
                    </a:lnTo>
                    <a:lnTo>
                      <a:pt x="34" y="0"/>
                    </a:lnTo>
                    <a:lnTo>
                      <a:pt x="46" y="1"/>
                    </a:lnTo>
                    <a:lnTo>
                      <a:pt x="56" y="1"/>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5" name="Freeform 241"/>
              <p:cNvSpPr>
                <a:spLocks/>
              </p:cNvSpPr>
              <p:nvPr/>
            </p:nvSpPr>
            <p:spPr bwMode="auto">
              <a:xfrm>
                <a:off x="1066" y="2397"/>
                <a:ext cx="66" cy="14"/>
              </a:xfrm>
              <a:custGeom>
                <a:avLst/>
                <a:gdLst>
                  <a:gd name="T0" fmla="*/ 66 w 66"/>
                  <a:gd name="T1" fmla="*/ 0 h 14"/>
                  <a:gd name="T2" fmla="*/ 60 w 66"/>
                  <a:gd name="T3" fmla="*/ 1 h 14"/>
                  <a:gd name="T4" fmla="*/ 51 w 66"/>
                  <a:gd name="T5" fmla="*/ 4 h 14"/>
                  <a:gd name="T6" fmla="*/ 39 w 66"/>
                  <a:gd name="T7" fmla="*/ 9 h 14"/>
                  <a:gd name="T8" fmla="*/ 29 w 66"/>
                  <a:gd name="T9" fmla="*/ 12 h 14"/>
                  <a:gd name="T10" fmla="*/ 17 w 66"/>
                  <a:gd name="T11" fmla="*/ 13 h 14"/>
                  <a:gd name="T12" fmla="*/ 8 w 66"/>
                  <a:gd name="T13" fmla="*/ 14 h 14"/>
                  <a:gd name="T14" fmla="*/ 3 w 66"/>
                  <a:gd name="T15" fmla="*/ 13 h 14"/>
                  <a:gd name="T16" fmla="*/ 0 w 66"/>
                  <a:gd name="T17" fmla="*/ 10 h 14"/>
                  <a:gd name="T18" fmla="*/ 1 w 66"/>
                  <a:gd name="T19" fmla="*/ 6 h 14"/>
                  <a:gd name="T20" fmla="*/ 7 w 66"/>
                  <a:gd name="T21" fmla="*/ 4 h 14"/>
                  <a:gd name="T22" fmla="*/ 16 w 66"/>
                  <a:gd name="T23" fmla="*/ 3 h 14"/>
                  <a:gd name="T24" fmla="*/ 26 w 66"/>
                  <a:gd name="T25" fmla="*/ 1 h 14"/>
                  <a:gd name="T26" fmla="*/ 36 w 66"/>
                  <a:gd name="T27" fmla="*/ 1 h 14"/>
                  <a:gd name="T28" fmla="*/ 47 w 66"/>
                  <a:gd name="T29" fmla="*/ 1 h 14"/>
                  <a:gd name="T30" fmla="*/ 57 w 66"/>
                  <a:gd name="T31" fmla="*/ 1 h 14"/>
                  <a:gd name="T32" fmla="*/ 66 w 66"/>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4"/>
                  <a:gd name="T53" fmla="*/ 66 w 6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4">
                    <a:moveTo>
                      <a:pt x="66" y="0"/>
                    </a:moveTo>
                    <a:lnTo>
                      <a:pt x="60" y="1"/>
                    </a:lnTo>
                    <a:lnTo>
                      <a:pt x="51" y="4"/>
                    </a:lnTo>
                    <a:lnTo>
                      <a:pt x="39" y="9"/>
                    </a:lnTo>
                    <a:lnTo>
                      <a:pt x="29" y="12"/>
                    </a:lnTo>
                    <a:lnTo>
                      <a:pt x="17" y="13"/>
                    </a:lnTo>
                    <a:lnTo>
                      <a:pt x="8" y="14"/>
                    </a:lnTo>
                    <a:lnTo>
                      <a:pt x="3" y="13"/>
                    </a:lnTo>
                    <a:lnTo>
                      <a:pt x="0" y="10"/>
                    </a:lnTo>
                    <a:lnTo>
                      <a:pt x="1" y="6"/>
                    </a:lnTo>
                    <a:lnTo>
                      <a:pt x="7" y="4"/>
                    </a:lnTo>
                    <a:lnTo>
                      <a:pt x="16" y="3"/>
                    </a:lnTo>
                    <a:lnTo>
                      <a:pt x="26" y="1"/>
                    </a:lnTo>
                    <a:lnTo>
                      <a:pt x="36" y="1"/>
                    </a:lnTo>
                    <a:lnTo>
                      <a:pt x="47" y="1"/>
                    </a:lnTo>
                    <a:lnTo>
                      <a:pt x="57" y="1"/>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6" name="Freeform 242"/>
              <p:cNvSpPr>
                <a:spLocks/>
              </p:cNvSpPr>
              <p:nvPr/>
            </p:nvSpPr>
            <p:spPr bwMode="auto">
              <a:xfrm>
                <a:off x="1052" y="2420"/>
                <a:ext cx="74" cy="18"/>
              </a:xfrm>
              <a:custGeom>
                <a:avLst/>
                <a:gdLst>
                  <a:gd name="T0" fmla="*/ 74 w 74"/>
                  <a:gd name="T1" fmla="*/ 0 h 18"/>
                  <a:gd name="T2" fmla="*/ 65 w 74"/>
                  <a:gd name="T3" fmla="*/ 5 h 18"/>
                  <a:gd name="T4" fmla="*/ 55 w 74"/>
                  <a:gd name="T5" fmla="*/ 9 h 18"/>
                  <a:gd name="T6" fmla="*/ 43 w 74"/>
                  <a:gd name="T7" fmla="*/ 12 h 18"/>
                  <a:gd name="T8" fmla="*/ 31 w 74"/>
                  <a:gd name="T9" fmla="*/ 17 h 18"/>
                  <a:gd name="T10" fmla="*/ 19 w 74"/>
                  <a:gd name="T11" fmla="*/ 18 h 18"/>
                  <a:gd name="T12" fmla="*/ 9 w 74"/>
                  <a:gd name="T13" fmla="*/ 18 h 18"/>
                  <a:gd name="T14" fmla="*/ 3 w 74"/>
                  <a:gd name="T15" fmla="*/ 15 h 18"/>
                  <a:gd name="T16" fmla="*/ 0 w 74"/>
                  <a:gd name="T17" fmla="*/ 11 h 18"/>
                  <a:gd name="T18" fmla="*/ 2 w 74"/>
                  <a:gd name="T19" fmla="*/ 6 h 18"/>
                  <a:gd name="T20" fmla="*/ 9 w 74"/>
                  <a:gd name="T21" fmla="*/ 3 h 18"/>
                  <a:gd name="T22" fmla="*/ 19 w 74"/>
                  <a:gd name="T23" fmla="*/ 2 h 18"/>
                  <a:gd name="T24" fmla="*/ 31 w 74"/>
                  <a:gd name="T25" fmla="*/ 0 h 18"/>
                  <a:gd name="T26" fmla="*/ 45 w 74"/>
                  <a:gd name="T27" fmla="*/ 2 h 18"/>
                  <a:gd name="T28" fmla="*/ 56 w 74"/>
                  <a:gd name="T29" fmla="*/ 2 h 18"/>
                  <a:gd name="T30" fmla="*/ 67 w 74"/>
                  <a:gd name="T31" fmla="*/ 2 h 18"/>
                  <a:gd name="T32" fmla="*/ 74 w 7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8"/>
                  <a:gd name="T53" fmla="*/ 74 w 7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8">
                    <a:moveTo>
                      <a:pt x="74" y="0"/>
                    </a:moveTo>
                    <a:lnTo>
                      <a:pt x="65" y="5"/>
                    </a:lnTo>
                    <a:lnTo>
                      <a:pt x="55" y="9"/>
                    </a:lnTo>
                    <a:lnTo>
                      <a:pt x="43" y="12"/>
                    </a:lnTo>
                    <a:lnTo>
                      <a:pt x="31" y="17"/>
                    </a:lnTo>
                    <a:lnTo>
                      <a:pt x="19" y="18"/>
                    </a:lnTo>
                    <a:lnTo>
                      <a:pt x="9" y="18"/>
                    </a:lnTo>
                    <a:lnTo>
                      <a:pt x="3" y="15"/>
                    </a:lnTo>
                    <a:lnTo>
                      <a:pt x="0" y="11"/>
                    </a:lnTo>
                    <a:lnTo>
                      <a:pt x="2" y="6"/>
                    </a:lnTo>
                    <a:lnTo>
                      <a:pt x="9" y="3"/>
                    </a:lnTo>
                    <a:lnTo>
                      <a:pt x="19" y="2"/>
                    </a:lnTo>
                    <a:lnTo>
                      <a:pt x="31" y="0"/>
                    </a:lnTo>
                    <a:lnTo>
                      <a:pt x="45" y="2"/>
                    </a:lnTo>
                    <a:lnTo>
                      <a:pt x="56" y="2"/>
                    </a:lnTo>
                    <a:lnTo>
                      <a:pt x="67" y="2"/>
                    </a:lnTo>
                    <a:lnTo>
                      <a:pt x="7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7" name="Freeform 243"/>
              <p:cNvSpPr>
                <a:spLocks/>
              </p:cNvSpPr>
              <p:nvPr/>
            </p:nvSpPr>
            <p:spPr bwMode="auto">
              <a:xfrm>
                <a:off x="1040" y="2447"/>
                <a:ext cx="82" cy="25"/>
              </a:xfrm>
              <a:custGeom>
                <a:avLst/>
                <a:gdLst>
                  <a:gd name="T0" fmla="*/ 82 w 82"/>
                  <a:gd name="T1" fmla="*/ 0 h 25"/>
                  <a:gd name="T2" fmla="*/ 74 w 82"/>
                  <a:gd name="T3" fmla="*/ 3 h 25"/>
                  <a:gd name="T4" fmla="*/ 62 w 82"/>
                  <a:gd name="T5" fmla="*/ 9 h 25"/>
                  <a:gd name="T6" fmla="*/ 48 w 82"/>
                  <a:gd name="T7" fmla="*/ 15 h 25"/>
                  <a:gd name="T8" fmla="*/ 34 w 82"/>
                  <a:gd name="T9" fmla="*/ 19 h 25"/>
                  <a:gd name="T10" fmla="*/ 20 w 82"/>
                  <a:gd name="T11" fmla="*/ 24 h 25"/>
                  <a:gd name="T12" fmla="*/ 9 w 82"/>
                  <a:gd name="T13" fmla="*/ 25 h 25"/>
                  <a:gd name="T14" fmla="*/ 2 w 82"/>
                  <a:gd name="T15" fmla="*/ 25 h 25"/>
                  <a:gd name="T16" fmla="*/ 0 w 82"/>
                  <a:gd name="T17" fmla="*/ 21 h 25"/>
                  <a:gd name="T18" fmla="*/ 5 w 82"/>
                  <a:gd name="T19" fmla="*/ 15 h 25"/>
                  <a:gd name="T20" fmla="*/ 12 w 82"/>
                  <a:gd name="T21" fmla="*/ 12 h 25"/>
                  <a:gd name="T22" fmla="*/ 24 w 82"/>
                  <a:gd name="T23" fmla="*/ 9 h 25"/>
                  <a:gd name="T24" fmla="*/ 39 w 82"/>
                  <a:gd name="T25" fmla="*/ 6 h 25"/>
                  <a:gd name="T26" fmla="*/ 52 w 82"/>
                  <a:gd name="T27" fmla="*/ 4 h 25"/>
                  <a:gd name="T28" fmla="*/ 65 w 82"/>
                  <a:gd name="T29" fmla="*/ 3 h 25"/>
                  <a:gd name="T30" fmla="*/ 76 w 82"/>
                  <a:gd name="T31" fmla="*/ 1 h 25"/>
                  <a:gd name="T32" fmla="*/ 82 w 8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25"/>
                  <a:gd name="T53" fmla="*/ 82 w 8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25">
                    <a:moveTo>
                      <a:pt x="82" y="0"/>
                    </a:moveTo>
                    <a:lnTo>
                      <a:pt x="74" y="3"/>
                    </a:lnTo>
                    <a:lnTo>
                      <a:pt x="62" y="9"/>
                    </a:lnTo>
                    <a:lnTo>
                      <a:pt x="48" y="15"/>
                    </a:lnTo>
                    <a:lnTo>
                      <a:pt x="34" y="19"/>
                    </a:lnTo>
                    <a:lnTo>
                      <a:pt x="20" y="24"/>
                    </a:lnTo>
                    <a:lnTo>
                      <a:pt x="9" y="25"/>
                    </a:lnTo>
                    <a:lnTo>
                      <a:pt x="2" y="25"/>
                    </a:lnTo>
                    <a:lnTo>
                      <a:pt x="0" y="21"/>
                    </a:lnTo>
                    <a:lnTo>
                      <a:pt x="5" y="15"/>
                    </a:lnTo>
                    <a:lnTo>
                      <a:pt x="12" y="12"/>
                    </a:lnTo>
                    <a:lnTo>
                      <a:pt x="24" y="9"/>
                    </a:lnTo>
                    <a:lnTo>
                      <a:pt x="39" y="6"/>
                    </a:lnTo>
                    <a:lnTo>
                      <a:pt x="52" y="4"/>
                    </a:lnTo>
                    <a:lnTo>
                      <a:pt x="65" y="3"/>
                    </a:lnTo>
                    <a:lnTo>
                      <a:pt x="76" y="1"/>
                    </a:lnTo>
                    <a:lnTo>
                      <a:pt x="8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8" name="Freeform 244"/>
              <p:cNvSpPr>
                <a:spLocks/>
              </p:cNvSpPr>
              <p:nvPr/>
            </p:nvSpPr>
            <p:spPr bwMode="auto">
              <a:xfrm>
                <a:off x="1033" y="2468"/>
                <a:ext cx="87" cy="34"/>
              </a:xfrm>
              <a:custGeom>
                <a:avLst/>
                <a:gdLst>
                  <a:gd name="T0" fmla="*/ 87 w 87"/>
                  <a:gd name="T1" fmla="*/ 0 h 34"/>
                  <a:gd name="T2" fmla="*/ 80 w 87"/>
                  <a:gd name="T3" fmla="*/ 7 h 34"/>
                  <a:gd name="T4" fmla="*/ 68 w 87"/>
                  <a:gd name="T5" fmla="*/ 16 h 34"/>
                  <a:gd name="T6" fmla="*/ 53 w 87"/>
                  <a:gd name="T7" fmla="*/ 22 h 34"/>
                  <a:gd name="T8" fmla="*/ 38 w 87"/>
                  <a:gd name="T9" fmla="*/ 28 h 34"/>
                  <a:gd name="T10" fmla="*/ 24 w 87"/>
                  <a:gd name="T11" fmla="*/ 32 h 34"/>
                  <a:gd name="T12" fmla="*/ 12 w 87"/>
                  <a:gd name="T13" fmla="*/ 34 h 34"/>
                  <a:gd name="T14" fmla="*/ 3 w 87"/>
                  <a:gd name="T15" fmla="*/ 32 h 34"/>
                  <a:gd name="T16" fmla="*/ 0 w 87"/>
                  <a:gd name="T17" fmla="*/ 28 h 34"/>
                  <a:gd name="T18" fmla="*/ 2 w 87"/>
                  <a:gd name="T19" fmla="*/ 22 h 34"/>
                  <a:gd name="T20" fmla="*/ 10 w 87"/>
                  <a:gd name="T21" fmla="*/ 16 h 34"/>
                  <a:gd name="T22" fmla="*/ 21 w 87"/>
                  <a:gd name="T23" fmla="*/ 11 h 34"/>
                  <a:gd name="T24" fmla="*/ 36 w 87"/>
                  <a:gd name="T25" fmla="*/ 9 h 34"/>
                  <a:gd name="T26" fmla="*/ 50 w 87"/>
                  <a:gd name="T27" fmla="*/ 6 h 34"/>
                  <a:gd name="T28" fmla="*/ 65 w 87"/>
                  <a:gd name="T29" fmla="*/ 3 h 34"/>
                  <a:gd name="T30" fmla="*/ 78 w 87"/>
                  <a:gd name="T31" fmla="*/ 1 h 34"/>
                  <a:gd name="T32" fmla="*/ 87 w 8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34"/>
                  <a:gd name="T53" fmla="*/ 87 w 8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34">
                    <a:moveTo>
                      <a:pt x="87" y="0"/>
                    </a:moveTo>
                    <a:lnTo>
                      <a:pt x="80" y="7"/>
                    </a:lnTo>
                    <a:lnTo>
                      <a:pt x="68" y="16"/>
                    </a:lnTo>
                    <a:lnTo>
                      <a:pt x="53" y="22"/>
                    </a:lnTo>
                    <a:lnTo>
                      <a:pt x="38" y="28"/>
                    </a:lnTo>
                    <a:lnTo>
                      <a:pt x="24" y="32"/>
                    </a:lnTo>
                    <a:lnTo>
                      <a:pt x="12" y="34"/>
                    </a:lnTo>
                    <a:lnTo>
                      <a:pt x="3" y="32"/>
                    </a:lnTo>
                    <a:lnTo>
                      <a:pt x="0" y="28"/>
                    </a:lnTo>
                    <a:lnTo>
                      <a:pt x="2" y="22"/>
                    </a:lnTo>
                    <a:lnTo>
                      <a:pt x="10" y="16"/>
                    </a:lnTo>
                    <a:lnTo>
                      <a:pt x="21" y="11"/>
                    </a:lnTo>
                    <a:lnTo>
                      <a:pt x="36" y="9"/>
                    </a:lnTo>
                    <a:lnTo>
                      <a:pt x="50" y="6"/>
                    </a:lnTo>
                    <a:lnTo>
                      <a:pt x="65" y="3"/>
                    </a:lnTo>
                    <a:lnTo>
                      <a:pt x="78" y="1"/>
                    </a:lnTo>
                    <a:lnTo>
                      <a:pt x="8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grpSp>
        <p:sp>
          <p:nvSpPr>
            <p:cNvPr id="102609" name="Freeform 245"/>
            <p:cNvSpPr>
              <a:spLocks/>
            </p:cNvSpPr>
            <p:nvPr/>
          </p:nvSpPr>
          <p:spPr bwMode="auto">
            <a:xfrm>
              <a:off x="1039" y="2502"/>
              <a:ext cx="83" cy="54"/>
            </a:xfrm>
            <a:custGeom>
              <a:avLst/>
              <a:gdLst>
                <a:gd name="T0" fmla="*/ 83 w 83"/>
                <a:gd name="T1" fmla="*/ 0 h 54"/>
                <a:gd name="T2" fmla="*/ 75 w 83"/>
                <a:gd name="T3" fmla="*/ 9 h 54"/>
                <a:gd name="T4" fmla="*/ 65 w 83"/>
                <a:gd name="T5" fmla="*/ 17 h 54"/>
                <a:gd name="T6" fmla="*/ 52 w 83"/>
                <a:gd name="T7" fmla="*/ 28 h 54"/>
                <a:gd name="T8" fmla="*/ 38 w 83"/>
                <a:gd name="T9" fmla="*/ 38 h 54"/>
                <a:gd name="T10" fmla="*/ 25 w 83"/>
                <a:gd name="T11" fmla="*/ 45 h 54"/>
                <a:gd name="T12" fmla="*/ 13 w 83"/>
                <a:gd name="T13" fmla="*/ 51 h 54"/>
                <a:gd name="T14" fmla="*/ 4 w 83"/>
                <a:gd name="T15" fmla="*/ 54 h 54"/>
                <a:gd name="T16" fmla="*/ 0 w 83"/>
                <a:gd name="T17" fmla="*/ 51 h 54"/>
                <a:gd name="T18" fmla="*/ 1 w 83"/>
                <a:gd name="T19" fmla="*/ 45 h 54"/>
                <a:gd name="T20" fmla="*/ 7 w 83"/>
                <a:gd name="T21" fmla="*/ 38 h 54"/>
                <a:gd name="T22" fmla="*/ 16 w 83"/>
                <a:gd name="T23" fmla="*/ 31 h 54"/>
                <a:gd name="T24" fmla="*/ 30 w 83"/>
                <a:gd name="T25" fmla="*/ 22 h 54"/>
                <a:gd name="T26" fmla="*/ 43 w 83"/>
                <a:gd name="T27" fmla="*/ 14 h 54"/>
                <a:gd name="T28" fmla="*/ 58 w 83"/>
                <a:gd name="T29" fmla="*/ 7 h 54"/>
                <a:gd name="T30" fmla="*/ 71 w 83"/>
                <a:gd name="T31" fmla="*/ 3 h 54"/>
                <a:gd name="T32" fmla="*/ 83 w 83"/>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4"/>
                <a:gd name="T53" fmla="*/ 83 w 83"/>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4">
                  <a:moveTo>
                    <a:pt x="83" y="0"/>
                  </a:moveTo>
                  <a:lnTo>
                    <a:pt x="75" y="9"/>
                  </a:lnTo>
                  <a:lnTo>
                    <a:pt x="65" y="17"/>
                  </a:lnTo>
                  <a:lnTo>
                    <a:pt x="52" y="28"/>
                  </a:lnTo>
                  <a:lnTo>
                    <a:pt x="38" y="38"/>
                  </a:lnTo>
                  <a:lnTo>
                    <a:pt x="25" y="45"/>
                  </a:lnTo>
                  <a:lnTo>
                    <a:pt x="13" y="51"/>
                  </a:lnTo>
                  <a:lnTo>
                    <a:pt x="4" y="54"/>
                  </a:lnTo>
                  <a:lnTo>
                    <a:pt x="0" y="51"/>
                  </a:lnTo>
                  <a:lnTo>
                    <a:pt x="1" y="45"/>
                  </a:lnTo>
                  <a:lnTo>
                    <a:pt x="7" y="38"/>
                  </a:lnTo>
                  <a:lnTo>
                    <a:pt x="16" y="31"/>
                  </a:lnTo>
                  <a:lnTo>
                    <a:pt x="30" y="22"/>
                  </a:lnTo>
                  <a:lnTo>
                    <a:pt x="43" y="14"/>
                  </a:lnTo>
                  <a:lnTo>
                    <a:pt x="58" y="7"/>
                  </a:lnTo>
                  <a:lnTo>
                    <a:pt x="71" y="3"/>
                  </a:lnTo>
                  <a:lnTo>
                    <a:pt x="8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0" name="Freeform 246"/>
            <p:cNvSpPr>
              <a:spLocks/>
            </p:cNvSpPr>
            <p:nvPr/>
          </p:nvSpPr>
          <p:spPr bwMode="auto">
            <a:xfrm>
              <a:off x="1052" y="2533"/>
              <a:ext cx="70" cy="69"/>
            </a:xfrm>
            <a:custGeom>
              <a:avLst/>
              <a:gdLst>
                <a:gd name="T0" fmla="*/ 70 w 70"/>
                <a:gd name="T1" fmla="*/ 0 h 69"/>
                <a:gd name="T2" fmla="*/ 65 w 70"/>
                <a:gd name="T3" fmla="*/ 9 h 69"/>
                <a:gd name="T4" fmla="*/ 56 w 70"/>
                <a:gd name="T5" fmla="*/ 19 h 69"/>
                <a:gd name="T6" fmla="*/ 46 w 70"/>
                <a:gd name="T7" fmla="*/ 32 h 69"/>
                <a:gd name="T8" fmla="*/ 36 w 70"/>
                <a:gd name="T9" fmla="*/ 44 h 69"/>
                <a:gd name="T10" fmla="*/ 24 w 70"/>
                <a:gd name="T11" fmla="*/ 56 h 69"/>
                <a:gd name="T12" fmla="*/ 14 w 70"/>
                <a:gd name="T13" fmla="*/ 65 h 69"/>
                <a:gd name="T14" fmla="*/ 5 w 70"/>
                <a:gd name="T15" fmla="*/ 69 h 69"/>
                <a:gd name="T16" fmla="*/ 0 w 70"/>
                <a:gd name="T17" fmla="*/ 68 h 69"/>
                <a:gd name="T18" fmla="*/ 0 w 70"/>
                <a:gd name="T19" fmla="*/ 60 h 69"/>
                <a:gd name="T20" fmla="*/ 6 w 70"/>
                <a:gd name="T21" fmla="*/ 51 h 69"/>
                <a:gd name="T22" fmla="*/ 15 w 70"/>
                <a:gd name="T23" fmla="*/ 40 h 69"/>
                <a:gd name="T24" fmla="*/ 27 w 70"/>
                <a:gd name="T25" fmla="*/ 29 h 69"/>
                <a:gd name="T26" fmla="*/ 40 w 70"/>
                <a:gd name="T27" fmla="*/ 17 h 69"/>
                <a:gd name="T28" fmla="*/ 52 w 70"/>
                <a:gd name="T29" fmla="*/ 9 h 69"/>
                <a:gd name="T30" fmla="*/ 62 w 70"/>
                <a:gd name="T31" fmla="*/ 3 h 69"/>
                <a:gd name="T32" fmla="*/ 70 w 70"/>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9"/>
                <a:gd name="T53" fmla="*/ 70 w 7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9">
                  <a:moveTo>
                    <a:pt x="70" y="0"/>
                  </a:moveTo>
                  <a:lnTo>
                    <a:pt x="65" y="9"/>
                  </a:lnTo>
                  <a:lnTo>
                    <a:pt x="56" y="19"/>
                  </a:lnTo>
                  <a:lnTo>
                    <a:pt x="46" y="32"/>
                  </a:lnTo>
                  <a:lnTo>
                    <a:pt x="36" y="44"/>
                  </a:lnTo>
                  <a:lnTo>
                    <a:pt x="24" y="56"/>
                  </a:lnTo>
                  <a:lnTo>
                    <a:pt x="14" y="65"/>
                  </a:lnTo>
                  <a:lnTo>
                    <a:pt x="5" y="69"/>
                  </a:lnTo>
                  <a:lnTo>
                    <a:pt x="0" y="68"/>
                  </a:lnTo>
                  <a:lnTo>
                    <a:pt x="0" y="60"/>
                  </a:lnTo>
                  <a:lnTo>
                    <a:pt x="6" y="51"/>
                  </a:lnTo>
                  <a:lnTo>
                    <a:pt x="15" y="40"/>
                  </a:lnTo>
                  <a:lnTo>
                    <a:pt x="27" y="29"/>
                  </a:lnTo>
                  <a:lnTo>
                    <a:pt x="40" y="17"/>
                  </a:lnTo>
                  <a:lnTo>
                    <a:pt x="52" y="9"/>
                  </a:lnTo>
                  <a:lnTo>
                    <a:pt x="62" y="3"/>
                  </a:lnTo>
                  <a:lnTo>
                    <a:pt x="7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1" name="Freeform 247"/>
            <p:cNvSpPr>
              <a:spLocks/>
            </p:cNvSpPr>
            <p:nvPr/>
          </p:nvSpPr>
          <p:spPr bwMode="auto">
            <a:xfrm>
              <a:off x="1061" y="2562"/>
              <a:ext cx="64" cy="62"/>
            </a:xfrm>
            <a:custGeom>
              <a:avLst/>
              <a:gdLst>
                <a:gd name="T0" fmla="*/ 0 w 64"/>
                <a:gd name="T1" fmla="*/ 59 h 62"/>
                <a:gd name="T2" fmla="*/ 2 w 64"/>
                <a:gd name="T3" fmla="*/ 55 h 62"/>
                <a:gd name="T4" fmla="*/ 8 w 64"/>
                <a:gd name="T5" fmla="*/ 49 h 62"/>
                <a:gd name="T6" fmla="*/ 16 w 64"/>
                <a:gd name="T7" fmla="*/ 43 h 62"/>
                <a:gd name="T8" fmla="*/ 27 w 64"/>
                <a:gd name="T9" fmla="*/ 34 h 62"/>
                <a:gd name="T10" fmla="*/ 39 w 64"/>
                <a:gd name="T11" fmla="*/ 25 h 62"/>
                <a:gd name="T12" fmla="*/ 49 w 64"/>
                <a:gd name="T13" fmla="*/ 16 h 62"/>
                <a:gd name="T14" fmla="*/ 58 w 64"/>
                <a:gd name="T15" fmla="*/ 8 h 62"/>
                <a:gd name="T16" fmla="*/ 64 w 64"/>
                <a:gd name="T17" fmla="*/ 0 h 62"/>
                <a:gd name="T18" fmla="*/ 61 w 64"/>
                <a:gd name="T19" fmla="*/ 11 h 62"/>
                <a:gd name="T20" fmla="*/ 53 w 64"/>
                <a:gd name="T21" fmla="*/ 22 h 62"/>
                <a:gd name="T22" fmla="*/ 44 w 64"/>
                <a:gd name="T23" fmla="*/ 34 h 62"/>
                <a:gd name="T24" fmla="*/ 34 w 64"/>
                <a:gd name="T25" fmla="*/ 46 h 62"/>
                <a:gd name="T26" fmla="*/ 24 w 64"/>
                <a:gd name="T27" fmla="*/ 55 h 62"/>
                <a:gd name="T28" fmla="*/ 15 w 64"/>
                <a:gd name="T29" fmla="*/ 61 h 62"/>
                <a:gd name="T30" fmla="*/ 6 w 64"/>
                <a:gd name="T31" fmla="*/ 62 h 62"/>
                <a:gd name="T32" fmla="*/ 0 w 6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2"/>
                <a:gd name="T53" fmla="*/ 64 w 6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2">
                  <a:moveTo>
                    <a:pt x="0" y="59"/>
                  </a:moveTo>
                  <a:lnTo>
                    <a:pt x="2" y="55"/>
                  </a:lnTo>
                  <a:lnTo>
                    <a:pt x="8" y="49"/>
                  </a:lnTo>
                  <a:lnTo>
                    <a:pt x="16" y="43"/>
                  </a:lnTo>
                  <a:lnTo>
                    <a:pt x="27" y="34"/>
                  </a:lnTo>
                  <a:lnTo>
                    <a:pt x="39" y="25"/>
                  </a:lnTo>
                  <a:lnTo>
                    <a:pt x="49" y="16"/>
                  </a:lnTo>
                  <a:lnTo>
                    <a:pt x="58" y="8"/>
                  </a:lnTo>
                  <a:lnTo>
                    <a:pt x="64" y="0"/>
                  </a:lnTo>
                  <a:lnTo>
                    <a:pt x="61" y="11"/>
                  </a:lnTo>
                  <a:lnTo>
                    <a:pt x="53" y="22"/>
                  </a:lnTo>
                  <a:lnTo>
                    <a:pt x="44" y="34"/>
                  </a:lnTo>
                  <a:lnTo>
                    <a:pt x="34" y="46"/>
                  </a:lnTo>
                  <a:lnTo>
                    <a:pt x="24" y="55"/>
                  </a:lnTo>
                  <a:lnTo>
                    <a:pt x="15" y="61"/>
                  </a:lnTo>
                  <a:lnTo>
                    <a:pt x="6" y="62"/>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2" name="Freeform 248"/>
            <p:cNvSpPr>
              <a:spLocks/>
            </p:cNvSpPr>
            <p:nvPr/>
          </p:nvSpPr>
          <p:spPr bwMode="auto">
            <a:xfrm>
              <a:off x="1184" y="2627"/>
              <a:ext cx="75" cy="303"/>
            </a:xfrm>
            <a:custGeom>
              <a:avLst/>
              <a:gdLst>
                <a:gd name="T0" fmla="*/ 68 w 75"/>
                <a:gd name="T1" fmla="*/ 0 h 303"/>
                <a:gd name="T2" fmla="*/ 69 w 75"/>
                <a:gd name="T3" fmla="*/ 0 h 303"/>
                <a:gd name="T4" fmla="*/ 72 w 75"/>
                <a:gd name="T5" fmla="*/ 2 h 303"/>
                <a:gd name="T6" fmla="*/ 74 w 75"/>
                <a:gd name="T7" fmla="*/ 5 h 303"/>
                <a:gd name="T8" fmla="*/ 75 w 75"/>
                <a:gd name="T9" fmla="*/ 8 h 303"/>
                <a:gd name="T10" fmla="*/ 45 w 75"/>
                <a:gd name="T11" fmla="*/ 45 h 303"/>
                <a:gd name="T12" fmla="*/ 26 w 75"/>
                <a:gd name="T13" fmla="*/ 85 h 303"/>
                <a:gd name="T14" fmla="*/ 16 w 75"/>
                <a:gd name="T15" fmla="*/ 126 h 303"/>
                <a:gd name="T16" fmla="*/ 14 w 75"/>
                <a:gd name="T17" fmla="*/ 166 h 303"/>
                <a:gd name="T18" fmla="*/ 16 w 75"/>
                <a:gd name="T19" fmla="*/ 206 h 303"/>
                <a:gd name="T20" fmla="*/ 22 w 75"/>
                <a:gd name="T21" fmla="*/ 241 h 303"/>
                <a:gd name="T22" fmla="*/ 29 w 75"/>
                <a:gd name="T23" fmla="*/ 275 h 303"/>
                <a:gd name="T24" fmla="*/ 37 w 75"/>
                <a:gd name="T25" fmla="*/ 303 h 303"/>
                <a:gd name="T26" fmla="*/ 20 w 75"/>
                <a:gd name="T27" fmla="*/ 284 h 303"/>
                <a:gd name="T28" fmla="*/ 9 w 75"/>
                <a:gd name="T29" fmla="*/ 252 h 303"/>
                <a:gd name="T30" fmla="*/ 1 w 75"/>
                <a:gd name="T31" fmla="*/ 210 h 303"/>
                <a:gd name="T32" fmla="*/ 0 w 75"/>
                <a:gd name="T33" fmla="*/ 163 h 303"/>
                <a:gd name="T34" fmla="*/ 6 w 75"/>
                <a:gd name="T35" fmla="*/ 114 h 303"/>
                <a:gd name="T36" fmla="*/ 17 w 75"/>
                <a:gd name="T37" fmla="*/ 67 h 303"/>
                <a:gd name="T38" fmla="*/ 38 w 75"/>
                <a:gd name="T39" fmla="*/ 28 h 303"/>
                <a:gd name="T40" fmla="*/ 68 w 75"/>
                <a:gd name="T41" fmla="*/ 0 h 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303"/>
                <a:gd name="T65" fmla="*/ 75 w 75"/>
                <a:gd name="T66" fmla="*/ 303 h 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303">
                  <a:moveTo>
                    <a:pt x="68" y="0"/>
                  </a:moveTo>
                  <a:lnTo>
                    <a:pt x="69" y="0"/>
                  </a:lnTo>
                  <a:lnTo>
                    <a:pt x="72" y="2"/>
                  </a:lnTo>
                  <a:lnTo>
                    <a:pt x="74" y="5"/>
                  </a:lnTo>
                  <a:lnTo>
                    <a:pt x="75" y="8"/>
                  </a:lnTo>
                  <a:lnTo>
                    <a:pt x="45" y="45"/>
                  </a:lnTo>
                  <a:lnTo>
                    <a:pt x="26" y="85"/>
                  </a:lnTo>
                  <a:lnTo>
                    <a:pt x="16" y="126"/>
                  </a:lnTo>
                  <a:lnTo>
                    <a:pt x="14" y="166"/>
                  </a:lnTo>
                  <a:lnTo>
                    <a:pt x="16" y="206"/>
                  </a:lnTo>
                  <a:lnTo>
                    <a:pt x="22" y="241"/>
                  </a:lnTo>
                  <a:lnTo>
                    <a:pt x="29" y="275"/>
                  </a:lnTo>
                  <a:lnTo>
                    <a:pt x="37" y="303"/>
                  </a:lnTo>
                  <a:lnTo>
                    <a:pt x="20" y="284"/>
                  </a:lnTo>
                  <a:lnTo>
                    <a:pt x="9" y="252"/>
                  </a:lnTo>
                  <a:lnTo>
                    <a:pt x="1" y="210"/>
                  </a:lnTo>
                  <a:lnTo>
                    <a:pt x="0" y="163"/>
                  </a:lnTo>
                  <a:lnTo>
                    <a:pt x="6" y="114"/>
                  </a:lnTo>
                  <a:lnTo>
                    <a:pt x="17" y="67"/>
                  </a:lnTo>
                  <a:lnTo>
                    <a:pt x="38" y="28"/>
                  </a:lnTo>
                  <a:lnTo>
                    <a:pt x="6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3" name="Freeform 249"/>
            <p:cNvSpPr>
              <a:spLocks/>
            </p:cNvSpPr>
            <p:nvPr/>
          </p:nvSpPr>
          <p:spPr bwMode="auto">
            <a:xfrm>
              <a:off x="1201" y="2889"/>
              <a:ext cx="65" cy="37"/>
            </a:xfrm>
            <a:custGeom>
              <a:avLst/>
              <a:gdLst>
                <a:gd name="T0" fmla="*/ 0 w 65"/>
                <a:gd name="T1" fmla="*/ 0 h 37"/>
                <a:gd name="T2" fmla="*/ 8 w 65"/>
                <a:gd name="T3" fmla="*/ 7 h 37"/>
                <a:gd name="T4" fmla="*/ 17 w 65"/>
                <a:gd name="T5" fmla="*/ 15 h 37"/>
                <a:gd name="T6" fmla="*/ 27 w 65"/>
                <a:gd name="T7" fmla="*/ 22 h 37"/>
                <a:gd name="T8" fmla="*/ 37 w 65"/>
                <a:gd name="T9" fmla="*/ 28 h 37"/>
                <a:gd name="T10" fmla="*/ 48 w 65"/>
                <a:gd name="T11" fmla="*/ 32 h 37"/>
                <a:gd name="T12" fmla="*/ 57 w 65"/>
                <a:gd name="T13" fmla="*/ 37 h 37"/>
                <a:gd name="T14" fmla="*/ 62 w 65"/>
                <a:gd name="T15" fmla="*/ 37 h 37"/>
                <a:gd name="T16" fmla="*/ 65 w 65"/>
                <a:gd name="T17" fmla="*/ 35 h 37"/>
                <a:gd name="T18" fmla="*/ 65 w 65"/>
                <a:gd name="T19" fmla="*/ 32 h 37"/>
                <a:gd name="T20" fmla="*/ 59 w 65"/>
                <a:gd name="T21" fmla="*/ 29 h 37"/>
                <a:gd name="T22" fmla="*/ 52 w 65"/>
                <a:gd name="T23" fmla="*/ 25 h 37"/>
                <a:gd name="T24" fmla="*/ 42 w 65"/>
                <a:gd name="T25" fmla="*/ 21 h 37"/>
                <a:gd name="T26" fmla="*/ 31 w 65"/>
                <a:gd name="T27" fmla="*/ 16 h 37"/>
                <a:gd name="T28" fmla="*/ 20 w 65"/>
                <a:gd name="T29" fmla="*/ 12 h 37"/>
                <a:gd name="T30" fmla="*/ 9 w 65"/>
                <a:gd name="T31" fmla="*/ 6 h 37"/>
                <a:gd name="T32" fmla="*/ 0 w 65"/>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37"/>
                <a:gd name="T53" fmla="*/ 65 w 6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37">
                  <a:moveTo>
                    <a:pt x="0" y="0"/>
                  </a:moveTo>
                  <a:lnTo>
                    <a:pt x="8" y="7"/>
                  </a:lnTo>
                  <a:lnTo>
                    <a:pt x="17" y="15"/>
                  </a:lnTo>
                  <a:lnTo>
                    <a:pt x="27" y="22"/>
                  </a:lnTo>
                  <a:lnTo>
                    <a:pt x="37" y="28"/>
                  </a:lnTo>
                  <a:lnTo>
                    <a:pt x="48" y="32"/>
                  </a:lnTo>
                  <a:lnTo>
                    <a:pt x="57" y="37"/>
                  </a:lnTo>
                  <a:lnTo>
                    <a:pt x="62" y="37"/>
                  </a:lnTo>
                  <a:lnTo>
                    <a:pt x="65" y="35"/>
                  </a:lnTo>
                  <a:lnTo>
                    <a:pt x="65" y="32"/>
                  </a:lnTo>
                  <a:lnTo>
                    <a:pt x="59" y="29"/>
                  </a:lnTo>
                  <a:lnTo>
                    <a:pt x="52" y="25"/>
                  </a:lnTo>
                  <a:lnTo>
                    <a:pt x="42" y="21"/>
                  </a:lnTo>
                  <a:lnTo>
                    <a:pt x="31" y="16"/>
                  </a:lnTo>
                  <a:lnTo>
                    <a:pt x="20" y="12"/>
                  </a:lnTo>
                  <a:lnTo>
                    <a:pt x="9"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4" name="Freeform 250"/>
            <p:cNvSpPr>
              <a:spLocks/>
            </p:cNvSpPr>
            <p:nvPr/>
          </p:nvSpPr>
          <p:spPr bwMode="auto">
            <a:xfrm>
              <a:off x="1194" y="2862"/>
              <a:ext cx="74" cy="45"/>
            </a:xfrm>
            <a:custGeom>
              <a:avLst/>
              <a:gdLst>
                <a:gd name="T0" fmla="*/ 74 w 74"/>
                <a:gd name="T1" fmla="*/ 43 h 45"/>
                <a:gd name="T2" fmla="*/ 71 w 74"/>
                <a:gd name="T3" fmla="*/ 45 h 45"/>
                <a:gd name="T4" fmla="*/ 64 w 74"/>
                <a:gd name="T5" fmla="*/ 43 h 45"/>
                <a:gd name="T6" fmla="*/ 55 w 74"/>
                <a:gd name="T7" fmla="*/ 40 h 45"/>
                <a:gd name="T8" fmla="*/ 43 w 74"/>
                <a:gd name="T9" fmla="*/ 34 h 45"/>
                <a:gd name="T10" fmla="*/ 31 w 74"/>
                <a:gd name="T11" fmla="*/ 28 h 45"/>
                <a:gd name="T12" fmla="*/ 19 w 74"/>
                <a:gd name="T13" fmla="*/ 21 h 45"/>
                <a:gd name="T14" fmla="*/ 9 w 74"/>
                <a:gd name="T15" fmla="*/ 11 h 45"/>
                <a:gd name="T16" fmla="*/ 0 w 74"/>
                <a:gd name="T17" fmla="*/ 0 h 45"/>
                <a:gd name="T18" fmla="*/ 9 w 74"/>
                <a:gd name="T19" fmla="*/ 5 h 45"/>
                <a:gd name="T20" fmla="*/ 21 w 74"/>
                <a:gd name="T21" fmla="*/ 11 h 45"/>
                <a:gd name="T22" fmla="*/ 33 w 74"/>
                <a:gd name="T23" fmla="*/ 17 h 45"/>
                <a:gd name="T24" fmla="*/ 46 w 74"/>
                <a:gd name="T25" fmla="*/ 24 h 45"/>
                <a:gd name="T26" fmla="*/ 56 w 74"/>
                <a:gd name="T27" fmla="*/ 30 h 45"/>
                <a:gd name="T28" fmla="*/ 66 w 74"/>
                <a:gd name="T29" fmla="*/ 34 h 45"/>
                <a:gd name="T30" fmla="*/ 72 w 74"/>
                <a:gd name="T31" fmla="*/ 40 h 45"/>
                <a:gd name="T32" fmla="*/ 74 w 74"/>
                <a:gd name="T33" fmla="*/ 4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5"/>
                <a:gd name="T53" fmla="*/ 74 w 7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5">
                  <a:moveTo>
                    <a:pt x="74" y="43"/>
                  </a:moveTo>
                  <a:lnTo>
                    <a:pt x="71" y="45"/>
                  </a:lnTo>
                  <a:lnTo>
                    <a:pt x="64" y="43"/>
                  </a:lnTo>
                  <a:lnTo>
                    <a:pt x="55" y="40"/>
                  </a:lnTo>
                  <a:lnTo>
                    <a:pt x="43" y="34"/>
                  </a:lnTo>
                  <a:lnTo>
                    <a:pt x="31" y="28"/>
                  </a:lnTo>
                  <a:lnTo>
                    <a:pt x="19" y="21"/>
                  </a:lnTo>
                  <a:lnTo>
                    <a:pt x="9" y="11"/>
                  </a:lnTo>
                  <a:lnTo>
                    <a:pt x="0" y="0"/>
                  </a:lnTo>
                  <a:lnTo>
                    <a:pt x="9" y="5"/>
                  </a:lnTo>
                  <a:lnTo>
                    <a:pt x="21" y="11"/>
                  </a:lnTo>
                  <a:lnTo>
                    <a:pt x="33" y="17"/>
                  </a:lnTo>
                  <a:lnTo>
                    <a:pt x="46" y="24"/>
                  </a:lnTo>
                  <a:lnTo>
                    <a:pt x="56" y="30"/>
                  </a:lnTo>
                  <a:lnTo>
                    <a:pt x="66" y="34"/>
                  </a:lnTo>
                  <a:lnTo>
                    <a:pt x="72" y="40"/>
                  </a:lnTo>
                  <a:lnTo>
                    <a:pt x="74"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5" name="Freeform 251"/>
            <p:cNvSpPr>
              <a:spLocks/>
            </p:cNvSpPr>
            <p:nvPr/>
          </p:nvSpPr>
          <p:spPr bwMode="auto">
            <a:xfrm>
              <a:off x="1188" y="2802"/>
              <a:ext cx="95" cy="59"/>
            </a:xfrm>
            <a:custGeom>
              <a:avLst/>
              <a:gdLst>
                <a:gd name="T0" fmla="*/ 95 w 95"/>
                <a:gd name="T1" fmla="*/ 57 h 59"/>
                <a:gd name="T2" fmla="*/ 90 w 95"/>
                <a:gd name="T3" fmla="*/ 59 h 59"/>
                <a:gd name="T4" fmla="*/ 80 w 95"/>
                <a:gd name="T5" fmla="*/ 56 h 59"/>
                <a:gd name="T6" fmla="*/ 67 w 95"/>
                <a:gd name="T7" fmla="*/ 51 h 59"/>
                <a:gd name="T8" fmla="*/ 52 w 95"/>
                <a:gd name="T9" fmla="*/ 44 h 59"/>
                <a:gd name="T10" fmla="*/ 36 w 95"/>
                <a:gd name="T11" fmla="*/ 34 h 59"/>
                <a:gd name="T12" fmla="*/ 21 w 95"/>
                <a:gd name="T13" fmla="*/ 23 h 59"/>
                <a:gd name="T14" fmla="*/ 8 w 95"/>
                <a:gd name="T15" fmla="*/ 12 h 59"/>
                <a:gd name="T16" fmla="*/ 0 w 95"/>
                <a:gd name="T17" fmla="*/ 0 h 59"/>
                <a:gd name="T18" fmla="*/ 8 w 95"/>
                <a:gd name="T19" fmla="*/ 4 h 59"/>
                <a:gd name="T20" fmla="*/ 19 w 95"/>
                <a:gd name="T21" fmla="*/ 12 h 59"/>
                <a:gd name="T22" fmla="*/ 36 w 95"/>
                <a:gd name="T23" fmla="*/ 20 h 59"/>
                <a:gd name="T24" fmla="*/ 53 w 95"/>
                <a:gd name="T25" fmla="*/ 29 h 59"/>
                <a:gd name="T26" fmla="*/ 70 w 95"/>
                <a:gd name="T27" fmla="*/ 38 h 59"/>
                <a:gd name="T28" fmla="*/ 83 w 95"/>
                <a:gd name="T29" fmla="*/ 46 h 59"/>
                <a:gd name="T30" fmla="*/ 92 w 95"/>
                <a:gd name="T31" fmla="*/ 53 h 59"/>
                <a:gd name="T32" fmla="*/ 95 w 95"/>
                <a:gd name="T33" fmla="*/ 57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59"/>
                <a:gd name="T53" fmla="*/ 95 w 9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59">
                  <a:moveTo>
                    <a:pt x="95" y="57"/>
                  </a:moveTo>
                  <a:lnTo>
                    <a:pt x="90" y="59"/>
                  </a:lnTo>
                  <a:lnTo>
                    <a:pt x="80" y="56"/>
                  </a:lnTo>
                  <a:lnTo>
                    <a:pt x="67" y="51"/>
                  </a:lnTo>
                  <a:lnTo>
                    <a:pt x="52" y="44"/>
                  </a:lnTo>
                  <a:lnTo>
                    <a:pt x="36" y="34"/>
                  </a:lnTo>
                  <a:lnTo>
                    <a:pt x="21" y="23"/>
                  </a:lnTo>
                  <a:lnTo>
                    <a:pt x="8" y="12"/>
                  </a:lnTo>
                  <a:lnTo>
                    <a:pt x="0" y="0"/>
                  </a:lnTo>
                  <a:lnTo>
                    <a:pt x="8" y="4"/>
                  </a:lnTo>
                  <a:lnTo>
                    <a:pt x="19" y="12"/>
                  </a:lnTo>
                  <a:lnTo>
                    <a:pt x="36" y="20"/>
                  </a:lnTo>
                  <a:lnTo>
                    <a:pt x="53" y="29"/>
                  </a:lnTo>
                  <a:lnTo>
                    <a:pt x="70" y="38"/>
                  </a:lnTo>
                  <a:lnTo>
                    <a:pt x="83" y="46"/>
                  </a:lnTo>
                  <a:lnTo>
                    <a:pt x="92" y="53"/>
                  </a:lnTo>
                  <a:lnTo>
                    <a:pt x="95"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6" name="Freeform 252"/>
            <p:cNvSpPr>
              <a:spLocks/>
            </p:cNvSpPr>
            <p:nvPr/>
          </p:nvSpPr>
          <p:spPr bwMode="auto">
            <a:xfrm>
              <a:off x="1193" y="2746"/>
              <a:ext cx="103" cy="65"/>
            </a:xfrm>
            <a:custGeom>
              <a:avLst/>
              <a:gdLst>
                <a:gd name="T0" fmla="*/ 103 w 103"/>
                <a:gd name="T1" fmla="*/ 63 h 65"/>
                <a:gd name="T2" fmla="*/ 97 w 103"/>
                <a:gd name="T3" fmla="*/ 65 h 65"/>
                <a:gd name="T4" fmla="*/ 85 w 103"/>
                <a:gd name="T5" fmla="*/ 62 h 65"/>
                <a:gd name="T6" fmla="*/ 70 w 103"/>
                <a:gd name="T7" fmla="*/ 54 h 65"/>
                <a:gd name="T8" fmla="*/ 53 w 103"/>
                <a:gd name="T9" fmla="*/ 45 h 65"/>
                <a:gd name="T10" fmla="*/ 35 w 103"/>
                <a:gd name="T11" fmla="*/ 35 h 65"/>
                <a:gd name="T12" fmla="*/ 20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0" y="54"/>
                  </a:lnTo>
                  <a:lnTo>
                    <a:pt x="53" y="45"/>
                  </a:lnTo>
                  <a:lnTo>
                    <a:pt x="35" y="35"/>
                  </a:lnTo>
                  <a:lnTo>
                    <a:pt x="20"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7" name="Freeform 253"/>
            <p:cNvSpPr>
              <a:spLocks/>
            </p:cNvSpPr>
            <p:nvPr/>
          </p:nvSpPr>
          <p:spPr bwMode="auto">
            <a:xfrm>
              <a:off x="1203" y="2709"/>
              <a:ext cx="83" cy="69"/>
            </a:xfrm>
            <a:custGeom>
              <a:avLst/>
              <a:gdLst>
                <a:gd name="T0" fmla="*/ 83 w 83"/>
                <a:gd name="T1" fmla="*/ 69 h 69"/>
                <a:gd name="T2" fmla="*/ 78 w 83"/>
                <a:gd name="T3" fmla="*/ 69 h 69"/>
                <a:gd name="T4" fmla="*/ 69 w 83"/>
                <a:gd name="T5" fmla="*/ 65 h 69"/>
                <a:gd name="T6" fmla="*/ 56 w 83"/>
                <a:gd name="T7" fmla="*/ 56 h 69"/>
                <a:gd name="T8" fmla="*/ 41 w 83"/>
                <a:gd name="T9" fmla="*/ 45 h 69"/>
                <a:gd name="T10" fmla="*/ 26 w 83"/>
                <a:gd name="T11" fmla="*/ 32 h 69"/>
                <a:gd name="T12" fmla="*/ 13 w 83"/>
                <a:gd name="T13" fmla="*/ 20 h 69"/>
                <a:gd name="T14" fmla="*/ 4 w 83"/>
                <a:gd name="T15" fmla="*/ 8 h 69"/>
                <a:gd name="T16" fmla="*/ 0 w 83"/>
                <a:gd name="T17" fmla="*/ 0 h 69"/>
                <a:gd name="T18" fmla="*/ 7 w 83"/>
                <a:gd name="T19" fmla="*/ 5 h 69"/>
                <a:gd name="T20" fmla="*/ 19 w 83"/>
                <a:gd name="T21" fmla="*/ 14 h 69"/>
                <a:gd name="T22" fmla="*/ 34 w 83"/>
                <a:gd name="T23" fmla="*/ 25 h 69"/>
                <a:gd name="T24" fmla="*/ 50 w 83"/>
                <a:gd name="T25" fmla="*/ 35 h 69"/>
                <a:gd name="T26" fmla="*/ 63 w 83"/>
                <a:gd name="T27" fmla="*/ 45 h 69"/>
                <a:gd name="T28" fmla="*/ 75 w 83"/>
                <a:gd name="T29" fmla="*/ 56 h 69"/>
                <a:gd name="T30" fmla="*/ 83 w 83"/>
                <a:gd name="T31" fmla="*/ 63 h 69"/>
                <a:gd name="T32" fmla="*/ 83 w 83"/>
                <a:gd name="T33" fmla="*/ 6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69"/>
                <a:gd name="T53" fmla="*/ 83 w 83"/>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69">
                  <a:moveTo>
                    <a:pt x="83" y="69"/>
                  </a:moveTo>
                  <a:lnTo>
                    <a:pt x="78" y="69"/>
                  </a:lnTo>
                  <a:lnTo>
                    <a:pt x="69" y="65"/>
                  </a:lnTo>
                  <a:lnTo>
                    <a:pt x="56" y="56"/>
                  </a:lnTo>
                  <a:lnTo>
                    <a:pt x="41" y="45"/>
                  </a:lnTo>
                  <a:lnTo>
                    <a:pt x="26" y="32"/>
                  </a:lnTo>
                  <a:lnTo>
                    <a:pt x="13" y="20"/>
                  </a:lnTo>
                  <a:lnTo>
                    <a:pt x="4" y="8"/>
                  </a:lnTo>
                  <a:lnTo>
                    <a:pt x="0" y="0"/>
                  </a:lnTo>
                  <a:lnTo>
                    <a:pt x="7" y="5"/>
                  </a:lnTo>
                  <a:lnTo>
                    <a:pt x="19" y="14"/>
                  </a:lnTo>
                  <a:lnTo>
                    <a:pt x="34" y="25"/>
                  </a:lnTo>
                  <a:lnTo>
                    <a:pt x="50" y="35"/>
                  </a:lnTo>
                  <a:lnTo>
                    <a:pt x="63" y="45"/>
                  </a:lnTo>
                  <a:lnTo>
                    <a:pt x="75" y="56"/>
                  </a:lnTo>
                  <a:lnTo>
                    <a:pt x="83" y="63"/>
                  </a:lnTo>
                  <a:lnTo>
                    <a:pt x="83"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8" name="Freeform 254"/>
            <p:cNvSpPr>
              <a:spLocks/>
            </p:cNvSpPr>
            <p:nvPr/>
          </p:nvSpPr>
          <p:spPr bwMode="auto">
            <a:xfrm>
              <a:off x="1213" y="2680"/>
              <a:ext cx="70" cy="60"/>
            </a:xfrm>
            <a:custGeom>
              <a:avLst/>
              <a:gdLst>
                <a:gd name="T0" fmla="*/ 70 w 70"/>
                <a:gd name="T1" fmla="*/ 60 h 60"/>
                <a:gd name="T2" fmla="*/ 65 w 70"/>
                <a:gd name="T3" fmla="*/ 60 h 60"/>
                <a:gd name="T4" fmla="*/ 58 w 70"/>
                <a:gd name="T5" fmla="*/ 58 h 60"/>
                <a:gd name="T6" fmla="*/ 47 w 70"/>
                <a:gd name="T7" fmla="*/ 52 h 60"/>
                <a:gd name="T8" fmla="*/ 36 w 70"/>
                <a:gd name="T9" fmla="*/ 45 h 60"/>
                <a:gd name="T10" fmla="*/ 24 w 70"/>
                <a:gd name="T11" fmla="*/ 34 h 60"/>
                <a:gd name="T12" fmla="*/ 14 w 70"/>
                <a:gd name="T13" fmla="*/ 24 h 60"/>
                <a:gd name="T14" fmla="*/ 5 w 70"/>
                <a:gd name="T15" fmla="*/ 12 h 60"/>
                <a:gd name="T16" fmla="*/ 0 w 70"/>
                <a:gd name="T17" fmla="*/ 0 h 60"/>
                <a:gd name="T18" fmla="*/ 8 w 70"/>
                <a:gd name="T19" fmla="*/ 6 h 60"/>
                <a:gd name="T20" fmla="*/ 18 w 70"/>
                <a:gd name="T21" fmla="*/ 15 h 60"/>
                <a:gd name="T22" fmla="*/ 30 w 70"/>
                <a:gd name="T23" fmla="*/ 24 h 60"/>
                <a:gd name="T24" fmla="*/ 43 w 70"/>
                <a:gd name="T25" fmla="*/ 33 h 60"/>
                <a:gd name="T26" fmla="*/ 55 w 70"/>
                <a:gd name="T27" fmla="*/ 42 h 60"/>
                <a:gd name="T28" fmla="*/ 64 w 70"/>
                <a:gd name="T29" fmla="*/ 49 h 60"/>
                <a:gd name="T30" fmla="*/ 70 w 70"/>
                <a:gd name="T31" fmla="*/ 55 h 60"/>
                <a:gd name="T32" fmla="*/ 70 w 70"/>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0"/>
                <a:gd name="T53" fmla="*/ 70 w 7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0">
                  <a:moveTo>
                    <a:pt x="70" y="60"/>
                  </a:moveTo>
                  <a:lnTo>
                    <a:pt x="65" y="60"/>
                  </a:lnTo>
                  <a:lnTo>
                    <a:pt x="58" y="58"/>
                  </a:lnTo>
                  <a:lnTo>
                    <a:pt x="47" y="52"/>
                  </a:lnTo>
                  <a:lnTo>
                    <a:pt x="36" y="45"/>
                  </a:lnTo>
                  <a:lnTo>
                    <a:pt x="24" y="34"/>
                  </a:lnTo>
                  <a:lnTo>
                    <a:pt x="14" y="24"/>
                  </a:lnTo>
                  <a:lnTo>
                    <a:pt x="5" y="12"/>
                  </a:lnTo>
                  <a:lnTo>
                    <a:pt x="0" y="0"/>
                  </a:lnTo>
                  <a:lnTo>
                    <a:pt x="8" y="6"/>
                  </a:lnTo>
                  <a:lnTo>
                    <a:pt x="18" y="15"/>
                  </a:lnTo>
                  <a:lnTo>
                    <a:pt x="30" y="24"/>
                  </a:lnTo>
                  <a:lnTo>
                    <a:pt x="43" y="33"/>
                  </a:lnTo>
                  <a:lnTo>
                    <a:pt x="55" y="42"/>
                  </a:lnTo>
                  <a:lnTo>
                    <a:pt x="64" y="49"/>
                  </a:lnTo>
                  <a:lnTo>
                    <a:pt x="70" y="55"/>
                  </a:lnTo>
                  <a:lnTo>
                    <a:pt x="70"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9" name="Freeform 255"/>
            <p:cNvSpPr>
              <a:spLocks/>
            </p:cNvSpPr>
            <p:nvPr/>
          </p:nvSpPr>
          <p:spPr bwMode="auto">
            <a:xfrm>
              <a:off x="1234" y="2652"/>
              <a:ext cx="49" cy="52"/>
            </a:xfrm>
            <a:custGeom>
              <a:avLst/>
              <a:gdLst>
                <a:gd name="T0" fmla="*/ 49 w 49"/>
                <a:gd name="T1" fmla="*/ 52 h 52"/>
                <a:gd name="T2" fmla="*/ 44 w 49"/>
                <a:gd name="T3" fmla="*/ 52 h 52"/>
                <a:gd name="T4" fmla="*/ 38 w 49"/>
                <a:gd name="T5" fmla="*/ 48 h 52"/>
                <a:gd name="T6" fmla="*/ 29 w 49"/>
                <a:gd name="T7" fmla="*/ 42 h 52"/>
                <a:gd name="T8" fmla="*/ 21 w 49"/>
                <a:gd name="T9" fmla="*/ 33 h 52"/>
                <a:gd name="T10" fmla="*/ 13 w 49"/>
                <a:gd name="T11" fmla="*/ 24 h 52"/>
                <a:gd name="T12" fmla="*/ 6 w 49"/>
                <a:gd name="T13" fmla="*/ 14 h 52"/>
                <a:gd name="T14" fmla="*/ 1 w 49"/>
                <a:gd name="T15" fmla="*/ 6 h 52"/>
                <a:gd name="T16" fmla="*/ 0 w 49"/>
                <a:gd name="T17" fmla="*/ 0 h 52"/>
                <a:gd name="T18" fmla="*/ 4 w 49"/>
                <a:gd name="T19" fmla="*/ 6 h 52"/>
                <a:gd name="T20" fmla="*/ 12 w 49"/>
                <a:gd name="T21" fmla="*/ 12 h 52"/>
                <a:gd name="T22" fmla="*/ 21 w 49"/>
                <a:gd name="T23" fmla="*/ 20 h 52"/>
                <a:gd name="T24" fmla="*/ 28 w 49"/>
                <a:gd name="T25" fmla="*/ 27 h 52"/>
                <a:gd name="T26" fmla="*/ 35 w 49"/>
                <a:gd name="T27" fmla="*/ 34 h 52"/>
                <a:gd name="T28" fmla="*/ 43 w 49"/>
                <a:gd name="T29" fmla="*/ 42 h 52"/>
                <a:gd name="T30" fmla="*/ 47 w 49"/>
                <a:gd name="T31" fmla="*/ 48 h 52"/>
                <a:gd name="T32" fmla="*/ 49 w 49"/>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2"/>
                <a:gd name="T53" fmla="*/ 49 w 4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2">
                  <a:moveTo>
                    <a:pt x="49" y="52"/>
                  </a:moveTo>
                  <a:lnTo>
                    <a:pt x="44" y="52"/>
                  </a:lnTo>
                  <a:lnTo>
                    <a:pt x="38" y="48"/>
                  </a:lnTo>
                  <a:lnTo>
                    <a:pt x="29" y="42"/>
                  </a:lnTo>
                  <a:lnTo>
                    <a:pt x="21" y="33"/>
                  </a:lnTo>
                  <a:lnTo>
                    <a:pt x="13" y="24"/>
                  </a:lnTo>
                  <a:lnTo>
                    <a:pt x="6" y="14"/>
                  </a:lnTo>
                  <a:lnTo>
                    <a:pt x="1" y="6"/>
                  </a:lnTo>
                  <a:lnTo>
                    <a:pt x="0" y="0"/>
                  </a:lnTo>
                  <a:lnTo>
                    <a:pt x="4" y="6"/>
                  </a:lnTo>
                  <a:lnTo>
                    <a:pt x="12" y="12"/>
                  </a:lnTo>
                  <a:lnTo>
                    <a:pt x="21" y="20"/>
                  </a:lnTo>
                  <a:lnTo>
                    <a:pt x="28" y="27"/>
                  </a:lnTo>
                  <a:lnTo>
                    <a:pt x="35" y="34"/>
                  </a:lnTo>
                  <a:lnTo>
                    <a:pt x="43" y="42"/>
                  </a:lnTo>
                  <a:lnTo>
                    <a:pt x="47" y="48"/>
                  </a:lnTo>
                  <a:lnTo>
                    <a:pt x="49"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0" name="Freeform 256"/>
            <p:cNvSpPr>
              <a:spLocks/>
            </p:cNvSpPr>
            <p:nvPr/>
          </p:nvSpPr>
          <p:spPr bwMode="auto">
            <a:xfrm>
              <a:off x="1246" y="2636"/>
              <a:ext cx="29" cy="34"/>
            </a:xfrm>
            <a:custGeom>
              <a:avLst/>
              <a:gdLst>
                <a:gd name="T0" fmla="*/ 29 w 29"/>
                <a:gd name="T1" fmla="*/ 34 h 34"/>
                <a:gd name="T2" fmla="*/ 22 w 29"/>
                <a:gd name="T3" fmla="*/ 33 h 34"/>
                <a:gd name="T4" fmla="*/ 10 w 29"/>
                <a:gd name="T5" fmla="*/ 24 h 34"/>
                <a:gd name="T6" fmla="*/ 0 w 29"/>
                <a:gd name="T7" fmla="*/ 12 h 34"/>
                <a:gd name="T8" fmla="*/ 0 w 29"/>
                <a:gd name="T9" fmla="*/ 0 h 34"/>
                <a:gd name="T10" fmla="*/ 7 w 29"/>
                <a:gd name="T11" fmla="*/ 12 h 34"/>
                <a:gd name="T12" fmla="*/ 19 w 29"/>
                <a:gd name="T13" fmla="*/ 21 h 34"/>
                <a:gd name="T14" fmla="*/ 29 w 29"/>
                <a:gd name="T15" fmla="*/ 28 h 34"/>
                <a:gd name="T16" fmla="*/ 29 w 29"/>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4"/>
                <a:gd name="T29" fmla="*/ 29 w 29"/>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4">
                  <a:moveTo>
                    <a:pt x="29" y="34"/>
                  </a:moveTo>
                  <a:lnTo>
                    <a:pt x="22" y="33"/>
                  </a:lnTo>
                  <a:lnTo>
                    <a:pt x="10" y="24"/>
                  </a:lnTo>
                  <a:lnTo>
                    <a:pt x="0" y="12"/>
                  </a:lnTo>
                  <a:lnTo>
                    <a:pt x="0" y="0"/>
                  </a:lnTo>
                  <a:lnTo>
                    <a:pt x="7" y="12"/>
                  </a:lnTo>
                  <a:lnTo>
                    <a:pt x="19" y="21"/>
                  </a:lnTo>
                  <a:lnTo>
                    <a:pt x="29" y="28"/>
                  </a:lnTo>
                  <a:lnTo>
                    <a:pt x="29"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1" name="Freeform 257"/>
            <p:cNvSpPr>
              <a:spLocks/>
            </p:cNvSpPr>
            <p:nvPr/>
          </p:nvSpPr>
          <p:spPr bwMode="auto">
            <a:xfrm>
              <a:off x="1213" y="2913"/>
              <a:ext cx="43" cy="37"/>
            </a:xfrm>
            <a:custGeom>
              <a:avLst/>
              <a:gdLst>
                <a:gd name="T0" fmla="*/ 0 w 43"/>
                <a:gd name="T1" fmla="*/ 0 h 37"/>
                <a:gd name="T2" fmla="*/ 3 w 43"/>
                <a:gd name="T3" fmla="*/ 3 h 37"/>
                <a:gd name="T4" fmla="*/ 9 w 43"/>
                <a:gd name="T5" fmla="*/ 5 h 37"/>
                <a:gd name="T6" fmla="*/ 18 w 43"/>
                <a:gd name="T7" fmla="*/ 11 h 37"/>
                <a:gd name="T8" fmla="*/ 25 w 43"/>
                <a:gd name="T9" fmla="*/ 16 h 37"/>
                <a:gd name="T10" fmla="*/ 34 w 43"/>
                <a:gd name="T11" fmla="*/ 22 h 37"/>
                <a:gd name="T12" fmla="*/ 40 w 43"/>
                <a:gd name="T13" fmla="*/ 28 h 37"/>
                <a:gd name="T14" fmla="*/ 43 w 43"/>
                <a:gd name="T15" fmla="*/ 32 h 37"/>
                <a:gd name="T16" fmla="*/ 42 w 43"/>
                <a:gd name="T17" fmla="*/ 37 h 37"/>
                <a:gd name="T18" fmla="*/ 33 w 43"/>
                <a:gd name="T19" fmla="*/ 37 h 37"/>
                <a:gd name="T20" fmla="*/ 21 w 43"/>
                <a:gd name="T21" fmla="*/ 25 h 37"/>
                <a:gd name="T22" fmla="*/ 9 w 43"/>
                <a:gd name="T23" fmla="*/ 10 h 37"/>
                <a:gd name="T24" fmla="*/ 0 w 43"/>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7"/>
                <a:gd name="T41" fmla="*/ 43 w 43"/>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7">
                  <a:moveTo>
                    <a:pt x="0" y="0"/>
                  </a:moveTo>
                  <a:lnTo>
                    <a:pt x="3" y="3"/>
                  </a:lnTo>
                  <a:lnTo>
                    <a:pt x="9" y="5"/>
                  </a:lnTo>
                  <a:lnTo>
                    <a:pt x="18" y="11"/>
                  </a:lnTo>
                  <a:lnTo>
                    <a:pt x="25" y="16"/>
                  </a:lnTo>
                  <a:lnTo>
                    <a:pt x="34" y="22"/>
                  </a:lnTo>
                  <a:lnTo>
                    <a:pt x="40" y="28"/>
                  </a:lnTo>
                  <a:lnTo>
                    <a:pt x="43" y="32"/>
                  </a:lnTo>
                  <a:lnTo>
                    <a:pt x="42" y="37"/>
                  </a:lnTo>
                  <a:lnTo>
                    <a:pt x="33" y="37"/>
                  </a:lnTo>
                  <a:lnTo>
                    <a:pt x="21" y="25"/>
                  </a:lnTo>
                  <a:lnTo>
                    <a:pt x="9"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2" name="Freeform 258"/>
            <p:cNvSpPr>
              <a:spLocks/>
            </p:cNvSpPr>
            <p:nvPr/>
          </p:nvSpPr>
          <p:spPr bwMode="auto">
            <a:xfrm>
              <a:off x="1191" y="2911"/>
              <a:ext cx="21" cy="46"/>
            </a:xfrm>
            <a:custGeom>
              <a:avLst/>
              <a:gdLst>
                <a:gd name="T0" fmla="*/ 21 w 21"/>
                <a:gd name="T1" fmla="*/ 0 h 46"/>
                <a:gd name="T2" fmla="*/ 16 w 21"/>
                <a:gd name="T3" fmla="*/ 7 h 46"/>
                <a:gd name="T4" fmla="*/ 7 w 21"/>
                <a:gd name="T5" fmla="*/ 22 h 46"/>
                <a:gd name="T6" fmla="*/ 0 w 21"/>
                <a:gd name="T7" fmla="*/ 36 h 46"/>
                <a:gd name="T8" fmla="*/ 2 w 21"/>
                <a:gd name="T9" fmla="*/ 46 h 46"/>
                <a:gd name="T10" fmla="*/ 7 w 21"/>
                <a:gd name="T11" fmla="*/ 43 h 46"/>
                <a:gd name="T12" fmla="*/ 13 w 21"/>
                <a:gd name="T13" fmla="*/ 30 h 46"/>
                <a:gd name="T14" fmla="*/ 18 w 21"/>
                <a:gd name="T15" fmla="*/ 12 h 46"/>
                <a:gd name="T16" fmla="*/ 21 w 2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6"/>
                <a:gd name="T29" fmla="*/ 21 w 2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6">
                  <a:moveTo>
                    <a:pt x="21" y="0"/>
                  </a:moveTo>
                  <a:lnTo>
                    <a:pt x="16" y="7"/>
                  </a:lnTo>
                  <a:lnTo>
                    <a:pt x="7" y="22"/>
                  </a:lnTo>
                  <a:lnTo>
                    <a:pt x="0" y="36"/>
                  </a:lnTo>
                  <a:lnTo>
                    <a:pt x="2" y="46"/>
                  </a:lnTo>
                  <a:lnTo>
                    <a:pt x="7" y="43"/>
                  </a:lnTo>
                  <a:lnTo>
                    <a:pt x="13" y="30"/>
                  </a:lnTo>
                  <a:lnTo>
                    <a:pt x="18" y="12"/>
                  </a:lnTo>
                  <a:lnTo>
                    <a:pt x="2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3" name="Freeform 259"/>
            <p:cNvSpPr>
              <a:spLocks/>
            </p:cNvSpPr>
            <p:nvPr/>
          </p:nvSpPr>
          <p:spPr bwMode="auto">
            <a:xfrm>
              <a:off x="1215" y="2920"/>
              <a:ext cx="13" cy="52"/>
            </a:xfrm>
            <a:custGeom>
              <a:avLst/>
              <a:gdLst>
                <a:gd name="T0" fmla="*/ 0 w 13"/>
                <a:gd name="T1" fmla="*/ 0 h 52"/>
                <a:gd name="T2" fmla="*/ 1 w 13"/>
                <a:gd name="T3" fmla="*/ 10 h 52"/>
                <a:gd name="T4" fmla="*/ 1 w 13"/>
                <a:gd name="T5" fmla="*/ 28 h 52"/>
                <a:gd name="T6" fmla="*/ 3 w 13"/>
                <a:gd name="T7" fmla="*/ 44 h 52"/>
                <a:gd name="T8" fmla="*/ 9 w 13"/>
                <a:gd name="T9" fmla="*/ 52 h 52"/>
                <a:gd name="T10" fmla="*/ 13 w 13"/>
                <a:gd name="T11" fmla="*/ 46 h 52"/>
                <a:gd name="T12" fmla="*/ 10 w 13"/>
                <a:gd name="T13" fmla="*/ 30 h 52"/>
                <a:gd name="T14" fmla="*/ 4 w 13"/>
                <a:gd name="T15" fmla="*/ 12 h 52"/>
                <a:gd name="T16" fmla="*/ 0 w 13"/>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2"/>
                <a:gd name="T29" fmla="*/ 13 w 13"/>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2">
                  <a:moveTo>
                    <a:pt x="0" y="0"/>
                  </a:moveTo>
                  <a:lnTo>
                    <a:pt x="1" y="10"/>
                  </a:lnTo>
                  <a:lnTo>
                    <a:pt x="1" y="28"/>
                  </a:lnTo>
                  <a:lnTo>
                    <a:pt x="3" y="44"/>
                  </a:lnTo>
                  <a:lnTo>
                    <a:pt x="9" y="52"/>
                  </a:lnTo>
                  <a:lnTo>
                    <a:pt x="13" y="46"/>
                  </a:lnTo>
                  <a:lnTo>
                    <a:pt x="10" y="30"/>
                  </a:lnTo>
                  <a:lnTo>
                    <a:pt x="4"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4" name="Freeform 260"/>
            <p:cNvSpPr>
              <a:spLocks/>
            </p:cNvSpPr>
            <p:nvPr/>
          </p:nvSpPr>
          <p:spPr bwMode="auto">
            <a:xfrm>
              <a:off x="1166" y="2895"/>
              <a:ext cx="38" cy="46"/>
            </a:xfrm>
            <a:custGeom>
              <a:avLst/>
              <a:gdLst>
                <a:gd name="T0" fmla="*/ 38 w 38"/>
                <a:gd name="T1" fmla="*/ 0 h 46"/>
                <a:gd name="T2" fmla="*/ 30 w 38"/>
                <a:gd name="T3" fmla="*/ 15 h 46"/>
                <a:gd name="T4" fmla="*/ 19 w 38"/>
                <a:gd name="T5" fmla="*/ 31 h 46"/>
                <a:gd name="T6" fmla="*/ 7 w 38"/>
                <a:gd name="T7" fmla="*/ 44 h 46"/>
                <a:gd name="T8" fmla="*/ 0 w 38"/>
                <a:gd name="T9" fmla="*/ 46 h 46"/>
                <a:gd name="T10" fmla="*/ 0 w 38"/>
                <a:gd name="T11" fmla="*/ 41 h 46"/>
                <a:gd name="T12" fmla="*/ 3 w 38"/>
                <a:gd name="T13" fmla="*/ 37 h 46"/>
                <a:gd name="T14" fmla="*/ 7 w 38"/>
                <a:gd name="T15" fmla="*/ 29 h 46"/>
                <a:gd name="T16" fmla="*/ 15 w 38"/>
                <a:gd name="T17" fmla="*/ 22 h 46"/>
                <a:gd name="T18" fmla="*/ 22 w 38"/>
                <a:gd name="T19" fmla="*/ 16 h 46"/>
                <a:gd name="T20" fmla="*/ 30 w 38"/>
                <a:gd name="T21" fmla="*/ 9 h 46"/>
                <a:gd name="T22" fmla="*/ 35 w 38"/>
                <a:gd name="T23" fmla="*/ 4 h 46"/>
                <a:gd name="T24" fmla="*/ 38 w 3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6"/>
                <a:gd name="T41" fmla="*/ 38 w 3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6">
                  <a:moveTo>
                    <a:pt x="38" y="0"/>
                  </a:moveTo>
                  <a:lnTo>
                    <a:pt x="30" y="15"/>
                  </a:lnTo>
                  <a:lnTo>
                    <a:pt x="19" y="31"/>
                  </a:lnTo>
                  <a:lnTo>
                    <a:pt x="7" y="44"/>
                  </a:lnTo>
                  <a:lnTo>
                    <a:pt x="0" y="46"/>
                  </a:lnTo>
                  <a:lnTo>
                    <a:pt x="0" y="41"/>
                  </a:lnTo>
                  <a:lnTo>
                    <a:pt x="3" y="37"/>
                  </a:lnTo>
                  <a:lnTo>
                    <a:pt x="7" y="29"/>
                  </a:lnTo>
                  <a:lnTo>
                    <a:pt x="15" y="22"/>
                  </a:lnTo>
                  <a:lnTo>
                    <a:pt x="22" y="16"/>
                  </a:lnTo>
                  <a:lnTo>
                    <a:pt x="30" y="9"/>
                  </a:lnTo>
                  <a:lnTo>
                    <a:pt x="35" y="4"/>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5" name="Freeform 261"/>
            <p:cNvSpPr>
              <a:spLocks/>
            </p:cNvSpPr>
            <p:nvPr/>
          </p:nvSpPr>
          <p:spPr bwMode="auto">
            <a:xfrm>
              <a:off x="1170" y="2645"/>
              <a:ext cx="67" cy="13"/>
            </a:xfrm>
            <a:custGeom>
              <a:avLst/>
              <a:gdLst>
                <a:gd name="T0" fmla="*/ 67 w 67"/>
                <a:gd name="T1" fmla="*/ 12 h 13"/>
                <a:gd name="T2" fmla="*/ 59 w 67"/>
                <a:gd name="T3" fmla="*/ 12 h 13"/>
                <a:gd name="T4" fmla="*/ 49 w 67"/>
                <a:gd name="T5" fmla="*/ 13 h 13"/>
                <a:gd name="T6" fmla="*/ 39 w 67"/>
                <a:gd name="T7" fmla="*/ 13 h 13"/>
                <a:gd name="T8" fmla="*/ 28 w 67"/>
                <a:gd name="T9" fmla="*/ 13 h 13"/>
                <a:gd name="T10" fmla="*/ 18 w 67"/>
                <a:gd name="T11" fmla="*/ 13 h 13"/>
                <a:gd name="T12" fmla="*/ 9 w 67"/>
                <a:gd name="T13" fmla="*/ 12 h 13"/>
                <a:gd name="T14" fmla="*/ 3 w 67"/>
                <a:gd name="T15" fmla="*/ 9 h 13"/>
                <a:gd name="T16" fmla="*/ 0 w 67"/>
                <a:gd name="T17" fmla="*/ 4 h 13"/>
                <a:gd name="T18" fmla="*/ 2 w 67"/>
                <a:gd name="T19" fmla="*/ 1 h 13"/>
                <a:gd name="T20" fmla="*/ 8 w 67"/>
                <a:gd name="T21" fmla="*/ 0 h 13"/>
                <a:gd name="T22" fmla="*/ 17 w 67"/>
                <a:gd name="T23" fmla="*/ 0 h 13"/>
                <a:gd name="T24" fmla="*/ 27 w 67"/>
                <a:gd name="T25" fmla="*/ 3 h 13"/>
                <a:gd name="T26" fmla="*/ 37 w 67"/>
                <a:gd name="T27" fmla="*/ 6 h 13"/>
                <a:gd name="T28" fmla="*/ 49 w 67"/>
                <a:gd name="T29" fmla="*/ 9 h 13"/>
                <a:gd name="T30" fmla="*/ 59 w 67"/>
                <a:gd name="T31" fmla="*/ 10 h 13"/>
                <a:gd name="T32" fmla="*/ 67 w 67"/>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3"/>
                <a:gd name="T53" fmla="*/ 67 w 6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3">
                  <a:moveTo>
                    <a:pt x="67" y="12"/>
                  </a:moveTo>
                  <a:lnTo>
                    <a:pt x="59" y="12"/>
                  </a:lnTo>
                  <a:lnTo>
                    <a:pt x="49" y="13"/>
                  </a:lnTo>
                  <a:lnTo>
                    <a:pt x="39" y="13"/>
                  </a:lnTo>
                  <a:lnTo>
                    <a:pt x="28" y="13"/>
                  </a:lnTo>
                  <a:lnTo>
                    <a:pt x="18" y="13"/>
                  </a:lnTo>
                  <a:lnTo>
                    <a:pt x="9" y="12"/>
                  </a:lnTo>
                  <a:lnTo>
                    <a:pt x="3" y="9"/>
                  </a:lnTo>
                  <a:lnTo>
                    <a:pt x="0" y="4"/>
                  </a:lnTo>
                  <a:lnTo>
                    <a:pt x="2" y="1"/>
                  </a:lnTo>
                  <a:lnTo>
                    <a:pt x="8" y="0"/>
                  </a:lnTo>
                  <a:lnTo>
                    <a:pt x="17" y="0"/>
                  </a:lnTo>
                  <a:lnTo>
                    <a:pt x="27" y="3"/>
                  </a:lnTo>
                  <a:lnTo>
                    <a:pt x="37" y="6"/>
                  </a:lnTo>
                  <a:lnTo>
                    <a:pt x="49" y="9"/>
                  </a:lnTo>
                  <a:lnTo>
                    <a:pt x="59" y="10"/>
                  </a:lnTo>
                  <a:lnTo>
                    <a:pt x="67"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6" name="Freeform 262"/>
            <p:cNvSpPr>
              <a:spLocks/>
            </p:cNvSpPr>
            <p:nvPr/>
          </p:nvSpPr>
          <p:spPr bwMode="auto">
            <a:xfrm>
              <a:off x="1182" y="2618"/>
              <a:ext cx="64" cy="23"/>
            </a:xfrm>
            <a:custGeom>
              <a:avLst/>
              <a:gdLst>
                <a:gd name="T0" fmla="*/ 64 w 64"/>
                <a:gd name="T1" fmla="*/ 23 h 23"/>
                <a:gd name="T2" fmla="*/ 58 w 64"/>
                <a:gd name="T3" fmla="*/ 23 h 23"/>
                <a:gd name="T4" fmla="*/ 49 w 64"/>
                <a:gd name="T5" fmla="*/ 21 h 23"/>
                <a:gd name="T6" fmla="*/ 39 w 64"/>
                <a:gd name="T7" fmla="*/ 20 h 23"/>
                <a:gd name="T8" fmla="*/ 28 w 64"/>
                <a:gd name="T9" fmla="*/ 18 h 23"/>
                <a:gd name="T10" fmla="*/ 18 w 64"/>
                <a:gd name="T11" fmla="*/ 15 h 23"/>
                <a:gd name="T12" fmla="*/ 9 w 64"/>
                <a:gd name="T13" fmla="*/ 12 h 23"/>
                <a:gd name="T14" fmla="*/ 3 w 64"/>
                <a:gd name="T15" fmla="*/ 8 h 23"/>
                <a:gd name="T16" fmla="*/ 0 w 64"/>
                <a:gd name="T17" fmla="*/ 3 h 23"/>
                <a:gd name="T18" fmla="*/ 2 w 64"/>
                <a:gd name="T19" fmla="*/ 0 h 23"/>
                <a:gd name="T20" fmla="*/ 9 w 64"/>
                <a:gd name="T21" fmla="*/ 0 h 23"/>
                <a:gd name="T22" fmla="*/ 18 w 64"/>
                <a:gd name="T23" fmla="*/ 3 h 23"/>
                <a:gd name="T24" fmla="*/ 28 w 64"/>
                <a:gd name="T25" fmla="*/ 8 h 23"/>
                <a:gd name="T26" fmla="*/ 40 w 64"/>
                <a:gd name="T27" fmla="*/ 12 h 23"/>
                <a:gd name="T28" fmla="*/ 50 w 64"/>
                <a:gd name="T29" fmla="*/ 17 h 23"/>
                <a:gd name="T30" fmla="*/ 59 w 64"/>
                <a:gd name="T31" fmla="*/ 21 h 23"/>
                <a:gd name="T32" fmla="*/ 64 w 64"/>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3"/>
                <a:gd name="T53" fmla="*/ 64 w 64"/>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3">
                  <a:moveTo>
                    <a:pt x="64" y="23"/>
                  </a:moveTo>
                  <a:lnTo>
                    <a:pt x="58" y="23"/>
                  </a:lnTo>
                  <a:lnTo>
                    <a:pt x="49" y="21"/>
                  </a:lnTo>
                  <a:lnTo>
                    <a:pt x="39" y="20"/>
                  </a:lnTo>
                  <a:lnTo>
                    <a:pt x="28" y="18"/>
                  </a:lnTo>
                  <a:lnTo>
                    <a:pt x="18" y="15"/>
                  </a:lnTo>
                  <a:lnTo>
                    <a:pt x="9" y="12"/>
                  </a:lnTo>
                  <a:lnTo>
                    <a:pt x="3" y="8"/>
                  </a:lnTo>
                  <a:lnTo>
                    <a:pt x="0" y="3"/>
                  </a:lnTo>
                  <a:lnTo>
                    <a:pt x="2" y="0"/>
                  </a:lnTo>
                  <a:lnTo>
                    <a:pt x="9" y="0"/>
                  </a:lnTo>
                  <a:lnTo>
                    <a:pt x="18" y="3"/>
                  </a:lnTo>
                  <a:lnTo>
                    <a:pt x="28" y="8"/>
                  </a:lnTo>
                  <a:lnTo>
                    <a:pt x="40" y="12"/>
                  </a:lnTo>
                  <a:lnTo>
                    <a:pt x="50" y="17"/>
                  </a:lnTo>
                  <a:lnTo>
                    <a:pt x="59" y="21"/>
                  </a:lnTo>
                  <a:lnTo>
                    <a:pt x="64"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7" name="Freeform 263"/>
            <p:cNvSpPr>
              <a:spLocks/>
            </p:cNvSpPr>
            <p:nvPr/>
          </p:nvSpPr>
          <p:spPr bwMode="auto">
            <a:xfrm>
              <a:off x="1153" y="2678"/>
              <a:ext cx="62" cy="13"/>
            </a:xfrm>
            <a:custGeom>
              <a:avLst/>
              <a:gdLst>
                <a:gd name="T0" fmla="*/ 62 w 62"/>
                <a:gd name="T1" fmla="*/ 5 h 13"/>
                <a:gd name="T2" fmla="*/ 59 w 62"/>
                <a:gd name="T3" fmla="*/ 8 h 13"/>
                <a:gd name="T4" fmla="*/ 53 w 62"/>
                <a:gd name="T5" fmla="*/ 10 h 13"/>
                <a:gd name="T6" fmla="*/ 44 w 62"/>
                <a:gd name="T7" fmla="*/ 13 h 13"/>
                <a:gd name="T8" fmla="*/ 34 w 62"/>
                <a:gd name="T9" fmla="*/ 13 h 13"/>
                <a:gd name="T10" fmla="*/ 22 w 62"/>
                <a:gd name="T11" fmla="*/ 13 h 13"/>
                <a:gd name="T12" fmla="*/ 13 w 62"/>
                <a:gd name="T13" fmla="*/ 11 h 13"/>
                <a:gd name="T14" fmla="*/ 4 w 62"/>
                <a:gd name="T15" fmla="*/ 10 h 13"/>
                <a:gd name="T16" fmla="*/ 0 w 62"/>
                <a:gd name="T17" fmla="*/ 5 h 13"/>
                <a:gd name="T18" fmla="*/ 0 w 62"/>
                <a:gd name="T19" fmla="*/ 1 h 13"/>
                <a:gd name="T20" fmla="*/ 4 w 62"/>
                <a:gd name="T21" fmla="*/ 0 h 13"/>
                <a:gd name="T22" fmla="*/ 13 w 62"/>
                <a:gd name="T23" fmla="*/ 0 h 13"/>
                <a:gd name="T24" fmla="*/ 22 w 62"/>
                <a:gd name="T25" fmla="*/ 1 h 13"/>
                <a:gd name="T26" fmla="*/ 34 w 62"/>
                <a:gd name="T27" fmla="*/ 2 h 13"/>
                <a:gd name="T28" fmla="*/ 44 w 62"/>
                <a:gd name="T29" fmla="*/ 4 h 13"/>
                <a:gd name="T30" fmla="*/ 54 w 62"/>
                <a:gd name="T31" fmla="*/ 5 h 13"/>
                <a:gd name="T32" fmla="*/ 62 w 62"/>
                <a:gd name="T33" fmla="*/ 5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3"/>
                <a:gd name="T53" fmla="*/ 62 w 6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3">
                  <a:moveTo>
                    <a:pt x="62" y="5"/>
                  </a:moveTo>
                  <a:lnTo>
                    <a:pt x="59" y="8"/>
                  </a:lnTo>
                  <a:lnTo>
                    <a:pt x="53" y="10"/>
                  </a:lnTo>
                  <a:lnTo>
                    <a:pt x="44" y="13"/>
                  </a:lnTo>
                  <a:lnTo>
                    <a:pt x="34" y="13"/>
                  </a:lnTo>
                  <a:lnTo>
                    <a:pt x="22" y="13"/>
                  </a:lnTo>
                  <a:lnTo>
                    <a:pt x="13" y="11"/>
                  </a:lnTo>
                  <a:lnTo>
                    <a:pt x="4" y="10"/>
                  </a:lnTo>
                  <a:lnTo>
                    <a:pt x="0" y="5"/>
                  </a:lnTo>
                  <a:lnTo>
                    <a:pt x="0" y="1"/>
                  </a:lnTo>
                  <a:lnTo>
                    <a:pt x="4" y="0"/>
                  </a:lnTo>
                  <a:lnTo>
                    <a:pt x="13" y="0"/>
                  </a:lnTo>
                  <a:lnTo>
                    <a:pt x="22" y="1"/>
                  </a:lnTo>
                  <a:lnTo>
                    <a:pt x="34" y="2"/>
                  </a:lnTo>
                  <a:lnTo>
                    <a:pt x="44" y="4"/>
                  </a:lnTo>
                  <a:lnTo>
                    <a:pt x="54" y="5"/>
                  </a:lnTo>
                  <a:lnTo>
                    <a:pt x="62"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8" name="Freeform 264"/>
            <p:cNvSpPr>
              <a:spLocks/>
            </p:cNvSpPr>
            <p:nvPr/>
          </p:nvSpPr>
          <p:spPr bwMode="auto">
            <a:xfrm>
              <a:off x="1135" y="2709"/>
              <a:ext cx="72" cy="20"/>
            </a:xfrm>
            <a:custGeom>
              <a:avLst/>
              <a:gdLst>
                <a:gd name="T0" fmla="*/ 72 w 72"/>
                <a:gd name="T1" fmla="*/ 0 h 20"/>
                <a:gd name="T2" fmla="*/ 65 w 72"/>
                <a:gd name="T3" fmla="*/ 4 h 20"/>
                <a:gd name="T4" fmla="*/ 55 w 72"/>
                <a:gd name="T5" fmla="*/ 8 h 20"/>
                <a:gd name="T6" fmla="*/ 43 w 72"/>
                <a:gd name="T7" fmla="*/ 13 h 20"/>
                <a:gd name="T8" fmla="*/ 32 w 72"/>
                <a:gd name="T9" fmla="*/ 17 h 20"/>
                <a:gd name="T10" fmla="*/ 21 w 72"/>
                <a:gd name="T11" fmla="*/ 20 h 20"/>
                <a:gd name="T12" fmla="*/ 10 w 72"/>
                <a:gd name="T13" fmla="*/ 20 h 20"/>
                <a:gd name="T14" fmla="*/ 4 w 72"/>
                <a:gd name="T15" fmla="*/ 20 h 20"/>
                <a:gd name="T16" fmla="*/ 0 w 72"/>
                <a:gd name="T17" fmla="*/ 16 h 20"/>
                <a:gd name="T18" fmla="*/ 1 w 72"/>
                <a:gd name="T19" fmla="*/ 11 h 20"/>
                <a:gd name="T20" fmla="*/ 9 w 72"/>
                <a:gd name="T21" fmla="*/ 8 h 20"/>
                <a:gd name="T22" fmla="*/ 18 w 72"/>
                <a:gd name="T23" fmla="*/ 5 h 20"/>
                <a:gd name="T24" fmla="*/ 29 w 72"/>
                <a:gd name="T25" fmla="*/ 4 h 20"/>
                <a:gd name="T26" fmla="*/ 43 w 72"/>
                <a:gd name="T27" fmla="*/ 4 h 20"/>
                <a:gd name="T28" fmla="*/ 55 w 72"/>
                <a:gd name="T29" fmla="*/ 3 h 20"/>
                <a:gd name="T30" fmla="*/ 65 w 72"/>
                <a:gd name="T31" fmla="*/ 1 h 20"/>
                <a:gd name="T32" fmla="*/ 72 w 72"/>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0"/>
                <a:gd name="T53" fmla="*/ 72 w 7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0">
                  <a:moveTo>
                    <a:pt x="72" y="0"/>
                  </a:moveTo>
                  <a:lnTo>
                    <a:pt x="65" y="4"/>
                  </a:lnTo>
                  <a:lnTo>
                    <a:pt x="55" y="8"/>
                  </a:lnTo>
                  <a:lnTo>
                    <a:pt x="43" y="13"/>
                  </a:lnTo>
                  <a:lnTo>
                    <a:pt x="32" y="17"/>
                  </a:lnTo>
                  <a:lnTo>
                    <a:pt x="21" y="20"/>
                  </a:lnTo>
                  <a:lnTo>
                    <a:pt x="10" y="20"/>
                  </a:lnTo>
                  <a:lnTo>
                    <a:pt x="4" y="20"/>
                  </a:lnTo>
                  <a:lnTo>
                    <a:pt x="0" y="16"/>
                  </a:lnTo>
                  <a:lnTo>
                    <a:pt x="1" y="11"/>
                  </a:lnTo>
                  <a:lnTo>
                    <a:pt x="9" y="8"/>
                  </a:lnTo>
                  <a:lnTo>
                    <a:pt x="18" y="5"/>
                  </a:lnTo>
                  <a:lnTo>
                    <a:pt x="29" y="4"/>
                  </a:lnTo>
                  <a:lnTo>
                    <a:pt x="43" y="4"/>
                  </a:lnTo>
                  <a:lnTo>
                    <a:pt x="55" y="3"/>
                  </a:lnTo>
                  <a:lnTo>
                    <a:pt x="65" y="1"/>
                  </a:lnTo>
                  <a:lnTo>
                    <a:pt x="7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9" name="Freeform 265"/>
            <p:cNvSpPr>
              <a:spLocks/>
            </p:cNvSpPr>
            <p:nvPr/>
          </p:nvSpPr>
          <p:spPr bwMode="auto">
            <a:xfrm>
              <a:off x="1117" y="2741"/>
              <a:ext cx="79" cy="25"/>
            </a:xfrm>
            <a:custGeom>
              <a:avLst/>
              <a:gdLst>
                <a:gd name="T0" fmla="*/ 79 w 79"/>
                <a:gd name="T1" fmla="*/ 0 h 25"/>
                <a:gd name="T2" fmla="*/ 71 w 79"/>
                <a:gd name="T3" fmla="*/ 3 h 25"/>
                <a:gd name="T4" fmla="*/ 61 w 79"/>
                <a:gd name="T5" fmla="*/ 9 h 25"/>
                <a:gd name="T6" fmla="*/ 47 w 79"/>
                <a:gd name="T7" fmla="*/ 13 h 25"/>
                <a:gd name="T8" fmla="*/ 34 w 79"/>
                <a:gd name="T9" fmla="*/ 19 h 25"/>
                <a:gd name="T10" fmla="*/ 21 w 79"/>
                <a:gd name="T11" fmla="*/ 22 h 25"/>
                <a:gd name="T12" fmla="*/ 11 w 79"/>
                <a:gd name="T13" fmla="*/ 25 h 25"/>
                <a:gd name="T14" fmla="*/ 3 w 79"/>
                <a:gd name="T15" fmla="*/ 24 h 25"/>
                <a:gd name="T16" fmla="*/ 0 w 79"/>
                <a:gd name="T17" fmla="*/ 21 h 25"/>
                <a:gd name="T18" fmla="*/ 3 w 79"/>
                <a:gd name="T19" fmla="*/ 15 h 25"/>
                <a:gd name="T20" fmla="*/ 12 w 79"/>
                <a:gd name="T21" fmla="*/ 12 h 25"/>
                <a:gd name="T22" fmla="*/ 24 w 79"/>
                <a:gd name="T23" fmla="*/ 9 h 25"/>
                <a:gd name="T24" fmla="*/ 37 w 79"/>
                <a:gd name="T25" fmla="*/ 6 h 25"/>
                <a:gd name="T26" fmla="*/ 50 w 79"/>
                <a:gd name="T27" fmla="*/ 5 h 25"/>
                <a:gd name="T28" fmla="*/ 62 w 79"/>
                <a:gd name="T29" fmla="*/ 3 h 25"/>
                <a:gd name="T30" fmla="*/ 73 w 79"/>
                <a:gd name="T31" fmla="*/ 2 h 25"/>
                <a:gd name="T32" fmla="*/ 79 w 7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25"/>
                <a:gd name="T53" fmla="*/ 79 w 7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25">
                  <a:moveTo>
                    <a:pt x="79" y="0"/>
                  </a:moveTo>
                  <a:lnTo>
                    <a:pt x="71" y="3"/>
                  </a:lnTo>
                  <a:lnTo>
                    <a:pt x="61" y="9"/>
                  </a:lnTo>
                  <a:lnTo>
                    <a:pt x="47" y="13"/>
                  </a:lnTo>
                  <a:lnTo>
                    <a:pt x="34" y="19"/>
                  </a:lnTo>
                  <a:lnTo>
                    <a:pt x="21" y="22"/>
                  </a:lnTo>
                  <a:lnTo>
                    <a:pt x="11" y="25"/>
                  </a:lnTo>
                  <a:lnTo>
                    <a:pt x="3" y="24"/>
                  </a:lnTo>
                  <a:lnTo>
                    <a:pt x="0" y="21"/>
                  </a:lnTo>
                  <a:lnTo>
                    <a:pt x="3" y="15"/>
                  </a:lnTo>
                  <a:lnTo>
                    <a:pt x="12" y="12"/>
                  </a:lnTo>
                  <a:lnTo>
                    <a:pt x="24" y="9"/>
                  </a:lnTo>
                  <a:lnTo>
                    <a:pt x="37" y="6"/>
                  </a:lnTo>
                  <a:lnTo>
                    <a:pt x="50" y="5"/>
                  </a:lnTo>
                  <a:lnTo>
                    <a:pt x="62" y="3"/>
                  </a:lnTo>
                  <a:lnTo>
                    <a:pt x="73" y="2"/>
                  </a:lnTo>
                  <a:lnTo>
                    <a:pt x="7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0" name="Freeform 266"/>
            <p:cNvSpPr>
              <a:spLocks/>
            </p:cNvSpPr>
            <p:nvPr/>
          </p:nvSpPr>
          <p:spPr bwMode="auto">
            <a:xfrm>
              <a:off x="1111" y="2800"/>
              <a:ext cx="85" cy="45"/>
            </a:xfrm>
            <a:custGeom>
              <a:avLst/>
              <a:gdLst>
                <a:gd name="T0" fmla="*/ 85 w 85"/>
                <a:gd name="T1" fmla="*/ 0 h 45"/>
                <a:gd name="T2" fmla="*/ 77 w 85"/>
                <a:gd name="T3" fmla="*/ 8 h 45"/>
                <a:gd name="T4" fmla="*/ 65 w 85"/>
                <a:gd name="T5" fmla="*/ 16 h 45"/>
                <a:gd name="T6" fmla="*/ 53 w 85"/>
                <a:gd name="T7" fmla="*/ 24 h 45"/>
                <a:gd name="T8" fmla="*/ 39 w 85"/>
                <a:gd name="T9" fmla="*/ 31 h 45"/>
                <a:gd name="T10" fmla="*/ 25 w 85"/>
                <a:gd name="T11" fmla="*/ 39 h 45"/>
                <a:gd name="T12" fmla="*/ 14 w 85"/>
                <a:gd name="T13" fmla="*/ 43 h 45"/>
                <a:gd name="T14" fmla="*/ 5 w 85"/>
                <a:gd name="T15" fmla="*/ 45 h 45"/>
                <a:gd name="T16" fmla="*/ 0 w 85"/>
                <a:gd name="T17" fmla="*/ 42 h 45"/>
                <a:gd name="T18" fmla="*/ 2 w 85"/>
                <a:gd name="T19" fmla="*/ 37 h 45"/>
                <a:gd name="T20" fmla="*/ 11 w 85"/>
                <a:gd name="T21" fmla="*/ 33 h 45"/>
                <a:gd name="T22" fmla="*/ 22 w 85"/>
                <a:gd name="T23" fmla="*/ 27 h 45"/>
                <a:gd name="T24" fmla="*/ 37 w 85"/>
                <a:gd name="T25" fmla="*/ 21 h 45"/>
                <a:gd name="T26" fmla="*/ 53 w 85"/>
                <a:gd name="T27" fmla="*/ 16 h 45"/>
                <a:gd name="T28" fmla="*/ 67 w 85"/>
                <a:gd name="T29" fmla="*/ 11 h 45"/>
                <a:gd name="T30" fmla="*/ 79 w 85"/>
                <a:gd name="T31" fmla="*/ 5 h 45"/>
                <a:gd name="T32" fmla="*/ 85 w 8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45"/>
                <a:gd name="T53" fmla="*/ 85 w 8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45">
                  <a:moveTo>
                    <a:pt x="85" y="0"/>
                  </a:moveTo>
                  <a:lnTo>
                    <a:pt x="77" y="8"/>
                  </a:lnTo>
                  <a:lnTo>
                    <a:pt x="65" y="16"/>
                  </a:lnTo>
                  <a:lnTo>
                    <a:pt x="53" y="24"/>
                  </a:lnTo>
                  <a:lnTo>
                    <a:pt x="39" y="31"/>
                  </a:lnTo>
                  <a:lnTo>
                    <a:pt x="25" y="39"/>
                  </a:lnTo>
                  <a:lnTo>
                    <a:pt x="14" y="43"/>
                  </a:lnTo>
                  <a:lnTo>
                    <a:pt x="5" y="45"/>
                  </a:lnTo>
                  <a:lnTo>
                    <a:pt x="0" y="42"/>
                  </a:lnTo>
                  <a:lnTo>
                    <a:pt x="2" y="37"/>
                  </a:lnTo>
                  <a:lnTo>
                    <a:pt x="11" y="33"/>
                  </a:lnTo>
                  <a:lnTo>
                    <a:pt x="22" y="27"/>
                  </a:lnTo>
                  <a:lnTo>
                    <a:pt x="37" y="21"/>
                  </a:lnTo>
                  <a:lnTo>
                    <a:pt x="53" y="16"/>
                  </a:lnTo>
                  <a:lnTo>
                    <a:pt x="67" y="11"/>
                  </a:lnTo>
                  <a:lnTo>
                    <a:pt x="79" y="5"/>
                  </a:lnTo>
                  <a:lnTo>
                    <a:pt x="8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1" name="Freeform 267"/>
            <p:cNvSpPr>
              <a:spLocks/>
            </p:cNvSpPr>
            <p:nvPr/>
          </p:nvSpPr>
          <p:spPr bwMode="auto">
            <a:xfrm>
              <a:off x="1125" y="2868"/>
              <a:ext cx="78" cy="50"/>
            </a:xfrm>
            <a:custGeom>
              <a:avLst/>
              <a:gdLst>
                <a:gd name="T0" fmla="*/ 78 w 78"/>
                <a:gd name="T1" fmla="*/ 0 h 50"/>
                <a:gd name="T2" fmla="*/ 72 w 78"/>
                <a:gd name="T3" fmla="*/ 6 h 50"/>
                <a:gd name="T4" fmla="*/ 62 w 78"/>
                <a:gd name="T5" fmla="*/ 15 h 50"/>
                <a:gd name="T6" fmla="*/ 50 w 78"/>
                <a:gd name="T7" fmla="*/ 24 h 50"/>
                <a:gd name="T8" fmla="*/ 37 w 78"/>
                <a:gd name="T9" fmla="*/ 33 h 50"/>
                <a:gd name="T10" fmla="*/ 23 w 78"/>
                <a:gd name="T11" fmla="*/ 42 h 50"/>
                <a:gd name="T12" fmla="*/ 13 w 78"/>
                <a:gd name="T13" fmla="*/ 48 h 50"/>
                <a:gd name="T14" fmla="*/ 4 w 78"/>
                <a:gd name="T15" fmla="*/ 50 h 50"/>
                <a:gd name="T16" fmla="*/ 0 w 78"/>
                <a:gd name="T17" fmla="*/ 48 h 50"/>
                <a:gd name="T18" fmla="*/ 1 w 78"/>
                <a:gd name="T19" fmla="*/ 42 h 50"/>
                <a:gd name="T20" fmla="*/ 8 w 78"/>
                <a:gd name="T21" fmla="*/ 36 h 50"/>
                <a:gd name="T22" fmla="*/ 20 w 78"/>
                <a:gd name="T23" fmla="*/ 28 h 50"/>
                <a:gd name="T24" fmla="*/ 35 w 78"/>
                <a:gd name="T25" fmla="*/ 21 h 50"/>
                <a:gd name="T26" fmla="*/ 48 w 78"/>
                <a:gd name="T27" fmla="*/ 15 h 50"/>
                <a:gd name="T28" fmla="*/ 62 w 78"/>
                <a:gd name="T29" fmla="*/ 9 h 50"/>
                <a:gd name="T30" fmla="*/ 72 w 78"/>
                <a:gd name="T31" fmla="*/ 3 h 50"/>
                <a:gd name="T32" fmla="*/ 78 w 78"/>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50"/>
                <a:gd name="T53" fmla="*/ 78 w 7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50">
                  <a:moveTo>
                    <a:pt x="78" y="0"/>
                  </a:moveTo>
                  <a:lnTo>
                    <a:pt x="72" y="6"/>
                  </a:lnTo>
                  <a:lnTo>
                    <a:pt x="62" y="15"/>
                  </a:lnTo>
                  <a:lnTo>
                    <a:pt x="50" y="24"/>
                  </a:lnTo>
                  <a:lnTo>
                    <a:pt x="37" y="33"/>
                  </a:lnTo>
                  <a:lnTo>
                    <a:pt x="23" y="42"/>
                  </a:lnTo>
                  <a:lnTo>
                    <a:pt x="13" y="48"/>
                  </a:lnTo>
                  <a:lnTo>
                    <a:pt x="4" y="50"/>
                  </a:lnTo>
                  <a:lnTo>
                    <a:pt x="0" y="48"/>
                  </a:lnTo>
                  <a:lnTo>
                    <a:pt x="1" y="42"/>
                  </a:lnTo>
                  <a:lnTo>
                    <a:pt x="8" y="36"/>
                  </a:lnTo>
                  <a:lnTo>
                    <a:pt x="20" y="28"/>
                  </a:lnTo>
                  <a:lnTo>
                    <a:pt x="35" y="21"/>
                  </a:lnTo>
                  <a:lnTo>
                    <a:pt x="48" y="15"/>
                  </a:lnTo>
                  <a:lnTo>
                    <a:pt x="62" y="9"/>
                  </a:lnTo>
                  <a:lnTo>
                    <a:pt x="72" y="3"/>
                  </a:lnTo>
                  <a:lnTo>
                    <a:pt x="7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2" name="Freeform 268"/>
            <p:cNvSpPr>
              <a:spLocks/>
            </p:cNvSpPr>
            <p:nvPr/>
          </p:nvSpPr>
          <p:spPr bwMode="auto">
            <a:xfrm>
              <a:off x="1122" y="2771"/>
              <a:ext cx="71" cy="43"/>
            </a:xfrm>
            <a:custGeom>
              <a:avLst/>
              <a:gdLst>
                <a:gd name="T0" fmla="*/ 71 w 71"/>
                <a:gd name="T1" fmla="*/ 0 h 43"/>
                <a:gd name="T2" fmla="*/ 65 w 71"/>
                <a:gd name="T3" fmla="*/ 6 h 43"/>
                <a:gd name="T4" fmla="*/ 54 w 71"/>
                <a:gd name="T5" fmla="*/ 13 h 43"/>
                <a:gd name="T6" fmla="*/ 44 w 71"/>
                <a:gd name="T7" fmla="*/ 20 h 43"/>
                <a:gd name="T8" fmla="*/ 31 w 71"/>
                <a:gd name="T9" fmla="*/ 29 h 43"/>
                <a:gd name="T10" fmla="*/ 20 w 71"/>
                <a:gd name="T11" fmla="*/ 37 h 43"/>
                <a:gd name="T12" fmla="*/ 10 w 71"/>
                <a:gd name="T13" fmla="*/ 41 h 43"/>
                <a:gd name="T14" fmla="*/ 3 w 71"/>
                <a:gd name="T15" fmla="*/ 43 h 43"/>
                <a:gd name="T16" fmla="*/ 0 w 71"/>
                <a:gd name="T17" fmla="*/ 40 h 43"/>
                <a:gd name="T18" fmla="*/ 3 w 71"/>
                <a:gd name="T19" fmla="*/ 34 h 43"/>
                <a:gd name="T20" fmla="*/ 9 w 71"/>
                <a:gd name="T21" fmla="*/ 28 h 43"/>
                <a:gd name="T22" fmla="*/ 19 w 71"/>
                <a:gd name="T23" fmla="*/ 22 h 43"/>
                <a:gd name="T24" fmla="*/ 32 w 71"/>
                <a:gd name="T25" fmla="*/ 16 h 43"/>
                <a:gd name="T26" fmla="*/ 44 w 71"/>
                <a:gd name="T27" fmla="*/ 10 h 43"/>
                <a:gd name="T28" fmla="*/ 56 w 71"/>
                <a:gd name="T29" fmla="*/ 6 h 43"/>
                <a:gd name="T30" fmla="*/ 65 w 71"/>
                <a:gd name="T31" fmla="*/ 3 h 43"/>
                <a:gd name="T32" fmla="*/ 71 w 71"/>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43"/>
                <a:gd name="T53" fmla="*/ 71 w 71"/>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43">
                  <a:moveTo>
                    <a:pt x="71" y="0"/>
                  </a:moveTo>
                  <a:lnTo>
                    <a:pt x="65" y="6"/>
                  </a:lnTo>
                  <a:lnTo>
                    <a:pt x="54" y="13"/>
                  </a:lnTo>
                  <a:lnTo>
                    <a:pt x="44" y="20"/>
                  </a:lnTo>
                  <a:lnTo>
                    <a:pt x="31" y="29"/>
                  </a:lnTo>
                  <a:lnTo>
                    <a:pt x="20" y="37"/>
                  </a:lnTo>
                  <a:lnTo>
                    <a:pt x="10" y="41"/>
                  </a:lnTo>
                  <a:lnTo>
                    <a:pt x="3" y="43"/>
                  </a:lnTo>
                  <a:lnTo>
                    <a:pt x="0" y="40"/>
                  </a:lnTo>
                  <a:lnTo>
                    <a:pt x="3" y="34"/>
                  </a:lnTo>
                  <a:lnTo>
                    <a:pt x="9" y="28"/>
                  </a:lnTo>
                  <a:lnTo>
                    <a:pt x="19" y="22"/>
                  </a:lnTo>
                  <a:lnTo>
                    <a:pt x="32" y="16"/>
                  </a:lnTo>
                  <a:lnTo>
                    <a:pt x="44" y="10"/>
                  </a:lnTo>
                  <a:lnTo>
                    <a:pt x="56" y="6"/>
                  </a:lnTo>
                  <a:lnTo>
                    <a:pt x="65" y="3"/>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3" name="Freeform 269"/>
            <p:cNvSpPr>
              <a:spLocks/>
            </p:cNvSpPr>
            <p:nvPr/>
          </p:nvSpPr>
          <p:spPr bwMode="auto">
            <a:xfrm>
              <a:off x="1187" y="2774"/>
              <a:ext cx="103" cy="65"/>
            </a:xfrm>
            <a:custGeom>
              <a:avLst/>
              <a:gdLst>
                <a:gd name="T0" fmla="*/ 103 w 103"/>
                <a:gd name="T1" fmla="*/ 63 h 65"/>
                <a:gd name="T2" fmla="*/ 97 w 103"/>
                <a:gd name="T3" fmla="*/ 65 h 65"/>
                <a:gd name="T4" fmla="*/ 85 w 103"/>
                <a:gd name="T5" fmla="*/ 62 h 65"/>
                <a:gd name="T6" fmla="*/ 71 w 103"/>
                <a:gd name="T7" fmla="*/ 54 h 65"/>
                <a:gd name="T8" fmla="*/ 53 w 103"/>
                <a:gd name="T9" fmla="*/ 45 h 65"/>
                <a:gd name="T10" fmla="*/ 35 w 103"/>
                <a:gd name="T11" fmla="*/ 35 h 65"/>
                <a:gd name="T12" fmla="*/ 19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1" y="54"/>
                  </a:lnTo>
                  <a:lnTo>
                    <a:pt x="53" y="45"/>
                  </a:lnTo>
                  <a:lnTo>
                    <a:pt x="35" y="35"/>
                  </a:lnTo>
                  <a:lnTo>
                    <a:pt x="19"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4" name="Freeform 270"/>
            <p:cNvSpPr>
              <a:spLocks/>
            </p:cNvSpPr>
            <p:nvPr/>
          </p:nvSpPr>
          <p:spPr bwMode="auto">
            <a:xfrm>
              <a:off x="1191" y="2827"/>
              <a:ext cx="81" cy="56"/>
            </a:xfrm>
            <a:custGeom>
              <a:avLst/>
              <a:gdLst>
                <a:gd name="T0" fmla="*/ 81 w 81"/>
                <a:gd name="T1" fmla="*/ 56 h 56"/>
                <a:gd name="T2" fmla="*/ 77 w 81"/>
                <a:gd name="T3" fmla="*/ 56 h 56"/>
                <a:gd name="T4" fmla="*/ 69 w 81"/>
                <a:gd name="T5" fmla="*/ 55 h 56"/>
                <a:gd name="T6" fmla="*/ 58 w 81"/>
                <a:gd name="T7" fmla="*/ 50 h 56"/>
                <a:gd name="T8" fmla="*/ 44 w 81"/>
                <a:gd name="T9" fmla="*/ 43 h 56"/>
                <a:gd name="T10" fmla="*/ 31 w 81"/>
                <a:gd name="T11" fmla="*/ 34 h 56"/>
                <a:gd name="T12" fmla="*/ 18 w 81"/>
                <a:gd name="T13" fmla="*/ 23 h 56"/>
                <a:gd name="T14" fmla="*/ 7 w 81"/>
                <a:gd name="T15" fmla="*/ 12 h 56"/>
                <a:gd name="T16" fmla="*/ 0 w 81"/>
                <a:gd name="T17" fmla="*/ 0 h 56"/>
                <a:gd name="T18" fmla="*/ 9 w 81"/>
                <a:gd name="T19" fmla="*/ 7 h 56"/>
                <a:gd name="T20" fmla="*/ 21 w 81"/>
                <a:gd name="T21" fmla="*/ 15 h 56"/>
                <a:gd name="T22" fmla="*/ 36 w 81"/>
                <a:gd name="T23" fmla="*/ 23 h 56"/>
                <a:gd name="T24" fmla="*/ 49 w 81"/>
                <a:gd name="T25" fmla="*/ 32 h 56"/>
                <a:gd name="T26" fmla="*/ 62 w 81"/>
                <a:gd name="T27" fmla="*/ 40 h 56"/>
                <a:gd name="T28" fmla="*/ 72 w 81"/>
                <a:gd name="T29" fmla="*/ 47 h 56"/>
                <a:gd name="T30" fmla="*/ 80 w 81"/>
                <a:gd name="T31" fmla="*/ 53 h 56"/>
                <a:gd name="T32" fmla="*/ 81 w 81"/>
                <a:gd name="T33" fmla="*/ 56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56"/>
                <a:gd name="T53" fmla="*/ 81 w 8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56">
                  <a:moveTo>
                    <a:pt x="81" y="56"/>
                  </a:moveTo>
                  <a:lnTo>
                    <a:pt x="77" y="56"/>
                  </a:lnTo>
                  <a:lnTo>
                    <a:pt x="69" y="55"/>
                  </a:lnTo>
                  <a:lnTo>
                    <a:pt x="58" y="50"/>
                  </a:lnTo>
                  <a:lnTo>
                    <a:pt x="44" y="43"/>
                  </a:lnTo>
                  <a:lnTo>
                    <a:pt x="31" y="34"/>
                  </a:lnTo>
                  <a:lnTo>
                    <a:pt x="18" y="23"/>
                  </a:lnTo>
                  <a:lnTo>
                    <a:pt x="7" y="12"/>
                  </a:lnTo>
                  <a:lnTo>
                    <a:pt x="0" y="0"/>
                  </a:lnTo>
                  <a:lnTo>
                    <a:pt x="9" y="7"/>
                  </a:lnTo>
                  <a:lnTo>
                    <a:pt x="21" y="15"/>
                  </a:lnTo>
                  <a:lnTo>
                    <a:pt x="36" y="23"/>
                  </a:lnTo>
                  <a:lnTo>
                    <a:pt x="49" y="32"/>
                  </a:lnTo>
                  <a:lnTo>
                    <a:pt x="62" y="40"/>
                  </a:lnTo>
                  <a:lnTo>
                    <a:pt x="72" y="47"/>
                  </a:lnTo>
                  <a:lnTo>
                    <a:pt x="80" y="53"/>
                  </a:lnTo>
                  <a:lnTo>
                    <a:pt x="81" y="5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5" name="Freeform 271"/>
            <p:cNvSpPr>
              <a:spLocks/>
            </p:cNvSpPr>
            <p:nvPr/>
          </p:nvSpPr>
          <p:spPr bwMode="auto">
            <a:xfrm>
              <a:off x="1120" y="2834"/>
              <a:ext cx="77" cy="50"/>
            </a:xfrm>
            <a:custGeom>
              <a:avLst/>
              <a:gdLst>
                <a:gd name="T0" fmla="*/ 77 w 77"/>
                <a:gd name="T1" fmla="*/ 0 h 50"/>
                <a:gd name="T2" fmla="*/ 71 w 77"/>
                <a:gd name="T3" fmla="*/ 6 h 50"/>
                <a:gd name="T4" fmla="*/ 61 w 77"/>
                <a:gd name="T5" fmla="*/ 15 h 50"/>
                <a:gd name="T6" fmla="*/ 49 w 77"/>
                <a:gd name="T7" fmla="*/ 24 h 50"/>
                <a:gd name="T8" fmla="*/ 37 w 77"/>
                <a:gd name="T9" fmla="*/ 34 h 50"/>
                <a:gd name="T10" fmla="*/ 24 w 77"/>
                <a:gd name="T11" fmla="*/ 42 h 50"/>
                <a:gd name="T12" fmla="*/ 13 w 77"/>
                <a:gd name="T13" fmla="*/ 48 h 50"/>
                <a:gd name="T14" fmla="*/ 5 w 77"/>
                <a:gd name="T15" fmla="*/ 50 h 50"/>
                <a:gd name="T16" fmla="*/ 0 w 77"/>
                <a:gd name="T17" fmla="*/ 48 h 50"/>
                <a:gd name="T18" fmla="*/ 2 w 77"/>
                <a:gd name="T19" fmla="*/ 42 h 50"/>
                <a:gd name="T20" fmla="*/ 8 w 77"/>
                <a:gd name="T21" fmla="*/ 36 h 50"/>
                <a:gd name="T22" fmla="*/ 19 w 77"/>
                <a:gd name="T23" fmla="*/ 30 h 50"/>
                <a:gd name="T24" fmla="*/ 34 w 77"/>
                <a:gd name="T25" fmla="*/ 22 h 50"/>
                <a:gd name="T26" fmla="*/ 47 w 77"/>
                <a:gd name="T27" fmla="*/ 15 h 50"/>
                <a:gd name="T28" fmla="*/ 61 w 77"/>
                <a:gd name="T29" fmla="*/ 9 h 50"/>
                <a:gd name="T30" fmla="*/ 71 w 77"/>
                <a:gd name="T31" fmla="*/ 5 h 50"/>
                <a:gd name="T32" fmla="*/ 77 w 7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0"/>
                <a:gd name="T53" fmla="*/ 77 w 77"/>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0">
                  <a:moveTo>
                    <a:pt x="77" y="0"/>
                  </a:moveTo>
                  <a:lnTo>
                    <a:pt x="71" y="6"/>
                  </a:lnTo>
                  <a:lnTo>
                    <a:pt x="61" y="15"/>
                  </a:lnTo>
                  <a:lnTo>
                    <a:pt x="49" y="24"/>
                  </a:lnTo>
                  <a:lnTo>
                    <a:pt x="37" y="34"/>
                  </a:lnTo>
                  <a:lnTo>
                    <a:pt x="24" y="42"/>
                  </a:lnTo>
                  <a:lnTo>
                    <a:pt x="13" y="48"/>
                  </a:lnTo>
                  <a:lnTo>
                    <a:pt x="5" y="50"/>
                  </a:lnTo>
                  <a:lnTo>
                    <a:pt x="0" y="48"/>
                  </a:lnTo>
                  <a:lnTo>
                    <a:pt x="2" y="42"/>
                  </a:lnTo>
                  <a:lnTo>
                    <a:pt x="8" y="36"/>
                  </a:lnTo>
                  <a:lnTo>
                    <a:pt x="19" y="30"/>
                  </a:lnTo>
                  <a:lnTo>
                    <a:pt x="34" y="22"/>
                  </a:lnTo>
                  <a:lnTo>
                    <a:pt x="47" y="15"/>
                  </a:lnTo>
                  <a:lnTo>
                    <a:pt x="61" y="9"/>
                  </a:lnTo>
                  <a:lnTo>
                    <a:pt x="71" y="5"/>
                  </a:lnTo>
                  <a:lnTo>
                    <a:pt x="7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6" name="Freeform 272"/>
            <p:cNvSpPr>
              <a:spLocks/>
            </p:cNvSpPr>
            <p:nvPr/>
          </p:nvSpPr>
          <p:spPr bwMode="auto">
            <a:xfrm>
              <a:off x="1297" y="2893"/>
              <a:ext cx="62" cy="258"/>
            </a:xfrm>
            <a:custGeom>
              <a:avLst/>
              <a:gdLst>
                <a:gd name="T0" fmla="*/ 56 w 62"/>
                <a:gd name="T1" fmla="*/ 0 h 258"/>
                <a:gd name="T2" fmla="*/ 58 w 62"/>
                <a:gd name="T3" fmla="*/ 0 h 258"/>
                <a:gd name="T4" fmla="*/ 61 w 62"/>
                <a:gd name="T5" fmla="*/ 2 h 258"/>
                <a:gd name="T6" fmla="*/ 62 w 62"/>
                <a:gd name="T7" fmla="*/ 5 h 258"/>
                <a:gd name="T8" fmla="*/ 62 w 62"/>
                <a:gd name="T9" fmla="*/ 6 h 258"/>
                <a:gd name="T10" fmla="*/ 37 w 62"/>
                <a:gd name="T11" fmla="*/ 37 h 258"/>
                <a:gd name="T12" fmla="*/ 21 w 62"/>
                <a:gd name="T13" fmla="*/ 71 h 258"/>
                <a:gd name="T14" fmla="*/ 14 w 62"/>
                <a:gd name="T15" fmla="*/ 107 h 258"/>
                <a:gd name="T16" fmla="*/ 11 w 62"/>
                <a:gd name="T17" fmla="*/ 141 h 258"/>
                <a:gd name="T18" fmla="*/ 14 w 62"/>
                <a:gd name="T19" fmla="*/ 175 h 258"/>
                <a:gd name="T20" fmla="*/ 18 w 62"/>
                <a:gd name="T21" fmla="*/ 206 h 258"/>
                <a:gd name="T22" fmla="*/ 25 w 62"/>
                <a:gd name="T23" fmla="*/ 234 h 258"/>
                <a:gd name="T24" fmla="*/ 31 w 62"/>
                <a:gd name="T25" fmla="*/ 258 h 258"/>
                <a:gd name="T26" fmla="*/ 18 w 62"/>
                <a:gd name="T27" fmla="*/ 241 h 258"/>
                <a:gd name="T28" fmla="*/ 8 w 62"/>
                <a:gd name="T29" fmla="*/ 215 h 258"/>
                <a:gd name="T30" fmla="*/ 2 w 62"/>
                <a:gd name="T31" fmla="*/ 178 h 258"/>
                <a:gd name="T32" fmla="*/ 0 w 62"/>
                <a:gd name="T33" fmla="*/ 138 h 258"/>
                <a:gd name="T34" fmla="*/ 5 w 62"/>
                <a:gd name="T35" fmla="*/ 96 h 258"/>
                <a:gd name="T36" fmla="*/ 15 w 62"/>
                <a:gd name="T37" fmla="*/ 57 h 258"/>
                <a:gd name="T38" fmla="*/ 31 w 62"/>
                <a:gd name="T39" fmla="*/ 24 h 258"/>
                <a:gd name="T40" fmla="*/ 56 w 62"/>
                <a:gd name="T41" fmla="*/ 0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258"/>
                <a:gd name="T65" fmla="*/ 62 w 62"/>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258">
                  <a:moveTo>
                    <a:pt x="56" y="0"/>
                  </a:moveTo>
                  <a:lnTo>
                    <a:pt x="58" y="0"/>
                  </a:lnTo>
                  <a:lnTo>
                    <a:pt x="61" y="2"/>
                  </a:lnTo>
                  <a:lnTo>
                    <a:pt x="62" y="5"/>
                  </a:lnTo>
                  <a:lnTo>
                    <a:pt x="62" y="6"/>
                  </a:lnTo>
                  <a:lnTo>
                    <a:pt x="37" y="37"/>
                  </a:lnTo>
                  <a:lnTo>
                    <a:pt x="21" y="71"/>
                  </a:lnTo>
                  <a:lnTo>
                    <a:pt x="14" y="107"/>
                  </a:lnTo>
                  <a:lnTo>
                    <a:pt x="11" y="141"/>
                  </a:lnTo>
                  <a:lnTo>
                    <a:pt x="14" y="175"/>
                  </a:lnTo>
                  <a:lnTo>
                    <a:pt x="18" y="206"/>
                  </a:lnTo>
                  <a:lnTo>
                    <a:pt x="25" y="234"/>
                  </a:lnTo>
                  <a:lnTo>
                    <a:pt x="31" y="258"/>
                  </a:lnTo>
                  <a:lnTo>
                    <a:pt x="18" y="241"/>
                  </a:lnTo>
                  <a:lnTo>
                    <a:pt x="8" y="215"/>
                  </a:lnTo>
                  <a:lnTo>
                    <a:pt x="2" y="178"/>
                  </a:lnTo>
                  <a:lnTo>
                    <a:pt x="0" y="138"/>
                  </a:lnTo>
                  <a:lnTo>
                    <a:pt x="5" y="96"/>
                  </a:lnTo>
                  <a:lnTo>
                    <a:pt x="15" y="57"/>
                  </a:lnTo>
                  <a:lnTo>
                    <a:pt x="31" y="24"/>
                  </a:lnTo>
                  <a:lnTo>
                    <a:pt x="5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7" name="Freeform 273"/>
            <p:cNvSpPr>
              <a:spLocks/>
            </p:cNvSpPr>
            <p:nvPr/>
          </p:nvSpPr>
          <p:spPr bwMode="auto">
            <a:xfrm>
              <a:off x="1311" y="3115"/>
              <a:ext cx="56" cy="33"/>
            </a:xfrm>
            <a:custGeom>
              <a:avLst/>
              <a:gdLst>
                <a:gd name="T0" fmla="*/ 0 w 56"/>
                <a:gd name="T1" fmla="*/ 0 h 33"/>
                <a:gd name="T2" fmla="*/ 6 w 56"/>
                <a:gd name="T3" fmla="*/ 6 h 33"/>
                <a:gd name="T4" fmla="*/ 13 w 56"/>
                <a:gd name="T5" fmla="*/ 13 h 33"/>
                <a:gd name="T6" fmla="*/ 22 w 56"/>
                <a:gd name="T7" fmla="*/ 19 h 33"/>
                <a:gd name="T8" fmla="*/ 32 w 56"/>
                <a:gd name="T9" fmla="*/ 24 h 33"/>
                <a:gd name="T10" fmla="*/ 40 w 56"/>
                <a:gd name="T11" fmla="*/ 28 h 33"/>
                <a:gd name="T12" fmla="*/ 47 w 56"/>
                <a:gd name="T13" fmla="*/ 31 h 33"/>
                <a:gd name="T14" fmla="*/ 53 w 56"/>
                <a:gd name="T15" fmla="*/ 33 h 33"/>
                <a:gd name="T16" fmla="*/ 56 w 56"/>
                <a:gd name="T17" fmla="*/ 31 h 33"/>
                <a:gd name="T18" fmla="*/ 56 w 56"/>
                <a:gd name="T19" fmla="*/ 28 h 33"/>
                <a:gd name="T20" fmla="*/ 51 w 56"/>
                <a:gd name="T21" fmla="*/ 25 h 33"/>
                <a:gd name="T22" fmla="*/ 45 w 56"/>
                <a:gd name="T23" fmla="*/ 22 h 33"/>
                <a:gd name="T24" fmla="*/ 37 w 56"/>
                <a:gd name="T25" fmla="*/ 18 h 33"/>
                <a:gd name="T26" fmla="*/ 28 w 56"/>
                <a:gd name="T27" fmla="*/ 15 h 33"/>
                <a:gd name="T28" fmla="*/ 17 w 56"/>
                <a:gd name="T29" fmla="*/ 10 h 33"/>
                <a:gd name="T30" fmla="*/ 7 w 56"/>
                <a:gd name="T31" fmla="*/ 6 h 33"/>
                <a:gd name="T32" fmla="*/ 0 w 5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3"/>
                <a:gd name="T53" fmla="*/ 56 w 5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3">
                  <a:moveTo>
                    <a:pt x="0" y="0"/>
                  </a:moveTo>
                  <a:lnTo>
                    <a:pt x="6" y="6"/>
                  </a:lnTo>
                  <a:lnTo>
                    <a:pt x="13" y="13"/>
                  </a:lnTo>
                  <a:lnTo>
                    <a:pt x="22" y="19"/>
                  </a:lnTo>
                  <a:lnTo>
                    <a:pt x="32" y="24"/>
                  </a:lnTo>
                  <a:lnTo>
                    <a:pt x="40" y="28"/>
                  </a:lnTo>
                  <a:lnTo>
                    <a:pt x="47" y="31"/>
                  </a:lnTo>
                  <a:lnTo>
                    <a:pt x="53" y="33"/>
                  </a:lnTo>
                  <a:lnTo>
                    <a:pt x="56" y="31"/>
                  </a:lnTo>
                  <a:lnTo>
                    <a:pt x="56" y="28"/>
                  </a:lnTo>
                  <a:lnTo>
                    <a:pt x="51" y="25"/>
                  </a:lnTo>
                  <a:lnTo>
                    <a:pt x="45" y="22"/>
                  </a:lnTo>
                  <a:lnTo>
                    <a:pt x="37" y="18"/>
                  </a:lnTo>
                  <a:lnTo>
                    <a:pt x="28" y="15"/>
                  </a:lnTo>
                  <a:lnTo>
                    <a:pt x="17" y="10"/>
                  </a:lnTo>
                  <a:lnTo>
                    <a:pt x="7"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8" name="Freeform 274"/>
            <p:cNvSpPr>
              <a:spLocks/>
            </p:cNvSpPr>
            <p:nvPr/>
          </p:nvSpPr>
          <p:spPr bwMode="auto">
            <a:xfrm>
              <a:off x="1306" y="3093"/>
              <a:ext cx="61" cy="37"/>
            </a:xfrm>
            <a:custGeom>
              <a:avLst/>
              <a:gdLst>
                <a:gd name="T0" fmla="*/ 61 w 61"/>
                <a:gd name="T1" fmla="*/ 35 h 37"/>
                <a:gd name="T2" fmla="*/ 58 w 61"/>
                <a:gd name="T3" fmla="*/ 37 h 37"/>
                <a:gd name="T4" fmla="*/ 53 w 61"/>
                <a:gd name="T5" fmla="*/ 35 h 37"/>
                <a:gd name="T6" fmla="*/ 45 w 61"/>
                <a:gd name="T7" fmla="*/ 34 h 37"/>
                <a:gd name="T8" fmla="*/ 36 w 61"/>
                <a:gd name="T9" fmla="*/ 29 h 37"/>
                <a:gd name="T10" fmla="*/ 25 w 61"/>
                <a:gd name="T11" fmla="*/ 24 h 37"/>
                <a:gd name="T12" fmla="*/ 15 w 61"/>
                <a:gd name="T13" fmla="*/ 16 h 37"/>
                <a:gd name="T14" fmla="*/ 8 w 61"/>
                <a:gd name="T15" fmla="*/ 9 h 37"/>
                <a:gd name="T16" fmla="*/ 0 w 61"/>
                <a:gd name="T17" fmla="*/ 0 h 37"/>
                <a:gd name="T18" fmla="*/ 8 w 61"/>
                <a:gd name="T19" fmla="*/ 4 h 37"/>
                <a:gd name="T20" fmla="*/ 16 w 61"/>
                <a:gd name="T21" fmla="*/ 9 h 37"/>
                <a:gd name="T22" fmla="*/ 27 w 61"/>
                <a:gd name="T23" fmla="*/ 15 h 37"/>
                <a:gd name="T24" fmla="*/ 37 w 61"/>
                <a:gd name="T25" fmla="*/ 19 h 37"/>
                <a:gd name="T26" fmla="*/ 47 w 61"/>
                <a:gd name="T27" fmla="*/ 25 h 37"/>
                <a:gd name="T28" fmla="*/ 55 w 61"/>
                <a:gd name="T29" fmla="*/ 29 h 37"/>
                <a:gd name="T30" fmla="*/ 59 w 61"/>
                <a:gd name="T31" fmla="*/ 32 h 37"/>
                <a:gd name="T32" fmla="*/ 61 w 61"/>
                <a:gd name="T33" fmla="*/ 3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37"/>
                <a:gd name="T53" fmla="*/ 61 w 6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37">
                  <a:moveTo>
                    <a:pt x="61" y="35"/>
                  </a:moveTo>
                  <a:lnTo>
                    <a:pt x="58" y="37"/>
                  </a:lnTo>
                  <a:lnTo>
                    <a:pt x="53" y="35"/>
                  </a:lnTo>
                  <a:lnTo>
                    <a:pt x="45" y="34"/>
                  </a:lnTo>
                  <a:lnTo>
                    <a:pt x="36" y="29"/>
                  </a:lnTo>
                  <a:lnTo>
                    <a:pt x="25" y="24"/>
                  </a:lnTo>
                  <a:lnTo>
                    <a:pt x="15" y="16"/>
                  </a:lnTo>
                  <a:lnTo>
                    <a:pt x="8" y="9"/>
                  </a:lnTo>
                  <a:lnTo>
                    <a:pt x="0" y="0"/>
                  </a:lnTo>
                  <a:lnTo>
                    <a:pt x="8" y="4"/>
                  </a:lnTo>
                  <a:lnTo>
                    <a:pt x="16" y="9"/>
                  </a:lnTo>
                  <a:lnTo>
                    <a:pt x="27" y="15"/>
                  </a:lnTo>
                  <a:lnTo>
                    <a:pt x="37" y="19"/>
                  </a:lnTo>
                  <a:lnTo>
                    <a:pt x="47" y="25"/>
                  </a:lnTo>
                  <a:lnTo>
                    <a:pt x="55" y="29"/>
                  </a:lnTo>
                  <a:lnTo>
                    <a:pt x="59" y="32"/>
                  </a:lnTo>
                  <a:lnTo>
                    <a:pt x="61"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9" name="Freeform 275"/>
            <p:cNvSpPr>
              <a:spLocks/>
            </p:cNvSpPr>
            <p:nvPr/>
          </p:nvSpPr>
          <p:spPr bwMode="auto">
            <a:xfrm>
              <a:off x="1300" y="3041"/>
              <a:ext cx="80" cy="50"/>
            </a:xfrm>
            <a:custGeom>
              <a:avLst/>
              <a:gdLst>
                <a:gd name="T0" fmla="*/ 80 w 80"/>
                <a:gd name="T1" fmla="*/ 49 h 50"/>
                <a:gd name="T2" fmla="*/ 76 w 80"/>
                <a:gd name="T3" fmla="*/ 50 h 50"/>
                <a:gd name="T4" fmla="*/ 67 w 80"/>
                <a:gd name="T5" fmla="*/ 49 h 50"/>
                <a:gd name="T6" fmla="*/ 56 w 80"/>
                <a:gd name="T7" fmla="*/ 44 h 50"/>
                <a:gd name="T8" fmla="*/ 43 w 80"/>
                <a:gd name="T9" fmla="*/ 37 h 50"/>
                <a:gd name="T10" fmla="*/ 30 w 80"/>
                <a:gd name="T11" fmla="*/ 30 h 50"/>
                <a:gd name="T12" fmla="*/ 17 w 80"/>
                <a:gd name="T13" fmla="*/ 21 h 50"/>
                <a:gd name="T14" fmla="*/ 6 w 80"/>
                <a:gd name="T15" fmla="*/ 10 h 50"/>
                <a:gd name="T16" fmla="*/ 0 w 80"/>
                <a:gd name="T17" fmla="*/ 0 h 50"/>
                <a:gd name="T18" fmla="*/ 6 w 80"/>
                <a:gd name="T19" fmla="*/ 5 h 50"/>
                <a:gd name="T20" fmla="*/ 17 w 80"/>
                <a:gd name="T21" fmla="*/ 10 h 50"/>
                <a:gd name="T22" fmla="*/ 31 w 80"/>
                <a:gd name="T23" fmla="*/ 18 h 50"/>
                <a:gd name="T24" fmla="*/ 45 w 80"/>
                <a:gd name="T25" fmla="*/ 25 h 50"/>
                <a:gd name="T26" fmla="*/ 59 w 80"/>
                <a:gd name="T27" fmla="*/ 33 h 50"/>
                <a:gd name="T28" fmla="*/ 71 w 80"/>
                <a:gd name="T29" fmla="*/ 40 h 50"/>
                <a:gd name="T30" fmla="*/ 79 w 80"/>
                <a:gd name="T31" fmla="*/ 44 h 50"/>
                <a:gd name="T32" fmla="*/ 80 w 80"/>
                <a:gd name="T33" fmla="*/ 49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50"/>
                <a:gd name="T53" fmla="*/ 80 w 8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50">
                  <a:moveTo>
                    <a:pt x="80" y="49"/>
                  </a:moveTo>
                  <a:lnTo>
                    <a:pt x="76" y="50"/>
                  </a:lnTo>
                  <a:lnTo>
                    <a:pt x="67" y="49"/>
                  </a:lnTo>
                  <a:lnTo>
                    <a:pt x="56" y="44"/>
                  </a:lnTo>
                  <a:lnTo>
                    <a:pt x="43" y="37"/>
                  </a:lnTo>
                  <a:lnTo>
                    <a:pt x="30" y="30"/>
                  </a:lnTo>
                  <a:lnTo>
                    <a:pt x="17" y="21"/>
                  </a:lnTo>
                  <a:lnTo>
                    <a:pt x="6" y="10"/>
                  </a:lnTo>
                  <a:lnTo>
                    <a:pt x="0" y="0"/>
                  </a:lnTo>
                  <a:lnTo>
                    <a:pt x="6" y="5"/>
                  </a:lnTo>
                  <a:lnTo>
                    <a:pt x="17" y="10"/>
                  </a:lnTo>
                  <a:lnTo>
                    <a:pt x="31" y="18"/>
                  </a:lnTo>
                  <a:lnTo>
                    <a:pt x="45" y="25"/>
                  </a:lnTo>
                  <a:lnTo>
                    <a:pt x="59" y="33"/>
                  </a:lnTo>
                  <a:lnTo>
                    <a:pt x="71" y="40"/>
                  </a:lnTo>
                  <a:lnTo>
                    <a:pt x="79" y="44"/>
                  </a:lnTo>
                  <a:lnTo>
                    <a:pt x="80"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0" name="Freeform 276"/>
            <p:cNvSpPr>
              <a:spLocks/>
            </p:cNvSpPr>
            <p:nvPr/>
          </p:nvSpPr>
          <p:spPr bwMode="auto">
            <a:xfrm>
              <a:off x="1305" y="2994"/>
              <a:ext cx="87" cy="56"/>
            </a:xfrm>
            <a:custGeom>
              <a:avLst/>
              <a:gdLst>
                <a:gd name="T0" fmla="*/ 87 w 87"/>
                <a:gd name="T1" fmla="*/ 55 h 56"/>
                <a:gd name="T2" fmla="*/ 82 w 87"/>
                <a:gd name="T3" fmla="*/ 56 h 56"/>
                <a:gd name="T4" fmla="*/ 72 w 87"/>
                <a:gd name="T5" fmla="*/ 53 h 56"/>
                <a:gd name="T6" fmla="*/ 59 w 87"/>
                <a:gd name="T7" fmla="*/ 47 h 56"/>
                <a:gd name="T8" fmla="*/ 44 w 87"/>
                <a:gd name="T9" fmla="*/ 38 h 56"/>
                <a:gd name="T10" fmla="*/ 29 w 87"/>
                <a:gd name="T11" fmla="*/ 29 h 56"/>
                <a:gd name="T12" fmla="*/ 16 w 87"/>
                <a:gd name="T13" fmla="*/ 19 h 56"/>
                <a:gd name="T14" fmla="*/ 6 w 87"/>
                <a:gd name="T15" fmla="*/ 9 h 56"/>
                <a:gd name="T16" fmla="*/ 0 w 87"/>
                <a:gd name="T17" fmla="*/ 0 h 56"/>
                <a:gd name="T18" fmla="*/ 6 w 87"/>
                <a:gd name="T19" fmla="*/ 4 h 56"/>
                <a:gd name="T20" fmla="*/ 17 w 87"/>
                <a:gd name="T21" fmla="*/ 10 h 56"/>
                <a:gd name="T22" fmla="*/ 32 w 87"/>
                <a:gd name="T23" fmla="*/ 18 h 56"/>
                <a:gd name="T24" fmla="*/ 48 w 87"/>
                <a:gd name="T25" fmla="*/ 26 h 56"/>
                <a:gd name="T26" fmla="*/ 63 w 87"/>
                <a:gd name="T27" fmla="*/ 37 h 56"/>
                <a:gd name="T28" fmla="*/ 75 w 87"/>
                <a:gd name="T29" fmla="*/ 44 h 56"/>
                <a:gd name="T30" fmla="*/ 84 w 87"/>
                <a:gd name="T31" fmla="*/ 50 h 56"/>
                <a:gd name="T32" fmla="*/ 87 w 8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6"/>
                <a:gd name="T53" fmla="*/ 87 w 8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6">
                  <a:moveTo>
                    <a:pt x="87" y="55"/>
                  </a:moveTo>
                  <a:lnTo>
                    <a:pt x="82" y="56"/>
                  </a:lnTo>
                  <a:lnTo>
                    <a:pt x="72" y="53"/>
                  </a:lnTo>
                  <a:lnTo>
                    <a:pt x="59" y="47"/>
                  </a:lnTo>
                  <a:lnTo>
                    <a:pt x="44" y="38"/>
                  </a:lnTo>
                  <a:lnTo>
                    <a:pt x="29" y="29"/>
                  </a:lnTo>
                  <a:lnTo>
                    <a:pt x="16" y="19"/>
                  </a:lnTo>
                  <a:lnTo>
                    <a:pt x="6" y="9"/>
                  </a:lnTo>
                  <a:lnTo>
                    <a:pt x="0" y="0"/>
                  </a:lnTo>
                  <a:lnTo>
                    <a:pt x="6" y="4"/>
                  </a:lnTo>
                  <a:lnTo>
                    <a:pt x="17" y="10"/>
                  </a:lnTo>
                  <a:lnTo>
                    <a:pt x="32" y="18"/>
                  </a:lnTo>
                  <a:lnTo>
                    <a:pt x="48" y="26"/>
                  </a:lnTo>
                  <a:lnTo>
                    <a:pt x="63" y="37"/>
                  </a:lnTo>
                  <a:lnTo>
                    <a:pt x="75" y="44"/>
                  </a:lnTo>
                  <a:lnTo>
                    <a:pt x="84" y="50"/>
                  </a:lnTo>
                  <a:lnTo>
                    <a:pt x="87"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1" name="Freeform 277"/>
            <p:cNvSpPr>
              <a:spLocks/>
            </p:cNvSpPr>
            <p:nvPr/>
          </p:nvSpPr>
          <p:spPr bwMode="auto">
            <a:xfrm>
              <a:off x="1312" y="2963"/>
              <a:ext cx="71" cy="59"/>
            </a:xfrm>
            <a:custGeom>
              <a:avLst/>
              <a:gdLst>
                <a:gd name="T0" fmla="*/ 71 w 71"/>
                <a:gd name="T1" fmla="*/ 59 h 59"/>
                <a:gd name="T2" fmla="*/ 67 w 71"/>
                <a:gd name="T3" fmla="*/ 59 h 59"/>
                <a:gd name="T4" fmla="*/ 59 w 71"/>
                <a:gd name="T5" fmla="*/ 54 h 59"/>
                <a:gd name="T6" fmla="*/ 47 w 71"/>
                <a:gd name="T7" fmla="*/ 47 h 59"/>
                <a:gd name="T8" fmla="*/ 36 w 71"/>
                <a:gd name="T9" fmla="*/ 38 h 59"/>
                <a:gd name="T10" fmla="*/ 22 w 71"/>
                <a:gd name="T11" fmla="*/ 28 h 59"/>
                <a:gd name="T12" fmla="*/ 12 w 71"/>
                <a:gd name="T13" fmla="*/ 18 h 59"/>
                <a:gd name="T14" fmla="*/ 3 w 71"/>
                <a:gd name="T15" fmla="*/ 7 h 59"/>
                <a:gd name="T16" fmla="*/ 0 w 71"/>
                <a:gd name="T17" fmla="*/ 0 h 59"/>
                <a:gd name="T18" fmla="*/ 8 w 71"/>
                <a:gd name="T19" fmla="*/ 4 h 59"/>
                <a:gd name="T20" fmla="*/ 18 w 71"/>
                <a:gd name="T21" fmla="*/ 12 h 59"/>
                <a:gd name="T22" fmla="*/ 30 w 71"/>
                <a:gd name="T23" fmla="*/ 20 h 59"/>
                <a:gd name="T24" fmla="*/ 43 w 71"/>
                <a:gd name="T25" fmla="*/ 29 h 59"/>
                <a:gd name="T26" fmla="*/ 55 w 71"/>
                <a:gd name="T27" fmla="*/ 40 h 59"/>
                <a:gd name="T28" fmla="*/ 65 w 71"/>
                <a:gd name="T29" fmla="*/ 47 h 59"/>
                <a:gd name="T30" fmla="*/ 71 w 71"/>
                <a:gd name="T31" fmla="*/ 54 h 59"/>
                <a:gd name="T32" fmla="*/ 71 w 71"/>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59"/>
                <a:gd name="T53" fmla="*/ 71 w 7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59">
                  <a:moveTo>
                    <a:pt x="71" y="59"/>
                  </a:moveTo>
                  <a:lnTo>
                    <a:pt x="67" y="59"/>
                  </a:lnTo>
                  <a:lnTo>
                    <a:pt x="59" y="54"/>
                  </a:lnTo>
                  <a:lnTo>
                    <a:pt x="47" y="47"/>
                  </a:lnTo>
                  <a:lnTo>
                    <a:pt x="36" y="38"/>
                  </a:lnTo>
                  <a:lnTo>
                    <a:pt x="22" y="28"/>
                  </a:lnTo>
                  <a:lnTo>
                    <a:pt x="12" y="18"/>
                  </a:lnTo>
                  <a:lnTo>
                    <a:pt x="3" y="7"/>
                  </a:lnTo>
                  <a:lnTo>
                    <a:pt x="0" y="0"/>
                  </a:lnTo>
                  <a:lnTo>
                    <a:pt x="8" y="4"/>
                  </a:lnTo>
                  <a:lnTo>
                    <a:pt x="18" y="12"/>
                  </a:lnTo>
                  <a:lnTo>
                    <a:pt x="30" y="20"/>
                  </a:lnTo>
                  <a:lnTo>
                    <a:pt x="43" y="29"/>
                  </a:lnTo>
                  <a:lnTo>
                    <a:pt x="55" y="40"/>
                  </a:lnTo>
                  <a:lnTo>
                    <a:pt x="65" y="47"/>
                  </a:lnTo>
                  <a:lnTo>
                    <a:pt x="71" y="54"/>
                  </a:lnTo>
                  <a:lnTo>
                    <a:pt x="71"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2" name="Freeform 278"/>
            <p:cNvSpPr>
              <a:spLocks/>
            </p:cNvSpPr>
            <p:nvPr/>
          </p:nvSpPr>
          <p:spPr bwMode="auto">
            <a:xfrm>
              <a:off x="1322" y="2939"/>
              <a:ext cx="58" cy="49"/>
            </a:xfrm>
            <a:custGeom>
              <a:avLst/>
              <a:gdLst>
                <a:gd name="T0" fmla="*/ 58 w 58"/>
                <a:gd name="T1" fmla="*/ 49 h 49"/>
                <a:gd name="T2" fmla="*/ 55 w 58"/>
                <a:gd name="T3" fmla="*/ 49 h 49"/>
                <a:gd name="T4" fmla="*/ 48 w 58"/>
                <a:gd name="T5" fmla="*/ 47 h 49"/>
                <a:gd name="T6" fmla="*/ 39 w 58"/>
                <a:gd name="T7" fmla="*/ 43 h 49"/>
                <a:gd name="T8" fmla="*/ 30 w 58"/>
                <a:gd name="T9" fmla="*/ 37 h 49"/>
                <a:gd name="T10" fmla="*/ 20 w 58"/>
                <a:gd name="T11" fmla="*/ 28 h 49"/>
                <a:gd name="T12" fmla="*/ 11 w 58"/>
                <a:gd name="T13" fmla="*/ 19 h 49"/>
                <a:gd name="T14" fmla="*/ 3 w 58"/>
                <a:gd name="T15" fmla="*/ 11 h 49"/>
                <a:gd name="T16" fmla="*/ 0 w 58"/>
                <a:gd name="T17" fmla="*/ 0 h 49"/>
                <a:gd name="T18" fmla="*/ 6 w 58"/>
                <a:gd name="T19" fmla="*/ 6 h 49"/>
                <a:gd name="T20" fmla="*/ 15 w 58"/>
                <a:gd name="T21" fmla="*/ 12 h 49"/>
                <a:gd name="T22" fmla="*/ 24 w 58"/>
                <a:gd name="T23" fmla="*/ 19 h 49"/>
                <a:gd name="T24" fmla="*/ 36 w 58"/>
                <a:gd name="T25" fmla="*/ 27 h 49"/>
                <a:gd name="T26" fmla="*/ 45 w 58"/>
                <a:gd name="T27" fmla="*/ 34 h 49"/>
                <a:gd name="T28" fmla="*/ 54 w 58"/>
                <a:gd name="T29" fmla="*/ 42 h 49"/>
                <a:gd name="T30" fmla="*/ 58 w 58"/>
                <a:gd name="T31" fmla="*/ 46 h 49"/>
                <a:gd name="T32" fmla="*/ 58 w 58"/>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49"/>
                <a:gd name="T53" fmla="*/ 58 w 5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49">
                  <a:moveTo>
                    <a:pt x="58" y="49"/>
                  </a:moveTo>
                  <a:lnTo>
                    <a:pt x="55" y="49"/>
                  </a:lnTo>
                  <a:lnTo>
                    <a:pt x="48" y="47"/>
                  </a:lnTo>
                  <a:lnTo>
                    <a:pt x="39" y="43"/>
                  </a:lnTo>
                  <a:lnTo>
                    <a:pt x="30" y="37"/>
                  </a:lnTo>
                  <a:lnTo>
                    <a:pt x="20" y="28"/>
                  </a:lnTo>
                  <a:lnTo>
                    <a:pt x="11" y="19"/>
                  </a:lnTo>
                  <a:lnTo>
                    <a:pt x="3" y="11"/>
                  </a:lnTo>
                  <a:lnTo>
                    <a:pt x="0" y="0"/>
                  </a:lnTo>
                  <a:lnTo>
                    <a:pt x="6" y="6"/>
                  </a:lnTo>
                  <a:lnTo>
                    <a:pt x="15" y="12"/>
                  </a:lnTo>
                  <a:lnTo>
                    <a:pt x="24" y="19"/>
                  </a:lnTo>
                  <a:lnTo>
                    <a:pt x="36" y="27"/>
                  </a:lnTo>
                  <a:lnTo>
                    <a:pt x="45" y="34"/>
                  </a:lnTo>
                  <a:lnTo>
                    <a:pt x="54" y="42"/>
                  </a:lnTo>
                  <a:lnTo>
                    <a:pt x="58" y="46"/>
                  </a:lnTo>
                  <a:lnTo>
                    <a:pt x="58"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3" name="Freeform 279"/>
            <p:cNvSpPr>
              <a:spLocks/>
            </p:cNvSpPr>
            <p:nvPr/>
          </p:nvSpPr>
          <p:spPr bwMode="auto">
            <a:xfrm>
              <a:off x="1339" y="2916"/>
              <a:ext cx="41" cy="42"/>
            </a:xfrm>
            <a:custGeom>
              <a:avLst/>
              <a:gdLst>
                <a:gd name="T0" fmla="*/ 41 w 41"/>
                <a:gd name="T1" fmla="*/ 42 h 42"/>
                <a:gd name="T2" fmla="*/ 38 w 41"/>
                <a:gd name="T3" fmla="*/ 42 h 42"/>
                <a:gd name="T4" fmla="*/ 32 w 41"/>
                <a:gd name="T5" fmla="*/ 39 h 42"/>
                <a:gd name="T6" fmla="*/ 25 w 41"/>
                <a:gd name="T7" fmla="*/ 34 h 42"/>
                <a:gd name="T8" fmla="*/ 17 w 41"/>
                <a:gd name="T9" fmla="*/ 26 h 42"/>
                <a:gd name="T10" fmla="*/ 10 w 41"/>
                <a:gd name="T11" fmla="*/ 19 h 42"/>
                <a:gd name="T12" fmla="*/ 4 w 41"/>
                <a:gd name="T13" fmla="*/ 11 h 42"/>
                <a:gd name="T14" fmla="*/ 1 w 41"/>
                <a:gd name="T15" fmla="*/ 4 h 42"/>
                <a:gd name="T16" fmla="*/ 0 w 41"/>
                <a:gd name="T17" fmla="*/ 0 h 42"/>
                <a:gd name="T18" fmla="*/ 10 w 41"/>
                <a:gd name="T19" fmla="*/ 8 h 42"/>
                <a:gd name="T20" fmla="*/ 23 w 41"/>
                <a:gd name="T21" fmla="*/ 22 h 42"/>
                <a:gd name="T22" fmla="*/ 35 w 41"/>
                <a:gd name="T23" fmla="*/ 34 h 42"/>
                <a:gd name="T24" fmla="*/ 41 w 41"/>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2"/>
                <a:gd name="T41" fmla="*/ 41 w 4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2">
                  <a:moveTo>
                    <a:pt x="41" y="42"/>
                  </a:moveTo>
                  <a:lnTo>
                    <a:pt x="38" y="42"/>
                  </a:lnTo>
                  <a:lnTo>
                    <a:pt x="32" y="39"/>
                  </a:lnTo>
                  <a:lnTo>
                    <a:pt x="25" y="34"/>
                  </a:lnTo>
                  <a:lnTo>
                    <a:pt x="17" y="26"/>
                  </a:lnTo>
                  <a:lnTo>
                    <a:pt x="10" y="19"/>
                  </a:lnTo>
                  <a:lnTo>
                    <a:pt x="4" y="11"/>
                  </a:lnTo>
                  <a:lnTo>
                    <a:pt x="1" y="4"/>
                  </a:lnTo>
                  <a:lnTo>
                    <a:pt x="0" y="0"/>
                  </a:lnTo>
                  <a:lnTo>
                    <a:pt x="10" y="8"/>
                  </a:lnTo>
                  <a:lnTo>
                    <a:pt x="23" y="22"/>
                  </a:lnTo>
                  <a:lnTo>
                    <a:pt x="35" y="34"/>
                  </a:lnTo>
                  <a:lnTo>
                    <a:pt x="41"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4" name="Freeform 280"/>
            <p:cNvSpPr>
              <a:spLocks/>
            </p:cNvSpPr>
            <p:nvPr/>
          </p:nvSpPr>
          <p:spPr bwMode="auto">
            <a:xfrm>
              <a:off x="1349" y="2901"/>
              <a:ext cx="25" cy="28"/>
            </a:xfrm>
            <a:custGeom>
              <a:avLst/>
              <a:gdLst>
                <a:gd name="T0" fmla="*/ 25 w 25"/>
                <a:gd name="T1" fmla="*/ 28 h 28"/>
                <a:gd name="T2" fmla="*/ 18 w 25"/>
                <a:gd name="T3" fmla="*/ 26 h 28"/>
                <a:gd name="T4" fmla="*/ 9 w 25"/>
                <a:gd name="T5" fmla="*/ 20 h 28"/>
                <a:gd name="T6" fmla="*/ 0 w 25"/>
                <a:gd name="T7" fmla="*/ 10 h 28"/>
                <a:gd name="T8" fmla="*/ 0 w 25"/>
                <a:gd name="T9" fmla="*/ 0 h 28"/>
                <a:gd name="T10" fmla="*/ 6 w 25"/>
                <a:gd name="T11" fmla="*/ 10 h 28"/>
                <a:gd name="T12" fmla="*/ 18 w 25"/>
                <a:gd name="T13" fmla="*/ 17 h 28"/>
                <a:gd name="T14" fmla="*/ 25 w 25"/>
                <a:gd name="T15" fmla="*/ 23 h 28"/>
                <a:gd name="T16" fmla="*/ 25 w 25"/>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8"/>
                <a:gd name="T29" fmla="*/ 25 w 2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8">
                  <a:moveTo>
                    <a:pt x="25" y="28"/>
                  </a:moveTo>
                  <a:lnTo>
                    <a:pt x="18" y="26"/>
                  </a:lnTo>
                  <a:lnTo>
                    <a:pt x="9" y="20"/>
                  </a:lnTo>
                  <a:lnTo>
                    <a:pt x="0" y="10"/>
                  </a:lnTo>
                  <a:lnTo>
                    <a:pt x="0" y="0"/>
                  </a:lnTo>
                  <a:lnTo>
                    <a:pt x="6" y="10"/>
                  </a:lnTo>
                  <a:lnTo>
                    <a:pt x="18" y="17"/>
                  </a:lnTo>
                  <a:lnTo>
                    <a:pt x="25" y="23"/>
                  </a:lnTo>
                  <a:lnTo>
                    <a:pt x="25" y="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5" name="Freeform 281"/>
            <p:cNvSpPr>
              <a:spLocks/>
            </p:cNvSpPr>
            <p:nvPr/>
          </p:nvSpPr>
          <p:spPr bwMode="auto">
            <a:xfrm>
              <a:off x="1321" y="3136"/>
              <a:ext cx="35" cy="32"/>
            </a:xfrm>
            <a:custGeom>
              <a:avLst/>
              <a:gdLst>
                <a:gd name="T0" fmla="*/ 0 w 35"/>
                <a:gd name="T1" fmla="*/ 0 h 32"/>
                <a:gd name="T2" fmla="*/ 9 w 35"/>
                <a:gd name="T3" fmla="*/ 4 h 32"/>
                <a:gd name="T4" fmla="*/ 22 w 35"/>
                <a:gd name="T5" fmla="*/ 13 h 32"/>
                <a:gd name="T6" fmla="*/ 34 w 35"/>
                <a:gd name="T7" fmla="*/ 23 h 32"/>
                <a:gd name="T8" fmla="*/ 35 w 35"/>
                <a:gd name="T9" fmla="*/ 32 h 32"/>
                <a:gd name="T10" fmla="*/ 28 w 35"/>
                <a:gd name="T11" fmla="*/ 31 h 32"/>
                <a:gd name="T12" fmla="*/ 18 w 35"/>
                <a:gd name="T13" fmla="*/ 22 h 32"/>
                <a:gd name="T14" fmla="*/ 7 w 35"/>
                <a:gd name="T15" fmla="*/ 9 h 32"/>
                <a:gd name="T16" fmla="*/ 0 w 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0" y="0"/>
                  </a:moveTo>
                  <a:lnTo>
                    <a:pt x="9" y="4"/>
                  </a:lnTo>
                  <a:lnTo>
                    <a:pt x="22" y="13"/>
                  </a:lnTo>
                  <a:lnTo>
                    <a:pt x="34" y="23"/>
                  </a:lnTo>
                  <a:lnTo>
                    <a:pt x="35" y="32"/>
                  </a:lnTo>
                  <a:lnTo>
                    <a:pt x="28" y="31"/>
                  </a:lnTo>
                  <a:lnTo>
                    <a:pt x="18" y="22"/>
                  </a:lnTo>
                  <a:lnTo>
                    <a:pt x="7"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6" name="Freeform 282"/>
            <p:cNvSpPr>
              <a:spLocks/>
            </p:cNvSpPr>
            <p:nvPr/>
          </p:nvSpPr>
          <p:spPr bwMode="auto">
            <a:xfrm>
              <a:off x="1302" y="3134"/>
              <a:ext cx="18" cy="39"/>
            </a:xfrm>
            <a:custGeom>
              <a:avLst/>
              <a:gdLst>
                <a:gd name="T0" fmla="*/ 18 w 18"/>
                <a:gd name="T1" fmla="*/ 0 h 39"/>
                <a:gd name="T2" fmla="*/ 13 w 18"/>
                <a:gd name="T3" fmla="*/ 8 h 39"/>
                <a:gd name="T4" fmla="*/ 6 w 18"/>
                <a:gd name="T5" fmla="*/ 19 h 39"/>
                <a:gd name="T6" fmla="*/ 0 w 18"/>
                <a:gd name="T7" fmla="*/ 31 h 39"/>
                <a:gd name="T8" fmla="*/ 1 w 18"/>
                <a:gd name="T9" fmla="*/ 39 h 39"/>
                <a:gd name="T10" fmla="*/ 7 w 18"/>
                <a:gd name="T11" fmla="*/ 36 h 39"/>
                <a:gd name="T12" fmla="*/ 12 w 18"/>
                <a:gd name="T13" fmla="*/ 25 h 39"/>
                <a:gd name="T14" fmla="*/ 16 w 18"/>
                <a:gd name="T15" fmla="*/ 11 h 39"/>
                <a:gd name="T16" fmla="*/ 18 w 18"/>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9"/>
                <a:gd name="T29" fmla="*/ 18 w 18"/>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9">
                  <a:moveTo>
                    <a:pt x="18" y="0"/>
                  </a:moveTo>
                  <a:lnTo>
                    <a:pt x="13" y="8"/>
                  </a:lnTo>
                  <a:lnTo>
                    <a:pt x="6" y="19"/>
                  </a:lnTo>
                  <a:lnTo>
                    <a:pt x="0" y="31"/>
                  </a:lnTo>
                  <a:lnTo>
                    <a:pt x="1" y="39"/>
                  </a:lnTo>
                  <a:lnTo>
                    <a:pt x="7" y="36"/>
                  </a:lnTo>
                  <a:lnTo>
                    <a:pt x="12" y="25"/>
                  </a:lnTo>
                  <a:lnTo>
                    <a:pt x="16" y="11"/>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7" name="Freeform 283"/>
            <p:cNvSpPr>
              <a:spLocks/>
            </p:cNvSpPr>
            <p:nvPr/>
          </p:nvSpPr>
          <p:spPr bwMode="auto">
            <a:xfrm>
              <a:off x="1324" y="3143"/>
              <a:ext cx="10" cy="43"/>
            </a:xfrm>
            <a:custGeom>
              <a:avLst/>
              <a:gdLst>
                <a:gd name="T0" fmla="*/ 0 w 10"/>
                <a:gd name="T1" fmla="*/ 0 h 43"/>
                <a:gd name="T2" fmla="*/ 0 w 10"/>
                <a:gd name="T3" fmla="*/ 8 h 43"/>
                <a:gd name="T4" fmla="*/ 0 w 10"/>
                <a:gd name="T5" fmla="*/ 22 h 43"/>
                <a:gd name="T6" fmla="*/ 1 w 10"/>
                <a:gd name="T7" fmla="*/ 37 h 43"/>
                <a:gd name="T8" fmla="*/ 6 w 10"/>
                <a:gd name="T9" fmla="*/ 43 h 43"/>
                <a:gd name="T10" fmla="*/ 10 w 10"/>
                <a:gd name="T11" fmla="*/ 37 h 43"/>
                <a:gd name="T12" fmla="*/ 7 w 10"/>
                <a:gd name="T13" fmla="*/ 24 h 43"/>
                <a:gd name="T14" fmla="*/ 3 w 10"/>
                <a:gd name="T15" fmla="*/ 10 h 43"/>
                <a:gd name="T16" fmla="*/ 0 w 10"/>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3"/>
                <a:gd name="T29" fmla="*/ 10 w 1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3">
                  <a:moveTo>
                    <a:pt x="0" y="0"/>
                  </a:moveTo>
                  <a:lnTo>
                    <a:pt x="0" y="8"/>
                  </a:lnTo>
                  <a:lnTo>
                    <a:pt x="0" y="22"/>
                  </a:lnTo>
                  <a:lnTo>
                    <a:pt x="1" y="37"/>
                  </a:lnTo>
                  <a:lnTo>
                    <a:pt x="6" y="43"/>
                  </a:lnTo>
                  <a:lnTo>
                    <a:pt x="10" y="37"/>
                  </a:lnTo>
                  <a:lnTo>
                    <a:pt x="7" y="24"/>
                  </a:lnTo>
                  <a:lnTo>
                    <a:pt x="3"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8" name="Freeform 284"/>
            <p:cNvSpPr>
              <a:spLocks/>
            </p:cNvSpPr>
            <p:nvPr/>
          </p:nvSpPr>
          <p:spPr bwMode="auto">
            <a:xfrm>
              <a:off x="1281" y="3121"/>
              <a:ext cx="33" cy="38"/>
            </a:xfrm>
            <a:custGeom>
              <a:avLst/>
              <a:gdLst>
                <a:gd name="T0" fmla="*/ 33 w 33"/>
                <a:gd name="T1" fmla="*/ 0 h 38"/>
                <a:gd name="T2" fmla="*/ 25 w 33"/>
                <a:gd name="T3" fmla="*/ 12 h 38"/>
                <a:gd name="T4" fmla="*/ 16 w 33"/>
                <a:gd name="T5" fmla="*/ 27 h 38"/>
                <a:gd name="T6" fmla="*/ 8 w 33"/>
                <a:gd name="T7" fmla="*/ 37 h 38"/>
                <a:gd name="T8" fmla="*/ 0 w 33"/>
                <a:gd name="T9" fmla="*/ 38 h 38"/>
                <a:gd name="T10" fmla="*/ 2 w 33"/>
                <a:gd name="T11" fmla="*/ 31 h 38"/>
                <a:gd name="T12" fmla="*/ 12 w 33"/>
                <a:gd name="T13" fmla="*/ 19 h 38"/>
                <a:gd name="T14" fmla="*/ 24 w 33"/>
                <a:gd name="T15" fmla="*/ 7 h 38"/>
                <a:gd name="T16" fmla="*/ 33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8"/>
                <a:gd name="T29" fmla="*/ 33 w 3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8">
                  <a:moveTo>
                    <a:pt x="33" y="0"/>
                  </a:moveTo>
                  <a:lnTo>
                    <a:pt x="25" y="12"/>
                  </a:lnTo>
                  <a:lnTo>
                    <a:pt x="16" y="27"/>
                  </a:lnTo>
                  <a:lnTo>
                    <a:pt x="8" y="37"/>
                  </a:lnTo>
                  <a:lnTo>
                    <a:pt x="0" y="38"/>
                  </a:lnTo>
                  <a:lnTo>
                    <a:pt x="2" y="31"/>
                  </a:lnTo>
                  <a:lnTo>
                    <a:pt x="12" y="19"/>
                  </a:lnTo>
                  <a:lnTo>
                    <a:pt x="24" y="7"/>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9" name="Freeform 285"/>
            <p:cNvSpPr>
              <a:spLocks/>
            </p:cNvSpPr>
            <p:nvPr/>
          </p:nvSpPr>
          <p:spPr bwMode="auto">
            <a:xfrm>
              <a:off x="1286" y="2908"/>
              <a:ext cx="56" cy="12"/>
            </a:xfrm>
            <a:custGeom>
              <a:avLst/>
              <a:gdLst>
                <a:gd name="T0" fmla="*/ 56 w 56"/>
                <a:gd name="T1" fmla="*/ 10 h 12"/>
                <a:gd name="T2" fmla="*/ 50 w 56"/>
                <a:gd name="T3" fmla="*/ 10 h 12"/>
                <a:gd name="T4" fmla="*/ 41 w 56"/>
                <a:gd name="T5" fmla="*/ 12 h 12"/>
                <a:gd name="T6" fmla="*/ 32 w 56"/>
                <a:gd name="T7" fmla="*/ 12 h 12"/>
                <a:gd name="T8" fmla="*/ 23 w 56"/>
                <a:gd name="T9" fmla="*/ 12 h 12"/>
                <a:gd name="T10" fmla="*/ 14 w 56"/>
                <a:gd name="T11" fmla="*/ 12 h 12"/>
                <a:gd name="T12" fmla="*/ 7 w 56"/>
                <a:gd name="T13" fmla="*/ 10 h 12"/>
                <a:gd name="T14" fmla="*/ 3 w 56"/>
                <a:gd name="T15" fmla="*/ 8 h 12"/>
                <a:gd name="T16" fmla="*/ 0 w 56"/>
                <a:gd name="T17" fmla="*/ 5 h 12"/>
                <a:gd name="T18" fmla="*/ 1 w 56"/>
                <a:gd name="T19" fmla="*/ 2 h 12"/>
                <a:gd name="T20" fmla="*/ 5 w 56"/>
                <a:gd name="T21" fmla="*/ 0 h 12"/>
                <a:gd name="T22" fmla="*/ 13 w 56"/>
                <a:gd name="T23" fmla="*/ 0 h 12"/>
                <a:gd name="T24" fmla="*/ 22 w 56"/>
                <a:gd name="T25" fmla="*/ 3 h 12"/>
                <a:gd name="T26" fmla="*/ 31 w 56"/>
                <a:gd name="T27" fmla="*/ 5 h 12"/>
                <a:gd name="T28" fmla="*/ 41 w 56"/>
                <a:gd name="T29" fmla="*/ 8 h 12"/>
                <a:gd name="T30" fmla="*/ 48 w 56"/>
                <a:gd name="T31" fmla="*/ 9 h 12"/>
                <a:gd name="T32" fmla="*/ 56 w 56"/>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2"/>
                <a:gd name="T53" fmla="*/ 56 w 5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2">
                  <a:moveTo>
                    <a:pt x="56" y="10"/>
                  </a:moveTo>
                  <a:lnTo>
                    <a:pt x="50" y="10"/>
                  </a:lnTo>
                  <a:lnTo>
                    <a:pt x="41" y="12"/>
                  </a:lnTo>
                  <a:lnTo>
                    <a:pt x="32" y="12"/>
                  </a:lnTo>
                  <a:lnTo>
                    <a:pt x="23" y="12"/>
                  </a:lnTo>
                  <a:lnTo>
                    <a:pt x="14" y="12"/>
                  </a:lnTo>
                  <a:lnTo>
                    <a:pt x="7" y="10"/>
                  </a:lnTo>
                  <a:lnTo>
                    <a:pt x="3" y="8"/>
                  </a:lnTo>
                  <a:lnTo>
                    <a:pt x="0" y="5"/>
                  </a:lnTo>
                  <a:lnTo>
                    <a:pt x="1" y="2"/>
                  </a:lnTo>
                  <a:lnTo>
                    <a:pt x="5" y="0"/>
                  </a:lnTo>
                  <a:lnTo>
                    <a:pt x="13" y="0"/>
                  </a:lnTo>
                  <a:lnTo>
                    <a:pt x="22" y="3"/>
                  </a:lnTo>
                  <a:lnTo>
                    <a:pt x="31" y="5"/>
                  </a:lnTo>
                  <a:lnTo>
                    <a:pt x="41" y="8"/>
                  </a:lnTo>
                  <a:lnTo>
                    <a:pt x="48" y="9"/>
                  </a:lnTo>
                  <a:lnTo>
                    <a:pt x="56"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0" name="Freeform 286"/>
            <p:cNvSpPr>
              <a:spLocks/>
            </p:cNvSpPr>
            <p:nvPr/>
          </p:nvSpPr>
          <p:spPr bwMode="auto">
            <a:xfrm>
              <a:off x="1294" y="2886"/>
              <a:ext cx="55" cy="19"/>
            </a:xfrm>
            <a:custGeom>
              <a:avLst/>
              <a:gdLst>
                <a:gd name="T0" fmla="*/ 55 w 55"/>
                <a:gd name="T1" fmla="*/ 19 h 19"/>
                <a:gd name="T2" fmla="*/ 49 w 55"/>
                <a:gd name="T3" fmla="*/ 19 h 19"/>
                <a:gd name="T4" fmla="*/ 42 w 55"/>
                <a:gd name="T5" fmla="*/ 18 h 19"/>
                <a:gd name="T6" fmla="*/ 33 w 55"/>
                <a:gd name="T7" fmla="*/ 16 h 19"/>
                <a:gd name="T8" fmla="*/ 24 w 55"/>
                <a:gd name="T9" fmla="*/ 15 h 19"/>
                <a:gd name="T10" fmla="*/ 15 w 55"/>
                <a:gd name="T11" fmla="*/ 13 h 19"/>
                <a:gd name="T12" fmla="*/ 8 w 55"/>
                <a:gd name="T13" fmla="*/ 10 h 19"/>
                <a:gd name="T14" fmla="*/ 3 w 55"/>
                <a:gd name="T15" fmla="*/ 6 h 19"/>
                <a:gd name="T16" fmla="*/ 0 w 55"/>
                <a:gd name="T17" fmla="*/ 3 h 19"/>
                <a:gd name="T18" fmla="*/ 2 w 55"/>
                <a:gd name="T19" fmla="*/ 0 h 19"/>
                <a:gd name="T20" fmla="*/ 8 w 55"/>
                <a:gd name="T21" fmla="*/ 0 h 19"/>
                <a:gd name="T22" fmla="*/ 15 w 55"/>
                <a:gd name="T23" fmla="*/ 1 h 19"/>
                <a:gd name="T24" fmla="*/ 24 w 55"/>
                <a:gd name="T25" fmla="*/ 6 h 19"/>
                <a:gd name="T26" fmla="*/ 34 w 55"/>
                <a:gd name="T27" fmla="*/ 10 h 19"/>
                <a:gd name="T28" fmla="*/ 43 w 55"/>
                <a:gd name="T29" fmla="*/ 13 h 19"/>
                <a:gd name="T30" fmla="*/ 51 w 55"/>
                <a:gd name="T31" fmla="*/ 18 h 19"/>
                <a:gd name="T32" fmla="*/ 55 w 5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9"/>
                <a:gd name="T53" fmla="*/ 55 w 5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9">
                  <a:moveTo>
                    <a:pt x="55" y="19"/>
                  </a:moveTo>
                  <a:lnTo>
                    <a:pt x="49" y="19"/>
                  </a:lnTo>
                  <a:lnTo>
                    <a:pt x="42" y="18"/>
                  </a:lnTo>
                  <a:lnTo>
                    <a:pt x="33" y="16"/>
                  </a:lnTo>
                  <a:lnTo>
                    <a:pt x="24" y="15"/>
                  </a:lnTo>
                  <a:lnTo>
                    <a:pt x="15" y="13"/>
                  </a:lnTo>
                  <a:lnTo>
                    <a:pt x="8" y="10"/>
                  </a:lnTo>
                  <a:lnTo>
                    <a:pt x="3" y="6"/>
                  </a:lnTo>
                  <a:lnTo>
                    <a:pt x="0" y="3"/>
                  </a:lnTo>
                  <a:lnTo>
                    <a:pt x="2" y="0"/>
                  </a:lnTo>
                  <a:lnTo>
                    <a:pt x="8" y="0"/>
                  </a:lnTo>
                  <a:lnTo>
                    <a:pt x="15" y="1"/>
                  </a:lnTo>
                  <a:lnTo>
                    <a:pt x="24" y="6"/>
                  </a:lnTo>
                  <a:lnTo>
                    <a:pt x="34" y="10"/>
                  </a:lnTo>
                  <a:lnTo>
                    <a:pt x="43" y="13"/>
                  </a:lnTo>
                  <a:lnTo>
                    <a:pt x="51" y="18"/>
                  </a:lnTo>
                  <a:lnTo>
                    <a:pt x="55"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1" name="Freeform 287"/>
            <p:cNvSpPr>
              <a:spLocks/>
            </p:cNvSpPr>
            <p:nvPr/>
          </p:nvSpPr>
          <p:spPr bwMode="auto">
            <a:xfrm>
              <a:off x="1271" y="2936"/>
              <a:ext cx="51" cy="12"/>
            </a:xfrm>
            <a:custGeom>
              <a:avLst/>
              <a:gdLst>
                <a:gd name="T0" fmla="*/ 51 w 51"/>
                <a:gd name="T1" fmla="*/ 5 h 12"/>
                <a:gd name="T2" fmla="*/ 50 w 51"/>
                <a:gd name="T3" fmla="*/ 8 h 12"/>
                <a:gd name="T4" fmla="*/ 44 w 51"/>
                <a:gd name="T5" fmla="*/ 9 h 12"/>
                <a:gd name="T6" fmla="*/ 37 w 51"/>
                <a:gd name="T7" fmla="*/ 11 h 12"/>
                <a:gd name="T8" fmla="*/ 28 w 51"/>
                <a:gd name="T9" fmla="*/ 12 h 12"/>
                <a:gd name="T10" fmla="*/ 18 w 51"/>
                <a:gd name="T11" fmla="*/ 12 h 12"/>
                <a:gd name="T12" fmla="*/ 10 w 51"/>
                <a:gd name="T13" fmla="*/ 11 h 12"/>
                <a:gd name="T14" fmla="*/ 3 w 51"/>
                <a:gd name="T15" fmla="*/ 9 h 12"/>
                <a:gd name="T16" fmla="*/ 0 w 51"/>
                <a:gd name="T17" fmla="*/ 5 h 12"/>
                <a:gd name="T18" fmla="*/ 0 w 51"/>
                <a:gd name="T19" fmla="*/ 2 h 12"/>
                <a:gd name="T20" fmla="*/ 3 w 51"/>
                <a:gd name="T21" fmla="*/ 0 h 12"/>
                <a:gd name="T22" fmla="*/ 10 w 51"/>
                <a:gd name="T23" fmla="*/ 0 h 12"/>
                <a:gd name="T24" fmla="*/ 18 w 51"/>
                <a:gd name="T25" fmla="*/ 2 h 12"/>
                <a:gd name="T26" fmla="*/ 26 w 51"/>
                <a:gd name="T27" fmla="*/ 3 h 12"/>
                <a:gd name="T28" fmla="*/ 37 w 51"/>
                <a:gd name="T29" fmla="*/ 3 h 12"/>
                <a:gd name="T30" fmla="*/ 44 w 51"/>
                <a:gd name="T31" fmla="*/ 5 h 12"/>
                <a:gd name="T32" fmla="*/ 51 w 51"/>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51" y="5"/>
                  </a:moveTo>
                  <a:lnTo>
                    <a:pt x="50" y="8"/>
                  </a:lnTo>
                  <a:lnTo>
                    <a:pt x="44" y="9"/>
                  </a:lnTo>
                  <a:lnTo>
                    <a:pt x="37" y="11"/>
                  </a:lnTo>
                  <a:lnTo>
                    <a:pt x="28" y="12"/>
                  </a:lnTo>
                  <a:lnTo>
                    <a:pt x="18" y="12"/>
                  </a:lnTo>
                  <a:lnTo>
                    <a:pt x="10" y="11"/>
                  </a:lnTo>
                  <a:lnTo>
                    <a:pt x="3" y="9"/>
                  </a:lnTo>
                  <a:lnTo>
                    <a:pt x="0" y="5"/>
                  </a:lnTo>
                  <a:lnTo>
                    <a:pt x="0" y="2"/>
                  </a:lnTo>
                  <a:lnTo>
                    <a:pt x="3" y="0"/>
                  </a:lnTo>
                  <a:lnTo>
                    <a:pt x="10" y="0"/>
                  </a:lnTo>
                  <a:lnTo>
                    <a:pt x="18" y="2"/>
                  </a:lnTo>
                  <a:lnTo>
                    <a:pt x="26" y="3"/>
                  </a:lnTo>
                  <a:lnTo>
                    <a:pt x="37" y="3"/>
                  </a:lnTo>
                  <a:lnTo>
                    <a:pt x="44" y="5"/>
                  </a:lnTo>
                  <a:lnTo>
                    <a:pt x="51"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2" name="Freeform 288"/>
            <p:cNvSpPr>
              <a:spLocks/>
            </p:cNvSpPr>
            <p:nvPr/>
          </p:nvSpPr>
          <p:spPr bwMode="auto">
            <a:xfrm>
              <a:off x="1256" y="2961"/>
              <a:ext cx="61" cy="20"/>
            </a:xfrm>
            <a:custGeom>
              <a:avLst/>
              <a:gdLst>
                <a:gd name="T0" fmla="*/ 61 w 61"/>
                <a:gd name="T1" fmla="*/ 0 h 20"/>
                <a:gd name="T2" fmla="*/ 53 w 61"/>
                <a:gd name="T3" fmla="*/ 5 h 20"/>
                <a:gd name="T4" fmla="*/ 46 w 61"/>
                <a:gd name="T5" fmla="*/ 9 h 20"/>
                <a:gd name="T6" fmla="*/ 35 w 61"/>
                <a:gd name="T7" fmla="*/ 12 h 20"/>
                <a:gd name="T8" fmla="*/ 25 w 61"/>
                <a:gd name="T9" fmla="*/ 17 h 20"/>
                <a:gd name="T10" fmla="*/ 16 w 61"/>
                <a:gd name="T11" fmla="*/ 18 h 20"/>
                <a:gd name="T12" fmla="*/ 7 w 61"/>
                <a:gd name="T13" fmla="*/ 20 h 20"/>
                <a:gd name="T14" fmla="*/ 3 w 61"/>
                <a:gd name="T15" fmla="*/ 18 h 20"/>
                <a:gd name="T16" fmla="*/ 0 w 61"/>
                <a:gd name="T17" fmla="*/ 15 h 20"/>
                <a:gd name="T18" fmla="*/ 2 w 61"/>
                <a:gd name="T19" fmla="*/ 11 h 20"/>
                <a:gd name="T20" fmla="*/ 6 w 61"/>
                <a:gd name="T21" fmla="*/ 8 h 20"/>
                <a:gd name="T22" fmla="*/ 15 w 61"/>
                <a:gd name="T23" fmla="*/ 6 h 20"/>
                <a:gd name="T24" fmla="*/ 25 w 61"/>
                <a:gd name="T25" fmla="*/ 5 h 20"/>
                <a:gd name="T26" fmla="*/ 35 w 61"/>
                <a:gd name="T27" fmla="*/ 5 h 20"/>
                <a:gd name="T28" fmla="*/ 46 w 61"/>
                <a:gd name="T29" fmla="*/ 3 h 20"/>
                <a:gd name="T30" fmla="*/ 55 w 61"/>
                <a:gd name="T31" fmla="*/ 2 h 20"/>
                <a:gd name="T32" fmla="*/ 61 w 61"/>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
                <a:gd name="T53" fmla="*/ 61 w 6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
                  <a:moveTo>
                    <a:pt x="61" y="0"/>
                  </a:moveTo>
                  <a:lnTo>
                    <a:pt x="53" y="5"/>
                  </a:lnTo>
                  <a:lnTo>
                    <a:pt x="46" y="9"/>
                  </a:lnTo>
                  <a:lnTo>
                    <a:pt x="35" y="12"/>
                  </a:lnTo>
                  <a:lnTo>
                    <a:pt x="25" y="17"/>
                  </a:lnTo>
                  <a:lnTo>
                    <a:pt x="16" y="18"/>
                  </a:lnTo>
                  <a:lnTo>
                    <a:pt x="7" y="20"/>
                  </a:lnTo>
                  <a:lnTo>
                    <a:pt x="3" y="18"/>
                  </a:lnTo>
                  <a:lnTo>
                    <a:pt x="0" y="15"/>
                  </a:lnTo>
                  <a:lnTo>
                    <a:pt x="2" y="11"/>
                  </a:lnTo>
                  <a:lnTo>
                    <a:pt x="6" y="8"/>
                  </a:lnTo>
                  <a:lnTo>
                    <a:pt x="15" y="6"/>
                  </a:lnTo>
                  <a:lnTo>
                    <a:pt x="25" y="5"/>
                  </a:lnTo>
                  <a:lnTo>
                    <a:pt x="35" y="5"/>
                  </a:lnTo>
                  <a:lnTo>
                    <a:pt x="46" y="3"/>
                  </a:lnTo>
                  <a:lnTo>
                    <a:pt x="55" y="2"/>
                  </a:lnTo>
                  <a:lnTo>
                    <a:pt x="6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3" name="Freeform 289"/>
            <p:cNvSpPr>
              <a:spLocks/>
            </p:cNvSpPr>
            <p:nvPr/>
          </p:nvSpPr>
          <p:spPr bwMode="auto">
            <a:xfrm>
              <a:off x="1240" y="2989"/>
              <a:ext cx="66" cy="23"/>
            </a:xfrm>
            <a:custGeom>
              <a:avLst/>
              <a:gdLst>
                <a:gd name="T0" fmla="*/ 66 w 66"/>
                <a:gd name="T1" fmla="*/ 0 h 23"/>
                <a:gd name="T2" fmla="*/ 60 w 66"/>
                <a:gd name="T3" fmla="*/ 3 h 23"/>
                <a:gd name="T4" fmla="*/ 50 w 66"/>
                <a:gd name="T5" fmla="*/ 8 h 23"/>
                <a:gd name="T6" fmla="*/ 40 w 66"/>
                <a:gd name="T7" fmla="*/ 12 h 23"/>
                <a:gd name="T8" fmla="*/ 28 w 66"/>
                <a:gd name="T9" fmla="*/ 17 h 23"/>
                <a:gd name="T10" fmla="*/ 18 w 66"/>
                <a:gd name="T11" fmla="*/ 20 h 23"/>
                <a:gd name="T12" fmla="*/ 7 w 66"/>
                <a:gd name="T13" fmla="*/ 23 h 23"/>
                <a:gd name="T14" fmla="*/ 1 w 66"/>
                <a:gd name="T15" fmla="*/ 21 h 23"/>
                <a:gd name="T16" fmla="*/ 0 w 66"/>
                <a:gd name="T17" fmla="*/ 18 h 23"/>
                <a:gd name="T18" fmla="*/ 3 w 66"/>
                <a:gd name="T19" fmla="*/ 14 h 23"/>
                <a:gd name="T20" fmla="*/ 10 w 66"/>
                <a:gd name="T21" fmla="*/ 11 h 23"/>
                <a:gd name="T22" fmla="*/ 19 w 66"/>
                <a:gd name="T23" fmla="*/ 8 h 23"/>
                <a:gd name="T24" fmla="*/ 31 w 66"/>
                <a:gd name="T25" fmla="*/ 6 h 23"/>
                <a:gd name="T26" fmla="*/ 43 w 66"/>
                <a:gd name="T27" fmla="*/ 5 h 23"/>
                <a:gd name="T28" fmla="*/ 53 w 66"/>
                <a:gd name="T29" fmla="*/ 3 h 23"/>
                <a:gd name="T30" fmla="*/ 62 w 66"/>
                <a:gd name="T31" fmla="*/ 2 h 23"/>
                <a:gd name="T32" fmla="*/ 66 w 6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3"/>
                <a:gd name="T53" fmla="*/ 66 w 6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3">
                  <a:moveTo>
                    <a:pt x="66" y="0"/>
                  </a:moveTo>
                  <a:lnTo>
                    <a:pt x="60" y="3"/>
                  </a:lnTo>
                  <a:lnTo>
                    <a:pt x="50" y="8"/>
                  </a:lnTo>
                  <a:lnTo>
                    <a:pt x="40" y="12"/>
                  </a:lnTo>
                  <a:lnTo>
                    <a:pt x="28" y="17"/>
                  </a:lnTo>
                  <a:lnTo>
                    <a:pt x="18" y="20"/>
                  </a:lnTo>
                  <a:lnTo>
                    <a:pt x="7" y="23"/>
                  </a:lnTo>
                  <a:lnTo>
                    <a:pt x="1" y="21"/>
                  </a:lnTo>
                  <a:lnTo>
                    <a:pt x="0" y="18"/>
                  </a:lnTo>
                  <a:lnTo>
                    <a:pt x="3" y="14"/>
                  </a:lnTo>
                  <a:lnTo>
                    <a:pt x="10" y="11"/>
                  </a:lnTo>
                  <a:lnTo>
                    <a:pt x="19" y="8"/>
                  </a:lnTo>
                  <a:lnTo>
                    <a:pt x="31" y="6"/>
                  </a:lnTo>
                  <a:lnTo>
                    <a:pt x="43" y="5"/>
                  </a:lnTo>
                  <a:lnTo>
                    <a:pt x="53" y="3"/>
                  </a:lnTo>
                  <a:lnTo>
                    <a:pt x="62" y="2"/>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4" name="Freeform 290"/>
            <p:cNvSpPr>
              <a:spLocks/>
            </p:cNvSpPr>
            <p:nvPr/>
          </p:nvSpPr>
          <p:spPr bwMode="auto">
            <a:xfrm>
              <a:off x="1235" y="3041"/>
              <a:ext cx="71" cy="36"/>
            </a:xfrm>
            <a:custGeom>
              <a:avLst/>
              <a:gdLst>
                <a:gd name="T0" fmla="*/ 71 w 71"/>
                <a:gd name="T1" fmla="*/ 0 h 36"/>
                <a:gd name="T2" fmla="*/ 64 w 71"/>
                <a:gd name="T3" fmla="*/ 6 h 36"/>
                <a:gd name="T4" fmla="*/ 55 w 71"/>
                <a:gd name="T5" fmla="*/ 13 h 36"/>
                <a:gd name="T6" fmla="*/ 45 w 71"/>
                <a:gd name="T7" fmla="*/ 21 h 36"/>
                <a:gd name="T8" fmla="*/ 33 w 71"/>
                <a:gd name="T9" fmla="*/ 27 h 36"/>
                <a:gd name="T10" fmla="*/ 21 w 71"/>
                <a:gd name="T11" fmla="*/ 31 h 36"/>
                <a:gd name="T12" fmla="*/ 12 w 71"/>
                <a:gd name="T13" fmla="*/ 36 h 36"/>
                <a:gd name="T14" fmla="*/ 5 w 71"/>
                <a:gd name="T15" fmla="*/ 36 h 36"/>
                <a:gd name="T16" fmla="*/ 0 w 71"/>
                <a:gd name="T17" fmla="*/ 34 h 36"/>
                <a:gd name="T18" fmla="*/ 2 w 71"/>
                <a:gd name="T19" fmla="*/ 30 h 36"/>
                <a:gd name="T20" fmla="*/ 9 w 71"/>
                <a:gd name="T21" fmla="*/ 25 h 36"/>
                <a:gd name="T22" fmla="*/ 20 w 71"/>
                <a:gd name="T23" fmla="*/ 21 h 36"/>
                <a:gd name="T24" fmla="*/ 31 w 71"/>
                <a:gd name="T25" fmla="*/ 16 h 36"/>
                <a:gd name="T26" fmla="*/ 45 w 71"/>
                <a:gd name="T27" fmla="*/ 13 h 36"/>
                <a:gd name="T28" fmla="*/ 56 w 71"/>
                <a:gd name="T29" fmla="*/ 9 h 36"/>
                <a:gd name="T30" fmla="*/ 65 w 71"/>
                <a:gd name="T31" fmla="*/ 5 h 36"/>
                <a:gd name="T32" fmla="*/ 71 w 7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36"/>
                <a:gd name="T53" fmla="*/ 71 w 7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36">
                  <a:moveTo>
                    <a:pt x="71" y="0"/>
                  </a:moveTo>
                  <a:lnTo>
                    <a:pt x="64" y="6"/>
                  </a:lnTo>
                  <a:lnTo>
                    <a:pt x="55" y="13"/>
                  </a:lnTo>
                  <a:lnTo>
                    <a:pt x="45" y="21"/>
                  </a:lnTo>
                  <a:lnTo>
                    <a:pt x="33" y="27"/>
                  </a:lnTo>
                  <a:lnTo>
                    <a:pt x="21" y="31"/>
                  </a:lnTo>
                  <a:lnTo>
                    <a:pt x="12" y="36"/>
                  </a:lnTo>
                  <a:lnTo>
                    <a:pt x="5" y="36"/>
                  </a:lnTo>
                  <a:lnTo>
                    <a:pt x="0" y="34"/>
                  </a:lnTo>
                  <a:lnTo>
                    <a:pt x="2" y="30"/>
                  </a:lnTo>
                  <a:lnTo>
                    <a:pt x="9" y="25"/>
                  </a:lnTo>
                  <a:lnTo>
                    <a:pt x="20" y="21"/>
                  </a:lnTo>
                  <a:lnTo>
                    <a:pt x="31" y="16"/>
                  </a:lnTo>
                  <a:lnTo>
                    <a:pt x="45" y="13"/>
                  </a:lnTo>
                  <a:lnTo>
                    <a:pt x="56" y="9"/>
                  </a:lnTo>
                  <a:lnTo>
                    <a:pt x="65" y="5"/>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5" name="Freeform 291"/>
            <p:cNvSpPr>
              <a:spLocks/>
            </p:cNvSpPr>
            <p:nvPr/>
          </p:nvSpPr>
          <p:spPr bwMode="auto">
            <a:xfrm>
              <a:off x="1247" y="3097"/>
              <a:ext cx="65" cy="43"/>
            </a:xfrm>
            <a:custGeom>
              <a:avLst/>
              <a:gdLst>
                <a:gd name="T0" fmla="*/ 65 w 65"/>
                <a:gd name="T1" fmla="*/ 0 h 43"/>
                <a:gd name="T2" fmla="*/ 61 w 65"/>
                <a:gd name="T3" fmla="*/ 6 h 43"/>
                <a:gd name="T4" fmla="*/ 52 w 65"/>
                <a:gd name="T5" fmla="*/ 14 h 43"/>
                <a:gd name="T6" fmla="*/ 42 w 65"/>
                <a:gd name="T7" fmla="*/ 21 h 43"/>
                <a:gd name="T8" fmla="*/ 31 w 65"/>
                <a:gd name="T9" fmla="*/ 30 h 43"/>
                <a:gd name="T10" fmla="*/ 21 w 65"/>
                <a:gd name="T11" fmla="*/ 36 h 43"/>
                <a:gd name="T12" fmla="*/ 11 w 65"/>
                <a:gd name="T13" fmla="*/ 42 h 43"/>
                <a:gd name="T14" fmla="*/ 5 w 65"/>
                <a:gd name="T15" fmla="*/ 43 h 43"/>
                <a:gd name="T16" fmla="*/ 0 w 65"/>
                <a:gd name="T17" fmla="*/ 42 h 43"/>
                <a:gd name="T18" fmla="*/ 2 w 65"/>
                <a:gd name="T19" fmla="*/ 37 h 43"/>
                <a:gd name="T20" fmla="*/ 8 w 65"/>
                <a:gd name="T21" fmla="*/ 31 h 43"/>
                <a:gd name="T22" fmla="*/ 16 w 65"/>
                <a:gd name="T23" fmla="*/ 25 h 43"/>
                <a:gd name="T24" fmla="*/ 28 w 65"/>
                <a:gd name="T25" fmla="*/ 20 h 43"/>
                <a:gd name="T26" fmla="*/ 42 w 65"/>
                <a:gd name="T27" fmla="*/ 14 h 43"/>
                <a:gd name="T28" fmla="*/ 52 w 65"/>
                <a:gd name="T29" fmla="*/ 8 h 43"/>
                <a:gd name="T30" fmla="*/ 61 w 65"/>
                <a:gd name="T31" fmla="*/ 3 h 43"/>
                <a:gd name="T32" fmla="*/ 65 w 6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3"/>
                <a:gd name="T53" fmla="*/ 65 w 65"/>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3">
                  <a:moveTo>
                    <a:pt x="65" y="0"/>
                  </a:moveTo>
                  <a:lnTo>
                    <a:pt x="61" y="6"/>
                  </a:lnTo>
                  <a:lnTo>
                    <a:pt x="52" y="14"/>
                  </a:lnTo>
                  <a:lnTo>
                    <a:pt x="42" y="21"/>
                  </a:lnTo>
                  <a:lnTo>
                    <a:pt x="31" y="30"/>
                  </a:lnTo>
                  <a:lnTo>
                    <a:pt x="21" y="36"/>
                  </a:lnTo>
                  <a:lnTo>
                    <a:pt x="11" y="42"/>
                  </a:lnTo>
                  <a:lnTo>
                    <a:pt x="5" y="43"/>
                  </a:lnTo>
                  <a:lnTo>
                    <a:pt x="0" y="42"/>
                  </a:lnTo>
                  <a:lnTo>
                    <a:pt x="2" y="37"/>
                  </a:lnTo>
                  <a:lnTo>
                    <a:pt x="8" y="31"/>
                  </a:lnTo>
                  <a:lnTo>
                    <a:pt x="16" y="25"/>
                  </a:lnTo>
                  <a:lnTo>
                    <a:pt x="28" y="20"/>
                  </a:lnTo>
                  <a:lnTo>
                    <a:pt x="42" y="14"/>
                  </a:lnTo>
                  <a:lnTo>
                    <a:pt x="52" y="8"/>
                  </a:lnTo>
                  <a:lnTo>
                    <a:pt x="61"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6" name="Freeform 292"/>
            <p:cNvSpPr>
              <a:spLocks/>
            </p:cNvSpPr>
            <p:nvPr/>
          </p:nvSpPr>
          <p:spPr bwMode="auto">
            <a:xfrm>
              <a:off x="1244" y="3015"/>
              <a:ext cx="59" cy="36"/>
            </a:xfrm>
            <a:custGeom>
              <a:avLst/>
              <a:gdLst>
                <a:gd name="T0" fmla="*/ 59 w 59"/>
                <a:gd name="T1" fmla="*/ 0 h 36"/>
                <a:gd name="T2" fmla="*/ 55 w 59"/>
                <a:gd name="T3" fmla="*/ 4 h 36"/>
                <a:gd name="T4" fmla="*/ 46 w 59"/>
                <a:gd name="T5" fmla="*/ 10 h 36"/>
                <a:gd name="T6" fmla="*/ 37 w 59"/>
                <a:gd name="T7" fmla="*/ 17 h 36"/>
                <a:gd name="T8" fmla="*/ 27 w 59"/>
                <a:gd name="T9" fmla="*/ 25 h 36"/>
                <a:gd name="T10" fmla="*/ 18 w 59"/>
                <a:gd name="T11" fmla="*/ 31 h 36"/>
                <a:gd name="T12" fmla="*/ 9 w 59"/>
                <a:gd name="T13" fmla="*/ 35 h 36"/>
                <a:gd name="T14" fmla="*/ 3 w 59"/>
                <a:gd name="T15" fmla="*/ 36 h 36"/>
                <a:gd name="T16" fmla="*/ 0 w 59"/>
                <a:gd name="T17" fmla="*/ 34 h 36"/>
                <a:gd name="T18" fmla="*/ 2 w 59"/>
                <a:gd name="T19" fmla="*/ 29 h 36"/>
                <a:gd name="T20" fmla="*/ 8 w 59"/>
                <a:gd name="T21" fmla="*/ 23 h 36"/>
                <a:gd name="T22" fmla="*/ 16 w 59"/>
                <a:gd name="T23" fmla="*/ 19 h 36"/>
                <a:gd name="T24" fmla="*/ 27 w 59"/>
                <a:gd name="T25" fmla="*/ 14 h 36"/>
                <a:gd name="T26" fmla="*/ 37 w 59"/>
                <a:gd name="T27" fmla="*/ 10 h 36"/>
                <a:gd name="T28" fmla="*/ 47 w 59"/>
                <a:gd name="T29" fmla="*/ 5 h 36"/>
                <a:gd name="T30" fmla="*/ 55 w 59"/>
                <a:gd name="T31" fmla="*/ 2 h 36"/>
                <a:gd name="T32" fmla="*/ 59 w 5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6"/>
                <a:gd name="T53" fmla="*/ 59 w 5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6">
                  <a:moveTo>
                    <a:pt x="59" y="0"/>
                  </a:moveTo>
                  <a:lnTo>
                    <a:pt x="55" y="4"/>
                  </a:lnTo>
                  <a:lnTo>
                    <a:pt x="46" y="10"/>
                  </a:lnTo>
                  <a:lnTo>
                    <a:pt x="37" y="17"/>
                  </a:lnTo>
                  <a:lnTo>
                    <a:pt x="27" y="25"/>
                  </a:lnTo>
                  <a:lnTo>
                    <a:pt x="18" y="31"/>
                  </a:lnTo>
                  <a:lnTo>
                    <a:pt x="9" y="35"/>
                  </a:lnTo>
                  <a:lnTo>
                    <a:pt x="3" y="36"/>
                  </a:lnTo>
                  <a:lnTo>
                    <a:pt x="0" y="34"/>
                  </a:lnTo>
                  <a:lnTo>
                    <a:pt x="2" y="29"/>
                  </a:lnTo>
                  <a:lnTo>
                    <a:pt x="8" y="23"/>
                  </a:lnTo>
                  <a:lnTo>
                    <a:pt x="16" y="19"/>
                  </a:lnTo>
                  <a:lnTo>
                    <a:pt x="27" y="14"/>
                  </a:lnTo>
                  <a:lnTo>
                    <a:pt x="37" y="10"/>
                  </a:lnTo>
                  <a:lnTo>
                    <a:pt x="47" y="5"/>
                  </a:lnTo>
                  <a:lnTo>
                    <a:pt x="55"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7" name="Freeform 293"/>
            <p:cNvSpPr>
              <a:spLocks/>
            </p:cNvSpPr>
            <p:nvPr/>
          </p:nvSpPr>
          <p:spPr bwMode="auto">
            <a:xfrm>
              <a:off x="1299" y="3017"/>
              <a:ext cx="87" cy="57"/>
            </a:xfrm>
            <a:custGeom>
              <a:avLst/>
              <a:gdLst>
                <a:gd name="T0" fmla="*/ 87 w 87"/>
                <a:gd name="T1" fmla="*/ 55 h 57"/>
                <a:gd name="T2" fmla="*/ 83 w 87"/>
                <a:gd name="T3" fmla="*/ 57 h 57"/>
                <a:gd name="T4" fmla="*/ 72 w 87"/>
                <a:gd name="T5" fmla="*/ 54 h 57"/>
                <a:gd name="T6" fmla="*/ 59 w 87"/>
                <a:gd name="T7" fmla="*/ 48 h 57"/>
                <a:gd name="T8" fmla="*/ 44 w 87"/>
                <a:gd name="T9" fmla="*/ 40 h 57"/>
                <a:gd name="T10" fmla="*/ 29 w 87"/>
                <a:gd name="T11" fmla="*/ 30 h 57"/>
                <a:gd name="T12" fmla="*/ 16 w 87"/>
                <a:gd name="T13" fmla="*/ 20 h 57"/>
                <a:gd name="T14" fmla="*/ 6 w 87"/>
                <a:gd name="T15" fmla="*/ 9 h 57"/>
                <a:gd name="T16" fmla="*/ 0 w 87"/>
                <a:gd name="T17" fmla="*/ 0 h 57"/>
                <a:gd name="T18" fmla="*/ 7 w 87"/>
                <a:gd name="T19" fmla="*/ 5 h 57"/>
                <a:gd name="T20" fmla="*/ 18 w 87"/>
                <a:gd name="T21" fmla="*/ 11 h 57"/>
                <a:gd name="T22" fmla="*/ 32 w 87"/>
                <a:gd name="T23" fmla="*/ 18 h 57"/>
                <a:gd name="T24" fmla="*/ 49 w 87"/>
                <a:gd name="T25" fmla="*/ 27 h 57"/>
                <a:gd name="T26" fmla="*/ 63 w 87"/>
                <a:gd name="T27" fmla="*/ 37 h 57"/>
                <a:gd name="T28" fmla="*/ 77 w 87"/>
                <a:gd name="T29" fmla="*/ 45 h 57"/>
                <a:gd name="T30" fmla="*/ 84 w 87"/>
                <a:gd name="T31" fmla="*/ 51 h 57"/>
                <a:gd name="T32" fmla="*/ 87 w 87"/>
                <a:gd name="T33" fmla="*/ 55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7"/>
                <a:gd name="T53" fmla="*/ 87 w 8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7">
                  <a:moveTo>
                    <a:pt x="87" y="55"/>
                  </a:moveTo>
                  <a:lnTo>
                    <a:pt x="83" y="57"/>
                  </a:lnTo>
                  <a:lnTo>
                    <a:pt x="72" y="54"/>
                  </a:lnTo>
                  <a:lnTo>
                    <a:pt x="59" y="48"/>
                  </a:lnTo>
                  <a:lnTo>
                    <a:pt x="44" y="40"/>
                  </a:lnTo>
                  <a:lnTo>
                    <a:pt x="29" y="30"/>
                  </a:lnTo>
                  <a:lnTo>
                    <a:pt x="16" y="20"/>
                  </a:lnTo>
                  <a:lnTo>
                    <a:pt x="6" y="9"/>
                  </a:lnTo>
                  <a:lnTo>
                    <a:pt x="0" y="0"/>
                  </a:lnTo>
                  <a:lnTo>
                    <a:pt x="7" y="5"/>
                  </a:lnTo>
                  <a:lnTo>
                    <a:pt x="18" y="11"/>
                  </a:lnTo>
                  <a:lnTo>
                    <a:pt x="32" y="18"/>
                  </a:lnTo>
                  <a:lnTo>
                    <a:pt x="49" y="27"/>
                  </a:lnTo>
                  <a:lnTo>
                    <a:pt x="63" y="37"/>
                  </a:lnTo>
                  <a:lnTo>
                    <a:pt x="77" y="45"/>
                  </a:lnTo>
                  <a:lnTo>
                    <a:pt x="84" y="51"/>
                  </a:lnTo>
                  <a:lnTo>
                    <a:pt x="87"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8" name="Freeform 294"/>
            <p:cNvSpPr>
              <a:spLocks/>
            </p:cNvSpPr>
            <p:nvPr/>
          </p:nvSpPr>
          <p:spPr bwMode="auto">
            <a:xfrm>
              <a:off x="1303" y="3063"/>
              <a:ext cx="68" cy="48"/>
            </a:xfrm>
            <a:custGeom>
              <a:avLst/>
              <a:gdLst>
                <a:gd name="T0" fmla="*/ 68 w 68"/>
                <a:gd name="T1" fmla="*/ 48 h 48"/>
                <a:gd name="T2" fmla="*/ 65 w 68"/>
                <a:gd name="T3" fmla="*/ 48 h 48"/>
                <a:gd name="T4" fmla="*/ 58 w 68"/>
                <a:gd name="T5" fmla="*/ 46 h 48"/>
                <a:gd name="T6" fmla="*/ 48 w 68"/>
                <a:gd name="T7" fmla="*/ 42 h 48"/>
                <a:gd name="T8" fmla="*/ 37 w 68"/>
                <a:gd name="T9" fmla="*/ 36 h 48"/>
                <a:gd name="T10" fmla="*/ 25 w 68"/>
                <a:gd name="T11" fmla="*/ 28 h 48"/>
                <a:gd name="T12" fmla="*/ 15 w 68"/>
                <a:gd name="T13" fmla="*/ 20 h 48"/>
                <a:gd name="T14" fmla="*/ 6 w 68"/>
                <a:gd name="T15" fmla="*/ 11 h 48"/>
                <a:gd name="T16" fmla="*/ 0 w 68"/>
                <a:gd name="T17" fmla="*/ 0 h 48"/>
                <a:gd name="T18" fmla="*/ 8 w 68"/>
                <a:gd name="T19" fmla="*/ 6 h 48"/>
                <a:gd name="T20" fmla="*/ 18 w 68"/>
                <a:gd name="T21" fmla="*/ 12 h 48"/>
                <a:gd name="T22" fmla="*/ 28 w 68"/>
                <a:gd name="T23" fmla="*/ 20 h 48"/>
                <a:gd name="T24" fmla="*/ 42 w 68"/>
                <a:gd name="T25" fmla="*/ 27 h 48"/>
                <a:gd name="T26" fmla="*/ 52 w 68"/>
                <a:gd name="T27" fmla="*/ 34 h 48"/>
                <a:gd name="T28" fmla="*/ 61 w 68"/>
                <a:gd name="T29" fmla="*/ 40 h 48"/>
                <a:gd name="T30" fmla="*/ 67 w 68"/>
                <a:gd name="T31" fmla="*/ 45 h 48"/>
                <a:gd name="T32" fmla="*/ 68 w 6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8"/>
                <a:gd name="T53" fmla="*/ 68 w 6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8">
                  <a:moveTo>
                    <a:pt x="68" y="48"/>
                  </a:moveTo>
                  <a:lnTo>
                    <a:pt x="65" y="48"/>
                  </a:lnTo>
                  <a:lnTo>
                    <a:pt x="58" y="46"/>
                  </a:lnTo>
                  <a:lnTo>
                    <a:pt x="48" y="42"/>
                  </a:lnTo>
                  <a:lnTo>
                    <a:pt x="37" y="36"/>
                  </a:lnTo>
                  <a:lnTo>
                    <a:pt x="25" y="28"/>
                  </a:lnTo>
                  <a:lnTo>
                    <a:pt x="15" y="20"/>
                  </a:lnTo>
                  <a:lnTo>
                    <a:pt x="6" y="11"/>
                  </a:lnTo>
                  <a:lnTo>
                    <a:pt x="0" y="0"/>
                  </a:lnTo>
                  <a:lnTo>
                    <a:pt x="8" y="6"/>
                  </a:lnTo>
                  <a:lnTo>
                    <a:pt x="18" y="12"/>
                  </a:lnTo>
                  <a:lnTo>
                    <a:pt x="28" y="20"/>
                  </a:lnTo>
                  <a:lnTo>
                    <a:pt x="42" y="27"/>
                  </a:lnTo>
                  <a:lnTo>
                    <a:pt x="52" y="34"/>
                  </a:lnTo>
                  <a:lnTo>
                    <a:pt x="61" y="40"/>
                  </a:lnTo>
                  <a:lnTo>
                    <a:pt x="67" y="45"/>
                  </a:lnTo>
                  <a:lnTo>
                    <a:pt x="68"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9" name="Freeform 295"/>
            <p:cNvSpPr>
              <a:spLocks/>
            </p:cNvSpPr>
            <p:nvPr/>
          </p:nvSpPr>
          <p:spPr bwMode="auto">
            <a:xfrm>
              <a:off x="1241" y="3069"/>
              <a:ext cx="67" cy="42"/>
            </a:xfrm>
            <a:custGeom>
              <a:avLst/>
              <a:gdLst>
                <a:gd name="T0" fmla="*/ 67 w 67"/>
                <a:gd name="T1" fmla="*/ 0 h 42"/>
                <a:gd name="T2" fmla="*/ 62 w 67"/>
                <a:gd name="T3" fmla="*/ 6 h 42"/>
                <a:gd name="T4" fmla="*/ 53 w 67"/>
                <a:gd name="T5" fmla="*/ 14 h 42"/>
                <a:gd name="T6" fmla="*/ 43 w 67"/>
                <a:gd name="T7" fmla="*/ 21 h 42"/>
                <a:gd name="T8" fmla="*/ 33 w 67"/>
                <a:gd name="T9" fmla="*/ 28 h 42"/>
                <a:gd name="T10" fmla="*/ 21 w 67"/>
                <a:gd name="T11" fmla="*/ 36 h 42"/>
                <a:gd name="T12" fmla="*/ 12 w 67"/>
                <a:gd name="T13" fmla="*/ 40 h 42"/>
                <a:gd name="T14" fmla="*/ 5 w 67"/>
                <a:gd name="T15" fmla="*/ 42 h 42"/>
                <a:gd name="T16" fmla="*/ 0 w 67"/>
                <a:gd name="T17" fmla="*/ 40 h 42"/>
                <a:gd name="T18" fmla="*/ 2 w 67"/>
                <a:gd name="T19" fmla="*/ 36 h 42"/>
                <a:gd name="T20" fmla="*/ 8 w 67"/>
                <a:gd name="T21" fmla="*/ 31 h 42"/>
                <a:gd name="T22" fmla="*/ 18 w 67"/>
                <a:gd name="T23" fmla="*/ 25 h 42"/>
                <a:gd name="T24" fmla="*/ 30 w 67"/>
                <a:gd name="T25" fmla="*/ 19 h 42"/>
                <a:gd name="T26" fmla="*/ 43 w 67"/>
                <a:gd name="T27" fmla="*/ 14 h 42"/>
                <a:gd name="T28" fmla="*/ 53 w 67"/>
                <a:gd name="T29" fmla="*/ 8 h 42"/>
                <a:gd name="T30" fmla="*/ 62 w 67"/>
                <a:gd name="T31" fmla="*/ 3 h 42"/>
                <a:gd name="T32" fmla="*/ 67 w 67"/>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2"/>
                <a:gd name="T53" fmla="*/ 67 w 6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2">
                  <a:moveTo>
                    <a:pt x="67" y="0"/>
                  </a:moveTo>
                  <a:lnTo>
                    <a:pt x="62" y="6"/>
                  </a:lnTo>
                  <a:lnTo>
                    <a:pt x="53" y="14"/>
                  </a:lnTo>
                  <a:lnTo>
                    <a:pt x="43" y="21"/>
                  </a:lnTo>
                  <a:lnTo>
                    <a:pt x="33" y="28"/>
                  </a:lnTo>
                  <a:lnTo>
                    <a:pt x="21" y="36"/>
                  </a:lnTo>
                  <a:lnTo>
                    <a:pt x="12" y="40"/>
                  </a:lnTo>
                  <a:lnTo>
                    <a:pt x="5" y="42"/>
                  </a:lnTo>
                  <a:lnTo>
                    <a:pt x="0" y="40"/>
                  </a:lnTo>
                  <a:lnTo>
                    <a:pt x="2" y="36"/>
                  </a:lnTo>
                  <a:lnTo>
                    <a:pt x="8" y="31"/>
                  </a:lnTo>
                  <a:lnTo>
                    <a:pt x="18" y="25"/>
                  </a:lnTo>
                  <a:lnTo>
                    <a:pt x="30" y="19"/>
                  </a:lnTo>
                  <a:lnTo>
                    <a:pt x="43" y="14"/>
                  </a:lnTo>
                  <a:lnTo>
                    <a:pt x="53" y="8"/>
                  </a:lnTo>
                  <a:lnTo>
                    <a:pt x="62" y="3"/>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0" name="Freeform 296"/>
            <p:cNvSpPr>
              <a:spLocks/>
            </p:cNvSpPr>
            <p:nvPr/>
          </p:nvSpPr>
          <p:spPr bwMode="auto">
            <a:xfrm>
              <a:off x="1012" y="1171"/>
              <a:ext cx="652" cy="643"/>
            </a:xfrm>
            <a:custGeom>
              <a:avLst/>
              <a:gdLst>
                <a:gd name="T0" fmla="*/ 257 w 652"/>
                <a:gd name="T1" fmla="*/ 150 h 643"/>
                <a:gd name="T2" fmla="*/ 179 w 652"/>
                <a:gd name="T3" fmla="*/ 95 h 643"/>
                <a:gd name="T4" fmla="*/ 76 w 652"/>
                <a:gd name="T5" fmla="*/ 73 h 643"/>
                <a:gd name="T6" fmla="*/ 37 w 652"/>
                <a:gd name="T7" fmla="*/ 61 h 643"/>
                <a:gd name="T8" fmla="*/ 64 w 652"/>
                <a:gd name="T9" fmla="*/ 148 h 643"/>
                <a:gd name="T10" fmla="*/ 104 w 652"/>
                <a:gd name="T11" fmla="*/ 225 h 643"/>
                <a:gd name="T12" fmla="*/ 182 w 652"/>
                <a:gd name="T13" fmla="*/ 272 h 643"/>
                <a:gd name="T14" fmla="*/ 243 w 652"/>
                <a:gd name="T15" fmla="*/ 306 h 643"/>
                <a:gd name="T16" fmla="*/ 216 w 652"/>
                <a:gd name="T17" fmla="*/ 318 h 643"/>
                <a:gd name="T18" fmla="*/ 166 w 652"/>
                <a:gd name="T19" fmla="*/ 308 h 643"/>
                <a:gd name="T20" fmla="*/ 99 w 652"/>
                <a:gd name="T21" fmla="*/ 339 h 643"/>
                <a:gd name="T22" fmla="*/ 55 w 652"/>
                <a:gd name="T23" fmla="*/ 396 h 643"/>
                <a:gd name="T24" fmla="*/ 11 w 652"/>
                <a:gd name="T25" fmla="*/ 428 h 643"/>
                <a:gd name="T26" fmla="*/ 17 w 652"/>
                <a:gd name="T27" fmla="*/ 448 h 643"/>
                <a:gd name="T28" fmla="*/ 55 w 652"/>
                <a:gd name="T29" fmla="*/ 466 h 643"/>
                <a:gd name="T30" fmla="*/ 135 w 652"/>
                <a:gd name="T31" fmla="*/ 476 h 643"/>
                <a:gd name="T32" fmla="*/ 225 w 652"/>
                <a:gd name="T33" fmla="*/ 422 h 643"/>
                <a:gd name="T34" fmla="*/ 246 w 652"/>
                <a:gd name="T35" fmla="*/ 377 h 643"/>
                <a:gd name="T36" fmla="*/ 272 w 652"/>
                <a:gd name="T37" fmla="*/ 337 h 643"/>
                <a:gd name="T38" fmla="*/ 290 w 652"/>
                <a:gd name="T39" fmla="*/ 355 h 643"/>
                <a:gd name="T40" fmla="*/ 262 w 652"/>
                <a:gd name="T41" fmla="*/ 411 h 643"/>
                <a:gd name="T42" fmla="*/ 215 w 652"/>
                <a:gd name="T43" fmla="*/ 445 h 643"/>
                <a:gd name="T44" fmla="*/ 185 w 652"/>
                <a:gd name="T45" fmla="*/ 515 h 643"/>
                <a:gd name="T46" fmla="*/ 189 w 652"/>
                <a:gd name="T47" fmla="*/ 572 h 643"/>
                <a:gd name="T48" fmla="*/ 182 w 652"/>
                <a:gd name="T49" fmla="*/ 633 h 643"/>
                <a:gd name="T50" fmla="*/ 240 w 652"/>
                <a:gd name="T51" fmla="*/ 634 h 643"/>
                <a:gd name="T52" fmla="*/ 352 w 652"/>
                <a:gd name="T53" fmla="*/ 496 h 643"/>
                <a:gd name="T54" fmla="*/ 321 w 652"/>
                <a:gd name="T55" fmla="*/ 386 h 643"/>
                <a:gd name="T56" fmla="*/ 340 w 652"/>
                <a:gd name="T57" fmla="*/ 365 h 643"/>
                <a:gd name="T58" fmla="*/ 365 w 652"/>
                <a:gd name="T59" fmla="*/ 448 h 643"/>
                <a:gd name="T60" fmla="*/ 399 w 652"/>
                <a:gd name="T61" fmla="*/ 515 h 643"/>
                <a:gd name="T62" fmla="*/ 491 w 652"/>
                <a:gd name="T63" fmla="*/ 556 h 643"/>
                <a:gd name="T64" fmla="*/ 554 w 652"/>
                <a:gd name="T65" fmla="*/ 606 h 643"/>
                <a:gd name="T66" fmla="*/ 553 w 652"/>
                <a:gd name="T67" fmla="*/ 462 h 643"/>
                <a:gd name="T68" fmla="*/ 464 w 652"/>
                <a:gd name="T69" fmla="*/ 392 h 643"/>
                <a:gd name="T70" fmla="*/ 423 w 652"/>
                <a:gd name="T71" fmla="*/ 382 h 643"/>
                <a:gd name="T72" fmla="*/ 430 w 652"/>
                <a:gd name="T73" fmla="*/ 360 h 643"/>
                <a:gd name="T74" fmla="*/ 535 w 652"/>
                <a:gd name="T75" fmla="*/ 389 h 643"/>
                <a:gd name="T76" fmla="*/ 607 w 652"/>
                <a:gd name="T77" fmla="*/ 371 h 643"/>
                <a:gd name="T78" fmla="*/ 646 w 652"/>
                <a:gd name="T79" fmla="*/ 360 h 643"/>
                <a:gd name="T80" fmla="*/ 604 w 652"/>
                <a:gd name="T81" fmla="*/ 330 h 643"/>
                <a:gd name="T82" fmla="*/ 560 w 652"/>
                <a:gd name="T83" fmla="*/ 275 h 643"/>
                <a:gd name="T84" fmla="*/ 471 w 652"/>
                <a:gd name="T85" fmla="*/ 240 h 643"/>
                <a:gd name="T86" fmla="*/ 414 w 652"/>
                <a:gd name="T87" fmla="*/ 263 h 643"/>
                <a:gd name="T88" fmla="*/ 390 w 652"/>
                <a:gd name="T89" fmla="*/ 274 h 643"/>
                <a:gd name="T90" fmla="*/ 393 w 652"/>
                <a:gd name="T91" fmla="*/ 247 h 643"/>
                <a:gd name="T92" fmla="*/ 420 w 652"/>
                <a:gd name="T93" fmla="*/ 240 h 643"/>
                <a:gd name="T94" fmla="*/ 468 w 652"/>
                <a:gd name="T95" fmla="*/ 188 h 643"/>
                <a:gd name="T96" fmla="*/ 476 w 652"/>
                <a:gd name="T97" fmla="*/ 89 h 643"/>
                <a:gd name="T98" fmla="*/ 452 w 652"/>
                <a:gd name="T99" fmla="*/ 14 h 643"/>
                <a:gd name="T100" fmla="*/ 399 w 652"/>
                <a:gd name="T101" fmla="*/ 62 h 643"/>
                <a:gd name="T102" fmla="*/ 328 w 652"/>
                <a:gd name="T103" fmla="*/ 110 h 643"/>
                <a:gd name="T104" fmla="*/ 308 w 652"/>
                <a:gd name="T105" fmla="*/ 234 h 6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2"/>
                <a:gd name="T160" fmla="*/ 0 h 643"/>
                <a:gd name="T161" fmla="*/ 652 w 652"/>
                <a:gd name="T162" fmla="*/ 643 h 6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2" h="643">
                  <a:moveTo>
                    <a:pt x="284" y="235"/>
                  </a:moveTo>
                  <a:lnTo>
                    <a:pt x="282" y="213"/>
                  </a:lnTo>
                  <a:lnTo>
                    <a:pt x="277" y="191"/>
                  </a:lnTo>
                  <a:lnTo>
                    <a:pt x="269" y="170"/>
                  </a:lnTo>
                  <a:lnTo>
                    <a:pt x="257" y="150"/>
                  </a:lnTo>
                  <a:lnTo>
                    <a:pt x="244" y="132"/>
                  </a:lnTo>
                  <a:lnTo>
                    <a:pt x="229" y="117"/>
                  </a:lnTo>
                  <a:lnTo>
                    <a:pt x="213" y="105"/>
                  </a:lnTo>
                  <a:lnTo>
                    <a:pt x="197" y="99"/>
                  </a:lnTo>
                  <a:lnTo>
                    <a:pt x="179" y="95"/>
                  </a:lnTo>
                  <a:lnTo>
                    <a:pt x="158" y="91"/>
                  </a:lnTo>
                  <a:lnTo>
                    <a:pt x="136" y="86"/>
                  </a:lnTo>
                  <a:lnTo>
                    <a:pt x="114" y="82"/>
                  </a:lnTo>
                  <a:lnTo>
                    <a:pt x="93" y="77"/>
                  </a:lnTo>
                  <a:lnTo>
                    <a:pt x="76" y="73"/>
                  </a:lnTo>
                  <a:lnTo>
                    <a:pt x="61" y="68"/>
                  </a:lnTo>
                  <a:lnTo>
                    <a:pt x="52" y="64"/>
                  </a:lnTo>
                  <a:lnTo>
                    <a:pt x="43" y="58"/>
                  </a:lnTo>
                  <a:lnTo>
                    <a:pt x="37" y="57"/>
                  </a:lnTo>
                  <a:lnTo>
                    <a:pt x="37" y="61"/>
                  </a:lnTo>
                  <a:lnTo>
                    <a:pt x="43" y="68"/>
                  </a:lnTo>
                  <a:lnTo>
                    <a:pt x="52" y="82"/>
                  </a:lnTo>
                  <a:lnTo>
                    <a:pt x="57" y="101"/>
                  </a:lnTo>
                  <a:lnTo>
                    <a:pt x="61" y="125"/>
                  </a:lnTo>
                  <a:lnTo>
                    <a:pt x="64" y="148"/>
                  </a:lnTo>
                  <a:lnTo>
                    <a:pt x="67" y="161"/>
                  </a:lnTo>
                  <a:lnTo>
                    <a:pt x="73" y="176"/>
                  </a:lnTo>
                  <a:lnTo>
                    <a:pt x="82" y="192"/>
                  </a:lnTo>
                  <a:lnTo>
                    <a:pt x="92" y="209"/>
                  </a:lnTo>
                  <a:lnTo>
                    <a:pt x="104" y="225"/>
                  </a:lnTo>
                  <a:lnTo>
                    <a:pt x="119" y="240"/>
                  </a:lnTo>
                  <a:lnTo>
                    <a:pt x="133" y="252"/>
                  </a:lnTo>
                  <a:lnTo>
                    <a:pt x="151" y="260"/>
                  </a:lnTo>
                  <a:lnTo>
                    <a:pt x="167" y="266"/>
                  </a:lnTo>
                  <a:lnTo>
                    <a:pt x="182" y="272"/>
                  </a:lnTo>
                  <a:lnTo>
                    <a:pt x="197" y="277"/>
                  </a:lnTo>
                  <a:lnTo>
                    <a:pt x="210" y="283"/>
                  </a:lnTo>
                  <a:lnTo>
                    <a:pt x="222" y="289"/>
                  </a:lnTo>
                  <a:lnTo>
                    <a:pt x="232" y="296"/>
                  </a:lnTo>
                  <a:lnTo>
                    <a:pt x="243" y="306"/>
                  </a:lnTo>
                  <a:lnTo>
                    <a:pt x="251" y="320"/>
                  </a:lnTo>
                  <a:lnTo>
                    <a:pt x="243" y="323"/>
                  </a:lnTo>
                  <a:lnTo>
                    <a:pt x="232" y="323"/>
                  </a:lnTo>
                  <a:lnTo>
                    <a:pt x="225" y="321"/>
                  </a:lnTo>
                  <a:lnTo>
                    <a:pt x="216" y="318"/>
                  </a:lnTo>
                  <a:lnTo>
                    <a:pt x="207" y="317"/>
                  </a:lnTo>
                  <a:lnTo>
                    <a:pt x="200" y="314"/>
                  </a:lnTo>
                  <a:lnTo>
                    <a:pt x="189" y="311"/>
                  </a:lnTo>
                  <a:lnTo>
                    <a:pt x="181" y="309"/>
                  </a:lnTo>
                  <a:lnTo>
                    <a:pt x="166" y="308"/>
                  </a:lnTo>
                  <a:lnTo>
                    <a:pt x="152" y="311"/>
                  </a:lnTo>
                  <a:lnTo>
                    <a:pt x="138" y="315"/>
                  </a:lnTo>
                  <a:lnTo>
                    <a:pt x="124" y="321"/>
                  </a:lnTo>
                  <a:lnTo>
                    <a:pt x="111" y="328"/>
                  </a:lnTo>
                  <a:lnTo>
                    <a:pt x="99" y="339"/>
                  </a:lnTo>
                  <a:lnTo>
                    <a:pt x="90" y="351"/>
                  </a:lnTo>
                  <a:lnTo>
                    <a:pt x="82" y="362"/>
                  </a:lnTo>
                  <a:lnTo>
                    <a:pt x="74" y="374"/>
                  </a:lnTo>
                  <a:lnTo>
                    <a:pt x="65" y="386"/>
                  </a:lnTo>
                  <a:lnTo>
                    <a:pt x="55" y="396"/>
                  </a:lnTo>
                  <a:lnTo>
                    <a:pt x="45" y="405"/>
                  </a:lnTo>
                  <a:lnTo>
                    <a:pt x="36" y="413"/>
                  </a:lnTo>
                  <a:lnTo>
                    <a:pt x="26" y="419"/>
                  </a:lnTo>
                  <a:lnTo>
                    <a:pt x="18" y="425"/>
                  </a:lnTo>
                  <a:lnTo>
                    <a:pt x="11" y="428"/>
                  </a:lnTo>
                  <a:lnTo>
                    <a:pt x="3" y="432"/>
                  </a:lnTo>
                  <a:lnTo>
                    <a:pt x="0" y="436"/>
                  </a:lnTo>
                  <a:lnTo>
                    <a:pt x="5" y="439"/>
                  </a:lnTo>
                  <a:lnTo>
                    <a:pt x="14" y="447"/>
                  </a:lnTo>
                  <a:lnTo>
                    <a:pt x="17" y="448"/>
                  </a:lnTo>
                  <a:lnTo>
                    <a:pt x="23" y="451"/>
                  </a:lnTo>
                  <a:lnTo>
                    <a:pt x="28" y="454"/>
                  </a:lnTo>
                  <a:lnTo>
                    <a:pt x="37" y="459"/>
                  </a:lnTo>
                  <a:lnTo>
                    <a:pt x="45" y="462"/>
                  </a:lnTo>
                  <a:lnTo>
                    <a:pt x="55" y="466"/>
                  </a:lnTo>
                  <a:lnTo>
                    <a:pt x="65" y="469"/>
                  </a:lnTo>
                  <a:lnTo>
                    <a:pt x="77" y="472"/>
                  </a:lnTo>
                  <a:lnTo>
                    <a:pt x="95" y="475"/>
                  </a:lnTo>
                  <a:lnTo>
                    <a:pt x="114" y="476"/>
                  </a:lnTo>
                  <a:lnTo>
                    <a:pt x="135" y="476"/>
                  </a:lnTo>
                  <a:lnTo>
                    <a:pt x="154" y="473"/>
                  </a:lnTo>
                  <a:lnTo>
                    <a:pt x="173" y="466"/>
                  </a:lnTo>
                  <a:lnTo>
                    <a:pt x="192" y="456"/>
                  </a:lnTo>
                  <a:lnTo>
                    <a:pt x="210" y="441"/>
                  </a:lnTo>
                  <a:lnTo>
                    <a:pt x="225" y="422"/>
                  </a:lnTo>
                  <a:lnTo>
                    <a:pt x="229" y="414"/>
                  </a:lnTo>
                  <a:lnTo>
                    <a:pt x="234" y="405"/>
                  </a:lnTo>
                  <a:lnTo>
                    <a:pt x="237" y="398"/>
                  </a:lnTo>
                  <a:lnTo>
                    <a:pt x="241" y="389"/>
                  </a:lnTo>
                  <a:lnTo>
                    <a:pt x="246" y="377"/>
                  </a:lnTo>
                  <a:lnTo>
                    <a:pt x="250" y="365"/>
                  </a:lnTo>
                  <a:lnTo>
                    <a:pt x="254" y="357"/>
                  </a:lnTo>
                  <a:lnTo>
                    <a:pt x="260" y="349"/>
                  </a:lnTo>
                  <a:lnTo>
                    <a:pt x="266" y="342"/>
                  </a:lnTo>
                  <a:lnTo>
                    <a:pt x="272" y="337"/>
                  </a:lnTo>
                  <a:lnTo>
                    <a:pt x="279" y="334"/>
                  </a:lnTo>
                  <a:lnTo>
                    <a:pt x="287" y="333"/>
                  </a:lnTo>
                  <a:lnTo>
                    <a:pt x="287" y="342"/>
                  </a:lnTo>
                  <a:lnTo>
                    <a:pt x="287" y="349"/>
                  </a:lnTo>
                  <a:lnTo>
                    <a:pt x="290" y="355"/>
                  </a:lnTo>
                  <a:lnTo>
                    <a:pt x="293" y="361"/>
                  </a:lnTo>
                  <a:lnTo>
                    <a:pt x="291" y="377"/>
                  </a:lnTo>
                  <a:lnTo>
                    <a:pt x="287" y="391"/>
                  </a:lnTo>
                  <a:lnTo>
                    <a:pt x="277" y="402"/>
                  </a:lnTo>
                  <a:lnTo>
                    <a:pt x="262" y="411"/>
                  </a:lnTo>
                  <a:lnTo>
                    <a:pt x="251" y="416"/>
                  </a:lnTo>
                  <a:lnTo>
                    <a:pt x="243" y="420"/>
                  </a:lnTo>
                  <a:lnTo>
                    <a:pt x="234" y="428"/>
                  </a:lnTo>
                  <a:lnTo>
                    <a:pt x="225" y="435"/>
                  </a:lnTo>
                  <a:lnTo>
                    <a:pt x="215" y="445"/>
                  </a:lnTo>
                  <a:lnTo>
                    <a:pt x="206" y="457"/>
                  </a:lnTo>
                  <a:lnTo>
                    <a:pt x="198" y="470"/>
                  </a:lnTo>
                  <a:lnTo>
                    <a:pt x="192" y="485"/>
                  </a:lnTo>
                  <a:lnTo>
                    <a:pt x="188" y="498"/>
                  </a:lnTo>
                  <a:lnTo>
                    <a:pt x="185" y="515"/>
                  </a:lnTo>
                  <a:lnTo>
                    <a:pt x="184" y="530"/>
                  </a:lnTo>
                  <a:lnTo>
                    <a:pt x="185" y="544"/>
                  </a:lnTo>
                  <a:lnTo>
                    <a:pt x="186" y="555"/>
                  </a:lnTo>
                  <a:lnTo>
                    <a:pt x="188" y="564"/>
                  </a:lnTo>
                  <a:lnTo>
                    <a:pt x="189" y="572"/>
                  </a:lnTo>
                  <a:lnTo>
                    <a:pt x="189" y="580"/>
                  </a:lnTo>
                  <a:lnTo>
                    <a:pt x="191" y="599"/>
                  </a:lnTo>
                  <a:lnTo>
                    <a:pt x="189" y="614"/>
                  </a:lnTo>
                  <a:lnTo>
                    <a:pt x="186" y="626"/>
                  </a:lnTo>
                  <a:lnTo>
                    <a:pt x="182" y="633"/>
                  </a:lnTo>
                  <a:lnTo>
                    <a:pt x="178" y="640"/>
                  </a:lnTo>
                  <a:lnTo>
                    <a:pt x="181" y="643"/>
                  </a:lnTo>
                  <a:lnTo>
                    <a:pt x="188" y="643"/>
                  </a:lnTo>
                  <a:lnTo>
                    <a:pt x="197" y="642"/>
                  </a:lnTo>
                  <a:lnTo>
                    <a:pt x="240" y="634"/>
                  </a:lnTo>
                  <a:lnTo>
                    <a:pt x="278" y="618"/>
                  </a:lnTo>
                  <a:lnTo>
                    <a:pt x="308" y="595"/>
                  </a:lnTo>
                  <a:lnTo>
                    <a:pt x="331" y="565"/>
                  </a:lnTo>
                  <a:lnTo>
                    <a:pt x="346" y="531"/>
                  </a:lnTo>
                  <a:lnTo>
                    <a:pt x="352" y="496"/>
                  </a:lnTo>
                  <a:lnTo>
                    <a:pt x="350" y="460"/>
                  </a:lnTo>
                  <a:lnTo>
                    <a:pt x="340" y="425"/>
                  </a:lnTo>
                  <a:lnTo>
                    <a:pt x="333" y="408"/>
                  </a:lnTo>
                  <a:lnTo>
                    <a:pt x="325" y="395"/>
                  </a:lnTo>
                  <a:lnTo>
                    <a:pt x="321" y="386"/>
                  </a:lnTo>
                  <a:lnTo>
                    <a:pt x="318" y="376"/>
                  </a:lnTo>
                  <a:lnTo>
                    <a:pt x="324" y="374"/>
                  </a:lnTo>
                  <a:lnTo>
                    <a:pt x="331" y="371"/>
                  </a:lnTo>
                  <a:lnTo>
                    <a:pt x="337" y="368"/>
                  </a:lnTo>
                  <a:lnTo>
                    <a:pt x="340" y="365"/>
                  </a:lnTo>
                  <a:lnTo>
                    <a:pt x="350" y="376"/>
                  </a:lnTo>
                  <a:lnTo>
                    <a:pt x="356" y="394"/>
                  </a:lnTo>
                  <a:lnTo>
                    <a:pt x="361" y="413"/>
                  </a:lnTo>
                  <a:lnTo>
                    <a:pt x="364" y="433"/>
                  </a:lnTo>
                  <a:lnTo>
                    <a:pt x="365" y="448"/>
                  </a:lnTo>
                  <a:lnTo>
                    <a:pt x="368" y="463"/>
                  </a:lnTo>
                  <a:lnTo>
                    <a:pt x="372" y="476"/>
                  </a:lnTo>
                  <a:lnTo>
                    <a:pt x="378" y="490"/>
                  </a:lnTo>
                  <a:lnTo>
                    <a:pt x="387" y="503"/>
                  </a:lnTo>
                  <a:lnTo>
                    <a:pt x="399" y="515"/>
                  </a:lnTo>
                  <a:lnTo>
                    <a:pt x="414" y="525"/>
                  </a:lnTo>
                  <a:lnTo>
                    <a:pt x="432" y="534"/>
                  </a:lnTo>
                  <a:lnTo>
                    <a:pt x="452" y="541"/>
                  </a:lnTo>
                  <a:lnTo>
                    <a:pt x="471" y="549"/>
                  </a:lnTo>
                  <a:lnTo>
                    <a:pt x="491" y="556"/>
                  </a:lnTo>
                  <a:lnTo>
                    <a:pt x="507" y="564"/>
                  </a:lnTo>
                  <a:lnTo>
                    <a:pt x="522" y="572"/>
                  </a:lnTo>
                  <a:lnTo>
                    <a:pt x="535" y="581"/>
                  </a:lnTo>
                  <a:lnTo>
                    <a:pt x="545" y="593"/>
                  </a:lnTo>
                  <a:lnTo>
                    <a:pt x="554" y="606"/>
                  </a:lnTo>
                  <a:lnTo>
                    <a:pt x="559" y="586"/>
                  </a:lnTo>
                  <a:lnTo>
                    <a:pt x="561" y="559"/>
                  </a:lnTo>
                  <a:lnTo>
                    <a:pt x="563" y="528"/>
                  </a:lnTo>
                  <a:lnTo>
                    <a:pt x="560" y="494"/>
                  </a:lnTo>
                  <a:lnTo>
                    <a:pt x="553" y="462"/>
                  </a:lnTo>
                  <a:lnTo>
                    <a:pt x="538" y="433"/>
                  </a:lnTo>
                  <a:lnTo>
                    <a:pt x="516" y="411"/>
                  </a:lnTo>
                  <a:lnTo>
                    <a:pt x="485" y="396"/>
                  </a:lnTo>
                  <a:lnTo>
                    <a:pt x="474" y="394"/>
                  </a:lnTo>
                  <a:lnTo>
                    <a:pt x="464" y="392"/>
                  </a:lnTo>
                  <a:lnTo>
                    <a:pt x="454" y="389"/>
                  </a:lnTo>
                  <a:lnTo>
                    <a:pt x="445" y="388"/>
                  </a:lnTo>
                  <a:lnTo>
                    <a:pt x="436" y="385"/>
                  </a:lnTo>
                  <a:lnTo>
                    <a:pt x="429" y="383"/>
                  </a:lnTo>
                  <a:lnTo>
                    <a:pt x="423" y="382"/>
                  </a:lnTo>
                  <a:lnTo>
                    <a:pt x="418" y="380"/>
                  </a:lnTo>
                  <a:lnTo>
                    <a:pt x="421" y="376"/>
                  </a:lnTo>
                  <a:lnTo>
                    <a:pt x="426" y="370"/>
                  </a:lnTo>
                  <a:lnTo>
                    <a:pt x="429" y="364"/>
                  </a:lnTo>
                  <a:lnTo>
                    <a:pt x="430" y="360"/>
                  </a:lnTo>
                  <a:lnTo>
                    <a:pt x="452" y="370"/>
                  </a:lnTo>
                  <a:lnTo>
                    <a:pt x="474" y="379"/>
                  </a:lnTo>
                  <a:lnTo>
                    <a:pt x="495" y="385"/>
                  </a:lnTo>
                  <a:lnTo>
                    <a:pt x="516" y="388"/>
                  </a:lnTo>
                  <a:lnTo>
                    <a:pt x="535" y="389"/>
                  </a:lnTo>
                  <a:lnTo>
                    <a:pt x="553" y="389"/>
                  </a:lnTo>
                  <a:lnTo>
                    <a:pt x="569" y="386"/>
                  </a:lnTo>
                  <a:lnTo>
                    <a:pt x="584" y="382"/>
                  </a:lnTo>
                  <a:lnTo>
                    <a:pt x="597" y="376"/>
                  </a:lnTo>
                  <a:lnTo>
                    <a:pt x="607" y="371"/>
                  </a:lnTo>
                  <a:lnTo>
                    <a:pt x="618" y="367"/>
                  </a:lnTo>
                  <a:lnTo>
                    <a:pt x="626" y="364"/>
                  </a:lnTo>
                  <a:lnTo>
                    <a:pt x="634" y="361"/>
                  </a:lnTo>
                  <a:lnTo>
                    <a:pt x="640" y="360"/>
                  </a:lnTo>
                  <a:lnTo>
                    <a:pt x="646" y="360"/>
                  </a:lnTo>
                  <a:lnTo>
                    <a:pt x="652" y="360"/>
                  </a:lnTo>
                  <a:lnTo>
                    <a:pt x="638" y="354"/>
                  </a:lnTo>
                  <a:lnTo>
                    <a:pt x="626" y="348"/>
                  </a:lnTo>
                  <a:lnTo>
                    <a:pt x="615" y="339"/>
                  </a:lnTo>
                  <a:lnTo>
                    <a:pt x="604" y="330"/>
                  </a:lnTo>
                  <a:lnTo>
                    <a:pt x="595" y="321"/>
                  </a:lnTo>
                  <a:lnTo>
                    <a:pt x="587" y="311"/>
                  </a:lnTo>
                  <a:lnTo>
                    <a:pt x="578" y="299"/>
                  </a:lnTo>
                  <a:lnTo>
                    <a:pt x="570" y="287"/>
                  </a:lnTo>
                  <a:lnTo>
                    <a:pt x="560" y="275"/>
                  </a:lnTo>
                  <a:lnTo>
                    <a:pt x="547" y="263"/>
                  </a:lnTo>
                  <a:lnTo>
                    <a:pt x="529" y="253"/>
                  </a:lnTo>
                  <a:lnTo>
                    <a:pt x="511" y="246"/>
                  </a:lnTo>
                  <a:lnTo>
                    <a:pt x="491" y="241"/>
                  </a:lnTo>
                  <a:lnTo>
                    <a:pt x="471" y="240"/>
                  </a:lnTo>
                  <a:lnTo>
                    <a:pt x="454" y="243"/>
                  </a:lnTo>
                  <a:lnTo>
                    <a:pt x="439" y="249"/>
                  </a:lnTo>
                  <a:lnTo>
                    <a:pt x="430" y="255"/>
                  </a:lnTo>
                  <a:lnTo>
                    <a:pt x="421" y="260"/>
                  </a:lnTo>
                  <a:lnTo>
                    <a:pt x="414" y="263"/>
                  </a:lnTo>
                  <a:lnTo>
                    <a:pt x="408" y="268"/>
                  </a:lnTo>
                  <a:lnTo>
                    <a:pt x="402" y="269"/>
                  </a:lnTo>
                  <a:lnTo>
                    <a:pt x="398" y="272"/>
                  </a:lnTo>
                  <a:lnTo>
                    <a:pt x="393" y="272"/>
                  </a:lnTo>
                  <a:lnTo>
                    <a:pt x="390" y="274"/>
                  </a:lnTo>
                  <a:lnTo>
                    <a:pt x="392" y="269"/>
                  </a:lnTo>
                  <a:lnTo>
                    <a:pt x="392" y="262"/>
                  </a:lnTo>
                  <a:lnTo>
                    <a:pt x="390" y="255"/>
                  </a:lnTo>
                  <a:lnTo>
                    <a:pt x="387" y="250"/>
                  </a:lnTo>
                  <a:lnTo>
                    <a:pt x="393" y="247"/>
                  </a:lnTo>
                  <a:lnTo>
                    <a:pt x="398" y="244"/>
                  </a:lnTo>
                  <a:lnTo>
                    <a:pt x="403" y="243"/>
                  </a:lnTo>
                  <a:lnTo>
                    <a:pt x="409" y="241"/>
                  </a:lnTo>
                  <a:lnTo>
                    <a:pt x="414" y="241"/>
                  </a:lnTo>
                  <a:lnTo>
                    <a:pt x="420" y="240"/>
                  </a:lnTo>
                  <a:lnTo>
                    <a:pt x="426" y="238"/>
                  </a:lnTo>
                  <a:lnTo>
                    <a:pt x="432" y="235"/>
                  </a:lnTo>
                  <a:lnTo>
                    <a:pt x="446" y="224"/>
                  </a:lnTo>
                  <a:lnTo>
                    <a:pt x="458" y="207"/>
                  </a:lnTo>
                  <a:lnTo>
                    <a:pt x="468" y="188"/>
                  </a:lnTo>
                  <a:lnTo>
                    <a:pt x="476" y="166"/>
                  </a:lnTo>
                  <a:lnTo>
                    <a:pt x="482" y="144"/>
                  </a:lnTo>
                  <a:lnTo>
                    <a:pt x="483" y="122"/>
                  </a:lnTo>
                  <a:lnTo>
                    <a:pt x="482" y="104"/>
                  </a:lnTo>
                  <a:lnTo>
                    <a:pt x="476" y="89"/>
                  </a:lnTo>
                  <a:lnTo>
                    <a:pt x="467" y="67"/>
                  </a:lnTo>
                  <a:lnTo>
                    <a:pt x="463" y="42"/>
                  </a:lnTo>
                  <a:lnTo>
                    <a:pt x="461" y="18"/>
                  </a:lnTo>
                  <a:lnTo>
                    <a:pt x="463" y="0"/>
                  </a:lnTo>
                  <a:lnTo>
                    <a:pt x="452" y="14"/>
                  </a:lnTo>
                  <a:lnTo>
                    <a:pt x="442" y="27"/>
                  </a:lnTo>
                  <a:lnTo>
                    <a:pt x="432" y="39"/>
                  </a:lnTo>
                  <a:lnTo>
                    <a:pt x="421" y="48"/>
                  </a:lnTo>
                  <a:lnTo>
                    <a:pt x="409" y="57"/>
                  </a:lnTo>
                  <a:lnTo>
                    <a:pt x="399" y="62"/>
                  </a:lnTo>
                  <a:lnTo>
                    <a:pt x="389" y="68"/>
                  </a:lnTo>
                  <a:lnTo>
                    <a:pt x="380" y="71"/>
                  </a:lnTo>
                  <a:lnTo>
                    <a:pt x="361" y="79"/>
                  </a:lnTo>
                  <a:lnTo>
                    <a:pt x="343" y="92"/>
                  </a:lnTo>
                  <a:lnTo>
                    <a:pt x="328" y="110"/>
                  </a:lnTo>
                  <a:lnTo>
                    <a:pt x="315" y="130"/>
                  </a:lnTo>
                  <a:lnTo>
                    <a:pt x="305" y="154"/>
                  </a:lnTo>
                  <a:lnTo>
                    <a:pt x="300" y="179"/>
                  </a:lnTo>
                  <a:lnTo>
                    <a:pt x="300" y="206"/>
                  </a:lnTo>
                  <a:lnTo>
                    <a:pt x="308" y="234"/>
                  </a:lnTo>
                  <a:lnTo>
                    <a:pt x="303" y="232"/>
                  </a:lnTo>
                  <a:lnTo>
                    <a:pt x="296" y="232"/>
                  </a:lnTo>
                  <a:lnTo>
                    <a:pt x="288" y="232"/>
                  </a:lnTo>
                  <a:lnTo>
                    <a:pt x="284" y="235"/>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1" name="Freeform 297"/>
            <p:cNvSpPr>
              <a:spLocks/>
            </p:cNvSpPr>
            <p:nvPr/>
          </p:nvSpPr>
          <p:spPr bwMode="auto">
            <a:xfrm>
              <a:off x="1194" y="1127"/>
              <a:ext cx="198" cy="279"/>
            </a:xfrm>
            <a:custGeom>
              <a:avLst/>
              <a:gdLst>
                <a:gd name="T0" fmla="*/ 198 w 198"/>
                <a:gd name="T1" fmla="*/ 115 h 279"/>
                <a:gd name="T2" fmla="*/ 186 w 198"/>
                <a:gd name="T3" fmla="*/ 120 h 279"/>
                <a:gd name="T4" fmla="*/ 174 w 198"/>
                <a:gd name="T5" fmla="*/ 127 h 279"/>
                <a:gd name="T6" fmla="*/ 162 w 198"/>
                <a:gd name="T7" fmla="*/ 136 h 279"/>
                <a:gd name="T8" fmla="*/ 151 w 198"/>
                <a:gd name="T9" fmla="*/ 146 h 279"/>
                <a:gd name="T10" fmla="*/ 142 w 198"/>
                <a:gd name="T11" fmla="*/ 158 h 279"/>
                <a:gd name="T12" fmla="*/ 133 w 198"/>
                <a:gd name="T13" fmla="*/ 173 h 279"/>
                <a:gd name="T14" fmla="*/ 126 w 198"/>
                <a:gd name="T15" fmla="*/ 188 h 279"/>
                <a:gd name="T16" fmla="*/ 121 w 198"/>
                <a:gd name="T17" fmla="*/ 204 h 279"/>
                <a:gd name="T18" fmla="*/ 120 w 198"/>
                <a:gd name="T19" fmla="*/ 210 h 279"/>
                <a:gd name="T20" fmla="*/ 120 w 198"/>
                <a:gd name="T21" fmla="*/ 214 h 279"/>
                <a:gd name="T22" fmla="*/ 118 w 198"/>
                <a:gd name="T23" fmla="*/ 220 h 279"/>
                <a:gd name="T24" fmla="*/ 118 w 198"/>
                <a:gd name="T25" fmla="*/ 226 h 279"/>
                <a:gd name="T26" fmla="*/ 118 w 198"/>
                <a:gd name="T27" fmla="*/ 238 h 279"/>
                <a:gd name="T28" fmla="*/ 120 w 198"/>
                <a:gd name="T29" fmla="*/ 251 h 279"/>
                <a:gd name="T30" fmla="*/ 121 w 198"/>
                <a:gd name="T31" fmla="*/ 265 h 279"/>
                <a:gd name="T32" fmla="*/ 126 w 198"/>
                <a:gd name="T33" fmla="*/ 278 h 279"/>
                <a:gd name="T34" fmla="*/ 121 w 198"/>
                <a:gd name="T35" fmla="*/ 276 h 279"/>
                <a:gd name="T36" fmla="*/ 114 w 198"/>
                <a:gd name="T37" fmla="*/ 276 h 279"/>
                <a:gd name="T38" fmla="*/ 106 w 198"/>
                <a:gd name="T39" fmla="*/ 276 h 279"/>
                <a:gd name="T40" fmla="*/ 102 w 198"/>
                <a:gd name="T41" fmla="*/ 279 h 279"/>
                <a:gd name="T42" fmla="*/ 100 w 198"/>
                <a:gd name="T43" fmla="*/ 257 h 279"/>
                <a:gd name="T44" fmla="*/ 95 w 198"/>
                <a:gd name="T45" fmla="*/ 235 h 279"/>
                <a:gd name="T46" fmla="*/ 87 w 198"/>
                <a:gd name="T47" fmla="*/ 214 h 279"/>
                <a:gd name="T48" fmla="*/ 75 w 198"/>
                <a:gd name="T49" fmla="*/ 194 h 279"/>
                <a:gd name="T50" fmla="*/ 62 w 198"/>
                <a:gd name="T51" fmla="*/ 176 h 279"/>
                <a:gd name="T52" fmla="*/ 47 w 198"/>
                <a:gd name="T53" fmla="*/ 161 h 279"/>
                <a:gd name="T54" fmla="*/ 31 w 198"/>
                <a:gd name="T55" fmla="*/ 149 h 279"/>
                <a:gd name="T56" fmla="*/ 15 w 198"/>
                <a:gd name="T57" fmla="*/ 143 h 279"/>
                <a:gd name="T58" fmla="*/ 16 w 198"/>
                <a:gd name="T59" fmla="*/ 130 h 279"/>
                <a:gd name="T60" fmla="*/ 16 w 198"/>
                <a:gd name="T61" fmla="*/ 117 h 279"/>
                <a:gd name="T62" fmla="*/ 10 w 198"/>
                <a:gd name="T63" fmla="*/ 106 h 279"/>
                <a:gd name="T64" fmla="*/ 0 w 198"/>
                <a:gd name="T65" fmla="*/ 99 h 279"/>
                <a:gd name="T66" fmla="*/ 12 w 198"/>
                <a:gd name="T67" fmla="*/ 80 h 279"/>
                <a:gd name="T68" fmla="*/ 22 w 198"/>
                <a:gd name="T69" fmla="*/ 53 h 279"/>
                <a:gd name="T70" fmla="*/ 27 w 198"/>
                <a:gd name="T71" fmla="*/ 24 h 279"/>
                <a:gd name="T72" fmla="*/ 18 w 198"/>
                <a:gd name="T73" fmla="*/ 0 h 279"/>
                <a:gd name="T74" fmla="*/ 27 w 198"/>
                <a:gd name="T75" fmla="*/ 7 h 279"/>
                <a:gd name="T76" fmla="*/ 37 w 198"/>
                <a:gd name="T77" fmla="*/ 16 h 279"/>
                <a:gd name="T78" fmla="*/ 47 w 198"/>
                <a:gd name="T79" fmla="*/ 25 h 279"/>
                <a:gd name="T80" fmla="*/ 59 w 198"/>
                <a:gd name="T81" fmla="*/ 33 h 279"/>
                <a:gd name="T82" fmla="*/ 72 w 198"/>
                <a:gd name="T83" fmla="*/ 38 h 279"/>
                <a:gd name="T84" fmla="*/ 87 w 198"/>
                <a:gd name="T85" fmla="*/ 43 h 279"/>
                <a:gd name="T86" fmla="*/ 103 w 198"/>
                <a:gd name="T87" fmla="*/ 44 h 279"/>
                <a:gd name="T88" fmla="*/ 121 w 198"/>
                <a:gd name="T89" fmla="*/ 43 h 279"/>
                <a:gd name="T90" fmla="*/ 121 w 198"/>
                <a:gd name="T91" fmla="*/ 56 h 279"/>
                <a:gd name="T92" fmla="*/ 123 w 198"/>
                <a:gd name="T93" fmla="*/ 71 h 279"/>
                <a:gd name="T94" fmla="*/ 126 w 198"/>
                <a:gd name="T95" fmla="*/ 86 h 279"/>
                <a:gd name="T96" fmla="*/ 131 w 198"/>
                <a:gd name="T97" fmla="*/ 99 h 279"/>
                <a:gd name="T98" fmla="*/ 142 w 198"/>
                <a:gd name="T99" fmla="*/ 111 h 279"/>
                <a:gd name="T100" fmla="*/ 155 w 198"/>
                <a:gd name="T101" fmla="*/ 117 h 279"/>
                <a:gd name="T102" fmla="*/ 174 w 198"/>
                <a:gd name="T103" fmla="*/ 120 h 279"/>
                <a:gd name="T104" fmla="*/ 198 w 198"/>
                <a:gd name="T105" fmla="*/ 115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
                <a:gd name="T160" fmla="*/ 0 h 279"/>
                <a:gd name="T161" fmla="*/ 198 w 198"/>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 h="279">
                  <a:moveTo>
                    <a:pt x="198" y="115"/>
                  </a:moveTo>
                  <a:lnTo>
                    <a:pt x="186" y="120"/>
                  </a:lnTo>
                  <a:lnTo>
                    <a:pt x="174" y="127"/>
                  </a:lnTo>
                  <a:lnTo>
                    <a:pt x="162" y="136"/>
                  </a:lnTo>
                  <a:lnTo>
                    <a:pt x="151" y="146"/>
                  </a:lnTo>
                  <a:lnTo>
                    <a:pt x="142" y="158"/>
                  </a:lnTo>
                  <a:lnTo>
                    <a:pt x="133" y="173"/>
                  </a:lnTo>
                  <a:lnTo>
                    <a:pt x="126" y="188"/>
                  </a:lnTo>
                  <a:lnTo>
                    <a:pt x="121" y="204"/>
                  </a:lnTo>
                  <a:lnTo>
                    <a:pt x="120" y="210"/>
                  </a:lnTo>
                  <a:lnTo>
                    <a:pt x="120" y="214"/>
                  </a:lnTo>
                  <a:lnTo>
                    <a:pt x="118" y="220"/>
                  </a:lnTo>
                  <a:lnTo>
                    <a:pt x="118" y="226"/>
                  </a:lnTo>
                  <a:lnTo>
                    <a:pt x="118" y="238"/>
                  </a:lnTo>
                  <a:lnTo>
                    <a:pt x="120" y="251"/>
                  </a:lnTo>
                  <a:lnTo>
                    <a:pt x="121" y="265"/>
                  </a:lnTo>
                  <a:lnTo>
                    <a:pt x="126" y="278"/>
                  </a:lnTo>
                  <a:lnTo>
                    <a:pt x="121" y="276"/>
                  </a:lnTo>
                  <a:lnTo>
                    <a:pt x="114" y="276"/>
                  </a:lnTo>
                  <a:lnTo>
                    <a:pt x="106" y="276"/>
                  </a:lnTo>
                  <a:lnTo>
                    <a:pt x="102" y="279"/>
                  </a:lnTo>
                  <a:lnTo>
                    <a:pt x="100" y="257"/>
                  </a:lnTo>
                  <a:lnTo>
                    <a:pt x="95" y="235"/>
                  </a:lnTo>
                  <a:lnTo>
                    <a:pt x="87" y="214"/>
                  </a:lnTo>
                  <a:lnTo>
                    <a:pt x="75" y="194"/>
                  </a:lnTo>
                  <a:lnTo>
                    <a:pt x="62" y="176"/>
                  </a:lnTo>
                  <a:lnTo>
                    <a:pt x="47" y="161"/>
                  </a:lnTo>
                  <a:lnTo>
                    <a:pt x="31" y="149"/>
                  </a:lnTo>
                  <a:lnTo>
                    <a:pt x="15" y="143"/>
                  </a:lnTo>
                  <a:lnTo>
                    <a:pt x="16" y="130"/>
                  </a:lnTo>
                  <a:lnTo>
                    <a:pt x="16" y="117"/>
                  </a:lnTo>
                  <a:lnTo>
                    <a:pt x="10" y="106"/>
                  </a:lnTo>
                  <a:lnTo>
                    <a:pt x="0" y="99"/>
                  </a:lnTo>
                  <a:lnTo>
                    <a:pt x="12" y="80"/>
                  </a:lnTo>
                  <a:lnTo>
                    <a:pt x="22" y="53"/>
                  </a:lnTo>
                  <a:lnTo>
                    <a:pt x="27" y="24"/>
                  </a:lnTo>
                  <a:lnTo>
                    <a:pt x="18" y="0"/>
                  </a:lnTo>
                  <a:lnTo>
                    <a:pt x="27" y="7"/>
                  </a:lnTo>
                  <a:lnTo>
                    <a:pt x="37" y="16"/>
                  </a:lnTo>
                  <a:lnTo>
                    <a:pt x="47" y="25"/>
                  </a:lnTo>
                  <a:lnTo>
                    <a:pt x="59" y="33"/>
                  </a:lnTo>
                  <a:lnTo>
                    <a:pt x="72" y="38"/>
                  </a:lnTo>
                  <a:lnTo>
                    <a:pt x="87" y="43"/>
                  </a:lnTo>
                  <a:lnTo>
                    <a:pt x="103" y="44"/>
                  </a:lnTo>
                  <a:lnTo>
                    <a:pt x="121" y="43"/>
                  </a:lnTo>
                  <a:lnTo>
                    <a:pt x="121" y="56"/>
                  </a:lnTo>
                  <a:lnTo>
                    <a:pt x="123" y="71"/>
                  </a:lnTo>
                  <a:lnTo>
                    <a:pt x="126" y="86"/>
                  </a:lnTo>
                  <a:lnTo>
                    <a:pt x="131" y="99"/>
                  </a:lnTo>
                  <a:lnTo>
                    <a:pt x="142" y="111"/>
                  </a:lnTo>
                  <a:lnTo>
                    <a:pt x="155" y="117"/>
                  </a:lnTo>
                  <a:lnTo>
                    <a:pt x="174" y="120"/>
                  </a:lnTo>
                  <a:lnTo>
                    <a:pt x="198" y="11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2" name="Freeform 298"/>
            <p:cNvSpPr>
              <a:spLocks/>
            </p:cNvSpPr>
            <p:nvPr/>
          </p:nvSpPr>
          <p:spPr bwMode="auto">
            <a:xfrm>
              <a:off x="1015" y="1593"/>
              <a:ext cx="223" cy="260"/>
            </a:xfrm>
            <a:custGeom>
              <a:avLst/>
              <a:gdLst>
                <a:gd name="T0" fmla="*/ 80 w 223"/>
                <a:gd name="T1" fmla="*/ 51 h 260"/>
                <a:gd name="T2" fmla="*/ 93 w 223"/>
                <a:gd name="T3" fmla="*/ 54 h 260"/>
                <a:gd name="T4" fmla="*/ 107 w 223"/>
                <a:gd name="T5" fmla="*/ 54 h 260"/>
                <a:gd name="T6" fmla="*/ 121 w 223"/>
                <a:gd name="T7" fmla="*/ 54 h 260"/>
                <a:gd name="T8" fmla="*/ 136 w 223"/>
                <a:gd name="T9" fmla="*/ 54 h 260"/>
                <a:gd name="T10" fmla="*/ 149 w 223"/>
                <a:gd name="T11" fmla="*/ 51 h 260"/>
                <a:gd name="T12" fmla="*/ 166 w 223"/>
                <a:gd name="T13" fmla="*/ 47 h 260"/>
                <a:gd name="T14" fmla="*/ 183 w 223"/>
                <a:gd name="T15" fmla="*/ 38 h 260"/>
                <a:gd name="T16" fmla="*/ 200 w 223"/>
                <a:gd name="T17" fmla="*/ 26 h 260"/>
                <a:gd name="T18" fmla="*/ 214 w 223"/>
                <a:gd name="T19" fmla="*/ 10 h 260"/>
                <a:gd name="T20" fmla="*/ 223 w 223"/>
                <a:gd name="T21" fmla="*/ 3 h 260"/>
                <a:gd name="T22" fmla="*/ 223 w 223"/>
                <a:gd name="T23" fmla="*/ 10 h 260"/>
                <a:gd name="T24" fmla="*/ 212 w 223"/>
                <a:gd name="T25" fmla="*/ 23 h 260"/>
                <a:gd name="T26" fmla="*/ 195 w 223"/>
                <a:gd name="T27" fmla="*/ 48 h 260"/>
                <a:gd name="T28" fmla="*/ 185 w 223"/>
                <a:gd name="T29" fmla="*/ 76 h 260"/>
                <a:gd name="T30" fmla="*/ 181 w 223"/>
                <a:gd name="T31" fmla="*/ 108 h 260"/>
                <a:gd name="T32" fmla="*/ 183 w 223"/>
                <a:gd name="T33" fmla="*/ 133 h 260"/>
                <a:gd name="T34" fmla="*/ 186 w 223"/>
                <a:gd name="T35" fmla="*/ 150 h 260"/>
                <a:gd name="T36" fmla="*/ 181 w 223"/>
                <a:gd name="T37" fmla="*/ 156 h 260"/>
                <a:gd name="T38" fmla="*/ 163 w 223"/>
                <a:gd name="T39" fmla="*/ 165 h 260"/>
                <a:gd name="T40" fmla="*/ 147 w 223"/>
                <a:gd name="T41" fmla="*/ 184 h 260"/>
                <a:gd name="T42" fmla="*/ 138 w 223"/>
                <a:gd name="T43" fmla="*/ 218 h 260"/>
                <a:gd name="T44" fmla="*/ 129 w 223"/>
                <a:gd name="T45" fmla="*/ 233 h 260"/>
                <a:gd name="T46" fmla="*/ 102 w 223"/>
                <a:gd name="T47" fmla="*/ 226 h 260"/>
                <a:gd name="T48" fmla="*/ 71 w 223"/>
                <a:gd name="T49" fmla="*/ 229 h 260"/>
                <a:gd name="T50" fmla="*/ 46 w 223"/>
                <a:gd name="T51" fmla="*/ 245 h 260"/>
                <a:gd name="T52" fmla="*/ 39 w 223"/>
                <a:gd name="T53" fmla="*/ 232 h 260"/>
                <a:gd name="T54" fmla="*/ 21 w 223"/>
                <a:gd name="T55" fmla="*/ 177 h 260"/>
                <a:gd name="T56" fmla="*/ 14 w 223"/>
                <a:gd name="T57" fmla="*/ 147 h 260"/>
                <a:gd name="T58" fmla="*/ 24 w 223"/>
                <a:gd name="T59" fmla="*/ 106 h 260"/>
                <a:gd name="T60" fmla="*/ 28 w 223"/>
                <a:gd name="T61" fmla="*/ 90 h 260"/>
                <a:gd name="T62" fmla="*/ 45 w 223"/>
                <a:gd name="T63" fmla="*/ 82 h 260"/>
                <a:gd name="T64" fmla="*/ 59 w 223"/>
                <a:gd name="T65" fmla="*/ 72 h 260"/>
                <a:gd name="T66" fmla="*/ 71 w 223"/>
                <a:gd name="T67" fmla="*/ 59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260"/>
                <a:gd name="T104" fmla="*/ 223 w 223"/>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260">
                  <a:moveTo>
                    <a:pt x="74" y="50"/>
                  </a:moveTo>
                  <a:lnTo>
                    <a:pt x="80" y="51"/>
                  </a:lnTo>
                  <a:lnTo>
                    <a:pt x="87" y="53"/>
                  </a:lnTo>
                  <a:lnTo>
                    <a:pt x="93" y="54"/>
                  </a:lnTo>
                  <a:lnTo>
                    <a:pt x="101" y="54"/>
                  </a:lnTo>
                  <a:lnTo>
                    <a:pt x="107" y="54"/>
                  </a:lnTo>
                  <a:lnTo>
                    <a:pt x="114" y="54"/>
                  </a:lnTo>
                  <a:lnTo>
                    <a:pt x="121" y="54"/>
                  </a:lnTo>
                  <a:lnTo>
                    <a:pt x="129" y="54"/>
                  </a:lnTo>
                  <a:lnTo>
                    <a:pt x="136" y="54"/>
                  </a:lnTo>
                  <a:lnTo>
                    <a:pt x="144" y="53"/>
                  </a:lnTo>
                  <a:lnTo>
                    <a:pt x="149" y="51"/>
                  </a:lnTo>
                  <a:lnTo>
                    <a:pt x="157" y="50"/>
                  </a:lnTo>
                  <a:lnTo>
                    <a:pt x="166" y="47"/>
                  </a:lnTo>
                  <a:lnTo>
                    <a:pt x="175" y="42"/>
                  </a:lnTo>
                  <a:lnTo>
                    <a:pt x="183" y="38"/>
                  </a:lnTo>
                  <a:lnTo>
                    <a:pt x="192" y="32"/>
                  </a:lnTo>
                  <a:lnTo>
                    <a:pt x="200" y="26"/>
                  </a:lnTo>
                  <a:lnTo>
                    <a:pt x="207" y="19"/>
                  </a:lnTo>
                  <a:lnTo>
                    <a:pt x="214" y="10"/>
                  </a:lnTo>
                  <a:lnTo>
                    <a:pt x="222" y="0"/>
                  </a:lnTo>
                  <a:lnTo>
                    <a:pt x="223" y="3"/>
                  </a:lnTo>
                  <a:lnTo>
                    <a:pt x="223" y="6"/>
                  </a:lnTo>
                  <a:lnTo>
                    <a:pt x="223" y="10"/>
                  </a:lnTo>
                  <a:lnTo>
                    <a:pt x="222" y="13"/>
                  </a:lnTo>
                  <a:lnTo>
                    <a:pt x="212" y="23"/>
                  </a:lnTo>
                  <a:lnTo>
                    <a:pt x="203" y="35"/>
                  </a:lnTo>
                  <a:lnTo>
                    <a:pt x="195" y="48"/>
                  </a:lnTo>
                  <a:lnTo>
                    <a:pt x="189" y="63"/>
                  </a:lnTo>
                  <a:lnTo>
                    <a:pt x="185" y="76"/>
                  </a:lnTo>
                  <a:lnTo>
                    <a:pt x="182" y="93"/>
                  </a:lnTo>
                  <a:lnTo>
                    <a:pt x="181" y="108"/>
                  </a:lnTo>
                  <a:lnTo>
                    <a:pt x="182" y="122"/>
                  </a:lnTo>
                  <a:lnTo>
                    <a:pt x="183" y="133"/>
                  </a:lnTo>
                  <a:lnTo>
                    <a:pt x="185" y="142"/>
                  </a:lnTo>
                  <a:lnTo>
                    <a:pt x="186" y="150"/>
                  </a:lnTo>
                  <a:lnTo>
                    <a:pt x="186" y="158"/>
                  </a:lnTo>
                  <a:lnTo>
                    <a:pt x="181" y="156"/>
                  </a:lnTo>
                  <a:lnTo>
                    <a:pt x="172" y="159"/>
                  </a:lnTo>
                  <a:lnTo>
                    <a:pt x="163" y="165"/>
                  </a:lnTo>
                  <a:lnTo>
                    <a:pt x="154" y="173"/>
                  </a:lnTo>
                  <a:lnTo>
                    <a:pt x="147" y="184"/>
                  </a:lnTo>
                  <a:lnTo>
                    <a:pt x="141" y="201"/>
                  </a:lnTo>
                  <a:lnTo>
                    <a:pt x="138" y="218"/>
                  </a:lnTo>
                  <a:lnTo>
                    <a:pt x="138" y="241"/>
                  </a:lnTo>
                  <a:lnTo>
                    <a:pt x="129" y="233"/>
                  </a:lnTo>
                  <a:lnTo>
                    <a:pt x="116" y="227"/>
                  </a:lnTo>
                  <a:lnTo>
                    <a:pt x="102" y="226"/>
                  </a:lnTo>
                  <a:lnTo>
                    <a:pt x="86" y="226"/>
                  </a:lnTo>
                  <a:lnTo>
                    <a:pt x="71" y="229"/>
                  </a:lnTo>
                  <a:lnTo>
                    <a:pt x="58" y="235"/>
                  </a:lnTo>
                  <a:lnTo>
                    <a:pt x="46" y="245"/>
                  </a:lnTo>
                  <a:lnTo>
                    <a:pt x="39" y="260"/>
                  </a:lnTo>
                  <a:lnTo>
                    <a:pt x="39" y="232"/>
                  </a:lnTo>
                  <a:lnTo>
                    <a:pt x="33" y="201"/>
                  </a:lnTo>
                  <a:lnTo>
                    <a:pt x="21" y="177"/>
                  </a:lnTo>
                  <a:lnTo>
                    <a:pt x="0" y="165"/>
                  </a:lnTo>
                  <a:lnTo>
                    <a:pt x="14" y="147"/>
                  </a:lnTo>
                  <a:lnTo>
                    <a:pt x="21" y="127"/>
                  </a:lnTo>
                  <a:lnTo>
                    <a:pt x="24" y="106"/>
                  </a:lnTo>
                  <a:lnTo>
                    <a:pt x="20" y="93"/>
                  </a:lnTo>
                  <a:lnTo>
                    <a:pt x="28" y="90"/>
                  </a:lnTo>
                  <a:lnTo>
                    <a:pt x="37" y="87"/>
                  </a:lnTo>
                  <a:lnTo>
                    <a:pt x="45" y="82"/>
                  </a:lnTo>
                  <a:lnTo>
                    <a:pt x="54" y="78"/>
                  </a:lnTo>
                  <a:lnTo>
                    <a:pt x="59" y="72"/>
                  </a:lnTo>
                  <a:lnTo>
                    <a:pt x="67" y="66"/>
                  </a:lnTo>
                  <a:lnTo>
                    <a:pt x="71" y="59"/>
                  </a:lnTo>
                  <a:lnTo>
                    <a:pt x="74" y="5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3" name="Freeform 299"/>
            <p:cNvSpPr>
              <a:spLocks/>
            </p:cNvSpPr>
            <p:nvPr/>
          </p:nvSpPr>
          <p:spPr bwMode="auto">
            <a:xfrm>
              <a:off x="1204" y="1158"/>
              <a:ext cx="138" cy="195"/>
            </a:xfrm>
            <a:custGeom>
              <a:avLst/>
              <a:gdLst>
                <a:gd name="T0" fmla="*/ 110 w 138"/>
                <a:gd name="T1" fmla="*/ 179 h 195"/>
                <a:gd name="T2" fmla="*/ 108 w 138"/>
                <a:gd name="T3" fmla="*/ 189 h 195"/>
                <a:gd name="T4" fmla="*/ 102 w 138"/>
                <a:gd name="T5" fmla="*/ 185 h 195"/>
                <a:gd name="T6" fmla="*/ 90 w 138"/>
                <a:gd name="T7" fmla="*/ 158 h 195"/>
                <a:gd name="T8" fmla="*/ 85 w 138"/>
                <a:gd name="T9" fmla="*/ 148 h 195"/>
                <a:gd name="T10" fmla="*/ 73 w 138"/>
                <a:gd name="T11" fmla="*/ 142 h 195"/>
                <a:gd name="T12" fmla="*/ 58 w 138"/>
                <a:gd name="T13" fmla="*/ 138 h 195"/>
                <a:gd name="T14" fmla="*/ 45 w 138"/>
                <a:gd name="T15" fmla="*/ 133 h 195"/>
                <a:gd name="T16" fmla="*/ 39 w 138"/>
                <a:gd name="T17" fmla="*/ 132 h 195"/>
                <a:gd name="T18" fmla="*/ 36 w 138"/>
                <a:gd name="T19" fmla="*/ 129 h 195"/>
                <a:gd name="T20" fmla="*/ 39 w 138"/>
                <a:gd name="T21" fmla="*/ 127 h 195"/>
                <a:gd name="T22" fmla="*/ 54 w 138"/>
                <a:gd name="T23" fmla="*/ 129 h 195"/>
                <a:gd name="T24" fmla="*/ 70 w 138"/>
                <a:gd name="T25" fmla="*/ 132 h 195"/>
                <a:gd name="T26" fmla="*/ 83 w 138"/>
                <a:gd name="T27" fmla="*/ 133 h 195"/>
                <a:gd name="T28" fmla="*/ 83 w 138"/>
                <a:gd name="T29" fmla="*/ 123 h 195"/>
                <a:gd name="T30" fmla="*/ 76 w 138"/>
                <a:gd name="T31" fmla="*/ 108 h 195"/>
                <a:gd name="T32" fmla="*/ 62 w 138"/>
                <a:gd name="T33" fmla="*/ 98 h 195"/>
                <a:gd name="T34" fmla="*/ 42 w 138"/>
                <a:gd name="T35" fmla="*/ 87 h 195"/>
                <a:gd name="T36" fmla="*/ 24 w 138"/>
                <a:gd name="T37" fmla="*/ 77 h 195"/>
                <a:gd name="T38" fmla="*/ 9 w 138"/>
                <a:gd name="T39" fmla="*/ 70 h 195"/>
                <a:gd name="T40" fmla="*/ 2 w 138"/>
                <a:gd name="T41" fmla="*/ 67 h 195"/>
                <a:gd name="T42" fmla="*/ 2 w 138"/>
                <a:gd name="T43" fmla="*/ 62 h 195"/>
                <a:gd name="T44" fmla="*/ 12 w 138"/>
                <a:gd name="T45" fmla="*/ 67 h 195"/>
                <a:gd name="T46" fmla="*/ 27 w 138"/>
                <a:gd name="T47" fmla="*/ 72 h 195"/>
                <a:gd name="T48" fmla="*/ 45 w 138"/>
                <a:gd name="T49" fmla="*/ 81 h 195"/>
                <a:gd name="T50" fmla="*/ 62 w 138"/>
                <a:gd name="T51" fmla="*/ 89 h 195"/>
                <a:gd name="T52" fmla="*/ 65 w 138"/>
                <a:gd name="T53" fmla="*/ 70 h 195"/>
                <a:gd name="T54" fmla="*/ 42 w 138"/>
                <a:gd name="T55" fmla="*/ 21 h 195"/>
                <a:gd name="T56" fmla="*/ 28 w 138"/>
                <a:gd name="T57" fmla="*/ 2 h 195"/>
                <a:gd name="T58" fmla="*/ 34 w 138"/>
                <a:gd name="T59" fmla="*/ 2 h 195"/>
                <a:gd name="T60" fmla="*/ 52 w 138"/>
                <a:gd name="T61" fmla="*/ 24 h 195"/>
                <a:gd name="T62" fmla="*/ 74 w 138"/>
                <a:gd name="T63" fmla="*/ 65 h 195"/>
                <a:gd name="T64" fmla="*/ 89 w 138"/>
                <a:gd name="T65" fmla="*/ 71 h 195"/>
                <a:gd name="T66" fmla="*/ 102 w 138"/>
                <a:gd name="T67" fmla="*/ 38 h 195"/>
                <a:gd name="T68" fmla="*/ 104 w 138"/>
                <a:gd name="T69" fmla="*/ 21 h 195"/>
                <a:gd name="T70" fmla="*/ 107 w 138"/>
                <a:gd name="T71" fmla="*/ 24 h 195"/>
                <a:gd name="T72" fmla="*/ 107 w 138"/>
                <a:gd name="T73" fmla="*/ 43 h 195"/>
                <a:gd name="T74" fmla="*/ 99 w 138"/>
                <a:gd name="T75" fmla="*/ 81 h 195"/>
                <a:gd name="T76" fmla="*/ 90 w 138"/>
                <a:gd name="T77" fmla="*/ 108 h 195"/>
                <a:gd name="T78" fmla="*/ 96 w 138"/>
                <a:gd name="T79" fmla="*/ 129 h 195"/>
                <a:gd name="T80" fmla="*/ 108 w 138"/>
                <a:gd name="T81" fmla="*/ 129 h 195"/>
                <a:gd name="T82" fmla="*/ 124 w 138"/>
                <a:gd name="T83" fmla="*/ 115 h 195"/>
                <a:gd name="T84" fmla="*/ 133 w 138"/>
                <a:gd name="T85" fmla="*/ 99 h 195"/>
                <a:gd name="T86" fmla="*/ 138 w 138"/>
                <a:gd name="T87" fmla="*/ 101 h 195"/>
                <a:gd name="T88" fmla="*/ 133 w 138"/>
                <a:gd name="T89" fmla="*/ 117 h 195"/>
                <a:gd name="T90" fmla="*/ 113 w 138"/>
                <a:gd name="T91" fmla="*/ 142 h 195"/>
                <a:gd name="T92" fmla="*/ 105 w 138"/>
                <a:gd name="T93" fmla="*/ 155 h 195"/>
                <a:gd name="T94" fmla="*/ 110 w 138"/>
                <a:gd name="T95" fmla="*/ 169 h 1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195"/>
                <a:gd name="T146" fmla="*/ 138 w 138"/>
                <a:gd name="T147" fmla="*/ 195 h 1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195">
                  <a:moveTo>
                    <a:pt x="111" y="173"/>
                  </a:moveTo>
                  <a:lnTo>
                    <a:pt x="110" y="179"/>
                  </a:lnTo>
                  <a:lnTo>
                    <a:pt x="110" y="183"/>
                  </a:lnTo>
                  <a:lnTo>
                    <a:pt x="108" y="189"/>
                  </a:lnTo>
                  <a:lnTo>
                    <a:pt x="108" y="195"/>
                  </a:lnTo>
                  <a:lnTo>
                    <a:pt x="102" y="185"/>
                  </a:lnTo>
                  <a:lnTo>
                    <a:pt x="96" y="172"/>
                  </a:lnTo>
                  <a:lnTo>
                    <a:pt x="90" y="158"/>
                  </a:lnTo>
                  <a:lnTo>
                    <a:pt x="89" y="149"/>
                  </a:lnTo>
                  <a:lnTo>
                    <a:pt x="85" y="148"/>
                  </a:lnTo>
                  <a:lnTo>
                    <a:pt x="79" y="145"/>
                  </a:lnTo>
                  <a:lnTo>
                    <a:pt x="73" y="142"/>
                  </a:lnTo>
                  <a:lnTo>
                    <a:pt x="65" y="139"/>
                  </a:lnTo>
                  <a:lnTo>
                    <a:pt x="58" y="138"/>
                  </a:lnTo>
                  <a:lnTo>
                    <a:pt x="52" y="135"/>
                  </a:lnTo>
                  <a:lnTo>
                    <a:pt x="45" y="133"/>
                  </a:lnTo>
                  <a:lnTo>
                    <a:pt x="40" y="133"/>
                  </a:lnTo>
                  <a:lnTo>
                    <a:pt x="39" y="132"/>
                  </a:lnTo>
                  <a:lnTo>
                    <a:pt x="37" y="130"/>
                  </a:lnTo>
                  <a:lnTo>
                    <a:pt x="36" y="129"/>
                  </a:lnTo>
                  <a:lnTo>
                    <a:pt x="34" y="127"/>
                  </a:lnTo>
                  <a:lnTo>
                    <a:pt x="39" y="127"/>
                  </a:lnTo>
                  <a:lnTo>
                    <a:pt x="46" y="129"/>
                  </a:lnTo>
                  <a:lnTo>
                    <a:pt x="54" y="129"/>
                  </a:lnTo>
                  <a:lnTo>
                    <a:pt x="62" y="130"/>
                  </a:lnTo>
                  <a:lnTo>
                    <a:pt x="70" y="132"/>
                  </a:lnTo>
                  <a:lnTo>
                    <a:pt x="77" y="133"/>
                  </a:lnTo>
                  <a:lnTo>
                    <a:pt x="83" y="133"/>
                  </a:lnTo>
                  <a:lnTo>
                    <a:pt x="86" y="135"/>
                  </a:lnTo>
                  <a:lnTo>
                    <a:pt x="83" y="123"/>
                  </a:lnTo>
                  <a:lnTo>
                    <a:pt x="80" y="114"/>
                  </a:lnTo>
                  <a:lnTo>
                    <a:pt x="76" y="108"/>
                  </a:lnTo>
                  <a:lnTo>
                    <a:pt x="73" y="102"/>
                  </a:lnTo>
                  <a:lnTo>
                    <a:pt x="62" y="98"/>
                  </a:lnTo>
                  <a:lnTo>
                    <a:pt x="52" y="93"/>
                  </a:lnTo>
                  <a:lnTo>
                    <a:pt x="42" y="87"/>
                  </a:lnTo>
                  <a:lnTo>
                    <a:pt x="33" y="83"/>
                  </a:lnTo>
                  <a:lnTo>
                    <a:pt x="24" y="77"/>
                  </a:lnTo>
                  <a:lnTo>
                    <a:pt x="17" y="72"/>
                  </a:lnTo>
                  <a:lnTo>
                    <a:pt x="9" y="70"/>
                  </a:lnTo>
                  <a:lnTo>
                    <a:pt x="5" y="68"/>
                  </a:lnTo>
                  <a:lnTo>
                    <a:pt x="2" y="67"/>
                  </a:lnTo>
                  <a:lnTo>
                    <a:pt x="0" y="64"/>
                  </a:lnTo>
                  <a:lnTo>
                    <a:pt x="2" y="62"/>
                  </a:lnTo>
                  <a:lnTo>
                    <a:pt x="8" y="64"/>
                  </a:lnTo>
                  <a:lnTo>
                    <a:pt x="12" y="67"/>
                  </a:lnTo>
                  <a:lnTo>
                    <a:pt x="20" y="70"/>
                  </a:lnTo>
                  <a:lnTo>
                    <a:pt x="27" y="72"/>
                  </a:lnTo>
                  <a:lnTo>
                    <a:pt x="36" y="77"/>
                  </a:lnTo>
                  <a:lnTo>
                    <a:pt x="45" y="81"/>
                  </a:lnTo>
                  <a:lnTo>
                    <a:pt x="54" y="86"/>
                  </a:lnTo>
                  <a:lnTo>
                    <a:pt x="62" y="89"/>
                  </a:lnTo>
                  <a:lnTo>
                    <a:pt x="70" y="90"/>
                  </a:lnTo>
                  <a:lnTo>
                    <a:pt x="65" y="70"/>
                  </a:lnTo>
                  <a:lnTo>
                    <a:pt x="54" y="44"/>
                  </a:lnTo>
                  <a:lnTo>
                    <a:pt x="42" y="21"/>
                  </a:lnTo>
                  <a:lnTo>
                    <a:pt x="31" y="7"/>
                  </a:lnTo>
                  <a:lnTo>
                    <a:pt x="28" y="2"/>
                  </a:lnTo>
                  <a:lnTo>
                    <a:pt x="30" y="0"/>
                  </a:lnTo>
                  <a:lnTo>
                    <a:pt x="34" y="2"/>
                  </a:lnTo>
                  <a:lnTo>
                    <a:pt x="42" y="9"/>
                  </a:lnTo>
                  <a:lnTo>
                    <a:pt x="52" y="24"/>
                  </a:lnTo>
                  <a:lnTo>
                    <a:pt x="64" y="44"/>
                  </a:lnTo>
                  <a:lnTo>
                    <a:pt x="74" y="65"/>
                  </a:lnTo>
                  <a:lnTo>
                    <a:pt x="80" y="81"/>
                  </a:lnTo>
                  <a:lnTo>
                    <a:pt x="89" y="71"/>
                  </a:lnTo>
                  <a:lnTo>
                    <a:pt x="96" y="55"/>
                  </a:lnTo>
                  <a:lnTo>
                    <a:pt x="102" y="38"/>
                  </a:lnTo>
                  <a:lnTo>
                    <a:pt x="104" y="25"/>
                  </a:lnTo>
                  <a:lnTo>
                    <a:pt x="104" y="21"/>
                  </a:lnTo>
                  <a:lnTo>
                    <a:pt x="105" y="19"/>
                  </a:lnTo>
                  <a:lnTo>
                    <a:pt x="107" y="24"/>
                  </a:lnTo>
                  <a:lnTo>
                    <a:pt x="107" y="30"/>
                  </a:lnTo>
                  <a:lnTo>
                    <a:pt x="107" y="43"/>
                  </a:lnTo>
                  <a:lnTo>
                    <a:pt x="105" y="61"/>
                  </a:lnTo>
                  <a:lnTo>
                    <a:pt x="99" y="81"/>
                  </a:lnTo>
                  <a:lnTo>
                    <a:pt x="86" y="98"/>
                  </a:lnTo>
                  <a:lnTo>
                    <a:pt x="90" y="108"/>
                  </a:lnTo>
                  <a:lnTo>
                    <a:pt x="95" y="118"/>
                  </a:lnTo>
                  <a:lnTo>
                    <a:pt x="96" y="129"/>
                  </a:lnTo>
                  <a:lnTo>
                    <a:pt x="98" y="135"/>
                  </a:lnTo>
                  <a:lnTo>
                    <a:pt x="108" y="129"/>
                  </a:lnTo>
                  <a:lnTo>
                    <a:pt x="117" y="123"/>
                  </a:lnTo>
                  <a:lnTo>
                    <a:pt x="124" y="115"/>
                  </a:lnTo>
                  <a:lnTo>
                    <a:pt x="130" y="105"/>
                  </a:lnTo>
                  <a:lnTo>
                    <a:pt x="133" y="99"/>
                  </a:lnTo>
                  <a:lnTo>
                    <a:pt x="136" y="98"/>
                  </a:lnTo>
                  <a:lnTo>
                    <a:pt x="138" y="101"/>
                  </a:lnTo>
                  <a:lnTo>
                    <a:pt x="138" y="106"/>
                  </a:lnTo>
                  <a:lnTo>
                    <a:pt x="133" y="117"/>
                  </a:lnTo>
                  <a:lnTo>
                    <a:pt x="124" y="130"/>
                  </a:lnTo>
                  <a:lnTo>
                    <a:pt x="113" y="142"/>
                  </a:lnTo>
                  <a:lnTo>
                    <a:pt x="102" y="149"/>
                  </a:lnTo>
                  <a:lnTo>
                    <a:pt x="105" y="155"/>
                  </a:lnTo>
                  <a:lnTo>
                    <a:pt x="107" y="163"/>
                  </a:lnTo>
                  <a:lnTo>
                    <a:pt x="110" y="169"/>
                  </a:lnTo>
                  <a:lnTo>
                    <a:pt x="111" y="173"/>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4" name="Freeform 300"/>
            <p:cNvSpPr>
              <a:spLocks/>
            </p:cNvSpPr>
            <p:nvPr/>
          </p:nvSpPr>
          <p:spPr bwMode="auto">
            <a:xfrm>
              <a:off x="1036" y="1643"/>
              <a:ext cx="136" cy="176"/>
            </a:xfrm>
            <a:custGeom>
              <a:avLst/>
              <a:gdLst>
                <a:gd name="T0" fmla="*/ 128 w 136"/>
                <a:gd name="T1" fmla="*/ 1 h 176"/>
                <a:gd name="T2" fmla="*/ 115 w 136"/>
                <a:gd name="T3" fmla="*/ 4 h 176"/>
                <a:gd name="T4" fmla="*/ 106 w 136"/>
                <a:gd name="T5" fmla="*/ 12 h 176"/>
                <a:gd name="T6" fmla="*/ 96 w 136"/>
                <a:gd name="T7" fmla="*/ 28 h 176"/>
                <a:gd name="T8" fmla="*/ 81 w 136"/>
                <a:gd name="T9" fmla="*/ 32 h 176"/>
                <a:gd name="T10" fmla="*/ 64 w 136"/>
                <a:gd name="T11" fmla="*/ 35 h 176"/>
                <a:gd name="T12" fmla="*/ 43 w 136"/>
                <a:gd name="T13" fmla="*/ 40 h 176"/>
                <a:gd name="T14" fmla="*/ 27 w 136"/>
                <a:gd name="T15" fmla="*/ 47 h 176"/>
                <a:gd name="T16" fmla="*/ 21 w 136"/>
                <a:gd name="T17" fmla="*/ 55 h 176"/>
                <a:gd name="T18" fmla="*/ 21 w 136"/>
                <a:gd name="T19" fmla="*/ 55 h 176"/>
                <a:gd name="T20" fmla="*/ 30 w 136"/>
                <a:gd name="T21" fmla="*/ 52 h 176"/>
                <a:gd name="T22" fmla="*/ 43 w 136"/>
                <a:gd name="T23" fmla="*/ 47 h 176"/>
                <a:gd name="T24" fmla="*/ 59 w 136"/>
                <a:gd name="T25" fmla="*/ 43 h 176"/>
                <a:gd name="T26" fmla="*/ 77 w 136"/>
                <a:gd name="T27" fmla="*/ 43 h 176"/>
                <a:gd name="T28" fmla="*/ 78 w 136"/>
                <a:gd name="T29" fmla="*/ 56 h 176"/>
                <a:gd name="T30" fmla="*/ 66 w 136"/>
                <a:gd name="T31" fmla="*/ 81 h 176"/>
                <a:gd name="T32" fmla="*/ 56 w 136"/>
                <a:gd name="T33" fmla="*/ 89 h 176"/>
                <a:gd name="T34" fmla="*/ 41 w 136"/>
                <a:gd name="T35" fmla="*/ 93 h 176"/>
                <a:gd name="T36" fmla="*/ 24 w 136"/>
                <a:gd name="T37" fmla="*/ 97 h 176"/>
                <a:gd name="T38" fmla="*/ 9 w 136"/>
                <a:gd name="T39" fmla="*/ 100 h 176"/>
                <a:gd name="T40" fmla="*/ 2 w 136"/>
                <a:gd name="T41" fmla="*/ 103 h 176"/>
                <a:gd name="T42" fmla="*/ 2 w 136"/>
                <a:gd name="T43" fmla="*/ 105 h 176"/>
                <a:gd name="T44" fmla="*/ 12 w 136"/>
                <a:gd name="T45" fmla="*/ 105 h 176"/>
                <a:gd name="T46" fmla="*/ 24 w 136"/>
                <a:gd name="T47" fmla="*/ 103 h 176"/>
                <a:gd name="T48" fmla="*/ 37 w 136"/>
                <a:gd name="T49" fmla="*/ 100 h 176"/>
                <a:gd name="T50" fmla="*/ 52 w 136"/>
                <a:gd name="T51" fmla="*/ 99 h 176"/>
                <a:gd name="T52" fmla="*/ 49 w 136"/>
                <a:gd name="T53" fmla="*/ 109 h 176"/>
                <a:gd name="T54" fmla="*/ 33 w 136"/>
                <a:gd name="T55" fmla="*/ 142 h 176"/>
                <a:gd name="T56" fmla="*/ 37 w 136"/>
                <a:gd name="T57" fmla="*/ 159 h 176"/>
                <a:gd name="T58" fmla="*/ 58 w 136"/>
                <a:gd name="T59" fmla="*/ 117 h 176"/>
                <a:gd name="T60" fmla="*/ 71 w 136"/>
                <a:gd name="T61" fmla="*/ 118 h 176"/>
                <a:gd name="T62" fmla="*/ 84 w 136"/>
                <a:gd name="T63" fmla="*/ 148 h 176"/>
                <a:gd name="T64" fmla="*/ 96 w 136"/>
                <a:gd name="T65" fmla="*/ 162 h 176"/>
                <a:gd name="T66" fmla="*/ 95 w 136"/>
                <a:gd name="T67" fmla="*/ 158 h 176"/>
                <a:gd name="T68" fmla="*/ 86 w 136"/>
                <a:gd name="T69" fmla="*/ 137 h 176"/>
                <a:gd name="T70" fmla="*/ 78 w 136"/>
                <a:gd name="T71" fmla="*/ 106 h 176"/>
                <a:gd name="T72" fmla="*/ 81 w 136"/>
                <a:gd name="T73" fmla="*/ 83 h 176"/>
                <a:gd name="T74" fmla="*/ 96 w 136"/>
                <a:gd name="T75" fmla="*/ 55 h 176"/>
                <a:gd name="T76" fmla="*/ 109 w 136"/>
                <a:gd name="T77" fmla="*/ 56 h 176"/>
                <a:gd name="T78" fmla="*/ 127 w 136"/>
                <a:gd name="T79" fmla="*/ 84 h 176"/>
                <a:gd name="T80" fmla="*/ 131 w 136"/>
                <a:gd name="T81" fmla="*/ 112 h 176"/>
                <a:gd name="T82" fmla="*/ 136 w 136"/>
                <a:gd name="T83" fmla="*/ 108 h 176"/>
                <a:gd name="T84" fmla="*/ 133 w 136"/>
                <a:gd name="T85" fmla="*/ 83 h 176"/>
                <a:gd name="T86" fmla="*/ 121 w 136"/>
                <a:gd name="T87" fmla="*/ 47 h 176"/>
                <a:gd name="T88" fmla="*/ 121 w 136"/>
                <a:gd name="T89" fmla="*/ 29 h 176"/>
                <a:gd name="T90" fmla="*/ 133 w 136"/>
                <a:gd name="T91" fmla="*/ 9 h 176"/>
                <a:gd name="T92" fmla="*/ 136 w 136"/>
                <a:gd name="T93" fmla="*/ 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176"/>
                <a:gd name="T143" fmla="*/ 136 w 136"/>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176">
                  <a:moveTo>
                    <a:pt x="136" y="0"/>
                  </a:moveTo>
                  <a:lnTo>
                    <a:pt x="128" y="1"/>
                  </a:lnTo>
                  <a:lnTo>
                    <a:pt x="123" y="3"/>
                  </a:lnTo>
                  <a:lnTo>
                    <a:pt x="115" y="4"/>
                  </a:lnTo>
                  <a:lnTo>
                    <a:pt x="108" y="4"/>
                  </a:lnTo>
                  <a:lnTo>
                    <a:pt x="106" y="12"/>
                  </a:lnTo>
                  <a:lnTo>
                    <a:pt x="102" y="21"/>
                  </a:lnTo>
                  <a:lnTo>
                    <a:pt x="96" y="28"/>
                  </a:lnTo>
                  <a:lnTo>
                    <a:pt x="89" y="31"/>
                  </a:lnTo>
                  <a:lnTo>
                    <a:pt x="81" y="32"/>
                  </a:lnTo>
                  <a:lnTo>
                    <a:pt x="72" y="32"/>
                  </a:lnTo>
                  <a:lnTo>
                    <a:pt x="64" y="35"/>
                  </a:lnTo>
                  <a:lnTo>
                    <a:pt x="53" y="37"/>
                  </a:lnTo>
                  <a:lnTo>
                    <a:pt x="43" y="40"/>
                  </a:lnTo>
                  <a:lnTo>
                    <a:pt x="34" y="44"/>
                  </a:lnTo>
                  <a:lnTo>
                    <a:pt x="27" y="47"/>
                  </a:lnTo>
                  <a:lnTo>
                    <a:pt x="22" y="52"/>
                  </a:lnTo>
                  <a:lnTo>
                    <a:pt x="21" y="55"/>
                  </a:lnTo>
                  <a:lnTo>
                    <a:pt x="19" y="55"/>
                  </a:lnTo>
                  <a:lnTo>
                    <a:pt x="21" y="55"/>
                  </a:lnTo>
                  <a:lnTo>
                    <a:pt x="25" y="53"/>
                  </a:lnTo>
                  <a:lnTo>
                    <a:pt x="30" y="52"/>
                  </a:lnTo>
                  <a:lnTo>
                    <a:pt x="35" y="49"/>
                  </a:lnTo>
                  <a:lnTo>
                    <a:pt x="43" y="47"/>
                  </a:lnTo>
                  <a:lnTo>
                    <a:pt x="50" y="44"/>
                  </a:lnTo>
                  <a:lnTo>
                    <a:pt x="59" y="43"/>
                  </a:lnTo>
                  <a:lnTo>
                    <a:pt x="68" y="43"/>
                  </a:lnTo>
                  <a:lnTo>
                    <a:pt x="77" y="43"/>
                  </a:lnTo>
                  <a:lnTo>
                    <a:pt x="84" y="44"/>
                  </a:lnTo>
                  <a:lnTo>
                    <a:pt x="78" y="56"/>
                  </a:lnTo>
                  <a:lnTo>
                    <a:pt x="72" y="69"/>
                  </a:lnTo>
                  <a:lnTo>
                    <a:pt x="66" y="81"/>
                  </a:lnTo>
                  <a:lnTo>
                    <a:pt x="61" y="87"/>
                  </a:lnTo>
                  <a:lnTo>
                    <a:pt x="56" y="89"/>
                  </a:lnTo>
                  <a:lnTo>
                    <a:pt x="49" y="92"/>
                  </a:lnTo>
                  <a:lnTo>
                    <a:pt x="41" y="93"/>
                  </a:lnTo>
                  <a:lnTo>
                    <a:pt x="33" y="96"/>
                  </a:lnTo>
                  <a:lnTo>
                    <a:pt x="24" y="97"/>
                  </a:lnTo>
                  <a:lnTo>
                    <a:pt x="16" y="99"/>
                  </a:lnTo>
                  <a:lnTo>
                    <a:pt x="9" y="100"/>
                  </a:lnTo>
                  <a:lnTo>
                    <a:pt x="4" y="102"/>
                  </a:lnTo>
                  <a:lnTo>
                    <a:pt x="2" y="103"/>
                  </a:lnTo>
                  <a:lnTo>
                    <a:pt x="0" y="103"/>
                  </a:lnTo>
                  <a:lnTo>
                    <a:pt x="2" y="105"/>
                  </a:lnTo>
                  <a:lnTo>
                    <a:pt x="7" y="105"/>
                  </a:lnTo>
                  <a:lnTo>
                    <a:pt x="12" y="105"/>
                  </a:lnTo>
                  <a:lnTo>
                    <a:pt x="18" y="103"/>
                  </a:lnTo>
                  <a:lnTo>
                    <a:pt x="24" y="103"/>
                  </a:lnTo>
                  <a:lnTo>
                    <a:pt x="31" y="102"/>
                  </a:lnTo>
                  <a:lnTo>
                    <a:pt x="37" y="100"/>
                  </a:lnTo>
                  <a:lnTo>
                    <a:pt x="44" y="100"/>
                  </a:lnTo>
                  <a:lnTo>
                    <a:pt x="52" y="99"/>
                  </a:lnTo>
                  <a:lnTo>
                    <a:pt x="58" y="97"/>
                  </a:lnTo>
                  <a:lnTo>
                    <a:pt x="49" y="109"/>
                  </a:lnTo>
                  <a:lnTo>
                    <a:pt x="40" y="121"/>
                  </a:lnTo>
                  <a:lnTo>
                    <a:pt x="33" y="142"/>
                  </a:lnTo>
                  <a:lnTo>
                    <a:pt x="30" y="176"/>
                  </a:lnTo>
                  <a:lnTo>
                    <a:pt x="37" y="159"/>
                  </a:lnTo>
                  <a:lnTo>
                    <a:pt x="47" y="137"/>
                  </a:lnTo>
                  <a:lnTo>
                    <a:pt x="58" y="117"/>
                  </a:lnTo>
                  <a:lnTo>
                    <a:pt x="68" y="103"/>
                  </a:lnTo>
                  <a:lnTo>
                    <a:pt x="71" y="118"/>
                  </a:lnTo>
                  <a:lnTo>
                    <a:pt x="77" y="134"/>
                  </a:lnTo>
                  <a:lnTo>
                    <a:pt x="84" y="148"/>
                  </a:lnTo>
                  <a:lnTo>
                    <a:pt x="92" y="158"/>
                  </a:lnTo>
                  <a:lnTo>
                    <a:pt x="96" y="162"/>
                  </a:lnTo>
                  <a:lnTo>
                    <a:pt x="96" y="161"/>
                  </a:lnTo>
                  <a:lnTo>
                    <a:pt x="95" y="158"/>
                  </a:lnTo>
                  <a:lnTo>
                    <a:pt x="92" y="154"/>
                  </a:lnTo>
                  <a:lnTo>
                    <a:pt x="86" y="137"/>
                  </a:lnTo>
                  <a:lnTo>
                    <a:pt x="81" y="121"/>
                  </a:lnTo>
                  <a:lnTo>
                    <a:pt x="78" y="106"/>
                  </a:lnTo>
                  <a:lnTo>
                    <a:pt x="78" y="94"/>
                  </a:lnTo>
                  <a:lnTo>
                    <a:pt x="81" y="83"/>
                  </a:lnTo>
                  <a:lnTo>
                    <a:pt x="89" y="68"/>
                  </a:lnTo>
                  <a:lnTo>
                    <a:pt x="96" y="55"/>
                  </a:lnTo>
                  <a:lnTo>
                    <a:pt x="100" y="47"/>
                  </a:lnTo>
                  <a:lnTo>
                    <a:pt x="109" y="56"/>
                  </a:lnTo>
                  <a:lnTo>
                    <a:pt x="120" y="69"/>
                  </a:lnTo>
                  <a:lnTo>
                    <a:pt x="127" y="84"/>
                  </a:lnTo>
                  <a:lnTo>
                    <a:pt x="131" y="105"/>
                  </a:lnTo>
                  <a:lnTo>
                    <a:pt x="131" y="112"/>
                  </a:lnTo>
                  <a:lnTo>
                    <a:pt x="134" y="112"/>
                  </a:lnTo>
                  <a:lnTo>
                    <a:pt x="136" y="108"/>
                  </a:lnTo>
                  <a:lnTo>
                    <a:pt x="136" y="102"/>
                  </a:lnTo>
                  <a:lnTo>
                    <a:pt x="133" y="83"/>
                  </a:lnTo>
                  <a:lnTo>
                    <a:pt x="128" y="62"/>
                  </a:lnTo>
                  <a:lnTo>
                    <a:pt x="121" y="47"/>
                  </a:lnTo>
                  <a:lnTo>
                    <a:pt x="115" y="38"/>
                  </a:lnTo>
                  <a:lnTo>
                    <a:pt x="121" y="29"/>
                  </a:lnTo>
                  <a:lnTo>
                    <a:pt x="127" y="19"/>
                  </a:lnTo>
                  <a:lnTo>
                    <a:pt x="133" y="9"/>
                  </a:lnTo>
                  <a:lnTo>
                    <a:pt x="136" y="0"/>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5" name="Freeform 301"/>
            <p:cNvSpPr>
              <a:spLocks/>
            </p:cNvSpPr>
            <p:nvPr/>
          </p:nvSpPr>
          <p:spPr bwMode="auto">
            <a:xfrm>
              <a:off x="1249" y="1403"/>
              <a:ext cx="193" cy="150"/>
            </a:xfrm>
            <a:custGeom>
              <a:avLst/>
              <a:gdLst>
                <a:gd name="T0" fmla="*/ 115 w 193"/>
                <a:gd name="T1" fmla="*/ 9 h 150"/>
                <a:gd name="T2" fmla="*/ 134 w 193"/>
                <a:gd name="T3" fmla="*/ 9 h 150"/>
                <a:gd name="T4" fmla="*/ 152 w 193"/>
                <a:gd name="T5" fmla="*/ 20 h 150"/>
                <a:gd name="T6" fmla="*/ 155 w 193"/>
                <a:gd name="T7" fmla="*/ 30 h 150"/>
                <a:gd name="T8" fmla="*/ 150 w 193"/>
                <a:gd name="T9" fmla="*/ 46 h 150"/>
                <a:gd name="T10" fmla="*/ 124 w 193"/>
                <a:gd name="T11" fmla="*/ 54 h 150"/>
                <a:gd name="T12" fmla="*/ 112 w 193"/>
                <a:gd name="T13" fmla="*/ 64 h 150"/>
                <a:gd name="T14" fmla="*/ 110 w 193"/>
                <a:gd name="T15" fmla="*/ 68 h 150"/>
                <a:gd name="T16" fmla="*/ 116 w 193"/>
                <a:gd name="T17" fmla="*/ 65 h 150"/>
                <a:gd name="T18" fmla="*/ 135 w 193"/>
                <a:gd name="T19" fmla="*/ 61 h 150"/>
                <a:gd name="T20" fmla="*/ 144 w 193"/>
                <a:gd name="T21" fmla="*/ 68 h 150"/>
                <a:gd name="T22" fmla="*/ 149 w 193"/>
                <a:gd name="T23" fmla="*/ 74 h 150"/>
                <a:gd name="T24" fmla="*/ 149 w 193"/>
                <a:gd name="T25" fmla="*/ 83 h 150"/>
                <a:gd name="T26" fmla="*/ 143 w 193"/>
                <a:gd name="T27" fmla="*/ 94 h 150"/>
                <a:gd name="T28" fmla="*/ 149 w 193"/>
                <a:gd name="T29" fmla="*/ 98 h 150"/>
                <a:gd name="T30" fmla="*/ 169 w 193"/>
                <a:gd name="T31" fmla="*/ 95 h 150"/>
                <a:gd name="T32" fmla="*/ 190 w 193"/>
                <a:gd name="T33" fmla="*/ 113 h 150"/>
                <a:gd name="T34" fmla="*/ 186 w 193"/>
                <a:gd name="T35" fmla="*/ 141 h 150"/>
                <a:gd name="T36" fmla="*/ 158 w 193"/>
                <a:gd name="T37" fmla="*/ 150 h 150"/>
                <a:gd name="T38" fmla="*/ 140 w 193"/>
                <a:gd name="T39" fmla="*/ 130 h 150"/>
                <a:gd name="T40" fmla="*/ 135 w 193"/>
                <a:gd name="T41" fmla="*/ 111 h 150"/>
                <a:gd name="T42" fmla="*/ 110 w 193"/>
                <a:gd name="T43" fmla="*/ 94 h 150"/>
                <a:gd name="T44" fmla="*/ 107 w 193"/>
                <a:gd name="T45" fmla="*/ 94 h 150"/>
                <a:gd name="T46" fmla="*/ 112 w 193"/>
                <a:gd name="T47" fmla="*/ 116 h 150"/>
                <a:gd name="T48" fmla="*/ 100 w 193"/>
                <a:gd name="T49" fmla="*/ 136 h 150"/>
                <a:gd name="T50" fmla="*/ 81 w 193"/>
                <a:gd name="T51" fmla="*/ 144 h 150"/>
                <a:gd name="T52" fmla="*/ 60 w 193"/>
                <a:gd name="T53" fmla="*/ 135 h 150"/>
                <a:gd name="T54" fmla="*/ 50 w 193"/>
                <a:gd name="T55" fmla="*/ 117 h 150"/>
                <a:gd name="T56" fmla="*/ 53 w 193"/>
                <a:gd name="T57" fmla="*/ 98 h 150"/>
                <a:gd name="T58" fmla="*/ 63 w 193"/>
                <a:gd name="T59" fmla="*/ 88 h 150"/>
                <a:gd name="T60" fmla="*/ 44 w 193"/>
                <a:gd name="T61" fmla="*/ 77 h 150"/>
                <a:gd name="T62" fmla="*/ 37 w 193"/>
                <a:gd name="T63" fmla="*/ 85 h 150"/>
                <a:gd name="T64" fmla="*/ 10 w 193"/>
                <a:gd name="T65" fmla="*/ 83 h 150"/>
                <a:gd name="T66" fmla="*/ 0 w 193"/>
                <a:gd name="T67" fmla="*/ 67 h 150"/>
                <a:gd name="T68" fmla="*/ 9 w 193"/>
                <a:gd name="T69" fmla="*/ 45 h 150"/>
                <a:gd name="T70" fmla="*/ 16 w 193"/>
                <a:gd name="T71" fmla="*/ 37 h 150"/>
                <a:gd name="T72" fmla="*/ 26 w 193"/>
                <a:gd name="T73" fmla="*/ 34 h 150"/>
                <a:gd name="T74" fmla="*/ 34 w 193"/>
                <a:gd name="T75" fmla="*/ 33 h 150"/>
                <a:gd name="T76" fmla="*/ 38 w 193"/>
                <a:gd name="T77" fmla="*/ 9 h 150"/>
                <a:gd name="T78" fmla="*/ 59 w 193"/>
                <a:gd name="T79" fmla="*/ 0 h 150"/>
                <a:gd name="T80" fmla="*/ 79 w 193"/>
                <a:gd name="T81" fmla="*/ 6 h 150"/>
                <a:gd name="T82" fmla="*/ 76 w 193"/>
                <a:gd name="T83" fmla="*/ 36 h 150"/>
                <a:gd name="T84" fmla="*/ 94 w 193"/>
                <a:gd name="T85" fmla="*/ 48 h 150"/>
                <a:gd name="T86" fmla="*/ 94 w 193"/>
                <a:gd name="T87" fmla="*/ 60 h 150"/>
                <a:gd name="T88" fmla="*/ 100 w 193"/>
                <a:gd name="T89" fmla="*/ 57 h 150"/>
                <a:gd name="T90" fmla="*/ 107 w 193"/>
                <a:gd name="T91" fmla="*/ 45 h 150"/>
                <a:gd name="T92" fmla="*/ 103 w 193"/>
                <a:gd name="T93" fmla="*/ 2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3"/>
                <a:gd name="T142" fmla="*/ 0 h 150"/>
                <a:gd name="T143" fmla="*/ 193 w 193"/>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3" h="150">
                  <a:moveTo>
                    <a:pt x="106" y="15"/>
                  </a:moveTo>
                  <a:lnTo>
                    <a:pt x="109" y="12"/>
                  </a:lnTo>
                  <a:lnTo>
                    <a:pt x="115" y="9"/>
                  </a:lnTo>
                  <a:lnTo>
                    <a:pt x="121" y="8"/>
                  </a:lnTo>
                  <a:lnTo>
                    <a:pt x="128" y="9"/>
                  </a:lnTo>
                  <a:lnTo>
                    <a:pt x="134" y="9"/>
                  </a:lnTo>
                  <a:lnTo>
                    <a:pt x="140" y="11"/>
                  </a:lnTo>
                  <a:lnTo>
                    <a:pt x="146" y="14"/>
                  </a:lnTo>
                  <a:lnTo>
                    <a:pt x="152" y="20"/>
                  </a:lnTo>
                  <a:lnTo>
                    <a:pt x="150" y="18"/>
                  </a:lnTo>
                  <a:lnTo>
                    <a:pt x="153" y="23"/>
                  </a:lnTo>
                  <a:lnTo>
                    <a:pt x="155" y="30"/>
                  </a:lnTo>
                  <a:lnTo>
                    <a:pt x="155" y="37"/>
                  </a:lnTo>
                  <a:lnTo>
                    <a:pt x="153" y="42"/>
                  </a:lnTo>
                  <a:lnTo>
                    <a:pt x="150" y="46"/>
                  </a:lnTo>
                  <a:lnTo>
                    <a:pt x="147" y="52"/>
                  </a:lnTo>
                  <a:lnTo>
                    <a:pt x="138" y="55"/>
                  </a:lnTo>
                  <a:lnTo>
                    <a:pt x="124" y="54"/>
                  </a:lnTo>
                  <a:lnTo>
                    <a:pt x="119" y="57"/>
                  </a:lnTo>
                  <a:lnTo>
                    <a:pt x="116" y="61"/>
                  </a:lnTo>
                  <a:lnTo>
                    <a:pt x="112" y="64"/>
                  </a:lnTo>
                  <a:lnTo>
                    <a:pt x="109" y="65"/>
                  </a:lnTo>
                  <a:lnTo>
                    <a:pt x="110" y="67"/>
                  </a:lnTo>
                  <a:lnTo>
                    <a:pt x="110" y="68"/>
                  </a:lnTo>
                  <a:lnTo>
                    <a:pt x="112" y="70"/>
                  </a:lnTo>
                  <a:lnTo>
                    <a:pt x="112" y="71"/>
                  </a:lnTo>
                  <a:lnTo>
                    <a:pt x="116" y="65"/>
                  </a:lnTo>
                  <a:lnTo>
                    <a:pt x="122" y="61"/>
                  </a:lnTo>
                  <a:lnTo>
                    <a:pt x="128" y="60"/>
                  </a:lnTo>
                  <a:lnTo>
                    <a:pt x="135" y="61"/>
                  </a:lnTo>
                  <a:lnTo>
                    <a:pt x="140" y="64"/>
                  </a:lnTo>
                  <a:lnTo>
                    <a:pt x="143" y="65"/>
                  </a:lnTo>
                  <a:lnTo>
                    <a:pt x="144" y="68"/>
                  </a:lnTo>
                  <a:lnTo>
                    <a:pt x="147" y="71"/>
                  </a:lnTo>
                  <a:lnTo>
                    <a:pt x="149" y="73"/>
                  </a:lnTo>
                  <a:lnTo>
                    <a:pt x="149" y="74"/>
                  </a:lnTo>
                  <a:lnTo>
                    <a:pt x="149" y="77"/>
                  </a:lnTo>
                  <a:lnTo>
                    <a:pt x="149" y="79"/>
                  </a:lnTo>
                  <a:lnTo>
                    <a:pt x="149" y="83"/>
                  </a:lnTo>
                  <a:lnTo>
                    <a:pt x="147" y="86"/>
                  </a:lnTo>
                  <a:lnTo>
                    <a:pt x="146" y="91"/>
                  </a:lnTo>
                  <a:lnTo>
                    <a:pt x="143" y="94"/>
                  </a:lnTo>
                  <a:lnTo>
                    <a:pt x="144" y="95"/>
                  </a:lnTo>
                  <a:lnTo>
                    <a:pt x="146" y="96"/>
                  </a:lnTo>
                  <a:lnTo>
                    <a:pt x="149" y="98"/>
                  </a:lnTo>
                  <a:lnTo>
                    <a:pt x="150" y="99"/>
                  </a:lnTo>
                  <a:lnTo>
                    <a:pt x="159" y="95"/>
                  </a:lnTo>
                  <a:lnTo>
                    <a:pt x="169" y="95"/>
                  </a:lnTo>
                  <a:lnTo>
                    <a:pt x="178" y="98"/>
                  </a:lnTo>
                  <a:lnTo>
                    <a:pt x="186" y="104"/>
                  </a:lnTo>
                  <a:lnTo>
                    <a:pt x="190" y="113"/>
                  </a:lnTo>
                  <a:lnTo>
                    <a:pt x="193" y="123"/>
                  </a:lnTo>
                  <a:lnTo>
                    <a:pt x="190" y="133"/>
                  </a:lnTo>
                  <a:lnTo>
                    <a:pt x="186" y="141"/>
                  </a:lnTo>
                  <a:lnTo>
                    <a:pt x="177" y="147"/>
                  </a:lnTo>
                  <a:lnTo>
                    <a:pt x="168" y="150"/>
                  </a:lnTo>
                  <a:lnTo>
                    <a:pt x="158" y="150"/>
                  </a:lnTo>
                  <a:lnTo>
                    <a:pt x="149" y="145"/>
                  </a:lnTo>
                  <a:lnTo>
                    <a:pt x="143" y="138"/>
                  </a:lnTo>
                  <a:lnTo>
                    <a:pt x="140" y="130"/>
                  </a:lnTo>
                  <a:lnTo>
                    <a:pt x="140" y="123"/>
                  </a:lnTo>
                  <a:lnTo>
                    <a:pt x="141" y="116"/>
                  </a:lnTo>
                  <a:lnTo>
                    <a:pt x="135" y="111"/>
                  </a:lnTo>
                  <a:lnTo>
                    <a:pt x="127" y="105"/>
                  </a:lnTo>
                  <a:lnTo>
                    <a:pt x="116" y="98"/>
                  </a:lnTo>
                  <a:lnTo>
                    <a:pt x="110" y="94"/>
                  </a:lnTo>
                  <a:lnTo>
                    <a:pt x="109" y="92"/>
                  </a:lnTo>
                  <a:lnTo>
                    <a:pt x="107" y="92"/>
                  </a:lnTo>
                  <a:lnTo>
                    <a:pt x="107" y="94"/>
                  </a:lnTo>
                  <a:lnTo>
                    <a:pt x="107" y="95"/>
                  </a:lnTo>
                  <a:lnTo>
                    <a:pt x="112" y="105"/>
                  </a:lnTo>
                  <a:lnTo>
                    <a:pt x="112" y="116"/>
                  </a:lnTo>
                  <a:lnTo>
                    <a:pt x="107" y="126"/>
                  </a:lnTo>
                  <a:lnTo>
                    <a:pt x="103" y="133"/>
                  </a:lnTo>
                  <a:lnTo>
                    <a:pt x="100" y="136"/>
                  </a:lnTo>
                  <a:lnTo>
                    <a:pt x="94" y="139"/>
                  </a:lnTo>
                  <a:lnTo>
                    <a:pt x="87" y="142"/>
                  </a:lnTo>
                  <a:lnTo>
                    <a:pt x="81" y="144"/>
                  </a:lnTo>
                  <a:lnTo>
                    <a:pt x="73" y="142"/>
                  </a:lnTo>
                  <a:lnTo>
                    <a:pt x="66" y="139"/>
                  </a:lnTo>
                  <a:lnTo>
                    <a:pt x="60" y="135"/>
                  </a:lnTo>
                  <a:lnTo>
                    <a:pt x="56" y="129"/>
                  </a:lnTo>
                  <a:lnTo>
                    <a:pt x="53" y="123"/>
                  </a:lnTo>
                  <a:lnTo>
                    <a:pt x="50" y="117"/>
                  </a:lnTo>
                  <a:lnTo>
                    <a:pt x="50" y="110"/>
                  </a:lnTo>
                  <a:lnTo>
                    <a:pt x="50" y="101"/>
                  </a:lnTo>
                  <a:lnTo>
                    <a:pt x="53" y="98"/>
                  </a:lnTo>
                  <a:lnTo>
                    <a:pt x="56" y="94"/>
                  </a:lnTo>
                  <a:lnTo>
                    <a:pt x="59" y="91"/>
                  </a:lnTo>
                  <a:lnTo>
                    <a:pt x="63" y="88"/>
                  </a:lnTo>
                  <a:lnTo>
                    <a:pt x="56" y="86"/>
                  </a:lnTo>
                  <a:lnTo>
                    <a:pt x="50" y="82"/>
                  </a:lnTo>
                  <a:lnTo>
                    <a:pt x="44" y="77"/>
                  </a:lnTo>
                  <a:lnTo>
                    <a:pt x="41" y="71"/>
                  </a:lnTo>
                  <a:lnTo>
                    <a:pt x="40" y="79"/>
                  </a:lnTo>
                  <a:lnTo>
                    <a:pt x="37" y="85"/>
                  </a:lnTo>
                  <a:lnTo>
                    <a:pt x="29" y="88"/>
                  </a:lnTo>
                  <a:lnTo>
                    <a:pt x="17" y="86"/>
                  </a:lnTo>
                  <a:lnTo>
                    <a:pt x="10" y="83"/>
                  </a:lnTo>
                  <a:lnTo>
                    <a:pt x="4" y="77"/>
                  </a:lnTo>
                  <a:lnTo>
                    <a:pt x="1" y="71"/>
                  </a:lnTo>
                  <a:lnTo>
                    <a:pt x="0" y="67"/>
                  </a:lnTo>
                  <a:lnTo>
                    <a:pt x="1" y="60"/>
                  </a:lnTo>
                  <a:lnTo>
                    <a:pt x="4" y="52"/>
                  </a:lnTo>
                  <a:lnTo>
                    <a:pt x="9" y="45"/>
                  </a:lnTo>
                  <a:lnTo>
                    <a:pt x="11" y="40"/>
                  </a:lnTo>
                  <a:lnTo>
                    <a:pt x="13" y="39"/>
                  </a:lnTo>
                  <a:lnTo>
                    <a:pt x="16" y="37"/>
                  </a:lnTo>
                  <a:lnTo>
                    <a:pt x="19" y="36"/>
                  </a:lnTo>
                  <a:lnTo>
                    <a:pt x="22" y="34"/>
                  </a:lnTo>
                  <a:lnTo>
                    <a:pt x="26" y="34"/>
                  </a:lnTo>
                  <a:lnTo>
                    <a:pt x="29" y="33"/>
                  </a:lnTo>
                  <a:lnTo>
                    <a:pt x="31" y="33"/>
                  </a:lnTo>
                  <a:lnTo>
                    <a:pt x="34" y="33"/>
                  </a:lnTo>
                  <a:lnTo>
                    <a:pt x="34" y="26"/>
                  </a:lnTo>
                  <a:lnTo>
                    <a:pt x="34" y="17"/>
                  </a:lnTo>
                  <a:lnTo>
                    <a:pt x="38" y="9"/>
                  </a:lnTo>
                  <a:lnTo>
                    <a:pt x="47" y="3"/>
                  </a:lnTo>
                  <a:lnTo>
                    <a:pt x="51" y="0"/>
                  </a:lnTo>
                  <a:lnTo>
                    <a:pt x="59" y="0"/>
                  </a:lnTo>
                  <a:lnTo>
                    <a:pt x="66" y="0"/>
                  </a:lnTo>
                  <a:lnTo>
                    <a:pt x="71" y="2"/>
                  </a:lnTo>
                  <a:lnTo>
                    <a:pt x="79" y="6"/>
                  </a:lnTo>
                  <a:lnTo>
                    <a:pt x="84" y="17"/>
                  </a:lnTo>
                  <a:lnTo>
                    <a:pt x="84" y="27"/>
                  </a:lnTo>
                  <a:lnTo>
                    <a:pt x="76" y="36"/>
                  </a:lnTo>
                  <a:lnTo>
                    <a:pt x="82" y="37"/>
                  </a:lnTo>
                  <a:lnTo>
                    <a:pt x="90" y="40"/>
                  </a:lnTo>
                  <a:lnTo>
                    <a:pt x="94" y="48"/>
                  </a:lnTo>
                  <a:lnTo>
                    <a:pt x="96" y="55"/>
                  </a:lnTo>
                  <a:lnTo>
                    <a:pt x="94" y="58"/>
                  </a:lnTo>
                  <a:lnTo>
                    <a:pt x="94" y="60"/>
                  </a:lnTo>
                  <a:lnTo>
                    <a:pt x="94" y="61"/>
                  </a:lnTo>
                  <a:lnTo>
                    <a:pt x="97" y="60"/>
                  </a:lnTo>
                  <a:lnTo>
                    <a:pt x="100" y="57"/>
                  </a:lnTo>
                  <a:lnTo>
                    <a:pt x="103" y="52"/>
                  </a:lnTo>
                  <a:lnTo>
                    <a:pt x="106" y="49"/>
                  </a:lnTo>
                  <a:lnTo>
                    <a:pt x="107" y="45"/>
                  </a:lnTo>
                  <a:lnTo>
                    <a:pt x="104" y="37"/>
                  </a:lnTo>
                  <a:lnTo>
                    <a:pt x="103" y="31"/>
                  </a:lnTo>
                  <a:lnTo>
                    <a:pt x="103" y="24"/>
                  </a:lnTo>
                  <a:lnTo>
                    <a:pt x="106" y="15"/>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6" name="Freeform 302"/>
            <p:cNvSpPr>
              <a:spLocks/>
            </p:cNvSpPr>
            <p:nvPr/>
          </p:nvSpPr>
          <p:spPr bwMode="auto">
            <a:xfrm>
              <a:off x="1091" y="1267"/>
              <a:ext cx="180" cy="176"/>
            </a:xfrm>
            <a:custGeom>
              <a:avLst/>
              <a:gdLst>
                <a:gd name="T0" fmla="*/ 174 w 180"/>
                <a:gd name="T1" fmla="*/ 173 h 176"/>
                <a:gd name="T2" fmla="*/ 165 w 180"/>
                <a:gd name="T3" fmla="*/ 169 h 176"/>
                <a:gd name="T4" fmla="*/ 146 w 180"/>
                <a:gd name="T5" fmla="*/ 164 h 176"/>
                <a:gd name="T6" fmla="*/ 128 w 180"/>
                <a:gd name="T7" fmla="*/ 166 h 176"/>
                <a:gd name="T8" fmla="*/ 107 w 180"/>
                <a:gd name="T9" fmla="*/ 166 h 176"/>
                <a:gd name="T10" fmla="*/ 94 w 180"/>
                <a:gd name="T11" fmla="*/ 160 h 176"/>
                <a:gd name="T12" fmla="*/ 102 w 180"/>
                <a:gd name="T13" fmla="*/ 157 h 176"/>
                <a:gd name="T14" fmla="*/ 134 w 180"/>
                <a:gd name="T15" fmla="*/ 153 h 176"/>
                <a:gd name="T16" fmla="*/ 125 w 180"/>
                <a:gd name="T17" fmla="*/ 132 h 176"/>
                <a:gd name="T18" fmla="*/ 106 w 180"/>
                <a:gd name="T19" fmla="*/ 122 h 176"/>
                <a:gd name="T20" fmla="*/ 75 w 180"/>
                <a:gd name="T21" fmla="*/ 126 h 176"/>
                <a:gd name="T22" fmla="*/ 45 w 180"/>
                <a:gd name="T23" fmla="*/ 123 h 176"/>
                <a:gd name="T24" fmla="*/ 35 w 180"/>
                <a:gd name="T25" fmla="*/ 113 h 176"/>
                <a:gd name="T26" fmla="*/ 50 w 180"/>
                <a:gd name="T27" fmla="*/ 116 h 176"/>
                <a:gd name="T28" fmla="*/ 71 w 180"/>
                <a:gd name="T29" fmla="*/ 114 h 176"/>
                <a:gd name="T30" fmla="*/ 91 w 180"/>
                <a:gd name="T31" fmla="*/ 110 h 176"/>
                <a:gd name="T32" fmla="*/ 87 w 180"/>
                <a:gd name="T33" fmla="*/ 92 h 176"/>
                <a:gd name="T34" fmla="*/ 63 w 180"/>
                <a:gd name="T35" fmla="*/ 85 h 176"/>
                <a:gd name="T36" fmla="*/ 31 w 180"/>
                <a:gd name="T37" fmla="*/ 86 h 176"/>
                <a:gd name="T38" fmla="*/ 6 w 180"/>
                <a:gd name="T39" fmla="*/ 76 h 176"/>
                <a:gd name="T40" fmla="*/ 0 w 180"/>
                <a:gd name="T41" fmla="*/ 65 h 176"/>
                <a:gd name="T42" fmla="*/ 11 w 180"/>
                <a:gd name="T43" fmla="*/ 71 h 176"/>
                <a:gd name="T44" fmla="*/ 31 w 180"/>
                <a:gd name="T45" fmla="*/ 74 h 176"/>
                <a:gd name="T46" fmla="*/ 53 w 180"/>
                <a:gd name="T47" fmla="*/ 73 h 176"/>
                <a:gd name="T48" fmla="*/ 44 w 180"/>
                <a:gd name="T49" fmla="*/ 57 h 176"/>
                <a:gd name="T50" fmla="*/ 20 w 180"/>
                <a:gd name="T51" fmla="*/ 31 h 176"/>
                <a:gd name="T52" fmla="*/ 4 w 180"/>
                <a:gd name="T53" fmla="*/ 11 h 176"/>
                <a:gd name="T54" fmla="*/ 6 w 180"/>
                <a:gd name="T55" fmla="*/ 2 h 176"/>
                <a:gd name="T56" fmla="*/ 19 w 180"/>
                <a:gd name="T57" fmla="*/ 17 h 176"/>
                <a:gd name="T58" fmla="*/ 42 w 180"/>
                <a:gd name="T59" fmla="*/ 42 h 176"/>
                <a:gd name="T60" fmla="*/ 62 w 180"/>
                <a:gd name="T61" fmla="*/ 60 h 176"/>
                <a:gd name="T62" fmla="*/ 71 w 180"/>
                <a:gd name="T63" fmla="*/ 30 h 176"/>
                <a:gd name="T64" fmla="*/ 69 w 180"/>
                <a:gd name="T65" fmla="*/ 11 h 176"/>
                <a:gd name="T66" fmla="*/ 78 w 180"/>
                <a:gd name="T67" fmla="*/ 31 h 176"/>
                <a:gd name="T68" fmla="*/ 81 w 180"/>
                <a:gd name="T69" fmla="*/ 68 h 176"/>
                <a:gd name="T70" fmla="*/ 102 w 180"/>
                <a:gd name="T71" fmla="*/ 91 h 176"/>
                <a:gd name="T72" fmla="*/ 124 w 180"/>
                <a:gd name="T73" fmla="*/ 83 h 176"/>
                <a:gd name="T74" fmla="*/ 127 w 180"/>
                <a:gd name="T75" fmla="*/ 48 h 176"/>
                <a:gd name="T76" fmla="*/ 133 w 180"/>
                <a:gd name="T77" fmla="*/ 51 h 176"/>
                <a:gd name="T78" fmla="*/ 137 w 180"/>
                <a:gd name="T79" fmla="*/ 98 h 176"/>
                <a:gd name="T80" fmla="*/ 147 w 180"/>
                <a:gd name="T81" fmla="*/ 126 h 176"/>
                <a:gd name="T82" fmla="*/ 162 w 180"/>
                <a:gd name="T83" fmla="*/ 135 h 176"/>
                <a:gd name="T84" fmla="*/ 169 w 180"/>
                <a:gd name="T85" fmla="*/ 119 h 176"/>
                <a:gd name="T86" fmla="*/ 177 w 180"/>
                <a:gd name="T87" fmla="*/ 116 h 176"/>
                <a:gd name="T88" fmla="*/ 174 w 180"/>
                <a:gd name="T89" fmla="*/ 138 h 176"/>
                <a:gd name="T90" fmla="*/ 171 w 180"/>
                <a:gd name="T91" fmla="*/ 156 h 176"/>
                <a:gd name="T92" fmla="*/ 180 w 180"/>
                <a:gd name="T93" fmla="*/ 17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0"/>
                <a:gd name="T142" fmla="*/ 0 h 176"/>
                <a:gd name="T143" fmla="*/ 180 w 180"/>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0" h="176">
                  <a:moveTo>
                    <a:pt x="180" y="170"/>
                  </a:moveTo>
                  <a:lnTo>
                    <a:pt x="177" y="172"/>
                  </a:lnTo>
                  <a:lnTo>
                    <a:pt x="174" y="173"/>
                  </a:lnTo>
                  <a:lnTo>
                    <a:pt x="171" y="175"/>
                  </a:lnTo>
                  <a:lnTo>
                    <a:pt x="169" y="176"/>
                  </a:lnTo>
                  <a:lnTo>
                    <a:pt x="165" y="169"/>
                  </a:lnTo>
                  <a:lnTo>
                    <a:pt x="161" y="164"/>
                  </a:lnTo>
                  <a:lnTo>
                    <a:pt x="155" y="163"/>
                  </a:lnTo>
                  <a:lnTo>
                    <a:pt x="146" y="164"/>
                  </a:lnTo>
                  <a:lnTo>
                    <a:pt x="140" y="166"/>
                  </a:lnTo>
                  <a:lnTo>
                    <a:pt x="134" y="166"/>
                  </a:lnTo>
                  <a:lnTo>
                    <a:pt x="128" y="166"/>
                  </a:lnTo>
                  <a:lnTo>
                    <a:pt x="121" y="166"/>
                  </a:lnTo>
                  <a:lnTo>
                    <a:pt x="113" y="166"/>
                  </a:lnTo>
                  <a:lnTo>
                    <a:pt x="107" y="166"/>
                  </a:lnTo>
                  <a:lnTo>
                    <a:pt x="103" y="164"/>
                  </a:lnTo>
                  <a:lnTo>
                    <a:pt x="99" y="163"/>
                  </a:lnTo>
                  <a:lnTo>
                    <a:pt x="94" y="160"/>
                  </a:lnTo>
                  <a:lnTo>
                    <a:pt x="93" y="157"/>
                  </a:lnTo>
                  <a:lnTo>
                    <a:pt x="94" y="156"/>
                  </a:lnTo>
                  <a:lnTo>
                    <a:pt x="102" y="157"/>
                  </a:lnTo>
                  <a:lnTo>
                    <a:pt x="112" y="157"/>
                  </a:lnTo>
                  <a:lnTo>
                    <a:pt x="124" y="156"/>
                  </a:lnTo>
                  <a:lnTo>
                    <a:pt x="134" y="153"/>
                  </a:lnTo>
                  <a:lnTo>
                    <a:pt x="141" y="150"/>
                  </a:lnTo>
                  <a:lnTo>
                    <a:pt x="134" y="141"/>
                  </a:lnTo>
                  <a:lnTo>
                    <a:pt x="125" y="132"/>
                  </a:lnTo>
                  <a:lnTo>
                    <a:pt x="118" y="125"/>
                  </a:lnTo>
                  <a:lnTo>
                    <a:pt x="113" y="120"/>
                  </a:lnTo>
                  <a:lnTo>
                    <a:pt x="106" y="122"/>
                  </a:lnTo>
                  <a:lnTo>
                    <a:pt x="96" y="123"/>
                  </a:lnTo>
                  <a:lnTo>
                    <a:pt x="85" y="125"/>
                  </a:lnTo>
                  <a:lnTo>
                    <a:pt x="75" y="126"/>
                  </a:lnTo>
                  <a:lnTo>
                    <a:pt x="63" y="126"/>
                  </a:lnTo>
                  <a:lnTo>
                    <a:pt x="54" y="125"/>
                  </a:lnTo>
                  <a:lnTo>
                    <a:pt x="45" y="123"/>
                  </a:lnTo>
                  <a:lnTo>
                    <a:pt x="40" y="120"/>
                  </a:lnTo>
                  <a:lnTo>
                    <a:pt x="35" y="116"/>
                  </a:lnTo>
                  <a:lnTo>
                    <a:pt x="35" y="113"/>
                  </a:lnTo>
                  <a:lnTo>
                    <a:pt x="38" y="113"/>
                  </a:lnTo>
                  <a:lnTo>
                    <a:pt x="44" y="114"/>
                  </a:lnTo>
                  <a:lnTo>
                    <a:pt x="50" y="116"/>
                  </a:lnTo>
                  <a:lnTo>
                    <a:pt x="56" y="116"/>
                  </a:lnTo>
                  <a:lnTo>
                    <a:pt x="63" y="116"/>
                  </a:lnTo>
                  <a:lnTo>
                    <a:pt x="71" y="114"/>
                  </a:lnTo>
                  <a:lnTo>
                    <a:pt x="78" y="113"/>
                  </a:lnTo>
                  <a:lnTo>
                    <a:pt x="85" y="111"/>
                  </a:lnTo>
                  <a:lnTo>
                    <a:pt x="91" y="110"/>
                  </a:lnTo>
                  <a:lnTo>
                    <a:pt x="97" y="107"/>
                  </a:lnTo>
                  <a:lnTo>
                    <a:pt x="93" y="99"/>
                  </a:lnTo>
                  <a:lnTo>
                    <a:pt x="87" y="92"/>
                  </a:lnTo>
                  <a:lnTo>
                    <a:pt x="79" y="86"/>
                  </a:lnTo>
                  <a:lnTo>
                    <a:pt x="72" y="82"/>
                  </a:lnTo>
                  <a:lnTo>
                    <a:pt x="63" y="85"/>
                  </a:lnTo>
                  <a:lnTo>
                    <a:pt x="53" y="86"/>
                  </a:lnTo>
                  <a:lnTo>
                    <a:pt x="41" y="86"/>
                  </a:lnTo>
                  <a:lnTo>
                    <a:pt x="31" y="86"/>
                  </a:lnTo>
                  <a:lnTo>
                    <a:pt x="22" y="83"/>
                  </a:lnTo>
                  <a:lnTo>
                    <a:pt x="13" y="80"/>
                  </a:lnTo>
                  <a:lnTo>
                    <a:pt x="6" y="76"/>
                  </a:lnTo>
                  <a:lnTo>
                    <a:pt x="1" y="70"/>
                  </a:lnTo>
                  <a:lnTo>
                    <a:pt x="0" y="67"/>
                  </a:lnTo>
                  <a:lnTo>
                    <a:pt x="0" y="65"/>
                  </a:lnTo>
                  <a:lnTo>
                    <a:pt x="3" y="67"/>
                  </a:lnTo>
                  <a:lnTo>
                    <a:pt x="7" y="70"/>
                  </a:lnTo>
                  <a:lnTo>
                    <a:pt x="11" y="71"/>
                  </a:lnTo>
                  <a:lnTo>
                    <a:pt x="16" y="73"/>
                  </a:lnTo>
                  <a:lnTo>
                    <a:pt x="23" y="74"/>
                  </a:lnTo>
                  <a:lnTo>
                    <a:pt x="31" y="74"/>
                  </a:lnTo>
                  <a:lnTo>
                    <a:pt x="38" y="74"/>
                  </a:lnTo>
                  <a:lnTo>
                    <a:pt x="45" y="74"/>
                  </a:lnTo>
                  <a:lnTo>
                    <a:pt x="53" y="73"/>
                  </a:lnTo>
                  <a:lnTo>
                    <a:pt x="59" y="71"/>
                  </a:lnTo>
                  <a:lnTo>
                    <a:pt x="51" y="64"/>
                  </a:lnTo>
                  <a:lnTo>
                    <a:pt x="44" y="57"/>
                  </a:lnTo>
                  <a:lnTo>
                    <a:pt x="37" y="49"/>
                  </a:lnTo>
                  <a:lnTo>
                    <a:pt x="28" y="40"/>
                  </a:lnTo>
                  <a:lnTo>
                    <a:pt x="20" y="31"/>
                  </a:lnTo>
                  <a:lnTo>
                    <a:pt x="13" y="24"/>
                  </a:lnTo>
                  <a:lnTo>
                    <a:pt x="9" y="17"/>
                  </a:lnTo>
                  <a:lnTo>
                    <a:pt x="4" y="11"/>
                  </a:lnTo>
                  <a:lnTo>
                    <a:pt x="1" y="3"/>
                  </a:lnTo>
                  <a:lnTo>
                    <a:pt x="1" y="0"/>
                  </a:lnTo>
                  <a:lnTo>
                    <a:pt x="6" y="2"/>
                  </a:lnTo>
                  <a:lnTo>
                    <a:pt x="10" y="6"/>
                  </a:lnTo>
                  <a:lnTo>
                    <a:pt x="13" y="11"/>
                  </a:lnTo>
                  <a:lnTo>
                    <a:pt x="19" y="17"/>
                  </a:lnTo>
                  <a:lnTo>
                    <a:pt x="26" y="26"/>
                  </a:lnTo>
                  <a:lnTo>
                    <a:pt x="34" y="33"/>
                  </a:lnTo>
                  <a:lnTo>
                    <a:pt x="42" y="42"/>
                  </a:lnTo>
                  <a:lnTo>
                    <a:pt x="50" y="49"/>
                  </a:lnTo>
                  <a:lnTo>
                    <a:pt x="57" y="57"/>
                  </a:lnTo>
                  <a:lnTo>
                    <a:pt x="62" y="60"/>
                  </a:lnTo>
                  <a:lnTo>
                    <a:pt x="66" y="51"/>
                  </a:lnTo>
                  <a:lnTo>
                    <a:pt x="69" y="40"/>
                  </a:lnTo>
                  <a:lnTo>
                    <a:pt x="71" y="30"/>
                  </a:lnTo>
                  <a:lnTo>
                    <a:pt x="69" y="21"/>
                  </a:lnTo>
                  <a:lnTo>
                    <a:pt x="68" y="15"/>
                  </a:lnTo>
                  <a:lnTo>
                    <a:pt x="69" y="11"/>
                  </a:lnTo>
                  <a:lnTo>
                    <a:pt x="71" y="12"/>
                  </a:lnTo>
                  <a:lnTo>
                    <a:pt x="73" y="15"/>
                  </a:lnTo>
                  <a:lnTo>
                    <a:pt x="78" y="31"/>
                  </a:lnTo>
                  <a:lnTo>
                    <a:pt x="81" y="48"/>
                  </a:lnTo>
                  <a:lnTo>
                    <a:pt x="81" y="61"/>
                  </a:lnTo>
                  <a:lnTo>
                    <a:pt x="81" y="68"/>
                  </a:lnTo>
                  <a:lnTo>
                    <a:pt x="88" y="74"/>
                  </a:lnTo>
                  <a:lnTo>
                    <a:pt x="96" y="83"/>
                  </a:lnTo>
                  <a:lnTo>
                    <a:pt x="102" y="91"/>
                  </a:lnTo>
                  <a:lnTo>
                    <a:pt x="107" y="95"/>
                  </a:lnTo>
                  <a:lnTo>
                    <a:pt x="116" y="92"/>
                  </a:lnTo>
                  <a:lnTo>
                    <a:pt x="124" y="83"/>
                  </a:lnTo>
                  <a:lnTo>
                    <a:pt x="128" y="71"/>
                  </a:lnTo>
                  <a:lnTo>
                    <a:pt x="128" y="58"/>
                  </a:lnTo>
                  <a:lnTo>
                    <a:pt x="127" y="48"/>
                  </a:lnTo>
                  <a:lnTo>
                    <a:pt x="128" y="43"/>
                  </a:lnTo>
                  <a:lnTo>
                    <a:pt x="130" y="45"/>
                  </a:lnTo>
                  <a:lnTo>
                    <a:pt x="133" y="51"/>
                  </a:lnTo>
                  <a:lnTo>
                    <a:pt x="136" y="65"/>
                  </a:lnTo>
                  <a:lnTo>
                    <a:pt x="137" y="82"/>
                  </a:lnTo>
                  <a:lnTo>
                    <a:pt x="137" y="98"/>
                  </a:lnTo>
                  <a:lnTo>
                    <a:pt x="131" y="110"/>
                  </a:lnTo>
                  <a:lnTo>
                    <a:pt x="140" y="119"/>
                  </a:lnTo>
                  <a:lnTo>
                    <a:pt x="147" y="126"/>
                  </a:lnTo>
                  <a:lnTo>
                    <a:pt x="152" y="133"/>
                  </a:lnTo>
                  <a:lnTo>
                    <a:pt x="156" y="139"/>
                  </a:lnTo>
                  <a:lnTo>
                    <a:pt x="162" y="135"/>
                  </a:lnTo>
                  <a:lnTo>
                    <a:pt x="165" y="129"/>
                  </a:lnTo>
                  <a:lnTo>
                    <a:pt x="168" y="123"/>
                  </a:lnTo>
                  <a:lnTo>
                    <a:pt x="169" y="119"/>
                  </a:lnTo>
                  <a:lnTo>
                    <a:pt x="171" y="116"/>
                  </a:lnTo>
                  <a:lnTo>
                    <a:pt x="174" y="114"/>
                  </a:lnTo>
                  <a:lnTo>
                    <a:pt x="177" y="116"/>
                  </a:lnTo>
                  <a:lnTo>
                    <a:pt x="178" y="122"/>
                  </a:lnTo>
                  <a:lnTo>
                    <a:pt x="177" y="130"/>
                  </a:lnTo>
                  <a:lnTo>
                    <a:pt x="174" y="138"/>
                  </a:lnTo>
                  <a:lnTo>
                    <a:pt x="171" y="147"/>
                  </a:lnTo>
                  <a:lnTo>
                    <a:pt x="168" y="151"/>
                  </a:lnTo>
                  <a:lnTo>
                    <a:pt x="171" y="156"/>
                  </a:lnTo>
                  <a:lnTo>
                    <a:pt x="174" y="160"/>
                  </a:lnTo>
                  <a:lnTo>
                    <a:pt x="177" y="166"/>
                  </a:lnTo>
                  <a:lnTo>
                    <a:pt x="180" y="17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7" name="Freeform 303"/>
            <p:cNvSpPr>
              <a:spLocks/>
            </p:cNvSpPr>
            <p:nvPr/>
          </p:nvSpPr>
          <p:spPr bwMode="auto">
            <a:xfrm>
              <a:off x="1325" y="1225"/>
              <a:ext cx="145" cy="193"/>
            </a:xfrm>
            <a:custGeom>
              <a:avLst/>
              <a:gdLst>
                <a:gd name="T0" fmla="*/ 20 w 145"/>
                <a:gd name="T1" fmla="*/ 184 h 193"/>
                <a:gd name="T2" fmla="*/ 0 w 145"/>
                <a:gd name="T3" fmla="*/ 146 h 193"/>
                <a:gd name="T4" fmla="*/ 3 w 145"/>
                <a:gd name="T5" fmla="*/ 116 h 193"/>
                <a:gd name="T6" fmla="*/ 8 w 145"/>
                <a:gd name="T7" fmla="*/ 118 h 193"/>
                <a:gd name="T8" fmla="*/ 9 w 145"/>
                <a:gd name="T9" fmla="*/ 138 h 193"/>
                <a:gd name="T10" fmla="*/ 21 w 145"/>
                <a:gd name="T11" fmla="*/ 171 h 193"/>
                <a:gd name="T12" fmla="*/ 37 w 145"/>
                <a:gd name="T13" fmla="*/ 177 h 193"/>
                <a:gd name="T14" fmla="*/ 42 w 145"/>
                <a:gd name="T15" fmla="*/ 167 h 193"/>
                <a:gd name="T16" fmla="*/ 39 w 145"/>
                <a:gd name="T17" fmla="*/ 146 h 193"/>
                <a:gd name="T18" fmla="*/ 31 w 145"/>
                <a:gd name="T19" fmla="*/ 105 h 193"/>
                <a:gd name="T20" fmla="*/ 33 w 145"/>
                <a:gd name="T21" fmla="*/ 84 h 193"/>
                <a:gd name="T22" fmla="*/ 37 w 145"/>
                <a:gd name="T23" fmla="*/ 84 h 193"/>
                <a:gd name="T24" fmla="*/ 39 w 145"/>
                <a:gd name="T25" fmla="*/ 105 h 193"/>
                <a:gd name="T26" fmla="*/ 46 w 145"/>
                <a:gd name="T27" fmla="*/ 137 h 193"/>
                <a:gd name="T28" fmla="*/ 58 w 145"/>
                <a:gd name="T29" fmla="*/ 138 h 193"/>
                <a:gd name="T30" fmla="*/ 68 w 145"/>
                <a:gd name="T31" fmla="*/ 115 h 193"/>
                <a:gd name="T32" fmla="*/ 64 w 145"/>
                <a:gd name="T33" fmla="*/ 84 h 193"/>
                <a:gd name="T34" fmla="*/ 64 w 145"/>
                <a:gd name="T35" fmla="*/ 41 h 193"/>
                <a:gd name="T36" fmla="*/ 76 w 145"/>
                <a:gd name="T37" fmla="*/ 22 h 193"/>
                <a:gd name="T38" fmla="*/ 79 w 145"/>
                <a:gd name="T39" fmla="*/ 23 h 193"/>
                <a:gd name="T40" fmla="*/ 73 w 145"/>
                <a:gd name="T41" fmla="*/ 45 h 193"/>
                <a:gd name="T42" fmla="*/ 74 w 145"/>
                <a:gd name="T43" fmla="*/ 78 h 193"/>
                <a:gd name="T44" fmla="*/ 88 w 145"/>
                <a:gd name="T45" fmla="*/ 76 h 193"/>
                <a:gd name="T46" fmla="*/ 98 w 145"/>
                <a:gd name="T47" fmla="*/ 54 h 193"/>
                <a:gd name="T48" fmla="*/ 102 w 145"/>
                <a:gd name="T49" fmla="*/ 34 h 193"/>
                <a:gd name="T50" fmla="*/ 114 w 145"/>
                <a:gd name="T51" fmla="*/ 11 h 193"/>
                <a:gd name="T52" fmla="*/ 124 w 145"/>
                <a:gd name="T53" fmla="*/ 1 h 193"/>
                <a:gd name="T54" fmla="*/ 132 w 145"/>
                <a:gd name="T55" fmla="*/ 1 h 193"/>
                <a:gd name="T56" fmla="*/ 120 w 145"/>
                <a:gd name="T57" fmla="*/ 19 h 193"/>
                <a:gd name="T58" fmla="*/ 105 w 145"/>
                <a:gd name="T59" fmla="*/ 42 h 193"/>
                <a:gd name="T60" fmla="*/ 102 w 145"/>
                <a:gd name="T61" fmla="*/ 62 h 193"/>
                <a:gd name="T62" fmla="*/ 95 w 145"/>
                <a:gd name="T63" fmla="*/ 84 h 193"/>
                <a:gd name="T64" fmla="*/ 98 w 145"/>
                <a:gd name="T65" fmla="*/ 90 h 193"/>
                <a:gd name="T66" fmla="*/ 113 w 145"/>
                <a:gd name="T67" fmla="*/ 84 h 193"/>
                <a:gd name="T68" fmla="*/ 127 w 145"/>
                <a:gd name="T69" fmla="*/ 76 h 193"/>
                <a:gd name="T70" fmla="*/ 136 w 145"/>
                <a:gd name="T71" fmla="*/ 69 h 193"/>
                <a:gd name="T72" fmla="*/ 142 w 145"/>
                <a:gd name="T73" fmla="*/ 63 h 193"/>
                <a:gd name="T74" fmla="*/ 145 w 145"/>
                <a:gd name="T75" fmla="*/ 65 h 193"/>
                <a:gd name="T76" fmla="*/ 138 w 145"/>
                <a:gd name="T77" fmla="*/ 78 h 193"/>
                <a:gd name="T78" fmla="*/ 123 w 145"/>
                <a:gd name="T79" fmla="*/ 91 h 193"/>
                <a:gd name="T80" fmla="*/ 107 w 145"/>
                <a:gd name="T81" fmla="*/ 99 h 193"/>
                <a:gd name="T82" fmla="*/ 93 w 145"/>
                <a:gd name="T83" fmla="*/ 103 h 193"/>
                <a:gd name="T84" fmla="*/ 83 w 145"/>
                <a:gd name="T85" fmla="*/ 115 h 193"/>
                <a:gd name="T86" fmla="*/ 68 w 145"/>
                <a:gd name="T87" fmla="*/ 144 h 193"/>
                <a:gd name="T88" fmla="*/ 71 w 145"/>
                <a:gd name="T89" fmla="*/ 156 h 193"/>
                <a:gd name="T90" fmla="*/ 86 w 145"/>
                <a:gd name="T91" fmla="*/ 158 h 193"/>
                <a:gd name="T92" fmla="*/ 101 w 145"/>
                <a:gd name="T93" fmla="*/ 155 h 193"/>
                <a:gd name="T94" fmla="*/ 114 w 145"/>
                <a:gd name="T95" fmla="*/ 147 h 193"/>
                <a:gd name="T96" fmla="*/ 123 w 145"/>
                <a:gd name="T97" fmla="*/ 136 h 193"/>
                <a:gd name="T98" fmla="*/ 126 w 145"/>
                <a:gd name="T99" fmla="*/ 136 h 193"/>
                <a:gd name="T100" fmla="*/ 120 w 145"/>
                <a:gd name="T101" fmla="*/ 149 h 193"/>
                <a:gd name="T102" fmla="*/ 107 w 145"/>
                <a:gd name="T103" fmla="*/ 162 h 193"/>
                <a:gd name="T104" fmla="*/ 89 w 145"/>
                <a:gd name="T105" fmla="*/ 168 h 193"/>
                <a:gd name="T106" fmla="*/ 71 w 145"/>
                <a:gd name="T107" fmla="*/ 170 h 193"/>
                <a:gd name="T108" fmla="*/ 59 w 145"/>
                <a:gd name="T109" fmla="*/ 172 h 193"/>
                <a:gd name="T110" fmla="*/ 54 w 145"/>
                <a:gd name="T111" fmla="*/ 183 h 193"/>
                <a:gd name="T112" fmla="*/ 45 w 145"/>
                <a:gd name="T113" fmla="*/ 186 h 193"/>
                <a:gd name="T114" fmla="*/ 33 w 145"/>
                <a:gd name="T115" fmla="*/ 19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
                <a:gd name="T175" fmla="*/ 0 h 193"/>
                <a:gd name="T176" fmla="*/ 145 w 145"/>
                <a:gd name="T177" fmla="*/ 193 h 1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 h="193">
                  <a:moveTo>
                    <a:pt x="30" y="193"/>
                  </a:moveTo>
                  <a:lnTo>
                    <a:pt x="20" y="184"/>
                  </a:lnTo>
                  <a:lnTo>
                    <a:pt x="9" y="167"/>
                  </a:lnTo>
                  <a:lnTo>
                    <a:pt x="0" y="146"/>
                  </a:lnTo>
                  <a:lnTo>
                    <a:pt x="0" y="122"/>
                  </a:lnTo>
                  <a:lnTo>
                    <a:pt x="3" y="116"/>
                  </a:lnTo>
                  <a:lnTo>
                    <a:pt x="5" y="116"/>
                  </a:lnTo>
                  <a:lnTo>
                    <a:pt x="8" y="118"/>
                  </a:lnTo>
                  <a:lnTo>
                    <a:pt x="8" y="122"/>
                  </a:lnTo>
                  <a:lnTo>
                    <a:pt x="9" y="138"/>
                  </a:lnTo>
                  <a:lnTo>
                    <a:pt x="14" y="156"/>
                  </a:lnTo>
                  <a:lnTo>
                    <a:pt x="21" y="171"/>
                  </a:lnTo>
                  <a:lnTo>
                    <a:pt x="33" y="181"/>
                  </a:lnTo>
                  <a:lnTo>
                    <a:pt x="37" y="177"/>
                  </a:lnTo>
                  <a:lnTo>
                    <a:pt x="40" y="171"/>
                  </a:lnTo>
                  <a:lnTo>
                    <a:pt x="42" y="167"/>
                  </a:lnTo>
                  <a:lnTo>
                    <a:pt x="45" y="164"/>
                  </a:lnTo>
                  <a:lnTo>
                    <a:pt x="39" y="146"/>
                  </a:lnTo>
                  <a:lnTo>
                    <a:pt x="34" y="125"/>
                  </a:lnTo>
                  <a:lnTo>
                    <a:pt x="31" y="105"/>
                  </a:lnTo>
                  <a:lnTo>
                    <a:pt x="31" y="91"/>
                  </a:lnTo>
                  <a:lnTo>
                    <a:pt x="33" y="84"/>
                  </a:lnTo>
                  <a:lnTo>
                    <a:pt x="36" y="82"/>
                  </a:lnTo>
                  <a:lnTo>
                    <a:pt x="37" y="84"/>
                  </a:lnTo>
                  <a:lnTo>
                    <a:pt x="39" y="91"/>
                  </a:lnTo>
                  <a:lnTo>
                    <a:pt x="39" y="105"/>
                  </a:lnTo>
                  <a:lnTo>
                    <a:pt x="42" y="121"/>
                  </a:lnTo>
                  <a:lnTo>
                    <a:pt x="46" y="137"/>
                  </a:lnTo>
                  <a:lnTo>
                    <a:pt x="52" y="147"/>
                  </a:lnTo>
                  <a:lnTo>
                    <a:pt x="58" y="138"/>
                  </a:lnTo>
                  <a:lnTo>
                    <a:pt x="64" y="127"/>
                  </a:lnTo>
                  <a:lnTo>
                    <a:pt x="68" y="115"/>
                  </a:lnTo>
                  <a:lnTo>
                    <a:pt x="71" y="106"/>
                  </a:lnTo>
                  <a:lnTo>
                    <a:pt x="64" y="84"/>
                  </a:lnTo>
                  <a:lnTo>
                    <a:pt x="61" y="62"/>
                  </a:lnTo>
                  <a:lnTo>
                    <a:pt x="64" y="41"/>
                  </a:lnTo>
                  <a:lnTo>
                    <a:pt x="71" y="25"/>
                  </a:lnTo>
                  <a:lnTo>
                    <a:pt x="76" y="22"/>
                  </a:lnTo>
                  <a:lnTo>
                    <a:pt x="77" y="22"/>
                  </a:lnTo>
                  <a:lnTo>
                    <a:pt x="79" y="23"/>
                  </a:lnTo>
                  <a:lnTo>
                    <a:pt x="77" y="28"/>
                  </a:lnTo>
                  <a:lnTo>
                    <a:pt x="73" y="45"/>
                  </a:lnTo>
                  <a:lnTo>
                    <a:pt x="71" y="63"/>
                  </a:lnTo>
                  <a:lnTo>
                    <a:pt x="74" y="78"/>
                  </a:lnTo>
                  <a:lnTo>
                    <a:pt x="79" y="88"/>
                  </a:lnTo>
                  <a:lnTo>
                    <a:pt x="88" y="76"/>
                  </a:lnTo>
                  <a:lnTo>
                    <a:pt x="93" y="65"/>
                  </a:lnTo>
                  <a:lnTo>
                    <a:pt x="98" y="54"/>
                  </a:lnTo>
                  <a:lnTo>
                    <a:pt x="99" y="44"/>
                  </a:lnTo>
                  <a:lnTo>
                    <a:pt x="102" y="34"/>
                  </a:lnTo>
                  <a:lnTo>
                    <a:pt x="108" y="22"/>
                  </a:lnTo>
                  <a:lnTo>
                    <a:pt x="114" y="11"/>
                  </a:lnTo>
                  <a:lnTo>
                    <a:pt x="120" y="4"/>
                  </a:lnTo>
                  <a:lnTo>
                    <a:pt x="124" y="1"/>
                  </a:lnTo>
                  <a:lnTo>
                    <a:pt x="130" y="0"/>
                  </a:lnTo>
                  <a:lnTo>
                    <a:pt x="132" y="1"/>
                  </a:lnTo>
                  <a:lnTo>
                    <a:pt x="130" y="5"/>
                  </a:lnTo>
                  <a:lnTo>
                    <a:pt x="120" y="19"/>
                  </a:lnTo>
                  <a:lnTo>
                    <a:pt x="111" y="31"/>
                  </a:lnTo>
                  <a:lnTo>
                    <a:pt x="105" y="42"/>
                  </a:lnTo>
                  <a:lnTo>
                    <a:pt x="104" y="51"/>
                  </a:lnTo>
                  <a:lnTo>
                    <a:pt x="102" y="62"/>
                  </a:lnTo>
                  <a:lnTo>
                    <a:pt x="99" y="73"/>
                  </a:lnTo>
                  <a:lnTo>
                    <a:pt x="95" y="84"/>
                  </a:lnTo>
                  <a:lnTo>
                    <a:pt x="90" y="91"/>
                  </a:lnTo>
                  <a:lnTo>
                    <a:pt x="98" y="90"/>
                  </a:lnTo>
                  <a:lnTo>
                    <a:pt x="105" y="87"/>
                  </a:lnTo>
                  <a:lnTo>
                    <a:pt x="113" y="84"/>
                  </a:lnTo>
                  <a:lnTo>
                    <a:pt x="120" y="81"/>
                  </a:lnTo>
                  <a:lnTo>
                    <a:pt x="127" y="76"/>
                  </a:lnTo>
                  <a:lnTo>
                    <a:pt x="132" y="72"/>
                  </a:lnTo>
                  <a:lnTo>
                    <a:pt x="136" y="69"/>
                  </a:lnTo>
                  <a:lnTo>
                    <a:pt x="139" y="66"/>
                  </a:lnTo>
                  <a:lnTo>
                    <a:pt x="142" y="63"/>
                  </a:lnTo>
                  <a:lnTo>
                    <a:pt x="145" y="62"/>
                  </a:lnTo>
                  <a:lnTo>
                    <a:pt x="145" y="65"/>
                  </a:lnTo>
                  <a:lnTo>
                    <a:pt x="144" y="69"/>
                  </a:lnTo>
                  <a:lnTo>
                    <a:pt x="138" y="78"/>
                  </a:lnTo>
                  <a:lnTo>
                    <a:pt x="130" y="85"/>
                  </a:lnTo>
                  <a:lnTo>
                    <a:pt x="123" y="91"/>
                  </a:lnTo>
                  <a:lnTo>
                    <a:pt x="116" y="96"/>
                  </a:lnTo>
                  <a:lnTo>
                    <a:pt x="107" y="99"/>
                  </a:lnTo>
                  <a:lnTo>
                    <a:pt x="99" y="102"/>
                  </a:lnTo>
                  <a:lnTo>
                    <a:pt x="93" y="103"/>
                  </a:lnTo>
                  <a:lnTo>
                    <a:pt x="89" y="103"/>
                  </a:lnTo>
                  <a:lnTo>
                    <a:pt x="83" y="115"/>
                  </a:lnTo>
                  <a:lnTo>
                    <a:pt x="74" y="130"/>
                  </a:lnTo>
                  <a:lnTo>
                    <a:pt x="68" y="144"/>
                  </a:lnTo>
                  <a:lnTo>
                    <a:pt x="65" y="155"/>
                  </a:lnTo>
                  <a:lnTo>
                    <a:pt x="71" y="156"/>
                  </a:lnTo>
                  <a:lnTo>
                    <a:pt x="77" y="158"/>
                  </a:lnTo>
                  <a:lnTo>
                    <a:pt x="86" y="158"/>
                  </a:lnTo>
                  <a:lnTo>
                    <a:pt x="93" y="156"/>
                  </a:lnTo>
                  <a:lnTo>
                    <a:pt x="101" y="155"/>
                  </a:lnTo>
                  <a:lnTo>
                    <a:pt x="108" y="152"/>
                  </a:lnTo>
                  <a:lnTo>
                    <a:pt x="114" y="147"/>
                  </a:lnTo>
                  <a:lnTo>
                    <a:pt x="119" y="141"/>
                  </a:lnTo>
                  <a:lnTo>
                    <a:pt x="123" y="136"/>
                  </a:lnTo>
                  <a:lnTo>
                    <a:pt x="126" y="134"/>
                  </a:lnTo>
                  <a:lnTo>
                    <a:pt x="126" y="136"/>
                  </a:lnTo>
                  <a:lnTo>
                    <a:pt x="124" y="141"/>
                  </a:lnTo>
                  <a:lnTo>
                    <a:pt x="120" y="149"/>
                  </a:lnTo>
                  <a:lnTo>
                    <a:pt x="114" y="156"/>
                  </a:lnTo>
                  <a:lnTo>
                    <a:pt x="107" y="162"/>
                  </a:lnTo>
                  <a:lnTo>
                    <a:pt x="98" y="165"/>
                  </a:lnTo>
                  <a:lnTo>
                    <a:pt x="89" y="168"/>
                  </a:lnTo>
                  <a:lnTo>
                    <a:pt x="80" y="170"/>
                  </a:lnTo>
                  <a:lnTo>
                    <a:pt x="71" y="170"/>
                  </a:lnTo>
                  <a:lnTo>
                    <a:pt x="64" y="168"/>
                  </a:lnTo>
                  <a:lnTo>
                    <a:pt x="59" y="172"/>
                  </a:lnTo>
                  <a:lnTo>
                    <a:pt x="57" y="177"/>
                  </a:lnTo>
                  <a:lnTo>
                    <a:pt x="54" y="183"/>
                  </a:lnTo>
                  <a:lnTo>
                    <a:pt x="52" y="187"/>
                  </a:lnTo>
                  <a:lnTo>
                    <a:pt x="45" y="186"/>
                  </a:lnTo>
                  <a:lnTo>
                    <a:pt x="39" y="187"/>
                  </a:lnTo>
                  <a:lnTo>
                    <a:pt x="33" y="190"/>
                  </a:lnTo>
                  <a:lnTo>
                    <a:pt x="30" y="19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8" name="Freeform 304"/>
            <p:cNvSpPr>
              <a:spLocks/>
            </p:cNvSpPr>
            <p:nvPr/>
          </p:nvSpPr>
          <p:spPr bwMode="auto">
            <a:xfrm>
              <a:off x="1396" y="1442"/>
              <a:ext cx="232" cy="106"/>
            </a:xfrm>
            <a:custGeom>
              <a:avLst/>
              <a:gdLst>
                <a:gd name="T0" fmla="*/ 2 w 232"/>
                <a:gd name="T1" fmla="*/ 34 h 106"/>
                <a:gd name="T2" fmla="*/ 2 w 232"/>
                <a:gd name="T3" fmla="*/ 38 h 106"/>
                <a:gd name="T4" fmla="*/ 11 w 232"/>
                <a:gd name="T5" fmla="*/ 40 h 106"/>
                <a:gd name="T6" fmla="*/ 30 w 232"/>
                <a:gd name="T7" fmla="*/ 40 h 106"/>
                <a:gd name="T8" fmla="*/ 50 w 232"/>
                <a:gd name="T9" fmla="*/ 43 h 106"/>
                <a:gd name="T10" fmla="*/ 64 w 232"/>
                <a:gd name="T11" fmla="*/ 47 h 106"/>
                <a:gd name="T12" fmla="*/ 73 w 232"/>
                <a:gd name="T13" fmla="*/ 59 h 106"/>
                <a:gd name="T14" fmla="*/ 89 w 232"/>
                <a:gd name="T15" fmla="*/ 86 h 106"/>
                <a:gd name="T16" fmla="*/ 110 w 232"/>
                <a:gd name="T17" fmla="*/ 97 h 106"/>
                <a:gd name="T18" fmla="*/ 110 w 232"/>
                <a:gd name="T19" fmla="*/ 93 h 106"/>
                <a:gd name="T20" fmla="*/ 96 w 232"/>
                <a:gd name="T21" fmla="*/ 78 h 106"/>
                <a:gd name="T22" fmla="*/ 89 w 232"/>
                <a:gd name="T23" fmla="*/ 59 h 106"/>
                <a:gd name="T24" fmla="*/ 98 w 232"/>
                <a:gd name="T25" fmla="*/ 52 h 106"/>
                <a:gd name="T26" fmla="*/ 121 w 232"/>
                <a:gd name="T27" fmla="*/ 56 h 106"/>
                <a:gd name="T28" fmla="*/ 133 w 232"/>
                <a:gd name="T29" fmla="*/ 71 h 106"/>
                <a:gd name="T30" fmla="*/ 154 w 232"/>
                <a:gd name="T31" fmla="*/ 94 h 106"/>
                <a:gd name="T32" fmla="*/ 177 w 232"/>
                <a:gd name="T33" fmla="*/ 106 h 106"/>
                <a:gd name="T34" fmla="*/ 186 w 232"/>
                <a:gd name="T35" fmla="*/ 105 h 106"/>
                <a:gd name="T36" fmla="*/ 167 w 232"/>
                <a:gd name="T37" fmla="*/ 91 h 106"/>
                <a:gd name="T38" fmla="*/ 146 w 232"/>
                <a:gd name="T39" fmla="*/ 72 h 106"/>
                <a:gd name="T40" fmla="*/ 152 w 232"/>
                <a:gd name="T41" fmla="*/ 68 h 106"/>
                <a:gd name="T42" fmla="*/ 176 w 232"/>
                <a:gd name="T43" fmla="*/ 74 h 106"/>
                <a:gd name="T44" fmla="*/ 201 w 232"/>
                <a:gd name="T45" fmla="*/ 78 h 106"/>
                <a:gd name="T46" fmla="*/ 220 w 232"/>
                <a:gd name="T47" fmla="*/ 81 h 106"/>
                <a:gd name="T48" fmla="*/ 231 w 232"/>
                <a:gd name="T49" fmla="*/ 81 h 106"/>
                <a:gd name="T50" fmla="*/ 228 w 232"/>
                <a:gd name="T51" fmla="*/ 75 h 106"/>
                <a:gd name="T52" fmla="*/ 213 w 232"/>
                <a:gd name="T53" fmla="*/ 72 h 106"/>
                <a:gd name="T54" fmla="*/ 192 w 232"/>
                <a:gd name="T55" fmla="*/ 68 h 106"/>
                <a:gd name="T56" fmla="*/ 172 w 232"/>
                <a:gd name="T57" fmla="*/ 60 h 106"/>
                <a:gd name="T58" fmla="*/ 155 w 232"/>
                <a:gd name="T59" fmla="*/ 55 h 106"/>
                <a:gd name="T60" fmla="*/ 158 w 232"/>
                <a:gd name="T61" fmla="*/ 46 h 106"/>
                <a:gd name="T62" fmla="*/ 173 w 232"/>
                <a:gd name="T63" fmla="*/ 38 h 106"/>
                <a:gd name="T64" fmla="*/ 186 w 232"/>
                <a:gd name="T65" fmla="*/ 35 h 106"/>
                <a:gd name="T66" fmla="*/ 185 w 232"/>
                <a:gd name="T67" fmla="*/ 31 h 106"/>
                <a:gd name="T68" fmla="*/ 169 w 232"/>
                <a:gd name="T69" fmla="*/ 28 h 106"/>
                <a:gd name="T70" fmla="*/ 146 w 232"/>
                <a:gd name="T71" fmla="*/ 38 h 106"/>
                <a:gd name="T72" fmla="*/ 135 w 232"/>
                <a:gd name="T73" fmla="*/ 46 h 106"/>
                <a:gd name="T74" fmla="*/ 120 w 232"/>
                <a:gd name="T75" fmla="*/ 43 h 106"/>
                <a:gd name="T76" fmla="*/ 107 w 232"/>
                <a:gd name="T77" fmla="*/ 41 h 106"/>
                <a:gd name="T78" fmla="*/ 96 w 232"/>
                <a:gd name="T79" fmla="*/ 41 h 106"/>
                <a:gd name="T80" fmla="*/ 92 w 232"/>
                <a:gd name="T81" fmla="*/ 32 h 106"/>
                <a:gd name="T82" fmla="*/ 102 w 232"/>
                <a:gd name="T83" fmla="*/ 13 h 106"/>
                <a:gd name="T84" fmla="*/ 120 w 232"/>
                <a:gd name="T85" fmla="*/ 3 h 106"/>
                <a:gd name="T86" fmla="*/ 118 w 232"/>
                <a:gd name="T87" fmla="*/ 0 h 106"/>
                <a:gd name="T88" fmla="*/ 108 w 232"/>
                <a:gd name="T89" fmla="*/ 1 h 106"/>
                <a:gd name="T90" fmla="*/ 95 w 232"/>
                <a:gd name="T91" fmla="*/ 9 h 106"/>
                <a:gd name="T92" fmla="*/ 81 w 232"/>
                <a:gd name="T93" fmla="*/ 19 h 106"/>
                <a:gd name="T94" fmla="*/ 71 w 232"/>
                <a:gd name="T95" fmla="*/ 28 h 106"/>
                <a:gd name="T96" fmla="*/ 62 w 232"/>
                <a:gd name="T97" fmla="*/ 31 h 106"/>
                <a:gd name="T98" fmla="*/ 45 w 232"/>
                <a:gd name="T99" fmla="*/ 31 h 106"/>
                <a:gd name="T100" fmla="*/ 24 w 232"/>
                <a:gd name="T101" fmla="*/ 31 h 106"/>
                <a:gd name="T102" fmla="*/ 6 w 232"/>
                <a:gd name="T103" fmla="*/ 31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106"/>
                <a:gd name="T158" fmla="*/ 232 w 232"/>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106">
                  <a:moveTo>
                    <a:pt x="0" y="32"/>
                  </a:moveTo>
                  <a:lnTo>
                    <a:pt x="2" y="34"/>
                  </a:lnTo>
                  <a:lnTo>
                    <a:pt x="2" y="35"/>
                  </a:lnTo>
                  <a:lnTo>
                    <a:pt x="2" y="38"/>
                  </a:lnTo>
                  <a:lnTo>
                    <a:pt x="2" y="40"/>
                  </a:lnTo>
                  <a:lnTo>
                    <a:pt x="11" y="40"/>
                  </a:lnTo>
                  <a:lnTo>
                    <a:pt x="19" y="40"/>
                  </a:lnTo>
                  <a:lnTo>
                    <a:pt x="30" y="40"/>
                  </a:lnTo>
                  <a:lnTo>
                    <a:pt x="40" y="41"/>
                  </a:lnTo>
                  <a:lnTo>
                    <a:pt x="50" y="43"/>
                  </a:lnTo>
                  <a:lnTo>
                    <a:pt x="58" y="46"/>
                  </a:lnTo>
                  <a:lnTo>
                    <a:pt x="64" y="47"/>
                  </a:lnTo>
                  <a:lnTo>
                    <a:pt x="68" y="50"/>
                  </a:lnTo>
                  <a:lnTo>
                    <a:pt x="73" y="59"/>
                  </a:lnTo>
                  <a:lnTo>
                    <a:pt x="79" y="72"/>
                  </a:lnTo>
                  <a:lnTo>
                    <a:pt x="89" y="86"/>
                  </a:lnTo>
                  <a:lnTo>
                    <a:pt x="102" y="96"/>
                  </a:lnTo>
                  <a:lnTo>
                    <a:pt x="110" y="97"/>
                  </a:lnTo>
                  <a:lnTo>
                    <a:pt x="111" y="96"/>
                  </a:lnTo>
                  <a:lnTo>
                    <a:pt x="110" y="93"/>
                  </a:lnTo>
                  <a:lnTo>
                    <a:pt x="104" y="87"/>
                  </a:lnTo>
                  <a:lnTo>
                    <a:pt x="96" y="78"/>
                  </a:lnTo>
                  <a:lnTo>
                    <a:pt x="92" y="69"/>
                  </a:lnTo>
                  <a:lnTo>
                    <a:pt x="89" y="59"/>
                  </a:lnTo>
                  <a:lnTo>
                    <a:pt x="87" y="52"/>
                  </a:lnTo>
                  <a:lnTo>
                    <a:pt x="98" y="52"/>
                  </a:lnTo>
                  <a:lnTo>
                    <a:pt x="111" y="53"/>
                  </a:lnTo>
                  <a:lnTo>
                    <a:pt x="121" y="56"/>
                  </a:lnTo>
                  <a:lnTo>
                    <a:pt x="130" y="59"/>
                  </a:lnTo>
                  <a:lnTo>
                    <a:pt x="133" y="71"/>
                  </a:lnTo>
                  <a:lnTo>
                    <a:pt x="142" y="83"/>
                  </a:lnTo>
                  <a:lnTo>
                    <a:pt x="154" y="94"/>
                  </a:lnTo>
                  <a:lnTo>
                    <a:pt x="167" y="103"/>
                  </a:lnTo>
                  <a:lnTo>
                    <a:pt x="177" y="106"/>
                  </a:lnTo>
                  <a:lnTo>
                    <a:pt x="185" y="106"/>
                  </a:lnTo>
                  <a:lnTo>
                    <a:pt x="186" y="105"/>
                  </a:lnTo>
                  <a:lnTo>
                    <a:pt x="182" y="100"/>
                  </a:lnTo>
                  <a:lnTo>
                    <a:pt x="167" y="91"/>
                  </a:lnTo>
                  <a:lnTo>
                    <a:pt x="155" y="81"/>
                  </a:lnTo>
                  <a:lnTo>
                    <a:pt x="146" y="72"/>
                  </a:lnTo>
                  <a:lnTo>
                    <a:pt x="144" y="63"/>
                  </a:lnTo>
                  <a:lnTo>
                    <a:pt x="152" y="68"/>
                  </a:lnTo>
                  <a:lnTo>
                    <a:pt x="164" y="72"/>
                  </a:lnTo>
                  <a:lnTo>
                    <a:pt x="176" y="74"/>
                  </a:lnTo>
                  <a:lnTo>
                    <a:pt x="189" y="77"/>
                  </a:lnTo>
                  <a:lnTo>
                    <a:pt x="201" y="78"/>
                  </a:lnTo>
                  <a:lnTo>
                    <a:pt x="211" y="80"/>
                  </a:lnTo>
                  <a:lnTo>
                    <a:pt x="220" y="81"/>
                  </a:lnTo>
                  <a:lnTo>
                    <a:pt x="226" y="81"/>
                  </a:lnTo>
                  <a:lnTo>
                    <a:pt x="231" y="81"/>
                  </a:lnTo>
                  <a:lnTo>
                    <a:pt x="232" y="78"/>
                  </a:lnTo>
                  <a:lnTo>
                    <a:pt x="228" y="75"/>
                  </a:lnTo>
                  <a:lnTo>
                    <a:pt x="222" y="74"/>
                  </a:lnTo>
                  <a:lnTo>
                    <a:pt x="213" y="72"/>
                  </a:lnTo>
                  <a:lnTo>
                    <a:pt x="204" y="71"/>
                  </a:lnTo>
                  <a:lnTo>
                    <a:pt x="192" y="68"/>
                  </a:lnTo>
                  <a:lnTo>
                    <a:pt x="182" y="65"/>
                  </a:lnTo>
                  <a:lnTo>
                    <a:pt x="172" y="60"/>
                  </a:lnTo>
                  <a:lnTo>
                    <a:pt x="161" y="57"/>
                  </a:lnTo>
                  <a:lnTo>
                    <a:pt x="155" y="55"/>
                  </a:lnTo>
                  <a:lnTo>
                    <a:pt x="151" y="53"/>
                  </a:lnTo>
                  <a:lnTo>
                    <a:pt x="158" y="46"/>
                  </a:lnTo>
                  <a:lnTo>
                    <a:pt x="166" y="41"/>
                  </a:lnTo>
                  <a:lnTo>
                    <a:pt x="173" y="38"/>
                  </a:lnTo>
                  <a:lnTo>
                    <a:pt x="180" y="37"/>
                  </a:lnTo>
                  <a:lnTo>
                    <a:pt x="186" y="35"/>
                  </a:lnTo>
                  <a:lnTo>
                    <a:pt x="188" y="34"/>
                  </a:lnTo>
                  <a:lnTo>
                    <a:pt x="185" y="31"/>
                  </a:lnTo>
                  <a:lnTo>
                    <a:pt x="177" y="28"/>
                  </a:lnTo>
                  <a:lnTo>
                    <a:pt x="169" y="28"/>
                  </a:lnTo>
                  <a:lnTo>
                    <a:pt x="157" y="32"/>
                  </a:lnTo>
                  <a:lnTo>
                    <a:pt x="146" y="38"/>
                  </a:lnTo>
                  <a:lnTo>
                    <a:pt x="141" y="46"/>
                  </a:lnTo>
                  <a:lnTo>
                    <a:pt x="135" y="46"/>
                  </a:lnTo>
                  <a:lnTo>
                    <a:pt x="127" y="44"/>
                  </a:lnTo>
                  <a:lnTo>
                    <a:pt x="120" y="43"/>
                  </a:lnTo>
                  <a:lnTo>
                    <a:pt x="112" y="43"/>
                  </a:lnTo>
                  <a:lnTo>
                    <a:pt x="107" y="41"/>
                  </a:lnTo>
                  <a:lnTo>
                    <a:pt x="101" y="41"/>
                  </a:lnTo>
                  <a:lnTo>
                    <a:pt x="96" y="41"/>
                  </a:lnTo>
                  <a:lnTo>
                    <a:pt x="93" y="41"/>
                  </a:lnTo>
                  <a:lnTo>
                    <a:pt x="92" y="32"/>
                  </a:lnTo>
                  <a:lnTo>
                    <a:pt x="95" y="22"/>
                  </a:lnTo>
                  <a:lnTo>
                    <a:pt x="102" y="13"/>
                  </a:lnTo>
                  <a:lnTo>
                    <a:pt x="112" y="7"/>
                  </a:lnTo>
                  <a:lnTo>
                    <a:pt x="120" y="3"/>
                  </a:lnTo>
                  <a:lnTo>
                    <a:pt x="121" y="1"/>
                  </a:lnTo>
                  <a:lnTo>
                    <a:pt x="118" y="0"/>
                  </a:lnTo>
                  <a:lnTo>
                    <a:pt x="112" y="0"/>
                  </a:lnTo>
                  <a:lnTo>
                    <a:pt x="108" y="1"/>
                  </a:lnTo>
                  <a:lnTo>
                    <a:pt x="102" y="4"/>
                  </a:lnTo>
                  <a:lnTo>
                    <a:pt x="95" y="9"/>
                  </a:lnTo>
                  <a:lnTo>
                    <a:pt x="89" y="13"/>
                  </a:lnTo>
                  <a:lnTo>
                    <a:pt x="81" y="19"/>
                  </a:lnTo>
                  <a:lnTo>
                    <a:pt x="76" y="23"/>
                  </a:lnTo>
                  <a:lnTo>
                    <a:pt x="71" y="28"/>
                  </a:lnTo>
                  <a:lnTo>
                    <a:pt x="68" y="31"/>
                  </a:lnTo>
                  <a:lnTo>
                    <a:pt x="62" y="31"/>
                  </a:lnTo>
                  <a:lnTo>
                    <a:pt x="53" y="31"/>
                  </a:lnTo>
                  <a:lnTo>
                    <a:pt x="45" y="31"/>
                  </a:lnTo>
                  <a:lnTo>
                    <a:pt x="34" y="31"/>
                  </a:lnTo>
                  <a:lnTo>
                    <a:pt x="24" y="31"/>
                  </a:lnTo>
                  <a:lnTo>
                    <a:pt x="14" y="31"/>
                  </a:lnTo>
                  <a:lnTo>
                    <a:pt x="6" y="31"/>
                  </a:lnTo>
                  <a:lnTo>
                    <a:pt x="0" y="32"/>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9" name="Freeform 305"/>
            <p:cNvSpPr>
              <a:spLocks/>
            </p:cNvSpPr>
            <p:nvPr/>
          </p:nvSpPr>
          <p:spPr bwMode="auto">
            <a:xfrm>
              <a:off x="1373" y="1536"/>
              <a:ext cx="189" cy="216"/>
            </a:xfrm>
            <a:custGeom>
              <a:avLst/>
              <a:gdLst>
                <a:gd name="T0" fmla="*/ 7 w 189"/>
                <a:gd name="T1" fmla="*/ 6 h 216"/>
                <a:gd name="T2" fmla="*/ 25 w 189"/>
                <a:gd name="T3" fmla="*/ 29 h 216"/>
                <a:gd name="T4" fmla="*/ 26 w 189"/>
                <a:gd name="T5" fmla="*/ 51 h 216"/>
                <a:gd name="T6" fmla="*/ 28 w 189"/>
                <a:gd name="T7" fmla="*/ 98 h 216"/>
                <a:gd name="T8" fmla="*/ 34 w 189"/>
                <a:gd name="T9" fmla="*/ 95 h 216"/>
                <a:gd name="T10" fmla="*/ 38 w 189"/>
                <a:gd name="T11" fmla="*/ 58 h 216"/>
                <a:gd name="T12" fmla="*/ 47 w 189"/>
                <a:gd name="T13" fmla="*/ 45 h 216"/>
                <a:gd name="T14" fmla="*/ 51 w 189"/>
                <a:gd name="T15" fmla="*/ 49 h 216"/>
                <a:gd name="T16" fmla="*/ 62 w 189"/>
                <a:gd name="T17" fmla="*/ 61 h 216"/>
                <a:gd name="T18" fmla="*/ 79 w 189"/>
                <a:gd name="T19" fmla="*/ 82 h 216"/>
                <a:gd name="T20" fmla="*/ 82 w 189"/>
                <a:gd name="T21" fmla="*/ 107 h 216"/>
                <a:gd name="T22" fmla="*/ 82 w 189"/>
                <a:gd name="T23" fmla="*/ 147 h 216"/>
                <a:gd name="T24" fmla="*/ 91 w 189"/>
                <a:gd name="T25" fmla="*/ 144 h 216"/>
                <a:gd name="T26" fmla="*/ 94 w 189"/>
                <a:gd name="T27" fmla="*/ 108 h 216"/>
                <a:gd name="T28" fmla="*/ 109 w 189"/>
                <a:gd name="T29" fmla="*/ 105 h 216"/>
                <a:gd name="T30" fmla="*/ 130 w 189"/>
                <a:gd name="T31" fmla="*/ 132 h 216"/>
                <a:gd name="T32" fmla="*/ 155 w 189"/>
                <a:gd name="T33" fmla="*/ 166 h 216"/>
                <a:gd name="T34" fmla="*/ 175 w 189"/>
                <a:gd name="T35" fmla="*/ 197 h 216"/>
                <a:gd name="T36" fmla="*/ 186 w 189"/>
                <a:gd name="T37" fmla="*/ 215 h 216"/>
                <a:gd name="T38" fmla="*/ 189 w 189"/>
                <a:gd name="T39" fmla="*/ 212 h 216"/>
                <a:gd name="T40" fmla="*/ 183 w 189"/>
                <a:gd name="T41" fmla="*/ 196 h 216"/>
                <a:gd name="T42" fmla="*/ 165 w 189"/>
                <a:gd name="T43" fmla="*/ 165 h 216"/>
                <a:gd name="T44" fmla="*/ 141 w 189"/>
                <a:gd name="T45" fmla="*/ 129 h 216"/>
                <a:gd name="T46" fmla="*/ 121 w 189"/>
                <a:gd name="T47" fmla="*/ 101 h 216"/>
                <a:gd name="T48" fmla="*/ 118 w 189"/>
                <a:gd name="T49" fmla="*/ 91 h 216"/>
                <a:gd name="T50" fmla="*/ 130 w 189"/>
                <a:gd name="T51" fmla="*/ 85 h 216"/>
                <a:gd name="T52" fmla="*/ 140 w 189"/>
                <a:gd name="T53" fmla="*/ 82 h 216"/>
                <a:gd name="T54" fmla="*/ 152 w 189"/>
                <a:gd name="T55" fmla="*/ 83 h 216"/>
                <a:gd name="T56" fmla="*/ 167 w 189"/>
                <a:gd name="T57" fmla="*/ 91 h 216"/>
                <a:gd name="T58" fmla="*/ 171 w 189"/>
                <a:gd name="T59" fmla="*/ 91 h 216"/>
                <a:gd name="T60" fmla="*/ 164 w 189"/>
                <a:gd name="T61" fmla="*/ 80 h 216"/>
                <a:gd name="T62" fmla="*/ 147 w 189"/>
                <a:gd name="T63" fmla="*/ 74 h 216"/>
                <a:gd name="T64" fmla="*/ 128 w 189"/>
                <a:gd name="T65" fmla="*/ 73 h 216"/>
                <a:gd name="T66" fmla="*/ 110 w 189"/>
                <a:gd name="T67" fmla="*/ 76 h 216"/>
                <a:gd name="T68" fmla="*/ 93 w 189"/>
                <a:gd name="T69" fmla="*/ 71 h 216"/>
                <a:gd name="T70" fmla="*/ 72 w 189"/>
                <a:gd name="T71" fmla="*/ 52 h 216"/>
                <a:gd name="T72" fmla="*/ 73 w 189"/>
                <a:gd name="T73" fmla="*/ 42 h 216"/>
                <a:gd name="T74" fmla="*/ 96 w 189"/>
                <a:gd name="T75" fmla="*/ 39 h 216"/>
                <a:gd name="T76" fmla="*/ 110 w 189"/>
                <a:gd name="T77" fmla="*/ 42 h 216"/>
                <a:gd name="T78" fmla="*/ 109 w 189"/>
                <a:gd name="T79" fmla="*/ 37 h 216"/>
                <a:gd name="T80" fmla="*/ 99 w 189"/>
                <a:gd name="T81" fmla="*/ 36 h 216"/>
                <a:gd name="T82" fmla="*/ 85 w 189"/>
                <a:gd name="T83" fmla="*/ 33 h 216"/>
                <a:gd name="T84" fmla="*/ 71 w 189"/>
                <a:gd name="T85" fmla="*/ 31 h 216"/>
                <a:gd name="T86" fmla="*/ 57 w 189"/>
                <a:gd name="T87" fmla="*/ 31 h 216"/>
                <a:gd name="T88" fmla="*/ 47 w 189"/>
                <a:gd name="T89" fmla="*/ 30 h 216"/>
                <a:gd name="T90" fmla="*/ 32 w 189"/>
                <a:gd name="T91" fmla="*/ 20 h 216"/>
                <a:gd name="T92" fmla="*/ 17 w 189"/>
                <a:gd name="T93" fmla="*/ 8 h 216"/>
                <a:gd name="T94" fmla="*/ 6 w 189"/>
                <a:gd name="T95" fmla="*/ 0 h 2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216"/>
                <a:gd name="T146" fmla="*/ 189 w 189"/>
                <a:gd name="T147" fmla="*/ 216 h 2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216">
                  <a:moveTo>
                    <a:pt x="0" y="0"/>
                  </a:moveTo>
                  <a:lnTo>
                    <a:pt x="7" y="6"/>
                  </a:lnTo>
                  <a:lnTo>
                    <a:pt x="16" y="17"/>
                  </a:lnTo>
                  <a:lnTo>
                    <a:pt x="25" y="29"/>
                  </a:lnTo>
                  <a:lnTo>
                    <a:pt x="31" y="34"/>
                  </a:lnTo>
                  <a:lnTo>
                    <a:pt x="26" y="51"/>
                  </a:lnTo>
                  <a:lnTo>
                    <a:pt x="26" y="74"/>
                  </a:lnTo>
                  <a:lnTo>
                    <a:pt x="28" y="98"/>
                  </a:lnTo>
                  <a:lnTo>
                    <a:pt x="35" y="114"/>
                  </a:lnTo>
                  <a:lnTo>
                    <a:pt x="34" y="95"/>
                  </a:lnTo>
                  <a:lnTo>
                    <a:pt x="35" y="76"/>
                  </a:lnTo>
                  <a:lnTo>
                    <a:pt x="38" y="58"/>
                  </a:lnTo>
                  <a:lnTo>
                    <a:pt x="44" y="48"/>
                  </a:lnTo>
                  <a:lnTo>
                    <a:pt x="47" y="45"/>
                  </a:lnTo>
                  <a:lnTo>
                    <a:pt x="50" y="46"/>
                  </a:lnTo>
                  <a:lnTo>
                    <a:pt x="51" y="49"/>
                  </a:lnTo>
                  <a:lnTo>
                    <a:pt x="54" y="54"/>
                  </a:lnTo>
                  <a:lnTo>
                    <a:pt x="62" y="61"/>
                  </a:lnTo>
                  <a:lnTo>
                    <a:pt x="71" y="71"/>
                  </a:lnTo>
                  <a:lnTo>
                    <a:pt x="79" y="82"/>
                  </a:lnTo>
                  <a:lnTo>
                    <a:pt x="85" y="89"/>
                  </a:lnTo>
                  <a:lnTo>
                    <a:pt x="82" y="107"/>
                  </a:lnTo>
                  <a:lnTo>
                    <a:pt x="79" y="128"/>
                  </a:lnTo>
                  <a:lnTo>
                    <a:pt x="82" y="147"/>
                  </a:lnTo>
                  <a:lnTo>
                    <a:pt x="94" y="163"/>
                  </a:lnTo>
                  <a:lnTo>
                    <a:pt x="91" y="144"/>
                  </a:lnTo>
                  <a:lnTo>
                    <a:pt x="91" y="125"/>
                  </a:lnTo>
                  <a:lnTo>
                    <a:pt x="94" y="108"/>
                  </a:lnTo>
                  <a:lnTo>
                    <a:pt x="102" y="98"/>
                  </a:lnTo>
                  <a:lnTo>
                    <a:pt x="109" y="105"/>
                  </a:lnTo>
                  <a:lnTo>
                    <a:pt x="119" y="116"/>
                  </a:lnTo>
                  <a:lnTo>
                    <a:pt x="130" y="132"/>
                  </a:lnTo>
                  <a:lnTo>
                    <a:pt x="143" y="148"/>
                  </a:lnTo>
                  <a:lnTo>
                    <a:pt x="155" y="166"/>
                  </a:lnTo>
                  <a:lnTo>
                    <a:pt x="167" y="182"/>
                  </a:lnTo>
                  <a:lnTo>
                    <a:pt x="175" y="197"/>
                  </a:lnTo>
                  <a:lnTo>
                    <a:pt x="181" y="207"/>
                  </a:lnTo>
                  <a:lnTo>
                    <a:pt x="186" y="215"/>
                  </a:lnTo>
                  <a:lnTo>
                    <a:pt x="189" y="216"/>
                  </a:lnTo>
                  <a:lnTo>
                    <a:pt x="189" y="212"/>
                  </a:lnTo>
                  <a:lnTo>
                    <a:pt x="187" y="204"/>
                  </a:lnTo>
                  <a:lnTo>
                    <a:pt x="183" y="196"/>
                  </a:lnTo>
                  <a:lnTo>
                    <a:pt x="175" y="182"/>
                  </a:lnTo>
                  <a:lnTo>
                    <a:pt x="165" y="165"/>
                  </a:lnTo>
                  <a:lnTo>
                    <a:pt x="155" y="147"/>
                  </a:lnTo>
                  <a:lnTo>
                    <a:pt x="141" y="129"/>
                  </a:lnTo>
                  <a:lnTo>
                    <a:pt x="131" y="113"/>
                  </a:lnTo>
                  <a:lnTo>
                    <a:pt x="121" y="101"/>
                  </a:lnTo>
                  <a:lnTo>
                    <a:pt x="113" y="94"/>
                  </a:lnTo>
                  <a:lnTo>
                    <a:pt x="118" y="91"/>
                  </a:lnTo>
                  <a:lnTo>
                    <a:pt x="124" y="86"/>
                  </a:lnTo>
                  <a:lnTo>
                    <a:pt x="130" y="85"/>
                  </a:lnTo>
                  <a:lnTo>
                    <a:pt x="135" y="83"/>
                  </a:lnTo>
                  <a:lnTo>
                    <a:pt x="140" y="82"/>
                  </a:lnTo>
                  <a:lnTo>
                    <a:pt x="146" y="82"/>
                  </a:lnTo>
                  <a:lnTo>
                    <a:pt x="152" y="83"/>
                  </a:lnTo>
                  <a:lnTo>
                    <a:pt x="158" y="86"/>
                  </a:lnTo>
                  <a:lnTo>
                    <a:pt x="167" y="91"/>
                  </a:lnTo>
                  <a:lnTo>
                    <a:pt x="171" y="92"/>
                  </a:lnTo>
                  <a:lnTo>
                    <a:pt x="171" y="91"/>
                  </a:lnTo>
                  <a:lnTo>
                    <a:pt x="168" y="85"/>
                  </a:lnTo>
                  <a:lnTo>
                    <a:pt x="164" y="80"/>
                  </a:lnTo>
                  <a:lnTo>
                    <a:pt x="156" y="77"/>
                  </a:lnTo>
                  <a:lnTo>
                    <a:pt x="147" y="74"/>
                  </a:lnTo>
                  <a:lnTo>
                    <a:pt x="138" y="73"/>
                  </a:lnTo>
                  <a:lnTo>
                    <a:pt x="128" y="73"/>
                  </a:lnTo>
                  <a:lnTo>
                    <a:pt x="118" y="74"/>
                  </a:lnTo>
                  <a:lnTo>
                    <a:pt x="110" y="76"/>
                  </a:lnTo>
                  <a:lnTo>
                    <a:pt x="103" y="80"/>
                  </a:lnTo>
                  <a:lnTo>
                    <a:pt x="93" y="71"/>
                  </a:lnTo>
                  <a:lnTo>
                    <a:pt x="82" y="61"/>
                  </a:lnTo>
                  <a:lnTo>
                    <a:pt x="72" y="52"/>
                  </a:lnTo>
                  <a:lnTo>
                    <a:pt x="66" y="46"/>
                  </a:lnTo>
                  <a:lnTo>
                    <a:pt x="73" y="42"/>
                  </a:lnTo>
                  <a:lnTo>
                    <a:pt x="84" y="40"/>
                  </a:lnTo>
                  <a:lnTo>
                    <a:pt x="96" y="39"/>
                  </a:lnTo>
                  <a:lnTo>
                    <a:pt x="106" y="40"/>
                  </a:lnTo>
                  <a:lnTo>
                    <a:pt x="110" y="42"/>
                  </a:lnTo>
                  <a:lnTo>
                    <a:pt x="112" y="40"/>
                  </a:lnTo>
                  <a:lnTo>
                    <a:pt x="109" y="37"/>
                  </a:lnTo>
                  <a:lnTo>
                    <a:pt x="103" y="36"/>
                  </a:lnTo>
                  <a:lnTo>
                    <a:pt x="99" y="36"/>
                  </a:lnTo>
                  <a:lnTo>
                    <a:pt x="93" y="34"/>
                  </a:lnTo>
                  <a:lnTo>
                    <a:pt x="85" y="33"/>
                  </a:lnTo>
                  <a:lnTo>
                    <a:pt x="78" y="33"/>
                  </a:lnTo>
                  <a:lnTo>
                    <a:pt x="71" y="31"/>
                  </a:lnTo>
                  <a:lnTo>
                    <a:pt x="65" y="31"/>
                  </a:lnTo>
                  <a:lnTo>
                    <a:pt x="57" y="31"/>
                  </a:lnTo>
                  <a:lnTo>
                    <a:pt x="53" y="31"/>
                  </a:lnTo>
                  <a:lnTo>
                    <a:pt x="47" y="30"/>
                  </a:lnTo>
                  <a:lnTo>
                    <a:pt x="40" y="26"/>
                  </a:lnTo>
                  <a:lnTo>
                    <a:pt x="32" y="20"/>
                  </a:lnTo>
                  <a:lnTo>
                    <a:pt x="25" y="14"/>
                  </a:lnTo>
                  <a:lnTo>
                    <a:pt x="17" y="8"/>
                  </a:lnTo>
                  <a:lnTo>
                    <a:pt x="11" y="3"/>
                  </a:lnTo>
                  <a:lnTo>
                    <a:pt x="6" y="0"/>
                  </a:lnTo>
                  <a:lnTo>
                    <a:pt x="0" y="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0" name="Freeform 306"/>
            <p:cNvSpPr>
              <a:spLocks/>
            </p:cNvSpPr>
            <p:nvPr/>
          </p:nvSpPr>
          <p:spPr bwMode="auto">
            <a:xfrm>
              <a:off x="1210" y="1556"/>
              <a:ext cx="142" cy="249"/>
            </a:xfrm>
            <a:custGeom>
              <a:avLst/>
              <a:gdLst>
                <a:gd name="T0" fmla="*/ 93 w 142"/>
                <a:gd name="T1" fmla="*/ 31 h 249"/>
                <a:gd name="T2" fmla="*/ 79 w 142"/>
                <a:gd name="T3" fmla="*/ 45 h 249"/>
                <a:gd name="T4" fmla="*/ 46 w 142"/>
                <a:gd name="T5" fmla="*/ 62 h 249"/>
                <a:gd name="T6" fmla="*/ 18 w 142"/>
                <a:gd name="T7" fmla="*/ 81 h 249"/>
                <a:gd name="T8" fmla="*/ 17 w 142"/>
                <a:gd name="T9" fmla="*/ 93 h 249"/>
                <a:gd name="T10" fmla="*/ 27 w 142"/>
                <a:gd name="T11" fmla="*/ 84 h 249"/>
                <a:gd name="T12" fmla="*/ 48 w 142"/>
                <a:gd name="T13" fmla="*/ 71 h 249"/>
                <a:gd name="T14" fmla="*/ 73 w 142"/>
                <a:gd name="T15" fmla="*/ 62 h 249"/>
                <a:gd name="T16" fmla="*/ 76 w 142"/>
                <a:gd name="T17" fmla="*/ 87 h 249"/>
                <a:gd name="T18" fmla="*/ 58 w 142"/>
                <a:gd name="T19" fmla="*/ 105 h 249"/>
                <a:gd name="T20" fmla="*/ 28 w 142"/>
                <a:gd name="T21" fmla="*/ 118 h 249"/>
                <a:gd name="T22" fmla="*/ 11 w 142"/>
                <a:gd name="T23" fmla="*/ 137 h 249"/>
                <a:gd name="T24" fmla="*/ 11 w 142"/>
                <a:gd name="T25" fmla="*/ 150 h 249"/>
                <a:gd name="T26" fmla="*/ 18 w 142"/>
                <a:gd name="T27" fmla="*/ 139 h 249"/>
                <a:gd name="T28" fmla="*/ 37 w 142"/>
                <a:gd name="T29" fmla="*/ 125 h 249"/>
                <a:gd name="T30" fmla="*/ 62 w 142"/>
                <a:gd name="T31" fmla="*/ 116 h 249"/>
                <a:gd name="T32" fmla="*/ 67 w 142"/>
                <a:gd name="T33" fmla="*/ 142 h 249"/>
                <a:gd name="T34" fmla="*/ 50 w 142"/>
                <a:gd name="T35" fmla="*/ 162 h 249"/>
                <a:gd name="T36" fmla="*/ 27 w 142"/>
                <a:gd name="T37" fmla="*/ 174 h 249"/>
                <a:gd name="T38" fmla="*/ 14 w 142"/>
                <a:gd name="T39" fmla="*/ 193 h 249"/>
                <a:gd name="T40" fmla="*/ 34 w 142"/>
                <a:gd name="T41" fmla="*/ 180 h 249"/>
                <a:gd name="T42" fmla="*/ 53 w 142"/>
                <a:gd name="T43" fmla="*/ 177 h 249"/>
                <a:gd name="T44" fmla="*/ 40 w 142"/>
                <a:gd name="T45" fmla="*/ 208 h 249"/>
                <a:gd name="T46" fmla="*/ 15 w 142"/>
                <a:gd name="T47" fmla="*/ 236 h 249"/>
                <a:gd name="T48" fmla="*/ 0 w 142"/>
                <a:gd name="T49" fmla="*/ 248 h 249"/>
                <a:gd name="T50" fmla="*/ 14 w 142"/>
                <a:gd name="T51" fmla="*/ 245 h 249"/>
                <a:gd name="T52" fmla="*/ 39 w 142"/>
                <a:gd name="T53" fmla="*/ 223 h 249"/>
                <a:gd name="T54" fmla="*/ 62 w 142"/>
                <a:gd name="T55" fmla="*/ 184 h 249"/>
                <a:gd name="T56" fmla="*/ 86 w 142"/>
                <a:gd name="T57" fmla="*/ 180 h 249"/>
                <a:gd name="T58" fmla="*/ 89 w 142"/>
                <a:gd name="T59" fmla="*/ 208 h 249"/>
                <a:gd name="T60" fmla="*/ 95 w 142"/>
                <a:gd name="T61" fmla="*/ 211 h 249"/>
                <a:gd name="T62" fmla="*/ 101 w 142"/>
                <a:gd name="T63" fmla="*/ 198 h 249"/>
                <a:gd name="T64" fmla="*/ 89 w 142"/>
                <a:gd name="T65" fmla="*/ 171 h 249"/>
                <a:gd name="T66" fmla="*/ 81 w 142"/>
                <a:gd name="T67" fmla="*/ 147 h 249"/>
                <a:gd name="T68" fmla="*/ 86 w 142"/>
                <a:gd name="T69" fmla="*/ 112 h 249"/>
                <a:gd name="T70" fmla="*/ 93 w 142"/>
                <a:gd name="T71" fmla="*/ 109 h 249"/>
                <a:gd name="T72" fmla="*/ 117 w 142"/>
                <a:gd name="T73" fmla="*/ 125 h 249"/>
                <a:gd name="T74" fmla="*/ 129 w 142"/>
                <a:gd name="T75" fmla="*/ 159 h 249"/>
                <a:gd name="T76" fmla="*/ 133 w 142"/>
                <a:gd name="T77" fmla="*/ 152 h 249"/>
                <a:gd name="T78" fmla="*/ 129 w 142"/>
                <a:gd name="T79" fmla="*/ 128 h 249"/>
                <a:gd name="T80" fmla="*/ 110 w 142"/>
                <a:gd name="T81" fmla="*/ 103 h 249"/>
                <a:gd name="T82" fmla="*/ 92 w 142"/>
                <a:gd name="T83" fmla="*/ 85 h 249"/>
                <a:gd name="T84" fmla="*/ 98 w 142"/>
                <a:gd name="T85" fmla="*/ 60 h 249"/>
                <a:gd name="T86" fmla="*/ 132 w 142"/>
                <a:gd name="T87" fmla="*/ 77 h 249"/>
                <a:gd name="T88" fmla="*/ 141 w 142"/>
                <a:gd name="T89" fmla="*/ 97 h 249"/>
                <a:gd name="T90" fmla="*/ 138 w 142"/>
                <a:gd name="T91" fmla="*/ 75 h 249"/>
                <a:gd name="T92" fmla="*/ 105 w 142"/>
                <a:gd name="T93" fmla="*/ 45 h 249"/>
                <a:gd name="T94" fmla="*/ 105 w 142"/>
                <a:gd name="T95" fmla="*/ 14 h 249"/>
                <a:gd name="T96" fmla="*/ 99 w 142"/>
                <a:gd name="T97" fmla="*/ 0 h 2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249"/>
                <a:gd name="T149" fmla="*/ 142 w 142"/>
                <a:gd name="T150" fmla="*/ 249 h 2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249">
                  <a:moveTo>
                    <a:pt x="95" y="11"/>
                  </a:moveTo>
                  <a:lnTo>
                    <a:pt x="95" y="22"/>
                  </a:lnTo>
                  <a:lnTo>
                    <a:pt x="93" y="31"/>
                  </a:lnTo>
                  <a:lnTo>
                    <a:pt x="90" y="37"/>
                  </a:lnTo>
                  <a:lnTo>
                    <a:pt x="86" y="41"/>
                  </a:lnTo>
                  <a:lnTo>
                    <a:pt x="79" y="45"/>
                  </a:lnTo>
                  <a:lnTo>
                    <a:pt x="68" y="50"/>
                  </a:lnTo>
                  <a:lnTo>
                    <a:pt x="58" y="56"/>
                  </a:lnTo>
                  <a:lnTo>
                    <a:pt x="46" y="62"/>
                  </a:lnTo>
                  <a:lnTo>
                    <a:pt x="34" y="68"/>
                  </a:lnTo>
                  <a:lnTo>
                    <a:pt x="25" y="74"/>
                  </a:lnTo>
                  <a:lnTo>
                    <a:pt x="18" y="81"/>
                  </a:lnTo>
                  <a:lnTo>
                    <a:pt x="15" y="87"/>
                  </a:lnTo>
                  <a:lnTo>
                    <a:pt x="15" y="91"/>
                  </a:lnTo>
                  <a:lnTo>
                    <a:pt x="17" y="93"/>
                  </a:lnTo>
                  <a:lnTo>
                    <a:pt x="18" y="91"/>
                  </a:lnTo>
                  <a:lnTo>
                    <a:pt x="22" y="88"/>
                  </a:lnTo>
                  <a:lnTo>
                    <a:pt x="27" y="84"/>
                  </a:lnTo>
                  <a:lnTo>
                    <a:pt x="33" y="78"/>
                  </a:lnTo>
                  <a:lnTo>
                    <a:pt x="40" y="74"/>
                  </a:lnTo>
                  <a:lnTo>
                    <a:pt x="48" y="71"/>
                  </a:lnTo>
                  <a:lnTo>
                    <a:pt x="55" y="66"/>
                  </a:lnTo>
                  <a:lnTo>
                    <a:pt x="64" y="65"/>
                  </a:lnTo>
                  <a:lnTo>
                    <a:pt x="73" y="62"/>
                  </a:lnTo>
                  <a:lnTo>
                    <a:pt x="80" y="62"/>
                  </a:lnTo>
                  <a:lnTo>
                    <a:pt x="79" y="75"/>
                  </a:lnTo>
                  <a:lnTo>
                    <a:pt x="76" y="87"/>
                  </a:lnTo>
                  <a:lnTo>
                    <a:pt x="71" y="96"/>
                  </a:lnTo>
                  <a:lnTo>
                    <a:pt x="68" y="103"/>
                  </a:lnTo>
                  <a:lnTo>
                    <a:pt x="58" y="105"/>
                  </a:lnTo>
                  <a:lnTo>
                    <a:pt x="46" y="109"/>
                  </a:lnTo>
                  <a:lnTo>
                    <a:pt x="37" y="112"/>
                  </a:lnTo>
                  <a:lnTo>
                    <a:pt x="28" y="118"/>
                  </a:lnTo>
                  <a:lnTo>
                    <a:pt x="19" y="124"/>
                  </a:lnTo>
                  <a:lnTo>
                    <a:pt x="14" y="130"/>
                  </a:lnTo>
                  <a:lnTo>
                    <a:pt x="11" y="137"/>
                  </a:lnTo>
                  <a:lnTo>
                    <a:pt x="9" y="145"/>
                  </a:lnTo>
                  <a:lnTo>
                    <a:pt x="9" y="149"/>
                  </a:lnTo>
                  <a:lnTo>
                    <a:pt x="11" y="150"/>
                  </a:lnTo>
                  <a:lnTo>
                    <a:pt x="14" y="147"/>
                  </a:lnTo>
                  <a:lnTo>
                    <a:pt x="15" y="143"/>
                  </a:lnTo>
                  <a:lnTo>
                    <a:pt x="18" y="139"/>
                  </a:lnTo>
                  <a:lnTo>
                    <a:pt x="22" y="134"/>
                  </a:lnTo>
                  <a:lnTo>
                    <a:pt x="30" y="130"/>
                  </a:lnTo>
                  <a:lnTo>
                    <a:pt x="37" y="125"/>
                  </a:lnTo>
                  <a:lnTo>
                    <a:pt x="46" y="121"/>
                  </a:lnTo>
                  <a:lnTo>
                    <a:pt x="55" y="118"/>
                  </a:lnTo>
                  <a:lnTo>
                    <a:pt x="62" y="116"/>
                  </a:lnTo>
                  <a:lnTo>
                    <a:pt x="70" y="115"/>
                  </a:lnTo>
                  <a:lnTo>
                    <a:pt x="70" y="130"/>
                  </a:lnTo>
                  <a:lnTo>
                    <a:pt x="67" y="142"/>
                  </a:lnTo>
                  <a:lnTo>
                    <a:pt x="64" y="152"/>
                  </a:lnTo>
                  <a:lnTo>
                    <a:pt x="59" y="159"/>
                  </a:lnTo>
                  <a:lnTo>
                    <a:pt x="50" y="162"/>
                  </a:lnTo>
                  <a:lnTo>
                    <a:pt x="42" y="165"/>
                  </a:lnTo>
                  <a:lnTo>
                    <a:pt x="34" y="170"/>
                  </a:lnTo>
                  <a:lnTo>
                    <a:pt x="27" y="174"/>
                  </a:lnTo>
                  <a:lnTo>
                    <a:pt x="21" y="180"/>
                  </a:lnTo>
                  <a:lnTo>
                    <a:pt x="17" y="186"/>
                  </a:lnTo>
                  <a:lnTo>
                    <a:pt x="14" y="193"/>
                  </a:lnTo>
                  <a:lnTo>
                    <a:pt x="12" y="201"/>
                  </a:lnTo>
                  <a:lnTo>
                    <a:pt x="22" y="190"/>
                  </a:lnTo>
                  <a:lnTo>
                    <a:pt x="34" y="180"/>
                  </a:lnTo>
                  <a:lnTo>
                    <a:pt x="46" y="173"/>
                  </a:lnTo>
                  <a:lnTo>
                    <a:pt x="55" y="170"/>
                  </a:lnTo>
                  <a:lnTo>
                    <a:pt x="53" y="177"/>
                  </a:lnTo>
                  <a:lnTo>
                    <a:pt x="50" y="186"/>
                  </a:lnTo>
                  <a:lnTo>
                    <a:pt x="46" y="196"/>
                  </a:lnTo>
                  <a:lnTo>
                    <a:pt x="40" y="208"/>
                  </a:lnTo>
                  <a:lnTo>
                    <a:pt x="31" y="218"/>
                  </a:lnTo>
                  <a:lnTo>
                    <a:pt x="24" y="229"/>
                  </a:lnTo>
                  <a:lnTo>
                    <a:pt x="15" y="236"/>
                  </a:lnTo>
                  <a:lnTo>
                    <a:pt x="6" y="242"/>
                  </a:lnTo>
                  <a:lnTo>
                    <a:pt x="2" y="245"/>
                  </a:lnTo>
                  <a:lnTo>
                    <a:pt x="0" y="248"/>
                  </a:lnTo>
                  <a:lnTo>
                    <a:pt x="2" y="249"/>
                  </a:lnTo>
                  <a:lnTo>
                    <a:pt x="8" y="248"/>
                  </a:lnTo>
                  <a:lnTo>
                    <a:pt x="14" y="245"/>
                  </a:lnTo>
                  <a:lnTo>
                    <a:pt x="21" y="241"/>
                  </a:lnTo>
                  <a:lnTo>
                    <a:pt x="30" y="233"/>
                  </a:lnTo>
                  <a:lnTo>
                    <a:pt x="39" y="223"/>
                  </a:lnTo>
                  <a:lnTo>
                    <a:pt x="48" y="212"/>
                  </a:lnTo>
                  <a:lnTo>
                    <a:pt x="56" y="199"/>
                  </a:lnTo>
                  <a:lnTo>
                    <a:pt x="62" y="184"/>
                  </a:lnTo>
                  <a:lnTo>
                    <a:pt x="67" y="170"/>
                  </a:lnTo>
                  <a:lnTo>
                    <a:pt x="77" y="173"/>
                  </a:lnTo>
                  <a:lnTo>
                    <a:pt x="86" y="180"/>
                  </a:lnTo>
                  <a:lnTo>
                    <a:pt x="92" y="190"/>
                  </a:lnTo>
                  <a:lnTo>
                    <a:pt x="92" y="199"/>
                  </a:lnTo>
                  <a:lnTo>
                    <a:pt x="89" y="208"/>
                  </a:lnTo>
                  <a:lnTo>
                    <a:pt x="89" y="214"/>
                  </a:lnTo>
                  <a:lnTo>
                    <a:pt x="90" y="215"/>
                  </a:lnTo>
                  <a:lnTo>
                    <a:pt x="95" y="211"/>
                  </a:lnTo>
                  <a:lnTo>
                    <a:pt x="98" y="207"/>
                  </a:lnTo>
                  <a:lnTo>
                    <a:pt x="101" y="202"/>
                  </a:lnTo>
                  <a:lnTo>
                    <a:pt x="101" y="198"/>
                  </a:lnTo>
                  <a:lnTo>
                    <a:pt x="99" y="192"/>
                  </a:lnTo>
                  <a:lnTo>
                    <a:pt x="95" y="181"/>
                  </a:lnTo>
                  <a:lnTo>
                    <a:pt x="89" y="171"/>
                  </a:lnTo>
                  <a:lnTo>
                    <a:pt x="83" y="164"/>
                  </a:lnTo>
                  <a:lnTo>
                    <a:pt x="79" y="159"/>
                  </a:lnTo>
                  <a:lnTo>
                    <a:pt x="81" y="147"/>
                  </a:lnTo>
                  <a:lnTo>
                    <a:pt x="83" y="134"/>
                  </a:lnTo>
                  <a:lnTo>
                    <a:pt x="86" y="121"/>
                  </a:lnTo>
                  <a:lnTo>
                    <a:pt x="86" y="112"/>
                  </a:lnTo>
                  <a:lnTo>
                    <a:pt x="87" y="108"/>
                  </a:lnTo>
                  <a:lnTo>
                    <a:pt x="89" y="108"/>
                  </a:lnTo>
                  <a:lnTo>
                    <a:pt x="93" y="109"/>
                  </a:lnTo>
                  <a:lnTo>
                    <a:pt x="101" y="112"/>
                  </a:lnTo>
                  <a:lnTo>
                    <a:pt x="110" y="118"/>
                  </a:lnTo>
                  <a:lnTo>
                    <a:pt x="117" y="125"/>
                  </a:lnTo>
                  <a:lnTo>
                    <a:pt x="124" y="137"/>
                  </a:lnTo>
                  <a:lnTo>
                    <a:pt x="127" y="153"/>
                  </a:lnTo>
                  <a:lnTo>
                    <a:pt x="129" y="159"/>
                  </a:lnTo>
                  <a:lnTo>
                    <a:pt x="130" y="161"/>
                  </a:lnTo>
                  <a:lnTo>
                    <a:pt x="133" y="159"/>
                  </a:lnTo>
                  <a:lnTo>
                    <a:pt x="133" y="152"/>
                  </a:lnTo>
                  <a:lnTo>
                    <a:pt x="133" y="146"/>
                  </a:lnTo>
                  <a:lnTo>
                    <a:pt x="132" y="139"/>
                  </a:lnTo>
                  <a:lnTo>
                    <a:pt x="129" y="128"/>
                  </a:lnTo>
                  <a:lnTo>
                    <a:pt x="124" y="119"/>
                  </a:lnTo>
                  <a:lnTo>
                    <a:pt x="118" y="111"/>
                  </a:lnTo>
                  <a:lnTo>
                    <a:pt x="110" y="103"/>
                  </a:lnTo>
                  <a:lnTo>
                    <a:pt x="101" y="96"/>
                  </a:lnTo>
                  <a:lnTo>
                    <a:pt x="89" y="93"/>
                  </a:lnTo>
                  <a:lnTo>
                    <a:pt x="92" y="85"/>
                  </a:lnTo>
                  <a:lnTo>
                    <a:pt x="95" y="75"/>
                  </a:lnTo>
                  <a:lnTo>
                    <a:pt x="98" y="66"/>
                  </a:lnTo>
                  <a:lnTo>
                    <a:pt x="98" y="60"/>
                  </a:lnTo>
                  <a:lnTo>
                    <a:pt x="110" y="63"/>
                  </a:lnTo>
                  <a:lnTo>
                    <a:pt x="123" y="68"/>
                  </a:lnTo>
                  <a:lnTo>
                    <a:pt x="132" y="77"/>
                  </a:lnTo>
                  <a:lnTo>
                    <a:pt x="138" y="90"/>
                  </a:lnTo>
                  <a:lnTo>
                    <a:pt x="139" y="96"/>
                  </a:lnTo>
                  <a:lnTo>
                    <a:pt x="141" y="97"/>
                  </a:lnTo>
                  <a:lnTo>
                    <a:pt x="142" y="94"/>
                  </a:lnTo>
                  <a:lnTo>
                    <a:pt x="142" y="87"/>
                  </a:lnTo>
                  <a:lnTo>
                    <a:pt x="138" y="75"/>
                  </a:lnTo>
                  <a:lnTo>
                    <a:pt x="129" y="62"/>
                  </a:lnTo>
                  <a:lnTo>
                    <a:pt x="117" y="50"/>
                  </a:lnTo>
                  <a:lnTo>
                    <a:pt x="105" y="45"/>
                  </a:lnTo>
                  <a:lnTo>
                    <a:pt x="105" y="34"/>
                  </a:lnTo>
                  <a:lnTo>
                    <a:pt x="105" y="23"/>
                  </a:lnTo>
                  <a:lnTo>
                    <a:pt x="105" y="14"/>
                  </a:lnTo>
                  <a:lnTo>
                    <a:pt x="105" y="6"/>
                  </a:lnTo>
                  <a:lnTo>
                    <a:pt x="102" y="0"/>
                  </a:lnTo>
                  <a:lnTo>
                    <a:pt x="99" y="0"/>
                  </a:lnTo>
                  <a:lnTo>
                    <a:pt x="96" y="6"/>
                  </a:lnTo>
                  <a:lnTo>
                    <a:pt x="95" y="1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1" name="Freeform 307"/>
            <p:cNvSpPr>
              <a:spLocks/>
            </p:cNvSpPr>
            <p:nvPr/>
          </p:nvSpPr>
          <p:spPr bwMode="auto">
            <a:xfrm>
              <a:off x="1054" y="1498"/>
              <a:ext cx="227" cy="129"/>
            </a:xfrm>
            <a:custGeom>
              <a:avLst/>
              <a:gdLst>
                <a:gd name="T0" fmla="*/ 195 w 227"/>
                <a:gd name="T1" fmla="*/ 6 h 129"/>
                <a:gd name="T2" fmla="*/ 175 w 227"/>
                <a:gd name="T3" fmla="*/ 13 h 129"/>
                <a:gd name="T4" fmla="*/ 153 w 227"/>
                <a:gd name="T5" fmla="*/ 24 h 129"/>
                <a:gd name="T6" fmla="*/ 137 w 227"/>
                <a:gd name="T7" fmla="*/ 31 h 129"/>
                <a:gd name="T8" fmla="*/ 130 w 227"/>
                <a:gd name="T9" fmla="*/ 31 h 129"/>
                <a:gd name="T10" fmla="*/ 116 w 227"/>
                <a:gd name="T11" fmla="*/ 25 h 129"/>
                <a:gd name="T12" fmla="*/ 100 w 227"/>
                <a:gd name="T13" fmla="*/ 22 h 129"/>
                <a:gd name="T14" fmla="*/ 85 w 227"/>
                <a:gd name="T15" fmla="*/ 22 h 129"/>
                <a:gd name="T16" fmla="*/ 74 w 227"/>
                <a:gd name="T17" fmla="*/ 27 h 129"/>
                <a:gd name="T18" fmla="*/ 78 w 227"/>
                <a:gd name="T19" fmla="*/ 28 h 129"/>
                <a:gd name="T20" fmla="*/ 93 w 227"/>
                <a:gd name="T21" fmla="*/ 30 h 129"/>
                <a:gd name="T22" fmla="*/ 116 w 227"/>
                <a:gd name="T23" fmla="*/ 40 h 129"/>
                <a:gd name="T24" fmla="*/ 119 w 227"/>
                <a:gd name="T25" fmla="*/ 50 h 129"/>
                <a:gd name="T26" fmla="*/ 106 w 227"/>
                <a:gd name="T27" fmla="*/ 62 h 129"/>
                <a:gd name="T28" fmla="*/ 93 w 227"/>
                <a:gd name="T29" fmla="*/ 64 h 129"/>
                <a:gd name="T30" fmla="*/ 74 w 227"/>
                <a:gd name="T31" fmla="*/ 61 h 129"/>
                <a:gd name="T32" fmla="*/ 53 w 227"/>
                <a:gd name="T33" fmla="*/ 58 h 129"/>
                <a:gd name="T34" fmla="*/ 37 w 227"/>
                <a:gd name="T35" fmla="*/ 59 h 129"/>
                <a:gd name="T36" fmla="*/ 37 w 227"/>
                <a:gd name="T37" fmla="*/ 61 h 129"/>
                <a:gd name="T38" fmla="*/ 50 w 227"/>
                <a:gd name="T39" fmla="*/ 64 h 129"/>
                <a:gd name="T40" fmla="*/ 65 w 227"/>
                <a:gd name="T41" fmla="*/ 67 h 129"/>
                <a:gd name="T42" fmla="*/ 78 w 227"/>
                <a:gd name="T43" fmla="*/ 71 h 129"/>
                <a:gd name="T44" fmla="*/ 77 w 227"/>
                <a:gd name="T45" fmla="*/ 81 h 129"/>
                <a:gd name="T46" fmla="*/ 57 w 227"/>
                <a:gd name="T47" fmla="*/ 93 h 129"/>
                <a:gd name="T48" fmla="*/ 37 w 227"/>
                <a:gd name="T49" fmla="*/ 101 h 129"/>
                <a:gd name="T50" fmla="*/ 16 w 227"/>
                <a:gd name="T51" fmla="*/ 103 h 129"/>
                <a:gd name="T52" fmla="*/ 3 w 227"/>
                <a:gd name="T53" fmla="*/ 103 h 129"/>
                <a:gd name="T54" fmla="*/ 1 w 227"/>
                <a:gd name="T55" fmla="*/ 106 h 129"/>
                <a:gd name="T56" fmla="*/ 15 w 227"/>
                <a:gd name="T57" fmla="*/ 108 h 129"/>
                <a:gd name="T58" fmla="*/ 35 w 227"/>
                <a:gd name="T59" fmla="*/ 106 h 129"/>
                <a:gd name="T60" fmla="*/ 60 w 227"/>
                <a:gd name="T61" fmla="*/ 102 h 129"/>
                <a:gd name="T62" fmla="*/ 84 w 227"/>
                <a:gd name="T63" fmla="*/ 92 h 129"/>
                <a:gd name="T64" fmla="*/ 100 w 227"/>
                <a:gd name="T65" fmla="*/ 93 h 129"/>
                <a:gd name="T66" fmla="*/ 99 w 227"/>
                <a:gd name="T67" fmla="*/ 114 h 129"/>
                <a:gd name="T68" fmla="*/ 90 w 227"/>
                <a:gd name="T69" fmla="*/ 127 h 129"/>
                <a:gd name="T70" fmla="*/ 94 w 227"/>
                <a:gd name="T71" fmla="*/ 129 h 129"/>
                <a:gd name="T72" fmla="*/ 105 w 227"/>
                <a:gd name="T73" fmla="*/ 120 h 129"/>
                <a:gd name="T74" fmla="*/ 110 w 227"/>
                <a:gd name="T75" fmla="*/ 95 h 129"/>
                <a:gd name="T76" fmla="*/ 119 w 227"/>
                <a:gd name="T77" fmla="*/ 71 h 129"/>
                <a:gd name="T78" fmla="*/ 140 w 227"/>
                <a:gd name="T79" fmla="*/ 50 h 129"/>
                <a:gd name="T80" fmla="*/ 158 w 227"/>
                <a:gd name="T81" fmla="*/ 55 h 129"/>
                <a:gd name="T82" fmla="*/ 161 w 227"/>
                <a:gd name="T83" fmla="*/ 81 h 129"/>
                <a:gd name="T84" fmla="*/ 156 w 227"/>
                <a:gd name="T85" fmla="*/ 98 h 129"/>
                <a:gd name="T86" fmla="*/ 161 w 227"/>
                <a:gd name="T87" fmla="*/ 99 h 129"/>
                <a:gd name="T88" fmla="*/ 168 w 227"/>
                <a:gd name="T89" fmla="*/ 84 h 129"/>
                <a:gd name="T90" fmla="*/ 170 w 227"/>
                <a:gd name="T91" fmla="*/ 55 h 129"/>
                <a:gd name="T92" fmla="*/ 170 w 227"/>
                <a:gd name="T93" fmla="*/ 34 h 129"/>
                <a:gd name="T94" fmla="*/ 184 w 227"/>
                <a:gd name="T95" fmla="*/ 24 h 129"/>
                <a:gd name="T96" fmla="*/ 205 w 227"/>
                <a:gd name="T97" fmla="*/ 12 h 129"/>
                <a:gd name="T98" fmla="*/ 221 w 227"/>
                <a:gd name="T99" fmla="*/ 4 h 129"/>
                <a:gd name="T100" fmla="*/ 223 w 227"/>
                <a:gd name="T101" fmla="*/ 0 h 129"/>
                <a:gd name="T102" fmla="*/ 206 w 227"/>
                <a:gd name="T103" fmla="*/ 3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
                <a:gd name="T157" fmla="*/ 0 h 129"/>
                <a:gd name="T158" fmla="*/ 227 w 227"/>
                <a:gd name="T159" fmla="*/ 129 h 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 h="129">
                  <a:moveTo>
                    <a:pt x="202" y="3"/>
                  </a:moveTo>
                  <a:lnTo>
                    <a:pt x="195" y="6"/>
                  </a:lnTo>
                  <a:lnTo>
                    <a:pt x="186" y="9"/>
                  </a:lnTo>
                  <a:lnTo>
                    <a:pt x="175" y="13"/>
                  </a:lnTo>
                  <a:lnTo>
                    <a:pt x="164" y="18"/>
                  </a:lnTo>
                  <a:lnTo>
                    <a:pt x="153" y="24"/>
                  </a:lnTo>
                  <a:lnTo>
                    <a:pt x="144" y="28"/>
                  </a:lnTo>
                  <a:lnTo>
                    <a:pt x="137" y="31"/>
                  </a:lnTo>
                  <a:lnTo>
                    <a:pt x="134" y="34"/>
                  </a:lnTo>
                  <a:lnTo>
                    <a:pt x="130" y="31"/>
                  </a:lnTo>
                  <a:lnTo>
                    <a:pt x="124" y="27"/>
                  </a:lnTo>
                  <a:lnTo>
                    <a:pt x="116" y="25"/>
                  </a:lnTo>
                  <a:lnTo>
                    <a:pt x="109" y="22"/>
                  </a:lnTo>
                  <a:lnTo>
                    <a:pt x="100" y="22"/>
                  </a:lnTo>
                  <a:lnTo>
                    <a:pt x="93" y="21"/>
                  </a:lnTo>
                  <a:lnTo>
                    <a:pt x="85" y="22"/>
                  </a:lnTo>
                  <a:lnTo>
                    <a:pt x="78" y="24"/>
                  </a:lnTo>
                  <a:lnTo>
                    <a:pt x="74" y="27"/>
                  </a:lnTo>
                  <a:lnTo>
                    <a:pt x="75" y="28"/>
                  </a:lnTo>
                  <a:lnTo>
                    <a:pt x="78" y="28"/>
                  </a:lnTo>
                  <a:lnTo>
                    <a:pt x="84" y="28"/>
                  </a:lnTo>
                  <a:lnTo>
                    <a:pt x="93" y="30"/>
                  </a:lnTo>
                  <a:lnTo>
                    <a:pt x="106" y="34"/>
                  </a:lnTo>
                  <a:lnTo>
                    <a:pt x="116" y="40"/>
                  </a:lnTo>
                  <a:lnTo>
                    <a:pt x="124" y="44"/>
                  </a:lnTo>
                  <a:lnTo>
                    <a:pt x="119" y="50"/>
                  </a:lnTo>
                  <a:lnTo>
                    <a:pt x="113" y="56"/>
                  </a:lnTo>
                  <a:lnTo>
                    <a:pt x="106" y="62"/>
                  </a:lnTo>
                  <a:lnTo>
                    <a:pt x="102" y="65"/>
                  </a:lnTo>
                  <a:lnTo>
                    <a:pt x="93" y="64"/>
                  </a:lnTo>
                  <a:lnTo>
                    <a:pt x="84" y="62"/>
                  </a:lnTo>
                  <a:lnTo>
                    <a:pt x="74" y="61"/>
                  </a:lnTo>
                  <a:lnTo>
                    <a:pt x="63" y="59"/>
                  </a:lnTo>
                  <a:lnTo>
                    <a:pt x="53" y="58"/>
                  </a:lnTo>
                  <a:lnTo>
                    <a:pt x="44" y="58"/>
                  </a:lnTo>
                  <a:lnTo>
                    <a:pt x="37" y="59"/>
                  </a:lnTo>
                  <a:lnTo>
                    <a:pt x="31" y="61"/>
                  </a:lnTo>
                  <a:lnTo>
                    <a:pt x="37" y="61"/>
                  </a:lnTo>
                  <a:lnTo>
                    <a:pt x="43" y="62"/>
                  </a:lnTo>
                  <a:lnTo>
                    <a:pt x="50" y="64"/>
                  </a:lnTo>
                  <a:lnTo>
                    <a:pt x="57" y="65"/>
                  </a:lnTo>
                  <a:lnTo>
                    <a:pt x="65" y="67"/>
                  </a:lnTo>
                  <a:lnTo>
                    <a:pt x="72" y="68"/>
                  </a:lnTo>
                  <a:lnTo>
                    <a:pt x="78" y="71"/>
                  </a:lnTo>
                  <a:lnTo>
                    <a:pt x="84" y="74"/>
                  </a:lnTo>
                  <a:lnTo>
                    <a:pt x="77" y="81"/>
                  </a:lnTo>
                  <a:lnTo>
                    <a:pt x="68" y="87"/>
                  </a:lnTo>
                  <a:lnTo>
                    <a:pt x="57" y="93"/>
                  </a:lnTo>
                  <a:lnTo>
                    <a:pt x="47" y="98"/>
                  </a:lnTo>
                  <a:lnTo>
                    <a:pt x="37" y="101"/>
                  </a:lnTo>
                  <a:lnTo>
                    <a:pt x="25" y="102"/>
                  </a:lnTo>
                  <a:lnTo>
                    <a:pt x="16" y="103"/>
                  </a:lnTo>
                  <a:lnTo>
                    <a:pt x="9" y="103"/>
                  </a:lnTo>
                  <a:lnTo>
                    <a:pt x="3" y="103"/>
                  </a:lnTo>
                  <a:lnTo>
                    <a:pt x="0" y="105"/>
                  </a:lnTo>
                  <a:lnTo>
                    <a:pt x="1" y="106"/>
                  </a:lnTo>
                  <a:lnTo>
                    <a:pt x="7" y="108"/>
                  </a:lnTo>
                  <a:lnTo>
                    <a:pt x="15" y="108"/>
                  </a:lnTo>
                  <a:lnTo>
                    <a:pt x="23" y="108"/>
                  </a:lnTo>
                  <a:lnTo>
                    <a:pt x="35" y="106"/>
                  </a:lnTo>
                  <a:lnTo>
                    <a:pt x="47" y="105"/>
                  </a:lnTo>
                  <a:lnTo>
                    <a:pt x="60" y="102"/>
                  </a:lnTo>
                  <a:lnTo>
                    <a:pt x="72" y="98"/>
                  </a:lnTo>
                  <a:lnTo>
                    <a:pt x="84" y="92"/>
                  </a:lnTo>
                  <a:lnTo>
                    <a:pt x="94" y="84"/>
                  </a:lnTo>
                  <a:lnTo>
                    <a:pt x="100" y="93"/>
                  </a:lnTo>
                  <a:lnTo>
                    <a:pt x="102" y="103"/>
                  </a:lnTo>
                  <a:lnTo>
                    <a:pt x="99" y="114"/>
                  </a:lnTo>
                  <a:lnTo>
                    <a:pt x="93" y="124"/>
                  </a:lnTo>
                  <a:lnTo>
                    <a:pt x="90" y="127"/>
                  </a:lnTo>
                  <a:lnTo>
                    <a:pt x="90" y="129"/>
                  </a:lnTo>
                  <a:lnTo>
                    <a:pt x="94" y="129"/>
                  </a:lnTo>
                  <a:lnTo>
                    <a:pt x="99" y="126"/>
                  </a:lnTo>
                  <a:lnTo>
                    <a:pt x="105" y="120"/>
                  </a:lnTo>
                  <a:lnTo>
                    <a:pt x="109" y="108"/>
                  </a:lnTo>
                  <a:lnTo>
                    <a:pt x="110" y="95"/>
                  </a:lnTo>
                  <a:lnTo>
                    <a:pt x="109" y="81"/>
                  </a:lnTo>
                  <a:lnTo>
                    <a:pt x="119" y="71"/>
                  </a:lnTo>
                  <a:lnTo>
                    <a:pt x="130" y="59"/>
                  </a:lnTo>
                  <a:lnTo>
                    <a:pt x="140" y="50"/>
                  </a:lnTo>
                  <a:lnTo>
                    <a:pt x="152" y="46"/>
                  </a:lnTo>
                  <a:lnTo>
                    <a:pt x="158" y="55"/>
                  </a:lnTo>
                  <a:lnTo>
                    <a:pt x="161" y="67"/>
                  </a:lnTo>
                  <a:lnTo>
                    <a:pt x="161" y="81"/>
                  </a:lnTo>
                  <a:lnTo>
                    <a:pt x="158" y="93"/>
                  </a:lnTo>
                  <a:lnTo>
                    <a:pt x="156" y="98"/>
                  </a:lnTo>
                  <a:lnTo>
                    <a:pt x="158" y="99"/>
                  </a:lnTo>
                  <a:lnTo>
                    <a:pt x="161" y="99"/>
                  </a:lnTo>
                  <a:lnTo>
                    <a:pt x="164" y="95"/>
                  </a:lnTo>
                  <a:lnTo>
                    <a:pt x="168" y="84"/>
                  </a:lnTo>
                  <a:lnTo>
                    <a:pt x="171" y="71"/>
                  </a:lnTo>
                  <a:lnTo>
                    <a:pt x="170" y="55"/>
                  </a:lnTo>
                  <a:lnTo>
                    <a:pt x="165" y="38"/>
                  </a:lnTo>
                  <a:lnTo>
                    <a:pt x="170" y="34"/>
                  </a:lnTo>
                  <a:lnTo>
                    <a:pt x="177" y="30"/>
                  </a:lnTo>
                  <a:lnTo>
                    <a:pt x="184" y="24"/>
                  </a:lnTo>
                  <a:lnTo>
                    <a:pt x="195" y="18"/>
                  </a:lnTo>
                  <a:lnTo>
                    <a:pt x="205" y="12"/>
                  </a:lnTo>
                  <a:lnTo>
                    <a:pt x="214" y="7"/>
                  </a:lnTo>
                  <a:lnTo>
                    <a:pt x="221" y="4"/>
                  </a:lnTo>
                  <a:lnTo>
                    <a:pt x="227" y="1"/>
                  </a:lnTo>
                  <a:lnTo>
                    <a:pt x="223" y="0"/>
                  </a:lnTo>
                  <a:lnTo>
                    <a:pt x="215" y="1"/>
                  </a:lnTo>
                  <a:lnTo>
                    <a:pt x="206" y="3"/>
                  </a:lnTo>
                  <a:lnTo>
                    <a:pt x="202" y="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2" name="Freeform 308"/>
            <p:cNvSpPr>
              <a:spLocks/>
            </p:cNvSpPr>
            <p:nvPr/>
          </p:nvSpPr>
          <p:spPr bwMode="auto">
            <a:xfrm>
              <a:off x="1370" y="1427"/>
              <a:ext cx="20" cy="22"/>
            </a:xfrm>
            <a:custGeom>
              <a:avLst/>
              <a:gdLst>
                <a:gd name="T0" fmla="*/ 3 w 20"/>
                <a:gd name="T1" fmla="*/ 2 h 22"/>
                <a:gd name="T2" fmla="*/ 9 w 20"/>
                <a:gd name="T3" fmla="*/ 0 h 22"/>
                <a:gd name="T4" fmla="*/ 13 w 20"/>
                <a:gd name="T5" fmla="*/ 0 h 22"/>
                <a:gd name="T6" fmla="*/ 17 w 20"/>
                <a:gd name="T7" fmla="*/ 2 h 22"/>
                <a:gd name="T8" fmla="*/ 19 w 20"/>
                <a:gd name="T9" fmla="*/ 6 h 22"/>
                <a:gd name="T10" fmla="*/ 20 w 20"/>
                <a:gd name="T11" fmla="*/ 10 h 22"/>
                <a:gd name="T12" fmla="*/ 20 w 20"/>
                <a:gd name="T13" fmla="*/ 15 h 22"/>
                <a:gd name="T14" fmla="*/ 19 w 20"/>
                <a:gd name="T15" fmla="*/ 18 h 22"/>
                <a:gd name="T16" fmla="*/ 17 w 20"/>
                <a:gd name="T17" fmla="*/ 21 h 22"/>
                <a:gd name="T18" fmla="*/ 14 w 20"/>
                <a:gd name="T19" fmla="*/ 22 h 22"/>
                <a:gd name="T20" fmla="*/ 12 w 20"/>
                <a:gd name="T21" fmla="*/ 22 h 22"/>
                <a:gd name="T22" fmla="*/ 7 w 20"/>
                <a:gd name="T23" fmla="*/ 21 h 22"/>
                <a:gd name="T24" fmla="*/ 3 w 20"/>
                <a:gd name="T25" fmla="*/ 18 h 22"/>
                <a:gd name="T26" fmla="*/ 1 w 20"/>
                <a:gd name="T27" fmla="*/ 13 h 22"/>
                <a:gd name="T28" fmla="*/ 0 w 20"/>
                <a:gd name="T29" fmla="*/ 7 h 22"/>
                <a:gd name="T30" fmla="*/ 0 w 20"/>
                <a:gd name="T31" fmla="*/ 3 h 22"/>
                <a:gd name="T32" fmla="*/ 3 w 20"/>
                <a:gd name="T33" fmla="*/ 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3" y="2"/>
                  </a:moveTo>
                  <a:lnTo>
                    <a:pt x="9" y="0"/>
                  </a:lnTo>
                  <a:lnTo>
                    <a:pt x="13" y="0"/>
                  </a:lnTo>
                  <a:lnTo>
                    <a:pt x="17" y="2"/>
                  </a:lnTo>
                  <a:lnTo>
                    <a:pt x="19" y="6"/>
                  </a:lnTo>
                  <a:lnTo>
                    <a:pt x="20" y="10"/>
                  </a:lnTo>
                  <a:lnTo>
                    <a:pt x="20" y="15"/>
                  </a:lnTo>
                  <a:lnTo>
                    <a:pt x="19" y="18"/>
                  </a:lnTo>
                  <a:lnTo>
                    <a:pt x="17" y="21"/>
                  </a:lnTo>
                  <a:lnTo>
                    <a:pt x="14" y="22"/>
                  </a:lnTo>
                  <a:lnTo>
                    <a:pt x="12" y="22"/>
                  </a:lnTo>
                  <a:lnTo>
                    <a:pt x="7" y="21"/>
                  </a:lnTo>
                  <a:lnTo>
                    <a:pt x="3" y="18"/>
                  </a:lnTo>
                  <a:lnTo>
                    <a:pt x="1" y="13"/>
                  </a:lnTo>
                  <a:lnTo>
                    <a:pt x="0" y="7"/>
                  </a:lnTo>
                  <a:lnTo>
                    <a:pt x="0" y="3"/>
                  </a:lnTo>
                  <a:lnTo>
                    <a:pt x="3" y="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3" name="Freeform 309"/>
            <p:cNvSpPr>
              <a:spLocks/>
            </p:cNvSpPr>
            <p:nvPr/>
          </p:nvSpPr>
          <p:spPr bwMode="auto">
            <a:xfrm>
              <a:off x="1365" y="1479"/>
              <a:ext cx="18" cy="15"/>
            </a:xfrm>
            <a:custGeom>
              <a:avLst/>
              <a:gdLst>
                <a:gd name="T0" fmla="*/ 2 w 18"/>
                <a:gd name="T1" fmla="*/ 1 h 15"/>
                <a:gd name="T2" fmla="*/ 6 w 18"/>
                <a:gd name="T3" fmla="*/ 0 h 15"/>
                <a:gd name="T4" fmla="*/ 9 w 18"/>
                <a:gd name="T5" fmla="*/ 0 h 15"/>
                <a:gd name="T6" fmla="*/ 14 w 18"/>
                <a:gd name="T7" fmla="*/ 1 h 15"/>
                <a:gd name="T8" fmla="*/ 17 w 18"/>
                <a:gd name="T9" fmla="*/ 3 h 15"/>
                <a:gd name="T10" fmla="*/ 18 w 18"/>
                <a:gd name="T11" fmla="*/ 6 h 15"/>
                <a:gd name="T12" fmla="*/ 18 w 18"/>
                <a:gd name="T13" fmla="*/ 7 h 15"/>
                <a:gd name="T14" fmla="*/ 17 w 18"/>
                <a:gd name="T15" fmla="*/ 10 h 15"/>
                <a:gd name="T16" fmla="*/ 15 w 18"/>
                <a:gd name="T17" fmla="*/ 13 h 15"/>
                <a:gd name="T18" fmla="*/ 12 w 18"/>
                <a:gd name="T19" fmla="*/ 15 h 15"/>
                <a:gd name="T20" fmla="*/ 8 w 18"/>
                <a:gd name="T21" fmla="*/ 15 h 15"/>
                <a:gd name="T22" fmla="*/ 3 w 18"/>
                <a:gd name="T23" fmla="*/ 13 h 15"/>
                <a:gd name="T24" fmla="*/ 2 w 18"/>
                <a:gd name="T25" fmla="*/ 12 h 15"/>
                <a:gd name="T26" fmla="*/ 2 w 18"/>
                <a:gd name="T27" fmla="*/ 10 h 15"/>
                <a:gd name="T28" fmla="*/ 0 w 18"/>
                <a:gd name="T29" fmla="*/ 9 h 15"/>
                <a:gd name="T30" fmla="*/ 0 w 18"/>
                <a:gd name="T31" fmla="*/ 4 h 15"/>
                <a:gd name="T32" fmla="*/ 2 w 18"/>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5"/>
                <a:gd name="T53" fmla="*/ 18 w 18"/>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5">
                  <a:moveTo>
                    <a:pt x="2" y="1"/>
                  </a:moveTo>
                  <a:lnTo>
                    <a:pt x="6" y="0"/>
                  </a:lnTo>
                  <a:lnTo>
                    <a:pt x="9" y="0"/>
                  </a:lnTo>
                  <a:lnTo>
                    <a:pt x="14" y="1"/>
                  </a:lnTo>
                  <a:lnTo>
                    <a:pt x="17" y="3"/>
                  </a:lnTo>
                  <a:lnTo>
                    <a:pt x="18" y="6"/>
                  </a:lnTo>
                  <a:lnTo>
                    <a:pt x="18" y="7"/>
                  </a:lnTo>
                  <a:lnTo>
                    <a:pt x="17" y="10"/>
                  </a:lnTo>
                  <a:lnTo>
                    <a:pt x="15" y="13"/>
                  </a:lnTo>
                  <a:lnTo>
                    <a:pt x="12" y="15"/>
                  </a:lnTo>
                  <a:lnTo>
                    <a:pt x="8" y="15"/>
                  </a:lnTo>
                  <a:lnTo>
                    <a:pt x="3" y="13"/>
                  </a:lnTo>
                  <a:lnTo>
                    <a:pt x="2" y="12"/>
                  </a:lnTo>
                  <a:lnTo>
                    <a:pt x="2" y="10"/>
                  </a:lnTo>
                  <a:lnTo>
                    <a:pt x="0" y="9"/>
                  </a:lnTo>
                  <a:lnTo>
                    <a:pt x="0" y="4"/>
                  </a:lnTo>
                  <a:lnTo>
                    <a:pt x="2"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4" name="Freeform 310"/>
            <p:cNvSpPr>
              <a:spLocks/>
            </p:cNvSpPr>
            <p:nvPr/>
          </p:nvSpPr>
          <p:spPr bwMode="auto">
            <a:xfrm>
              <a:off x="1404" y="1514"/>
              <a:ext cx="23" cy="22"/>
            </a:xfrm>
            <a:custGeom>
              <a:avLst/>
              <a:gdLst>
                <a:gd name="T0" fmla="*/ 3 w 23"/>
                <a:gd name="T1" fmla="*/ 6 h 22"/>
                <a:gd name="T2" fmla="*/ 7 w 23"/>
                <a:gd name="T3" fmla="*/ 2 h 22"/>
                <a:gd name="T4" fmla="*/ 11 w 23"/>
                <a:gd name="T5" fmla="*/ 0 h 22"/>
                <a:gd name="T6" fmla="*/ 14 w 23"/>
                <a:gd name="T7" fmla="*/ 0 h 22"/>
                <a:gd name="T8" fmla="*/ 19 w 23"/>
                <a:gd name="T9" fmla="*/ 3 h 22"/>
                <a:gd name="T10" fmla="*/ 22 w 23"/>
                <a:gd name="T11" fmla="*/ 6 h 22"/>
                <a:gd name="T12" fmla="*/ 23 w 23"/>
                <a:gd name="T13" fmla="*/ 11 h 22"/>
                <a:gd name="T14" fmla="*/ 23 w 23"/>
                <a:gd name="T15" fmla="*/ 15 h 22"/>
                <a:gd name="T16" fmla="*/ 20 w 23"/>
                <a:gd name="T17" fmla="*/ 18 h 22"/>
                <a:gd name="T18" fmla="*/ 17 w 23"/>
                <a:gd name="T19" fmla="*/ 21 h 22"/>
                <a:gd name="T20" fmla="*/ 13 w 23"/>
                <a:gd name="T21" fmla="*/ 22 h 22"/>
                <a:gd name="T22" fmla="*/ 7 w 23"/>
                <a:gd name="T23" fmla="*/ 22 h 22"/>
                <a:gd name="T24" fmla="*/ 4 w 23"/>
                <a:gd name="T25" fmla="*/ 21 h 22"/>
                <a:gd name="T26" fmla="*/ 1 w 23"/>
                <a:gd name="T27" fmla="*/ 17 h 22"/>
                <a:gd name="T28" fmla="*/ 0 w 23"/>
                <a:gd name="T29" fmla="*/ 14 h 22"/>
                <a:gd name="T30" fmla="*/ 0 w 23"/>
                <a:gd name="T31" fmla="*/ 9 h 22"/>
                <a:gd name="T32" fmla="*/ 3 w 23"/>
                <a:gd name="T33" fmla="*/ 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3" y="6"/>
                  </a:moveTo>
                  <a:lnTo>
                    <a:pt x="7" y="2"/>
                  </a:lnTo>
                  <a:lnTo>
                    <a:pt x="11" y="0"/>
                  </a:lnTo>
                  <a:lnTo>
                    <a:pt x="14" y="0"/>
                  </a:lnTo>
                  <a:lnTo>
                    <a:pt x="19" y="3"/>
                  </a:lnTo>
                  <a:lnTo>
                    <a:pt x="22" y="6"/>
                  </a:lnTo>
                  <a:lnTo>
                    <a:pt x="23" y="11"/>
                  </a:lnTo>
                  <a:lnTo>
                    <a:pt x="23" y="15"/>
                  </a:lnTo>
                  <a:lnTo>
                    <a:pt x="20" y="18"/>
                  </a:lnTo>
                  <a:lnTo>
                    <a:pt x="17" y="21"/>
                  </a:lnTo>
                  <a:lnTo>
                    <a:pt x="13" y="22"/>
                  </a:lnTo>
                  <a:lnTo>
                    <a:pt x="7" y="22"/>
                  </a:lnTo>
                  <a:lnTo>
                    <a:pt x="4" y="21"/>
                  </a:lnTo>
                  <a:lnTo>
                    <a:pt x="1" y="17"/>
                  </a:lnTo>
                  <a:lnTo>
                    <a:pt x="0" y="14"/>
                  </a:lnTo>
                  <a:lnTo>
                    <a:pt x="0" y="9"/>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5" name="Freeform 311"/>
            <p:cNvSpPr>
              <a:spLocks/>
            </p:cNvSpPr>
            <p:nvPr/>
          </p:nvSpPr>
          <p:spPr bwMode="auto">
            <a:xfrm>
              <a:off x="1317" y="1505"/>
              <a:ext cx="26" cy="26"/>
            </a:xfrm>
            <a:custGeom>
              <a:avLst/>
              <a:gdLst>
                <a:gd name="T0" fmla="*/ 13 w 26"/>
                <a:gd name="T1" fmla="*/ 0 h 26"/>
                <a:gd name="T2" fmla="*/ 19 w 26"/>
                <a:gd name="T3" fmla="*/ 2 h 26"/>
                <a:gd name="T4" fmla="*/ 23 w 26"/>
                <a:gd name="T5" fmla="*/ 3 h 26"/>
                <a:gd name="T6" fmla="*/ 26 w 26"/>
                <a:gd name="T7" fmla="*/ 8 h 26"/>
                <a:gd name="T8" fmla="*/ 26 w 26"/>
                <a:gd name="T9" fmla="*/ 12 h 26"/>
                <a:gd name="T10" fmla="*/ 25 w 26"/>
                <a:gd name="T11" fmla="*/ 18 h 26"/>
                <a:gd name="T12" fmla="*/ 23 w 26"/>
                <a:gd name="T13" fmla="*/ 23 h 26"/>
                <a:gd name="T14" fmla="*/ 19 w 26"/>
                <a:gd name="T15" fmla="*/ 26 h 26"/>
                <a:gd name="T16" fmla="*/ 14 w 26"/>
                <a:gd name="T17" fmla="*/ 26 h 26"/>
                <a:gd name="T18" fmla="*/ 8 w 26"/>
                <a:gd name="T19" fmla="*/ 24 h 26"/>
                <a:gd name="T20" fmla="*/ 4 w 26"/>
                <a:gd name="T21" fmla="*/ 23 h 26"/>
                <a:gd name="T22" fmla="*/ 1 w 26"/>
                <a:gd name="T23" fmla="*/ 20 h 26"/>
                <a:gd name="T24" fmla="*/ 0 w 26"/>
                <a:gd name="T25" fmla="*/ 15 h 26"/>
                <a:gd name="T26" fmla="*/ 1 w 26"/>
                <a:gd name="T27" fmla="*/ 11 h 26"/>
                <a:gd name="T28" fmla="*/ 3 w 26"/>
                <a:gd name="T29" fmla="*/ 5 h 26"/>
                <a:gd name="T30" fmla="*/ 7 w 26"/>
                <a:gd name="T31" fmla="*/ 2 h 26"/>
                <a:gd name="T32" fmla="*/ 13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13" y="0"/>
                  </a:moveTo>
                  <a:lnTo>
                    <a:pt x="19" y="2"/>
                  </a:lnTo>
                  <a:lnTo>
                    <a:pt x="23" y="3"/>
                  </a:lnTo>
                  <a:lnTo>
                    <a:pt x="26" y="8"/>
                  </a:lnTo>
                  <a:lnTo>
                    <a:pt x="26" y="12"/>
                  </a:lnTo>
                  <a:lnTo>
                    <a:pt x="25" y="18"/>
                  </a:lnTo>
                  <a:lnTo>
                    <a:pt x="23" y="23"/>
                  </a:lnTo>
                  <a:lnTo>
                    <a:pt x="19" y="26"/>
                  </a:lnTo>
                  <a:lnTo>
                    <a:pt x="14" y="26"/>
                  </a:lnTo>
                  <a:lnTo>
                    <a:pt x="8" y="24"/>
                  </a:lnTo>
                  <a:lnTo>
                    <a:pt x="4" y="23"/>
                  </a:lnTo>
                  <a:lnTo>
                    <a:pt x="1" y="20"/>
                  </a:lnTo>
                  <a:lnTo>
                    <a:pt x="0" y="15"/>
                  </a:lnTo>
                  <a:lnTo>
                    <a:pt x="1" y="11"/>
                  </a:lnTo>
                  <a:lnTo>
                    <a:pt x="3" y="5"/>
                  </a:lnTo>
                  <a:lnTo>
                    <a:pt x="7" y="2"/>
                  </a:lnTo>
                  <a:lnTo>
                    <a:pt x="13"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6" name="Freeform 312"/>
            <p:cNvSpPr>
              <a:spLocks/>
            </p:cNvSpPr>
            <p:nvPr/>
          </p:nvSpPr>
          <p:spPr bwMode="auto">
            <a:xfrm>
              <a:off x="1303" y="1451"/>
              <a:ext cx="27" cy="23"/>
            </a:xfrm>
            <a:custGeom>
              <a:avLst/>
              <a:gdLst>
                <a:gd name="T0" fmla="*/ 0 w 27"/>
                <a:gd name="T1" fmla="*/ 13 h 23"/>
                <a:gd name="T2" fmla="*/ 0 w 27"/>
                <a:gd name="T3" fmla="*/ 7 h 23"/>
                <a:gd name="T4" fmla="*/ 3 w 27"/>
                <a:gd name="T5" fmla="*/ 3 h 23"/>
                <a:gd name="T6" fmla="*/ 8 w 27"/>
                <a:gd name="T7" fmla="*/ 1 h 23"/>
                <a:gd name="T8" fmla="*/ 14 w 27"/>
                <a:gd name="T9" fmla="*/ 0 h 23"/>
                <a:gd name="T10" fmla="*/ 18 w 27"/>
                <a:gd name="T11" fmla="*/ 0 h 23"/>
                <a:gd name="T12" fmla="*/ 22 w 27"/>
                <a:gd name="T13" fmla="*/ 1 h 23"/>
                <a:gd name="T14" fmla="*/ 25 w 27"/>
                <a:gd name="T15" fmla="*/ 4 h 23"/>
                <a:gd name="T16" fmla="*/ 27 w 27"/>
                <a:gd name="T17" fmla="*/ 7 h 23"/>
                <a:gd name="T18" fmla="*/ 27 w 27"/>
                <a:gd name="T19" fmla="*/ 12 h 23"/>
                <a:gd name="T20" fmla="*/ 25 w 27"/>
                <a:gd name="T21" fmla="*/ 16 h 23"/>
                <a:gd name="T22" fmla="*/ 22 w 27"/>
                <a:gd name="T23" fmla="*/ 20 h 23"/>
                <a:gd name="T24" fmla="*/ 18 w 27"/>
                <a:gd name="T25" fmla="*/ 23 h 23"/>
                <a:gd name="T26" fmla="*/ 14 w 27"/>
                <a:gd name="T27" fmla="*/ 23 h 23"/>
                <a:gd name="T28" fmla="*/ 8 w 27"/>
                <a:gd name="T29" fmla="*/ 22 h 23"/>
                <a:gd name="T30" fmla="*/ 3 w 27"/>
                <a:gd name="T31" fmla="*/ 17 h 23"/>
                <a:gd name="T32" fmla="*/ 0 w 27"/>
                <a:gd name="T33" fmla="*/ 1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3"/>
                <a:gd name="T53" fmla="*/ 27 w 2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3">
                  <a:moveTo>
                    <a:pt x="0" y="13"/>
                  </a:moveTo>
                  <a:lnTo>
                    <a:pt x="0" y="7"/>
                  </a:lnTo>
                  <a:lnTo>
                    <a:pt x="3" y="3"/>
                  </a:lnTo>
                  <a:lnTo>
                    <a:pt x="8" y="1"/>
                  </a:lnTo>
                  <a:lnTo>
                    <a:pt x="14" y="0"/>
                  </a:lnTo>
                  <a:lnTo>
                    <a:pt x="18" y="0"/>
                  </a:lnTo>
                  <a:lnTo>
                    <a:pt x="22" y="1"/>
                  </a:lnTo>
                  <a:lnTo>
                    <a:pt x="25" y="4"/>
                  </a:lnTo>
                  <a:lnTo>
                    <a:pt x="27" y="7"/>
                  </a:lnTo>
                  <a:lnTo>
                    <a:pt x="27" y="12"/>
                  </a:lnTo>
                  <a:lnTo>
                    <a:pt x="25" y="16"/>
                  </a:lnTo>
                  <a:lnTo>
                    <a:pt x="22" y="20"/>
                  </a:lnTo>
                  <a:lnTo>
                    <a:pt x="18" y="23"/>
                  </a:lnTo>
                  <a:lnTo>
                    <a:pt x="14" y="23"/>
                  </a:lnTo>
                  <a:lnTo>
                    <a:pt x="8" y="22"/>
                  </a:lnTo>
                  <a:lnTo>
                    <a:pt x="3"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7" name="Freeform 313"/>
            <p:cNvSpPr>
              <a:spLocks/>
            </p:cNvSpPr>
            <p:nvPr/>
          </p:nvSpPr>
          <p:spPr bwMode="auto">
            <a:xfrm>
              <a:off x="1263" y="1449"/>
              <a:ext cx="23" cy="21"/>
            </a:xfrm>
            <a:custGeom>
              <a:avLst/>
              <a:gdLst>
                <a:gd name="T0" fmla="*/ 0 w 23"/>
                <a:gd name="T1" fmla="*/ 14 h 21"/>
                <a:gd name="T2" fmla="*/ 0 w 23"/>
                <a:gd name="T3" fmla="*/ 9 h 21"/>
                <a:gd name="T4" fmla="*/ 3 w 23"/>
                <a:gd name="T5" fmla="*/ 5 h 21"/>
                <a:gd name="T6" fmla="*/ 6 w 23"/>
                <a:gd name="T7" fmla="*/ 2 h 21"/>
                <a:gd name="T8" fmla="*/ 11 w 23"/>
                <a:gd name="T9" fmla="*/ 0 h 21"/>
                <a:gd name="T10" fmla="*/ 15 w 23"/>
                <a:gd name="T11" fmla="*/ 0 h 21"/>
                <a:gd name="T12" fmla="*/ 20 w 23"/>
                <a:gd name="T13" fmla="*/ 2 h 21"/>
                <a:gd name="T14" fmla="*/ 21 w 23"/>
                <a:gd name="T15" fmla="*/ 6 h 21"/>
                <a:gd name="T16" fmla="*/ 23 w 23"/>
                <a:gd name="T17" fmla="*/ 9 h 21"/>
                <a:gd name="T18" fmla="*/ 21 w 23"/>
                <a:gd name="T19" fmla="*/ 14 h 21"/>
                <a:gd name="T20" fmla="*/ 20 w 23"/>
                <a:gd name="T21" fmla="*/ 16 h 21"/>
                <a:gd name="T22" fmla="*/ 17 w 23"/>
                <a:gd name="T23" fmla="*/ 19 h 21"/>
                <a:gd name="T24" fmla="*/ 14 w 23"/>
                <a:gd name="T25" fmla="*/ 21 h 21"/>
                <a:gd name="T26" fmla="*/ 9 w 23"/>
                <a:gd name="T27" fmla="*/ 21 h 21"/>
                <a:gd name="T28" fmla="*/ 5 w 23"/>
                <a:gd name="T29" fmla="*/ 19 h 21"/>
                <a:gd name="T30" fmla="*/ 0 w 23"/>
                <a:gd name="T31" fmla="*/ 18 h 21"/>
                <a:gd name="T32" fmla="*/ 0 w 23"/>
                <a:gd name="T33" fmla="*/ 14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1"/>
                <a:gd name="T53" fmla="*/ 23 w 2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1">
                  <a:moveTo>
                    <a:pt x="0" y="14"/>
                  </a:moveTo>
                  <a:lnTo>
                    <a:pt x="0" y="9"/>
                  </a:lnTo>
                  <a:lnTo>
                    <a:pt x="3" y="5"/>
                  </a:lnTo>
                  <a:lnTo>
                    <a:pt x="6" y="2"/>
                  </a:lnTo>
                  <a:lnTo>
                    <a:pt x="11" y="0"/>
                  </a:lnTo>
                  <a:lnTo>
                    <a:pt x="15" y="0"/>
                  </a:lnTo>
                  <a:lnTo>
                    <a:pt x="20" y="2"/>
                  </a:lnTo>
                  <a:lnTo>
                    <a:pt x="21" y="6"/>
                  </a:lnTo>
                  <a:lnTo>
                    <a:pt x="23" y="9"/>
                  </a:lnTo>
                  <a:lnTo>
                    <a:pt x="21" y="14"/>
                  </a:lnTo>
                  <a:lnTo>
                    <a:pt x="20" y="16"/>
                  </a:lnTo>
                  <a:lnTo>
                    <a:pt x="17" y="19"/>
                  </a:lnTo>
                  <a:lnTo>
                    <a:pt x="14" y="21"/>
                  </a:lnTo>
                  <a:lnTo>
                    <a:pt x="9" y="21"/>
                  </a:lnTo>
                  <a:lnTo>
                    <a:pt x="5" y="19"/>
                  </a:lnTo>
                  <a:lnTo>
                    <a:pt x="0" y="18"/>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8" name="Freeform 314"/>
            <p:cNvSpPr>
              <a:spLocks/>
            </p:cNvSpPr>
            <p:nvPr/>
          </p:nvSpPr>
          <p:spPr bwMode="auto">
            <a:xfrm>
              <a:off x="1296" y="1412"/>
              <a:ext cx="24" cy="22"/>
            </a:xfrm>
            <a:custGeom>
              <a:avLst/>
              <a:gdLst>
                <a:gd name="T0" fmla="*/ 0 w 24"/>
                <a:gd name="T1" fmla="*/ 12 h 22"/>
                <a:gd name="T2" fmla="*/ 1 w 24"/>
                <a:gd name="T3" fmla="*/ 9 h 22"/>
                <a:gd name="T4" fmla="*/ 3 w 24"/>
                <a:gd name="T5" fmla="*/ 5 h 22"/>
                <a:gd name="T6" fmla="*/ 6 w 24"/>
                <a:gd name="T7" fmla="*/ 2 h 22"/>
                <a:gd name="T8" fmla="*/ 10 w 24"/>
                <a:gd name="T9" fmla="*/ 0 h 22"/>
                <a:gd name="T10" fmla="*/ 15 w 24"/>
                <a:gd name="T11" fmla="*/ 0 h 22"/>
                <a:gd name="T12" fmla="*/ 19 w 24"/>
                <a:gd name="T13" fmla="*/ 2 h 22"/>
                <a:gd name="T14" fmla="*/ 22 w 24"/>
                <a:gd name="T15" fmla="*/ 5 h 22"/>
                <a:gd name="T16" fmla="*/ 24 w 24"/>
                <a:gd name="T17" fmla="*/ 8 h 22"/>
                <a:gd name="T18" fmla="*/ 24 w 24"/>
                <a:gd name="T19" fmla="*/ 12 h 22"/>
                <a:gd name="T20" fmla="*/ 22 w 24"/>
                <a:gd name="T21" fmla="*/ 17 h 22"/>
                <a:gd name="T22" fmla="*/ 19 w 24"/>
                <a:gd name="T23" fmla="*/ 21 h 22"/>
                <a:gd name="T24" fmla="*/ 15 w 24"/>
                <a:gd name="T25" fmla="*/ 22 h 22"/>
                <a:gd name="T26" fmla="*/ 10 w 24"/>
                <a:gd name="T27" fmla="*/ 22 h 22"/>
                <a:gd name="T28" fmla="*/ 6 w 24"/>
                <a:gd name="T29" fmla="*/ 21 h 22"/>
                <a:gd name="T30" fmla="*/ 1 w 24"/>
                <a:gd name="T31" fmla="*/ 17 h 22"/>
                <a:gd name="T32" fmla="*/ 0 w 24"/>
                <a:gd name="T33" fmla="*/ 1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0" y="12"/>
                  </a:moveTo>
                  <a:lnTo>
                    <a:pt x="1" y="9"/>
                  </a:lnTo>
                  <a:lnTo>
                    <a:pt x="3" y="5"/>
                  </a:lnTo>
                  <a:lnTo>
                    <a:pt x="6" y="2"/>
                  </a:lnTo>
                  <a:lnTo>
                    <a:pt x="10" y="0"/>
                  </a:lnTo>
                  <a:lnTo>
                    <a:pt x="15" y="0"/>
                  </a:lnTo>
                  <a:lnTo>
                    <a:pt x="19" y="2"/>
                  </a:lnTo>
                  <a:lnTo>
                    <a:pt x="22" y="5"/>
                  </a:lnTo>
                  <a:lnTo>
                    <a:pt x="24" y="8"/>
                  </a:lnTo>
                  <a:lnTo>
                    <a:pt x="24" y="12"/>
                  </a:lnTo>
                  <a:lnTo>
                    <a:pt x="22" y="17"/>
                  </a:lnTo>
                  <a:lnTo>
                    <a:pt x="19" y="21"/>
                  </a:lnTo>
                  <a:lnTo>
                    <a:pt x="15" y="22"/>
                  </a:lnTo>
                  <a:lnTo>
                    <a:pt x="10" y="22"/>
                  </a:lnTo>
                  <a:lnTo>
                    <a:pt x="6" y="21"/>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9" name="Freeform 315"/>
            <p:cNvSpPr>
              <a:spLocks/>
            </p:cNvSpPr>
            <p:nvPr/>
          </p:nvSpPr>
          <p:spPr bwMode="auto">
            <a:xfrm>
              <a:off x="1752" y="1406"/>
              <a:ext cx="168" cy="172"/>
            </a:xfrm>
            <a:custGeom>
              <a:avLst/>
              <a:gdLst>
                <a:gd name="T0" fmla="*/ 18 w 168"/>
                <a:gd name="T1" fmla="*/ 49 h 172"/>
                <a:gd name="T2" fmla="*/ 27 w 168"/>
                <a:gd name="T3" fmla="*/ 83 h 172"/>
                <a:gd name="T4" fmla="*/ 41 w 168"/>
                <a:gd name="T5" fmla="*/ 80 h 172"/>
                <a:gd name="T6" fmla="*/ 55 w 168"/>
                <a:gd name="T7" fmla="*/ 92 h 172"/>
                <a:gd name="T8" fmla="*/ 59 w 168"/>
                <a:gd name="T9" fmla="*/ 101 h 172"/>
                <a:gd name="T10" fmla="*/ 44 w 168"/>
                <a:gd name="T11" fmla="*/ 98 h 172"/>
                <a:gd name="T12" fmla="*/ 36 w 168"/>
                <a:gd name="T13" fmla="*/ 95 h 172"/>
                <a:gd name="T14" fmla="*/ 24 w 168"/>
                <a:gd name="T15" fmla="*/ 88 h 172"/>
                <a:gd name="T16" fmla="*/ 3 w 168"/>
                <a:gd name="T17" fmla="*/ 96 h 172"/>
                <a:gd name="T18" fmla="*/ 2 w 168"/>
                <a:gd name="T19" fmla="*/ 119 h 172"/>
                <a:gd name="T20" fmla="*/ 6 w 168"/>
                <a:gd name="T21" fmla="*/ 129 h 172"/>
                <a:gd name="T22" fmla="*/ 34 w 168"/>
                <a:gd name="T23" fmla="*/ 132 h 172"/>
                <a:gd name="T24" fmla="*/ 49 w 168"/>
                <a:gd name="T25" fmla="*/ 125 h 172"/>
                <a:gd name="T26" fmla="*/ 49 w 168"/>
                <a:gd name="T27" fmla="*/ 133 h 172"/>
                <a:gd name="T28" fmla="*/ 40 w 168"/>
                <a:gd name="T29" fmla="*/ 166 h 172"/>
                <a:gd name="T30" fmla="*/ 68 w 168"/>
                <a:gd name="T31" fmla="*/ 169 h 172"/>
                <a:gd name="T32" fmla="*/ 80 w 168"/>
                <a:gd name="T33" fmla="*/ 145 h 172"/>
                <a:gd name="T34" fmla="*/ 71 w 168"/>
                <a:gd name="T35" fmla="*/ 126 h 172"/>
                <a:gd name="T36" fmla="*/ 77 w 168"/>
                <a:gd name="T37" fmla="*/ 120 h 172"/>
                <a:gd name="T38" fmla="*/ 81 w 168"/>
                <a:gd name="T39" fmla="*/ 129 h 172"/>
                <a:gd name="T40" fmla="*/ 90 w 168"/>
                <a:gd name="T41" fmla="*/ 147 h 172"/>
                <a:gd name="T42" fmla="*/ 114 w 168"/>
                <a:gd name="T43" fmla="*/ 145 h 172"/>
                <a:gd name="T44" fmla="*/ 134 w 168"/>
                <a:gd name="T45" fmla="*/ 151 h 172"/>
                <a:gd name="T46" fmla="*/ 154 w 168"/>
                <a:gd name="T47" fmla="*/ 139 h 172"/>
                <a:gd name="T48" fmla="*/ 158 w 168"/>
                <a:gd name="T49" fmla="*/ 127 h 172"/>
                <a:gd name="T50" fmla="*/ 154 w 168"/>
                <a:gd name="T51" fmla="*/ 120 h 172"/>
                <a:gd name="T52" fmla="*/ 132 w 168"/>
                <a:gd name="T53" fmla="*/ 110 h 172"/>
                <a:gd name="T54" fmla="*/ 117 w 168"/>
                <a:gd name="T55" fmla="*/ 105 h 172"/>
                <a:gd name="T56" fmla="*/ 124 w 168"/>
                <a:gd name="T57" fmla="*/ 89 h 172"/>
                <a:gd name="T58" fmla="*/ 145 w 168"/>
                <a:gd name="T59" fmla="*/ 82 h 172"/>
                <a:gd name="T60" fmla="*/ 165 w 168"/>
                <a:gd name="T61" fmla="*/ 70 h 172"/>
                <a:gd name="T62" fmla="*/ 165 w 168"/>
                <a:gd name="T63" fmla="*/ 49 h 172"/>
                <a:gd name="T64" fmla="*/ 146 w 168"/>
                <a:gd name="T65" fmla="*/ 37 h 172"/>
                <a:gd name="T66" fmla="*/ 126 w 168"/>
                <a:gd name="T67" fmla="*/ 48 h 172"/>
                <a:gd name="T68" fmla="*/ 126 w 168"/>
                <a:gd name="T69" fmla="*/ 61 h 172"/>
                <a:gd name="T70" fmla="*/ 106 w 168"/>
                <a:gd name="T71" fmla="*/ 77 h 172"/>
                <a:gd name="T72" fmla="*/ 99 w 168"/>
                <a:gd name="T73" fmla="*/ 76 h 172"/>
                <a:gd name="T74" fmla="*/ 96 w 168"/>
                <a:gd name="T75" fmla="*/ 65 h 172"/>
                <a:gd name="T76" fmla="*/ 102 w 168"/>
                <a:gd name="T77" fmla="*/ 46 h 172"/>
                <a:gd name="T78" fmla="*/ 118 w 168"/>
                <a:gd name="T79" fmla="*/ 25 h 172"/>
                <a:gd name="T80" fmla="*/ 108 w 168"/>
                <a:gd name="T81" fmla="*/ 3 h 172"/>
                <a:gd name="T82" fmla="*/ 86 w 168"/>
                <a:gd name="T83" fmla="*/ 2 h 172"/>
                <a:gd name="T84" fmla="*/ 72 w 168"/>
                <a:gd name="T85" fmla="*/ 11 h 172"/>
                <a:gd name="T86" fmla="*/ 67 w 168"/>
                <a:gd name="T87" fmla="*/ 21 h 172"/>
                <a:gd name="T88" fmla="*/ 72 w 168"/>
                <a:gd name="T89" fmla="*/ 37 h 172"/>
                <a:gd name="T90" fmla="*/ 81 w 168"/>
                <a:gd name="T91" fmla="*/ 52 h 172"/>
                <a:gd name="T92" fmla="*/ 80 w 168"/>
                <a:gd name="T93" fmla="*/ 68 h 172"/>
                <a:gd name="T94" fmla="*/ 71 w 168"/>
                <a:gd name="T95" fmla="*/ 71 h 172"/>
                <a:gd name="T96" fmla="*/ 61 w 168"/>
                <a:gd name="T97" fmla="*/ 52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72"/>
                <a:gd name="T149" fmla="*/ 168 w 168"/>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72">
                  <a:moveTo>
                    <a:pt x="41" y="39"/>
                  </a:moveTo>
                  <a:lnTo>
                    <a:pt x="30" y="42"/>
                  </a:lnTo>
                  <a:lnTo>
                    <a:pt x="18" y="49"/>
                  </a:lnTo>
                  <a:lnTo>
                    <a:pt x="13" y="62"/>
                  </a:lnTo>
                  <a:lnTo>
                    <a:pt x="21" y="80"/>
                  </a:lnTo>
                  <a:lnTo>
                    <a:pt x="27" y="83"/>
                  </a:lnTo>
                  <a:lnTo>
                    <a:pt x="33" y="85"/>
                  </a:lnTo>
                  <a:lnTo>
                    <a:pt x="38" y="83"/>
                  </a:lnTo>
                  <a:lnTo>
                    <a:pt x="41" y="80"/>
                  </a:lnTo>
                  <a:lnTo>
                    <a:pt x="46" y="85"/>
                  </a:lnTo>
                  <a:lnTo>
                    <a:pt x="50" y="88"/>
                  </a:lnTo>
                  <a:lnTo>
                    <a:pt x="55" y="92"/>
                  </a:lnTo>
                  <a:lnTo>
                    <a:pt x="58" y="96"/>
                  </a:lnTo>
                  <a:lnTo>
                    <a:pt x="59" y="99"/>
                  </a:lnTo>
                  <a:lnTo>
                    <a:pt x="59" y="101"/>
                  </a:lnTo>
                  <a:lnTo>
                    <a:pt x="56" y="101"/>
                  </a:lnTo>
                  <a:lnTo>
                    <a:pt x="50" y="99"/>
                  </a:lnTo>
                  <a:lnTo>
                    <a:pt x="44" y="98"/>
                  </a:lnTo>
                  <a:lnTo>
                    <a:pt x="40" y="98"/>
                  </a:lnTo>
                  <a:lnTo>
                    <a:pt x="37" y="96"/>
                  </a:lnTo>
                  <a:lnTo>
                    <a:pt x="36" y="95"/>
                  </a:lnTo>
                  <a:lnTo>
                    <a:pt x="34" y="92"/>
                  </a:lnTo>
                  <a:lnTo>
                    <a:pt x="30" y="89"/>
                  </a:lnTo>
                  <a:lnTo>
                    <a:pt x="24" y="88"/>
                  </a:lnTo>
                  <a:lnTo>
                    <a:pt x="16" y="88"/>
                  </a:lnTo>
                  <a:lnTo>
                    <a:pt x="9" y="91"/>
                  </a:lnTo>
                  <a:lnTo>
                    <a:pt x="3" y="96"/>
                  </a:lnTo>
                  <a:lnTo>
                    <a:pt x="0" y="105"/>
                  </a:lnTo>
                  <a:lnTo>
                    <a:pt x="0" y="114"/>
                  </a:lnTo>
                  <a:lnTo>
                    <a:pt x="2" y="119"/>
                  </a:lnTo>
                  <a:lnTo>
                    <a:pt x="3" y="123"/>
                  </a:lnTo>
                  <a:lnTo>
                    <a:pt x="5" y="126"/>
                  </a:lnTo>
                  <a:lnTo>
                    <a:pt x="6" y="129"/>
                  </a:lnTo>
                  <a:lnTo>
                    <a:pt x="15" y="133"/>
                  </a:lnTo>
                  <a:lnTo>
                    <a:pt x="25" y="133"/>
                  </a:lnTo>
                  <a:lnTo>
                    <a:pt x="34" y="132"/>
                  </a:lnTo>
                  <a:lnTo>
                    <a:pt x="40" y="127"/>
                  </a:lnTo>
                  <a:lnTo>
                    <a:pt x="44" y="125"/>
                  </a:lnTo>
                  <a:lnTo>
                    <a:pt x="49" y="125"/>
                  </a:lnTo>
                  <a:lnTo>
                    <a:pt x="53" y="125"/>
                  </a:lnTo>
                  <a:lnTo>
                    <a:pt x="58" y="126"/>
                  </a:lnTo>
                  <a:lnTo>
                    <a:pt x="49" y="133"/>
                  </a:lnTo>
                  <a:lnTo>
                    <a:pt x="41" y="145"/>
                  </a:lnTo>
                  <a:lnTo>
                    <a:pt x="37" y="157"/>
                  </a:lnTo>
                  <a:lnTo>
                    <a:pt x="40" y="166"/>
                  </a:lnTo>
                  <a:lnTo>
                    <a:pt x="49" y="170"/>
                  </a:lnTo>
                  <a:lnTo>
                    <a:pt x="59" y="172"/>
                  </a:lnTo>
                  <a:lnTo>
                    <a:pt x="68" y="169"/>
                  </a:lnTo>
                  <a:lnTo>
                    <a:pt x="75" y="163"/>
                  </a:lnTo>
                  <a:lnTo>
                    <a:pt x="78" y="154"/>
                  </a:lnTo>
                  <a:lnTo>
                    <a:pt x="80" y="145"/>
                  </a:lnTo>
                  <a:lnTo>
                    <a:pt x="77" y="138"/>
                  </a:lnTo>
                  <a:lnTo>
                    <a:pt x="74" y="130"/>
                  </a:lnTo>
                  <a:lnTo>
                    <a:pt x="71" y="126"/>
                  </a:lnTo>
                  <a:lnTo>
                    <a:pt x="71" y="123"/>
                  </a:lnTo>
                  <a:lnTo>
                    <a:pt x="74" y="122"/>
                  </a:lnTo>
                  <a:lnTo>
                    <a:pt x="77" y="120"/>
                  </a:lnTo>
                  <a:lnTo>
                    <a:pt x="78" y="122"/>
                  </a:lnTo>
                  <a:lnTo>
                    <a:pt x="80" y="125"/>
                  </a:lnTo>
                  <a:lnTo>
                    <a:pt x="81" y="129"/>
                  </a:lnTo>
                  <a:lnTo>
                    <a:pt x="83" y="135"/>
                  </a:lnTo>
                  <a:lnTo>
                    <a:pt x="84" y="141"/>
                  </a:lnTo>
                  <a:lnTo>
                    <a:pt x="90" y="147"/>
                  </a:lnTo>
                  <a:lnTo>
                    <a:pt x="98" y="147"/>
                  </a:lnTo>
                  <a:lnTo>
                    <a:pt x="109" y="141"/>
                  </a:lnTo>
                  <a:lnTo>
                    <a:pt x="114" y="145"/>
                  </a:lnTo>
                  <a:lnTo>
                    <a:pt x="120" y="148"/>
                  </a:lnTo>
                  <a:lnTo>
                    <a:pt x="127" y="151"/>
                  </a:lnTo>
                  <a:lnTo>
                    <a:pt x="134" y="151"/>
                  </a:lnTo>
                  <a:lnTo>
                    <a:pt x="140" y="150"/>
                  </a:lnTo>
                  <a:lnTo>
                    <a:pt x="148" y="147"/>
                  </a:lnTo>
                  <a:lnTo>
                    <a:pt x="154" y="139"/>
                  </a:lnTo>
                  <a:lnTo>
                    <a:pt x="158" y="130"/>
                  </a:lnTo>
                  <a:lnTo>
                    <a:pt x="158" y="129"/>
                  </a:lnTo>
                  <a:lnTo>
                    <a:pt x="158" y="127"/>
                  </a:lnTo>
                  <a:lnTo>
                    <a:pt x="157" y="126"/>
                  </a:lnTo>
                  <a:lnTo>
                    <a:pt x="157" y="125"/>
                  </a:lnTo>
                  <a:lnTo>
                    <a:pt x="154" y="120"/>
                  </a:lnTo>
                  <a:lnTo>
                    <a:pt x="149" y="114"/>
                  </a:lnTo>
                  <a:lnTo>
                    <a:pt x="142" y="110"/>
                  </a:lnTo>
                  <a:lnTo>
                    <a:pt x="132" y="110"/>
                  </a:lnTo>
                  <a:lnTo>
                    <a:pt x="126" y="110"/>
                  </a:lnTo>
                  <a:lnTo>
                    <a:pt x="121" y="108"/>
                  </a:lnTo>
                  <a:lnTo>
                    <a:pt x="117" y="105"/>
                  </a:lnTo>
                  <a:lnTo>
                    <a:pt x="114" y="102"/>
                  </a:lnTo>
                  <a:lnTo>
                    <a:pt x="118" y="96"/>
                  </a:lnTo>
                  <a:lnTo>
                    <a:pt x="124" y="89"/>
                  </a:lnTo>
                  <a:lnTo>
                    <a:pt x="129" y="85"/>
                  </a:lnTo>
                  <a:lnTo>
                    <a:pt x="133" y="82"/>
                  </a:lnTo>
                  <a:lnTo>
                    <a:pt x="145" y="82"/>
                  </a:lnTo>
                  <a:lnTo>
                    <a:pt x="154" y="80"/>
                  </a:lnTo>
                  <a:lnTo>
                    <a:pt x="160" y="76"/>
                  </a:lnTo>
                  <a:lnTo>
                    <a:pt x="165" y="70"/>
                  </a:lnTo>
                  <a:lnTo>
                    <a:pt x="168" y="62"/>
                  </a:lnTo>
                  <a:lnTo>
                    <a:pt x="168" y="57"/>
                  </a:lnTo>
                  <a:lnTo>
                    <a:pt x="165" y="49"/>
                  </a:lnTo>
                  <a:lnTo>
                    <a:pt x="163" y="43"/>
                  </a:lnTo>
                  <a:lnTo>
                    <a:pt x="155" y="39"/>
                  </a:lnTo>
                  <a:lnTo>
                    <a:pt x="146" y="37"/>
                  </a:lnTo>
                  <a:lnTo>
                    <a:pt x="137" y="39"/>
                  </a:lnTo>
                  <a:lnTo>
                    <a:pt x="130" y="42"/>
                  </a:lnTo>
                  <a:lnTo>
                    <a:pt x="126" y="48"/>
                  </a:lnTo>
                  <a:lnTo>
                    <a:pt x="124" y="52"/>
                  </a:lnTo>
                  <a:lnTo>
                    <a:pt x="124" y="57"/>
                  </a:lnTo>
                  <a:lnTo>
                    <a:pt x="126" y="61"/>
                  </a:lnTo>
                  <a:lnTo>
                    <a:pt x="120" y="67"/>
                  </a:lnTo>
                  <a:lnTo>
                    <a:pt x="112" y="73"/>
                  </a:lnTo>
                  <a:lnTo>
                    <a:pt x="106" y="77"/>
                  </a:lnTo>
                  <a:lnTo>
                    <a:pt x="103" y="80"/>
                  </a:lnTo>
                  <a:lnTo>
                    <a:pt x="102" y="77"/>
                  </a:lnTo>
                  <a:lnTo>
                    <a:pt x="99" y="76"/>
                  </a:lnTo>
                  <a:lnTo>
                    <a:pt x="96" y="73"/>
                  </a:lnTo>
                  <a:lnTo>
                    <a:pt x="93" y="71"/>
                  </a:lnTo>
                  <a:lnTo>
                    <a:pt x="96" y="65"/>
                  </a:lnTo>
                  <a:lnTo>
                    <a:pt x="99" y="58"/>
                  </a:lnTo>
                  <a:lnTo>
                    <a:pt x="100" y="52"/>
                  </a:lnTo>
                  <a:lnTo>
                    <a:pt x="102" y="46"/>
                  </a:lnTo>
                  <a:lnTo>
                    <a:pt x="109" y="40"/>
                  </a:lnTo>
                  <a:lnTo>
                    <a:pt x="115" y="33"/>
                  </a:lnTo>
                  <a:lnTo>
                    <a:pt x="118" y="25"/>
                  </a:lnTo>
                  <a:lnTo>
                    <a:pt x="118" y="17"/>
                  </a:lnTo>
                  <a:lnTo>
                    <a:pt x="114" y="9"/>
                  </a:lnTo>
                  <a:lnTo>
                    <a:pt x="108" y="3"/>
                  </a:lnTo>
                  <a:lnTo>
                    <a:pt x="99" y="0"/>
                  </a:lnTo>
                  <a:lnTo>
                    <a:pt x="92" y="0"/>
                  </a:lnTo>
                  <a:lnTo>
                    <a:pt x="86" y="2"/>
                  </a:lnTo>
                  <a:lnTo>
                    <a:pt x="81" y="3"/>
                  </a:lnTo>
                  <a:lnTo>
                    <a:pt x="77" y="8"/>
                  </a:lnTo>
                  <a:lnTo>
                    <a:pt x="72" y="11"/>
                  </a:lnTo>
                  <a:lnTo>
                    <a:pt x="69" y="14"/>
                  </a:lnTo>
                  <a:lnTo>
                    <a:pt x="68" y="18"/>
                  </a:lnTo>
                  <a:lnTo>
                    <a:pt x="67" y="21"/>
                  </a:lnTo>
                  <a:lnTo>
                    <a:pt x="67" y="25"/>
                  </a:lnTo>
                  <a:lnTo>
                    <a:pt x="68" y="33"/>
                  </a:lnTo>
                  <a:lnTo>
                    <a:pt x="72" y="37"/>
                  </a:lnTo>
                  <a:lnTo>
                    <a:pt x="77" y="42"/>
                  </a:lnTo>
                  <a:lnTo>
                    <a:pt x="81" y="45"/>
                  </a:lnTo>
                  <a:lnTo>
                    <a:pt x="81" y="52"/>
                  </a:lnTo>
                  <a:lnTo>
                    <a:pt x="81" y="58"/>
                  </a:lnTo>
                  <a:lnTo>
                    <a:pt x="80" y="64"/>
                  </a:lnTo>
                  <a:lnTo>
                    <a:pt x="80" y="68"/>
                  </a:lnTo>
                  <a:lnTo>
                    <a:pt x="77" y="68"/>
                  </a:lnTo>
                  <a:lnTo>
                    <a:pt x="72" y="70"/>
                  </a:lnTo>
                  <a:lnTo>
                    <a:pt x="71" y="71"/>
                  </a:lnTo>
                  <a:lnTo>
                    <a:pt x="69" y="71"/>
                  </a:lnTo>
                  <a:lnTo>
                    <a:pt x="64" y="64"/>
                  </a:lnTo>
                  <a:lnTo>
                    <a:pt x="61" y="52"/>
                  </a:lnTo>
                  <a:lnTo>
                    <a:pt x="53" y="43"/>
                  </a:lnTo>
                  <a:lnTo>
                    <a:pt x="41" y="39"/>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0" name="Freeform 316"/>
            <p:cNvSpPr>
              <a:spLocks/>
            </p:cNvSpPr>
            <p:nvPr/>
          </p:nvSpPr>
          <p:spPr bwMode="auto">
            <a:xfrm>
              <a:off x="1634" y="1633"/>
              <a:ext cx="173" cy="301"/>
            </a:xfrm>
            <a:custGeom>
              <a:avLst/>
              <a:gdLst>
                <a:gd name="T0" fmla="*/ 171 w 173"/>
                <a:gd name="T1" fmla="*/ 0 h 301"/>
                <a:gd name="T2" fmla="*/ 158 w 173"/>
                <a:gd name="T3" fmla="*/ 19 h 301"/>
                <a:gd name="T4" fmla="*/ 142 w 173"/>
                <a:gd name="T5" fmla="*/ 35 h 301"/>
                <a:gd name="T6" fmla="*/ 124 w 173"/>
                <a:gd name="T7" fmla="*/ 50 h 301"/>
                <a:gd name="T8" fmla="*/ 106 w 173"/>
                <a:gd name="T9" fmla="*/ 60 h 301"/>
                <a:gd name="T10" fmla="*/ 87 w 173"/>
                <a:gd name="T11" fmla="*/ 68 h 301"/>
                <a:gd name="T12" fmla="*/ 68 w 173"/>
                <a:gd name="T13" fmla="*/ 73 h 301"/>
                <a:gd name="T14" fmla="*/ 50 w 173"/>
                <a:gd name="T15" fmla="*/ 76 h 301"/>
                <a:gd name="T16" fmla="*/ 32 w 173"/>
                <a:gd name="T17" fmla="*/ 76 h 301"/>
                <a:gd name="T18" fmla="*/ 32 w 173"/>
                <a:gd name="T19" fmla="*/ 91 h 301"/>
                <a:gd name="T20" fmla="*/ 30 w 173"/>
                <a:gd name="T21" fmla="*/ 107 h 301"/>
                <a:gd name="T22" fmla="*/ 19 w 173"/>
                <a:gd name="T23" fmla="*/ 125 h 301"/>
                <a:gd name="T24" fmla="*/ 0 w 173"/>
                <a:gd name="T25" fmla="*/ 138 h 301"/>
                <a:gd name="T26" fmla="*/ 12 w 173"/>
                <a:gd name="T27" fmla="*/ 158 h 301"/>
                <a:gd name="T28" fmla="*/ 19 w 173"/>
                <a:gd name="T29" fmla="*/ 181 h 301"/>
                <a:gd name="T30" fmla="*/ 21 w 173"/>
                <a:gd name="T31" fmla="*/ 206 h 301"/>
                <a:gd name="T32" fmla="*/ 12 w 173"/>
                <a:gd name="T33" fmla="*/ 227 h 301"/>
                <a:gd name="T34" fmla="*/ 19 w 173"/>
                <a:gd name="T35" fmla="*/ 230 h 301"/>
                <a:gd name="T36" fmla="*/ 28 w 173"/>
                <a:gd name="T37" fmla="*/ 235 h 301"/>
                <a:gd name="T38" fmla="*/ 38 w 173"/>
                <a:gd name="T39" fmla="*/ 239 h 301"/>
                <a:gd name="T40" fmla="*/ 50 w 173"/>
                <a:gd name="T41" fmla="*/ 246 h 301"/>
                <a:gd name="T42" fmla="*/ 61 w 173"/>
                <a:gd name="T43" fmla="*/ 257 h 301"/>
                <a:gd name="T44" fmla="*/ 71 w 173"/>
                <a:gd name="T45" fmla="*/ 269 h 301"/>
                <a:gd name="T46" fmla="*/ 78 w 173"/>
                <a:gd name="T47" fmla="*/ 283 h 301"/>
                <a:gd name="T48" fmla="*/ 84 w 173"/>
                <a:gd name="T49" fmla="*/ 301 h 301"/>
                <a:gd name="T50" fmla="*/ 89 w 173"/>
                <a:gd name="T51" fmla="*/ 291 h 301"/>
                <a:gd name="T52" fmla="*/ 94 w 173"/>
                <a:gd name="T53" fmla="*/ 279 h 301"/>
                <a:gd name="T54" fmla="*/ 102 w 173"/>
                <a:gd name="T55" fmla="*/ 269 h 301"/>
                <a:gd name="T56" fmla="*/ 109 w 173"/>
                <a:gd name="T57" fmla="*/ 258 h 301"/>
                <a:gd name="T58" fmla="*/ 120 w 173"/>
                <a:gd name="T59" fmla="*/ 248 h 301"/>
                <a:gd name="T60" fmla="*/ 131 w 173"/>
                <a:gd name="T61" fmla="*/ 240 h 301"/>
                <a:gd name="T62" fmla="*/ 143 w 173"/>
                <a:gd name="T63" fmla="*/ 236 h 301"/>
                <a:gd name="T64" fmla="*/ 156 w 173"/>
                <a:gd name="T65" fmla="*/ 233 h 301"/>
                <a:gd name="T66" fmla="*/ 151 w 173"/>
                <a:gd name="T67" fmla="*/ 220 h 301"/>
                <a:gd name="T68" fmla="*/ 146 w 173"/>
                <a:gd name="T69" fmla="*/ 202 h 301"/>
                <a:gd name="T70" fmla="*/ 149 w 173"/>
                <a:gd name="T71" fmla="*/ 184 h 301"/>
                <a:gd name="T72" fmla="*/ 161 w 173"/>
                <a:gd name="T73" fmla="*/ 164 h 301"/>
                <a:gd name="T74" fmla="*/ 149 w 173"/>
                <a:gd name="T75" fmla="*/ 131 h 301"/>
                <a:gd name="T76" fmla="*/ 146 w 173"/>
                <a:gd name="T77" fmla="*/ 100 h 301"/>
                <a:gd name="T78" fmla="*/ 148 w 173"/>
                <a:gd name="T79" fmla="*/ 72 h 301"/>
                <a:gd name="T80" fmla="*/ 151 w 173"/>
                <a:gd name="T81" fmla="*/ 51 h 301"/>
                <a:gd name="T82" fmla="*/ 155 w 173"/>
                <a:gd name="T83" fmla="*/ 39 h 301"/>
                <a:gd name="T84" fmla="*/ 161 w 173"/>
                <a:gd name="T85" fmla="*/ 26 h 301"/>
                <a:gd name="T86" fmla="*/ 167 w 173"/>
                <a:gd name="T87" fmla="*/ 14 h 301"/>
                <a:gd name="T88" fmla="*/ 171 w 173"/>
                <a:gd name="T89" fmla="*/ 8 h 301"/>
                <a:gd name="T90" fmla="*/ 173 w 173"/>
                <a:gd name="T91" fmla="*/ 7 h 301"/>
                <a:gd name="T92" fmla="*/ 173 w 173"/>
                <a:gd name="T93" fmla="*/ 4 h 301"/>
                <a:gd name="T94" fmla="*/ 171 w 173"/>
                <a:gd name="T95" fmla="*/ 2 h 301"/>
                <a:gd name="T96" fmla="*/ 171 w 173"/>
                <a:gd name="T97" fmla="*/ 2 h 301"/>
                <a:gd name="T98" fmla="*/ 171 w 173"/>
                <a:gd name="T99" fmla="*/ 0 h 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1"/>
                <a:gd name="T152" fmla="*/ 173 w 173"/>
                <a:gd name="T153" fmla="*/ 301 h 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1">
                  <a:moveTo>
                    <a:pt x="171" y="0"/>
                  </a:moveTo>
                  <a:lnTo>
                    <a:pt x="158" y="19"/>
                  </a:lnTo>
                  <a:lnTo>
                    <a:pt x="142" y="35"/>
                  </a:lnTo>
                  <a:lnTo>
                    <a:pt x="124" y="50"/>
                  </a:lnTo>
                  <a:lnTo>
                    <a:pt x="106" y="60"/>
                  </a:lnTo>
                  <a:lnTo>
                    <a:pt x="87" y="68"/>
                  </a:lnTo>
                  <a:lnTo>
                    <a:pt x="68" y="73"/>
                  </a:lnTo>
                  <a:lnTo>
                    <a:pt x="50" y="76"/>
                  </a:lnTo>
                  <a:lnTo>
                    <a:pt x="32" y="76"/>
                  </a:lnTo>
                  <a:lnTo>
                    <a:pt x="32" y="91"/>
                  </a:lnTo>
                  <a:lnTo>
                    <a:pt x="30" y="107"/>
                  </a:lnTo>
                  <a:lnTo>
                    <a:pt x="19" y="125"/>
                  </a:lnTo>
                  <a:lnTo>
                    <a:pt x="0" y="138"/>
                  </a:lnTo>
                  <a:lnTo>
                    <a:pt x="12" y="158"/>
                  </a:lnTo>
                  <a:lnTo>
                    <a:pt x="19" y="181"/>
                  </a:lnTo>
                  <a:lnTo>
                    <a:pt x="21" y="206"/>
                  </a:lnTo>
                  <a:lnTo>
                    <a:pt x="12" y="227"/>
                  </a:lnTo>
                  <a:lnTo>
                    <a:pt x="19" y="230"/>
                  </a:lnTo>
                  <a:lnTo>
                    <a:pt x="28" y="235"/>
                  </a:lnTo>
                  <a:lnTo>
                    <a:pt x="38" y="239"/>
                  </a:lnTo>
                  <a:lnTo>
                    <a:pt x="50" y="246"/>
                  </a:lnTo>
                  <a:lnTo>
                    <a:pt x="61" y="257"/>
                  </a:lnTo>
                  <a:lnTo>
                    <a:pt x="71" y="269"/>
                  </a:lnTo>
                  <a:lnTo>
                    <a:pt x="78" y="283"/>
                  </a:lnTo>
                  <a:lnTo>
                    <a:pt x="84" y="301"/>
                  </a:lnTo>
                  <a:lnTo>
                    <a:pt x="89" y="291"/>
                  </a:lnTo>
                  <a:lnTo>
                    <a:pt x="94" y="279"/>
                  </a:lnTo>
                  <a:lnTo>
                    <a:pt x="102" y="269"/>
                  </a:lnTo>
                  <a:lnTo>
                    <a:pt x="109" y="258"/>
                  </a:lnTo>
                  <a:lnTo>
                    <a:pt x="120" y="248"/>
                  </a:lnTo>
                  <a:lnTo>
                    <a:pt x="131" y="240"/>
                  </a:lnTo>
                  <a:lnTo>
                    <a:pt x="143" y="236"/>
                  </a:lnTo>
                  <a:lnTo>
                    <a:pt x="156" y="233"/>
                  </a:lnTo>
                  <a:lnTo>
                    <a:pt x="151" y="220"/>
                  </a:lnTo>
                  <a:lnTo>
                    <a:pt x="146" y="202"/>
                  </a:lnTo>
                  <a:lnTo>
                    <a:pt x="149" y="184"/>
                  </a:lnTo>
                  <a:lnTo>
                    <a:pt x="161" y="164"/>
                  </a:lnTo>
                  <a:lnTo>
                    <a:pt x="149" y="131"/>
                  </a:lnTo>
                  <a:lnTo>
                    <a:pt x="146" y="100"/>
                  </a:lnTo>
                  <a:lnTo>
                    <a:pt x="148" y="72"/>
                  </a:lnTo>
                  <a:lnTo>
                    <a:pt x="151" y="51"/>
                  </a:lnTo>
                  <a:lnTo>
                    <a:pt x="155" y="39"/>
                  </a:lnTo>
                  <a:lnTo>
                    <a:pt x="161" y="26"/>
                  </a:lnTo>
                  <a:lnTo>
                    <a:pt x="167" y="14"/>
                  </a:lnTo>
                  <a:lnTo>
                    <a:pt x="171" y="8"/>
                  </a:lnTo>
                  <a:lnTo>
                    <a:pt x="173" y="7"/>
                  </a:lnTo>
                  <a:lnTo>
                    <a:pt x="173" y="4"/>
                  </a:lnTo>
                  <a:lnTo>
                    <a:pt x="171" y="2"/>
                  </a:lnTo>
                  <a:lnTo>
                    <a:pt x="171"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1" name="Freeform 317"/>
            <p:cNvSpPr>
              <a:spLocks/>
            </p:cNvSpPr>
            <p:nvPr/>
          </p:nvSpPr>
          <p:spPr bwMode="auto">
            <a:xfrm>
              <a:off x="2075" y="1557"/>
              <a:ext cx="325" cy="248"/>
            </a:xfrm>
            <a:custGeom>
              <a:avLst/>
              <a:gdLst>
                <a:gd name="T0" fmla="*/ 148 w 325"/>
                <a:gd name="T1" fmla="*/ 0 h 248"/>
                <a:gd name="T2" fmla="*/ 136 w 325"/>
                <a:gd name="T3" fmla="*/ 3 h 248"/>
                <a:gd name="T4" fmla="*/ 123 w 325"/>
                <a:gd name="T5" fmla="*/ 9 h 248"/>
                <a:gd name="T6" fmla="*/ 107 w 325"/>
                <a:gd name="T7" fmla="*/ 13 h 248"/>
                <a:gd name="T8" fmla="*/ 89 w 325"/>
                <a:gd name="T9" fmla="*/ 19 h 248"/>
                <a:gd name="T10" fmla="*/ 70 w 325"/>
                <a:gd name="T11" fmla="*/ 25 h 248"/>
                <a:gd name="T12" fmla="*/ 52 w 325"/>
                <a:gd name="T13" fmla="*/ 30 h 248"/>
                <a:gd name="T14" fmla="*/ 36 w 325"/>
                <a:gd name="T15" fmla="*/ 33 h 248"/>
                <a:gd name="T16" fmla="*/ 21 w 325"/>
                <a:gd name="T17" fmla="*/ 34 h 248"/>
                <a:gd name="T18" fmla="*/ 15 w 325"/>
                <a:gd name="T19" fmla="*/ 33 h 248"/>
                <a:gd name="T20" fmla="*/ 9 w 325"/>
                <a:gd name="T21" fmla="*/ 33 h 248"/>
                <a:gd name="T22" fmla="*/ 3 w 325"/>
                <a:gd name="T23" fmla="*/ 31 h 248"/>
                <a:gd name="T24" fmla="*/ 0 w 325"/>
                <a:gd name="T25" fmla="*/ 31 h 248"/>
                <a:gd name="T26" fmla="*/ 18 w 325"/>
                <a:gd name="T27" fmla="*/ 42 h 248"/>
                <a:gd name="T28" fmla="*/ 34 w 325"/>
                <a:gd name="T29" fmla="*/ 56 h 248"/>
                <a:gd name="T30" fmla="*/ 48 w 325"/>
                <a:gd name="T31" fmla="*/ 74 h 248"/>
                <a:gd name="T32" fmla="*/ 61 w 325"/>
                <a:gd name="T33" fmla="*/ 93 h 248"/>
                <a:gd name="T34" fmla="*/ 71 w 325"/>
                <a:gd name="T35" fmla="*/ 115 h 248"/>
                <a:gd name="T36" fmla="*/ 80 w 325"/>
                <a:gd name="T37" fmla="*/ 139 h 248"/>
                <a:gd name="T38" fmla="*/ 86 w 325"/>
                <a:gd name="T39" fmla="*/ 163 h 248"/>
                <a:gd name="T40" fmla="*/ 90 w 325"/>
                <a:gd name="T41" fmla="*/ 186 h 248"/>
                <a:gd name="T42" fmla="*/ 99 w 325"/>
                <a:gd name="T43" fmla="*/ 186 h 248"/>
                <a:gd name="T44" fmla="*/ 110 w 325"/>
                <a:gd name="T45" fmla="*/ 189 h 248"/>
                <a:gd name="T46" fmla="*/ 121 w 325"/>
                <a:gd name="T47" fmla="*/ 195 h 248"/>
                <a:gd name="T48" fmla="*/ 135 w 325"/>
                <a:gd name="T49" fmla="*/ 201 h 248"/>
                <a:gd name="T50" fmla="*/ 147 w 325"/>
                <a:gd name="T51" fmla="*/ 211 h 248"/>
                <a:gd name="T52" fmla="*/ 158 w 325"/>
                <a:gd name="T53" fmla="*/ 222 h 248"/>
                <a:gd name="T54" fmla="*/ 169 w 325"/>
                <a:gd name="T55" fmla="*/ 235 h 248"/>
                <a:gd name="T56" fmla="*/ 176 w 325"/>
                <a:gd name="T57" fmla="*/ 248 h 248"/>
                <a:gd name="T58" fmla="*/ 185 w 325"/>
                <a:gd name="T59" fmla="*/ 241 h 248"/>
                <a:gd name="T60" fmla="*/ 198 w 325"/>
                <a:gd name="T61" fmla="*/ 234 h 248"/>
                <a:gd name="T62" fmla="*/ 213 w 325"/>
                <a:gd name="T63" fmla="*/ 228 h 248"/>
                <a:gd name="T64" fmla="*/ 231 w 325"/>
                <a:gd name="T65" fmla="*/ 223 h 248"/>
                <a:gd name="T66" fmla="*/ 251 w 325"/>
                <a:gd name="T67" fmla="*/ 222 h 248"/>
                <a:gd name="T68" fmla="*/ 275 w 325"/>
                <a:gd name="T69" fmla="*/ 223 h 248"/>
                <a:gd name="T70" fmla="*/ 299 w 325"/>
                <a:gd name="T71" fmla="*/ 231 h 248"/>
                <a:gd name="T72" fmla="*/ 325 w 325"/>
                <a:gd name="T73" fmla="*/ 241 h 248"/>
                <a:gd name="T74" fmla="*/ 318 w 325"/>
                <a:gd name="T75" fmla="*/ 231 h 248"/>
                <a:gd name="T76" fmla="*/ 309 w 325"/>
                <a:gd name="T77" fmla="*/ 220 h 248"/>
                <a:gd name="T78" fmla="*/ 303 w 325"/>
                <a:gd name="T79" fmla="*/ 207 h 248"/>
                <a:gd name="T80" fmla="*/ 297 w 325"/>
                <a:gd name="T81" fmla="*/ 191 h 248"/>
                <a:gd name="T82" fmla="*/ 296 w 325"/>
                <a:gd name="T83" fmla="*/ 173 h 248"/>
                <a:gd name="T84" fmla="*/ 296 w 325"/>
                <a:gd name="T85" fmla="*/ 154 h 248"/>
                <a:gd name="T86" fmla="*/ 302 w 325"/>
                <a:gd name="T87" fmla="*/ 132 h 248"/>
                <a:gd name="T88" fmla="*/ 312 w 325"/>
                <a:gd name="T89" fmla="*/ 107 h 248"/>
                <a:gd name="T90" fmla="*/ 297 w 325"/>
                <a:gd name="T91" fmla="*/ 104 h 248"/>
                <a:gd name="T92" fmla="*/ 281 w 325"/>
                <a:gd name="T93" fmla="*/ 99 h 248"/>
                <a:gd name="T94" fmla="*/ 266 w 325"/>
                <a:gd name="T95" fmla="*/ 92 h 248"/>
                <a:gd name="T96" fmla="*/ 253 w 325"/>
                <a:gd name="T97" fmla="*/ 83 h 248"/>
                <a:gd name="T98" fmla="*/ 241 w 325"/>
                <a:gd name="T99" fmla="*/ 73 h 248"/>
                <a:gd name="T100" fmla="*/ 232 w 325"/>
                <a:gd name="T101" fmla="*/ 56 h 248"/>
                <a:gd name="T102" fmla="*/ 228 w 325"/>
                <a:gd name="T103" fmla="*/ 39 h 248"/>
                <a:gd name="T104" fmla="*/ 226 w 325"/>
                <a:gd name="T105" fmla="*/ 15 h 248"/>
                <a:gd name="T106" fmla="*/ 217 w 325"/>
                <a:gd name="T107" fmla="*/ 16 h 248"/>
                <a:gd name="T108" fmla="*/ 209 w 325"/>
                <a:gd name="T109" fmla="*/ 19 h 248"/>
                <a:gd name="T110" fmla="*/ 200 w 325"/>
                <a:gd name="T111" fmla="*/ 19 h 248"/>
                <a:gd name="T112" fmla="*/ 191 w 325"/>
                <a:gd name="T113" fmla="*/ 19 h 248"/>
                <a:gd name="T114" fmla="*/ 181 w 325"/>
                <a:gd name="T115" fmla="*/ 18 h 248"/>
                <a:gd name="T116" fmla="*/ 170 w 325"/>
                <a:gd name="T117" fmla="*/ 13 h 248"/>
                <a:gd name="T118" fmla="*/ 160 w 325"/>
                <a:gd name="T119" fmla="*/ 8 h 248"/>
                <a:gd name="T120" fmla="*/ 148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8" y="0"/>
                  </a:moveTo>
                  <a:lnTo>
                    <a:pt x="136" y="3"/>
                  </a:lnTo>
                  <a:lnTo>
                    <a:pt x="123" y="9"/>
                  </a:lnTo>
                  <a:lnTo>
                    <a:pt x="107" y="13"/>
                  </a:lnTo>
                  <a:lnTo>
                    <a:pt x="89" y="19"/>
                  </a:lnTo>
                  <a:lnTo>
                    <a:pt x="70" y="25"/>
                  </a:lnTo>
                  <a:lnTo>
                    <a:pt x="52" y="30"/>
                  </a:lnTo>
                  <a:lnTo>
                    <a:pt x="36" y="33"/>
                  </a:lnTo>
                  <a:lnTo>
                    <a:pt x="21" y="34"/>
                  </a:lnTo>
                  <a:lnTo>
                    <a:pt x="15" y="33"/>
                  </a:lnTo>
                  <a:lnTo>
                    <a:pt x="9" y="33"/>
                  </a:lnTo>
                  <a:lnTo>
                    <a:pt x="3" y="31"/>
                  </a:lnTo>
                  <a:lnTo>
                    <a:pt x="0" y="31"/>
                  </a:lnTo>
                  <a:lnTo>
                    <a:pt x="18" y="42"/>
                  </a:lnTo>
                  <a:lnTo>
                    <a:pt x="34" y="56"/>
                  </a:lnTo>
                  <a:lnTo>
                    <a:pt x="48" y="74"/>
                  </a:lnTo>
                  <a:lnTo>
                    <a:pt x="61" y="93"/>
                  </a:lnTo>
                  <a:lnTo>
                    <a:pt x="71" y="115"/>
                  </a:lnTo>
                  <a:lnTo>
                    <a:pt x="80" y="139"/>
                  </a:lnTo>
                  <a:lnTo>
                    <a:pt x="86" y="163"/>
                  </a:lnTo>
                  <a:lnTo>
                    <a:pt x="90" y="186"/>
                  </a:lnTo>
                  <a:lnTo>
                    <a:pt x="99" y="186"/>
                  </a:lnTo>
                  <a:lnTo>
                    <a:pt x="110" y="189"/>
                  </a:lnTo>
                  <a:lnTo>
                    <a:pt x="121" y="195"/>
                  </a:lnTo>
                  <a:lnTo>
                    <a:pt x="135" y="201"/>
                  </a:lnTo>
                  <a:lnTo>
                    <a:pt x="147" y="211"/>
                  </a:lnTo>
                  <a:lnTo>
                    <a:pt x="158" y="222"/>
                  </a:lnTo>
                  <a:lnTo>
                    <a:pt x="169" y="235"/>
                  </a:lnTo>
                  <a:lnTo>
                    <a:pt x="176" y="248"/>
                  </a:lnTo>
                  <a:lnTo>
                    <a:pt x="185" y="241"/>
                  </a:lnTo>
                  <a:lnTo>
                    <a:pt x="198" y="234"/>
                  </a:lnTo>
                  <a:lnTo>
                    <a:pt x="213" y="228"/>
                  </a:lnTo>
                  <a:lnTo>
                    <a:pt x="231" y="223"/>
                  </a:lnTo>
                  <a:lnTo>
                    <a:pt x="251" y="222"/>
                  </a:lnTo>
                  <a:lnTo>
                    <a:pt x="275" y="223"/>
                  </a:lnTo>
                  <a:lnTo>
                    <a:pt x="299" y="231"/>
                  </a:lnTo>
                  <a:lnTo>
                    <a:pt x="325" y="241"/>
                  </a:lnTo>
                  <a:lnTo>
                    <a:pt x="318" y="231"/>
                  </a:lnTo>
                  <a:lnTo>
                    <a:pt x="309" y="220"/>
                  </a:lnTo>
                  <a:lnTo>
                    <a:pt x="303" y="207"/>
                  </a:lnTo>
                  <a:lnTo>
                    <a:pt x="297" y="191"/>
                  </a:lnTo>
                  <a:lnTo>
                    <a:pt x="296" y="173"/>
                  </a:lnTo>
                  <a:lnTo>
                    <a:pt x="296" y="154"/>
                  </a:lnTo>
                  <a:lnTo>
                    <a:pt x="302" y="132"/>
                  </a:lnTo>
                  <a:lnTo>
                    <a:pt x="312" y="107"/>
                  </a:lnTo>
                  <a:lnTo>
                    <a:pt x="297" y="104"/>
                  </a:lnTo>
                  <a:lnTo>
                    <a:pt x="281" y="99"/>
                  </a:lnTo>
                  <a:lnTo>
                    <a:pt x="266" y="92"/>
                  </a:lnTo>
                  <a:lnTo>
                    <a:pt x="253" y="83"/>
                  </a:lnTo>
                  <a:lnTo>
                    <a:pt x="241" y="73"/>
                  </a:lnTo>
                  <a:lnTo>
                    <a:pt x="232" y="56"/>
                  </a:lnTo>
                  <a:lnTo>
                    <a:pt x="228" y="39"/>
                  </a:lnTo>
                  <a:lnTo>
                    <a:pt x="226" y="15"/>
                  </a:lnTo>
                  <a:lnTo>
                    <a:pt x="217" y="16"/>
                  </a:lnTo>
                  <a:lnTo>
                    <a:pt x="209" y="19"/>
                  </a:lnTo>
                  <a:lnTo>
                    <a:pt x="200" y="19"/>
                  </a:lnTo>
                  <a:lnTo>
                    <a:pt x="191" y="19"/>
                  </a:lnTo>
                  <a:lnTo>
                    <a:pt x="181" y="18"/>
                  </a:lnTo>
                  <a:lnTo>
                    <a:pt x="170" y="13"/>
                  </a:lnTo>
                  <a:lnTo>
                    <a:pt x="160" y="8"/>
                  </a:lnTo>
                  <a:lnTo>
                    <a:pt x="148"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2" name="Freeform 318"/>
            <p:cNvSpPr>
              <a:spLocks/>
            </p:cNvSpPr>
            <p:nvPr/>
          </p:nvSpPr>
          <p:spPr bwMode="auto">
            <a:xfrm>
              <a:off x="1909" y="1185"/>
              <a:ext cx="285" cy="351"/>
            </a:xfrm>
            <a:custGeom>
              <a:avLst/>
              <a:gdLst>
                <a:gd name="T0" fmla="*/ 240 w 285"/>
                <a:gd name="T1" fmla="*/ 170 h 351"/>
                <a:gd name="T2" fmla="*/ 203 w 285"/>
                <a:gd name="T3" fmla="*/ 173 h 351"/>
                <a:gd name="T4" fmla="*/ 155 w 285"/>
                <a:gd name="T5" fmla="*/ 189 h 351"/>
                <a:gd name="T6" fmla="*/ 109 w 285"/>
                <a:gd name="T7" fmla="*/ 229 h 351"/>
                <a:gd name="T8" fmla="*/ 82 w 285"/>
                <a:gd name="T9" fmla="*/ 292 h 351"/>
                <a:gd name="T10" fmla="*/ 63 w 285"/>
                <a:gd name="T11" fmla="*/ 331 h 351"/>
                <a:gd name="T12" fmla="*/ 44 w 285"/>
                <a:gd name="T13" fmla="*/ 340 h 351"/>
                <a:gd name="T14" fmla="*/ 31 w 285"/>
                <a:gd name="T15" fmla="*/ 343 h 351"/>
                <a:gd name="T16" fmla="*/ 17 w 285"/>
                <a:gd name="T17" fmla="*/ 346 h 351"/>
                <a:gd name="T18" fmla="*/ 6 w 285"/>
                <a:gd name="T19" fmla="*/ 350 h 351"/>
                <a:gd name="T20" fmla="*/ 1 w 285"/>
                <a:gd name="T21" fmla="*/ 350 h 351"/>
                <a:gd name="T22" fmla="*/ 0 w 285"/>
                <a:gd name="T23" fmla="*/ 347 h 351"/>
                <a:gd name="T24" fmla="*/ 23 w 285"/>
                <a:gd name="T25" fmla="*/ 335 h 351"/>
                <a:gd name="T26" fmla="*/ 54 w 285"/>
                <a:gd name="T27" fmla="*/ 300 h 351"/>
                <a:gd name="T28" fmla="*/ 68 w 285"/>
                <a:gd name="T29" fmla="*/ 257 h 351"/>
                <a:gd name="T30" fmla="*/ 70 w 285"/>
                <a:gd name="T31" fmla="*/ 220 h 351"/>
                <a:gd name="T32" fmla="*/ 69 w 285"/>
                <a:gd name="T33" fmla="*/ 195 h 351"/>
                <a:gd name="T34" fmla="*/ 63 w 285"/>
                <a:gd name="T35" fmla="*/ 167 h 351"/>
                <a:gd name="T36" fmla="*/ 68 w 285"/>
                <a:gd name="T37" fmla="*/ 149 h 351"/>
                <a:gd name="T38" fmla="*/ 90 w 285"/>
                <a:gd name="T39" fmla="*/ 133 h 351"/>
                <a:gd name="T40" fmla="*/ 110 w 285"/>
                <a:gd name="T41" fmla="*/ 108 h 351"/>
                <a:gd name="T42" fmla="*/ 118 w 285"/>
                <a:gd name="T43" fmla="*/ 78 h 351"/>
                <a:gd name="T44" fmla="*/ 125 w 285"/>
                <a:gd name="T45" fmla="*/ 60 h 351"/>
                <a:gd name="T46" fmla="*/ 158 w 285"/>
                <a:gd name="T47" fmla="*/ 50 h 351"/>
                <a:gd name="T48" fmla="*/ 193 w 285"/>
                <a:gd name="T49" fmla="*/ 32 h 351"/>
                <a:gd name="T50" fmla="*/ 223 w 285"/>
                <a:gd name="T51" fmla="*/ 10 h 351"/>
                <a:gd name="T52" fmla="*/ 231 w 285"/>
                <a:gd name="T53" fmla="*/ 13 h 351"/>
                <a:gd name="T54" fmla="*/ 236 w 285"/>
                <a:gd name="T55" fmla="*/ 47 h 351"/>
                <a:gd name="T56" fmla="*/ 249 w 285"/>
                <a:gd name="T57" fmla="*/ 79 h 351"/>
                <a:gd name="T58" fmla="*/ 271 w 285"/>
                <a:gd name="T59" fmla="*/ 106 h 351"/>
                <a:gd name="T60" fmla="*/ 276 w 285"/>
                <a:gd name="T61" fmla="*/ 116 h 351"/>
                <a:gd name="T62" fmla="*/ 258 w 285"/>
                <a:gd name="T63" fmla="*/ 124 h 351"/>
                <a:gd name="T64" fmla="*/ 245 w 285"/>
                <a:gd name="T65" fmla="*/ 137 h 351"/>
                <a:gd name="T66" fmla="*/ 243 w 285"/>
                <a:gd name="T67" fmla="*/ 158 h 3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1"/>
                <a:gd name="T104" fmla="*/ 285 w 285"/>
                <a:gd name="T105" fmla="*/ 351 h 3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1">
                  <a:moveTo>
                    <a:pt x="249" y="170"/>
                  </a:moveTo>
                  <a:lnTo>
                    <a:pt x="240" y="170"/>
                  </a:lnTo>
                  <a:lnTo>
                    <a:pt x="224" y="170"/>
                  </a:lnTo>
                  <a:lnTo>
                    <a:pt x="203" y="173"/>
                  </a:lnTo>
                  <a:lnTo>
                    <a:pt x="180" y="178"/>
                  </a:lnTo>
                  <a:lnTo>
                    <a:pt x="155" y="189"/>
                  </a:lnTo>
                  <a:lnTo>
                    <a:pt x="131" y="205"/>
                  </a:lnTo>
                  <a:lnTo>
                    <a:pt x="109" y="229"/>
                  </a:lnTo>
                  <a:lnTo>
                    <a:pt x="93" y="263"/>
                  </a:lnTo>
                  <a:lnTo>
                    <a:pt x="82" y="292"/>
                  </a:lnTo>
                  <a:lnTo>
                    <a:pt x="73" y="316"/>
                  </a:lnTo>
                  <a:lnTo>
                    <a:pt x="63" y="331"/>
                  </a:lnTo>
                  <a:lnTo>
                    <a:pt x="51" y="338"/>
                  </a:lnTo>
                  <a:lnTo>
                    <a:pt x="44" y="340"/>
                  </a:lnTo>
                  <a:lnTo>
                    <a:pt x="38" y="341"/>
                  </a:lnTo>
                  <a:lnTo>
                    <a:pt x="31" y="343"/>
                  </a:lnTo>
                  <a:lnTo>
                    <a:pt x="23" y="344"/>
                  </a:lnTo>
                  <a:lnTo>
                    <a:pt x="17" y="346"/>
                  </a:lnTo>
                  <a:lnTo>
                    <a:pt x="11" y="347"/>
                  </a:lnTo>
                  <a:lnTo>
                    <a:pt x="6" y="350"/>
                  </a:lnTo>
                  <a:lnTo>
                    <a:pt x="1" y="351"/>
                  </a:lnTo>
                  <a:lnTo>
                    <a:pt x="1" y="350"/>
                  </a:lnTo>
                  <a:lnTo>
                    <a:pt x="1" y="348"/>
                  </a:lnTo>
                  <a:lnTo>
                    <a:pt x="0" y="347"/>
                  </a:lnTo>
                  <a:lnTo>
                    <a:pt x="0" y="346"/>
                  </a:lnTo>
                  <a:lnTo>
                    <a:pt x="23" y="335"/>
                  </a:lnTo>
                  <a:lnTo>
                    <a:pt x="42" y="319"/>
                  </a:lnTo>
                  <a:lnTo>
                    <a:pt x="54" y="300"/>
                  </a:lnTo>
                  <a:lnTo>
                    <a:pt x="63" y="279"/>
                  </a:lnTo>
                  <a:lnTo>
                    <a:pt x="68" y="257"/>
                  </a:lnTo>
                  <a:lnTo>
                    <a:pt x="70" y="238"/>
                  </a:lnTo>
                  <a:lnTo>
                    <a:pt x="70" y="220"/>
                  </a:lnTo>
                  <a:lnTo>
                    <a:pt x="70" y="207"/>
                  </a:lnTo>
                  <a:lnTo>
                    <a:pt x="69" y="195"/>
                  </a:lnTo>
                  <a:lnTo>
                    <a:pt x="68" y="181"/>
                  </a:lnTo>
                  <a:lnTo>
                    <a:pt x="63" y="167"/>
                  </a:lnTo>
                  <a:lnTo>
                    <a:pt x="59" y="150"/>
                  </a:lnTo>
                  <a:lnTo>
                    <a:pt x="68" y="149"/>
                  </a:lnTo>
                  <a:lnTo>
                    <a:pt x="79" y="143"/>
                  </a:lnTo>
                  <a:lnTo>
                    <a:pt x="90" y="133"/>
                  </a:lnTo>
                  <a:lnTo>
                    <a:pt x="101" y="121"/>
                  </a:lnTo>
                  <a:lnTo>
                    <a:pt x="110" y="108"/>
                  </a:lnTo>
                  <a:lnTo>
                    <a:pt x="116" y="93"/>
                  </a:lnTo>
                  <a:lnTo>
                    <a:pt x="118" y="78"/>
                  </a:lnTo>
                  <a:lnTo>
                    <a:pt x="113" y="62"/>
                  </a:lnTo>
                  <a:lnTo>
                    <a:pt x="125" y="60"/>
                  </a:lnTo>
                  <a:lnTo>
                    <a:pt x="141" y="56"/>
                  </a:lnTo>
                  <a:lnTo>
                    <a:pt x="158" y="50"/>
                  </a:lnTo>
                  <a:lnTo>
                    <a:pt x="177" y="41"/>
                  </a:lnTo>
                  <a:lnTo>
                    <a:pt x="193" y="32"/>
                  </a:lnTo>
                  <a:lnTo>
                    <a:pt x="209" y="22"/>
                  </a:lnTo>
                  <a:lnTo>
                    <a:pt x="223" y="10"/>
                  </a:lnTo>
                  <a:lnTo>
                    <a:pt x="231" y="0"/>
                  </a:lnTo>
                  <a:lnTo>
                    <a:pt x="231" y="13"/>
                  </a:lnTo>
                  <a:lnTo>
                    <a:pt x="233" y="29"/>
                  </a:lnTo>
                  <a:lnTo>
                    <a:pt x="236" y="47"/>
                  </a:lnTo>
                  <a:lnTo>
                    <a:pt x="242" y="63"/>
                  </a:lnTo>
                  <a:lnTo>
                    <a:pt x="249" y="79"/>
                  </a:lnTo>
                  <a:lnTo>
                    <a:pt x="259" y="94"/>
                  </a:lnTo>
                  <a:lnTo>
                    <a:pt x="271" y="106"/>
                  </a:lnTo>
                  <a:lnTo>
                    <a:pt x="285" y="115"/>
                  </a:lnTo>
                  <a:lnTo>
                    <a:pt x="276" y="116"/>
                  </a:lnTo>
                  <a:lnTo>
                    <a:pt x="267" y="119"/>
                  </a:lnTo>
                  <a:lnTo>
                    <a:pt x="258" y="124"/>
                  </a:lnTo>
                  <a:lnTo>
                    <a:pt x="251" y="130"/>
                  </a:lnTo>
                  <a:lnTo>
                    <a:pt x="245" y="137"/>
                  </a:lnTo>
                  <a:lnTo>
                    <a:pt x="243" y="147"/>
                  </a:lnTo>
                  <a:lnTo>
                    <a:pt x="243" y="158"/>
                  </a:lnTo>
                  <a:lnTo>
                    <a:pt x="249" y="17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3" name="Freeform 319"/>
            <p:cNvSpPr>
              <a:spLocks/>
            </p:cNvSpPr>
            <p:nvPr/>
          </p:nvSpPr>
          <p:spPr bwMode="auto">
            <a:xfrm>
              <a:off x="1816" y="1191"/>
              <a:ext cx="168" cy="340"/>
            </a:xfrm>
            <a:custGeom>
              <a:avLst/>
              <a:gdLst>
                <a:gd name="T0" fmla="*/ 90 w 168"/>
                <a:gd name="T1" fmla="*/ 335 h 340"/>
                <a:gd name="T2" fmla="*/ 78 w 168"/>
                <a:gd name="T3" fmla="*/ 325 h 340"/>
                <a:gd name="T4" fmla="*/ 62 w 168"/>
                <a:gd name="T5" fmla="*/ 325 h 340"/>
                <a:gd name="T6" fmla="*/ 53 w 168"/>
                <a:gd name="T7" fmla="*/ 320 h 340"/>
                <a:gd name="T8" fmla="*/ 54 w 168"/>
                <a:gd name="T9" fmla="*/ 311 h 340"/>
                <a:gd name="T10" fmla="*/ 65 w 168"/>
                <a:gd name="T11" fmla="*/ 300 h 340"/>
                <a:gd name="T12" fmla="*/ 81 w 168"/>
                <a:gd name="T13" fmla="*/ 297 h 340"/>
                <a:gd name="T14" fmla="*/ 96 w 168"/>
                <a:gd name="T15" fmla="*/ 291 h 340"/>
                <a:gd name="T16" fmla="*/ 103 w 168"/>
                <a:gd name="T17" fmla="*/ 282 h 340"/>
                <a:gd name="T18" fmla="*/ 104 w 168"/>
                <a:gd name="T19" fmla="*/ 274 h 340"/>
                <a:gd name="T20" fmla="*/ 103 w 168"/>
                <a:gd name="T21" fmla="*/ 269 h 340"/>
                <a:gd name="T22" fmla="*/ 100 w 168"/>
                <a:gd name="T23" fmla="*/ 261 h 340"/>
                <a:gd name="T24" fmla="*/ 91 w 168"/>
                <a:gd name="T25" fmla="*/ 254 h 340"/>
                <a:gd name="T26" fmla="*/ 73 w 168"/>
                <a:gd name="T27" fmla="*/ 254 h 340"/>
                <a:gd name="T28" fmla="*/ 62 w 168"/>
                <a:gd name="T29" fmla="*/ 263 h 340"/>
                <a:gd name="T30" fmla="*/ 60 w 168"/>
                <a:gd name="T31" fmla="*/ 272 h 340"/>
                <a:gd name="T32" fmla="*/ 56 w 168"/>
                <a:gd name="T33" fmla="*/ 282 h 340"/>
                <a:gd name="T34" fmla="*/ 42 w 168"/>
                <a:gd name="T35" fmla="*/ 292 h 340"/>
                <a:gd name="T36" fmla="*/ 38 w 168"/>
                <a:gd name="T37" fmla="*/ 292 h 340"/>
                <a:gd name="T38" fmla="*/ 32 w 168"/>
                <a:gd name="T39" fmla="*/ 288 h 340"/>
                <a:gd name="T40" fmla="*/ 32 w 168"/>
                <a:gd name="T41" fmla="*/ 280 h 340"/>
                <a:gd name="T42" fmla="*/ 36 w 168"/>
                <a:gd name="T43" fmla="*/ 267 h 340"/>
                <a:gd name="T44" fmla="*/ 44 w 168"/>
                <a:gd name="T45" fmla="*/ 257 h 340"/>
                <a:gd name="T46" fmla="*/ 53 w 168"/>
                <a:gd name="T47" fmla="*/ 246 h 340"/>
                <a:gd name="T48" fmla="*/ 54 w 168"/>
                <a:gd name="T49" fmla="*/ 238 h 340"/>
                <a:gd name="T50" fmla="*/ 54 w 168"/>
                <a:gd name="T51" fmla="*/ 233 h 340"/>
                <a:gd name="T52" fmla="*/ 51 w 168"/>
                <a:gd name="T53" fmla="*/ 226 h 340"/>
                <a:gd name="T54" fmla="*/ 42 w 168"/>
                <a:gd name="T55" fmla="*/ 218 h 340"/>
                <a:gd name="T56" fmla="*/ 31 w 168"/>
                <a:gd name="T57" fmla="*/ 215 h 340"/>
                <a:gd name="T58" fmla="*/ 22 w 168"/>
                <a:gd name="T59" fmla="*/ 217 h 340"/>
                <a:gd name="T60" fmla="*/ 16 w 168"/>
                <a:gd name="T61" fmla="*/ 220 h 340"/>
                <a:gd name="T62" fmla="*/ 10 w 168"/>
                <a:gd name="T63" fmla="*/ 224 h 340"/>
                <a:gd name="T64" fmla="*/ 0 w 168"/>
                <a:gd name="T65" fmla="*/ 195 h 340"/>
                <a:gd name="T66" fmla="*/ 14 w 168"/>
                <a:gd name="T67" fmla="*/ 128 h 340"/>
                <a:gd name="T68" fmla="*/ 60 w 168"/>
                <a:gd name="T69" fmla="*/ 68 h 340"/>
                <a:gd name="T70" fmla="*/ 118 w 168"/>
                <a:gd name="T71" fmla="*/ 23 h 340"/>
                <a:gd name="T72" fmla="*/ 150 w 168"/>
                <a:gd name="T73" fmla="*/ 5 h 340"/>
                <a:gd name="T74" fmla="*/ 168 w 168"/>
                <a:gd name="T75" fmla="*/ 0 h 340"/>
                <a:gd name="T76" fmla="*/ 153 w 168"/>
                <a:gd name="T77" fmla="*/ 20 h 340"/>
                <a:gd name="T78" fmla="*/ 137 w 168"/>
                <a:gd name="T79" fmla="*/ 59 h 340"/>
                <a:gd name="T80" fmla="*/ 137 w 168"/>
                <a:gd name="T81" fmla="*/ 93 h 340"/>
                <a:gd name="T82" fmla="*/ 146 w 168"/>
                <a:gd name="T83" fmla="*/ 125 h 340"/>
                <a:gd name="T84" fmla="*/ 156 w 168"/>
                <a:gd name="T85" fmla="*/ 161 h 340"/>
                <a:gd name="T86" fmla="*/ 162 w 168"/>
                <a:gd name="T87" fmla="*/ 189 h 340"/>
                <a:gd name="T88" fmla="*/ 163 w 168"/>
                <a:gd name="T89" fmla="*/ 214 h 340"/>
                <a:gd name="T90" fmla="*/ 161 w 168"/>
                <a:gd name="T91" fmla="*/ 251 h 340"/>
                <a:gd name="T92" fmla="*/ 147 w 168"/>
                <a:gd name="T93" fmla="*/ 294 h 340"/>
                <a:gd name="T94" fmla="*/ 116 w 168"/>
                <a:gd name="T95" fmla="*/ 329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0"/>
                <a:gd name="T146" fmla="*/ 168 w 16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0">
                  <a:moveTo>
                    <a:pt x="93" y="340"/>
                  </a:moveTo>
                  <a:lnTo>
                    <a:pt x="90" y="335"/>
                  </a:lnTo>
                  <a:lnTo>
                    <a:pt x="85" y="329"/>
                  </a:lnTo>
                  <a:lnTo>
                    <a:pt x="78" y="325"/>
                  </a:lnTo>
                  <a:lnTo>
                    <a:pt x="68" y="325"/>
                  </a:lnTo>
                  <a:lnTo>
                    <a:pt x="62" y="325"/>
                  </a:lnTo>
                  <a:lnTo>
                    <a:pt x="57" y="323"/>
                  </a:lnTo>
                  <a:lnTo>
                    <a:pt x="53" y="320"/>
                  </a:lnTo>
                  <a:lnTo>
                    <a:pt x="50" y="317"/>
                  </a:lnTo>
                  <a:lnTo>
                    <a:pt x="54" y="311"/>
                  </a:lnTo>
                  <a:lnTo>
                    <a:pt x="60" y="304"/>
                  </a:lnTo>
                  <a:lnTo>
                    <a:pt x="65" y="300"/>
                  </a:lnTo>
                  <a:lnTo>
                    <a:pt x="69" y="297"/>
                  </a:lnTo>
                  <a:lnTo>
                    <a:pt x="81" y="297"/>
                  </a:lnTo>
                  <a:lnTo>
                    <a:pt x="90" y="295"/>
                  </a:lnTo>
                  <a:lnTo>
                    <a:pt x="96" y="291"/>
                  </a:lnTo>
                  <a:lnTo>
                    <a:pt x="101" y="285"/>
                  </a:lnTo>
                  <a:lnTo>
                    <a:pt x="103" y="282"/>
                  </a:lnTo>
                  <a:lnTo>
                    <a:pt x="103" y="277"/>
                  </a:lnTo>
                  <a:lnTo>
                    <a:pt x="104" y="274"/>
                  </a:lnTo>
                  <a:lnTo>
                    <a:pt x="104" y="272"/>
                  </a:lnTo>
                  <a:lnTo>
                    <a:pt x="103" y="269"/>
                  </a:lnTo>
                  <a:lnTo>
                    <a:pt x="101" y="264"/>
                  </a:lnTo>
                  <a:lnTo>
                    <a:pt x="100" y="261"/>
                  </a:lnTo>
                  <a:lnTo>
                    <a:pt x="99" y="258"/>
                  </a:lnTo>
                  <a:lnTo>
                    <a:pt x="91" y="254"/>
                  </a:lnTo>
                  <a:lnTo>
                    <a:pt x="82" y="252"/>
                  </a:lnTo>
                  <a:lnTo>
                    <a:pt x="73" y="254"/>
                  </a:lnTo>
                  <a:lnTo>
                    <a:pt x="66" y="257"/>
                  </a:lnTo>
                  <a:lnTo>
                    <a:pt x="62" y="263"/>
                  </a:lnTo>
                  <a:lnTo>
                    <a:pt x="60" y="267"/>
                  </a:lnTo>
                  <a:lnTo>
                    <a:pt x="60" y="272"/>
                  </a:lnTo>
                  <a:lnTo>
                    <a:pt x="62" y="276"/>
                  </a:lnTo>
                  <a:lnTo>
                    <a:pt x="56" y="282"/>
                  </a:lnTo>
                  <a:lnTo>
                    <a:pt x="48" y="288"/>
                  </a:lnTo>
                  <a:lnTo>
                    <a:pt x="42" y="292"/>
                  </a:lnTo>
                  <a:lnTo>
                    <a:pt x="39" y="295"/>
                  </a:lnTo>
                  <a:lnTo>
                    <a:pt x="38" y="292"/>
                  </a:lnTo>
                  <a:lnTo>
                    <a:pt x="35" y="291"/>
                  </a:lnTo>
                  <a:lnTo>
                    <a:pt x="32" y="288"/>
                  </a:lnTo>
                  <a:lnTo>
                    <a:pt x="29" y="286"/>
                  </a:lnTo>
                  <a:lnTo>
                    <a:pt x="32" y="280"/>
                  </a:lnTo>
                  <a:lnTo>
                    <a:pt x="35" y="273"/>
                  </a:lnTo>
                  <a:lnTo>
                    <a:pt x="36" y="267"/>
                  </a:lnTo>
                  <a:lnTo>
                    <a:pt x="38" y="261"/>
                  </a:lnTo>
                  <a:lnTo>
                    <a:pt x="44" y="257"/>
                  </a:lnTo>
                  <a:lnTo>
                    <a:pt x="48" y="252"/>
                  </a:lnTo>
                  <a:lnTo>
                    <a:pt x="53" y="246"/>
                  </a:lnTo>
                  <a:lnTo>
                    <a:pt x="54" y="240"/>
                  </a:lnTo>
                  <a:lnTo>
                    <a:pt x="54" y="238"/>
                  </a:lnTo>
                  <a:lnTo>
                    <a:pt x="54" y="236"/>
                  </a:lnTo>
                  <a:lnTo>
                    <a:pt x="54" y="233"/>
                  </a:lnTo>
                  <a:lnTo>
                    <a:pt x="54" y="232"/>
                  </a:lnTo>
                  <a:lnTo>
                    <a:pt x="51" y="226"/>
                  </a:lnTo>
                  <a:lnTo>
                    <a:pt x="48" y="221"/>
                  </a:lnTo>
                  <a:lnTo>
                    <a:pt x="42" y="218"/>
                  </a:lnTo>
                  <a:lnTo>
                    <a:pt x="34" y="215"/>
                  </a:lnTo>
                  <a:lnTo>
                    <a:pt x="31" y="215"/>
                  </a:lnTo>
                  <a:lnTo>
                    <a:pt x="26" y="215"/>
                  </a:lnTo>
                  <a:lnTo>
                    <a:pt x="22" y="217"/>
                  </a:lnTo>
                  <a:lnTo>
                    <a:pt x="19" y="218"/>
                  </a:lnTo>
                  <a:lnTo>
                    <a:pt x="16" y="220"/>
                  </a:lnTo>
                  <a:lnTo>
                    <a:pt x="13" y="221"/>
                  </a:lnTo>
                  <a:lnTo>
                    <a:pt x="10" y="224"/>
                  </a:lnTo>
                  <a:lnTo>
                    <a:pt x="8" y="226"/>
                  </a:lnTo>
                  <a:lnTo>
                    <a:pt x="0" y="195"/>
                  </a:lnTo>
                  <a:lnTo>
                    <a:pt x="3" y="161"/>
                  </a:lnTo>
                  <a:lnTo>
                    <a:pt x="14" y="128"/>
                  </a:lnTo>
                  <a:lnTo>
                    <a:pt x="35" y="96"/>
                  </a:lnTo>
                  <a:lnTo>
                    <a:pt x="60" y="68"/>
                  </a:lnTo>
                  <a:lnTo>
                    <a:pt x="88" y="42"/>
                  </a:lnTo>
                  <a:lnTo>
                    <a:pt x="118" y="23"/>
                  </a:lnTo>
                  <a:lnTo>
                    <a:pt x="143" y="10"/>
                  </a:lnTo>
                  <a:lnTo>
                    <a:pt x="150" y="5"/>
                  </a:lnTo>
                  <a:lnTo>
                    <a:pt x="161" y="1"/>
                  </a:lnTo>
                  <a:lnTo>
                    <a:pt x="168" y="0"/>
                  </a:lnTo>
                  <a:lnTo>
                    <a:pt x="163" y="5"/>
                  </a:lnTo>
                  <a:lnTo>
                    <a:pt x="153" y="20"/>
                  </a:lnTo>
                  <a:lnTo>
                    <a:pt x="144" y="39"/>
                  </a:lnTo>
                  <a:lnTo>
                    <a:pt x="137" y="59"/>
                  </a:lnTo>
                  <a:lnTo>
                    <a:pt x="135" y="79"/>
                  </a:lnTo>
                  <a:lnTo>
                    <a:pt x="137" y="93"/>
                  </a:lnTo>
                  <a:lnTo>
                    <a:pt x="141" y="107"/>
                  </a:lnTo>
                  <a:lnTo>
                    <a:pt x="146" y="125"/>
                  </a:lnTo>
                  <a:lnTo>
                    <a:pt x="152" y="144"/>
                  </a:lnTo>
                  <a:lnTo>
                    <a:pt x="156" y="161"/>
                  </a:lnTo>
                  <a:lnTo>
                    <a:pt x="161" y="175"/>
                  </a:lnTo>
                  <a:lnTo>
                    <a:pt x="162" y="189"/>
                  </a:lnTo>
                  <a:lnTo>
                    <a:pt x="163" y="201"/>
                  </a:lnTo>
                  <a:lnTo>
                    <a:pt x="163" y="214"/>
                  </a:lnTo>
                  <a:lnTo>
                    <a:pt x="163" y="232"/>
                  </a:lnTo>
                  <a:lnTo>
                    <a:pt x="161" y="251"/>
                  </a:lnTo>
                  <a:lnTo>
                    <a:pt x="156" y="273"/>
                  </a:lnTo>
                  <a:lnTo>
                    <a:pt x="147" y="294"/>
                  </a:lnTo>
                  <a:lnTo>
                    <a:pt x="135" y="313"/>
                  </a:lnTo>
                  <a:lnTo>
                    <a:pt x="116" y="329"/>
                  </a:lnTo>
                  <a:lnTo>
                    <a:pt x="93" y="340"/>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4" name="Freeform 320"/>
            <p:cNvSpPr>
              <a:spLocks/>
            </p:cNvSpPr>
            <p:nvPr/>
          </p:nvSpPr>
          <p:spPr bwMode="auto">
            <a:xfrm>
              <a:off x="1551" y="1355"/>
              <a:ext cx="821" cy="578"/>
            </a:xfrm>
            <a:custGeom>
              <a:avLst/>
              <a:gdLst>
                <a:gd name="T0" fmla="*/ 380 w 821"/>
                <a:gd name="T1" fmla="*/ 492 h 578"/>
                <a:gd name="T2" fmla="*/ 335 w 821"/>
                <a:gd name="T3" fmla="*/ 570 h 578"/>
                <a:gd name="T4" fmla="*/ 299 w 821"/>
                <a:gd name="T5" fmla="*/ 504 h 578"/>
                <a:gd name="T6" fmla="*/ 250 w 821"/>
                <a:gd name="T7" fmla="*/ 452 h 578"/>
                <a:gd name="T8" fmla="*/ 234 w 821"/>
                <a:gd name="T9" fmla="*/ 329 h 578"/>
                <a:gd name="T10" fmla="*/ 268 w 821"/>
                <a:gd name="T11" fmla="*/ 273 h 578"/>
                <a:gd name="T12" fmla="*/ 296 w 821"/>
                <a:gd name="T13" fmla="*/ 214 h 578"/>
                <a:gd name="T14" fmla="*/ 276 w 821"/>
                <a:gd name="T15" fmla="*/ 226 h 578"/>
                <a:gd name="T16" fmla="*/ 254 w 821"/>
                <a:gd name="T17" fmla="*/ 278 h 578"/>
                <a:gd name="T18" fmla="*/ 170 w 821"/>
                <a:gd name="T19" fmla="*/ 346 h 578"/>
                <a:gd name="T20" fmla="*/ 104 w 821"/>
                <a:gd name="T21" fmla="*/ 351 h 578"/>
                <a:gd name="T22" fmla="*/ 62 w 821"/>
                <a:gd name="T23" fmla="*/ 337 h 578"/>
                <a:gd name="T24" fmla="*/ 0 w 821"/>
                <a:gd name="T25" fmla="*/ 309 h 578"/>
                <a:gd name="T26" fmla="*/ 52 w 821"/>
                <a:gd name="T27" fmla="*/ 289 h 578"/>
                <a:gd name="T28" fmla="*/ 96 w 821"/>
                <a:gd name="T29" fmla="*/ 235 h 578"/>
                <a:gd name="T30" fmla="*/ 186 w 821"/>
                <a:gd name="T31" fmla="*/ 177 h 578"/>
                <a:gd name="T32" fmla="*/ 241 w 821"/>
                <a:gd name="T33" fmla="*/ 178 h 578"/>
                <a:gd name="T34" fmla="*/ 251 w 821"/>
                <a:gd name="T35" fmla="*/ 183 h 578"/>
                <a:gd name="T36" fmla="*/ 239 w 821"/>
                <a:gd name="T37" fmla="*/ 214 h 578"/>
                <a:gd name="T38" fmla="*/ 247 w 821"/>
                <a:gd name="T39" fmla="*/ 220 h 578"/>
                <a:gd name="T40" fmla="*/ 276 w 821"/>
                <a:gd name="T41" fmla="*/ 214 h 578"/>
                <a:gd name="T42" fmla="*/ 272 w 821"/>
                <a:gd name="T43" fmla="*/ 177 h 578"/>
                <a:gd name="T44" fmla="*/ 281 w 821"/>
                <a:gd name="T45" fmla="*/ 176 h 578"/>
                <a:gd name="T46" fmla="*/ 299 w 821"/>
                <a:gd name="T47" fmla="*/ 198 h 578"/>
                <a:gd name="T48" fmla="*/ 335 w 821"/>
                <a:gd name="T49" fmla="*/ 202 h 578"/>
                <a:gd name="T50" fmla="*/ 364 w 821"/>
                <a:gd name="T51" fmla="*/ 180 h 578"/>
                <a:gd name="T52" fmla="*/ 396 w 821"/>
                <a:gd name="T53" fmla="*/ 171 h 578"/>
                <a:gd name="T54" fmla="*/ 440 w 821"/>
                <a:gd name="T55" fmla="*/ 122 h 578"/>
                <a:gd name="T56" fmla="*/ 538 w 821"/>
                <a:gd name="T57" fmla="*/ 8 h 578"/>
                <a:gd name="T58" fmla="*/ 614 w 821"/>
                <a:gd name="T59" fmla="*/ 0 h 578"/>
                <a:gd name="T60" fmla="*/ 677 w 821"/>
                <a:gd name="T61" fmla="*/ 11 h 578"/>
                <a:gd name="T62" fmla="*/ 743 w 821"/>
                <a:gd name="T63" fmla="*/ 37 h 578"/>
                <a:gd name="T64" fmla="*/ 808 w 821"/>
                <a:gd name="T65" fmla="*/ 40 h 578"/>
                <a:gd name="T66" fmla="*/ 798 w 821"/>
                <a:gd name="T67" fmla="*/ 72 h 578"/>
                <a:gd name="T68" fmla="*/ 709 w 821"/>
                <a:gd name="T69" fmla="*/ 180 h 578"/>
                <a:gd name="T70" fmla="*/ 631 w 821"/>
                <a:gd name="T71" fmla="*/ 215 h 578"/>
                <a:gd name="T72" fmla="*/ 545 w 821"/>
                <a:gd name="T73" fmla="*/ 236 h 578"/>
                <a:gd name="T74" fmla="*/ 467 w 821"/>
                <a:gd name="T75" fmla="*/ 217 h 578"/>
                <a:gd name="T76" fmla="*/ 426 w 821"/>
                <a:gd name="T77" fmla="*/ 195 h 578"/>
                <a:gd name="T78" fmla="*/ 396 w 821"/>
                <a:gd name="T79" fmla="*/ 186 h 578"/>
                <a:gd name="T80" fmla="*/ 364 w 821"/>
                <a:gd name="T81" fmla="*/ 195 h 578"/>
                <a:gd name="T82" fmla="*/ 366 w 821"/>
                <a:gd name="T83" fmla="*/ 210 h 578"/>
                <a:gd name="T84" fmla="*/ 402 w 821"/>
                <a:gd name="T85" fmla="*/ 208 h 578"/>
                <a:gd name="T86" fmla="*/ 445 w 821"/>
                <a:gd name="T87" fmla="*/ 205 h 578"/>
                <a:gd name="T88" fmla="*/ 524 w 821"/>
                <a:gd name="T89" fmla="*/ 233 h 578"/>
                <a:gd name="T90" fmla="*/ 595 w 821"/>
                <a:gd name="T91" fmla="*/ 317 h 578"/>
                <a:gd name="T92" fmla="*/ 617 w 821"/>
                <a:gd name="T93" fmla="*/ 421 h 578"/>
                <a:gd name="T94" fmla="*/ 575 w 821"/>
                <a:gd name="T95" fmla="*/ 419 h 578"/>
                <a:gd name="T96" fmla="*/ 479 w 821"/>
                <a:gd name="T97" fmla="*/ 393 h 578"/>
                <a:gd name="T98" fmla="*/ 418 w 821"/>
                <a:gd name="T99" fmla="*/ 374 h 578"/>
                <a:gd name="T100" fmla="*/ 371 w 821"/>
                <a:gd name="T101" fmla="*/ 300 h 578"/>
                <a:gd name="T102" fmla="*/ 356 w 821"/>
                <a:gd name="T103" fmla="*/ 232 h 578"/>
                <a:gd name="T104" fmla="*/ 322 w 821"/>
                <a:gd name="T105" fmla="*/ 208 h 578"/>
                <a:gd name="T106" fmla="*/ 304 w 821"/>
                <a:gd name="T107" fmla="*/ 214 h 578"/>
                <a:gd name="T108" fmla="*/ 322 w 821"/>
                <a:gd name="T109" fmla="*/ 245 h 578"/>
                <a:gd name="T110" fmla="*/ 383 w 821"/>
                <a:gd name="T111" fmla="*/ 319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8"/>
                <a:gd name="T170" fmla="*/ 821 w 821"/>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8">
                  <a:moveTo>
                    <a:pt x="392" y="341"/>
                  </a:moveTo>
                  <a:lnTo>
                    <a:pt x="400" y="382"/>
                  </a:lnTo>
                  <a:lnTo>
                    <a:pt x="400" y="424"/>
                  </a:lnTo>
                  <a:lnTo>
                    <a:pt x="393" y="462"/>
                  </a:lnTo>
                  <a:lnTo>
                    <a:pt x="380" y="492"/>
                  </a:lnTo>
                  <a:lnTo>
                    <a:pt x="365" y="514"/>
                  </a:lnTo>
                  <a:lnTo>
                    <a:pt x="353" y="535"/>
                  </a:lnTo>
                  <a:lnTo>
                    <a:pt x="344" y="554"/>
                  </a:lnTo>
                  <a:lnTo>
                    <a:pt x="337" y="578"/>
                  </a:lnTo>
                  <a:lnTo>
                    <a:pt x="335" y="570"/>
                  </a:lnTo>
                  <a:lnTo>
                    <a:pt x="331" y="558"/>
                  </a:lnTo>
                  <a:lnTo>
                    <a:pt x="325" y="545"/>
                  </a:lnTo>
                  <a:lnTo>
                    <a:pt x="318" y="532"/>
                  </a:lnTo>
                  <a:lnTo>
                    <a:pt x="309" y="517"/>
                  </a:lnTo>
                  <a:lnTo>
                    <a:pt x="299" y="504"/>
                  </a:lnTo>
                  <a:lnTo>
                    <a:pt x="288" y="490"/>
                  </a:lnTo>
                  <a:lnTo>
                    <a:pt x="278" y="481"/>
                  </a:lnTo>
                  <a:lnTo>
                    <a:pt x="266" y="473"/>
                  </a:lnTo>
                  <a:lnTo>
                    <a:pt x="257" y="462"/>
                  </a:lnTo>
                  <a:lnTo>
                    <a:pt x="250" y="452"/>
                  </a:lnTo>
                  <a:lnTo>
                    <a:pt x="244" y="442"/>
                  </a:lnTo>
                  <a:lnTo>
                    <a:pt x="232" y="409"/>
                  </a:lnTo>
                  <a:lnTo>
                    <a:pt x="229" y="378"/>
                  </a:lnTo>
                  <a:lnTo>
                    <a:pt x="231" y="350"/>
                  </a:lnTo>
                  <a:lnTo>
                    <a:pt x="234" y="329"/>
                  </a:lnTo>
                  <a:lnTo>
                    <a:pt x="238" y="319"/>
                  </a:lnTo>
                  <a:lnTo>
                    <a:pt x="244" y="307"/>
                  </a:lnTo>
                  <a:lnTo>
                    <a:pt x="250" y="295"/>
                  </a:lnTo>
                  <a:lnTo>
                    <a:pt x="259" y="285"/>
                  </a:lnTo>
                  <a:lnTo>
                    <a:pt x="268" y="273"/>
                  </a:lnTo>
                  <a:lnTo>
                    <a:pt x="276" y="260"/>
                  </a:lnTo>
                  <a:lnTo>
                    <a:pt x="284" y="246"/>
                  </a:lnTo>
                  <a:lnTo>
                    <a:pt x="291" y="233"/>
                  </a:lnTo>
                  <a:lnTo>
                    <a:pt x="294" y="224"/>
                  </a:lnTo>
                  <a:lnTo>
                    <a:pt x="296" y="214"/>
                  </a:lnTo>
                  <a:lnTo>
                    <a:pt x="294" y="207"/>
                  </a:lnTo>
                  <a:lnTo>
                    <a:pt x="291" y="205"/>
                  </a:lnTo>
                  <a:lnTo>
                    <a:pt x="284" y="210"/>
                  </a:lnTo>
                  <a:lnTo>
                    <a:pt x="279" y="217"/>
                  </a:lnTo>
                  <a:lnTo>
                    <a:pt x="276" y="226"/>
                  </a:lnTo>
                  <a:lnTo>
                    <a:pt x="273" y="233"/>
                  </a:lnTo>
                  <a:lnTo>
                    <a:pt x="270" y="245"/>
                  </a:lnTo>
                  <a:lnTo>
                    <a:pt x="266" y="257"/>
                  </a:lnTo>
                  <a:lnTo>
                    <a:pt x="260" y="267"/>
                  </a:lnTo>
                  <a:lnTo>
                    <a:pt x="254" y="278"/>
                  </a:lnTo>
                  <a:lnTo>
                    <a:pt x="241" y="297"/>
                  </a:lnTo>
                  <a:lnTo>
                    <a:pt x="225" y="313"/>
                  </a:lnTo>
                  <a:lnTo>
                    <a:pt x="207" y="328"/>
                  </a:lnTo>
                  <a:lnTo>
                    <a:pt x="189" y="338"/>
                  </a:lnTo>
                  <a:lnTo>
                    <a:pt x="170" y="346"/>
                  </a:lnTo>
                  <a:lnTo>
                    <a:pt x="151" y="351"/>
                  </a:lnTo>
                  <a:lnTo>
                    <a:pt x="133" y="354"/>
                  </a:lnTo>
                  <a:lnTo>
                    <a:pt x="115" y="354"/>
                  </a:lnTo>
                  <a:lnTo>
                    <a:pt x="110" y="353"/>
                  </a:lnTo>
                  <a:lnTo>
                    <a:pt x="104" y="351"/>
                  </a:lnTo>
                  <a:lnTo>
                    <a:pt x="98" y="351"/>
                  </a:lnTo>
                  <a:lnTo>
                    <a:pt x="93" y="350"/>
                  </a:lnTo>
                  <a:lnTo>
                    <a:pt x="83" y="346"/>
                  </a:lnTo>
                  <a:lnTo>
                    <a:pt x="73" y="341"/>
                  </a:lnTo>
                  <a:lnTo>
                    <a:pt x="62" y="337"/>
                  </a:lnTo>
                  <a:lnTo>
                    <a:pt x="52" y="331"/>
                  </a:lnTo>
                  <a:lnTo>
                    <a:pt x="42" y="326"/>
                  </a:lnTo>
                  <a:lnTo>
                    <a:pt x="28" y="320"/>
                  </a:lnTo>
                  <a:lnTo>
                    <a:pt x="15" y="314"/>
                  </a:lnTo>
                  <a:lnTo>
                    <a:pt x="0" y="309"/>
                  </a:lnTo>
                  <a:lnTo>
                    <a:pt x="9" y="306"/>
                  </a:lnTo>
                  <a:lnTo>
                    <a:pt x="18" y="303"/>
                  </a:lnTo>
                  <a:lnTo>
                    <a:pt x="30" y="300"/>
                  </a:lnTo>
                  <a:lnTo>
                    <a:pt x="42" y="295"/>
                  </a:lnTo>
                  <a:lnTo>
                    <a:pt x="52" y="289"/>
                  </a:lnTo>
                  <a:lnTo>
                    <a:pt x="62" y="283"/>
                  </a:lnTo>
                  <a:lnTo>
                    <a:pt x="71" y="275"/>
                  </a:lnTo>
                  <a:lnTo>
                    <a:pt x="77" y="266"/>
                  </a:lnTo>
                  <a:lnTo>
                    <a:pt x="86" y="251"/>
                  </a:lnTo>
                  <a:lnTo>
                    <a:pt x="96" y="235"/>
                  </a:lnTo>
                  <a:lnTo>
                    <a:pt x="111" y="218"/>
                  </a:lnTo>
                  <a:lnTo>
                    <a:pt x="127" y="202"/>
                  </a:lnTo>
                  <a:lnTo>
                    <a:pt x="145" y="190"/>
                  </a:lnTo>
                  <a:lnTo>
                    <a:pt x="164" y="181"/>
                  </a:lnTo>
                  <a:lnTo>
                    <a:pt x="186" y="177"/>
                  </a:lnTo>
                  <a:lnTo>
                    <a:pt x="207" y="180"/>
                  </a:lnTo>
                  <a:lnTo>
                    <a:pt x="216" y="184"/>
                  </a:lnTo>
                  <a:lnTo>
                    <a:pt x="226" y="184"/>
                  </a:lnTo>
                  <a:lnTo>
                    <a:pt x="235" y="183"/>
                  </a:lnTo>
                  <a:lnTo>
                    <a:pt x="241" y="178"/>
                  </a:lnTo>
                  <a:lnTo>
                    <a:pt x="245" y="176"/>
                  </a:lnTo>
                  <a:lnTo>
                    <a:pt x="250" y="176"/>
                  </a:lnTo>
                  <a:lnTo>
                    <a:pt x="254" y="176"/>
                  </a:lnTo>
                  <a:lnTo>
                    <a:pt x="259" y="177"/>
                  </a:lnTo>
                  <a:lnTo>
                    <a:pt x="251" y="183"/>
                  </a:lnTo>
                  <a:lnTo>
                    <a:pt x="245" y="192"/>
                  </a:lnTo>
                  <a:lnTo>
                    <a:pt x="239" y="201"/>
                  </a:lnTo>
                  <a:lnTo>
                    <a:pt x="238" y="210"/>
                  </a:lnTo>
                  <a:lnTo>
                    <a:pt x="238" y="211"/>
                  </a:lnTo>
                  <a:lnTo>
                    <a:pt x="239" y="214"/>
                  </a:lnTo>
                  <a:lnTo>
                    <a:pt x="239" y="215"/>
                  </a:lnTo>
                  <a:lnTo>
                    <a:pt x="241" y="217"/>
                  </a:lnTo>
                  <a:lnTo>
                    <a:pt x="242" y="218"/>
                  </a:lnTo>
                  <a:lnTo>
                    <a:pt x="245" y="220"/>
                  </a:lnTo>
                  <a:lnTo>
                    <a:pt x="247" y="220"/>
                  </a:lnTo>
                  <a:lnTo>
                    <a:pt x="248" y="221"/>
                  </a:lnTo>
                  <a:lnTo>
                    <a:pt x="256" y="223"/>
                  </a:lnTo>
                  <a:lnTo>
                    <a:pt x="265" y="221"/>
                  </a:lnTo>
                  <a:lnTo>
                    <a:pt x="270" y="218"/>
                  </a:lnTo>
                  <a:lnTo>
                    <a:pt x="276" y="214"/>
                  </a:lnTo>
                  <a:lnTo>
                    <a:pt x="279" y="205"/>
                  </a:lnTo>
                  <a:lnTo>
                    <a:pt x="281" y="196"/>
                  </a:lnTo>
                  <a:lnTo>
                    <a:pt x="278" y="189"/>
                  </a:lnTo>
                  <a:lnTo>
                    <a:pt x="275" y="181"/>
                  </a:lnTo>
                  <a:lnTo>
                    <a:pt x="272" y="177"/>
                  </a:lnTo>
                  <a:lnTo>
                    <a:pt x="272" y="174"/>
                  </a:lnTo>
                  <a:lnTo>
                    <a:pt x="275" y="173"/>
                  </a:lnTo>
                  <a:lnTo>
                    <a:pt x="278" y="171"/>
                  </a:lnTo>
                  <a:lnTo>
                    <a:pt x="279" y="173"/>
                  </a:lnTo>
                  <a:lnTo>
                    <a:pt x="281" y="176"/>
                  </a:lnTo>
                  <a:lnTo>
                    <a:pt x="282" y="180"/>
                  </a:lnTo>
                  <a:lnTo>
                    <a:pt x="284" y="186"/>
                  </a:lnTo>
                  <a:lnTo>
                    <a:pt x="285" y="192"/>
                  </a:lnTo>
                  <a:lnTo>
                    <a:pt x="291" y="198"/>
                  </a:lnTo>
                  <a:lnTo>
                    <a:pt x="299" y="198"/>
                  </a:lnTo>
                  <a:lnTo>
                    <a:pt x="310" y="192"/>
                  </a:lnTo>
                  <a:lnTo>
                    <a:pt x="315" y="196"/>
                  </a:lnTo>
                  <a:lnTo>
                    <a:pt x="321" y="199"/>
                  </a:lnTo>
                  <a:lnTo>
                    <a:pt x="328" y="202"/>
                  </a:lnTo>
                  <a:lnTo>
                    <a:pt x="335" y="202"/>
                  </a:lnTo>
                  <a:lnTo>
                    <a:pt x="341" y="201"/>
                  </a:lnTo>
                  <a:lnTo>
                    <a:pt x="349" y="198"/>
                  </a:lnTo>
                  <a:lnTo>
                    <a:pt x="355" y="190"/>
                  </a:lnTo>
                  <a:lnTo>
                    <a:pt x="359" y="181"/>
                  </a:lnTo>
                  <a:lnTo>
                    <a:pt x="364" y="180"/>
                  </a:lnTo>
                  <a:lnTo>
                    <a:pt x="369" y="177"/>
                  </a:lnTo>
                  <a:lnTo>
                    <a:pt x="375" y="176"/>
                  </a:lnTo>
                  <a:lnTo>
                    <a:pt x="381" y="174"/>
                  </a:lnTo>
                  <a:lnTo>
                    <a:pt x="389" y="173"/>
                  </a:lnTo>
                  <a:lnTo>
                    <a:pt x="396" y="171"/>
                  </a:lnTo>
                  <a:lnTo>
                    <a:pt x="402" y="170"/>
                  </a:lnTo>
                  <a:lnTo>
                    <a:pt x="409" y="168"/>
                  </a:lnTo>
                  <a:lnTo>
                    <a:pt x="421" y="161"/>
                  </a:lnTo>
                  <a:lnTo>
                    <a:pt x="431" y="146"/>
                  </a:lnTo>
                  <a:lnTo>
                    <a:pt x="440" y="122"/>
                  </a:lnTo>
                  <a:lnTo>
                    <a:pt x="451" y="93"/>
                  </a:lnTo>
                  <a:lnTo>
                    <a:pt x="467" y="59"/>
                  </a:lnTo>
                  <a:lnTo>
                    <a:pt x="489" y="35"/>
                  </a:lnTo>
                  <a:lnTo>
                    <a:pt x="513" y="19"/>
                  </a:lnTo>
                  <a:lnTo>
                    <a:pt x="538" y="8"/>
                  </a:lnTo>
                  <a:lnTo>
                    <a:pt x="561" y="3"/>
                  </a:lnTo>
                  <a:lnTo>
                    <a:pt x="582" y="0"/>
                  </a:lnTo>
                  <a:lnTo>
                    <a:pt x="598" y="0"/>
                  </a:lnTo>
                  <a:lnTo>
                    <a:pt x="607" y="0"/>
                  </a:lnTo>
                  <a:lnTo>
                    <a:pt x="614" y="0"/>
                  </a:lnTo>
                  <a:lnTo>
                    <a:pt x="623" y="1"/>
                  </a:lnTo>
                  <a:lnTo>
                    <a:pt x="635" y="3"/>
                  </a:lnTo>
                  <a:lnTo>
                    <a:pt x="648" y="4"/>
                  </a:lnTo>
                  <a:lnTo>
                    <a:pt x="663" y="8"/>
                  </a:lnTo>
                  <a:lnTo>
                    <a:pt x="677" y="11"/>
                  </a:lnTo>
                  <a:lnTo>
                    <a:pt x="691" y="17"/>
                  </a:lnTo>
                  <a:lnTo>
                    <a:pt x="703" y="23"/>
                  </a:lnTo>
                  <a:lnTo>
                    <a:pt x="715" y="29"/>
                  </a:lnTo>
                  <a:lnTo>
                    <a:pt x="728" y="34"/>
                  </a:lnTo>
                  <a:lnTo>
                    <a:pt x="743" y="37"/>
                  </a:lnTo>
                  <a:lnTo>
                    <a:pt x="756" y="40"/>
                  </a:lnTo>
                  <a:lnTo>
                    <a:pt x="771" y="41"/>
                  </a:lnTo>
                  <a:lnTo>
                    <a:pt x="784" y="41"/>
                  </a:lnTo>
                  <a:lnTo>
                    <a:pt x="796" y="41"/>
                  </a:lnTo>
                  <a:lnTo>
                    <a:pt x="808" y="40"/>
                  </a:lnTo>
                  <a:lnTo>
                    <a:pt x="821" y="40"/>
                  </a:lnTo>
                  <a:lnTo>
                    <a:pt x="821" y="44"/>
                  </a:lnTo>
                  <a:lnTo>
                    <a:pt x="815" y="50"/>
                  </a:lnTo>
                  <a:lnTo>
                    <a:pt x="809" y="56"/>
                  </a:lnTo>
                  <a:lnTo>
                    <a:pt x="798" y="72"/>
                  </a:lnTo>
                  <a:lnTo>
                    <a:pt x="783" y="93"/>
                  </a:lnTo>
                  <a:lnTo>
                    <a:pt x="765" y="116"/>
                  </a:lnTo>
                  <a:lnTo>
                    <a:pt x="747" y="139"/>
                  </a:lnTo>
                  <a:lnTo>
                    <a:pt x="728" y="161"/>
                  </a:lnTo>
                  <a:lnTo>
                    <a:pt x="709" y="180"/>
                  </a:lnTo>
                  <a:lnTo>
                    <a:pt x="690" y="195"/>
                  </a:lnTo>
                  <a:lnTo>
                    <a:pt x="672" y="202"/>
                  </a:lnTo>
                  <a:lnTo>
                    <a:pt x="660" y="205"/>
                  </a:lnTo>
                  <a:lnTo>
                    <a:pt x="647" y="211"/>
                  </a:lnTo>
                  <a:lnTo>
                    <a:pt x="631" y="215"/>
                  </a:lnTo>
                  <a:lnTo>
                    <a:pt x="613" y="221"/>
                  </a:lnTo>
                  <a:lnTo>
                    <a:pt x="594" y="227"/>
                  </a:lnTo>
                  <a:lnTo>
                    <a:pt x="576" y="232"/>
                  </a:lnTo>
                  <a:lnTo>
                    <a:pt x="560" y="235"/>
                  </a:lnTo>
                  <a:lnTo>
                    <a:pt x="545" y="236"/>
                  </a:lnTo>
                  <a:lnTo>
                    <a:pt x="532" y="235"/>
                  </a:lnTo>
                  <a:lnTo>
                    <a:pt x="516" y="232"/>
                  </a:lnTo>
                  <a:lnTo>
                    <a:pt x="498" y="227"/>
                  </a:lnTo>
                  <a:lnTo>
                    <a:pt x="482" y="221"/>
                  </a:lnTo>
                  <a:lnTo>
                    <a:pt x="467" y="217"/>
                  </a:lnTo>
                  <a:lnTo>
                    <a:pt x="454" y="211"/>
                  </a:lnTo>
                  <a:lnTo>
                    <a:pt x="443" y="207"/>
                  </a:lnTo>
                  <a:lnTo>
                    <a:pt x="437" y="204"/>
                  </a:lnTo>
                  <a:lnTo>
                    <a:pt x="431" y="199"/>
                  </a:lnTo>
                  <a:lnTo>
                    <a:pt x="426" y="195"/>
                  </a:lnTo>
                  <a:lnTo>
                    <a:pt x="418" y="190"/>
                  </a:lnTo>
                  <a:lnTo>
                    <a:pt x="412" y="186"/>
                  </a:lnTo>
                  <a:lnTo>
                    <a:pt x="408" y="184"/>
                  </a:lnTo>
                  <a:lnTo>
                    <a:pt x="402" y="184"/>
                  </a:lnTo>
                  <a:lnTo>
                    <a:pt x="396" y="186"/>
                  </a:lnTo>
                  <a:lnTo>
                    <a:pt x="389" y="186"/>
                  </a:lnTo>
                  <a:lnTo>
                    <a:pt x="380" y="189"/>
                  </a:lnTo>
                  <a:lnTo>
                    <a:pt x="374" y="190"/>
                  </a:lnTo>
                  <a:lnTo>
                    <a:pt x="368" y="192"/>
                  </a:lnTo>
                  <a:lnTo>
                    <a:pt x="364" y="195"/>
                  </a:lnTo>
                  <a:lnTo>
                    <a:pt x="359" y="199"/>
                  </a:lnTo>
                  <a:lnTo>
                    <a:pt x="358" y="202"/>
                  </a:lnTo>
                  <a:lnTo>
                    <a:pt x="359" y="205"/>
                  </a:lnTo>
                  <a:lnTo>
                    <a:pt x="364" y="208"/>
                  </a:lnTo>
                  <a:lnTo>
                    <a:pt x="366" y="210"/>
                  </a:lnTo>
                  <a:lnTo>
                    <a:pt x="372" y="210"/>
                  </a:lnTo>
                  <a:lnTo>
                    <a:pt x="378" y="210"/>
                  </a:lnTo>
                  <a:lnTo>
                    <a:pt x="386" y="210"/>
                  </a:lnTo>
                  <a:lnTo>
                    <a:pt x="395" y="208"/>
                  </a:lnTo>
                  <a:lnTo>
                    <a:pt x="402" y="208"/>
                  </a:lnTo>
                  <a:lnTo>
                    <a:pt x="411" y="207"/>
                  </a:lnTo>
                  <a:lnTo>
                    <a:pt x="420" y="205"/>
                  </a:lnTo>
                  <a:lnTo>
                    <a:pt x="427" y="204"/>
                  </a:lnTo>
                  <a:lnTo>
                    <a:pt x="436" y="204"/>
                  </a:lnTo>
                  <a:lnTo>
                    <a:pt x="445" y="205"/>
                  </a:lnTo>
                  <a:lnTo>
                    <a:pt x="455" y="207"/>
                  </a:lnTo>
                  <a:lnTo>
                    <a:pt x="468" y="210"/>
                  </a:lnTo>
                  <a:lnTo>
                    <a:pt x="483" y="215"/>
                  </a:lnTo>
                  <a:lnTo>
                    <a:pt x="502" y="223"/>
                  </a:lnTo>
                  <a:lnTo>
                    <a:pt x="524" y="233"/>
                  </a:lnTo>
                  <a:lnTo>
                    <a:pt x="542" y="244"/>
                  </a:lnTo>
                  <a:lnTo>
                    <a:pt x="558" y="258"/>
                  </a:lnTo>
                  <a:lnTo>
                    <a:pt x="572" y="276"/>
                  </a:lnTo>
                  <a:lnTo>
                    <a:pt x="585" y="295"/>
                  </a:lnTo>
                  <a:lnTo>
                    <a:pt x="595" y="317"/>
                  </a:lnTo>
                  <a:lnTo>
                    <a:pt x="604" y="341"/>
                  </a:lnTo>
                  <a:lnTo>
                    <a:pt x="610" y="365"/>
                  </a:lnTo>
                  <a:lnTo>
                    <a:pt x="614" y="388"/>
                  </a:lnTo>
                  <a:lnTo>
                    <a:pt x="616" y="405"/>
                  </a:lnTo>
                  <a:lnTo>
                    <a:pt x="617" y="421"/>
                  </a:lnTo>
                  <a:lnTo>
                    <a:pt x="617" y="436"/>
                  </a:lnTo>
                  <a:lnTo>
                    <a:pt x="616" y="450"/>
                  </a:lnTo>
                  <a:lnTo>
                    <a:pt x="606" y="439"/>
                  </a:lnTo>
                  <a:lnTo>
                    <a:pt x="592" y="430"/>
                  </a:lnTo>
                  <a:lnTo>
                    <a:pt x="575" y="419"/>
                  </a:lnTo>
                  <a:lnTo>
                    <a:pt x="555" y="412"/>
                  </a:lnTo>
                  <a:lnTo>
                    <a:pt x="535" y="406"/>
                  </a:lnTo>
                  <a:lnTo>
                    <a:pt x="514" y="400"/>
                  </a:lnTo>
                  <a:lnTo>
                    <a:pt x="495" y="396"/>
                  </a:lnTo>
                  <a:lnTo>
                    <a:pt x="479" y="393"/>
                  </a:lnTo>
                  <a:lnTo>
                    <a:pt x="468" y="391"/>
                  </a:lnTo>
                  <a:lnTo>
                    <a:pt x="455" y="388"/>
                  </a:lnTo>
                  <a:lnTo>
                    <a:pt x="443" y="385"/>
                  </a:lnTo>
                  <a:lnTo>
                    <a:pt x="430" y="381"/>
                  </a:lnTo>
                  <a:lnTo>
                    <a:pt x="418" y="374"/>
                  </a:lnTo>
                  <a:lnTo>
                    <a:pt x="406" y="365"/>
                  </a:lnTo>
                  <a:lnTo>
                    <a:pt x="397" y="353"/>
                  </a:lnTo>
                  <a:lnTo>
                    <a:pt x="390" y="338"/>
                  </a:lnTo>
                  <a:lnTo>
                    <a:pt x="381" y="316"/>
                  </a:lnTo>
                  <a:lnTo>
                    <a:pt x="371" y="300"/>
                  </a:lnTo>
                  <a:lnTo>
                    <a:pt x="365" y="280"/>
                  </a:lnTo>
                  <a:lnTo>
                    <a:pt x="365" y="254"/>
                  </a:lnTo>
                  <a:lnTo>
                    <a:pt x="365" y="246"/>
                  </a:lnTo>
                  <a:lnTo>
                    <a:pt x="361" y="239"/>
                  </a:lnTo>
                  <a:lnTo>
                    <a:pt x="356" y="232"/>
                  </a:lnTo>
                  <a:lnTo>
                    <a:pt x="349" y="226"/>
                  </a:lnTo>
                  <a:lnTo>
                    <a:pt x="341" y="220"/>
                  </a:lnTo>
                  <a:lnTo>
                    <a:pt x="334" y="215"/>
                  </a:lnTo>
                  <a:lnTo>
                    <a:pt x="328" y="211"/>
                  </a:lnTo>
                  <a:lnTo>
                    <a:pt x="322" y="208"/>
                  </a:lnTo>
                  <a:lnTo>
                    <a:pt x="315" y="205"/>
                  </a:lnTo>
                  <a:lnTo>
                    <a:pt x="309" y="204"/>
                  </a:lnTo>
                  <a:lnTo>
                    <a:pt x="304" y="204"/>
                  </a:lnTo>
                  <a:lnTo>
                    <a:pt x="303" y="208"/>
                  </a:lnTo>
                  <a:lnTo>
                    <a:pt x="304" y="214"/>
                  </a:lnTo>
                  <a:lnTo>
                    <a:pt x="304" y="220"/>
                  </a:lnTo>
                  <a:lnTo>
                    <a:pt x="306" y="227"/>
                  </a:lnTo>
                  <a:lnTo>
                    <a:pt x="309" y="233"/>
                  </a:lnTo>
                  <a:lnTo>
                    <a:pt x="313" y="238"/>
                  </a:lnTo>
                  <a:lnTo>
                    <a:pt x="322" y="245"/>
                  </a:lnTo>
                  <a:lnTo>
                    <a:pt x="333" y="255"/>
                  </a:lnTo>
                  <a:lnTo>
                    <a:pt x="346" y="267"/>
                  </a:lnTo>
                  <a:lnTo>
                    <a:pt x="359" y="282"/>
                  </a:lnTo>
                  <a:lnTo>
                    <a:pt x="372" y="300"/>
                  </a:lnTo>
                  <a:lnTo>
                    <a:pt x="383" y="319"/>
                  </a:lnTo>
                  <a:lnTo>
                    <a:pt x="392" y="34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5" name="Freeform 321"/>
            <p:cNvSpPr>
              <a:spLocks/>
            </p:cNvSpPr>
            <p:nvPr/>
          </p:nvSpPr>
          <p:spPr bwMode="auto">
            <a:xfrm>
              <a:off x="1565" y="1269"/>
              <a:ext cx="246" cy="251"/>
            </a:xfrm>
            <a:custGeom>
              <a:avLst/>
              <a:gdLst>
                <a:gd name="T0" fmla="*/ 187 w 246"/>
                <a:gd name="T1" fmla="*/ 242 h 251"/>
                <a:gd name="T2" fmla="*/ 196 w 246"/>
                <a:gd name="T3" fmla="*/ 228 h 251"/>
                <a:gd name="T4" fmla="*/ 211 w 246"/>
                <a:gd name="T5" fmla="*/ 225 h 251"/>
                <a:gd name="T6" fmla="*/ 221 w 246"/>
                <a:gd name="T7" fmla="*/ 229 h 251"/>
                <a:gd name="T8" fmla="*/ 224 w 246"/>
                <a:gd name="T9" fmla="*/ 233 h 251"/>
                <a:gd name="T10" fmla="*/ 231 w 246"/>
                <a:gd name="T11" fmla="*/ 235 h 251"/>
                <a:gd name="T12" fmla="*/ 243 w 246"/>
                <a:gd name="T13" fmla="*/ 238 h 251"/>
                <a:gd name="T14" fmla="*/ 246 w 246"/>
                <a:gd name="T15" fmla="*/ 236 h 251"/>
                <a:gd name="T16" fmla="*/ 242 w 246"/>
                <a:gd name="T17" fmla="*/ 229 h 251"/>
                <a:gd name="T18" fmla="*/ 233 w 246"/>
                <a:gd name="T19" fmla="*/ 222 h 251"/>
                <a:gd name="T20" fmla="*/ 225 w 246"/>
                <a:gd name="T21" fmla="*/ 220 h 251"/>
                <a:gd name="T22" fmla="*/ 214 w 246"/>
                <a:gd name="T23" fmla="*/ 220 h 251"/>
                <a:gd name="T24" fmla="*/ 205 w 246"/>
                <a:gd name="T25" fmla="*/ 211 h 251"/>
                <a:gd name="T26" fmla="*/ 202 w 246"/>
                <a:gd name="T27" fmla="*/ 199 h 251"/>
                <a:gd name="T28" fmla="*/ 202 w 246"/>
                <a:gd name="T29" fmla="*/ 192 h 251"/>
                <a:gd name="T30" fmla="*/ 206 w 246"/>
                <a:gd name="T31" fmla="*/ 188 h 251"/>
                <a:gd name="T32" fmla="*/ 212 w 246"/>
                <a:gd name="T33" fmla="*/ 180 h 251"/>
                <a:gd name="T34" fmla="*/ 224 w 246"/>
                <a:gd name="T35" fmla="*/ 176 h 251"/>
                <a:gd name="T36" fmla="*/ 234 w 246"/>
                <a:gd name="T37" fmla="*/ 151 h 251"/>
                <a:gd name="T38" fmla="*/ 225 w 246"/>
                <a:gd name="T39" fmla="*/ 103 h 251"/>
                <a:gd name="T40" fmla="*/ 194 w 246"/>
                <a:gd name="T41" fmla="*/ 63 h 251"/>
                <a:gd name="T42" fmla="*/ 137 w 246"/>
                <a:gd name="T43" fmla="*/ 35 h 251"/>
                <a:gd name="T44" fmla="*/ 85 w 246"/>
                <a:gd name="T45" fmla="*/ 25 h 251"/>
                <a:gd name="T46" fmla="*/ 56 w 246"/>
                <a:gd name="T47" fmla="*/ 18 h 251"/>
                <a:gd name="T48" fmla="*/ 28 w 246"/>
                <a:gd name="T49" fmla="*/ 10 h 251"/>
                <a:gd name="T50" fmla="*/ 7 w 246"/>
                <a:gd name="T51" fmla="*/ 3 h 251"/>
                <a:gd name="T52" fmla="*/ 8 w 246"/>
                <a:gd name="T53" fmla="*/ 12 h 251"/>
                <a:gd name="T54" fmla="*/ 23 w 246"/>
                <a:gd name="T55" fmla="*/ 43 h 251"/>
                <a:gd name="T56" fmla="*/ 35 w 246"/>
                <a:gd name="T57" fmla="*/ 77 h 251"/>
                <a:gd name="T58" fmla="*/ 44 w 246"/>
                <a:gd name="T59" fmla="*/ 109 h 251"/>
                <a:gd name="T60" fmla="*/ 51 w 246"/>
                <a:gd name="T61" fmla="*/ 140 h 251"/>
                <a:gd name="T62" fmla="*/ 68 w 246"/>
                <a:gd name="T63" fmla="*/ 179 h 251"/>
                <a:gd name="T64" fmla="*/ 100 w 246"/>
                <a:gd name="T65" fmla="*/ 220 h 251"/>
                <a:gd name="T66" fmla="*/ 152 w 246"/>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51"/>
                <a:gd name="T104" fmla="*/ 246 w 246"/>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51">
                  <a:moveTo>
                    <a:pt x="187" y="251"/>
                  </a:moveTo>
                  <a:lnTo>
                    <a:pt x="187" y="242"/>
                  </a:lnTo>
                  <a:lnTo>
                    <a:pt x="190" y="233"/>
                  </a:lnTo>
                  <a:lnTo>
                    <a:pt x="196" y="228"/>
                  </a:lnTo>
                  <a:lnTo>
                    <a:pt x="203" y="225"/>
                  </a:lnTo>
                  <a:lnTo>
                    <a:pt x="211" y="225"/>
                  </a:lnTo>
                  <a:lnTo>
                    <a:pt x="217" y="226"/>
                  </a:lnTo>
                  <a:lnTo>
                    <a:pt x="221" y="229"/>
                  </a:lnTo>
                  <a:lnTo>
                    <a:pt x="223" y="232"/>
                  </a:lnTo>
                  <a:lnTo>
                    <a:pt x="224" y="233"/>
                  </a:lnTo>
                  <a:lnTo>
                    <a:pt x="227" y="235"/>
                  </a:lnTo>
                  <a:lnTo>
                    <a:pt x="231" y="235"/>
                  </a:lnTo>
                  <a:lnTo>
                    <a:pt x="237" y="236"/>
                  </a:lnTo>
                  <a:lnTo>
                    <a:pt x="243" y="238"/>
                  </a:lnTo>
                  <a:lnTo>
                    <a:pt x="246" y="238"/>
                  </a:lnTo>
                  <a:lnTo>
                    <a:pt x="246" y="236"/>
                  </a:lnTo>
                  <a:lnTo>
                    <a:pt x="245" y="233"/>
                  </a:lnTo>
                  <a:lnTo>
                    <a:pt x="242" y="229"/>
                  </a:lnTo>
                  <a:lnTo>
                    <a:pt x="237" y="225"/>
                  </a:lnTo>
                  <a:lnTo>
                    <a:pt x="233" y="222"/>
                  </a:lnTo>
                  <a:lnTo>
                    <a:pt x="228" y="217"/>
                  </a:lnTo>
                  <a:lnTo>
                    <a:pt x="225" y="220"/>
                  </a:lnTo>
                  <a:lnTo>
                    <a:pt x="220" y="222"/>
                  </a:lnTo>
                  <a:lnTo>
                    <a:pt x="214" y="220"/>
                  </a:lnTo>
                  <a:lnTo>
                    <a:pt x="208" y="217"/>
                  </a:lnTo>
                  <a:lnTo>
                    <a:pt x="205" y="211"/>
                  </a:lnTo>
                  <a:lnTo>
                    <a:pt x="202" y="205"/>
                  </a:lnTo>
                  <a:lnTo>
                    <a:pt x="202" y="199"/>
                  </a:lnTo>
                  <a:lnTo>
                    <a:pt x="202" y="195"/>
                  </a:lnTo>
                  <a:lnTo>
                    <a:pt x="202" y="192"/>
                  </a:lnTo>
                  <a:lnTo>
                    <a:pt x="203" y="189"/>
                  </a:lnTo>
                  <a:lnTo>
                    <a:pt x="206" y="188"/>
                  </a:lnTo>
                  <a:lnTo>
                    <a:pt x="208" y="185"/>
                  </a:lnTo>
                  <a:lnTo>
                    <a:pt x="212" y="180"/>
                  </a:lnTo>
                  <a:lnTo>
                    <a:pt x="218" y="177"/>
                  </a:lnTo>
                  <a:lnTo>
                    <a:pt x="224" y="176"/>
                  </a:lnTo>
                  <a:lnTo>
                    <a:pt x="228" y="176"/>
                  </a:lnTo>
                  <a:lnTo>
                    <a:pt x="234" y="151"/>
                  </a:lnTo>
                  <a:lnTo>
                    <a:pt x="233" y="126"/>
                  </a:lnTo>
                  <a:lnTo>
                    <a:pt x="225" y="103"/>
                  </a:lnTo>
                  <a:lnTo>
                    <a:pt x="214" y="81"/>
                  </a:lnTo>
                  <a:lnTo>
                    <a:pt x="194" y="63"/>
                  </a:lnTo>
                  <a:lnTo>
                    <a:pt x="169" y="47"/>
                  </a:lnTo>
                  <a:lnTo>
                    <a:pt x="137" y="35"/>
                  </a:lnTo>
                  <a:lnTo>
                    <a:pt x="100" y="27"/>
                  </a:lnTo>
                  <a:lnTo>
                    <a:pt x="85" y="25"/>
                  </a:lnTo>
                  <a:lnTo>
                    <a:pt x="70" y="21"/>
                  </a:lnTo>
                  <a:lnTo>
                    <a:pt x="56" y="18"/>
                  </a:lnTo>
                  <a:lnTo>
                    <a:pt x="41" y="13"/>
                  </a:lnTo>
                  <a:lnTo>
                    <a:pt x="28" y="10"/>
                  </a:lnTo>
                  <a:lnTo>
                    <a:pt x="16" y="6"/>
                  </a:lnTo>
                  <a:lnTo>
                    <a:pt x="7" y="3"/>
                  </a:lnTo>
                  <a:lnTo>
                    <a:pt x="0" y="0"/>
                  </a:lnTo>
                  <a:lnTo>
                    <a:pt x="8" y="12"/>
                  </a:lnTo>
                  <a:lnTo>
                    <a:pt x="16" y="27"/>
                  </a:lnTo>
                  <a:lnTo>
                    <a:pt x="23" y="43"/>
                  </a:lnTo>
                  <a:lnTo>
                    <a:pt x="31" y="59"/>
                  </a:lnTo>
                  <a:lnTo>
                    <a:pt x="35" y="77"/>
                  </a:lnTo>
                  <a:lnTo>
                    <a:pt x="39" y="93"/>
                  </a:lnTo>
                  <a:lnTo>
                    <a:pt x="44" y="109"/>
                  </a:lnTo>
                  <a:lnTo>
                    <a:pt x="47" y="124"/>
                  </a:lnTo>
                  <a:lnTo>
                    <a:pt x="51" y="140"/>
                  </a:lnTo>
                  <a:lnTo>
                    <a:pt x="57" y="158"/>
                  </a:lnTo>
                  <a:lnTo>
                    <a:pt x="68" y="179"/>
                  </a:lnTo>
                  <a:lnTo>
                    <a:pt x="82" y="201"/>
                  </a:lnTo>
                  <a:lnTo>
                    <a:pt x="100" y="220"/>
                  </a:lnTo>
                  <a:lnTo>
                    <a:pt x="124" y="236"/>
                  </a:lnTo>
                  <a:lnTo>
                    <a:pt x="152" y="247"/>
                  </a:lnTo>
                  <a:lnTo>
                    <a:pt x="187" y="25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6" name="Freeform 322"/>
            <p:cNvSpPr>
              <a:spLocks/>
            </p:cNvSpPr>
            <p:nvPr/>
          </p:nvSpPr>
          <p:spPr bwMode="auto">
            <a:xfrm>
              <a:off x="1830" y="1418"/>
              <a:ext cx="27" cy="27"/>
            </a:xfrm>
            <a:custGeom>
              <a:avLst/>
              <a:gdLst>
                <a:gd name="T0" fmla="*/ 0 w 27"/>
                <a:gd name="T1" fmla="*/ 12 h 27"/>
                <a:gd name="T2" fmla="*/ 2 w 27"/>
                <a:gd name="T3" fmla="*/ 6 h 27"/>
                <a:gd name="T4" fmla="*/ 5 w 27"/>
                <a:gd name="T5" fmla="*/ 2 h 27"/>
                <a:gd name="T6" fmla="*/ 9 w 27"/>
                <a:gd name="T7" fmla="*/ 0 h 27"/>
                <a:gd name="T8" fmla="*/ 14 w 27"/>
                <a:gd name="T9" fmla="*/ 0 h 27"/>
                <a:gd name="T10" fmla="*/ 20 w 27"/>
                <a:gd name="T11" fmla="*/ 2 h 27"/>
                <a:gd name="T12" fmla="*/ 22 w 27"/>
                <a:gd name="T13" fmla="*/ 5 h 27"/>
                <a:gd name="T14" fmla="*/ 25 w 27"/>
                <a:gd name="T15" fmla="*/ 9 h 27"/>
                <a:gd name="T16" fmla="*/ 27 w 27"/>
                <a:gd name="T17" fmla="*/ 13 h 27"/>
                <a:gd name="T18" fmla="*/ 25 w 27"/>
                <a:gd name="T19" fmla="*/ 19 h 27"/>
                <a:gd name="T20" fmla="*/ 22 w 27"/>
                <a:gd name="T21" fmla="*/ 22 h 27"/>
                <a:gd name="T22" fmla="*/ 20 w 27"/>
                <a:gd name="T23" fmla="*/ 25 h 27"/>
                <a:gd name="T24" fmla="*/ 15 w 27"/>
                <a:gd name="T25" fmla="*/ 27 h 27"/>
                <a:gd name="T26" fmla="*/ 11 w 27"/>
                <a:gd name="T27" fmla="*/ 25 h 27"/>
                <a:gd name="T28" fmla="*/ 6 w 27"/>
                <a:gd name="T29" fmla="*/ 21 h 27"/>
                <a:gd name="T30" fmla="*/ 2 w 27"/>
                <a:gd name="T31" fmla="*/ 16 h 27"/>
                <a:gd name="T32" fmla="*/ 0 w 27"/>
                <a:gd name="T33" fmla="*/ 12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0" y="12"/>
                  </a:moveTo>
                  <a:lnTo>
                    <a:pt x="2" y="6"/>
                  </a:lnTo>
                  <a:lnTo>
                    <a:pt x="5" y="2"/>
                  </a:lnTo>
                  <a:lnTo>
                    <a:pt x="9" y="0"/>
                  </a:lnTo>
                  <a:lnTo>
                    <a:pt x="14" y="0"/>
                  </a:lnTo>
                  <a:lnTo>
                    <a:pt x="20" y="2"/>
                  </a:lnTo>
                  <a:lnTo>
                    <a:pt x="22" y="5"/>
                  </a:lnTo>
                  <a:lnTo>
                    <a:pt x="25" y="9"/>
                  </a:lnTo>
                  <a:lnTo>
                    <a:pt x="27" y="13"/>
                  </a:lnTo>
                  <a:lnTo>
                    <a:pt x="25" y="19"/>
                  </a:lnTo>
                  <a:lnTo>
                    <a:pt x="22" y="22"/>
                  </a:lnTo>
                  <a:lnTo>
                    <a:pt x="20" y="25"/>
                  </a:lnTo>
                  <a:lnTo>
                    <a:pt x="15" y="27"/>
                  </a:lnTo>
                  <a:lnTo>
                    <a:pt x="11" y="25"/>
                  </a:lnTo>
                  <a:lnTo>
                    <a:pt x="6" y="21"/>
                  </a:lnTo>
                  <a:lnTo>
                    <a:pt x="2" y="16"/>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7" name="Freeform 323"/>
            <p:cNvSpPr>
              <a:spLocks/>
            </p:cNvSpPr>
            <p:nvPr/>
          </p:nvSpPr>
          <p:spPr bwMode="auto">
            <a:xfrm>
              <a:off x="1884" y="1454"/>
              <a:ext cx="26" cy="28"/>
            </a:xfrm>
            <a:custGeom>
              <a:avLst/>
              <a:gdLst>
                <a:gd name="T0" fmla="*/ 1 w 26"/>
                <a:gd name="T1" fmla="*/ 4 h 28"/>
                <a:gd name="T2" fmla="*/ 7 w 26"/>
                <a:gd name="T3" fmla="*/ 1 h 28"/>
                <a:gd name="T4" fmla="*/ 13 w 26"/>
                <a:gd name="T5" fmla="*/ 0 h 28"/>
                <a:gd name="T6" fmla="*/ 19 w 26"/>
                <a:gd name="T7" fmla="*/ 1 h 28"/>
                <a:gd name="T8" fmla="*/ 23 w 26"/>
                <a:gd name="T9" fmla="*/ 4 h 28"/>
                <a:gd name="T10" fmla="*/ 26 w 26"/>
                <a:gd name="T11" fmla="*/ 9 h 28"/>
                <a:gd name="T12" fmla="*/ 26 w 26"/>
                <a:gd name="T13" fmla="*/ 14 h 28"/>
                <a:gd name="T14" fmla="*/ 26 w 26"/>
                <a:gd name="T15" fmla="*/ 20 h 28"/>
                <a:gd name="T16" fmla="*/ 25 w 26"/>
                <a:gd name="T17" fmla="*/ 26 h 28"/>
                <a:gd name="T18" fmla="*/ 20 w 26"/>
                <a:gd name="T19" fmla="*/ 28 h 28"/>
                <a:gd name="T20" fmla="*/ 14 w 26"/>
                <a:gd name="T21" fmla="*/ 28 h 28"/>
                <a:gd name="T22" fmla="*/ 7 w 26"/>
                <a:gd name="T23" fmla="*/ 26 h 28"/>
                <a:gd name="T24" fmla="*/ 2 w 26"/>
                <a:gd name="T25" fmla="*/ 22 h 28"/>
                <a:gd name="T26" fmla="*/ 1 w 26"/>
                <a:gd name="T27" fmla="*/ 17 h 28"/>
                <a:gd name="T28" fmla="*/ 0 w 26"/>
                <a:gd name="T29" fmla="*/ 13 h 28"/>
                <a:gd name="T30" fmla="*/ 0 w 26"/>
                <a:gd name="T31" fmla="*/ 9 h 28"/>
                <a:gd name="T32" fmla="*/ 1 w 26"/>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8"/>
                <a:gd name="T53" fmla="*/ 26 w 2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8">
                  <a:moveTo>
                    <a:pt x="1" y="4"/>
                  </a:moveTo>
                  <a:lnTo>
                    <a:pt x="7" y="1"/>
                  </a:lnTo>
                  <a:lnTo>
                    <a:pt x="13" y="0"/>
                  </a:lnTo>
                  <a:lnTo>
                    <a:pt x="19" y="1"/>
                  </a:lnTo>
                  <a:lnTo>
                    <a:pt x="23" y="4"/>
                  </a:lnTo>
                  <a:lnTo>
                    <a:pt x="26" y="9"/>
                  </a:lnTo>
                  <a:lnTo>
                    <a:pt x="26" y="14"/>
                  </a:lnTo>
                  <a:lnTo>
                    <a:pt x="26" y="20"/>
                  </a:lnTo>
                  <a:lnTo>
                    <a:pt x="25" y="26"/>
                  </a:lnTo>
                  <a:lnTo>
                    <a:pt x="20" y="28"/>
                  </a:lnTo>
                  <a:lnTo>
                    <a:pt x="14" y="28"/>
                  </a:lnTo>
                  <a:lnTo>
                    <a:pt x="7" y="26"/>
                  </a:lnTo>
                  <a:lnTo>
                    <a:pt x="2" y="22"/>
                  </a:lnTo>
                  <a:lnTo>
                    <a:pt x="1" y="17"/>
                  </a:lnTo>
                  <a:lnTo>
                    <a:pt x="0" y="13"/>
                  </a:lnTo>
                  <a:lnTo>
                    <a:pt x="0" y="9"/>
                  </a:lnTo>
                  <a:lnTo>
                    <a:pt x="1" y="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8" name="Freeform 324"/>
            <p:cNvSpPr>
              <a:spLocks/>
            </p:cNvSpPr>
            <p:nvPr/>
          </p:nvSpPr>
          <p:spPr bwMode="auto">
            <a:xfrm>
              <a:off x="1820" y="1488"/>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4 h 28"/>
                <a:gd name="T14" fmla="*/ 25 w 27"/>
                <a:gd name="T15" fmla="*/ 20 h 28"/>
                <a:gd name="T16" fmla="*/ 22 w 27"/>
                <a:gd name="T17" fmla="*/ 23 h 28"/>
                <a:gd name="T18" fmla="*/ 19 w 27"/>
                <a:gd name="T19" fmla="*/ 26 h 28"/>
                <a:gd name="T20" fmla="*/ 13 w 27"/>
                <a:gd name="T21" fmla="*/ 28 h 28"/>
                <a:gd name="T22" fmla="*/ 7 w 27"/>
                <a:gd name="T23" fmla="*/ 28 h 28"/>
                <a:gd name="T24" fmla="*/ 3 w 27"/>
                <a:gd name="T25" fmla="*/ 25 h 28"/>
                <a:gd name="T26" fmla="*/ 0 w 27"/>
                <a:gd name="T27" fmla="*/ 20 h 28"/>
                <a:gd name="T28" fmla="*/ 0 w 27"/>
                <a:gd name="T29" fmla="*/ 14 h 28"/>
                <a:gd name="T30" fmla="*/ 1 w 27"/>
                <a:gd name="T31" fmla="*/ 9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4"/>
                  </a:lnTo>
                  <a:lnTo>
                    <a:pt x="25" y="20"/>
                  </a:lnTo>
                  <a:lnTo>
                    <a:pt x="22" y="23"/>
                  </a:lnTo>
                  <a:lnTo>
                    <a:pt x="19" y="26"/>
                  </a:lnTo>
                  <a:lnTo>
                    <a:pt x="13" y="28"/>
                  </a:lnTo>
                  <a:lnTo>
                    <a:pt x="7" y="28"/>
                  </a:lnTo>
                  <a:lnTo>
                    <a:pt x="3" y="25"/>
                  </a:lnTo>
                  <a:lnTo>
                    <a:pt x="0" y="20"/>
                  </a:lnTo>
                  <a:lnTo>
                    <a:pt x="0" y="14"/>
                  </a:lnTo>
                  <a:lnTo>
                    <a:pt x="1" y="9"/>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9" name="Freeform 325"/>
            <p:cNvSpPr>
              <a:spLocks/>
            </p:cNvSpPr>
            <p:nvPr/>
          </p:nvSpPr>
          <p:spPr bwMode="auto">
            <a:xfrm>
              <a:off x="1776" y="1454"/>
              <a:ext cx="28" cy="26"/>
            </a:xfrm>
            <a:custGeom>
              <a:avLst/>
              <a:gdLst>
                <a:gd name="T0" fmla="*/ 4 w 28"/>
                <a:gd name="T1" fmla="*/ 1 h 26"/>
                <a:gd name="T2" fmla="*/ 1 w 28"/>
                <a:gd name="T3" fmla="*/ 4 h 26"/>
                <a:gd name="T4" fmla="*/ 0 w 28"/>
                <a:gd name="T5" fmla="*/ 10 h 26"/>
                <a:gd name="T6" fmla="*/ 0 w 28"/>
                <a:gd name="T7" fmla="*/ 16 h 26"/>
                <a:gd name="T8" fmla="*/ 3 w 28"/>
                <a:gd name="T9" fmla="*/ 22 h 26"/>
                <a:gd name="T10" fmla="*/ 7 w 28"/>
                <a:gd name="T11" fmla="*/ 25 h 26"/>
                <a:gd name="T12" fmla="*/ 13 w 28"/>
                <a:gd name="T13" fmla="*/ 26 h 26"/>
                <a:gd name="T14" fmla="*/ 19 w 28"/>
                <a:gd name="T15" fmla="*/ 26 h 26"/>
                <a:gd name="T16" fmla="*/ 23 w 28"/>
                <a:gd name="T17" fmla="*/ 23 h 26"/>
                <a:gd name="T18" fmla="*/ 26 w 28"/>
                <a:gd name="T19" fmla="*/ 20 h 26"/>
                <a:gd name="T20" fmla="*/ 28 w 28"/>
                <a:gd name="T21" fmla="*/ 16 h 26"/>
                <a:gd name="T22" fmla="*/ 28 w 28"/>
                <a:gd name="T23" fmla="*/ 11 h 26"/>
                <a:gd name="T24" fmla="*/ 26 w 28"/>
                <a:gd name="T25" fmla="*/ 7 h 26"/>
                <a:gd name="T26" fmla="*/ 22 w 28"/>
                <a:gd name="T27" fmla="*/ 3 h 26"/>
                <a:gd name="T28" fmla="*/ 16 w 28"/>
                <a:gd name="T29" fmla="*/ 0 h 26"/>
                <a:gd name="T30" fmla="*/ 9 w 28"/>
                <a:gd name="T31" fmla="*/ 0 h 26"/>
                <a:gd name="T32" fmla="*/ 4 w 28"/>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4" y="1"/>
                  </a:moveTo>
                  <a:lnTo>
                    <a:pt x="1" y="4"/>
                  </a:lnTo>
                  <a:lnTo>
                    <a:pt x="0" y="10"/>
                  </a:lnTo>
                  <a:lnTo>
                    <a:pt x="0" y="16"/>
                  </a:lnTo>
                  <a:lnTo>
                    <a:pt x="3" y="22"/>
                  </a:lnTo>
                  <a:lnTo>
                    <a:pt x="7" y="25"/>
                  </a:lnTo>
                  <a:lnTo>
                    <a:pt x="13" y="26"/>
                  </a:lnTo>
                  <a:lnTo>
                    <a:pt x="19" y="26"/>
                  </a:lnTo>
                  <a:lnTo>
                    <a:pt x="23" y="23"/>
                  </a:lnTo>
                  <a:lnTo>
                    <a:pt x="26" y="20"/>
                  </a:lnTo>
                  <a:lnTo>
                    <a:pt x="28" y="16"/>
                  </a:lnTo>
                  <a:lnTo>
                    <a:pt x="28" y="11"/>
                  </a:lnTo>
                  <a:lnTo>
                    <a:pt x="26" y="7"/>
                  </a:lnTo>
                  <a:lnTo>
                    <a:pt x="22" y="3"/>
                  </a:lnTo>
                  <a:lnTo>
                    <a:pt x="16" y="0"/>
                  </a:lnTo>
                  <a:lnTo>
                    <a:pt x="9"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0" name="Freeform 326"/>
            <p:cNvSpPr>
              <a:spLocks/>
            </p:cNvSpPr>
            <p:nvPr/>
          </p:nvSpPr>
          <p:spPr bwMode="auto">
            <a:xfrm>
              <a:off x="1759" y="1505"/>
              <a:ext cx="24" cy="24"/>
            </a:xfrm>
            <a:custGeom>
              <a:avLst/>
              <a:gdLst>
                <a:gd name="T0" fmla="*/ 0 w 24"/>
                <a:gd name="T1" fmla="*/ 17 h 24"/>
                <a:gd name="T2" fmla="*/ 0 w 24"/>
                <a:gd name="T3" fmla="*/ 11 h 24"/>
                <a:gd name="T4" fmla="*/ 0 w 24"/>
                <a:gd name="T5" fmla="*/ 6 h 24"/>
                <a:gd name="T6" fmla="*/ 3 w 24"/>
                <a:gd name="T7" fmla="*/ 3 h 24"/>
                <a:gd name="T8" fmla="*/ 9 w 24"/>
                <a:gd name="T9" fmla="*/ 2 h 24"/>
                <a:gd name="T10" fmla="*/ 15 w 24"/>
                <a:gd name="T11" fmla="*/ 0 h 24"/>
                <a:gd name="T12" fmla="*/ 20 w 24"/>
                <a:gd name="T13" fmla="*/ 2 h 24"/>
                <a:gd name="T14" fmla="*/ 23 w 24"/>
                <a:gd name="T15" fmla="*/ 5 h 24"/>
                <a:gd name="T16" fmla="*/ 24 w 24"/>
                <a:gd name="T17" fmla="*/ 8 h 24"/>
                <a:gd name="T18" fmla="*/ 24 w 24"/>
                <a:gd name="T19" fmla="*/ 12 h 24"/>
                <a:gd name="T20" fmla="*/ 23 w 24"/>
                <a:gd name="T21" fmla="*/ 18 h 24"/>
                <a:gd name="T22" fmla="*/ 18 w 24"/>
                <a:gd name="T23" fmla="*/ 21 h 24"/>
                <a:gd name="T24" fmla="*/ 15 w 24"/>
                <a:gd name="T25" fmla="*/ 24 h 24"/>
                <a:gd name="T26" fmla="*/ 11 w 24"/>
                <a:gd name="T27" fmla="*/ 24 h 24"/>
                <a:gd name="T28" fmla="*/ 6 w 24"/>
                <a:gd name="T29" fmla="*/ 23 h 24"/>
                <a:gd name="T30" fmla="*/ 2 w 24"/>
                <a:gd name="T31" fmla="*/ 20 h 24"/>
                <a:gd name="T32" fmla="*/ 0 w 24"/>
                <a:gd name="T33" fmla="*/ 1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17"/>
                  </a:moveTo>
                  <a:lnTo>
                    <a:pt x="0" y="11"/>
                  </a:lnTo>
                  <a:lnTo>
                    <a:pt x="0" y="6"/>
                  </a:lnTo>
                  <a:lnTo>
                    <a:pt x="3" y="3"/>
                  </a:lnTo>
                  <a:lnTo>
                    <a:pt x="9" y="2"/>
                  </a:lnTo>
                  <a:lnTo>
                    <a:pt x="15" y="0"/>
                  </a:lnTo>
                  <a:lnTo>
                    <a:pt x="20" y="2"/>
                  </a:lnTo>
                  <a:lnTo>
                    <a:pt x="23" y="5"/>
                  </a:lnTo>
                  <a:lnTo>
                    <a:pt x="24" y="8"/>
                  </a:lnTo>
                  <a:lnTo>
                    <a:pt x="24" y="12"/>
                  </a:lnTo>
                  <a:lnTo>
                    <a:pt x="23" y="18"/>
                  </a:lnTo>
                  <a:lnTo>
                    <a:pt x="18" y="21"/>
                  </a:lnTo>
                  <a:lnTo>
                    <a:pt x="15" y="24"/>
                  </a:lnTo>
                  <a:lnTo>
                    <a:pt x="11" y="24"/>
                  </a:lnTo>
                  <a:lnTo>
                    <a:pt x="6" y="23"/>
                  </a:lnTo>
                  <a:lnTo>
                    <a:pt x="2" y="20"/>
                  </a:lnTo>
                  <a:lnTo>
                    <a:pt x="0"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1" name="Freeform 327"/>
            <p:cNvSpPr>
              <a:spLocks/>
            </p:cNvSpPr>
            <p:nvPr/>
          </p:nvSpPr>
          <p:spPr bwMode="auto">
            <a:xfrm>
              <a:off x="1802" y="1544"/>
              <a:ext cx="21" cy="28"/>
            </a:xfrm>
            <a:custGeom>
              <a:avLst/>
              <a:gdLst>
                <a:gd name="T0" fmla="*/ 8 w 21"/>
                <a:gd name="T1" fmla="*/ 28 h 28"/>
                <a:gd name="T2" fmla="*/ 3 w 21"/>
                <a:gd name="T3" fmla="*/ 26 h 28"/>
                <a:gd name="T4" fmla="*/ 2 w 21"/>
                <a:gd name="T5" fmla="*/ 23 h 28"/>
                <a:gd name="T6" fmla="*/ 0 w 21"/>
                <a:gd name="T7" fmla="*/ 19 h 28"/>
                <a:gd name="T8" fmla="*/ 0 w 21"/>
                <a:gd name="T9" fmla="*/ 13 h 28"/>
                <a:gd name="T10" fmla="*/ 2 w 21"/>
                <a:gd name="T11" fmla="*/ 7 h 28"/>
                <a:gd name="T12" fmla="*/ 6 w 21"/>
                <a:gd name="T13" fmla="*/ 3 h 28"/>
                <a:gd name="T14" fmla="*/ 9 w 21"/>
                <a:gd name="T15" fmla="*/ 1 h 28"/>
                <a:gd name="T16" fmla="*/ 14 w 21"/>
                <a:gd name="T17" fmla="*/ 0 h 28"/>
                <a:gd name="T18" fmla="*/ 17 w 21"/>
                <a:gd name="T19" fmla="*/ 1 h 28"/>
                <a:gd name="T20" fmla="*/ 19 w 21"/>
                <a:gd name="T21" fmla="*/ 4 h 28"/>
                <a:gd name="T22" fmla="*/ 21 w 21"/>
                <a:gd name="T23" fmla="*/ 10 h 28"/>
                <a:gd name="T24" fmla="*/ 21 w 21"/>
                <a:gd name="T25" fmla="*/ 15 h 28"/>
                <a:gd name="T26" fmla="*/ 19 w 21"/>
                <a:gd name="T27" fmla="*/ 19 h 28"/>
                <a:gd name="T28" fmla="*/ 17 w 21"/>
                <a:gd name="T29" fmla="*/ 23 h 28"/>
                <a:gd name="T30" fmla="*/ 14 w 21"/>
                <a:gd name="T31" fmla="*/ 26 h 28"/>
                <a:gd name="T32" fmla="*/ 8 w 21"/>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8"/>
                <a:gd name="T53" fmla="*/ 21 w 2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8">
                  <a:moveTo>
                    <a:pt x="8" y="28"/>
                  </a:moveTo>
                  <a:lnTo>
                    <a:pt x="3" y="26"/>
                  </a:lnTo>
                  <a:lnTo>
                    <a:pt x="2" y="23"/>
                  </a:lnTo>
                  <a:lnTo>
                    <a:pt x="0" y="19"/>
                  </a:lnTo>
                  <a:lnTo>
                    <a:pt x="0" y="13"/>
                  </a:lnTo>
                  <a:lnTo>
                    <a:pt x="2" y="7"/>
                  </a:lnTo>
                  <a:lnTo>
                    <a:pt x="6" y="3"/>
                  </a:lnTo>
                  <a:lnTo>
                    <a:pt x="9" y="1"/>
                  </a:lnTo>
                  <a:lnTo>
                    <a:pt x="14" y="0"/>
                  </a:lnTo>
                  <a:lnTo>
                    <a:pt x="17" y="1"/>
                  </a:lnTo>
                  <a:lnTo>
                    <a:pt x="19" y="4"/>
                  </a:lnTo>
                  <a:lnTo>
                    <a:pt x="21" y="10"/>
                  </a:lnTo>
                  <a:lnTo>
                    <a:pt x="21" y="15"/>
                  </a:lnTo>
                  <a:lnTo>
                    <a:pt x="19" y="19"/>
                  </a:lnTo>
                  <a:lnTo>
                    <a:pt x="17" y="23"/>
                  </a:lnTo>
                  <a:lnTo>
                    <a:pt x="14" y="26"/>
                  </a:lnTo>
                  <a:lnTo>
                    <a:pt x="8"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2" name="Freeform 328"/>
            <p:cNvSpPr>
              <a:spLocks/>
            </p:cNvSpPr>
            <p:nvPr/>
          </p:nvSpPr>
          <p:spPr bwMode="auto">
            <a:xfrm>
              <a:off x="1841" y="1517"/>
              <a:ext cx="25" cy="31"/>
            </a:xfrm>
            <a:custGeom>
              <a:avLst/>
              <a:gdLst>
                <a:gd name="T0" fmla="*/ 1 w 25"/>
                <a:gd name="T1" fmla="*/ 16 h 31"/>
                <a:gd name="T2" fmla="*/ 3 w 25"/>
                <a:gd name="T3" fmla="*/ 11 h 31"/>
                <a:gd name="T4" fmla="*/ 6 w 25"/>
                <a:gd name="T5" fmla="*/ 6 h 31"/>
                <a:gd name="T6" fmla="*/ 9 w 25"/>
                <a:gd name="T7" fmla="*/ 2 h 31"/>
                <a:gd name="T8" fmla="*/ 14 w 25"/>
                <a:gd name="T9" fmla="*/ 0 h 31"/>
                <a:gd name="T10" fmla="*/ 20 w 25"/>
                <a:gd name="T11" fmla="*/ 2 h 31"/>
                <a:gd name="T12" fmla="*/ 25 w 25"/>
                <a:gd name="T13" fmla="*/ 6 h 31"/>
                <a:gd name="T14" fmla="*/ 25 w 25"/>
                <a:gd name="T15" fmla="*/ 11 h 31"/>
                <a:gd name="T16" fmla="*/ 25 w 25"/>
                <a:gd name="T17" fmla="*/ 16 h 31"/>
                <a:gd name="T18" fmla="*/ 22 w 25"/>
                <a:gd name="T19" fmla="*/ 22 h 31"/>
                <a:gd name="T20" fmla="*/ 17 w 25"/>
                <a:gd name="T21" fmla="*/ 27 h 31"/>
                <a:gd name="T22" fmla="*/ 11 w 25"/>
                <a:gd name="T23" fmla="*/ 30 h 31"/>
                <a:gd name="T24" fmla="*/ 7 w 25"/>
                <a:gd name="T25" fmla="*/ 31 h 31"/>
                <a:gd name="T26" fmla="*/ 4 w 25"/>
                <a:gd name="T27" fmla="*/ 30 h 31"/>
                <a:gd name="T28" fmla="*/ 1 w 25"/>
                <a:gd name="T29" fmla="*/ 25 h 31"/>
                <a:gd name="T30" fmla="*/ 0 w 25"/>
                <a:gd name="T31" fmla="*/ 21 h 31"/>
                <a:gd name="T32" fmla="*/ 1 w 25"/>
                <a:gd name="T33" fmla="*/ 1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1"/>
                <a:gd name="T53" fmla="*/ 25 w 2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1">
                  <a:moveTo>
                    <a:pt x="1" y="16"/>
                  </a:moveTo>
                  <a:lnTo>
                    <a:pt x="3" y="11"/>
                  </a:lnTo>
                  <a:lnTo>
                    <a:pt x="6" y="6"/>
                  </a:lnTo>
                  <a:lnTo>
                    <a:pt x="9" y="2"/>
                  </a:lnTo>
                  <a:lnTo>
                    <a:pt x="14" y="0"/>
                  </a:lnTo>
                  <a:lnTo>
                    <a:pt x="20" y="2"/>
                  </a:lnTo>
                  <a:lnTo>
                    <a:pt x="25" y="6"/>
                  </a:lnTo>
                  <a:lnTo>
                    <a:pt x="25" y="11"/>
                  </a:lnTo>
                  <a:lnTo>
                    <a:pt x="25" y="16"/>
                  </a:lnTo>
                  <a:lnTo>
                    <a:pt x="22" y="22"/>
                  </a:lnTo>
                  <a:lnTo>
                    <a:pt x="17" y="27"/>
                  </a:lnTo>
                  <a:lnTo>
                    <a:pt x="11" y="30"/>
                  </a:lnTo>
                  <a:lnTo>
                    <a:pt x="7" y="31"/>
                  </a:lnTo>
                  <a:lnTo>
                    <a:pt x="4" y="30"/>
                  </a:lnTo>
                  <a:lnTo>
                    <a:pt x="1" y="25"/>
                  </a:lnTo>
                  <a:lnTo>
                    <a:pt x="0" y="21"/>
                  </a:lnTo>
                  <a:lnTo>
                    <a:pt x="1"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3" name="Freeform 329"/>
            <p:cNvSpPr>
              <a:spLocks/>
            </p:cNvSpPr>
            <p:nvPr/>
          </p:nvSpPr>
          <p:spPr bwMode="auto">
            <a:xfrm>
              <a:off x="1873" y="1525"/>
              <a:ext cx="25" cy="23"/>
            </a:xfrm>
            <a:custGeom>
              <a:avLst/>
              <a:gdLst>
                <a:gd name="T0" fmla="*/ 19 w 25"/>
                <a:gd name="T1" fmla="*/ 1 h 23"/>
                <a:gd name="T2" fmla="*/ 22 w 25"/>
                <a:gd name="T3" fmla="*/ 4 h 23"/>
                <a:gd name="T4" fmla="*/ 24 w 25"/>
                <a:gd name="T5" fmla="*/ 7 h 23"/>
                <a:gd name="T6" fmla="*/ 25 w 25"/>
                <a:gd name="T7" fmla="*/ 11 h 23"/>
                <a:gd name="T8" fmla="*/ 24 w 25"/>
                <a:gd name="T9" fmla="*/ 16 h 23"/>
                <a:gd name="T10" fmla="*/ 21 w 25"/>
                <a:gd name="T11" fmla="*/ 20 h 23"/>
                <a:gd name="T12" fmla="*/ 16 w 25"/>
                <a:gd name="T13" fmla="*/ 22 h 23"/>
                <a:gd name="T14" fmla="*/ 12 w 25"/>
                <a:gd name="T15" fmla="*/ 23 h 23"/>
                <a:gd name="T16" fmla="*/ 8 w 25"/>
                <a:gd name="T17" fmla="*/ 23 h 23"/>
                <a:gd name="T18" fmla="*/ 5 w 25"/>
                <a:gd name="T19" fmla="*/ 22 h 23"/>
                <a:gd name="T20" fmla="*/ 2 w 25"/>
                <a:gd name="T21" fmla="*/ 17 h 23"/>
                <a:gd name="T22" fmla="*/ 0 w 25"/>
                <a:gd name="T23" fmla="*/ 13 h 23"/>
                <a:gd name="T24" fmla="*/ 0 w 25"/>
                <a:gd name="T25" fmla="*/ 8 h 23"/>
                <a:gd name="T26" fmla="*/ 3 w 25"/>
                <a:gd name="T27" fmla="*/ 4 h 23"/>
                <a:gd name="T28" fmla="*/ 8 w 25"/>
                <a:gd name="T29" fmla="*/ 0 h 23"/>
                <a:gd name="T30" fmla="*/ 12 w 25"/>
                <a:gd name="T31" fmla="*/ 0 h 23"/>
                <a:gd name="T32" fmla="*/ 19 w 25"/>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3"/>
                <a:gd name="T53" fmla="*/ 25 w 2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3">
                  <a:moveTo>
                    <a:pt x="19" y="1"/>
                  </a:moveTo>
                  <a:lnTo>
                    <a:pt x="22" y="4"/>
                  </a:lnTo>
                  <a:lnTo>
                    <a:pt x="24" y="7"/>
                  </a:lnTo>
                  <a:lnTo>
                    <a:pt x="25" y="11"/>
                  </a:lnTo>
                  <a:lnTo>
                    <a:pt x="24" y="16"/>
                  </a:lnTo>
                  <a:lnTo>
                    <a:pt x="21" y="20"/>
                  </a:lnTo>
                  <a:lnTo>
                    <a:pt x="16" y="22"/>
                  </a:lnTo>
                  <a:lnTo>
                    <a:pt x="12" y="23"/>
                  </a:lnTo>
                  <a:lnTo>
                    <a:pt x="8" y="23"/>
                  </a:lnTo>
                  <a:lnTo>
                    <a:pt x="5" y="22"/>
                  </a:lnTo>
                  <a:lnTo>
                    <a:pt x="2" y="17"/>
                  </a:lnTo>
                  <a:lnTo>
                    <a:pt x="0" y="13"/>
                  </a:lnTo>
                  <a:lnTo>
                    <a:pt x="0" y="8"/>
                  </a:lnTo>
                  <a:lnTo>
                    <a:pt x="3" y="4"/>
                  </a:lnTo>
                  <a:lnTo>
                    <a:pt x="8" y="0"/>
                  </a:lnTo>
                  <a:lnTo>
                    <a:pt x="12" y="0"/>
                  </a:lnTo>
                  <a:lnTo>
                    <a:pt x="19"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4" name="Freeform 330"/>
            <p:cNvSpPr>
              <a:spLocks/>
            </p:cNvSpPr>
            <p:nvPr/>
          </p:nvSpPr>
          <p:spPr bwMode="auto">
            <a:xfrm>
              <a:off x="1590" y="1560"/>
              <a:ext cx="209" cy="145"/>
            </a:xfrm>
            <a:custGeom>
              <a:avLst/>
              <a:gdLst>
                <a:gd name="T0" fmla="*/ 206 w 209"/>
                <a:gd name="T1" fmla="*/ 15 h 145"/>
                <a:gd name="T2" fmla="*/ 200 w 209"/>
                <a:gd name="T3" fmla="*/ 10 h 145"/>
                <a:gd name="T4" fmla="*/ 199 w 209"/>
                <a:gd name="T5" fmla="*/ 5 h 145"/>
                <a:gd name="T6" fmla="*/ 189 w 209"/>
                <a:gd name="T7" fmla="*/ 15 h 145"/>
                <a:gd name="T8" fmla="*/ 168 w 209"/>
                <a:gd name="T9" fmla="*/ 10 h 145"/>
                <a:gd name="T10" fmla="*/ 124 w 209"/>
                <a:gd name="T11" fmla="*/ 2 h 145"/>
                <a:gd name="T12" fmla="*/ 90 w 209"/>
                <a:gd name="T13" fmla="*/ 2 h 145"/>
                <a:gd name="T14" fmla="*/ 84 w 209"/>
                <a:gd name="T15" fmla="*/ 6 h 145"/>
                <a:gd name="T16" fmla="*/ 113 w 209"/>
                <a:gd name="T17" fmla="*/ 5 h 145"/>
                <a:gd name="T18" fmla="*/ 150 w 209"/>
                <a:gd name="T19" fmla="*/ 13 h 145"/>
                <a:gd name="T20" fmla="*/ 177 w 209"/>
                <a:gd name="T21" fmla="*/ 25 h 145"/>
                <a:gd name="T22" fmla="*/ 174 w 209"/>
                <a:gd name="T23" fmla="*/ 31 h 145"/>
                <a:gd name="T24" fmla="*/ 156 w 209"/>
                <a:gd name="T25" fmla="*/ 41 h 145"/>
                <a:gd name="T26" fmla="*/ 138 w 209"/>
                <a:gd name="T27" fmla="*/ 44 h 145"/>
                <a:gd name="T28" fmla="*/ 106 w 209"/>
                <a:gd name="T29" fmla="*/ 34 h 145"/>
                <a:gd name="T30" fmla="*/ 71 w 209"/>
                <a:gd name="T31" fmla="*/ 31 h 145"/>
                <a:gd name="T32" fmla="*/ 53 w 209"/>
                <a:gd name="T33" fmla="*/ 39 h 145"/>
                <a:gd name="T34" fmla="*/ 66 w 209"/>
                <a:gd name="T35" fmla="*/ 39 h 145"/>
                <a:gd name="T36" fmla="*/ 84 w 209"/>
                <a:gd name="T37" fmla="*/ 39 h 145"/>
                <a:gd name="T38" fmla="*/ 103 w 209"/>
                <a:gd name="T39" fmla="*/ 43 h 145"/>
                <a:gd name="T40" fmla="*/ 128 w 209"/>
                <a:gd name="T41" fmla="*/ 50 h 145"/>
                <a:gd name="T42" fmla="*/ 131 w 209"/>
                <a:gd name="T43" fmla="*/ 59 h 145"/>
                <a:gd name="T44" fmla="*/ 100 w 209"/>
                <a:gd name="T45" fmla="*/ 70 h 145"/>
                <a:gd name="T46" fmla="*/ 72 w 209"/>
                <a:gd name="T47" fmla="*/ 64 h 145"/>
                <a:gd name="T48" fmla="*/ 45 w 209"/>
                <a:gd name="T49" fmla="*/ 59 h 145"/>
                <a:gd name="T50" fmla="*/ 54 w 209"/>
                <a:gd name="T51" fmla="*/ 67 h 145"/>
                <a:gd name="T52" fmla="*/ 78 w 209"/>
                <a:gd name="T53" fmla="*/ 77 h 145"/>
                <a:gd name="T54" fmla="*/ 51 w 209"/>
                <a:gd name="T55" fmla="*/ 86 h 145"/>
                <a:gd name="T56" fmla="*/ 17 w 209"/>
                <a:gd name="T57" fmla="*/ 95 h 145"/>
                <a:gd name="T58" fmla="*/ 0 w 209"/>
                <a:gd name="T59" fmla="*/ 101 h 145"/>
                <a:gd name="T60" fmla="*/ 10 w 209"/>
                <a:gd name="T61" fmla="*/ 104 h 145"/>
                <a:gd name="T62" fmla="*/ 40 w 209"/>
                <a:gd name="T63" fmla="*/ 99 h 145"/>
                <a:gd name="T64" fmla="*/ 74 w 209"/>
                <a:gd name="T65" fmla="*/ 90 h 145"/>
                <a:gd name="T66" fmla="*/ 87 w 209"/>
                <a:gd name="T67" fmla="*/ 96 h 145"/>
                <a:gd name="T68" fmla="*/ 72 w 209"/>
                <a:gd name="T69" fmla="*/ 139 h 145"/>
                <a:gd name="T70" fmla="*/ 74 w 209"/>
                <a:gd name="T71" fmla="*/ 145 h 145"/>
                <a:gd name="T72" fmla="*/ 93 w 209"/>
                <a:gd name="T73" fmla="*/ 112 h 145"/>
                <a:gd name="T74" fmla="*/ 107 w 209"/>
                <a:gd name="T75" fmla="*/ 83 h 145"/>
                <a:gd name="T76" fmla="*/ 127 w 209"/>
                <a:gd name="T77" fmla="*/ 74 h 145"/>
                <a:gd name="T78" fmla="*/ 146 w 209"/>
                <a:gd name="T79" fmla="*/ 67 h 145"/>
                <a:gd name="T80" fmla="*/ 149 w 209"/>
                <a:gd name="T81" fmla="*/ 95 h 145"/>
                <a:gd name="T82" fmla="*/ 140 w 209"/>
                <a:gd name="T83" fmla="*/ 132 h 145"/>
                <a:gd name="T84" fmla="*/ 146 w 209"/>
                <a:gd name="T85" fmla="*/ 126 h 145"/>
                <a:gd name="T86" fmla="*/ 162 w 209"/>
                <a:gd name="T87" fmla="*/ 77 h 145"/>
                <a:gd name="T88" fmla="*/ 177 w 209"/>
                <a:gd name="T89" fmla="*/ 46 h 145"/>
                <a:gd name="T90" fmla="*/ 190 w 209"/>
                <a:gd name="T91" fmla="*/ 33 h 145"/>
                <a:gd name="T92" fmla="*/ 195 w 209"/>
                <a:gd name="T93" fmla="*/ 40 h 145"/>
                <a:gd name="T94" fmla="*/ 190 w 209"/>
                <a:gd name="T95" fmla="*/ 89 h 145"/>
                <a:gd name="T96" fmla="*/ 203 w 209"/>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145"/>
                <a:gd name="T149" fmla="*/ 209 w 209"/>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145">
                  <a:moveTo>
                    <a:pt x="209" y="16"/>
                  </a:moveTo>
                  <a:lnTo>
                    <a:pt x="208" y="15"/>
                  </a:lnTo>
                  <a:lnTo>
                    <a:pt x="206" y="15"/>
                  </a:lnTo>
                  <a:lnTo>
                    <a:pt x="203" y="13"/>
                  </a:lnTo>
                  <a:lnTo>
                    <a:pt x="202" y="12"/>
                  </a:lnTo>
                  <a:lnTo>
                    <a:pt x="200" y="10"/>
                  </a:lnTo>
                  <a:lnTo>
                    <a:pt x="200" y="9"/>
                  </a:lnTo>
                  <a:lnTo>
                    <a:pt x="199" y="6"/>
                  </a:lnTo>
                  <a:lnTo>
                    <a:pt x="199" y="5"/>
                  </a:lnTo>
                  <a:lnTo>
                    <a:pt x="196" y="9"/>
                  </a:lnTo>
                  <a:lnTo>
                    <a:pt x="193" y="13"/>
                  </a:lnTo>
                  <a:lnTo>
                    <a:pt x="189" y="15"/>
                  </a:lnTo>
                  <a:lnTo>
                    <a:pt x="187" y="18"/>
                  </a:lnTo>
                  <a:lnTo>
                    <a:pt x="178" y="15"/>
                  </a:lnTo>
                  <a:lnTo>
                    <a:pt x="168" y="10"/>
                  </a:lnTo>
                  <a:lnTo>
                    <a:pt x="153" y="7"/>
                  </a:lnTo>
                  <a:lnTo>
                    <a:pt x="138" y="5"/>
                  </a:lnTo>
                  <a:lnTo>
                    <a:pt x="124" y="2"/>
                  </a:lnTo>
                  <a:lnTo>
                    <a:pt x="109" y="0"/>
                  </a:lnTo>
                  <a:lnTo>
                    <a:pt x="99" y="0"/>
                  </a:lnTo>
                  <a:lnTo>
                    <a:pt x="90" y="2"/>
                  </a:lnTo>
                  <a:lnTo>
                    <a:pt x="81" y="5"/>
                  </a:lnTo>
                  <a:lnTo>
                    <a:pt x="79" y="5"/>
                  </a:lnTo>
                  <a:lnTo>
                    <a:pt x="84" y="6"/>
                  </a:lnTo>
                  <a:lnTo>
                    <a:pt x="90" y="5"/>
                  </a:lnTo>
                  <a:lnTo>
                    <a:pt x="102" y="5"/>
                  </a:lnTo>
                  <a:lnTo>
                    <a:pt x="113" y="5"/>
                  </a:lnTo>
                  <a:lnTo>
                    <a:pt x="127" y="7"/>
                  </a:lnTo>
                  <a:lnTo>
                    <a:pt x="138" y="10"/>
                  </a:lnTo>
                  <a:lnTo>
                    <a:pt x="150" y="13"/>
                  </a:lnTo>
                  <a:lnTo>
                    <a:pt x="162" y="18"/>
                  </a:lnTo>
                  <a:lnTo>
                    <a:pt x="171" y="21"/>
                  </a:lnTo>
                  <a:lnTo>
                    <a:pt x="177" y="25"/>
                  </a:lnTo>
                  <a:lnTo>
                    <a:pt x="178" y="28"/>
                  </a:lnTo>
                  <a:lnTo>
                    <a:pt x="177" y="30"/>
                  </a:lnTo>
                  <a:lnTo>
                    <a:pt x="174" y="31"/>
                  </a:lnTo>
                  <a:lnTo>
                    <a:pt x="168" y="34"/>
                  </a:lnTo>
                  <a:lnTo>
                    <a:pt x="162" y="37"/>
                  </a:lnTo>
                  <a:lnTo>
                    <a:pt x="156" y="41"/>
                  </a:lnTo>
                  <a:lnTo>
                    <a:pt x="150" y="44"/>
                  </a:lnTo>
                  <a:lnTo>
                    <a:pt x="146" y="47"/>
                  </a:lnTo>
                  <a:lnTo>
                    <a:pt x="138" y="44"/>
                  </a:lnTo>
                  <a:lnTo>
                    <a:pt x="130" y="41"/>
                  </a:lnTo>
                  <a:lnTo>
                    <a:pt x="118" y="37"/>
                  </a:lnTo>
                  <a:lnTo>
                    <a:pt x="106" y="34"/>
                  </a:lnTo>
                  <a:lnTo>
                    <a:pt x="93" y="33"/>
                  </a:lnTo>
                  <a:lnTo>
                    <a:pt x="81" y="31"/>
                  </a:lnTo>
                  <a:lnTo>
                    <a:pt x="71" y="31"/>
                  </a:lnTo>
                  <a:lnTo>
                    <a:pt x="62" y="34"/>
                  </a:lnTo>
                  <a:lnTo>
                    <a:pt x="56" y="37"/>
                  </a:lnTo>
                  <a:lnTo>
                    <a:pt x="53" y="39"/>
                  </a:lnTo>
                  <a:lnTo>
                    <a:pt x="54" y="40"/>
                  </a:lnTo>
                  <a:lnTo>
                    <a:pt x="60" y="40"/>
                  </a:lnTo>
                  <a:lnTo>
                    <a:pt x="66" y="39"/>
                  </a:lnTo>
                  <a:lnTo>
                    <a:pt x="71" y="39"/>
                  </a:lnTo>
                  <a:lnTo>
                    <a:pt x="76" y="39"/>
                  </a:lnTo>
                  <a:lnTo>
                    <a:pt x="84" y="39"/>
                  </a:lnTo>
                  <a:lnTo>
                    <a:pt x="90" y="40"/>
                  </a:lnTo>
                  <a:lnTo>
                    <a:pt x="96" y="41"/>
                  </a:lnTo>
                  <a:lnTo>
                    <a:pt x="103" y="43"/>
                  </a:lnTo>
                  <a:lnTo>
                    <a:pt x="109" y="44"/>
                  </a:lnTo>
                  <a:lnTo>
                    <a:pt x="119" y="47"/>
                  </a:lnTo>
                  <a:lnTo>
                    <a:pt x="128" y="50"/>
                  </a:lnTo>
                  <a:lnTo>
                    <a:pt x="136" y="52"/>
                  </a:lnTo>
                  <a:lnTo>
                    <a:pt x="138" y="53"/>
                  </a:lnTo>
                  <a:lnTo>
                    <a:pt x="131" y="59"/>
                  </a:lnTo>
                  <a:lnTo>
                    <a:pt x="119" y="64"/>
                  </a:lnTo>
                  <a:lnTo>
                    <a:pt x="107" y="67"/>
                  </a:lnTo>
                  <a:lnTo>
                    <a:pt x="100" y="70"/>
                  </a:lnTo>
                  <a:lnTo>
                    <a:pt x="93" y="70"/>
                  </a:lnTo>
                  <a:lnTo>
                    <a:pt x="82" y="68"/>
                  </a:lnTo>
                  <a:lnTo>
                    <a:pt x="72" y="64"/>
                  </a:lnTo>
                  <a:lnTo>
                    <a:pt x="62" y="61"/>
                  </a:lnTo>
                  <a:lnTo>
                    <a:pt x="53" y="59"/>
                  </a:lnTo>
                  <a:lnTo>
                    <a:pt x="45" y="59"/>
                  </a:lnTo>
                  <a:lnTo>
                    <a:pt x="43" y="61"/>
                  </a:lnTo>
                  <a:lnTo>
                    <a:pt x="45" y="62"/>
                  </a:lnTo>
                  <a:lnTo>
                    <a:pt x="54" y="67"/>
                  </a:lnTo>
                  <a:lnTo>
                    <a:pt x="65" y="70"/>
                  </a:lnTo>
                  <a:lnTo>
                    <a:pt x="72" y="74"/>
                  </a:lnTo>
                  <a:lnTo>
                    <a:pt x="78" y="77"/>
                  </a:lnTo>
                  <a:lnTo>
                    <a:pt x="72" y="78"/>
                  </a:lnTo>
                  <a:lnTo>
                    <a:pt x="63" y="81"/>
                  </a:lnTo>
                  <a:lnTo>
                    <a:pt x="51" y="86"/>
                  </a:lnTo>
                  <a:lnTo>
                    <a:pt x="40" y="89"/>
                  </a:lnTo>
                  <a:lnTo>
                    <a:pt x="28" y="92"/>
                  </a:lnTo>
                  <a:lnTo>
                    <a:pt x="17" y="95"/>
                  </a:lnTo>
                  <a:lnTo>
                    <a:pt x="10" y="98"/>
                  </a:lnTo>
                  <a:lnTo>
                    <a:pt x="4" y="99"/>
                  </a:lnTo>
                  <a:lnTo>
                    <a:pt x="0" y="101"/>
                  </a:lnTo>
                  <a:lnTo>
                    <a:pt x="0" y="102"/>
                  </a:lnTo>
                  <a:lnTo>
                    <a:pt x="3" y="104"/>
                  </a:lnTo>
                  <a:lnTo>
                    <a:pt x="10" y="104"/>
                  </a:lnTo>
                  <a:lnTo>
                    <a:pt x="17" y="104"/>
                  </a:lnTo>
                  <a:lnTo>
                    <a:pt x="28" y="102"/>
                  </a:lnTo>
                  <a:lnTo>
                    <a:pt x="40" y="99"/>
                  </a:lnTo>
                  <a:lnTo>
                    <a:pt x="51" y="96"/>
                  </a:lnTo>
                  <a:lnTo>
                    <a:pt x="63" y="93"/>
                  </a:lnTo>
                  <a:lnTo>
                    <a:pt x="74" y="90"/>
                  </a:lnTo>
                  <a:lnTo>
                    <a:pt x="82" y="87"/>
                  </a:lnTo>
                  <a:lnTo>
                    <a:pt x="88" y="84"/>
                  </a:lnTo>
                  <a:lnTo>
                    <a:pt x="87" y="96"/>
                  </a:lnTo>
                  <a:lnTo>
                    <a:pt x="82" y="114"/>
                  </a:lnTo>
                  <a:lnTo>
                    <a:pt x="78" y="129"/>
                  </a:lnTo>
                  <a:lnTo>
                    <a:pt x="72" y="139"/>
                  </a:lnTo>
                  <a:lnTo>
                    <a:pt x="69" y="143"/>
                  </a:lnTo>
                  <a:lnTo>
                    <a:pt x="71" y="145"/>
                  </a:lnTo>
                  <a:lnTo>
                    <a:pt x="74" y="145"/>
                  </a:lnTo>
                  <a:lnTo>
                    <a:pt x="78" y="141"/>
                  </a:lnTo>
                  <a:lnTo>
                    <a:pt x="84" y="130"/>
                  </a:lnTo>
                  <a:lnTo>
                    <a:pt x="93" y="112"/>
                  </a:lnTo>
                  <a:lnTo>
                    <a:pt x="100" y="96"/>
                  </a:lnTo>
                  <a:lnTo>
                    <a:pt x="103" y="84"/>
                  </a:lnTo>
                  <a:lnTo>
                    <a:pt x="107" y="83"/>
                  </a:lnTo>
                  <a:lnTo>
                    <a:pt x="113" y="80"/>
                  </a:lnTo>
                  <a:lnTo>
                    <a:pt x="121" y="77"/>
                  </a:lnTo>
                  <a:lnTo>
                    <a:pt x="127" y="74"/>
                  </a:lnTo>
                  <a:lnTo>
                    <a:pt x="134" y="71"/>
                  </a:lnTo>
                  <a:lnTo>
                    <a:pt x="140" y="68"/>
                  </a:lnTo>
                  <a:lnTo>
                    <a:pt x="146" y="67"/>
                  </a:lnTo>
                  <a:lnTo>
                    <a:pt x="150" y="65"/>
                  </a:lnTo>
                  <a:lnTo>
                    <a:pt x="150" y="77"/>
                  </a:lnTo>
                  <a:lnTo>
                    <a:pt x="149" y="95"/>
                  </a:lnTo>
                  <a:lnTo>
                    <a:pt x="144" y="112"/>
                  </a:lnTo>
                  <a:lnTo>
                    <a:pt x="141" y="126"/>
                  </a:lnTo>
                  <a:lnTo>
                    <a:pt x="140" y="132"/>
                  </a:lnTo>
                  <a:lnTo>
                    <a:pt x="140" y="135"/>
                  </a:lnTo>
                  <a:lnTo>
                    <a:pt x="141" y="132"/>
                  </a:lnTo>
                  <a:lnTo>
                    <a:pt x="146" y="126"/>
                  </a:lnTo>
                  <a:lnTo>
                    <a:pt x="152" y="112"/>
                  </a:lnTo>
                  <a:lnTo>
                    <a:pt x="158" y="95"/>
                  </a:lnTo>
                  <a:lnTo>
                    <a:pt x="162" y="77"/>
                  </a:lnTo>
                  <a:lnTo>
                    <a:pt x="162" y="61"/>
                  </a:lnTo>
                  <a:lnTo>
                    <a:pt x="171" y="53"/>
                  </a:lnTo>
                  <a:lnTo>
                    <a:pt x="177" y="46"/>
                  </a:lnTo>
                  <a:lnTo>
                    <a:pt x="183" y="40"/>
                  </a:lnTo>
                  <a:lnTo>
                    <a:pt x="187" y="36"/>
                  </a:lnTo>
                  <a:lnTo>
                    <a:pt x="190" y="33"/>
                  </a:lnTo>
                  <a:lnTo>
                    <a:pt x="193" y="31"/>
                  </a:lnTo>
                  <a:lnTo>
                    <a:pt x="195" y="34"/>
                  </a:lnTo>
                  <a:lnTo>
                    <a:pt x="195" y="40"/>
                  </a:lnTo>
                  <a:lnTo>
                    <a:pt x="193" y="52"/>
                  </a:lnTo>
                  <a:lnTo>
                    <a:pt x="192" y="70"/>
                  </a:lnTo>
                  <a:lnTo>
                    <a:pt x="190" y="89"/>
                  </a:lnTo>
                  <a:lnTo>
                    <a:pt x="189" y="101"/>
                  </a:lnTo>
                  <a:lnTo>
                    <a:pt x="196" y="86"/>
                  </a:lnTo>
                  <a:lnTo>
                    <a:pt x="203" y="62"/>
                  </a:lnTo>
                  <a:lnTo>
                    <a:pt x="208" y="37"/>
                  </a:lnTo>
                  <a:lnTo>
                    <a:pt x="209" y="16"/>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5" name="Freeform 331"/>
            <p:cNvSpPr>
              <a:spLocks/>
            </p:cNvSpPr>
            <p:nvPr/>
          </p:nvSpPr>
          <p:spPr bwMode="auto">
            <a:xfrm>
              <a:off x="1604" y="1304"/>
              <a:ext cx="169" cy="160"/>
            </a:xfrm>
            <a:custGeom>
              <a:avLst/>
              <a:gdLst>
                <a:gd name="T0" fmla="*/ 163 w 169"/>
                <a:gd name="T1" fmla="*/ 157 h 160"/>
                <a:gd name="T2" fmla="*/ 167 w 169"/>
                <a:gd name="T3" fmla="*/ 153 h 160"/>
                <a:gd name="T4" fmla="*/ 161 w 169"/>
                <a:gd name="T5" fmla="*/ 144 h 160"/>
                <a:gd name="T6" fmla="*/ 151 w 169"/>
                <a:gd name="T7" fmla="*/ 130 h 160"/>
                <a:gd name="T8" fmla="*/ 150 w 169"/>
                <a:gd name="T9" fmla="*/ 113 h 160"/>
                <a:gd name="T10" fmla="*/ 144 w 169"/>
                <a:gd name="T11" fmla="*/ 74 h 160"/>
                <a:gd name="T12" fmla="*/ 138 w 169"/>
                <a:gd name="T13" fmla="*/ 55 h 160"/>
                <a:gd name="T14" fmla="*/ 133 w 169"/>
                <a:gd name="T15" fmla="*/ 54 h 160"/>
                <a:gd name="T16" fmla="*/ 135 w 169"/>
                <a:gd name="T17" fmla="*/ 71 h 160"/>
                <a:gd name="T18" fmla="*/ 136 w 169"/>
                <a:gd name="T19" fmla="*/ 104 h 160"/>
                <a:gd name="T20" fmla="*/ 127 w 169"/>
                <a:gd name="T21" fmla="*/ 110 h 160"/>
                <a:gd name="T22" fmla="*/ 108 w 169"/>
                <a:gd name="T23" fmla="*/ 96 h 160"/>
                <a:gd name="T24" fmla="*/ 98 w 169"/>
                <a:gd name="T25" fmla="*/ 80 h 160"/>
                <a:gd name="T26" fmla="*/ 91 w 169"/>
                <a:gd name="T27" fmla="*/ 51 h 160"/>
                <a:gd name="T28" fmla="*/ 89 w 169"/>
                <a:gd name="T29" fmla="*/ 30 h 160"/>
                <a:gd name="T30" fmla="*/ 88 w 169"/>
                <a:gd name="T31" fmla="*/ 12 h 160"/>
                <a:gd name="T32" fmla="*/ 82 w 169"/>
                <a:gd name="T33" fmla="*/ 3 h 160"/>
                <a:gd name="T34" fmla="*/ 82 w 169"/>
                <a:gd name="T35" fmla="*/ 9 h 160"/>
                <a:gd name="T36" fmla="*/ 85 w 169"/>
                <a:gd name="T37" fmla="*/ 23 h 160"/>
                <a:gd name="T38" fmla="*/ 82 w 169"/>
                <a:gd name="T39" fmla="*/ 36 h 160"/>
                <a:gd name="T40" fmla="*/ 80 w 169"/>
                <a:gd name="T41" fmla="*/ 49 h 160"/>
                <a:gd name="T42" fmla="*/ 85 w 169"/>
                <a:gd name="T43" fmla="*/ 71 h 160"/>
                <a:gd name="T44" fmla="*/ 74 w 169"/>
                <a:gd name="T45" fmla="*/ 70 h 160"/>
                <a:gd name="T46" fmla="*/ 49 w 169"/>
                <a:gd name="T47" fmla="*/ 45 h 160"/>
                <a:gd name="T48" fmla="*/ 26 w 169"/>
                <a:gd name="T49" fmla="*/ 20 h 160"/>
                <a:gd name="T50" fmla="*/ 6 w 169"/>
                <a:gd name="T51" fmla="*/ 3 h 160"/>
                <a:gd name="T52" fmla="*/ 11 w 169"/>
                <a:gd name="T53" fmla="*/ 15 h 160"/>
                <a:gd name="T54" fmla="*/ 34 w 169"/>
                <a:gd name="T55" fmla="*/ 45 h 160"/>
                <a:gd name="T56" fmla="*/ 46 w 169"/>
                <a:gd name="T57" fmla="*/ 64 h 160"/>
                <a:gd name="T58" fmla="*/ 68 w 169"/>
                <a:gd name="T59" fmla="*/ 83 h 160"/>
                <a:gd name="T60" fmla="*/ 68 w 169"/>
                <a:gd name="T61" fmla="*/ 89 h 160"/>
                <a:gd name="T62" fmla="*/ 46 w 169"/>
                <a:gd name="T63" fmla="*/ 85 h 160"/>
                <a:gd name="T64" fmla="*/ 34 w 169"/>
                <a:gd name="T65" fmla="*/ 79 h 160"/>
                <a:gd name="T66" fmla="*/ 29 w 169"/>
                <a:gd name="T67" fmla="*/ 80 h 160"/>
                <a:gd name="T68" fmla="*/ 36 w 169"/>
                <a:gd name="T69" fmla="*/ 88 h 160"/>
                <a:gd name="T70" fmla="*/ 51 w 169"/>
                <a:gd name="T71" fmla="*/ 95 h 160"/>
                <a:gd name="T72" fmla="*/ 70 w 169"/>
                <a:gd name="T73" fmla="*/ 102 h 160"/>
                <a:gd name="T74" fmla="*/ 89 w 169"/>
                <a:gd name="T75" fmla="*/ 107 h 160"/>
                <a:gd name="T76" fmla="*/ 105 w 169"/>
                <a:gd name="T77" fmla="*/ 110 h 160"/>
                <a:gd name="T78" fmla="*/ 124 w 169"/>
                <a:gd name="T79" fmla="*/ 123 h 160"/>
                <a:gd name="T80" fmla="*/ 126 w 169"/>
                <a:gd name="T81" fmla="*/ 132 h 160"/>
                <a:gd name="T82" fmla="*/ 113 w 169"/>
                <a:gd name="T83" fmla="*/ 136 h 160"/>
                <a:gd name="T84" fmla="*/ 98 w 169"/>
                <a:gd name="T85" fmla="*/ 138 h 160"/>
                <a:gd name="T86" fmla="*/ 85 w 169"/>
                <a:gd name="T87" fmla="*/ 139 h 160"/>
                <a:gd name="T88" fmla="*/ 71 w 169"/>
                <a:gd name="T89" fmla="*/ 136 h 160"/>
                <a:gd name="T90" fmla="*/ 70 w 169"/>
                <a:gd name="T91" fmla="*/ 141 h 160"/>
                <a:gd name="T92" fmla="*/ 88 w 169"/>
                <a:gd name="T93" fmla="*/ 145 h 160"/>
                <a:gd name="T94" fmla="*/ 107 w 169"/>
                <a:gd name="T95" fmla="*/ 145 h 160"/>
                <a:gd name="T96" fmla="*/ 124 w 169"/>
                <a:gd name="T97" fmla="*/ 145 h 160"/>
                <a:gd name="T98" fmla="*/ 139 w 169"/>
                <a:gd name="T99" fmla="*/ 144 h 160"/>
                <a:gd name="T100" fmla="*/ 151 w 169"/>
                <a:gd name="T101" fmla="*/ 145 h 160"/>
                <a:gd name="T102" fmla="*/ 160 w 169"/>
                <a:gd name="T103" fmla="*/ 154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9"/>
                <a:gd name="T157" fmla="*/ 0 h 160"/>
                <a:gd name="T158" fmla="*/ 169 w 169"/>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9" h="160">
                  <a:moveTo>
                    <a:pt x="163" y="160"/>
                  </a:moveTo>
                  <a:lnTo>
                    <a:pt x="163" y="157"/>
                  </a:lnTo>
                  <a:lnTo>
                    <a:pt x="164" y="154"/>
                  </a:lnTo>
                  <a:lnTo>
                    <a:pt x="167" y="153"/>
                  </a:lnTo>
                  <a:lnTo>
                    <a:pt x="169" y="150"/>
                  </a:lnTo>
                  <a:lnTo>
                    <a:pt x="161" y="144"/>
                  </a:lnTo>
                  <a:lnTo>
                    <a:pt x="155" y="136"/>
                  </a:lnTo>
                  <a:lnTo>
                    <a:pt x="151" y="130"/>
                  </a:lnTo>
                  <a:lnTo>
                    <a:pt x="150" y="125"/>
                  </a:lnTo>
                  <a:lnTo>
                    <a:pt x="150" y="113"/>
                  </a:lnTo>
                  <a:lnTo>
                    <a:pt x="148" y="93"/>
                  </a:lnTo>
                  <a:lnTo>
                    <a:pt x="144" y="74"/>
                  </a:lnTo>
                  <a:lnTo>
                    <a:pt x="141" y="61"/>
                  </a:lnTo>
                  <a:lnTo>
                    <a:pt x="138" y="55"/>
                  </a:lnTo>
                  <a:lnTo>
                    <a:pt x="135" y="54"/>
                  </a:lnTo>
                  <a:lnTo>
                    <a:pt x="133" y="54"/>
                  </a:lnTo>
                  <a:lnTo>
                    <a:pt x="133" y="59"/>
                  </a:lnTo>
                  <a:lnTo>
                    <a:pt x="135" y="71"/>
                  </a:lnTo>
                  <a:lnTo>
                    <a:pt x="136" y="88"/>
                  </a:lnTo>
                  <a:lnTo>
                    <a:pt x="136" y="104"/>
                  </a:lnTo>
                  <a:lnTo>
                    <a:pt x="136" y="116"/>
                  </a:lnTo>
                  <a:lnTo>
                    <a:pt x="127" y="110"/>
                  </a:lnTo>
                  <a:lnTo>
                    <a:pt x="117" y="104"/>
                  </a:lnTo>
                  <a:lnTo>
                    <a:pt x="108" y="96"/>
                  </a:lnTo>
                  <a:lnTo>
                    <a:pt x="102" y="91"/>
                  </a:lnTo>
                  <a:lnTo>
                    <a:pt x="98" y="80"/>
                  </a:lnTo>
                  <a:lnTo>
                    <a:pt x="93" y="65"/>
                  </a:lnTo>
                  <a:lnTo>
                    <a:pt x="91" y="51"/>
                  </a:lnTo>
                  <a:lnTo>
                    <a:pt x="89" y="39"/>
                  </a:lnTo>
                  <a:lnTo>
                    <a:pt x="89" y="30"/>
                  </a:lnTo>
                  <a:lnTo>
                    <a:pt x="89" y="20"/>
                  </a:lnTo>
                  <a:lnTo>
                    <a:pt x="88" y="12"/>
                  </a:lnTo>
                  <a:lnTo>
                    <a:pt x="85" y="6"/>
                  </a:lnTo>
                  <a:lnTo>
                    <a:pt x="82" y="3"/>
                  </a:lnTo>
                  <a:lnTo>
                    <a:pt x="82" y="5"/>
                  </a:lnTo>
                  <a:lnTo>
                    <a:pt x="82" y="9"/>
                  </a:lnTo>
                  <a:lnTo>
                    <a:pt x="83" y="15"/>
                  </a:lnTo>
                  <a:lnTo>
                    <a:pt x="85" y="23"/>
                  </a:lnTo>
                  <a:lnTo>
                    <a:pt x="83" y="30"/>
                  </a:lnTo>
                  <a:lnTo>
                    <a:pt x="82" y="36"/>
                  </a:lnTo>
                  <a:lnTo>
                    <a:pt x="80" y="42"/>
                  </a:lnTo>
                  <a:lnTo>
                    <a:pt x="80" y="49"/>
                  </a:lnTo>
                  <a:lnTo>
                    <a:pt x="82" y="61"/>
                  </a:lnTo>
                  <a:lnTo>
                    <a:pt x="85" y="71"/>
                  </a:lnTo>
                  <a:lnTo>
                    <a:pt x="86" y="80"/>
                  </a:lnTo>
                  <a:lnTo>
                    <a:pt x="74" y="70"/>
                  </a:lnTo>
                  <a:lnTo>
                    <a:pt x="62" y="58"/>
                  </a:lnTo>
                  <a:lnTo>
                    <a:pt x="49" y="45"/>
                  </a:lnTo>
                  <a:lnTo>
                    <a:pt x="37" y="31"/>
                  </a:lnTo>
                  <a:lnTo>
                    <a:pt x="26" y="20"/>
                  </a:lnTo>
                  <a:lnTo>
                    <a:pt x="15" y="11"/>
                  </a:lnTo>
                  <a:lnTo>
                    <a:pt x="6" y="3"/>
                  </a:lnTo>
                  <a:lnTo>
                    <a:pt x="0" y="0"/>
                  </a:lnTo>
                  <a:lnTo>
                    <a:pt x="11" y="15"/>
                  </a:lnTo>
                  <a:lnTo>
                    <a:pt x="23" y="30"/>
                  </a:lnTo>
                  <a:lnTo>
                    <a:pt x="34" y="45"/>
                  </a:lnTo>
                  <a:lnTo>
                    <a:pt x="40" y="55"/>
                  </a:lnTo>
                  <a:lnTo>
                    <a:pt x="46" y="64"/>
                  </a:lnTo>
                  <a:lnTo>
                    <a:pt x="58" y="74"/>
                  </a:lnTo>
                  <a:lnTo>
                    <a:pt x="68" y="83"/>
                  </a:lnTo>
                  <a:lnTo>
                    <a:pt x="77" y="89"/>
                  </a:lnTo>
                  <a:lnTo>
                    <a:pt x="68" y="89"/>
                  </a:lnTo>
                  <a:lnTo>
                    <a:pt x="57" y="88"/>
                  </a:lnTo>
                  <a:lnTo>
                    <a:pt x="46" y="85"/>
                  </a:lnTo>
                  <a:lnTo>
                    <a:pt x="39" y="82"/>
                  </a:lnTo>
                  <a:lnTo>
                    <a:pt x="34" y="79"/>
                  </a:lnTo>
                  <a:lnTo>
                    <a:pt x="31" y="79"/>
                  </a:lnTo>
                  <a:lnTo>
                    <a:pt x="29" y="80"/>
                  </a:lnTo>
                  <a:lnTo>
                    <a:pt x="31" y="85"/>
                  </a:lnTo>
                  <a:lnTo>
                    <a:pt x="36" y="88"/>
                  </a:lnTo>
                  <a:lnTo>
                    <a:pt x="43" y="92"/>
                  </a:lnTo>
                  <a:lnTo>
                    <a:pt x="51" y="95"/>
                  </a:lnTo>
                  <a:lnTo>
                    <a:pt x="60" y="99"/>
                  </a:lnTo>
                  <a:lnTo>
                    <a:pt x="70" y="102"/>
                  </a:lnTo>
                  <a:lnTo>
                    <a:pt x="79" y="105"/>
                  </a:lnTo>
                  <a:lnTo>
                    <a:pt x="89" y="107"/>
                  </a:lnTo>
                  <a:lnTo>
                    <a:pt x="96" y="107"/>
                  </a:lnTo>
                  <a:lnTo>
                    <a:pt x="105" y="110"/>
                  </a:lnTo>
                  <a:lnTo>
                    <a:pt x="116" y="116"/>
                  </a:lnTo>
                  <a:lnTo>
                    <a:pt x="124" y="123"/>
                  </a:lnTo>
                  <a:lnTo>
                    <a:pt x="130" y="130"/>
                  </a:lnTo>
                  <a:lnTo>
                    <a:pt x="126" y="132"/>
                  </a:lnTo>
                  <a:lnTo>
                    <a:pt x="120" y="135"/>
                  </a:lnTo>
                  <a:lnTo>
                    <a:pt x="113" y="136"/>
                  </a:lnTo>
                  <a:lnTo>
                    <a:pt x="105" y="138"/>
                  </a:lnTo>
                  <a:lnTo>
                    <a:pt x="98" y="138"/>
                  </a:lnTo>
                  <a:lnTo>
                    <a:pt x="91" y="139"/>
                  </a:lnTo>
                  <a:lnTo>
                    <a:pt x="85" y="139"/>
                  </a:lnTo>
                  <a:lnTo>
                    <a:pt x="79" y="138"/>
                  </a:lnTo>
                  <a:lnTo>
                    <a:pt x="71" y="136"/>
                  </a:lnTo>
                  <a:lnTo>
                    <a:pt x="68" y="138"/>
                  </a:lnTo>
                  <a:lnTo>
                    <a:pt x="70" y="141"/>
                  </a:lnTo>
                  <a:lnTo>
                    <a:pt x="80" y="144"/>
                  </a:lnTo>
                  <a:lnTo>
                    <a:pt x="88" y="145"/>
                  </a:lnTo>
                  <a:lnTo>
                    <a:pt x="96" y="145"/>
                  </a:lnTo>
                  <a:lnTo>
                    <a:pt x="107" y="145"/>
                  </a:lnTo>
                  <a:lnTo>
                    <a:pt x="116" y="145"/>
                  </a:lnTo>
                  <a:lnTo>
                    <a:pt x="124" y="145"/>
                  </a:lnTo>
                  <a:lnTo>
                    <a:pt x="133" y="144"/>
                  </a:lnTo>
                  <a:lnTo>
                    <a:pt x="139" y="144"/>
                  </a:lnTo>
                  <a:lnTo>
                    <a:pt x="144" y="144"/>
                  </a:lnTo>
                  <a:lnTo>
                    <a:pt x="151" y="145"/>
                  </a:lnTo>
                  <a:lnTo>
                    <a:pt x="155" y="150"/>
                  </a:lnTo>
                  <a:lnTo>
                    <a:pt x="160" y="154"/>
                  </a:lnTo>
                  <a:lnTo>
                    <a:pt x="163" y="16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6" name="Freeform 332"/>
            <p:cNvSpPr>
              <a:spLocks/>
            </p:cNvSpPr>
            <p:nvPr/>
          </p:nvSpPr>
          <p:spPr bwMode="auto">
            <a:xfrm>
              <a:off x="1854" y="1242"/>
              <a:ext cx="103" cy="244"/>
            </a:xfrm>
            <a:custGeom>
              <a:avLst/>
              <a:gdLst>
                <a:gd name="T0" fmla="*/ 10 w 103"/>
                <a:gd name="T1" fmla="*/ 201 h 244"/>
                <a:gd name="T2" fmla="*/ 18 w 103"/>
                <a:gd name="T3" fmla="*/ 192 h 244"/>
                <a:gd name="T4" fmla="*/ 24 w 103"/>
                <a:gd name="T5" fmla="*/ 195 h 244"/>
                <a:gd name="T6" fmla="*/ 28 w 103"/>
                <a:gd name="T7" fmla="*/ 173 h 244"/>
                <a:gd name="T8" fmla="*/ 10 w 103"/>
                <a:gd name="T9" fmla="*/ 138 h 244"/>
                <a:gd name="T10" fmla="*/ 0 w 103"/>
                <a:gd name="T11" fmla="*/ 101 h 244"/>
                <a:gd name="T12" fmla="*/ 4 w 103"/>
                <a:gd name="T13" fmla="*/ 102 h 244"/>
                <a:gd name="T14" fmla="*/ 24 w 103"/>
                <a:gd name="T15" fmla="*/ 141 h 244"/>
                <a:gd name="T16" fmla="*/ 40 w 103"/>
                <a:gd name="T17" fmla="*/ 114 h 244"/>
                <a:gd name="T18" fmla="*/ 38 w 103"/>
                <a:gd name="T19" fmla="*/ 68 h 244"/>
                <a:gd name="T20" fmla="*/ 38 w 103"/>
                <a:gd name="T21" fmla="*/ 28 h 244"/>
                <a:gd name="T22" fmla="*/ 43 w 103"/>
                <a:gd name="T23" fmla="*/ 30 h 244"/>
                <a:gd name="T24" fmla="*/ 43 w 103"/>
                <a:gd name="T25" fmla="*/ 54 h 244"/>
                <a:gd name="T26" fmla="*/ 53 w 103"/>
                <a:gd name="T27" fmla="*/ 54 h 244"/>
                <a:gd name="T28" fmla="*/ 78 w 103"/>
                <a:gd name="T29" fmla="*/ 3 h 244"/>
                <a:gd name="T30" fmla="*/ 83 w 103"/>
                <a:gd name="T31" fmla="*/ 3 h 244"/>
                <a:gd name="T32" fmla="*/ 68 w 103"/>
                <a:gd name="T33" fmla="*/ 37 h 244"/>
                <a:gd name="T34" fmla="*/ 66 w 103"/>
                <a:gd name="T35" fmla="*/ 67 h 244"/>
                <a:gd name="T36" fmla="*/ 87 w 103"/>
                <a:gd name="T37" fmla="*/ 58 h 244"/>
                <a:gd name="T38" fmla="*/ 92 w 103"/>
                <a:gd name="T39" fmla="*/ 58 h 244"/>
                <a:gd name="T40" fmla="*/ 72 w 103"/>
                <a:gd name="T41" fmla="*/ 74 h 244"/>
                <a:gd name="T42" fmla="*/ 53 w 103"/>
                <a:gd name="T43" fmla="*/ 101 h 244"/>
                <a:gd name="T44" fmla="*/ 43 w 103"/>
                <a:gd name="T45" fmla="*/ 150 h 244"/>
                <a:gd name="T46" fmla="*/ 65 w 103"/>
                <a:gd name="T47" fmla="*/ 148 h 244"/>
                <a:gd name="T48" fmla="*/ 87 w 103"/>
                <a:gd name="T49" fmla="*/ 144 h 244"/>
                <a:gd name="T50" fmla="*/ 97 w 103"/>
                <a:gd name="T51" fmla="*/ 136 h 244"/>
                <a:gd name="T52" fmla="*/ 96 w 103"/>
                <a:gd name="T53" fmla="*/ 142 h 244"/>
                <a:gd name="T54" fmla="*/ 80 w 103"/>
                <a:gd name="T55" fmla="*/ 153 h 244"/>
                <a:gd name="T56" fmla="*/ 55 w 103"/>
                <a:gd name="T57" fmla="*/ 163 h 244"/>
                <a:gd name="T58" fmla="*/ 40 w 103"/>
                <a:gd name="T59" fmla="*/ 172 h 244"/>
                <a:gd name="T60" fmla="*/ 35 w 103"/>
                <a:gd name="T61" fmla="*/ 197 h 244"/>
                <a:gd name="T62" fmla="*/ 50 w 103"/>
                <a:gd name="T63" fmla="*/ 200 h 244"/>
                <a:gd name="T64" fmla="*/ 80 w 103"/>
                <a:gd name="T65" fmla="*/ 188 h 244"/>
                <a:gd name="T66" fmla="*/ 100 w 103"/>
                <a:gd name="T67" fmla="*/ 173 h 244"/>
                <a:gd name="T68" fmla="*/ 100 w 103"/>
                <a:gd name="T69" fmla="*/ 179 h 244"/>
                <a:gd name="T70" fmla="*/ 74 w 103"/>
                <a:gd name="T71" fmla="*/ 213 h 244"/>
                <a:gd name="T72" fmla="*/ 63 w 103"/>
                <a:gd name="T73" fmla="*/ 213 h 244"/>
                <a:gd name="T74" fmla="*/ 53 w 103"/>
                <a:gd name="T75" fmla="*/ 203 h 244"/>
                <a:gd name="T76" fmla="*/ 28 w 103"/>
                <a:gd name="T77" fmla="*/ 206 h 244"/>
                <a:gd name="T78" fmla="*/ 22 w 103"/>
                <a:gd name="T79" fmla="*/ 221 h 244"/>
                <a:gd name="T80" fmla="*/ 10 w 103"/>
                <a:gd name="T81" fmla="*/ 237 h 244"/>
                <a:gd name="T82" fmla="*/ 7 w 103"/>
                <a:gd name="T83" fmla="*/ 237 h 244"/>
                <a:gd name="T84" fmla="*/ 16 w 103"/>
                <a:gd name="T85" fmla="*/ 216 h 244"/>
                <a:gd name="T86" fmla="*/ 4 w 103"/>
                <a:gd name="T87" fmla="*/ 209 h 2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244"/>
                <a:gd name="T134" fmla="*/ 103 w 103"/>
                <a:gd name="T135" fmla="*/ 244 h 2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244">
                  <a:moveTo>
                    <a:pt x="0" y="210"/>
                  </a:moveTo>
                  <a:lnTo>
                    <a:pt x="6" y="206"/>
                  </a:lnTo>
                  <a:lnTo>
                    <a:pt x="10" y="201"/>
                  </a:lnTo>
                  <a:lnTo>
                    <a:pt x="15" y="195"/>
                  </a:lnTo>
                  <a:lnTo>
                    <a:pt x="16" y="189"/>
                  </a:lnTo>
                  <a:lnTo>
                    <a:pt x="18" y="192"/>
                  </a:lnTo>
                  <a:lnTo>
                    <a:pt x="21" y="194"/>
                  </a:lnTo>
                  <a:lnTo>
                    <a:pt x="22" y="194"/>
                  </a:lnTo>
                  <a:lnTo>
                    <a:pt x="24" y="195"/>
                  </a:lnTo>
                  <a:lnTo>
                    <a:pt x="25" y="191"/>
                  </a:lnTo>
                  <a:lnTo>
                    <a:pt x="28" y="184"/>
                  </a:lnTo>
                  <a:lnTo>
                    <a:pt x="28" y="173"/>
                  </a:lnTo>
                  <a:lnTo>
                    <a:pt x="27" y="167"/>
                  </a:lnTo>
                  <a:lnTo>
                    <a:pt x="19" y="155"/>
                  </a:lnTo>
                  <a:lnTo>
                    <a:pt x="10" y="138"/>
                  </a:lnTo>
                  <a:lnTo>
                    <a:pt x="3" y="119"/>
                  </a:lnTo>
                  <a:lnTo>
                    <a:pt x="0" y="107"/>
                  </a:lnTo>
                  <a:lnTo>
                    <a:pt x="0" y="101"/>
                  </a:lnTo>
                  <a:lnTo>
                    <a:pt x="3" y="96"/>
                  </a:lnTo>
                  <a:lnTo>
                    <a:pt x="4" y="98"/>
                  </a:lnTo>
                  <a:lnTo>
                    <a:pt x="4" y="102"/>
                  </a:lnTo>
                  <a:lnTo>
                    <a:pt x="7" y="113"/>
                  </a:lnTo>
                  <a:lnTo>
                    <a:pt x="15" y="127"/>
                  </a:lnTo>
                  <a:lnTo>
                    <a:pt x="24" y="141"/>
                  </a:lnTo>
                  <a:lnTo>
                    <a:pt x="31" y="148"/>
                  </a:lnTo>
                  <a:lnTo>
                    <a:pt x="35" y="135"/>
                  </a:lnTo>
                  <a:lnTo>
                    <a:pt x="40" y="114"/>
                  </a:lnTo>
                  <a:lnTo>
                    <a:pt x="41" y="95"/>
                  </a:lnTo>
                  <a:lnTo>
                    <a:pt x="41" y="82"/>
                  </a:lnTo>
                  <a:lnTo>
                    <a:pt x="38" y="68"/>
                  </a:lnTo>
                  <a:lnTo>
                    <a:pt x="37" y="54"/>
                  </a:lnTo>
                  <a:lnTo>
                    <a:pt x="37" y="39"/>
                  </a:lnTo>
                  <a:lnTo>
                    <a:pt x="38" y="28"/>
                  </a:lnTo>
                  <a:lnTo>
                    <a:pt x="41" y="25"/>
                  </a:lnTo>
                  <a:lnTo>
                    <a:pt x="43" y="25"/>
                  </a:lnTo>
                  <a:lnTo>
                    <a:pt x="43" y="30"/>
                  </a:lnTo>
                  <a:lnTo>
                    <a:pt x="41" y="36"/>
                  </a:lnTo>
                  <a:lnTo>
                    <a:pt x="41" y="45"/>
                  </a:lnTo>
                  <a:lnTo>
                    <a:pt x="43" y="54"/>
                  </a:lnTo>
                  <a:lnTo>
                    <a:pt x="46" y="64"/>
                  </a:lnTo>
                  <a:lnTo>
                    <a:pt x="49" y="70"/>
                  </a:lnTo>
                  <a:lnTo>
                    <a:pt x="53" y="54"/>
                  </a:lnTo>
                  <a:lnTo>
                    <a:pt x="61" y="34"/>
                  </a:lnTo>
                  <a:lnTo>
                    <a:pt x="68" y="15"/>
                  </a:lnTo>
                  <a:lnTo>
                    <a:pt x="78" y="3"/>
                  </a:lnTo>
                  <a:lnTo>
                    <a:pt x="83" y="0"/>
                  </a:lnTo>
                  <a:lnTo>
                    <a:pt x="84" y="0"/>
                  </a:lnTo>
                  <a:lnTo>
                    <a:pt x="83" y="3"/>
                  </a:lnTo>
                  <a:lnTo>
                    <a:pt x="80" y="8"/>
                  </a:lnTo>
                  <a:lnTo>
                    <a:pt x="74" y="18"/>
                  </a:lnTo>
                  <a:lnTo>
                    <a:pt x="68" y="37"/>
                  </a:lnTo>
                  <a:lnTo>
                    <a:pt x="62" y="56"/>
                  </a:lnTo>
                  <a:lnTo>
                    <a:pt x="59" y="68"/>
                  </a:lnTo>
                  <a:lnTo>
                    <a:pt x="66" y="67"/>
                  </a:lnTo>
                  <a:lnTo>
                    <a:pt x="74" y="65"/>
                  </a:lnTo>
                  <a:lnTo>
                    <a:pt x="81" y="61"/>
                  </a:lnTo>
                  <a:lnTo>
                    <a:pt x="87" y="58"/>
                  </a:lnTo>
                  <a:lnTo>
                    <a:pt x="90" y="55"/>
                  </a:lnTo>
                  <a:lnTo>
                    <a:pt x="93" y="55"/>
                  </a:lnTo>
                  <a:lnTo>
                    <a:pt x="92" y="58"/>
                  </a:lnTo>
                  <a:lnTo>
                    <a:pt x="89" y="61"/>
                  </a:lnTo>
                  <a:lnTo>
                    <a:pt x="83" y="67"/>
                  </a:lnTo>
                  <a:lnTo>
                    <a:pt x="72" y="74"/>
                  </a:lnTo>
                  <a:lnTo>
                    <a:pt x="62" y="80"/>
                  </a:lnTo>
                  <a:lnTo>
                    <a:pt x="56" y="85"/>
                  </a:lnTo>
                  <a:lnTo>
                    <a:pt x="53" y="101"/>
                  </a:lnTo>
                  <a:lnTo>
                    <a:pt x="50" y="121"/>
                  </a:lnTo>
                  <a:lnTo>
                    <a:pt x="46" y="139"/>
                  </a:lnTo>
                  <a:lnTo>
                    <a:pt x="43" y="150"/>
                  </a:lnTo>
                  <a:lnTo>
                    <a:pt x="50" y="150"/>
                  </a:lnTo>
                  <a:lnTo>
                    <a:pt x="58" y="148"/>
                  </a:lnTo>
                  <a:lnTo>
                    <a:pt x="65" y="148"/>
                  </a:lnTo>
                  <a:lnTo>
                    <a:pt x="74" y="147"/>
                  </a:lnTo>
                  <a:lnTo>
                    <a:pt x="80" y="145"/>
                  </a:lnTo>
                  <a:lnTo>
                    <a:pt x="87" y="144"/>
                  </a:lnTo>
                  <a:lnTo>
                    <a:pt x="92" y="141"/>
                  </a:lnTo>
                  <a:lnTo>
                    <a:pt x="94" y="139"/>
                  </a:lnTo>
                  <a:lnTo>
                    <a:pt x="97" y="136"/>
                  </a:lnTo>
                  <a:lnTo>
                    <a:pt x="100" y="136"/>
                  </a:lnTo>
                  <a:lnTo>
                    <a:pt x="99" y="139"/>
                  </a:lnTo>
                  <a:lnTo>
                    <a:pt x="96" y="142"/>
                  </a:lnTo>
                  <a:lnTo>
                    <a:pt x="93" y="145"/>
                  </a:lnTo>
                  <a:lnTo>
                    <a:pt x="87" y="148"/>
                  </a:lnTo>
                  <a:lnTo>
                    <a:pt x="80" y="153"/>
                  </a:lnTo>
                  <a:lnTo>
                    <a:pt x="71" y="155"/>
                  </a:lnTo>
                  <a:lnTo>
                    <a:pt x="62" y="160"/>
                  </a:lnTo>
                  <a:lnTo>
                    <a:pt x="55" y="163"/>
                  </a:lnTo>
                  <a:lnTo>
                    <a:pt x="49" y="164"/>
                  </a:lnTo>
                  <a:lnTo>
                    <a:pt x="44" y="166"/>
                  </a:lnTo>
                  <a:lnTo>
                    <a:pt x="40" y="172"/>
                  </a:lnTo>
                  <a:lnTo>
                    <a:pt x="37" y="181"/>
                  </a:lnTo>
                  <a:lnTo>
                    <a:pt x="35" y="189"/>
                  </a:lnTo>
                  <a:lnTo>
                    <a:pt x="35" y="197"/>
                  </a:lnTo>
                  <a:lnTo>
                    <a:pt x="38" y="200"/>
                  </a:lnTo>
                  <a:lnTo>
                    <a:pt x="44" y="200"/>
                  </a:lnTo>
                  <a:lnTo>
                    <a:pt x="50" y="200"/>
                  </a:lnTo>
                  <a:lnTo>
                    <a:pt x="56" y="198"/>
                  </a:lnTo>
                  <a:lnTo>
                    <a:pt x="68" y="194"/>
                  </a:lnTo>
                  <a:lnTo>
                    <a:pt x="80" y="188"/>
                  </a:lnTo>
                  <a:lnTo>
                    <a:pt x="90" y="182"/>
                  </a:lnTo>
                  <a:lnTo>
                    <a:pt x="97" y="178"/>
                  </a:lnTo>
                  <a:lnTo>
                    <a:pt x="100" y="173"/>
                  </a:lnTo>
                  <a:lnTo>
                    <a:pt x="103" y="172"/>
                  </a:lnTo>
                  <a:lnTo>
                    <a:pt x="103" y="173"/>
                  </a:lnTo>
                  <a:lnTo>
                    <a:pt x="100" y="179"/>
                  </a:lnTo>
                  <a:lnTo>
                    <a:pt x="93" y="189"/>
                  </a:lnTo>
                  <a:lnTo>
                    <a:pt x="84" y="203"/>
                  </a:lnTo>
                  <a:lnTo>
                    <a:pt x="74" y="213"/>
                  </a:lnTo>
                  <a:lnTo>
                    <a:pt x="66" y="221"/>
                  </a:lnTo>
                  <a:lnTo>
                    <a:pt x="65" y="218"/>
                  </a:lnTo>
                  <a:lnTo>
                    <a:pt x="63" y="213"/>
                  </a:lnTo>
                  <a:lnTo>
                    <a:pt x="62" y="210"/>
                  </a:lnTo>
                  <a:lnTo>
                    <a:pt x="61" y="207"/>
                  </a:lnTo>
                  <a:lnTo>
                    <a:pt x="53" y="203"/>
                  </a:lnTo>
                  <a:lnTo>
                    <a:pt x="44" y="201"/>
                  </a:lnTo>
                  <a:lnTo>
                    <a:pt x="35" y="203"/>
                  </a:lnTo>
                  <a:lnTo>
                    <a:pt x="28" y="206"/>
                  </a:lnTo>
                  <a:lnTo>
                    <a:pt x="24" y="212"/>
                  </a:lnTo>
                  <a:lnTo>
                    <a:pt x="22" y="216"/>
                  </a:lnTo>
                  <a:lnTo>
                    <a:pt x="22" y="221"/>
                  </a:lnTo>
                  <a:lnTo>
                    <a:pt x="24" y="225"/>
                  </a:lnTo>
                  <a:lnTo>
                    <a:pt x="18" y="231"/>
                  </a:lnTo>
                  <a:lnTo>
                    <a:pt x="10" y="237"/>
                  </a:lnTo>
                  <a:lnTo>
                    <a:pt x="4" y="241"/>
                  </a:lnTo>
                  <a:lnTo>
                    <a:pt x="1" y="244"/>
                  </a:lnTo>
                  <a:lnTo>
                    <a:pt x="7" y="237"/>
                  </a:lnTo>
                  <a:lnTo>
                    <a:pt x="13" y="228"/>
                  </a:lnTo>
                  <a:lnTo>
                    <a:pt x="16" y="222"/>
                  </a:lnTo>
                  <a:lnTo>
                    <a:pt x="16" y="216"/>
                  </a:lnTo>
                  <a:lnTo>
                    <a:pt x="13" y="213"/>
                  </a:lnTo>
                  <a:lnTo>
                    <a:pt x="9" y="210"/>
                  </a:lnTo>
                  <a:lnTo>
                    <a:pt x="4" y="209"/>
                  </a:lnTo>
                  <a:lnTo>
                    <a:pt x="0" y="21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7" name="Freeform 333"/>
            <p:cNvSpPr>
              <a:spLocks/>
            </p:cNvSpPr>
            <p:nvPr/>
          </p:nvSpPr>
          <p:spPr bwMode="auto">
            <a:xfrm>
              <a:off x="1832" y="1378"/>
              <a:ext cx="18" cy="31"/>
            </a:xfrm>
            <a:custGeom>
              <a:avLst/>
              <a:gdLst>
                <a:gd name="T0" fmla="*/ 18 w 18"/>
                <a:gd name="T1" fmla="*/ 28 h 31"/>
                <a:gd name="T2" fmla="*/ 15 w 18"/>
                <a:gd name="T3" fmla="*/ 28 h 31"/>
                <a:gd name="T4" fmla="*/ 10 w 18"/>
                <a:gd name="T5" fmla="*/ 28 h 31"/>
                <a:gd name="T6" fmla="*/ 6 w 18"/>
                <a:gd name="T7" fmla="*/ 30 h 31"/>
                <a:gd name="T8" fmla="*/ 3 w 18"/>
                <a:gd name="T9" fmla="*/ 31 h 31"/>
                <a:gd name="T10" fmla="*/ 1 w 18"/>
                <a:gd name="T11" fmla="*/ 22 h 31"/>
                <a:gd name="T12" fmla="*/ 0 w 18"/>
                <a:gd name="T13" fmla="*/ 17 h 31"/>
                <a:gd name="T14" fmla="*/ 0 w 18"/>
                <a:gd name="T15" fmla="*/ 9 h 31"/>
                <a:gd name="T16" fmla="*/ 0 w 18"/>
                <a:gd name="T17" fmla="*/ 3 h 31"/>
                <a:gd name="T18" fmla="*/ 0 w 18"/>
                <a:gd name="T19" fmla="*/ 0 h 31"/>
                <a:gd name="T20" fmla="*/ 1 w 18"/>
                <a:gd name="T21" fmla="*/ 0 h 31"/>
                <a:gd name="T22" fmla="*/ 3 w 18"/>
                <a:gd name="T23" fmla="*/ 2 h 31"/>
                <a:gd name="T24" fmla="*/ 3 w 18"/>
                <a:gd name="T25" fmla="*/ 5 h 31"/>
                <a:gd name="T26" fmla="*/ 4 w 18"/>
                <a:gd name="T27" fmla="*/ 9 h 31"/>
                <a:gd name="T28" fmla="*/ 9 w 18"/>
                <a:gd name="T29" fmla="*/ 17 h 31"/>
                <a:gd name="T30" fmla="*/ 13 w 18"/>
                <a:gd name="T31" fmla="*/ 24 h 31"/>
                <a:gd name="T32" fmla="*/ 18 w 18"/>
                <a:gd name="T33" fmla="*/ 2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28"/>
                  </a:moveTo>
                  <a:lnTo>
                    <a:pt x="15" y="28"/>
                  </a:lnTo>
                  <a:lnTo>
                    <a:pt x="10" y="28"/>
                  </a:lnTo>
                  <a:lnTo>
                    <a:pt x="6" y="30"/>
                  </a:lnTo>
                  <a:lnTo>
                    <a:pt x="3" y="31"/>
                  </a:lnTo>
                  <a:lnTo>
                    <a:pt x="1" y="22"/>
                  </a:lnTo>
                  <a:lnTo>
                    <a:pt x="0" y="17"/>
                  </a:lnTo>
                  <a:lnTo>
                    <a:pt x="0" y="9"/>
                  </a:lnTo>
                  <a:lnTo>
                    <a:pt x="0" y="3"/>
                  </a:lnTo>
                  <a:lnTo>
                    <a:pt x="0" y="0"/>
                  </a:lnTo>
                  <a:lnTo>
                    <a:pt x="1" y="0"/>
                  </a:lnTo>
                  <a:lnTo>
                    <a:pt x="3" y="2"/>
                  </a:lnTo>
                  <a:lnTo>
                    <a:pt x="3" y="5"/>
                  </a:lnTo>
                  <a:lnTo>
                    <a:pt x="4" y="9"/>
                  </a:lnTo>
                  <a:lnTo>
                    <a:pt x="9" y="17"/>
                  </a:lnTo>
                  <a:lnTo>
                    <a:pt x="13" y="24"/>
                  </a:lnTo>
                  <a:lnTo>
                    <a:pt x="18" y="28"/>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8" name="Freeform 334"/>
            <p:cNvSpPr>
              <a:spLocks/>
            </p:cNvSpPr>
            <p:nvPr/>
          </p:nvSpPr>
          <p:spPr bwMode="auto">
            <a:xfrm>
              <a:off x="1972" y="1369"/>
              <a:ext cx="331" cy="203"/>
            </a:xfrm>
            <a:custGeom>
              <a:avLst/>
              <a:gdLst>
                <a:gd name="T0" fmla="*/ 33 w 331"/>
                <a:gd name="T1" fmla="*/ 142 h 203"/>
                <a:gd name="T2" fmla="*/ 64 w 331"/>
                <a:gd name="T3" fmla="*/ 123 h 203"/>
                <a:gd name="T4" fmla="*/ 84 w 331"/>
                <a:gd name="T5" fmla="*/ 76 h 203"/>
                <a:gd name="T6" fmla="*/ 108 w 331"/>
                <a:gd name="T7" fmla="*/ 39 h 203"/>
                <a:gd name="T8" fmla="*/ 140 w 331"/>
                <a:gd name="T9" fmla="*/ 5 h 203"/>
                <a:gd name="T10" fmla="*/ 149 w 331"/>
                <a:gd name="T11" fmla="*/ 3 h 203"/>
                <a:gd name="T12" fmla="*/ 130 w 331"/>
                <a:gd name="T13" fmla="*/ 26 h 203"/>
                <a:gd name="T14" fmla="*/ 99 w 331"/>
                <a:gd name="T15" fmla="*/ 62 h 203"/>
                <a:gd name="T16" fmla="*/ 86 w 331"/>
                <a:gd name="T17" fmla="*/ 99 h 203"/>
                <a:gd name="T18" fmla="*/ 89 w 331"/>
                <a:gd name="T19" fmla="*/ 110 h 203"/>
                <a:gd name="T20" fmla="*/ 111 w 331"/>
                <a:gd name="T21" fmla="*/ 95 h 203"/>
                <a:gd name="T22" fmla="*/ 134 w 331"/>
                <a:gd name="T23" fmla="*/ 80 h 203"/>
                <a:gd name="T24" fmla="*/ 167 w 331"/>
                <a:gd name="T25" fmla="*/ 42 h 203"/>
                <a:gd name="T26" fmla="*/ 214 w 331"/>
                <a:gd name="T27" fmla="*/ 8 h 203"/>
                <a:gd name="T28" fmla="*/ 233 w 331"/>
                <a:gd name="T29" fmla="*/ 5 h 203"/>
                <a:gd name="T30" fmla="*/ 193 w 331"/>
                <a:gd name="T31" fmla="*/ 33 h 203"/>
                <a:gd name="T32" fmla="*/ 155 w 331"/>
                <a:gd name="T33" fmla="*/ 74 h 203"/>
                <a:gd name="T34" fmla="*/ 160 w 331"/>
                <a:gd name="T35" fmla="*/ 82 h 203"/>
                <a:gd name="T36" fmla="*/ 198 w 331"/>
                <a:gd name="T37" fmla="*/ 74 h 203"/>
                <a:gd name="T38" fmla="*/ 239 w 331"/>
                <a:gd name="T39" fmla="*/ 51 h 203"/>
                <a:gd name="T40" fmla="*/ 287 w 331"/>
                <a:gd name="T41" fmla="*/ 28 h 203"/>
                <a:gd name="T42" fmla="*/ 300 w 331"/>
                <a:gd name="T43" fmla="*/ 28 h 203"/>
                <a:gd name="T44" fmla="*/ 263 w 331"/>
                <a:gd name="T45" fmla="*/ 46 h 203"/>
                <a:gd name="T46" fmla="*/ 230 w 331"/>
                <a:gd name="T47" fmla="*/ 71 h 203"/>
                <a:gd name="T48" fmla="*/ 264 w 331"/>
                <a:gd name="T49" fmla="*/ 74 h 203"/>
                <a:gd name="T50" fmla="*/ 312 w 331"/>
                <a:gd name="T51" fmla="*/ 64 h 203"/>
                <a:gd name="T52" fmla="*/ 331 w 331"/>
                <a:gd name="T53" fmla="*/ 58 h 203"/>
                <a:gd name="T54" fmla="*/ 303 w 331"/>
                <a:gd name="T55" fmla="*/ 76 h 203"/>
                <a:gd name="T56" fmla="*/ 247 w 331"/>
                <a:gd name="T57" fmla="*/ 91 h 203"/>
                <a:gd name="T58" fmla="*/ 253 w 331"/>
                <a:gd name="T59" fmla="*/ 107 h 203"/>
                <a:gd name="T60" fmla="*/ 288 w 331"/>
                <a:gd name="T61" fmla="*/ 125 h 203"/>
                <a:gd name="T62" fmla="*/ 303 w 331"/>
                <a:gd name="T63" fmla="*/ 136 h 203"/>
                <a:gd name="T64" fmla="*/ 264 w 331"/>
                <a:gd name="T65" fmla="*/ 125 h 203"/>
                <a:gd name="T66" fmla="*/ 217 w 331"/>
                <a:gd name="T67" fmla="*/ 101 h 203"/>
                <a:gd name="T68" fmla="*/ 192 w 331"/>
                <a:gd name="T69" fmla="*/ 98 h 203"/>
                <a:gd name="T70" fmla="*/ 167 w 331"/>
                <a:gd name="T71" fmla="*/ 101 h 203"/>
                <a:gd name="T72" fmla="*/ 176 w 331"/>
                <a:gd name="T73" fmla="*/ 120 h 203"/>
                <a:gd name="T74" fmla="*/ 204 w 331"/>
                <a:gd name="T75" fmla="*/ 142 h 203"/>
                <a:gd name="T76" fmla="*/ 235 w 331"/>
                <a:gd name="T77" fmla="*/ 160 h 203"/>
                <a:gd name="T78" fmla="*/ 245 w 331"/>
                <a:gd name="T79" fmla="*/ 173 h 203"/>
                <a:gd name="T80" fmla="*/ 201 w 331"/>
                <a:gd name="T81" fmla="*/ 148 h 203"/>
                <a:gd name="T82" fmla="*/ 158 w 331"/>
                <a:gd name="T83" fmla="*/ 120 h 203"/>
                <a:gd name="T84" fmla="*/ 136 w 331"/>
                <a:gd name="T85" fmla="*/ 111 h 203"/>
                <a:gd name="T86" fmla="*/ 96 w 331"/>
                <a:gd name="T87" fmla="*/ 125 h 203"/>
                <a:gd name="T88" fmla="*/ 90 w 331"/>
                <a:gd name="T89" fmla="*/ 138 h 203"/>
                <a:gd name="T90" fmla="*/ 120 w 331"/>
                <a:gd name="T91" fmla="*/ 162 h 203"/>
                <a:gd name="T92" fmla="*/ 164 w 331"/>
                <a:gd name="T93" fmla="*/ 193 h 203"/>
                <a:gd name="T94" fmla="*/ 170 w 331"/>
                <a:gd name="T95" fmla="*/ 203 h 203"/>
                <a:gd name="T96" fmla="*/ 127 w 331"/>
                <a:gd name="T97" fmla="*/ 176 h 203"/>
                <a:gd name="T98" fmla="*/ 80 w 331"/>
                <a:gd name="T99" fmla="*/ 148 h 203"/>
                <a:gd name="T100" fmla="*/ 53 w 331"/>
                <a:gd name="T101" fmla="*/ 153 h 203"/>
                <a:gd name="T102" fmla="*/ 9 w 331"/>
                <a:gd name="T103" fmla="*/ 166 h 203"/>
                <a:gd name="T104" fmla="*/ 7 w 331"/>
                <a:gd name="T105" fmla="*/ 162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3"/>
                <a:gd name="T161" fmla="*/ 331 w 331"/>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3">
                  <a:moveTo>
                    <a:pt x="13" y="156"/>
                  </a:moveTo>
                  <a:lnTo>
                    <a:pt x="18" y="151"/>
                  </a:lnTo>
                  <a:lnTo>
                    <a:pt x="25" y="147"/>
                  </a:lnTo>
                  <a:lnTo>
                    <a:pt x="33" y="142"/>
                  </a:lnTo>
                  <a:lnTo>
                    <a:pt x="43" y="138"/>
                  </a:lnTo>
                  <a:lnTo>
                    <a:pt x="50" y="132"/>
                  </a:lnTo>
                  <a:lnTo>
                    <a:pt x="59" y="128"/>
                  </a:lnTo>
                  <a:lnTo>
                    <a:pt x="64" y="123"/>
                  </a:lnTo>
                  <a:lnTo>
                    <a:pt x="67" y="120"/>
                  </a:lnTo>
                  <a:lnTo>
                    <a:pt x="69" y="110"/>
                  </a:lnTo>
                  <a:lnTo>
                    <a:pt x="77" y="94"/>
                  </a:lnTo>
                  <a:lnTo>
                    <a:pt x="84" y="76"/>
                  </a:lnTo>
                  <a:lnTo>
                    <a:pt x="90" y="62"/>
                  </a:lnTo>
                  <a:lnTo>
                    <a:pt x="95" y="57"/>
                  </a:lnTo>
                  <a:lnTo>
                    <a:pt x="100" y="48"/>
                  </a:lnTo>
                  <a:lnTo>
                    <a:pt x="108" y="39"/>
                  </a:lnTo>
                  <a:lnTo>
                    <a:pt x="117" y="28"/>
                  </a:lnTo>
                  <a:lnTo>
                    <a:pt x="126" y="20"/>
                  </a:lnTo>
                  <a:lnTo>
                    <a:pt x="133" y="11"/>
                  </a:lnTo>
                  <a:lnTo>
                    <a:pt x="140" y="5"/>
                  </a:lnTo>
                  <a:lnTo>
                    <a:pt x="145" y="2"/>
                  </a:lnTo>
                  <a:lnTo>
                    <a:pt x="149" y="0"/>
                  </a:lnTo>
                  <a:lnTo>
                    <a:pt x="151" y="2"/>
                  </a:lnTo>
                  <a:lnTo>
                    <a:pt x="149" y="3"/>
                  </a:lnTo>
                  <a:lnTo>
                    <a:pt x="146" y="6"/>
                  </a:lnTo>
                  <a:lnTo>
                    <a:pt x="143" y="11"/>
                  </a:lnTo>
                  <a:lnTo>
                    <a:pt x="137" y="17"/>
                  </a:lnTo>
                  <a:lnTo>
                    <a:pt x="130" y="26"/>
                  </a:lnTo>
                  <a:lnTo>
                    <a:pt x="121" y="34"/>
                  </a:lnTo>
                  <a:lnTo>
                    <a:pt x="112" y="45"/>
                  </a:lnTo>
                  <a:lnTo>
                    <a:pt x="105" y="55"/>
                  </a:lnTo>
                  <a:lnTo>
                    <a:pt x="99" y="62"/>
                  </a:lnTo>
                  <a:lnTo>
                    <a:pt x="96" y="68"/>
                  </a:lnTo>
                  <a:lnTo>
                    <a:pt x="92" y="79"/>
                  </a:lnTo>
                  <a:lnTo>
                    <a:pt x="89" y="89"/>
                  </a:lnTo>
                  <a:lnTo>
                    <a:pt x="86" y="99"/>
                  </a:lnTo>
                  <a:lnTo>
                    <a:pt x="86" y="107"/>
                  </a:lnTo>
                  <a:lnTo>
                    <a:pt x="86" y="110"/>
                  </a:lnTo>
                  <a:lnTo>
                    <a:pt x="86" y="111"/>
                  </a:lnTo>
                  <a:lnTo>
                    <a:pt x="89" y="110"/>
                  </a:lnTo>
                  <a:lnTo>
                    <a:pt x="95" y="107"/>
                  </a:lnTo>
                  <a:lnTo>
                    <a:pt x="99" y="104"/>
                  </a:lnTo>
                  <a:lnTo>
                    <a:pt x="103" y="99"/>
                  </a:lnTo>
                  <a:lnTo>
                    <a:pt x="111" y="95"/>
                  </a:lnTo>
                  <a:lnTo>
                    <a:pt x="117" y="91"/>
                  </a:lnTo>
                  <a:lnTo>
                    <a:pt x="123" y="86"/>
                  </a:lnTo>
                  <a:lnTo>
                    <a:pt x="130" y="83"/>
                  </a:lnTo>
                  <a:lnTo>
                    <a:pt x="134" y="80"/>
                  </a:lnTo>
                  <a:lnTo>
                    <a:pt x="139" y="79"/>
                  </a:lnTo>
                  <a:lnTo>
                    <a:pt x="146" y="65"/>
                  </a:lnTo>
                  <a:lnTo>
                    <a:pt x="155" y="54"/>
                  </a:lnTo>
                  <a:lnTo>
                    <a:pt x="167" y="42"/>
                  </a:lnTo>
                  <a:lnTo>
                    <a:pt x="180" y="30"/>
                  </a:lnTo>
                  <a:lnTo>
                    <a:pt x="193" y="21"/>
                  </a:lnTo>
                  <a:lnTo>
                    <a:pt x="205" y="12"/>
                  </a:lnTo>
                  <a:lnTo>
                    <a:pt x="214" y="8"/>
                  </a:lnTo>
                  <a:lnTo>
                    <a:pt x="222" y="5"/>
                  </a:lnTo>
                  <a:lnTo>
                    <a:pt x="229" y="3"/>
                  </a:lnTo>
                  <a:lnTo>
                    <a:pt x="233" y="3"/>
                  </a:lnTo>
                  <a:lnTo>
                    <a:pt x="233" y="5"/>
                  </a:lnTo>
                  <a:lnTo>
                    <a:pt x="227" y="8"/>
                  </a:lnTo>
                  <a:lnTo>
                    <a:pt x="217" y="14"/>
                  </a:lnTo>
                  <a:lnTo>
                    <a:pt x="205" y="23"/>
                  </a:lnTo>
                  <a:lnTo>
                    <a:pt x="193" y="33"/>
                  </a:lnTo>
                  <a:lnTo>
                    <a:pt x="182" y="43"/>
                  </a:lnTo>
                  <a:lnTo>
                    <a:pt x="171" y="55"/>
                  </a:lnTo>
                  <a:lnTo>
                    <a:pt x="162" y="65"/>
                  </a:lnTo>
                  <a:lnTo>
                    <a:pt x="155" y="74"/>
                  </a:lnTo>
                  <a:lnTo>
                    <a:pt x="154" y="80"/>
                  </a:lnTo>
                  <a:lnTo>
                    <a:pt x="154" y="83"/>
                  </a:lnTo>
                  <a:lnTo>
                    <a:pt x="157" y="83"/>
                  </a:lnTo>
                  <a:lnTo>
                    <a:pt x="160" y="82"/>
                  </a:lnTo>
                  <a:lnTo>
                    <a:pt x="167" y="82"/>
                  </a:lnTo>
                  <a:lnTo>
                    <a:pt x="177" y="80"/>
                  </a:lnTo>
                  <a:lnTo>
                    <a:pt x="189" y="77"/>
                  </a:lnTo>
                  <a:lnTo>
                    <a:pt x="198" y="74"/>
                  </a:lnTo>
                  <a:lnTo>
                    <a:pt x="205" y="74"/>
                  </a:lnTo>
                  <a:lnTo>
                    <a:pt x="214" y="67"/>
                  </a:lnTo>
                  <a:lnTo>
                    <a:pt x="226" y="58"/>
                  </a:lnTo>
                  <a:lnTo>
                    <a:pt x="239" y="51"/>
                  </a:lnTo>
                  <a:lnTo>
                    <a:pt x="253" y="45"/>
                  </a:lnTo>
                  <a:lnTo>
                    <a:pt x="266" y="39"/>
                  </a:lnTo>
                  <a:lnTo>
                    <a:pt x="278" y="33"/>
                  </a:lnTo>
                  <a:lnTo>
                    <a:pt x="287" y="28"/>
                  </a:lnTo>
                  <a:lnTo>
                    <a:pt x="292" y="26"/>
                  </a:lnTo>
                  <a:lnTo>
                    <a:pt x="298" y="24"/>
                  </a:lnTo>
                  <a:lnTo>
                    <a:pt x="301" y="26"/>
                  </a:lnTo>
                  <a:lnTo>
                    <a:pt x="300" y="28"/>
                  </a:lnTo>
                  <a:lnTo>
                    <a:pt x="292" y="33"/>
                  </a:lnTo>
                  <a:lnTo>
                    <a:pt x="284" y="36"/>
                  </a:lnTo>
                  <a:lnTo>
                    <a:pt x="273" y="40"/>
                  </a:lnTo>
                  <a:lnTo>
                    <a:pt x="263" y="46"/>
                  </a:lnTo>
                  <a:lnTo>
                    <a:pt x="253" y="52"/>
                  </a:lnTo>
                  <a:lnTo>
                    <a:pt x="244" y="58"/>
                  </a:lnTo>
                  <a:lnTo>
                    <a:pt x="236" y="65"/>
                  </a:lnTo>
                  <a:lnTo>
                    <a:pt x="230" y="71"/>
                  </a:lnTo>
                  <a:lnTo>
                    <a:pt x="227" y="76"/>
                  </a:lnTo>
                  <a:lnTo>
                    <a:pt x="238" y="77"/>
                  </a:lnTo>
                  <a:lnTo>
                    <a:pt x="251" y="76"/>
                  </a:lnTo>
                  <a:lnTo>
                    <a:pt x="264" y="74"/>
                  </a:lnTo>
                  <a:lnTo>
                    <a:pt x="278" y="73"/>
                  </a:lnTo>
                  <a:lnTo>
                    <a:pt x="291" y="70"/>
                  </a:lnTo>
                  <a:lnTo>
                    <a:pt x="303" y="67"/>
                  </a:lnTo>
                  <a:lnTo>
                    <a:pt x="312" y="64"/>
                  </a:lnTo>
                  <a:lnTo>
                    <a:pt x="318" y="61"/>
                  </a:lnTo>
                  <a:lnTo>
                    <a:pt x="325" y="58"/>
                  </a:lnTo>
                  <a:lnTo>
                    <a:pt x="331" y="57"/>
                  </a:lnTo>
                  <a:lnTo>
                    <a:pt x="331" y="58"/>
                  </a:lnTo>
                  <a:lnTo>
                    <a:pt x="326" y="62"/>
                  </a:lnTo>
                  <a:lnTo>
                    <a:pt x="320" y="65"/>
                  </a:lnTo>
                  <a:lnTo>
                    <a:pt x="313" y="70"/>
                  </a:lnTo>
                  <a:lnTo>
                    <a:pt x="303" y="76"/>
                  </a:lnTo>
                  <a:lnTo>
                    <a:pt x="289" y="80"/>
                  </a:lnTo>
                  <a:lnTo>
                    <a:pt x="276" y="85"/>
                  </a:lnTo>
                  <a:lnTo>
                    <a:pt x="261" y="89"/>
                  </a:lnTo>
                  <a:lnTo>
                    <a:pt x="247" y="91"/>
                  </a:lnTo>
                  <a:lnTo>
                    <a:pt x="232" y="91"/>
                  </a:lnTo>
                  <a:lnTo>
                    <a:pt x="236" y="95"/>
                  </a:lnTo>
                  <a:lnTo>
                    <a:pt x="244" y="101"/>
                  </a:lnTo>
                  <a:lnTo>
                    <a:pt x="253" y="107"/>
                  </a:lnTo>
                  <a:lnTo>
                    <a:pt x="263" y="111"/>
                  </a:lnTo>
                  <a:lnTo>
                    <a:pt x="272" y="117"/>
                  </a:lnTo>
                  <a:lnTo>
                    <a:pt x="281" y="122"/>
                  </a:lnTo>
                  <a:lnTo>
                    <a:pt x="288" y="125"/>
                  </a:lnTo>
                  <a:lnTo>
                    <a:pt x="294" y="128"/>
                  </a:lnTo>
                  <a:lnTo>
                    <a:pt x="301" y="130"/>
                  </a:lnTo>
                  <a:lnTo>
                    <a:pt x="304" y="135"/>
                  </a:lnTo>
                  <a:lnTo>
                    <a:pt x="303" y="136"/>
                  </a:lnTo>
                  <a:lnTo>
                    <a:pt x="295" y="135"/>
                  </a:lnTo>
                  <a:lnTo>
                    <a:pt x="288" y="132"/>
                  </a:lnTo>
                  <a:lnTo>
                    <a:pt x="278" y="129"/>
                  </a:lnTo>
                  <a:lnTo>
                    <a:pt x="264" y="125"/>
                  </a:lnTo>
                  <a:lnTo>
                    <a:pt x="251" y="119"/>
                  </a:lnTo>
                  <a:lnTo>
                    <a:pt x="238" y="113"/>
                  </a:lnTo>
                  <a:lnTo>
                    <a:pt x="226" y="107"/>
                  </a:lnTo>
                  <a:lnTo>
                    <a:pt x="217" y="101"/>
                  </a:lnTo>
                  <a:lnTo>
                    <a:pt x="211" y="96"/>
                  </a:lnTo>
                  <a:lnTo>
                    <a:pt x="205" y="96"/>
                  </a:lnTo>
                  <a:lnTo>
                    <a:pt x="199" y="98"/>
                  </a:lnTo>
                  <a:lnTo>
                    <a:pt x="192" y="98"/>
                  </a:lnTo>
                  <a:lnTo>
                    <a:pt x="185" y="99"/>
                  </a:lnTo>
                  <a:lnTo>
                    <a:pt x="179" y="99"/>
                  </a:lnTo>
                  <a:lnTo>
                    <a:pt x="171" y="101"/>
                  </a:lnTo>
                  <a:lnTo>
                    <a:pt x="167" y="101"/>
                  </a:lnTo>
                  <a:lnTo>
                    <a:pt x="162" y="102"/>
                  </a:lnTo>
                  <a:lnTo>
                    <a:pt x="165" y="108"/>
                  </a:lnTo>
                  <a:lnTo>
                    <a:pt x="170" y="114"/>
                  </a:lnTo>
                  <a:lnTo>
                    <a:pt x="176" y="120"/>
                  </a:lnTo>
                  <a:lnTo>
                    <a:pt x="183" y="126"/>
                  </a:lnTo>
                  <a:lnTo>
                    <a:pt x="191" y="132"/>
                  </a:lnTo>
                  <a:lnTo>
                    <a:pt x="196" y="138"/>
                  </a:lnTo>
                  <a:lnTo>
                    <a:pt x="204" y="142"/>
                  </a:lnTo>
                  <a:lnTo>
                    <a:pt x="208" y="145"/>
                  </a:lnTo>
                  <a:lnTo>
                    <a:pt x="217" y="151"/>
                  </a:lnTo>
                  <a:lnTo>
                    <a:pt x="226" y="156"/>
                  </a:lnTo>
                  <a:lnTo>
                    <a:pt x="235" y="160"/>
                  </a:lnTo>
                  <a:lnTo>
                    <a:pt x="241" y="163"/>
                  </a:lnTo>
                  <a:lnTo>
                    <a:pt x="245" y="167"/>
                  </a:lnTo>
                  <a:lnTo>
                    <a:pt x="248" y="172"/>
                  </a:lnTo>
                  <a:lnTo>
                    <a:pt x="245" y="173"/>
                  </a:lnTo>
                  <a:lnTo>
                    <a:pt x="235" y="167"/>
                  </a:lnTo>
                  <a:lnTo>
                    <a:pt x="226" y="162"/>
                  </a:lnTo>
                  <a:lnTo>
                    <a:pt x="214" y="156"/>
                  </a:lnTo>
                  <a:lnTo>
                    <a:pt x="201" y="148"/>
                  </a:lnTo>
                  <a:lnTo>
                    <a:pt x="189" y="139"/>
                  </a:lnTo>
                  <a:lnTo>
                    <a:pt x="176" y="132"/>
                  </a:lnTo>
                  <a:lnTo>
                    <a:pt x="165" y="126"/>
                  </a:lnTo>
                  <a:lnTo>
                    <a:pt x="158" y="120"/>
                  </a:lnTo>
                  <a:lnTo>
                    <a:pt x="152" y="116"/>
                  </a:lnTo>
                  <a:lnTo>
                    <a:pt x="146" y="111"/>
                  </a:lnTo>
                  <a:lnTo>
                    <a:pt x="140" y="110"/>
                  </a:lnTo>
                  <a:lnTo>
                    <a:pt x="136" y="111"/>
                  </a:lnTo>
                  <a:lnTo>
                    <a:pt x="130" y="114"/>
                  </a:lnTo>
                  <a:lnTo>
                    <a:pt x="121" y="117"/>
                  </a:lnTo>
                  <a:lnTo>
                    <a:pt x="108" y="122"/>
                  </a:lnTo>
                  <a:lnTo>
                    <a:pt x="96" y="125"/>
                  </a:lnTo>
                  <a:lnTo>
                    <a:pt x="89" y="129"/>
                  </a:lnTo>
                  <a:lnTo>
                    <a:pt x="87" y="132"/>
                  </a:lnTo>
                  <a:lnTo>
                    <a:pt x="87" y="133"/>
                  </a:lnTo>
                  <a:lnTo>
                    <a:pt x="90" y="138"/>
                  </a:lnTo>
                  <a:lnTo>
                    <a:pt x="96" y="142"/>
                  </a:lnTo>
                  <a:lnTo>
                    <a:pt x="102" y="147"/>
                  </a:lnTo>
                  <a:lnTo>
                    <a:pt x="109" y="154"/>
                  </a:lnTo>
                  <a:lnTo>
                    <a:pt x="120" y="162"/>
                  </a:lnTo>
                  <a:lnTo>
                    <a:pt x="131" y="170"/>
                  </a:lnTo>
                  <a:lnTo>
                    <a:pt x="143" y="179"/>
                  </a:lnTo>
                  <a:lnTo>
                    <a:pt x="155" y="187"/>
                  </a:lnTo>
                  <a:lnTo>
                    <a:pt x="164" y="193"/>
                  </a:lnTo>
                  <a:lnTo>
                    <a:pt x="171" y="196"/>
                  </a:lnTo>
                  <a:lnTo>
                    <a:pt x="179" y="200"/>
                  </a:lnTo>
                  <a:lnTo>
                    <a:pt x="177" y="203"/>
                  </a:lnTo>
                  <a:lnTo>
                    <a:pt x="170" y="203"/>
                  </a:lnTo>
                  <a:lnTo>
                    <a:pt x="160" y="197"/>
                  </a:lnTo>
                  <a:lnTo>
                    <a:pt x="151" y="191"/>
                  </a:lnTo>
                  <a:lnTo>
                    <a:pt x="140" y="184"/>
                  </a:lnTo>
                  <a:lnTo>
                    <a:pt x="127" y="176"/>
                  </a:lnTo>
                  <a:lnTo>
                    <a:pt x="114" y="167"/>
                  </a:lnTo>
                  <a:lnTo>
                    <a:pt x="100" y="160"/>
                  </a:lnTo>
                  <a:lnTo>
                    <a:pt x="89" y="154"/>
                  </a:lnTo>
                  <a:lnTo>
                    <a:pt x="80" y="148"/>
                  </a:lnTo>
                  <a:lnTo>
                    <a:pt x="75" y="147"/>
                  </a:lnTo>
                  <a:lnTo>
                    <a:pt x="71" y="147"/>
                  </a:lnTo>
                  <a:lnTo>
                    <a:pt x="64" y="150"/>
                  </a:lnTo>
                  <a:lnTo>
                    <a:pt x="53" y="153"/>
                  </a:lnTo>
                  <a:lnTo>
                    <a:pt x="41" y="157"/>
                  </a:lnTo>
                  <a:lnTo>
                    <a:pt x="30" y="160"/>
                  </a:lnTo>
                  <a:lnTo>
                    <a:pt x="18" y="164"/>
                  </a:lnTo>
                  <a:lnTo>
                    <a:pt x="9" y="166"/>
                  </a:lnTo>
                  <a:lnTo>
                    <a:pt x="3" y="167"/>
                  </a:lnTo>
                  <a:lnTo>
                    <a:pt x="0" y="167"/>
                  </a:lnTo>
                  <a:lnTo>
                    <a:pt x="2" y="164"/>
                  </a:lnTo>
                  <a:lnTo>
                    <a:pt x="7" y="162"/>
                  </a:lnTo>
                  <a:lnTo>
                    <a:pt x="13" y="156"/>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9" name="Freeform 335"/>
            <p:cNvSpPr>
              <a:spLocks/>
            </p:cNvSpPr>
            <p:nvPr/>
          </p:nvSpPr>
          <p:spPr bwMode="auto">
            <a:xfrm>
              <a:off x="1906" y="1573"/>
              <a:ext cx="239" cy="200"/>
            </a:xfrm>
            <a:custGeom>
              <a:avLst/>
              <a:gdLst>
                <a:gd name="T0" fmla="*/ 28 w 239"/>
                <a:gd name="T1" fmla="*/ 17 h 200"/>
                <a:gd name="T2" fmla="*/ 59 w 239"/>
                <a:gd name="T3" fmla="*/ 20 h 200"/>
                <a:gd name="T4" fmla="*/ 107 w 239"/>
                <a:gd name="T5" fmla="*/ 12 h 200"/>
                <a:gd name="T6" fmla="*/ 152 w 239"/>
                <a:gd name="T7" fmla="*/ 12 h 200"/>
                <a:gd name="T8" fmla="*/ 166 w 239"/>
                <a:gd name="T9" fmla="*/ 21 h 200"/>
                <a:gd name="T10" fmla="*/ 141 w 239"/>
                <a:gd name="T11" fmla="*/ 21 h 200"/>
                <a:gd name="T12" fmla="*/ 102 w 239"/>
                <a:gd name="T13" fmla="*/ 23 h 200"/>
                <a:gd name="T14" fmla="*/ 65 w 239"/>
                <a:gd name="T15" fmla="*/ 30 h 200"/>
                <a:gd name="T16" fmla="*/ 71 w 239"/>
                <a:gd name="T17" fmla="*/ 39 h 200"/>
                <a:gd name="T18" fmla="*/ 91 w 239"/>
                <a:gd name="T19" fmla="*/ 48 h 200"/>
                <a:gd name="T20" fmla="*/ 104 w 239"/>
                <a:gd name="T21" fmla="*/ 55 h 200"/>
                <a:gd name="T22" fmla="*/ 149 w 239"/>
                <a:gd name="T23" fmla="*/ 54 h 200"/>
                <a:gd name="T24" fmla="*/ 197 w 239"/>
                <a:gd name="T25" fmla="*/ 61 h 200"/>
                <a:gd name="T26" fmla="*/ 224 w 239"/>
                <a:gd name="T27" fmla="*/ 76 h 200"/>
                <a:gd name="T28" fmla="*/ 211 w 239"/>
                <a:gd name="T29" fmla="*/ 74 h 200"/>
                <a:gd name="T30" fmla="*/ 180 w 239"/>
                <a:gd name="T31" fmla="*/ 67 h 200"/>
                <a:gd name="T32" fmla="*/ 140 w 239"/>
                <a:gd name="T33" fmla="*/ 64 h 200"/>
                <a:gd name="T34" fmla="*/ 133 w 239"/>
                <a:gd name="T35" fmla="*/ 74 h 200"/>
                <a:gd name="T36" fmla="*/ 152 w 239"/>
                <a:gd name="T37" fmla="*/ 89 h 200"/>
                <a:gd name="T38" fmla="*/ 184 w 239"/>
                <a:gd name="T39" fmla="*/ 94 h 200"/>
                <a:gd name="T40" fmla="*/ 223 w 239"/>
                <a:gd name="T41" fmla="*/ 108 h 200"/>
                <a:gd name="T42" fmla="*/ 231 w 239"/>
                <a:gd name="T43" fmla="*/ 126 h 200"/>
                <a:gd name="T44" fmla="*/ 205 w 239"/>
                <a:gd name="T45" fmla="*/ 111 h 200"/>
                <a:gd name="T46" fmla="*/ 177 w 239"/>
                <a:gd name="T47" fmla="*/ 104 h 200"/>
                <a:gd name="T48" fmla="*/ 189 w 239"/>
                <a:gd name="T49" fmla="*/ 126 h 200"/>
                <a:gd name="T50" fmla="*/ 217 w 239"/>
                <a:gd name="T51" fmla="*/ 154 h 200"/>
                <a:gd name="T52" fmla="*/ 230 w 239"/>
                <a:gd name="T53" fmla="*/ 170 h 200"/>
                <a:gd name="T54" fmla="*/ 236 w 239"/>
                <a:gd name="T55" fmla="*/ 193 h 200"/>
                <a:gd name="T56" fmla="*/ 223 w 239"/>
                <a:gd name="T57" fmla="*/ 178 h 200"/>
                <a:gd name="T58" fmla="*/ 186 w 239"/>
                <a:gd name="T59" fmla="*/ 135 h 200"/>
                <a:gd name="T60" fmla="*/ 161 w 239"/>
                <a:gd name="T61" fmla="*/ 110 h 200"/>
                <a:gd name="T62" fmla="*/ 153 w 239"/>
                <a:gd name="T63" fmla="*/ 116 h 200"/>
                <a:gd name="T64" fmla="*/ 165 w 239"/>
                <a:gd name="T65" fmla="*/ 150 h 200"/>
                <a:gd name="T66" fmla="*/ 177 w 239"/>
                <a:gd name="T67" fmla="*/ 182 h 200"/>
                <a:gd name="T68" fmla="*/ 168 w 239"/>
                <a:gd name="T69" fmla="*/ 175 h 200"/>
                <a:gd name="T70" fmla="*/ 143 w 239"/>
                <a:gd name="T71" fmla="*/ 117 h 200"/>
                <a:gd name="T72" fmla="*/ 118 w 239"/>
                <a:gd name="T73" fmla="*/ 82 h 200"/>
                <a:gd name="T74" fmla="*/ 100 w 239"/>
                <a:gd name="T75" fmla="*/ 70 h 200"/>
                <a:gd name="T76" fmla="*/ 94 w 239"/>
                <a:gd name="T77" fmla="*/ 77 h 200"/>
                <a:gd name="T78" fmla="*/ 107 w 239"/>
                <a:gd name="T79" fmla="*/ 135 h 200"/>
                <a:gd name="T80" fmla="*/ 125 w 239"/>
                <a:gd name="T81" fmla="*/ 164 h 200"/>
                <a:gd name="T82" fmla="*/ 106 w 239"/>
                <a:gd name="T83" fmla="*/ 145 h 200"/>
                <a:gd name="T84" fmla="*/ 85 w 239"/>
                <a:gd name="T85" fmla="*/ 62 h 200"/>
                <a:gd name="T86" fmla="*/ 56 w 239"/>
                <a:gd name="T87" fmla="*/ 45 h 200"/>
                <a:gd name="T88" fmla="*/ 47 w 239"/>
                <a:gd name="T89" fmla="*/ 64 h 200"/>
                <a:gd name="T90" fmla="*/ 54 w 239"/>
                <a:gd name="T91" fmla="*/ 102 h 200"/>
                <a:gd name="T92" fmla="*/ 65 w 239"/>
                <a:gd name="T93" fmla="*/ 145 h 200"/>
                <a:gd name="T94" fmla="*/ 56 w 239"/>
                <a:gd name="T95" fmla="*/ 141 h 200"/>
                <a:gd name="T96" fmla="*/ 44 w 239"/>
                <a:gd name="T97" fmla="*/ 83 h 200"/>
                <a:gd name="T98" fmla="*/ 22 w 239"/>
                <a:gd name="T99" fmla="*/ 26 h 200"/>
                <a:gd name="T100" fmla="*/ 0 w 239"/>
                <a:gd name="T101" fmla="*/ 3 h 200"/>
                <a:gd name="T102" fmla="*/ 4 w 239"/>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0"/>
                <a:gd name="T158" fmla="*/ 239 w 239"/>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0">
                  <a:moveTo>
                    <a:pt x="9" y="2"/>
                  </a:moveTo>
                  <a:lnTo>
                    <a:pt x="17" y="9"/>
                  </a:lnTo>
                  <a:lnTo>
                    <a:pt x="28" y="17"/>
                  </a:lnTo>
                  <a:lnTo>
                    <a:pt x="38" y="21"/>
                  </a:lnTo>
                  <a:lnTo>
                    <a:pt x="47" y="23"/>
                  </a:lnTo>
                  <a:lnTo>
                    <a:pt x="59" y="20"/>
                  </a:lnTo>
                  <a:lnTo>
                    <a:pt x="73" y="17"/>
                  </a:lnTo>
                  <a:lnTo>
                    <a:pt x="90" y="15"/>
                  </a:lnTo>
                  <a:lnTo>
                    <a:pt x="107" y="12"/>
                  </a:lnTo>
                  <a:lnTo>
                    <a:pt x="124" y="12"/>
                  </a:lnTo>
                  <a:lnTo>
                    <a:pt x="138" y="12"/>
                  </a:lnTo>
                  <a:lnTo>
                    <a:pt x="152" y="12"/>
                  </a:lnTo>
                  <a:lnTo>
                    <a:pt x="159" y="15"/>
                  </a:lnTo>
                  <a:lnTo>
                    <a:pt x="166" y="20"/>
                  </a:lnTo>
                  <a:lnTo>
                    <a:pt x="166" y="21"/>
                  </a:lnTo>
                  <a:lnTo>
                    <a:pt x="161" y="21"/>
                  </a:lnTo>
                  <a:lnTo>
                    <a:pt x="150" y="21"/>
                  </a:lnTo>
                  <a:lnTo>
                    <a:pt x="141" y="21"/>
                  </a:lnTo>
                  <a:lnTo>
                    <a:pt x="130" y="21"/>
                  </a:lnTo>
                  <a:lnTo>
                    <a:pt x="116" y="21"/>
                  </a:lnTo>
                  <a:lnTo>
                    <a:pt x="102" y="23"/>
                  </a:lnTo>
                  <a:lnTo>
                    <a:pt x="87" y="26"/>
                  </a:lnTo>
                  <a:lnTo>
                    <a:pt x="75" y="27"/>
                  </a:lnTo>
                  <a:lnTo>
                    <a:pt x="65" y="30"/>
                  </a:lnTo>
                  <a:lnTo>
                    <a:pt x="59" y="33"/>
                  </a:lnTo>
                  <a:lnTo>
                    <a:pt x="63" y="36"/>
                  </a:lnTo>
                  <a:lnTo>
                    <a:pt x="71" y="39"/>
                  </a:lnTo>
                  <a:lnTo>
                    <a:pt x="76" y="42"/>
                  </a:lnTo>
                  <a:lnTo>
                    <a:pt x="84" y="45"/>
                  </a:lnTo>
                  <a:lnTo>
                    <a:pt x="91" y="48"/>
                  </a:lnTo>
                  <a:lnTo>
                    <a:pt x="97" y="51"/>
                  </a:lnTo>
                  <a:lnTo>
                    <a:pt x="102" y="52"/>
                  </a:lnTo>
                  <a:lnTo>
                    <a:pt x="104" y="55"/>
                  </a:lnTo>
                  <a:lnTo>
                    <a:pt x="116" y="54"/>
                  </a:lnTo>
                  <a:lnTo>
                    <a:pt x="133" y="52"/>
                  </a:lnTo>
                  <a:lnTo>
                    <a:pt x="149" y="54"/>
                  </a:lnTo>
                  <a:lnTo>
                    <a:pt x="166" y="55"/>
                  </a:lnTo>
                  <a:lnTo>
                    <a:pt x="183" y="58"/>
                  </a:lnTo>
                  <a:lnTo>
                    <a:pt x="197" y="61"/>
                  </a:lnTo>
                  <a:lnTo>
                    <a:pt x="209" y="65"/>
                  </a:lnTo>
                  <a:lnTo>
                    <a:pt x="217" y="70"/>
                  </a:lnTo>
                  <a:lnTo>
                    <a:pt x="224" y="76"/>
                  </a:lnTo>
                  <a:lnTo>
                    <a:pt x="224" y="79"/>
                  </a:lnTo>
                  <a:lnTo>
                    <a:pt x="220" y="77"/>
                  </a:lnTo>
                  <a:lnTo>
                    <a:pt x="211" y="74"/>
                  </a:lnTo>
                  <a:lnTo>
                    <a:pt x="203" y="71"/>
                  </a:lnTo>
                  <a:lnTo>
                    <a:pt x="193" y="70"/>
                  </a:lnTo>
                  <a:lnTo>
                    <a:pt x="180" y="67"/>
                  </a:lnTo>
                  <a:lnTo>
                    <a:pt x="166" y="65"/>
                  </a:lnTo>
                  <a:lnTo>
                    <a:pt x="152" y="64"/>
                  </a:lnTo>
                  <a:lnTo>
                    <a:pt x="140" y="64"/>
                  </a:lnTo>
                  <a:lnTo>
                    <a:pt x="128" y="64"/>
                  </a:lnTo>
                  <a:lnTo>
                    <a:pt x="121" y="65"/>
                  </a:lnTo>
                  <a:lnTo>
                    <a:pt x="133" y="74"/>
                  </a:lnTo>
                  <a:lnTo>
                    <a:pt x="141" y="80"/>
                  </a:lnTo>
                  <a:lnTo>
                    <a:pt x="149" y="85"/>
                  </a:lnTo>
                  <a:lnTo>
                    <a:pt x="152" y="89"/>
                  </a:lnTo>
                  <a:lnTo>
                    <a:pt x="161" y="91"/>
                  </a:lnTo>
                  <a:lnTo>
                    <a:pt x="171" y="92"/>
                  </a:lnTo>
                  <a:lnTo>
                    <a:pt x="184" y="94"/>
                  </a:lnTo>
                  <a:lnTo>
                    <a:pt x="197" y="96"/>
                  </a:lnTo>
                  <a:lnTo>
                    <a:pt x="211" y="101"/>
                  </a:lnTo>
                  <a:lnTo>
                    <a:pt x="223" y="108"/>
                  </a:lnTo>
                  <a:lnTo>
                    <a:pt x="233" y="119"/>
                  </a:lnTo>
                  <a:lnTo>
                    <a:pt x="239" y="132"/>
                  </a:lnTo>
                  <a:lnTo>
                    <a:pt x="231" y="126"/>
                  </a:lnTo>
                  <a:lnTo>
                    <a:pt x="224" y="122"/>
                  </a:lnTo>
                  <a:lnTo>
                    <a:pt x="214" y="116"/>
                  </a:lnTo>
                  <a:lnTo>
                    <a:pt x="205" y="111"/>
                  </a:lnTo>
                  <a:lnTo>
                    <a:pt x="196" y="107"/>
                  </a:lnTo>
                  <a:lnTo>
                    <a:pt x="186" y="105"/>
                  </a:lnTo>
                  <a:lnTo>
                    <a:pt x="177" y="104"/>
                  </a:lnTo>
                  <a:lnTo>
                    <a:pt x="168" y="104"/>
                  </a:lnTo>
                  <a:lnTo>
                    <a:pt x="178" y="114"/>
                  </a:lnTo>
                  <a:lnTo>
                    <a:pt x="189" y="126"/>
                  </a:lnTo>
                  <a:lnTo>
                    <a:pt x="199" y="136"/>
                  </a:lnTo>
                  <a:lnTo>
                    <a:pt x="208" y="145"/>
                  </a:lnTo>
                  <a:lnTo>
                    <a:pt x="217" y="154"/>
                  </a:lnTo>
                  <a:lnTo>
                    <a:pt x="224" y="162"/>
                  </a:lnTo>
                  <a:lnTo>
                    <a:pt x="228" y="167"/>
                  </a:lnTo>
                  <a:lnTo>
                    <a:pt x="230" y="170"/>
                  </a:lnTo>
                  <a:lnTo>
                    <a:pt x="231" y="176"/>
                  </a:lnTo>
                  <a:lnTo>
                    <a:pt x="234" y="184"/>
                  </a:lnTo>
                  <a:lnTo>
                    <a:pt x="236" y="193"/>
                  </a:lnTo>
                  <a:lnTo>
                    <a:pt x="239" y="200"/>
                  </a:lnTo>
                  <a:lnTo>
                    <a:pt x="233" y="191"/>
                  </a:lnTo>
                  <a:lnTo>
                    <a:pt x="223" y="178"/>
                  </a:lnTo>
                  <a:lnTo>
                    <a:pt x="211" y="164"/>
                  </a:lnTo>
                  <a:lnTo>
                    <a:pt x="199" y="148"/>
                  </a:lnTo>
                  <a:lnTo>
                    <a:pt x="186" y="135"/>
                  </a:lnTo>
                  <a:lnTo>
                    <a:pt x="175" y="123"/>
                  </a:lnTo>
                  <a:lnTo>
                    <a:pt x="166" y="114"/>
                  </a:lnTo>
                  <a:lnTo>
                    <a:pt x="161" y="110"/>
                  </a:lnTo>
                  <a:lnTo>
                    <a:pt x="156" y="108"/>
                  </a:lnTo>
                  <a:lnTo>
                    <a:pt x="153" y="111"/>
                  </a:lnTo>
                  <a:lnTo>
                    <a:pt x="153" y="116"/>
                  </a:lnTo>
                  <a:lnTo>
                    <a:pt x="155" y="122"/>
                  </a:lnTo>
                  <a:lnTo>
                    <a:pt x="158" y="132"/>
                  </a:lnTo>
                  <a:lnTo>
                    <a:pt x="165" y="150"/>
                  </a:lnTo>
                  <a:lnTo>
                    <a:pt x="172" y="166"/>
                  </a:lnTo>
                  <a:lnTo>
                    <a:pt x="177" y="178"/>
                  </a:lnTo>
                  <a:lnTo>
                    <a:pt x="177" y="182"/>
                  </a:lnTo>
                  <a:lnTo>
                    <a:pt x="175" y="182"/>
                  </a:lnTo>
                  <a:lnTo>
                    <a:pt x="172" y="181"/>
                  </a:lnTo>
                  <a:lnTo>
                    <a:pt x="168" y="175"/>
                  </a:lnTo>
                  <a:lnTo>
                    <a:pt x="161" y="162"/>
                  </a:lnTo>
                  <a:lnTo>
                    <a:pt x="152" y="139"/>
                  </a:lnTo>
                  <a:lnTo>
                    <a:pt x="143" y="117"/>
                  </a:lnTo>
                  <a:lnTo>
                    <a:pt x="143" y="99"/>
                  </a:lnTo>
                  <a:lnTo>
                    <a:pt x="130" y="89"/>
                  </a:lnTo>
                  <a:lnTo>
                    <a:pt x="118" y="82"/>
                  </a:lnTo>
                  <a:lnTo>
                    <a:pt x="107" y="76"/>
                  </a:lnTo>
                  <a:lnTo>
                    <a:pt x="103" y="73"/>
                  </a:lnTo>
                  <a:lnTo>
                    <a:pt x="100" y="70"/>
                  </a:lnTo>
                  <a:lnTo>
                    <a:pt x="97" y="70"/>
                  </a:lnTo>
                  <a:lnTo>
                    <a:pt x="96" y="71"/>
                  </a:lnTo>
                  <a:lnTo>
                    <a:pt x="94" y="77"/>
                  </a:lnTo>
                  <a:lnTo>
                    <a:pt x="96" y="91"/>
                  </a:lnTo>
                  <a:lnTo>
                    <a:pt x="100" y="113"/>
                  </a:lnTo>
                  <a:lnTo>
                    <a:pt x="107" y="135"/>
                  </a:lnTo>
                  <a:lnTo>
                    <a:pt x="119" y="153"/>
                  </a:lnTo>
                  <a:lnTo>
                    <a:pt x="125" y="160"/>
                  </a:lnTo>
                  <a:lnTo>
                    <a:pt x="125" y="164"/>
                  </a:lnTo>
                  <a:lnTo>
                    <a:pt x="121" y="163"/>
                  </a:lnTo>
                  <a:lnTo>
                    <a:pt x="115" y="159"/>
                  </a:lnTo>
                  <a:lnTo>
                    <a:pt x="106" y="145"/>
                  </a:lnTo>
                  <a:lnTo>
                    <a:pt x="94" y="123"/>
                  </a:lnTo>
                  <a:lnTo>
                    <a:pt x="85" y="95"/>
                  </a:lnTo>
                  <a:lnTo>
                    <a:pt x="85" y="62"/>
                  </a:lnTo>
                  <a:lnTo>
                    <a:pt x="76" y="55"/>
                  </a:lnTo>
                  <a:lnTo>
                    <a:pt x="66" y="49"/>
                  </a:lnTo>
                  <a:lnTo>
                    <a:pt x="56" y="45"/>
                  </a:lnTo>
                  <a:lnTo>
                    <a:pt x="50" y="42"/>
                  </a:lnTo>
                  <a:lnTo>
                    <a:pt x="47" y="51"/>
                  </a:lnTo>
                  <a:lnTo>
                    <a:pt x="47" y="64"/>
                  </a:lnTo>
                  <a:lnTo>
                    <a:pt x="50" y="79"/>
                  </a:lnTo>
                  <a:lnTo>
                    <a:pt x="53" y="91"/>
                  </a:lnTo>
                  <a:lnTo>
                    <a:pt x="54" y="102"/>
                  </a:lnTo>
                  <a:lnTo>
                    <a:pt x="57" y="120"/>
                  </a:lnTo>
                  <a:lnTo>
                    <a:pt x="62" y="135"/>
                  </a:lnTo>
                  <a:lnTo>
                    <a:pt x="65" y="145"/>
                  </a:lnTo>
                  <a:lnTo>
                    <a:pt x="65" y="148"/>
                  </a:lnTo>
                  <a:lnTo>
                    <a:pt x="60" y="147"/>
                  </a:lnTo>
                  <a:lnTo>
                    <a:pt x="56" y="141"/>
                  </a:lnTo>
                  <a:lnTo>
                    <a:pt x="51" y="130"/>
                  </a:lnTo>
                  <a:lnTo>
                    <a:pt x="48" y="111"/>
                  </a:lnTo>
                  <a:lnTo>
                    <a:pt x="44" y="83"/>
                  </a:lnTo>
                  <a:lnTo>
                    <a:pt x="38" y="57"/>
                  </a:lnTo>
                  <a:lnTo>
                    <a:pt x="35" y="39"/>
                  </a:lnTo>
                  <a:lnTo>
                    <a:pt x="22" y="26"/>
                  </a:lnTo>
                  <a:lnTo>
                    <a:pt x="11" y="15"/>
                  </a:lnTo>
                  <a:lnTo>
                    <a:pt x="4" y="8"/>
                  </a:lnTo>
                  <a:lnTo>
                    <a:pt x="0" y="3"/>
                  </a:lnTo>
                  <a:lnTo>
                    <a:pt x="0" y="0"/>
                  </a:lnTo>
                  <a:lnTo>
                    <a:pt x="1" y="0"/>
                  </a:lnTo>
                  <a:lnTo>
                    <a:pt x="4" y="0"/>
                  </a:lnTo>
                  <a:lnTo>
                    <a:pt x="9"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0" name="Freeform 336"/>
            <p:cNvSpPr>
              <a:spLocks/>
            </p:cNvSpPr>
            <p:nvPr/>
          </p:nvSpPr>
          <p:spPr bwMode="auto">
            <a:xfrm>
              <a:off x="1782" y="1597"/>
              <a:ext cx="165" cy="275"/>
            </a:xfrm>
            <a:custGeom>
              <a:avLst/>
              <a:gdLst>
                <a:gd name="T0" fmla="*/ 73 w 165"/>
                <a:gd name="T1" fmla="*/ 2 h 275"/>
                <a:gd name="T2" fmla="*/ 78 w 165"/>
                <a:gd name="T3" fmla="*/ 31 h 275"/>
                <a:gd name="T4" fmla="*/ 82 w 165"/>
                <a:gd name="T5" fmla="*/ 43 h 275"/>
                <a:gd name="T6" fmla="*/ 94 w 165"/>
                <a:gd name="T7" fmla="*/ 52 h 275"/>
                <a:gd name="T8" fmla="*/ 110 w 165"/>
                <a:gd name="T9" fmla="*/ 67 h 275"/>
                <a:gd name="T10" fmla="*/ 128 w 165"/>
                <a:gd name="T11" fmla="*/ 87 h 275"/>
                <a:gd name="T12" fmla="*/ 147 w 165"/>
                <a:gd name="T13" fmla="*/ 121 h 275"/>
                <a:gd name="T14" fmla="*/ 162 w 165"/>
                <a:gd name="T15" fmla="*/ 146 h 275"/>
                <a:gd name="T16" fmla="*/ 165 w 165"/>
                <a:gd name="T17" fmla="*/ 158 h 275"/>
                <a:gd name="T18" fmla="*/ 161 w 165"/>
                <a:gd name="T19" fmla="*/ 158 h 275"/>
                <a:gd name="T20" fmla="*/ 153 w 165"/>
                <a:gd name="T21" fmla="*/ 145 h 275"/>
                <a:gd name="T22" fmla="*/ 143 w 165"/>
                <a:gd name="T23" fmla="*/ 126 h 275"/>
                <a:gd name="T24" fmla="*/ 128 w 165"/>
                <a:gd name="T25" fmla="*/ 104 h 275"/>
                <a:gd name="T26" fmla="*/ 115 w 165"/>
                <a:gd name="T27" fmla="*/ 84 h 275"/>
                <a:gd name="T28" fmla="*/ 103 w 165"/>
                <a:gd name="T29" fmla="*/ 74 h 275"/>
                <a:gd name="T30" fmla="*/ 93 w 165"/>
                <a:gd name="T31" fmla="*/ 67 h 275"/>
                <a:gd name="T32" fmla="*/ 87 w 165"/>
                <a:gd name="T33" fmla="*/ 80 h 275"/>
                <a:gd name="T34" fmla="*/ 88 w 165"/>
                <a:gd name="T35" fmla="*/ 111 h 275"/>
                <a:gd name="T36" fmla="*/ 97 w 165"/>
                <a:gd name="T37" fmla="*/ 127 h 275"/>
                <a:gd name="T38" fmla="*/ 116 w 165"/>
                <a:gd name="T39" fmla="*/ 145 h 275"/>
                <a:gd name="T40" fmla="*/ 137 w 165"/>
                <a:gd name="T41" fmla="*/ 170 h 275"/>
                <a:gd name="T42" fmla="*/ 152 w 165"/>
                <a:gd name="T43" fmla="*/ 201 h 275"/>
                <a:gd name="T44" fmla="*/ 155 w 165"/>
                <a:gd name="T45" fmla="*/ 226 h 275"/>
                <a:gd name="T46" fmla="*/ 147 w 165"/>
                <a:gd name="T47" fmla="*/ 213 h 275"/>
                <a:gd name="T48" fmla="*/ 135 w 165"/>
                <a:gd name="T49" fmla="*/ 188 h 275"/>
                <a:gd name="T50" fmla="*/ 124 w 165"/>
                <a:gd name="T51" fmla="*/ 170 h 275"/>
                <a:gd name="T52" fmla="*/ 110 w 165"/>
                <a:gd name="T53" fmla="*/ 155 h 275"/>
                <a:gd name="T54" fmla="*/ 97 w 165"/>
                <a:gd name="T55" fmla="*/ 145 h 275"/>
                <a:gd name="T56" fmla="*/ 100 w 165"/>
                <a:gd name="T57" fmla="*/ 167 h 275"/>
                <a:gd name="T58" fmla="*/ 110 w 165"/>
                <a:gd name="T59" fmla="*/ 237 h 275"/>
                <a:gd name="T60" fmla="*/ 106 w 165"/>
                <a:gd name="T61" fmla="*/ 273 h 275"/>
                <a:gd name="T62" fmla="*/ 103 w 165"/>
                <a:gd name="T63" fmla="*/ 271 h 275"/>
                <a:gd name="T64" fmla="*/ 100 w 165"/>
                <a:gd name="T65" fmla="*/ 241 h 275"/>
                <a:gd name="T66" fmla="*/ 85 w 165"/>
                <a:gd name="T67" fmla="*/ 174 h 275"/>
                <a:gd name="T68" fmla="*/ 68 w 165"/>
                <a:gd name="T69" fmla="*/ 164 h 275"/>
                <a:gd name="T70" fmla="*/ 44 w 165"/>
                <a:gd name="T71" fmla="*/ 198 h 275"/>
                <a:gd name="T72" fmla="*/ 35 w 165"/>
                <a:gd name="T73" fmla="*/ 223 h 275"/>
                <a:gd name="T74" fmla="*/ 31 w 165"/>
                <a:gd name="T75" fmla="*/ 217 h 275"/>
                <a:gd name="T76" fmla="*/ 41 w 165"/>
                <a:gd name="T77" fmla="*/ 189 h 275"/>
                <a:gd name="T78" fmla="*/ 65 w 165"/>
                <a:gd name="T79" fmla="*/ 146 h 275"/>
                <a:gd name="T80" fmla="*/ 75 w 165"/>
                <a:gd name="T81" fmla="*/ 117 h 275"/>
                <a:gd name="T82" fmla="*/ 75 w 165"/>
                <a:gd name="T83" fmla="*/ 80 h 275"/>
                <a:gd name="T84" fmla="*/ 66 w 165"/>
                <a:gd name="T85" fmla="*/ 74 h 275"/>
                <a:gd name="T86" fmla="*/ 45 w 165"/>
                <a:gd name="T87" fmla="*/ 93 h 275"/>
                <a:gd name="T88" fmla="*/ 25 w 165"/>
                <a:gd name="T89" fmla="*/ 118 h 275"/>
                <a:gd name="T90" fmla="*/ 10 w 165"/>
                <a:gd name="T91" fmla="*/ 143 h 275"/>
                <a:gd name="T92" fmla="*/ 3 w 165"/>
                <a:gd name="T93" fmla="*/ 160 h 275"/>
                <a:gd name="T94" fmla="*/ 0 w 165"/>
                <a:gd name="T95" fmla="*/ 157 h 275"/>
                <a:gd name="T96" fmla="*/ 4 w 165"/>
                <a:gd name="T97" fmla="*/ 140 h 275"/>
                <a:gd name="T98" fmla="*/ 19 w 165"/>
                <a:gd name="T99" fmla="*/ 115 h 275"/>
                <a:gd name="T100" fmla="*/ 38 w 165"/>
                <a:gd name="T101" fmla="*/ 84 h 275"/>
                <a:gd name="T102" fmla="*/ 59 w 165"/>
                <a:gd name="T103" fmla="*/ 59 h 275"/>
                <a:gd name="T104" fmla="*/ 72 w 165"/>
                <a:gd name="T105" fmla="*/ 41 h 275"/>
                <a:gd name="T106" fmla="*/ 69 w 165"/>
                <a:gd name="T107" fmla="*/ 18 h 275"/>
                <a:gd name="T108" fmla="*/ 68 w 165"/>
                <a:gd name="T109" fmla="*/ 7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0" y="0"/>
                  </a:moveTo>
                  <a:lnTo>
                    <a:pt x="73" y="2"/>
                  </a:lnTo>
                  <a:lnTo>
                    <a:pt x="76" y="15"/>
                  </a:lnTo>
                  <a:lnTo>
                    <a:pt x="78" y="31"/>
                  </a:lnTo>
                  <a:lnTo>
                    <a:pt x="79" y="40"/>
                  </a:lnTo>
                  <a:lnTo>
                    <a:pt x="82" y="43"/>
                  </a:lnTo>
                  <a:lnTo>
                    <a:pt x="87" y="46"/>
                  </a:lnTo>
                  <a:lnTo>
                    <a:pt x="94" y="52"/>
                  </a:lnTo>
                  <a:lnTo>
                    <a:pt x="102" y="59"/>
                  </a:lnTo>
                  <a:lnTo>
                    <a:pt x="110" y="67"/>
                  </a:lnTo>
                  <a:lnTo>
                    <a:pt x="119" y="77"/>
                  </a:lnTo>
                  <a:lnTo>
                    <a:pt x="128" y="87"/>
                  </a:lnTo>
                  <a:lnTo>
                    <a:pt x="135" y="101"/>
                  </a:lnTo>
                  <a:lnTo>
                    <a:pt x="147" y="121"/>
                  </a:lnTo>
                  <a:lnTo>
                    <a:pt x="156" y="136"/>
                  </a:lnTo>
                  <a:lnTo>
                    <a:pt x="162" y="146"/>
                  </a:lnTo>
                  <a:lnTo>
                    <a:pt x="165" y="154"/>
                  </a:lnTo>
                  <a:lnTo>
                    <a:pt x="165" y="158"/>
                  </a:lnTo>
                  <a:lnTo>
                    <a:pt x="164" y="160"/>
                  </a:lnTo>
                  <a:lnTo>
                    <a:pt x="161" y="158"/>
                  </a:lnTo>
                  <a:lnTo>
                    <a:pt x="156" y="151"/>
                  </a:lnTo>
                  <a:lnTo>
                    <a:pt x="153" y="145"/>
                  </a:lnTo>
                  <a:lnTo>
                    <a:pt x="149" y="136"/>
                  </a:lnTo>
                  <a:lnTo>
                    <a:pt x="143" y="126"/>
                  </a:lnTo>
                  <a:lnTo>
                    <a:pt x="135" y="114"/>
                  </a:lnTo>
                  <a:lnTo>
                    <a:pt x="128" y="104"/>
                  </a:lnTo>
                  <a:lnTo>
                    <a:pt x="121" y="93"/>
                  </a:lnTo>
                  <a:lnTo>
                    <a:pt x="115" y="84"/>
                  </a:lnTo>
                  <a:lnTo>
                    <a:pt x="110" y="80"/>
                  </a:lnTo>
                  <a:lnTo>
                    <a:pt x="103" y="74"/>
                  </a:lnTo>
                  <a:lnTo>
                    <a:pt x="97" y="70"/>
                  </a:lnTo>
                  <a:lnTo>
                    <a:pt x="93" y="67"/>
                  </a:lnTo>
                  <a:lnTo>
                    <a:pt x="88" y="65"/>
                  </a:lnTo>
                  <a:lnTo>
                    <a:pt x="87" y="80"/>
                  </a:lnTo>
                  <a:lnTo>
                    <a:pt x="87" y="96"/>
                  </a:lnTo>
                  <a:lnTo>
                    <a:pt x="88" y="111"/>
                  </a:lnTo>
                  <a:lnTo>
                    <a:pt x="90" y="121"/>
                  </a:lnTo>
                  <a:lnTo>
                    <a:pt x="97" y="127"/>
                  </a:lnTo>
                  <a:lnTo>
                    <a:pt x="106" y="136"/>
                  </a:lnTo>
                  <a:lnTo>
                    <a:pt x="116" y="145"/>
                  </a:lnTo>
                  <a:lnTo>
                    <a:pt x="127" y="157"/>
                  </a:lnTo>
                  <a:lnTo>
                    <a:pt x="137" y="170"/>
                  </a:lnTo>
                  <a:lnTo>
                    <a:pt x="146" y="185"/>
                  </a:lnTo>
                  <a:lnTo>
                    <a:pt x="152" y="201"/>
                  </a:lnTo>
                  <a:lnTo>
                    <a:pt x="155" y="220"/>
                  </a:lnTo>
                  <a:lnTo>
                    <a:pt x="155" y="226"/>
                  </a:lnTo>
                  <a:lnTo>
                    <a:pt x="152" y="223"/>
                  </a:lnTo>
                  <a:lnTo>
                    <a:pt x="147" y="213"/>
                  </a:lnTo>
                  <a:lnTo>
                    <a:pt x="140" y="197"/>
                  </a:lnTo>
                  <a:lnTo>
                    <a:pt x="135" y="188"/>
                  </a:lnTo>
                  <a:lnTo>
                    <a:pt x="131" y="177"/>
                  </a:lnTo>
                  <a:lnTo>
                    <a:pt x="124" y="170"/>
                  </a:lnTo>
                  <a:lnTo>
                    <a:pt x="118" y="161"/>
                  </a:lnTo>
                  <a:lnTo>
                    <a:pt x="110" y="155"/>
                  </a:lnTo>
                  <a:lnTo>
                    <a:pt x="103" y="149"/>
                  </a:lnTo>
                  <a:lnTo>
                    <a:pt x="97" y="145"/>
                  </a:lnTo>
                  <a:lnTo>
                    <a:pt x="91" y="143"/>
                  </a:lnTo>
                  <a:lnTo>
                    <a:pt x="100" y="167"/>
                  </a:lnTo>
                  <a:lnTo>
                    <a:pt x="106" y="201"/>
                  </a:lnTo>
                  <a:lnTo>
                    <a:pt x="110" y="237"/>
                  </a:lnTo>
                  <a:lnTo>
                    <a:pt x="109" y="266"/>
                  </a:lnTo>
                  <a:lnTo>
                    <a:pt x="106" y="273"/>
                  </a:lnTo>
                  <a:lnTo>
                    <a:pt x="104" y="275"/>
                  </a:lnTo>
                  <a:lnTo>
                    <a:pt x="103" y="271"/>
                  </a:lnTo>
                  <a:lnTo>
                    <a:pt x="103" y="262"/>
                  </a:lnTo>
                  <a:lnTo>
                    <a:pt x="100" y="241"/>
                  </a:lnTo>
                  <a:lnTo>
                    <a:pt x="94" y="208"/>
                  </a:lnTo>
                  <a:lnTo>
                    <a:pt x="85" y="174"/>
                  </a:lnTo>
                  <a:lnTo>
                    <a:pt x="79" y="155"/>
                  </a:lnTo>
                  <a:lnTo>
                    <a:pt x="68" y="164"/>
                  </a:lnTo>
                  <a:lnTo>
                    <a:pt x="54" y="179"/>
                  </a:lnTo>
                  <a:lnTo>
                    <a:pt x="44" y="198"/>
                  </a:lnTo>
                  <a:lnTo>
                    <a:pt x="38" y="216"/>
                  </a:lnTo>
                  <a:lnTo>
                    <a:pt x="35" y="223"/>
                  </a:lnTo>
                  <a:lnTo>
                    <a:pt x="32" y="223"/>
                  </a:lnTo>
                  <a:lnTo>
                    <a:pt x="31" y="217"/>
                  </a:lnTo>
                  <a:lnTo>
                    <a:pt x="34" y="207"/>
                  </a:lnTo>
                  <a:lnTo>
                    <a:pt x="41" y="189"/>
                  </a:lnTo>
                  <a:lnTo>
                    <a:pt x="53" y="167"/>
                  </a:lnTo>
                  <a:lnTo>
                    <a:pt x="65" y="146"/>
                  </a:lnTo>
                  <a:lnTo>
                    <a:pt x="73" y="135"/>
                  </a:lnTo>
                  <a:lnTo>
                    <a:pt x="75" y="117"/>
                  </a:lnTo>
                  <a:lnTo>
                    <a:pt x="75" y="96"/>
                  </a:lnTo>
                  <a:lnTo>
                    <a:pt x="75" y="80"/>
                  </a:lnTo>
                  <a:lnTo>
                    <a:pt x="75" y="68"/>
                  </a:lnTo>
                  <a:lnTo>
                    <a:pt x="66" y="74"/>
                  </a:lnTo>
                  <a:lnTo>
                    <a:pt x="56" y="83"/>
                  </a:lnTo>
                  <a:lnTo>
                    <a:pt x="45" y="93"/>
                  </a:lnTo>
                  <a:lnTo>
                    <a:pt x="34" y="105"/>
                  </a:lnTo>
                  <a:lnTo>
                    <a:pt x="25" y="118"/>
                  </a:lnTo>
                  <a:lnTo>
                    <a:pt x="16" y="132"/>
                  </a:lnTo>
                  <a:lnTo>
                    <a:pt x="10" y="143"/>
                  </a:lnTo>
                  <a:lnTo>
                    <a:pt x="6" y="155"/>
                  </a:lnTo>
                  <a:lnTo>
                    <a:pt x="3" y="160"/>
                  </a:lnTo>
                  <a:lnTo>
                    <a:pt x="1" y="160"/>
                  </a:lnTo>
                  <a:lnTo>
                    <a:pt x="0" y="157"/>
                  </a:lnTo>
                  <a:lnTo>
                    <a:pt x="1" y="148"/>
                  </a:lnTo>
                  <a:lnTo>
                    <a:pt x="4" y="140"/>
                  </a:lnTo>
                  <a:lnTo>
                    <a:pt x="10" y="129"/>
                  </a:lnTo>
                  <a:lnTo>
                    <a:pt x="19" y="115"/>
                  </a:lnTo>
                  <a:lnTo>
                    <a:pt x="28" y="101"/>
                  </a:lnTo>
                  <a:lnTo>
                    <a:pt x="38" y="84"/>
                  </a:lnTo>
                  <a:lnTo>
                    <a:pt x="48" y="71"/>
                  </a:lnTo>
                  <a:lnTo>
                    <a:pt x="59" y="59"/>
                  </a:lnTo>
                  <a:lnTo>
                    <a:pt x="68" y="50"/>
                  </a:lnTo>
                  <a:lnTo>
                    <a:pt x="72" y="41"/>
                  </a:lnTo>
                  <a:lnTo>
                    <a:pt x="72" y="30"/>
                  </a:lnTo>
                  <a:lnTo>
                    <a:pt x="69" y="18"/>
                  </a:lnTo>
                  <a:lnTo>
                    <a:pt x="68" y="10"/>
                  </a:lnTo>
                  <a:lnTo>
                    <a:pt x="68" y="7"/>
                  </a:lnTo>
                  <a:lnTo>
                    <a:pt x="68" y="4"/>
                  </a:lnTo>
                  <a:lnTo>
                    <a:pt x="69" y="3"/>
                  </a:lnTo>
                  <a:lnTo>
                    <a:pt x="70"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1" name="Freeform 337"/>
            <p:cNvSpPr>
              <a:spLocks/>
            </p:cNvSpPr>
            <p:nvPr/>
          </p:nvSpPr>
          <p:spPr bwMode="auto">
            <a:xfrm>
              <a:off x="1948" y="1239"/>
              <a:ext cx="200" cy="286"/>
            </a:xfrm>
            <a:custGeom>
              <a:avLst/>
              <a:gdLst>
                <a:gd name="T0" fmla="*/ 6 w 200"/>
                <a:gd name="T1" fmla="*/ 272 h 286"/>
                <a:gd name="T2" fmla="*/ 24 w 200"/>
                <a:gd name="T3" fmla="*/ 235 h 286"/>
                <a:gd name="T4" fmla="*/ 36 w 200"/>
                <a:gd name="T5" fmla="*/ 209 h 286"/>
                <a:gd name="T6" fmla="*/ 51 w 200"/>
                <a:gd name="T7" fmla="*/ 172 h 286"/>
                <a:gd name="T8" fmla="*/ 49 w 200"/>
                <a:gd name="T9" fmla="*/ 153 h 286"/>
                <a:gd name="T10" fmla="*/ 37 w 200"/>
                <a:gd name="T11" fmla="*/ 138 h 286"/>
                <a:gd name="T12" fmla="*/ 36 w 200"/>
                <a:gd name="T13" fmla="*/ 122 h 286"/>
                <a:gd name="T14" fmla="*/ 39 w 200"/>
                <a:gd name="T15" fmla="*/ 126 h 286"/>
                <a:gd name="T16" fmla="*/ 46 w 200"/>
                <a:gd name="T17" fmla="*/ 136 h 286"/>
                <a:gd name="T18" fmla="*/ 58 w 200"/>
                <a:gd name="T19" fmla="*/ 142 h 286"/>
                <a:gd name="T20" fmla="*/ 70 w 200"/>
                <a:gd name="T21" fmla="*/ 136 h 286"/>
                <a:gd name="T22" fmla="*/ 85 w 200"/>
                <a:gd name="T23" fmla="*/ 119 h 286"/>
                <a:gd name="T24" fmla="*/ 99 w 200"/>
                <a:gd name="T25" fmla="*/ 101 h 286"/>
                <a:gd name="T26" fmla="*/ 110 w 200"/>
                <a:gd name="T27" fmla="*/ 86 h 286"/>
                <a:gd name="T28" fmla="*/ 111 w 200"/>
                <a:gd name="T29" fmla="*/ 71 h 286"/>
                <a:gd name="T30" fmla="*/ 104 w 200"/>
                <a:gd name="T31" fmla="*/ 39 h 286"/>
                <a:gd name="T32" fmla="*/ 92 w 200"/>
                <a:gd name="T33" fmla="*/ 20 h 286"/>
                <a:gd name="T34" fmla="*/ 91 w 200"/>
                <a:gd name="T35" fmla="*/ 14 h 286"/>
                <a:gd name="T36" fmla="*/ 102 w 200"/>
                <a:gd name="T37" fmla="*/ 25 h 286"/>
                <a:gd name="T38" fmla="*/ 119 w 200"/>
                <a:gd name="T39" fmla="*/ 59 h 286"/>
                <a:gd name="T40" fmla="*/ 129 w 200"/>
                <a:gd name="T41" fmla="*/ 54 h 286"/>
                <a:gd name="T42" fmla="*/ 151 w 200"/>
                <a:gd name="T43" fmla="*/ 15 h 286"/>
                <a:gd name="T44" fmla="*/ 167 w 200"/>
                <a:gd name="T45" fmla="*/ 0 h 286"/>
                <a:gd name="T46" fmla="*/ 167 w 200"/>
                <a:gd name="T47" fmla="*/ 5 h 286"/>
                <a:gd name="T48" fmla="*/ 157 w 200"/>
                <a:gd name="T49" fmla="*/ 24 h 286"/>
                <a:gd name="T50" fmla="*/ 135 w 200"/>
                <a:gd name="T51" fmla="*/ 70 h 286"/>
                <a:gd name="T52" fmla="*/ 135 w 200"/>
                <a:gd name="T53" fmla="*/ 79 h 286"/>
                <a:gd name="T54" fmla="*/ 154 w 200"/>
                <a:gd name="T55" fmla="*/ 74 h 286"/>
                <a:gd name="T56" fmla="*/ 169 w 200"/>
                <a:gd name="T57" fmla="*/ 68 h 286"/>
                <a:gd name="T58" fmla="*/ 182 w 200"/>
                <a:gd name="T59" fmla="*/ 62 h 286"/>
                <a:gd name="T60" fmla="*/ 194 w 200"/>
                <a:gd name="T61" fmla="*/ 55 h 286"/>
                <a:gd name="T62" fmla="*/ 200 w 200"/>
                <a:gd name="T63" fmla="*/ 57 h 286"/>
                <a:gd name="T64" fmla="*/ 191 w 200"/>
                <a:gd name="T65" fmla="*/ 65 h 286"/>
                <a:gd name="T66" fmla="*/ 172 w 200"/>
                <a:gd name="T67" fmla="*/ 76 h 286"/>
                <a:gd name="T68" fmla="*/ 148 w 200"/>
                <a:gd name="T69" fmla="*/ 88 h 286"/>
                <a:gd name="T70" fmla="*/ 129 w 200"/>
                <a:gd name="T71" fmla="*/ 96 h 286"/>
                <a:gd name="T72" fmla="*/ 113 w 200"/>
                <a:gd name="T73" fmla="*/ 102 h 286"/>
                <a:gd name="T74" fmla="*/ 95 w 200"/>
                <a:gd name="T75" fmla="*/ 126 h 286"/>
                <a:gd name="T76" fmla="*/ 95 w 200"/>
                <a:gd name="T77" fmla="*/ 136 h 286"/>
                <a:gd name="T78" fmla="*/ 102 w 200"/>
                <a:gd name="T79" fmla="*/ 141 h 286"/>
                <a:gd name="T80" fmla="*/ 99 w 200"/>
                <a:gd name="T81" fmla="*/ 144 h 286"/>
                <a:gd name="T82" fmla="*/ 91 w 200"/>
                <a:gd name="T83" fmla="*/ 151 h 286"/>
                <a:gd name="T84" fmla="*/ 85 w 200"/>
                <a:gd name="T85" fmla="*/ 153 h 286"/>
                <a:gd name="T86" fmla="*/ 80 w 200"/>
                <a:gd name="T87" fmla="*/ 153 h 286"/>
                <a:gd name="T88" fmla="*/ 76 w 200"/>
                <a:gd name="T89" fmla="*/ 160 h 286"/>
                <a:gd name="T90" fmla="*/ 62 w 200"/>
                <a:gd name="T91" fmla="*/ 185 h 286"/>
                <a:gd name="T92" fmla="*/ 46 w 200"/>
                <a:gd name="T93" fmla="*/ 216 h 286"/>
                <a:gd name="T94" fmla="*/ 37 w 200"/>
                <a:gd name="T95" fmla="*/ 246 h 286"/>
                <a:gd name="T96" fmla="*/ 33 w 200"/>
                <a:gd name="T97" fmla="*/ 262 h 286"/>
                <a:gd name="T98" fmla="*/ 29 w 200"/>
                <a:gd name="T99" fmla="*/ 274 h 286"/>
                <a:gd name="T100" fmla="*/ 20 w 200"/>
                <a:gd name="T101" fmla="*/ 281 h 286"/>
                <a:gd name="T102" fmla="*/ 5 w 200"/>
                <a:gd name="T103" fmla="*/ 286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286"/>
                <a:gd name="T158" fmla="*/ 200 w 200"/>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286">
                  <a:moveTo>
                    <a:pt x="0" y="286"/>
                  </a:moveTo>
                  <a:lnTo>
                    <a:pt x="6" y="272"/>
                  </a:lnTo>
                  <a:lnTo>
                    <a:pt x="15" y="253"/>
                  </a:lnTo>
                  <a:lnTo>
                    <a:pt x="24" y="235"/>
                  </a:lnTo>
                  <a:lnTo>
                    <a:pt x="30" y="222"/>
                  </a:lnTo>
                  <a:lnTo>
                    <a:pt x="36" y="209"/>
                  </a:lnTo>
                  <a:lnTo>
                    <a:pt x="43" y="190"/>
                  </a:lnTo>
                  <a:lnTo>
                    <a:pt x="51" y="172"/>
                  </a:lnTo>
                  <a:lnTo>
                    <a:pt x="57" y="160"/>
                  </a:lnTo>
                  <a:lnTo>
                    <a:pt x="49" y="153"/>
                  </a:lnTo>
                  <a:lnTo>
                    <a:pt x="42" y="145"/>
                  </a:lnTo>
                  <a:lnTo>
                    <a:pt x="37" y="138"/>
                  </a:lnTo>
                  <a:lnTo>
                    <a:pt x="36" y="127"/>
                  </a:lnTo>
                  <a:lnTo>
                    <a:pt x="36" y="122"/>
                  </a:lnTo>
                  <a:lnTo>
                    <a:pt x="37" y="122"/>
                  </a:lnTo>
                  <a:lnTo>
                    <a:pt x="39" y="126"/>
                  </a:lnTo>
                  <a:lnTo>
                    <a:pt x="42" y="132"/>
                  </a:lnTo>
                  <a:lnTo>
                    <a:pt x="46" y="136"/>
                  </a:lnTo>
                  <a:lnTo>
                    <a:pt x="52" y="139"/>
                  </a:lnTo>
                  <a:lnTo>
                    <a:pt x="58" y="142"/>
                  </a:lnTo>
                  <a:lnTo>
                    <a:pt x="62" y="144"/>
                  </a:lnTo>
                  <a:lnTo>
                    <a:pt x="70" y="136"/>
                  </a:lnTo>
                  <a:lnTo>
                    <a:pt x="77" y="129"/>
                  </a:lnTo>
                  <a:lnTo>
                    <a:pt x="85" y="119"/>
                  </a:lnTo>
                  <a:lnTo>
                    <a:pt x="92" y="110"/>
                  </a:lnTo>
                  <a:lnTo>
                    <a:pt x="99" y="101"/>
                  </a:lnTo>
                  <a:lnTo>
                    <a:pt x="105" y="93"/>
                  </a:lnTo>
                  <a:lnTo>
                    <a:pt x="110" y="86"/>
                  </a:lnTo>
                  <a:lnTo>
                    <a:pt x="111" y="82"/>
                  </a:lnTo>
                  <a:lnTo>
                    <a:pt x="111" y="71"/>
                  </a:lnTo>
                  <a:lnTo>
                    <a:pt x="110" y="55"/>
                  </a:lnTo>
                  <a:lnTo>
                    <a:pt x="104" y="39"/>
                  </a:lnTo>
                  <a:lnTo>
                    <a:pt x="98" y="27"/>
                  </a:lnTo>
                  <a:lnTo>
                    <a:pt x="92" y="20"/>
                  </a:lnTo>
                  <a:lnTo>
                    <a:pt x="91" y="15"/>
                  </a:lnTo>
                  <a:lnTo>
                    <a:pt x="91" y="14"/>
                  </a:lnTo>
                  <a:lnTo>
                    <a:pt x="95" y="17"/>
                  </a:lnTo>
                  <a:lnTo>
                    <a:pt x="102" y="25"/>
                  </a:lnTo>
                  <a:lnTo>
                    <a:pt x="111" y="42"/>
                  </a:lnTo>
                  <a:lnTo>
                    <a:pt x="119" y="59"/>
                  </a:lnTo>
                  <a:lnTo>
                    <a:pt x="120" y="71"/>
                  </a:lnTo>
                  <a:lnTo>
                    <a:pt x="129" y="54"/>
                  </a:lnTo>
                  <a:lnTo>
                    <a:pt x="141" y="33"/>
                  </a:lnTo>
                  <a:lnTo>
                    <a:pt x="151" y="15"/>
                  </a:lnTo>
                  <a:lnTo>
                    <a:pt x="161" y="3"/>
                  </a:lnTo>
                  <a:lnTo>
                    <a:pt x="167" y="0"/>
                  </a:lnTo>
                  <a:lnTo>
                    <a:pt x="169" y="2"/>
                  </a:lnTo>
                  <a:lnTo>
                    <a:pt x="167" y="5"/>
                  </a:lnTo>
                  <a:lnTo>
                    <a:pt x="163" y="11"/>
                  </a:lnTo>
                  <a:lnTo>
                    <a:pt x="157" y="24"/>
                  </a:lnTo>
                  <a:lnTo>
                    <a:pt x="145" y="48"/>
                  </a:lnTo>
                  <a:lnTo>
                    <a:pt x="135" y="70"/>
                  </a:lnTo>
                  <a:lnTo>
                    <a:pt x="126" y="82"/>
                  </a:lnTo>
                  <a:lnTo>
                    <a:pt x="135" y="79"/>
                  </a:lnTo>
                  <a:lnTo>
                    <a:pt x="145" y="76"/>
                  </a:lnTo>
                  <a:lnTo>
                    <a:pt x="154" y="74"/>
                  </a:lnTo>
                  <a:lnTo>
                    <a:pt x="161" y="71"/>
                  </a:lnTo>
                  <a:lnTo>
                    <a:pt x="169" y="68"/>
                  </a:lnTo>
                  <a:lnTo>
                    <a:pt x="176" y="65"/>
                  </a:lnTo>
                  <a:lnTo>
                    <a:pt x="182" y="62"/>
                  </a:lnTo>
                  <a:lnTo>
                    <a:pt x="186" y="59"/>
                  </a:lnTo>
                  <a:lnTo>
                    <a:pt x="194" y="55"/>
                  </a:lnTo>
                  <a:lnTo>
                    <a:pt x="198" y="54"/>
                  </a:lnTo>
                  <a:lnTo>
                    <a:pt x="200" y="57"/>
                  </a:lnTo>
                  <a:lnTo>
                    <a:pt x="197" y="61"/>
                  </a:lnTo>
                  <a:lnTo>
                    <a:pt x="191" y="65"/>
                  </a:lnTo>
                  <a:lnTo>
                    <a:pt x="182" y="70"/>
                  </a:lnTo>
                  <a:lnTo>
                    <a:pt x="172" y="76"/>
                  </a:lnTo>
                  <a:lnTo>
                    <a:pt x="160" y="82"/>
                  </a:lnTo>
                  <a:lnTo>
                    <a:pt x="148" y="88"/>
                  </a:lnTo>
                  <a:lnTo>
                    <a:pt x="138" y="93"/>
                  </a:lnTo>
                  <a:lnTo>
                    <a:pt x="129" y="96"/>
                  </a:lnTo>
                  <a:lnTo>
                    <a:pt x="123" y="98"/>
                  </a:lnTo>
                  <a:lnTo>
                    <a:pt x="113" y="102"/>
                  </a:lnTo>
                  <a:lnTo>
                    <a:pt x="102" y="114"/>
                  </a:lnTo>
                  <a:lnTo>
                    <a:pt x="95" y="126"/>
                  </a:lnTo>
                  <a:lnTo>
                    <a:pt x="93" y="133"/>
                  </a:lnTo>
                  <a:lnTo>
                    <a:pt x="95" y="136"/>
                  </a:lnTo>
                  <a:lnTo>
                    <a:pt x="99" y="139"/>
                  </a:lnTo>
                  <a:lnTo>
                    <a:pt x="102" y="141"/>
                  </a:lnTo>
                  <a:lnTo>
                    <a:pt x="105" y="141"/>
                  </a:lnTo>
                  <a:lnTo>
                    <a:pt x="99" y="144"/>
                  </a:lnTo>
                  <a:lnTo>
                    <a:pt x="95" y="147"/>
                  </a:lnTo>
                  <a:lnTo>
                    <a:pt x="91" y="151"/>
                  </a:lnTo>
                  <a:lnTo>
                    <a:pt x="88" y="154"/>
                  </a:lnTo>
                  <a:lnTo>
                    <a:pt x="85" y="153"/>
                  </a:lnTo>
                  <a:lnTo>
                    <a:pt x="82" y="153"/>
                  </a:lnTo>
                  <a:lnTo>
                    <a:pt x="80" y="153"/>
                  </a:lnTo>
                  <a:lnTo>
                    <a:pt x="76" y="160"/>
                  </a:lnTo>
                  <a:lnTo>
                    <a:pt x="70" y="170"/>
                  </a:lnTo>
                  <a:lnTo>
                    <a:pt x="62" y="185"/>
                  </a:lnTo>
                  <a:lnTo>
                    <a:pt x="54" y="200"/>
                  </a:lnTo>
                  <a:lnTo>
                    <a:pt x="46" y="216"/>
                  </a:lnTo>
                  <a:lnTo>
                    <a:pt x="40" y="232"/>
                  </a:lnTo>
                  <a:lnTo>
                    <a:pt x="37" y="246"/>
                  </a:lnTo>
                  <a:lnTo>
                    <a:pt x="36" y="256"/>
                  </a:lnTo>
                  <a:lnTo>
                    <a:pt x="33" y="262"/>
                  </a:lnTo>
                  <a:lnTo>
                    <a:pt x="31" y="268"/>
                  </a:lnTo>
                  <a:lnTo>
                    <a:pt x="29" y="274"/>
                  </a:lnTo>
                  <a:lnTo>
                    <a:pt x="24" y="278"/>
                  </a:lnTo>
                  <a:lnTo>
                    <a:pt x="20" y="281"/>
                  </a:lnTo>
                  <a:lnTo>
                    <a:pt x="12" y="284"/>
                  </a:lnTo>
                  <a:lnTo>
                    <a:pt x="5" y="286"/>
                  </a:lnTo>
                  <a:lnTo>
                    <a:pt x="0" y="28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2" name="Freeform 338"/>
            <p:cNvSpPr>
              <a:spLocks/>
            </p:cNvSpPr>
            <p:nvPr/>
          </p:nvSpPr>
          <p:spPr bwMode="auto">
            <a:xfrm>
              <a:off x="1658" y="1693"/>
              <a:ext cx="128" cy="222"/>
            </a:xfrm>
            <a:custGeom>
              <a:avLst/>
              <a:gdLst>
                <a:gd name="T0" fmla="*/ 84 w 128"/>
                <a:gd name="T1" fmla="*/ 13 h 222"/>
                <a:gd name="T2" fmla="*/ 72 w 128"/>
                <a:gd name="T3" fmla="*/ 40 h 222"/>
                <a:gd name="T4" fmla="*/ 62 w 128"/>
                <a:gd name="T5" fmla="*/ 47 h 222"/>
                <a:gd name="T6" fmla="*/ 41 w 128"/>
                <a:gd name="T7" fmla="*/ 55 h 222"/>
                <a:gd name="T8" fmla="*/ 20 w 128"/>
                <a:gd name="T9" fmla="*/ 67 h 222"/>
                <a:gd name="T10" fmla="*/ 4 w 128"/>
                <a:gd name="T11" fmla="*/ 77 h 222"/>
                <a:gd name="T12" fmla="*/ 0 w 128"/>
                <a:gd name="T13" fmla="*/ 84 h 222"/>
                <a:gd name="T14" fmla="*/ 1 w 128"/>
                <a:gd name="T15" fmla="*/ 86 h 222"/>
                <a:gd name="T16" fmla="*/ 10 w 128"/>
                <a:gd name="T17" fmla="*/ 81 h 222"/>
                <a:gd name="T18" fmla="*/ 23 w 128"/>
                <a:gd name="T19" fmla="*/ 74 h 222"/>
                <a:gd name="T20" fmla="*/ 41 w 128"/>
                <a:gd name="T21" fmla="*/ 64 h 222"/>
                <a:gd name="T22" fmla="*/ 57 w 128"/>
                <a:gd name="T23" fmla="*/ 58 h 222"/>
                <a:gd name="T24" fmla="*/ 60 w 128"/>
                <a:gd name="T25" fmla="*/ 67 h 222"/>
                <a:gd name="T26" fmla="*/ 54 w 128"/>
                <a:gd name="T27" fmla="*/ 95 h 222"/>
                <a:gd name="T28" fmla="*/ 48 w 128"/>
                <a:gd name="T29" fmla="*/ 109 h 222"/>
                <a:gd name="T30" fmla="*/ 34 w 128"/>
                <a:gd name="T31" fmla="*/ 124 h 222"/>
                <a:gd name="T32" fmla="*/ 19 w 128"/>
                <a:gd name="T33" fmla="*/ 141 h 222"/>
                <a:gd name="T34" fmla="*/ 7 w 128"/>
                <a:gd name="T35" fmla="*/ 152 h 222"/>
                <a:gd name="T36" fmla="*/ 4 w 128"/>
                <a:gd name="T37" fmla="*/ 161 h 222"/>
                <a:gd name="T38" fmla="*/ 7 w 128"/>
                <a:gd name="T39" fmla="*/ 164 h 222"/>
                <a:gd name="T40" fmla="*/ 19 w 128"/>
                <a:gd name="T41" fmla="*/ 151 h 222"/>
                <a:gd name="T42" fmla="*/ 44 w 128"/>
                <a:gd name="T43" fmla="*/ 127 h 222"/>
                <a:gd name="T44" fmla="*/ 54 w 128"/>
                <a:gd name="T45" fmla="*/ 138 h 222"/>
                <a:gd name="T46" fmla="*/ 59 w 128"/>
                <a:gd name="T47" fmla="*/ 197 h 222"/>
                <a:gd name="T48" fmla="*/ 63 w 128"/>
                <a:gd name="T49" fmla="*/ 220 h 222"/>
                <a:gd name="T50" fmla="*/ 65 w 128"/>
                <a:gd name="T51" fmla="*/ 219 h 222"/>
                <a:gd name="T52" fmla="*/ 66 w 128"/>
                <a:gd name="T53" fmla="*/ 192 h 222"/>
                <a:gd name="T54" fmla="*/ 63 w 128"/>
                <a:gd name="T55" fmla="*/ 129 h 222"/>
                <a:gd name="T56" fmla="*/ 68 w 128"/>
                <a:gd name="T57" fmla="*/ 108 h 222"/>
                <a:gd name="T58" fmla="*/ 70 w 128"/>
                <a:gd name="T59" fmla="*/ 111 h 222"/>
                <a:gd name="T60" fmla="*/ 78 w 128"/>
                <a:gd name="T61" fmla="*/ 127 h 222"/>
                <a:gd name="T62" fmla="*/ 106 w 128"/>
                <a:gd name="T63" fmla="*/ 160 h 222"/>
                <a:gd name="T64" fmla="*/ 119 w 128"/>
                <a:gd name="T65" fmla="*/ 167 h 222"/>
                <a:gd name="T66" fmla="*/ 115 w 128"/>
                <a:gd name="T67" fmla="*/ 158 h 222"/>
                <a:gd name="T68" fmla="*/ 100 w 128"/>
                <a:gd name="T69" fmla="*/ 141 h 222"/>
                <a:gd name="T70" fmla="*/ 81 w 128"/>
                <a:gd name="T71" fmla="*/ 114 h 222"/>
                <a:gd name="T72" fmla="*/ 75 w 128"/>
                <a:gd name="T73" fmla="*/ 93 h 222"/>
                <a:gd name="T74" fmla="*/ 76 w 128"/>
                <a:gd name="T75" fmla="*/ 67 h 222"/>
                <a:gd name="T76" fmla="*/ 79 w 128"/>
                <a:gd name="T77" fmla="*/ 56 h 222"/>
                <a:gd name="T78" fmla="*/ 85 w 128"/>
                <a:gd name="T79" fmla="*/ 59 h 222"/>
                <a:gd name="T80" fmla="*/ 97 w 128"/>
                <a:gd name="T81" fmla="*/ 71 h 222"/>
                <a:gd name="T82" fmla="*/ 119 w 128"/>
                <a:gd name="T83" fmla="*/ 92 h 222"/>
                <a:gd name="T84" fmla="*/ 128 w 128"/>
                <a:gd name="T85" fmla="*/ 98 h 222"/>
                <a:gd name="T86" fmla="*/ 121 w 128"/>
                <a:gd name="T87" fmla="*/ 86 h 222"/>
                <a:gd name="T88" fmla="*/ 107 w 128"/>
                <a:gd name="T89" fmla="*/ 71 h 222"/>
                <a:gd name="T90" fmla="*/ 96 w 128"/>
                <a:gd name="T91" fmla="*/ 56 h 222"/>
                <a:gd name="T92" fmla="*/ 90 w 128"/>
                <a:gd name="T93" fmla="*/ 44 h 222"/>
                <a:gd name="T94" fmla="*/ 90 w 128"/>
                <a:gd name="T95" fmla="*/ 22 h 222"/>
                <a:gd name="T96" fmla="*/ 97 w 128"/>
                <a:gd name="T97" fmla="*/ 5 h 222"/>
                <a:gd name="T98" fmla="*/ 94 w 128"/>
                <a:gd name="T99" fmla="*/ 0 h 2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2"/>
                <a:gd name="T152" fmla="*/ 128 w 128"/>
                <a:gd name="T153" fmla="*/ 222 h 2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2">
                  <a:moveTo>
                    <a:pt x="90" y="5"/>
                  </a:moveTo>
                  <a:lnTo>
                    <a:pt x="84" y="13"/>
                  </a:lnTo>
                  <a:lnTo>
                    <a:pt x="78" y="27"/>
                  </a:lnTo>
                  <a:lnTo>
                    <a:pt x="72" y="40"/>
                  </a:lnTo>
                  <a:lnTo>
                    <a:pt x="69" y="47"/>
                  </a:lnTo>
                  <a:lnTo>
                    <a:pt x="62" y="47"/>
                  </a:lnTo>
                  <a:lnTo>
                    <a:pt x="51" y="50"/>
                  </a:lnTo>
                  <a:lnTo>
                    <a:pt x="41" y="55"/>
                  </a:lnTo>
                  <a:lnTo>
                    <a:pt x="31" y="61"/>
                  </a:lnTo>
                  <a:lnTo>
                    <a:pt x="20" y="67"/>
                  </a:lnTo>
                  <a:lnTo>
                    <a:pt x="11" y="71"/>
                  </a:lnTo>
                  <a:lnTo>
                    <a:pt x="4" y="77"/>
                  </a:lnTo>
                  <a:lnTo>
                    <a:pt x="1" y="80"/>
                  </a:lnTo>
                  <a:lnTo>
                    <a:pt x="0" y="84"/>
                  </a:lnTo>
                  <a:lnTo>
                    <a:pt x="0" y="86"/>
                  </a:lnTo>
                  <a:lnTo>
                    <a:pt x="1" y="86"/>
                  </a:lnTo>
                  <a:lnTo>
                    <a:pt x="6" y="84"/>
                  </a:lnTo>
                  <a:lnTo>
                    <a:pt x="10" y="81"/>
                  </a:lnTo>
                  <a:lnTo>
                    <a:pt x="16" y="78"/>
                  </a:lnTo>
                  <a:lnTo>
                    <a:pt x="23" y="74"/>
                  </a:lnTo>
                  <a:lnTo>
                    <a:pt x="32" y="68"/>
                  </a:lnTo>
                  <a:lnTo>
                    <a:pt x="41" y="64"/>
                  </a:lnTo>
                  <a:lnTo>
                    <a:pt x="50" y="61"/>
                  </a:lnTo>
                  <a:lnTo>
                    <a:pt x="57" y="58"/>
                  </a:lnTo>
                  <a:lnTo>
                    <a:pt x="63" y="56"/>
                  </a:lnTo>
                  <a:lnTo>
                    <a:pt x="60" y="67"/>
                  </a:lnTo>
                  <a:lnTo>
                    <a:pt x="57" y="81"/>
                  </a:lnTo>
                  <a:lnTo>
                    <a:pt x="54" y="95"/>
                  </a:lnTo>
                  <a:lnTo>
                    <a:pt x="53" y="104"/>
                  </a:lnTo>
                  <a:lnTo>
                    <a:pt x="48" y="109"/>
                  </a:lnTo>
                  <a:lnTo>
                    <a:pt x="41" y="115"/>
                  </a:lnTo>
                  <a:lnTo>
                    <a:pt x="34" y="124"/>
                  </a:lnTo>
                  <a:lnTo>
                    <a:pt x="26" y="132"/>
                  </a:lnTo>
                  <a:lnTo>
                    <a:pt x="19" y="141"/>
                  </a:lnTo>
                  <a:lnTo>
                    <a:pt x="11" y="146"/>
                  </a:lnTo>
                  <a:lnTo>
                    <a:pt x="7" y="152"/>
                  </a:lnTo>
                  <a:lnTo>
                    <a:pt x="6" y="157"/>
                  </a:lnTo>
                  <a:lnTo>
                    <a:pt x="4" y="161"/>
                  </a:lnTo>
                  <a:lnTo>
                    <a:pt x="4" y="164"/>
                  </a:lnTo>
                  <a:lnTo>
                    <a:pt x="7" y="164"/>
                  </a:lnTo>
                  <a:lnTo>
                    <a:pt x="10" y="160"/>
                  </a:lnTo>
                  <a:lnTo>
                    <a:pt x="19" y="151"/>
                  </a:lnTo>
                  <a:lnTo>
                    <a:pt x="32" y="138"/>
                  </a:lnTo>
                  <a:lnTo>
                    <a:pt x="44" y="127"/>
                  </a:lnTo>
                  <a:lnTo>
                    <a:pt x="53" y="120"/>
                  </a:lnTo>
                  <a:lnTo>
                    <a:pt x="54" y="138"/>
                  </a:lnTo>
                  <a:lnTo>
                    <a:pt x="56" y="167"/>
                  </a:lnTo>
                  <a:lnTo>
                    <a:pt x="59" y="197"/>
                  </a:lnTo>
                  <a:lnTo>
                    <a:pt x="62" y="214"/>
                  </a:lnTo>
                  <a:lnTo>
                    <a:pt x="63" y="220"/>
                  </a:lnTo>
                  <a:lnTo>
                    <a:pt x="65" y="222"/>
                  </a:lnTo>
                  <a:lnTo>
                    <a:pt x="65" y="219"/>
                  </a:lnTo>
                  <a:lnTo>
                    <a:pt x="66" y="211"/>
                  </a:lnTo>
                  <a:lnTo>
                    <a:pt x="66" y="192"/>
                  </a:lnTo>
                  <a:lnTo>
                    <a:pt x="65" y="160"/>
                  </a:lnTo>
                  <a:lnTo>
                    <a:pt x="63" y="129"/>
                  </a:lnTo>
                  <a:lnTo>
                    <a:pt x="66" y="109"/>
                  </a:lnTo>
                  <a:lnTo>
                    <a:pt x="68" y="108"/>
                  </a:lnTo>
                  <a:lnTo>
                    <a:pt x="69" y="108"/>
                  </a:lnTo>
                  <a:lnTo>
                    <a:pt x="70" y="111"/>
                  </a:lnTo>
                  <a:lnTo>
                    <a:pt x="72" y="117"/>
                  </a:lnTo>
                  <a:lnTo>
                    <a:pt x="78" y="127"/>
                  </a:lnTo>
                  <a:lnTo>
                    <a:pt x="91" y="143"/>
                  </a:lnTo>
                  <a:lnTo>
                    <a:pt x="106" y="160"/>
                  </a:lnTo>
                  <a:lnTo>
                    <a:pt x="115" y="167"/>
                  </a:lnTo>
                  <a:lnTo>
                    <a:pt x="119" y="167"/>
                  </a:lnTo>
                  <a:lnTo>
                    <a:pt x="119" y="163"/>
                  </a:lnTo>
                  <a:lnTo>
                    <a:pt x="115" y="158"/>
                  </a:lnTo>
                  <a:lnTo>
                    <a:pt x="109" y="151"/>
                  </a:lnTo>
                  <a:lnTo>
                    <a:pt x="100" y="141"/>
                  </a:lnTo>
                  <a:lnTo>
                    <a:pt x="90" y="127"/>
                  </a:lnTo>
                  <a:lnTo>
                    <a:pt x="81" y="114"/>
                  </a:lnTo>
                  <a:lnTo>
                    <a:pt x="75" y="104"/>
                  </a:lnTo>
                  <a:lnTo>
                    <a:pt x="75" y="93"/>
                  </a:lnTo>
                  <a:lnTo>
                    <a:pt x="75" y="78"/>
                  </a:lnTo>
                  <a:lnTo>
                    <a:pt x="76" y="67"/>
                  </a:lnTo>
                  <a:lnTo>
                    <a:pt x="78" y="59"/>
                  </a:lnTo>
                  <a:lnTo>
                    <a:pt x="79" y="56"/>
                  </a:lnTo>
                  <a:lnTo>
                    <a:pt x="82" y="56"/>
                  </a:lnTo>
                  <a:lnTo>
                    <a:pt x="85" y="59"/>
                  </a:lnTo>
                  <a:lnTo>
                    <a:pt x="88" y="64"/>
                  </a:lnTo>
                  <a:lnTo>
                    <a:pt x="97" y="71"/>
                  </a:lnTo>
                  <a:lnTo>
                    <a:pt x="109" y="81"/>
                  </a:lnTo>
                  <a:lnTo>
                    <a:pt x="119" y="92"/>
                  </a:lnTo>
                  <a:lnTo>
                    <a:pt x="127" y="98"/>
                  </a:lnTo>
                  <a:lnTo>
                    <a:pt x="128" y="98"/>
                  </a:lnTo>
                  <a:lnTo>
                    <a:pt x="125" y="93"/>
                  </a:lnTo>
                  <a:lnTo>
                    <a:pt x="121" y="86"/>
                  </a:lnTo>
                  <a:lnTo>
                    <a:pt x="113" y="78"/>
                  </a:lnTo>
                  <a:lnTo>
                    <a:pt x="107" y="71"/>
                  </a:lnTo>
                  <a:lnTo>
                    <a:pt x="101" y="64"/>
                  </a:lnTo>
                  <a:lnTo>
                    <a:pt x="96" y="56"/>
                  </a:lnTo>
                  <a:lnTo>
                    <a:pt x="93" y="50"/>
                  </a:lnTo>
                  <a:lnTo>
                    <a:pt x="90" y="44"/>
                  </a:lnTo>
                  <a:lnTo>
                    <a:pt x="90" y="34"/>
                  </a:lnTo>
                  <a:lnTo>
                    <a:pt x="90" y="22"/>
                  </a:lnTo>
                  <a:lnTo>
                    <a:pt x="94" y="12"/>
                  </a:lnTo>
                  <a:lnTo>
                    <a:pt x="97" y="5"/>
                  </a:lnTo>
                  <a:lnTo>
                    <a:pt x="97" y="0"/>
                  </a:lnTo>
                  <a:lnTo>
                    <a:pt x="94" y="0"/>
                  </a:lnTo>
                  <a:lnTo>
                    <a:pt x="90" y="5"/>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3" name="Freeform 339"/>
            <p:cNvSpPr>
              <a:spLocks/>
            </p:cNvSpPr>
            <p:nvPr/>
          </p:nvSpPr>
          <p:spPr bwMode="auto">
            <a:xfrm>
              <a:off x="2111" y="1594"/>
              <a:ext cx="255" cy="203"/>
            </a:xfrm>
            <a:custGeom>
              <a:avLst/>
              <a:gdLst>
                <a:gd name="T0" fmla="*/ 6 w 255"/>
                <a:gd name="T1" fmla="*/ 21 h 203"/>
                <a:gd name="T2" fmla="*/ 21 w 255"/>
                <a:gd name="T3" fmla="*/ 34 h 203"/>
                <a:gd name="T4" fmla="*/ 29 w 255"/>
                <a:gd name="T5" fmla="*/ 41 h 203"/>
                <a:gd name="T6" fmla="*/ 50 w 255"/>
                <a:gd name="T7" fmla="*/ 50 h 203"/>
                <a:gd name="T8" fmla="*/ 57 w 255"/>
                <a:gd name="T9" fmla="*/ 74 h 203"/>
                <a:gd name="T10" fmla="*/ 57 w 255"/>
                <a:gd name="T11" fmla="*/ 114 h 203"/>
                <a:gd name="T12" fmla="*/ 63 w 255"/>
                <a:gd name="T13" fmla="*/ 135 h 203"/>
                <a:gd name="T14" fmla="*/ 65 w 255"/>
                <a:gd name="T15" fmla="*/ 129 h 203"/>
                <a:gd name="T16" fmla="*/ 63 w 255"/>
                <a:gd name="T17" fmla="*/ 109 h 203"/>
                <a:gd name="T18" fmla="*/ 68 w 255"/>
                <a:gd name="T19" fmla="*/ 68 h 203"/>
                <a:gd name="T20" fmla="*/ 75 w 255"/>
                <a:gd name="T21" fmla="*/ 59 h 203"/>
                <a:gd name="T22" fmla="*/ 87 w 255"/>
                <a:gd name="T23" fmla="*/ 70 h 203"/>
                <a:gd name="T24" fmla="*/ 100 w 255"/>
                <a:gd name="T25" fmla="*/ 83 h 203"/>
                <a:gd name="T26" fmla="*/ 112 w 255"/>
                <a:gd name="T27" fmla="*/ 93 h 203"/>
                <a:gd name="T28" fmla="*/ 119 w 255"/>
                <a:gd name="T29" fmla="*/ 120 h 203"/>
                <a:gd name="T30" fmla="*/ 131 w 255"/>
                <a:gd name="T31" fmla="*/ 180 h 203"/>
                <a:gd name="T32" fmla="*/ 143 w 255"/>
                <a:gd name="T33" fmla="*/ 203 h 203"/>
                <a:gd name="T34" fmla="*/ 143 w 255"/>
                <a:gd name="T35" fmla="*/ 192 h 203"/>
                <a:gd name="T36" fmla="*/ 137 w 255"/>
                <a:gd name="T37" fmla="*/ 167 h 203"/>
                <a:gd name="T38" fmla="*/ 128 w 255"/>
                <a:gd name="T39" fmla="*/ 120 h 203"/>
                <a:gd name="T40" fmla="*/ 140 w 255"/>
                <a:gd name="T41" fmla="*/ 109 h 203"/>
                <a:gd name="T42" fmla="*/ 176 w 255"/>
                <a:gd name="T43" fmla="*/ 130 h 203"/>
                <a:gd name="T44" fmla="*/ 215 w 255"/>
                <a:gd name="T45" fmla="*/ 152 h 203"/>
                <a:gd name="T46" fmla="*/ 245 w 255"/>
                <a:gd name="T47" fmla="*/ 169 h 203"/>
                <a:gd name="T48" fmla="*/ 254 w 255"/>
                <a:gd name="T49" fmla="*/ 176 h 203"/>
                <a:gd name="T50" fmla="*/ 252 w 255"/>
                <a:gd name="T51" fmla="*/ 170 h 203"/>
                <a:gd name="T52" fmla="*/ 238 w 255"/>
                <a:gd name="T53" fmla="*/ 158 h 203"/>
                <a:gd name="T54" fmla="*/ 208 w 255"/>
                <a:gd name="T55" fmla="*/ 139 h 203"/>
                <a:gd name="T56" fmla="*/ 173 w 255"/>
                <a:gd name="T57" fmla="*/ 117 h 203"/>
                <a:gd name="T58" fmla="*/ 143 w 255"/>
                <a:gd name="T59" fmla="*/ 99 h 203"/>
                <a:gd name="T60" fmla="*/ 130 w 255"/>
                <a:gd name="T61" fmla="*/ 93 h 203"/>
                <a:gd name="T62" fmla="*/ 137 w 255"/>
                <a:gd name="T63" fmla="*/ 92 h 203"/>
                <a:gd name="T64" fmla="*/ 156 w 255"/>
                <a:gd name="T65" fmla="*/ 86 h 203"/>
                <a:gd name="T66" fmla="*/ 183 w 255"/>
                <a:gd name="T67" fmla="*/ 81 h 203"/>
                <a:gd name="T68" fmla="*/ 212 w 255"/>
                <a:gd name="T69" fmla="*/ 78 h 203"/>
                <a:gd name="T70" fmla="*/ 239 w 255"/>
                <a:gd name="T71" fmla="*/ 81 h 203"/>
                <a:gd name="T72" fmla="*/ 255 w 255"/>
                <a:gd name="T73" fmla="*/ 89 h 203"/>
                <a:gd name="T74" fmla="*/ 251 w 255"/>
                <a:gd name="T75" fmla="*/ 81 h 203"/>
                <a:gd name="T76" fmla="*/ 236 w 255"/>
                <a:gd name="T77" fmla="*/ 75 h 203"/>
                <a:gd name="T78" fmla="*/ 207 w 255"/>
                <a:gd name="T79" fmla="*/ 74 h 203"/>
                <a:gd name="T80" fmla="*/ 170 w 255"/>
                <a:gd name="T81" fmla="*/ 74 h 203"/>
                <a:gd name="T82" fmla="*/ 140 w 255"/>
                <a:gd name="T83" fmla="*/ 75 h 203"/>
                <a:gd name="T84" fmla="*/ 128 w 255"/>
                <a:gd name="T85" fmla="*/ 75 h 203"/>
                <a:gd name="T86" fmla="*/ 115 w 255"/>
                <a:gd name="T87" fmla="*/ 68 h 203"/>
                <a:gd name="T88" fmla="*/ 100 w 255"/>
                <a:gd name="T89" fmla="*/ 56 h 203"/>
                <a:gd name="T90" fmla="*/ 88 w 255"/>
                <a:gd name="T91" fmla="*/ 47 h 203"/>
                <a:gd name="T92" fmla="*/ 93 w 255"/>
                <a:gd name="T93" fmla="*/ 40 h 203"/>
                <a:gd name="T94" fmla="*/ 112 w 255"/>
                <a:gd name="T95" fmla="*/ 28 h 203"/>
                <a:gd name="T96" fmla="*/ 134 w 255"/>
                <a:gd name="T97" fmla="*/ 16 h 203"/>
                <a:gd name="T98" fmla="*/ 152 w 255"/>
                <a:gd name="T99" fmla="*/ 7 h 203"/>
                <a:gd name="T100" fmla="*/ 164 w 255"/>
                <a:gd name="T101" fmla="*/ 5 h 203"/>
                <a:gd name="T102" fmla="*/ 156 w 255"/>
                <a:gd name="T103" fmla="*/ 0 h 203"/>
                <a:gd name="T104" fmla="*/ 139 w 255"/>
                <a:gd name="T105" fmla="*/ 6 h 203"/>
                <a:gd name="T106" fmla="*/ 118 w 255"/>
                <a:gd name="T107" fmla="*/ 15 h 203"/>
                <a:gd name="T108" fmla="*/ 96 w 255"/>
                <a:gd name="T109" fmla="*/ 25 h 203"/>
                <a:gd name="T110" fmla="*/ 78 w 255"/>
                <a:gd name="T111" fmla="*/ 33 h 203"/>
                <a:gd name="T112" fmla="*/ 68 w 255"/>
                <a:gd name="T113" fmla="*/ 39 h 203"/>
                <a:gd name="T114" fmla="*/ 54 w 255"/>
                <a:gd name="T115" fmla="*/ 37 h 203"/>
                <a:gd name="T116" fmla="*/ 41 w 255"/>
                <a:gd name="T117" fmla="*/ 30 h 203"/>
                <a:gd name="T118" fmla="*/ 28 w 255"/>
                <a:gd name="T119" fmla="*/ 24 h 203"/>
                <a:gd name="T120" fmla="*/ 15 w 255"/>
                <a:gd name="T121" fmla="*/ 19 h 203"/>
                <a:gd name="T122" fmla="*/ 3 w 255"/>
                <a:gd name="T123" fmla="*/ 16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203"/>
                <a:gd name="T188" fmla="*/ 255 w 255"/>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203">
                  <a:moveTo>
                    <a:pt x="0" y="16"/>
                  </a:moveTo>
                  <a:lnTo>
                    <a:pt x="6" y="21"/>
                  </a:lnTo>
                  <a:lnTo>
                    <a:pt x="13" y="28"/>
                  </a:lnTo>
                  <a:lnTo>
                    <a:pt x="21" y="34"/>
                  </a:lnTo>
                  <a:lnTo>
                    <a:pt x="23" y="39"/>
                  </a:lnTo>
                  <a:lnTo>
                    <a:pt x="29" y="41"/>
                  </a:lnTo>
                  <a:lnTo>
                    <a:pt x="40" y="44"/>
                  </a:lnTo>
                  <a:lnTo>
                    <a:pt x="50" y="50"/>
                  </a:lnTo>
                  <a:lnTo>
                    <a:pt x="57" y="55"/>
                  </a:lnTo>
                  <a:lnTo>
                    <a:pt x="57" y="74"/>
                  </a:lnTo>
                  <a:lnTo>
                    <a:pt x="57" y="95"/>
                  </a:lnTo>
                  <a:lnTo>
                    <a:pt x="57" y="114"/>
                  </a:lnTo>
                  <a:lnTo>
                    <a:pt x="60" y="129"/>
                  </a:lnTo>
                  <a:lnTo>
                    <a:pt x="63" y="135"/>
                  </a:lnTo>
                  <a:lnTo>
                    <a:pt x="65" y="135"/>
                  </a:lnTo>
                  <a:lnTo>
                    <a:pt x="65" y="129"/>
                  </a:lnTo>
                  <a:lnTo>
                    <a:pt x="63" y="123"/>
                  </a:lnTo>
                  <a:lnTo>
                    <a:pt x="63" y="109"/>
                  </a:lnTo>
                  <a:lnTo>
                    <a:pt x="65" y="89"/>
                  </a:lnTo>
                  <a:lnTo>
                    <a:pt x="68" y="68"/>
                  </a:lnTo>
                  <a:lnTo>
                    <a:pt x="71" y="56"/>
                  </a:lnTo>
                  <a:lnTo>
                    <a:pt x="75" y="59"/>
                  </a:lnTo>
                  <a:lnTo>
                    <a:pt x="80" y="64"/>
                  </a:lnTo>
                  <a:lnTo>
                    <a:pt x="87" y="70"/>
                  </a:lnTo>
                  <a:lnTo>
                    <a:pt x="94" y="77"/>
                  </a:lnTo>
                  <a:lnTo>
                    <a:pt x="100" y="83"/>
                  </a:lnTo>
                  <a:lnTo>
                    <a:pt x="108" y="89"/>
                  </a:lnTo>
                  <a:lnTo>
                    <a:pt x="112" y="93"/>
                  </a:lnTo>
                  <a:lnTo>
                    <a:pt x="117" y="96"/>
                  </a:lnTo>
                  <a:lnTo>
                    <a:pt x="119" y="120"/>
                  </a:lnTo>
                  <a:lnTo>
                    <a:pt x="124" y="151"/>
                  </a:lnTo>
                  <a:lnTo>
                    <a:pt x="131" y="180"/>
                  </a:lnTo>
                  <a:lnTo>
                    <a:pt x="139" y="198"/>
                  </a:lnTo>
                  <a:lnTo>
                    <a:pt x="143" y="203"/>
                  </a:lnTo>
                  <a:lnTo>
                    <a:pt x="145" y="200"/>
                  </a:lnTo>
                  <a:lnTo>
                    <a:pt x="143" y="192"/>
                  </a:lnTo>
                  <a:lnTo>
                    <a:pt x="140" y="183"/>
                  </a:lnTo>
                  <a:lnTo>
                    <a:pt x="137" y="167"/>
                  </a:lnTo>
                  <a:lnTo>
                    <a:pt x="133" y="143"/>
                  </a:lnTo>
                  <a:lnTo>
                    <a:pt x="128" y="120"/>
                  </a:lnTo>
                  <a:lnTo>
                    <a:pt x="128" y="104"/>
                  </a:lnTo>
                  <a:lnTo>
                    <a:pt x="140" y="109"/>
                  </a:lnTo>
                  <a:lnTo>
                    <a:pt x="156" y="120"/>
                  </a:lnTo>
                  <a:lnTo>
                    <a:pt x="176" y="130"/>
                  </a:lnTo>
                  <a:lnTo>
                    <a:pt x="196" y="141"/>
                  </a:lnTo>
                  <a:lnTo>
                    <a:pt x="215" y="152"/>
                  </a:lnTo>
                  <a:lnTo>
                    <a:pt x="232" y="161"/>
                  </a:lnTo>
                  <a:lnTo>
                    <a:pt x="245" y="169"/>
                  </a:lnTo>
                  <a:lnTo>
                    <a:pt x="251" y="173"/>
                  </a:lnTo>
                  <a:lnTo>
                    <a:pt x="254" y="176"/>
                  </a:lnTo>
                  <a:lnTo>
                    <a:pt x="255" y="174"/>
                  </a:lnTo>
                  <a:lnTo>
                    <a:pt x="252" y="170"/>
                  </a:lnTo>
                  <a:lnTo>
                    <a:pt x="245" y="164"/>
                  </a:lnTo>
                  <a:lnTo>
                    <a:pt x="238" y="158"/>
                  </a:lnTo>
                  <a:lnTo>
                    <a:pt x="224" y="149"/>
                  </a:lnTo>
                  <a:lnTo>
                    <a:pt x="208" y="139"/>
                  </a:lnTo>
                  <a:lnTo>
                    <a:pt x="190" y="127"/>
                  </a:lnTo>
                  <a:lnTo>
                    <a:pt x="173" y="117"/>
                  </a:lnTo>
                  <a:lnTo>
                    <a:pt x="156" y="107"/>
                  </a:lnTo>
                  <a:lnTo>
                    <a:pt x="143" y="99"/>
                  </a:lnTo>
                  <a:lnTo>
                    <a:pt x="136" y="95"/>
                  </a:lnTo>
                  <a:lnTo>
                    <a:pt x="130" y="93"/>
                  </a:lnTo>
                  <a:lnTo>
                    <a:pt x="131" y="92"/>
                  </a:lnTo>
                  <a:lnTo>
                    <a:pt x="137" y="92"/>
                  </a:lnTo>
                  <a:lnTo>
                    <a:pt x="148" y="89"/>
                  </a:lnTo>
                  <a:lnTo>
                    <a:pt x="156" y="86"/>
                  </a:lnTo>
                  <a:lnTo>
                    <a:pt x="168" y="83"/>
                  </a:lnTo>
                  <a:lnTo>
                    <a:pt x="183" y="81"/>
                  </a:lnTo>
                  <a:lnTo>
                    <a:pt x="198" y="80"/>
                  </a:lnTo>
                  <a:lnTo>
                    <a:pt x="212" y="78"/>
                  </a:lnTo>
                  <a:lnTo>
                    <a:pt x="227" y="80"/>
                  </a:lnTo>
                  <a:lnTo>
                    <a:pt x="239" y="81"/>
                  </a:lnTo>
                  <a:lnTo>
                    <a:pt x="248" y="84"/>
                  </a:lnTo>
                  <a:lnTo>
                    <a:pt x="255" y="89"/>
                  </a:lnTo>
                  <a:lnTo>
                    <a:pt x="255" y="86"/>
                  </a:lnTo>
                  <a:lnTo>
                    <a:pt x="251" y="81"/>
                  </a:lnTo>
                  <a:lnTo>
                    <a:pt x="243" y="77"/>
                  </a:lnTo>
                  <a:lnTo>
                    <a:pt x="236" y="75"/>
                  </a:lnTo>
                  <a:lnTo>
                    <a:pt x="223" y="74"/>
                  </a:lnTo>
                  <a:lnTo>
                    <a:pt x="207" y="74"/>
                  </a:lnTo>
                  <a:lnTo>
                    <a:pt x="189" y="74"/>
                  </a:lnTo>
                  <a:lnTo>
                    <a:pt x="170" y="74"/>
                  </a:lnTo>
                  <a:lnTo>
                    <a:pt x="153" y="75"/>
                  </a:lnTo>
                  <a:lnTo>
                    <a:pt x="140" y="75"/>
                  </a:lnTo>
                  <a:lnTo>
                    <a:pt x="133" y="77"/>
                  </a:lnTo>
                  <a:lnTo>
                    <a:pt x="128" y="75"/>
                  </a:lnTo>
                  <a:lnTo>
                    <a:pt x="121" y="73"/>
                  </a:lnTo>
                  <a:lnTo>
                    <a:pt x="115" y="68"/>
                  </a:lnTo>
                  <a:lnTo>
                    <a:pt x="108" y="62"/>
                  </a:lnTo>
                  <a:lnTo>
                    <a:pt x="100" y="56"/>
                  </a:lnTo>
                  <a:lnTo>
                    <a:pt x="93" y="50"/>
                  </a:lnTo>
                  <a:lnTo>
                    <a:pt x="88" y="47"/>
                  </a:lnTo>
                  <a:lnTo>
                    <a:pt x="85" y="44"/>
                  </a:lnTo>
                  <a:lnTo>
                    <a:pt x="93" y="40"/>
                  </a:lnTo>
                  <a:lnTo>
                    <a:pt x="102" y="34"/>
                  </a:lnTo>
                  <a:lnTo>
                    <a:pt x="112" y="28"/>
                  </a:lnTo>
                  <a:lnTo>
                    <a:pt x="124" y="22"/>
                  </a:lnTo>
                  <a:lnTo>
                    <a:pt x="134" y="16"/>
                  </a:lnTo>
                  <a:lnTo>
                    <a:pt x="143" y="10"/>
                  </a:lnTo>
                  <a:lnTo>
                    <a:pt x="152" y="7"/>
                  </a:lnTo>
                  <a:lnTo>
                    <a:pt x="158" y="6"/>
                  </a:lnTo>
                  <a:lnTo>
                    <a:pt x="164" y="5"/>
                  </a:lnTo>
                  <a:lnTo>
                    <a:pt x="164" y="2"/>
                  </a:lnTo>
                  <a:lnTo>
                    <a:pt x="156" y="0"/>
                  </a:lnTo>
                  <a:lnTo>
                    <a:pt x="146" y="3"/>
                  </a:lnTo>
                  <a:lnTo>
                    <a:pt x="139" y="6"/>
                  </a:lnTo>
                  <a:lnTo>
                    <a:pt x="130" y="10"/>
                  </a:lnTo>
                  <a:lnTo>
                    <a:pt x="118" y="15"/>
                  </a:lnTo>
                  <a:lnTo>
                    <a:pt x="108" y="19"/>
                  </a:lnTo>
                  <a:lnTo>
                    <a:pt x="96" y="25"/>
                  </a:lnTo>
                  <a:lnTo>
                    <a:pt x="87" y="30"/>
                  </a:lnTo>
                  <a:lnTo>
                    <a:pt x="78" y="33"/>
                  </a:lnTo>
                  <a:lnTo>
                    <a:pt x="74" y="36"/>
                  </a:lnTo>
                  <a:lnTo>
                    <a:pt x="68" y="39"/>
                  </a:lnTo>
                  <a:lnTo>
                    <a:pt x="62" y="39"/>
                  </a:lnTo>
                  <a:lnTo>
                    <a:pt x="54" y="37"/>
                  </a:lnTo>
                  <a:lnTo>
                    <a:pt x="47" y="33"/>
                  </a:lnTo>
                  <a:lnTo>
                    <a:pt x="41" y="30"/>
                  </a:lnTo>
                  <a:lnTo>
                    <a:pt x="35" y="27"/>
                  </a:lnTo>
                  <a:lnTo>
                    <a:pt x="28" y="24"/>
                  </a:lnTo>
                  <a:lnTo>
                    <a:pt x="21" y="22"/>
                  </a:lnTo>
                  <a:lnTo>
                    <a:pt x="15" y="19"/>
                  </a:lnTo>
                  <a:lnTo>
                    <a:pt x="7" y="18"/>
                  </a:lnTo>
                  <a:lnTo>
                    <a:pt x="3" y="16"/>
                  </a:lnTo>
                  <a:lnTo>
                    <a:pt x="0" y="1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4" name="Freeform 340"/>
            <p:cNvSpPr>
              <a:spLocks/>
            </p:cNvSpPr>
            <p:nvPr/>
          </p:nvSpPr>
          <p:spPr bwMode="auto">
            <a:xfrm>
              <a:off x="1227" y="1904"/>
              <a:ext cx="166" cy="172"/>
            </a:xfrm>
            <a:custGeom>
              <a:avLst/>
              <a:gdLst>
                <a:gd name="T0" fmla="*/ 17 w 166"/>
                <a:gd name="T1" fmla="*/ 51 h 172"/>
                <a:gd name="T2" fmla="*/ 25 w 166"/>
                <a:gd name="T3" fmla="*/ 85 h 172"/>
                <a:gd name="T4" fmla="*/ 39 w 166"/>
                <a:gd name="T5" fmla="*/ 82 h 172"/>
                <a:gd name="T6" fmla="*/ 54 w 166"/>
                <a:gd name="T7" fmla="*/ 92 h 172"/>
                <a:gd name="T8" fmla="*/ 59 w 166"/>
                <a:gd name="T9" fmla="*/ 102 h 172"/>
                <a:gd name="T10" fmla="*/ 44 w 166"/>
                <a:gd name="T11" fmla="*/ 100 h 172"/>
                <a:gd name="T12" fmla="*/ 35 w 166"/>
                <a:gd name="T13" fmla="*/ 95 h 172"/>
                <a:gd name="T14" fmla="*/ 22 w 166"/>
                <a:gd name="T15" fmla="*/ 88 h 172"/>
                <a:gd name="T16" fmla="*/ 2 w 166"/>
                <a:gd name="T17" fmla="*/ 98 h 172"/>
                <a:gd name="T18" fmla="*/ 0 w 166"/>
                <a:gd name="T19" fmla="*/ 119 h 172"/>
                <a:gd name="T20" fmla="*/ 5 w 166"/>
                <a:gd name="T21" fmla="*/ 129 h 172"/>
                <a:gd name="T22" fmla="*/ 33 w 166"/>
                <a:gd name="T23" fmla="*/ 134 h 172"/>
                <a:gd name="T24" fmla="*/ 48 w 166"/>
                <a:gd name="T25" fmla="*/ 125 h 172"/>
                <a:gd name="T26" fmla="*/ 48 w 166"/>
                <a:gd name="T27" fmla="*/ 135 h 172"/>
                <a:gd name="T28" fmla="*/ 39 w 166"/>
                <a:gd name="T29" fmla="*/ 168 h 172"/>
                <a:gd name="T30" fmla="*/ 67 w 166"/>
                <a:gd name="T31" fmla="*/ 169 h 172"/>
                <a:gd name="T32" fmla="*/ 78 w 166"/>
                <a:gd name="T33" fmla="*/ 147 h 172"/>
                <a:gd name="T34" fmla="*/ 70 w 166"/>
                <a:gd name="T35" fmla="*/ 128 h 172"/>
                <a:gd name="T36" fmla="*/ 75 w 166"/>
                <a:gd name="T37" fmla="*/ 122 h 172"/>
                <a:gd name="T38" fmla="*/ 81 w 166"/>
                <a:gd name="T39" fmla="*/ 131 h 172"/>
                <a:gd name="T40" fmla="*/ 90 w 166"/>
                <a:gd name="T41" fmla="*/ 147 h 172"/>
                <a:gd name="T42" fmla="*/ 113 w 166"/>
                <a:gd name="T43" fmla="*/ 147 h 172"/>
                <a:gd name="T44" fmla="*/ 134 w 166"/>
                <a:gd name="T45" fmla="*/ 153 h 172"/>
                <a:gd name="T46" fmla="*/ 153 w 166"/>
                <a:gd name="T47" fmla="*/ 141 h 172"/>
                <a:gd name="T48" fmla="*/ 157 w 166"/>
                <a:gd name="T49" fmla="*/ 128 h 172"/>
                <a:gd name="T50" fmla="*/ 153 w 166"/>
                <a:gd name="T51" fmla="*/ 122 h 172"/>
                <a:gd name="T52" fmla="*/ 131 w 166"/>
                <a:gd name="T53" fmla="*/ 110 h 172"/>
                <a:gd name="T54" fmla="*/ 115 w 166"/>
                <a:gd name="T55" fmla="*/ 105 h 172"/>
                <a:gd name="T56" fmla="*/ 122 w 166"/>
                <a:gd name="T57" fmla="*/ 91 h 172"/>
                <a:gd name="T58" fmla="*/ 144 w 166"/>
                <a:gd name="T59" fmla="*/ 83 h 172"/>
                <a:gd name="T60" fmla="*/ 163 w 166"/>
                <a:gd name="T61" fmla="*/ 71 h 172"/>
                <a:gd name="T62" fmla="*/ 165 w 166"/>
                <a:gd name="T63" fmla="*/ 51 h 172"/>
                <a:gd name="T64" fmla="*/ 146 w 166"/>
                <a:gd name="T65" fmla="*/ 39 h 172"/>
                <a:gd name="T66" fmla="*/ 124 w 166"/>
                <a:gd name="T67" fmla="*/ 48 h 172"/>
                <a:gd name="T68" fmla="*/ 124 w 166"/>
                <a:gd name="T69" fmla="*/ 63 h 172"/>
                <a:gd name="T70" fmla="*/ 106 w 166"/>
                <a:gd name="T71" fmla="*/ 77 h 172"/>
                <a:gd name="T72" fmla="*/ 98 w 166"/>
                <a:gd name="T73" fmla="*/ 76 h 172"/>
                <a:gd name="T74" fmla="*/ 95 w 166"/>
                <a:gd name="T75" fmla="*/ 67 h 172"/>
                <a:gd name="T76" fmla="*/ 101 w 166"/>
                <a:gd name="T77" fmla="*/ 48 h 172"/>
                <a:gd name="T78" fmla="*/ 118 w 166"/>
                <a:gd name="T79" fmla="*/ 27 h 172"/>
                <a:gd name="T80" fmla="*/ 106 w 166"/>
                <a:gd name="T81" fmla="*/ 5 h 172"/>
                <a:gd name="T82" fmla="*/ 85 w 166"/>
                <a:gd name="T83" fmla="*/ 2 h 172"/>
                <a:gd name="T84" fmla="*/ 70 w 166"/>
                <a:gd name="T85" fmla="*/ 12 h 172"/>
                <a:gd name="T86" fmla="*/ 64 w 166"/>
                <a:gd name="T87" fmla="*/ 23 h 172"/>
                <a:gd name="T88" fmla="*/ 72 w 166"/>
                <a:gd name="T89" fmla="*/ 39 h 172"/>
                <a:gd name="T90" fmla="*/ 81 w 166"/>
                <a:gd name="T91" fmla="*/ 52 h 172"/>
                <a:gd name="T92" fmla="*/ 79 w 166"/>
                <a:gd name="T93" fmla="*/ 68 h 172"/>
                <a:gd name="T94" fmla="*/ 70 w 166"/>
                <a:gd name="T95" fmla="*/ 71 h 172"/>
                <a:gd name="T96" fmla="*/ 59 w 166"/>
                <a:gd name="T97" fmla="*/ 54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172"/>
                <a:gd name="T149" fmla="*/ 166 w 166"/>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172">
                  <a:moveTo>
                    <a:pt x="39" y="39"/>
                  </a:moveTo>
                  <a:lnTo>
                    <a:pt x="28" y="42"/>
                  </a:lnTo>
                  <a:lnTo>
                    <a:pt x="17" y="51"/>
                  </a:lnTo>
                  <a:lnTo>
                    <a:pt x="13" y="64"/>
                  </a:lnTo>
                  <a:lnTo>
                    <a:pt x="20" y="82"/>
                  </a:lnTo>
                  <a:lnTo>
                    <a:pt x="25" y="85"/>
                  </a:lnTo>
                  <a:lnTo>
                    <a:pt x="31" y="85"/>
                  </a:lnTo>
                  <a:lnTo>
                    <a:pt x="36" y="83"/>
                  </a:lnTo>
                  <a:lnTo>
                    <a:pt x="39" y="82"/>
                  </a:lnTo>
                  <a:lnTo>
                    <a:pt x="45" y="85"/>
                  </a:lnTo>
                  <a:lnTo>
                    <a:pt x="50" y="89"/>
                  </a:lnTo>
                  <a:lnTo>
                    <a:pt x="54" y="92"/>
                  </a:lnTo>
                  <a:lnTo>
                    <a:pt x="57" y="97"/>
                  </a:lnTo>
                  <a:lnTo>
                    <a:pt x="59" y="101"/>
                  </a:lnTo>
                  <a:lnTo>
                    <a:pt x="59" y="102"/>
                  </a:lnTo>
                  <a:lnTo>
                    <a:pt x="56" y="102"/>
                  </a:lnTo>
                  <a:lnTo>
                    <a:pt x="50" y="101"/>
                  </a:lnTo>
                  <a:lnTo>
                    <a:pt x="44" y="100"/>
                  </a:lnTo>
                  <a:lnTo>
                    <a:pt x="39" y="98"/>
                  </a:lnTo>
                  <a:lnTo>
                    <a:pt x="36" y="98"/>
                  </a:lnTo>
                  <a:lnTo>
                    <a:pt x="35" y="95"/>
                  </a:lnTo>
                  <a:lnTo>
                    <a:pt x="33" y="92"/>
                  </a:lnTo>
                  <a:lnTo>
                    <a:pt x="29" y="89"/>
                  </a:lnTo>
                  <a:lnTo>
                    <a:pt x="22" y="88"/>
                  </a:lnTo>
                  <a:lnTo>
                    <a:pt x="14" y="89"/>
                  </a:lnTo>
                  <a:lnTo>
                    <a:pt x="7" y="92"/>
                  </a:lnTo>
                  <a:lnTo>
                    <a:pt x="2" y="98"/>
                  </a:lnTo>
                  <a:lnTo>
                    <a:pt x="0" y="105"/>
                  </a:lnTo>
                  <a:lnTo>
                    <a:pt x="0" y="114"/>
                  </a:lnTo>
                  <a:lnTo>
                    <a:pt x="0" y="119"/>
                  </a:lnTo>
                  <a:lnTo>
                    <a:pt x="1" y="123"/>
                  </a:lnTo>
                  <a:lnTo>
                    <a:pt x="4" y="126"/>
                  </a:lnTo>
                  <a:lnTo>
                    <a:pt x="5" y="129"/>
                  </a:lnTo>
                  <a:lnTo>
                    <a:pt x="14" y="134"/>
                  </a:lnTo>
                  <a:lnTo>
                    <a:pt x="25" y="135"/>
                  </a:lnTo>
                  <a:lnTo>
                    <a:pt x="33" y="134"/>
                  </a:lnTo>
                  <a:lnTo>
                    <a:pt x="39" y="129"/>
                  </a:lnTo>
                  <a:lnTo>
                    <a:pt x="44" y="125"/>
                  </a:lnTo>
                  <a:lnTo>
                    <a:pt x="48" y="125"/>
                  </a:lnTo>
                  <a:lnTo>
                    <a:pt x="53" y="126"/>
                  </a:lnTo>
                  <a:lnTo>
                    <a:pt x="57" y="128"/>
                  </a:lnTo>
                  <a:lnTo>
                    <a:pt x="48" y="135"/>
                  </a:lnTo>
                  <a:lnTo>
                    <a:pt x="41" y="147"/>
                  </a:lnTo>
                  <a:lnTo>
                    <a:pt x="36" y="159"/>
                  </a:lnTo>
                  <a:lnTo>
                    <a:pt x="39" y="168"/>
                  </a:lnTo>
                  <a:lnTo>
                    <a:pt x="48" y="172"/>
                  </a:lnTo>
                  <a:lnTo>
                    <a:pt x="57" y="172"/>
                  </a:lnTo>
                  <a:lnTo>
                    <a:pt x="67" y="169"/>
                  </a:lnTo>
                  <a:lnTo>
                    <a:pt x="73" y="163"/>
                  </a:lnTo>
                  <a:lnTo>
                    <a:pt x="78" y="156"/>
                  </a:lnTo>
                  <a:lnTo>
                    <a:pt x="78" y="147"/>
                  </a:lnTo>
                  <a:lnTo>
                    <a:pt x="76" y="138"/>
                  </a:lnTo>
                  <a:lnTo>
                    <a:pt x="73" y="132"/>
                  </a:lnTo>
                  <a:lnTo>
                    <a:pt x="70" y="128"/>
                  </a:lnTo>
                  <a:lnTo>
                    <a:pt x="70" y="125"/>
                  </a:lnTo>
                  <a:lnTo>
                    <a:pt x="72" y="123"/>
                  </a:lnTo>
                  <a:lnTo>
                    <a:pt x="75" y="122"/>
                  </a:lnTo>
                  <a:lnTo>
                    <a:pt x="78" y="122"/>
                  </a:lnTo>
                  <a:lnTo>
                    <a:pt x="79" y="126"/>
                  </a:lnTo>
                  <a:lnTo>
                    <a:pt x="81" y="131"/>
                  </a:lnTo>
                  <a:lnTo>
                    <a:pt x="82" y="135"/>
                  </a:lnTo>
                  <a:lnTo>
                    <a:pt x="84" y="141"/>
                  </a:lnTo>
                  <a:lnTo>
                    <a:pt x="90" y="147"/>
                  </a:lnTo>
                  <a:lnTo>
                    <a:pt x="97" y="148"/>
                  </a:lnTo>
                  <a:lnTo>
                    <a:pt x="109" y="142"/>
                  </a:lnTo>
                  <a:lnTo>
                    <a:pt x="113" y="147"/>
                  </a:lnTo>
                  <a:lnTo>
                    <a:pt x="119" y="150"/>
                  </a:lnTo>
                  <a:lnTo>
                    <a:pt x="126" y="153"/>
                  </a:lnTo>
                  <a:lnTo>
                    <a:pt x="134" y="153"/>
                  </a:lnTo>
                  <a:lnTo>
                    <a:pt x="140" y="151"/>
                  </a:lnTo>
                  <a:lnTo>
                    <a:pt x="147" y="147"/>
                  </a:lnTo>
                  <a:lnTo>
                    <a:pt x="153" y="141"/>
                  </a:lnTo>
                  <a:lnTo>
                    <a:pt x="157" y="131"/>
                  </a:lnTo>
                  <a:lnTo>
                    <a:pt x="157" y="129"/>
                  </a:lnTo>
                  <a:lnTo>
                    <a:pt x="157" y="128"/>
                  </a:lnTo>
                  <a:lnTo>
                    <a:pt x="156" y="128"/>
                  </a:lnTo>
                  <a:lnTo>
                    <a:pt x="156" y="126"/>
                  </a:lnTo>
                  <a:lnTo>
                    <a:pt x="153" y="122"/>
                  </a:lnTo>
                  <a:lnTo>
                    <a:pt x="149" y="114"/>
                  </a:lnTo>
                  <a:lnTo>
                    <a:pt x="141" y="110"/>
                  </a:lnTo>
                  <a:lnTo>
                    <a:pt x="131" y="110"/>
                  </a:lnTo>
                  <a:lnTo>
                    <a:pt x="125" y="111"/>
                  </a:lnTo>
                  <a:lnTo>
                    <a:pt x="119" y="110"/>
                  </a:lnTo>
                  <a:lnTo>
                    <a:pt x="115" y="105"/>
                  </a:lnTo>
                  <a:lnTo>
                    <a:pt x="112" y="102"/>
                  </a:lnTo>
                  <a:lnTo>
                    <a:pt x="118" y="97"/>
                  </a:lnTo>
                  <a:lnTo>
                    <a:pt x="122" y="91"/>
                  </a:lnTo>
                  <a:lnTo>
                    <a:pt x="128" y="86"/>
                  </a:lnTo>
                  <a:lnTo>
                    <a:pt x="132" y="82"/>
                  </a:lnTo>
                  <a:lnTo>
                    <a:pt x="144" y="83"/>
                  </a:lnTo>
                  <a:lnTo>
                    <a:pt x="153" y="80"/>
                  </a:lnTo>
                  <a:lnTo>
                    <a:pt x="159" y="77"/>
                  </a:lnTo>
                  <a:lnTo>
                    <a:pt x="163" y="71"/>
                  </a:lnTo>
                  <a:lnTo>
                    <a:pt x="166" y="64"/>
                  </a:lnTo>
                  <a:lnTo>
                    <a:pt x="166" y="58"/>
                  </a:lnTo>
                  <a:lnTo>
                    <a:pt x="165" y="51"/>
                  </a:lnTo>
                  <a:lnTo>
                    <a:pt x="160" y="45"/>
                  </a:lnTo>
                  <a:lnTo>
                    <a:pt x="155" y="40"/>
                  </a:lnTo>
                  <a:lnTo>
                    <a:pt x="146" y="39"/>
                  </a:lnTo>
                  <a:lnTo>
                    <a:pt x="135" y="40"/>
                  </a:lnTo>
                  <a:lnTo>
                    <a:pt x="128" y="43"/>
                  </a:lnTo>
                  <a:lnTo>
                    <a:pt x="124" y="48"/>
                  </a:lnTo>
                  <a:lnTo>
                    <a:pt x="124" y="52"/>
                  </a:lnTo>
                  <a:lnTo>
                    <a:pt x="124" y="58"/>
                  </a:lnTo>
                  <a:lnTo>
                    <a:pt x="124" y="63"/>
                  </a:lnTo>
                  <a:lnTo>
                    <a:pt x="118" y="68"/>
                  </a:lnTo>
                  <a:lnTo>
                    <a:pt x="112" y="73"/>
                  </a:lnTo>
                  <a:lnTo>
                    <a:pt x="106" y="77"/>
                  </a:lnTo>
                  <a:lnTo>
                    <a:pt x="103" y="80"/>
                  </a:lnTo>
                  <a:lnTo>
                    <a:pt x="100" y="79"/>
                  </a:lnTo>
                  <a:lnTo>
                    <a:pt x="98" y="76"/>
                  </a:lnTo>
                  <a:lnTo>
                    <a:pt x="95" y="74"/>
                  </a:lnTo>
                  <a:lnTo>
                    <a:pt x="93" y="73"/>
                  </a:lnTo>
                  <a:lnTo>
                    <a:pt x="95" y="67"/>
                  </a:lnTo>
                  <a:lnTo>
                    <a:pt x="98" y="60"/>
                  </a:lnTo>
                  <a:lnTo>
                    <a:pt x="100" y="52"/>
                  </a:lnTo>
                  <a:lnTo>
                    <a:pt x="101" y="48"/>
                  </a:lnTo>
                  <a:lnTo>
                    <a:pt x="109" y="42"/>
                  </a:lnTo>
                  <a:lnTo>
                    <a:pt x="115" y="34"/>
                  </a:lnTo>
                  <a:lnTo>
                    <a:pt x="118" y="27"/>
                  </a:lnTo>
                  <a:lnTo>
                    <a:pt x="118" y="18"/>
                  </a:lnTo>
                  <a:lnTo>
                    <a:pt x="113" y="11"/>
                  </a:lnTo>
                  <a:lnTo>
                    <a:pt x="106" y="5"/>
                  </a:lnTo>
                  <a:lnTo>
                    <a:pt x="98" y="0"/>
                  </a:lnTo>
                  <a:lnTo>
                    <a:pt x="90" y="0"/>
                  </a:lnTo>
                  <a:lnTo>
                    <a:pt x="85" y="2"/>
                  </a:lnTo>
                  <a:lnTo>
                    <a:pt x="81" y="5"/>
                  </a:lnTo>
                  <a:lnTo>
                    <a:pt x="75" y="8"/>
                  </a:lnTo>
                  <a:lnTo>
                    <a:pt x="70" y="12"/>
                  </a:lnTo>
                  <a:lnTo>
                    <a:pt x="67" y="15"/>
                  </a:lnTo>
                  <a:lnTo>
                    <a:pt x="66" y="18"/>
                  </a:lnTo>
                  <a:lnTo>
                    <a:pt x="64" y="23"/>
                  </a:lnTo>
                  <a:lnTo>
                    <a:pt x="64" y="26"/>
                  </a:lnTo>
                  <a:lnTo>
                    <a:pt x="67" y="33"/>
                  </a:lnTo>
                  <a:lnTo>
                    <a:pt x="72" y="39"/>
                  </a:lnTo>
                  <a:lnTo>
                    <a:pt x="76" y="43"/>
                  </a:lnTo>
                  <a:lnTo>
                    <a:pt x="81" y="45"/>
                  </a:lnTo>
                  <a:lnTo>
                    <a:pt x="81" y="52"/>
                  </a:lnTo>
                  <a:lnTo>
                    <a:pt x="81" y="60"/>
                  </a:lnTo>
                  <a:lnTo>
                    <a:pt x="79" y="66"/>
                  </a:lnTo>
                  <a:lnTo>
                    <a:pt x="79" y="68"/>
                  </a:lnTo>
                  <a:lnTo>
                    <a:pt x="76" y="68"/>
                  </a:lnTo>
                  <a:lnTo>
                    <a:pt x="72" y="70"/>
                  </a:lnTo>
                  <a:lnTo>
                    <a:pt x="70" y="71"/>
                  </a:lnTo>
                  <a:lnTo>
                    <a:pt x="69" y="71"/>
                  </a:lnTo>
                  <a:lnTo>
                    <a:pt x="63" y="64"/>
                  </a:lnTo>
                  <a:lnTo>
                    <a:pt x="59" y="54"/>
                  </a:lnTo>
                  <a:lnTo>
                    <a:pt x="53" y="43"/>
                  </a:lnTo>
                  <a:lnTo>
                    <a:pt x="39" y="39"/>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5" name="Freeform 341"/>
            <p:cNvSpPr>
              <a:spLocks/>
            </p:cNvSpPr>
            <p:nvPr/>
          </p:nvSpPr>
          <p:spPr bwMode="auto">
            <a:xfrm>
              <a:off x="1108" y="2132"/>
              <a:ext cx="173" cy="300"/>
            </a:xfrm>
            <a:custGeom>
              <a:avLst/>
              <a:gdLst>
                <a:gd name="T0" fmla="*/ 172 w 173"/>
                <a:gd name="T1" fmla="*/ 0 h 300"/>
                <a:gd name="T2" fmla="*/ 158 w 173"/>
                <a:gd name="T3" fmla="*/ 19 h 300"/>
                <a:gd name="T4" fmla="*/ 142 w 173"/>
                <a:gd name="T5" fmla="*/ 36 h 300"/>
                <a:gd name="T6" fmla="*/ 124 w 173"/>
                <a:gd name="T7" fmla="*/ 50 h 300"/>
                <a:gd name="T8" fmla="*/ 105 w 173"/>
                <a:gd name="T9" fmla="*/ 61 h 300"/>
                <a:gd name="T10" fmla="*/ 86 w 173"/>
                <a:gd name="T11" fmla="*/ 68 h 300"/>
                <a:gd name="T12" fmla="*/ 67 w 173"/>
                <a:gd name="T13" fmla="*/ 74 h 300"/>
                <a:gd name="T14" fmla="*/ 49 w 173"/>
                <a:gd name="T15" fmla="*/ 75 h 300"/>
                <a:gd name="T16" fmla="*/ 31 w 173"/>
                <a:gd name="T17" fmla="*/ 75 h 300"/>
                <a:gd name="T18" fmla="*/ 33 w 173"/>
                <a:gd name="T19" fmla="*/ 90 h 300"/>
                <a:gd name="T20" fmla="*/ 30 w 173"/>
                <a:gd name="T21" fmla="*/ 108 h 300"/>
                <a:gd name="T22" fmla="*/ 20 w 173"/>
                <a:gd name="T23" fmla="*/ 126 h 300"/>
                <a:gd name="T24" fmla="*/ 0 w 173"/>
                <a:gd name="T25" fmla="*/ 139 h 300"/>
                <a:gd name="T26" fmla="*/ 12 w 173"/>
                <a:gd name="T27" fmla="*/ 158 h 300"/>
                <a:gd name="T28" fmla="*/ 20 w 173"/>
                <a:gd name="T29" fmla="*/ 182 h 300"/>
                <a:gd name="T30" fmla="*/ 20 w 173"/>
                <a:gd name="T31" fmla="*/ 206 h 300"/>
                <a:gd name="T32" fmla="*/ 12 w 173"/>
                <a:gd name="T33" fmla="*/ 226 h 300"/>
                <a:gd name="T34" fmla="*/ 20 w 173"/>
                <a:gd name="T35" fmla="*/ 229 h 300"/>
                <a:gd name="T36" fmla="*/ 28 w 173"/>
                <a:gd name="T37" fmla="*/ 234 h 300"/>
                <a:gd name="T38" fmla="*/ 39 w 173"/>
                <a:gd name="T39" fmla="*/ 238 h 300"/>
                <a:gd name="T40" fmla="*/ 51 w 173"/>
                <a:gd name="T41" fmla="*/ 245 h 300"/>
                <a:gd name="T42" fmla="*/ 61 w 173"/>
                <a:gd name="T43" fmla="*/ 256 h 300"/>
                <a:gd name="T44" fmla="*/ 70 w 173"/>
                <a:gd name="T45" fmla="*/ 268 h 300"/>
                <a:gd name="T46" fmla="*/ 77 w 173"/>
                <a:gd name="T47" fmla="*/ 282 h 300"/>
                <a:gd name="T48" fmla="*/ 83 w 173"/>
                <a:gd name="T49" fmla="*/ 300 h 300"/>
                <a:gd name="T50" fmla="*/ 88 w 173"/>
                <a:gd name="T51" fmla="*/ 290 h 300"/>
                <a:gd name="T52" fmla="*/ 93 w 173"/>
                <a:gd name="T53" fmla="*/ 278 h 300"/>
                <a:gd name="T54" fmla="*/ 101 w 173"/>
                <a:gd name="T55" fmla="*/ 268 h 300"/>
                <a:gd name="T56" fmla="*/ 110 w 173"/>
                <a:gd name="T57" fmla="*/ 257 h 300"/>
                <a:gd name="T58" fmla="*/ 119 w 173"/>
                <a:gd name="T59" fmla="*/ 247 h 300"/>
                <a:gd name="T60" fmla="*/ 130 w 173"/>
                <a:gd name="T61" fmla="*/ 240 h 300"/>
                <a:gd name="T62" fmla="*/ 142 w 173"/>
                <a:gd name="T63" fmla="*/ 235 h 300"/>
                <a:gd name="T64" fmla="*/ 155 w 173"/>
                <a:gd name="T65" fmla="*/ 232 h 300"/>
                <a:gd name="T66" fmla="*/ 150 w 173"/>
                <a:gd name="T67" fmla="*/ 220 h 300"/>
                <a:gd name="T68" fmla="*/ 147 w 173"/>
                <a:gd name="T69" fmla="*/ 203 h 300"/>
                <a:gd name="T70" fmla="*/ 150 w 173"/>
                <a:gd name="T71" fmla="*/ 185 h 300"/>
                <a:gd name="T72" fmla="*/ 161 w 173"/>
                <a:gd name="T73" fmla="*/ 164 h 300"/>
                <a:gd name="T74" fmla="*/ 150 w 173"/>
                <a:gd name="T75" fmla="*/ 132 h 300"/>
                <a:gd name="T76" fmla="*/ 147 w 173"/>
                <a:gd name="T77" fmla="*/ 101 h 300"/>
                <a:gd name="T78" fmla="*/ 148 w 173"/>
                <a:gd name="T79" fmla="*/ 73 h 300"/>
                <a:gd name="T80" fmla="*/ 151 w 173"/>
                <a:gd name="T81" fmla="*/ 52 h 300"/>
                <a:gd name="T82" fmla="*/ 155 w 173"/>
                <a:gd name="T83" fmla="*/ 40 h 300"/>
                <a:gd name="T84" fmla="*/ 161 w 173"/>
                <a:gd name="T85" fmla="*/ 25 h 300"/>
                <a:gd name="T86" fmla="*/ 167 w 173"/>
                <a:gd name="T87" fmla="*/ 15 h 300"/>
                <a:gd name="T88" fmla="*/ 172 w 173"/>
                <a:gd name="T89" fmla="*/ 9 h 300"/>
                <a:gd name="T90" fmla="*/ 173 w 173"/>
                <a:gd name="T91" fmla="*/ 6 h 300"/>
                <a:gd name="T92" fmla="*/ 173 w 173"/>
                <a:gd name="T93" fmla="*/ 5 h 300"/>
                <a:gd name="T94" fmla="*/ 172 w 173"/>
                <a:gd name="T95" fmla="*/ 2 h 300"/>
                <a:gd name="T96" fmla="*/ 172 w 173"/>
                <a:gd name="T97" fmla="*/ 2 h 300"/>
                <a:gd name="T98" fmla="*/ 172 w 173"/>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0"/>
                <a:gd name="T152" fmla="*/ 173 w 173"/>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0">
                  <a:moveTo>
                    <a:pt x="172" y="0"/>
                  </a:moveTo>
                  <a:lnTo>
                    <a:pt x="158" y="19"/>
                  </a:lnTo>
                  <a:lnTo>
                    <a:pt x="142" y="36"/>
                  </a:lnTo>
                  <a:lnTo>
                    <a:pt x="124" y="50"/>
                  </a:lnTo>
                  <a:lnTo>
                    <a:pt x="105" y="61"/>
                  </a:lnTo>
                  <a:lnTo>
                    <a:pt x="86" y="68"/>
                  </a:lnTo>
                  <a:lnTo>
                    <a:pt x="67" y="74"/>
                  </a:lnTo>
                  <a:lnTo>
                    <a:pt x="49" y="75"/>
                  </a:lnTo>
                  <a:lnTo>
                    <a:pt x="31" y="75"/>
                  </a:lnTo>
                  <a:lnTo>
                    <a:pt x="33" y="90"/>
                  </a:lnTo>
                  <a:lnTo>
                    <a:pt x="30" y="108"/>
                  </a:lnTo>
                  <a:lnTo>
                    <a:pt x="20" y="126"/>
                  </a:lnTo>
                  <a:lnTo>
                    <a:pt x="0" y="139"/>
                  </a:lnTo>
                  <a:lnTo>
                    <a:pt x="12" y="158"/>
                  </a:lnTo>
                  <a:lnTo>
                    <a:pt x="20" y="182"/>
                  </a:lnTo>
                  <a:lnTo>
                    <a:pt x="20" y="206"/>
                  </a:lnTo>
                  <a:lnTo>
                    <a:pt x="12" y="226"/>
                  </a:lnTo>
                  <a:lnTo>
                    <a:pt x="20" y="229"/>
                  </a:lnTo>
                  <a:lnTo>
                    <a:pt x="28" y="234"/>
                  </a:lnTo>
                  <a:lnTo>
                    <a:pt x="39" y="238"/>
                  </a:lnTo>
                  <a:lnTo>
                    <a:pt x="51" y="245"/>
                  </a:lnTo>
                  <a:lnTo>
                    <a:pt x="61" y="256"/>
                  </a:lnTo>
                  <a:lnTo>
                    <a:pt x="70" y="268"/>
                  </a:lnTo>
                  <a:lnTo>
                    <a:pt x="77" y="282"/>
                  </a:lnTo>
                  <a:lnTo>
                    <a:pt x="83" y="300"/>
                  </a:lnTo>
                  <a:lnTo>
                    <a:pt x="88" y="290"/>
                  </a:lnTo>
                  <a:lnTo>
                    <a:pt x="93" y="278"/>
                  </a:lnTo>
                  <a:lnTo>
                    <a:pt x="101" y="268"/>
                  </a:lnTo>
                  <a:lnTo>
                    <a:pt x="110" y="257"/>
                  </a:lnTo>
                  <a:lnTo>
                    <a:pt x="119" y="247"/>
                  </a:lnTo>
                  <a:lnTo>
                    <a:pt x="130" y="240"/>
                  </a:lnTo>
                  <a:lnTo>
                    <a:pt x="142" y="235"/>
                  </a:lnTo>
                  <a:lnTo>
                    <a:pt x="155" y="232"/>
                  </a:lnTo>
                  <a:lnTo>
                    <a:pt x="150" y="220"/>
                  </a:lnTo>
                  <a:lnTo>
                    <a:pt x="147" y="203"/>
                  </a:lnTo>
                  <a:lnTo>
                    <a:pt x="150" y="185"/>
                  </a:lnTo>
                  <a:lnTo>
                    <a:pt x="161" y="164"/>
                  </a:lnTo>
                  <a:lnTo>
                    <a:pt x="150" y="132"/>
                  </a:lnTo>
                  <a:lnTo>
                    <a:pt x="147" y="101"/>
                  </a:lnTo>
                  <a:lnTo>
                    <a:pt x="148" y="73"/>
                  </a:lnTo>
                  <a:lnTo>
                    <a:pt x="151" y="52"/>
                  </a:lnTo>
                  <a:lnTo>
                    <a:pt x="155" y="40"/>
                  </a:lnTo>
                  <a:lnTo>
                    <a:pt x="161" y="25"/>
                  </a:lnTo>
                  <a:lnTo>
                    <a:pt x="167" y="15"/>
                  </a:lnTo>
                  <a:lnTo>
                    <a:pt x="172" y="9"/>
                  </a:lnTo>
                  <a:lnTo>
                    <a:pt x="173" y="6"/>
                  </a:lnTo>
                  <a:lnTo>
                    <a:pt x="173" y="5"/>
                  </a:lnTo>
                  <a:lnTo>
                    <a:pt x="172" y="2"/>
                  </a:lnTo>
                  <a:lnTo>
                    <a:pt x="172"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6" name="Freeform 342"/>
            <p:cNvSpPr>
              <a:spLocks/>
            </p:cNvSpPr>
            <p:nvPr/>
          </p:nvSpPr>
          <p:spPr bwMode="auto">
            <a:xfrm>
              <a:off x="1550" y="2057"/>
              <a:ext cx="325" cy="248"/>
            </a:xfrm>
            <a:custGeom>
              <a:avLst/>
              <a:gdLst>
                <a:gd name="T0" fmla="*/ 147 w 325"/>
                <a:gd name="T1" fmla="*/ 0 h 248"/>
                <a:gd name="T2" fmla="*/ 136 w 325"/>
                <a:gd name="T3" fmla="*/ 3 h 248"/>
                <a:gd name="T4" fmla="*/ 122 w 325"/>
                <a:gd name="T5" fmla="*/ 7 h 248"/>
                <a:gd name="T6" fmla="*/ 105 w 325"/>
                <a:gd name="T7" fmla="*/ 13 h 248"/>
                <a:gd name="T8" fmla="*/ 87 w 325"/>
                <a:gd name="T9" fmla="*/ 17 h 248"/>
                <a:gd name="T10" fmla="*/ 69 w 325"/>
                <a:gd name="T11" fmla="*/ 23 h 248"/>
                <a:gd name="T12" fmla="*/ 52 w 325"/>
                <a:gd name="T13" fmla="*/ 28 h 248"/>
                <a:gd name="T14" fmla="*/ 35 w 325"/>
                <a:gd name="T15" fmla="*/ 31 h 248"/>
                <a:gd name="T16" fmla="*/ 21 w 325"/>
                <a:gd name="T17" fmla="*/ 32 h 248"/>
                <a:gd name="T18" fmla="*/ 15 w 325"/>
                <a:gd name="T19" fmla="*/ 32 h 248"/>
                <a:gd name="T20" fmla="*/ 9 w 325"/>
                <a:gd name="T21" fmla="*/ 31 h 248"/>
                <a:gd name="T22" fmla="*/ 3 w 325"/>
                <a:gd name="T23" fmla="*/ 31 h 248"/>
                <a:gd name="T24" fmla="*/ 0 w 325"/>
                <a:gd name="T25" fmla="*/ 31 h 248"/>
                <a:gd name="T26" fmla="*/ 18 w 325"/>
                <a:gd name="T27" fmla="*/ 41 h 248"/>
                <a:gd name="T28" fmla="*/ 32 w 325"/>
                <a:gd name="T29" fmla="*/ 56 h 248"/>
                <a:gd name="T30" fmla="*/ 47 w 325"/>
                <a:gd name="T31" fmla="*/ 74 h 248"/>
                <a:gd name="T32" fmla="*/ 59 w 325"/>
                <a:gd name="T33" fmla="*/ 93 h 248"/>
                <a:gd name="T34" fmla="*/ 71 w 325"/>
                <a:gd name="T35" fmla="*/ 115 h 248"/>
                <a:gd name="T36" fmla="*/ 78 w 325"/>
                <a:gd name="T37" fmla="*/ 137 h 248"/>
                <a:gd name="T38" fmla="*/ 85 w 325"/>
                <a:gd name="T39" fmla="*/ 162 h 248"/>
                <a:gd name="T40" fmla="*/ 90 w 325"/>
                <a:gd name="T41" fmla="*/ 186 h 248"/>
                <a:gd name="T42" fmla="*/ 97 w 325"/>
                <a:gd name="T43" fmla="*/ 186 h 248"/>
                <a:gd name="T44" fmla="*/ 109 w 325"/>
                <a:gd name="T45" fmla="*/ 187 h 248"/>
                <a:gd name="T46" fmla="*/ 121 w 325"/>
                <a:gd name="T47" fmla="*/ 193 h 248"/>
                <a:gd name="T48" fmla="*/ 133 w 325"/>
                <a:gd name="T49" fmla="*/ 201 h 248"/>
                <a:gd name="T50" fmla="*/ 146 w 325"/>
                <a:gd name="T51" fmla="*/ 210 h 248"/>
                <a:gd name="T52" fmla="*/ 158 w 325"/>
                <a:gd name="T53" fmla="*/ 221 h 248"/>
                <a:gd name="T54" fmla="*/ 168 w 325"/>
                <a:gd name="T55" fmla="*/ 233 h 248"/>
                <a:gd name="T56" fmla="*/ 176 w 325"/>
                <a:gd name="T57" fmla="*/ 248 h 248"/>
                <a:gd name="T58" fmla="*/ 184 w 325"/>
                <a:gd name="T59" fmla="*/ 241 h 248"/>
                <a:gd name="T60" fmla="*/ 198 w 325"/>
                <a:gd name="T61" fmla="*/ 233 h 248"/>
                <a:gd name="T62" fmla="*/ 212 w 325"/>
                <a:gd name="T63" fmla="*/ 227 h 248"/>
                <a:gd name="T64" fmla="*/ 230 w 325"/>
                <a:gd name="T65" fmla="*/ 223 h 248"/>
                <a:gd name="T66" fmla="*/ 251 w 325"/>
                <a:gd name="T67" fmla="*/ 221 h 248"/>
                <a:gd name="T68" fmla="*/ 274 w 325"/>
                <a:gd name="T69" fmla="*/ 223 h 248"/>
                <a:gd name="T70" fmla="*/ 298 w 325"/>
                <a:gd name="T71" fmla="*/ 229 h 248"/>
                <a:gd name="T72" fmla="*/ 325 w 325"/>
                <a:gd name="T73" fmla="*/ 239 h 248"/>
                <a:gd name="T74" fmla="*/ 317 w 325"/>
                <a:gd name="T75" fmla="*/ 230 h 248"/>
                <a:gd name="T76" fmla="*/ 308 w 325"/>
                <a:gd name="T77" fmla="*/ 218 h 248"/>
                <a:gd name="T78" fmla="*/ 302 w 325"/>
                <a:gd name="T79" fmla="*/ 205 h 248"/>
                <a:gd name="T80" fmla="*/ 297 w 325"/>
                <a:gd name="T81" fmla="*/ 190 h 248"/>
                <a:gd name="T82" fmla="*/ 295 w 325"/>
                <a:gd name="T83" fmla="*/ 173 h 248"/>
                <a:gd name="T84" fmla="*/ 295 w 325"/>
                <a:gd name="T85" fmla="*/ 152 h 248"/>
                <a:gd name="T86" fmla="*/ 301 w 325"/>
                <a:gd name="T87" fmla="*/ 130 h 248"/>
                <a:gd name="T88" fmla="*/ 311 w 325"/>
                <a:gd name="T89" fmla="*/ 106 h 248"/>
                <a:gd name="T90" fmla="*/ 297 w 325"/>
                <a:gd name="T91" fmla="*/ 102 h 248"/>
                <a:gd name="T92" fmla="*/ 280 w 325"/>
                <a:gd name="T93" fmla="*/ 97 h 248"/>
                <a:gd name="T94" fmla="*/ 266 w 325"/>
                <a:gd name="T95" fmla="*/ 91 h 248"/>
                <a:gd name="T96" fmla="*/ 252 w 325"/>
                <a:gd name="T97" fmla="*/ 83 h 248"/>
                <a:gd name="T98" fmla="*/ 240 w 325"/>
                <a:gd name="T99" fmla="*/ 71 h 248"/>
                <a:gd name="T100" fmla="*/ 232 w 325"/>
                <a:gd name="T101" fmla="*/ 56 h 248"/>
                <a:gd name="T102" fmla="*/ 227 w 325"/>
                <a:gd name="T103" fmla="*/ 37 h 248"/>
                <a:gd name="T104" fmla="*/ 226 w 325"/>
                <a:gd name="T105" fmla="*/ 15 h 248"/>
                <a:gd name="T106" fmla="*/ 217 w 325"/>
                <a:gd name="T107" fmla="*/ 16 h 248"/>
                <a:gd name="T108" fmla="*/ 208 w 325"/>
                <a:gd name="T109" fmla="*/ 17 h 248"/>
                <a:gd name="T110" fmla="*/ 199 w 325"/>
                <a:gd name="T111" fmla="*/ 19 h 248"/>
                <a:gd name="T112" fmla="*/ 190 w 325"/>
                <a:gd name="T113" fmla="*/ 17 h 248"/>
                <a:gd name="T114" fmla="*/ 180 w 325"/>
                <a:gd name="T115" fmla="*/ 16 h 248"/>
                <a:gd name="T116" fmla="*/ 170 w 325"/>
                <a:gd name="T117" fmla="*/ 13 h 248"/>
                <a:gd name="T118" fmla="*/ 159 w 325"/>
                <a:gd name="T119" fmla="*/ 7 h 248"/>
                <a:gd name="T120" fmla="*/ 147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7" y="0"/>
                  </a:moveTo>
                  <a:lnTo>
                    <a:pt x="136" y="3"/>
                  </a:lnTo>
                  <a:lnTo>
                    <a:pt x="122" y="7"/>
                  </a:lnTo>
                  <a:lnTo>
                    <a:pt x="105" y="13"/>
                  </a:lnTo>
                  <a:lnTo>
                    <a:pt x="87" y="17"/>
                  </a:lnTo>
                  <a:lnTo>
                    <a:pt x="69" y="23"/>
                  </a:lnTo>
                  <a:lnTo>
                    <a:pt x="52" y="28"/>
                  </a:lnTo>
                  <a:lnTo>
                    <a:pt x="35" y="31"/>
                  </a:lnTo>
                  <a:lnTo>
                    <a:pt x="21" y="32"/>
                  </a:lnTo>
                  <a:lnTo>
                    <a:pt x="15" y="32"/>
                  </a:lnTo>
                  <a:lnTo>
                    <a:pt x="9" y="31"/>
                  </a:lnTo>
                  <a:lnTo>
                    <a:pt x="3" y="31"/>
                  </a:lnTo>
                  <a:lnTo>
                    <a:pt x="0" y="31"/>
                  </a:lnTo>
                  <a:lnTo>
                    <a:pt x="18" y="41"/>
                  </a:lnTo>
                  <a:lnTo>
                    <a:pt x="32" y="56"/>
                  </a:lnTo>
                  <a:lnTo>
                    <a:pt x="47" y="74"/>
                  </a:lnTo>
                  <a:lnTo>
                    <a:pt x="59" y="93"/>
                  </a:lnTo>
                  <a:lnTo>
                    <a:pt x="71" y="115"/>
                  </a:lnTo>
                  <a:lnTo>
                    <a:pt x="78" y="137"/>
                  </a:lnTo>
                  <a:lnTo>
                    <a:pt x="85" y="162"/>
                  </a:lnTo>
                  <a:lnTo>
                    <a:pt x="90" y="186"/>
                  </a:lnTo>
                  <a:lnTo>
                    <a:pt x="97" y="186"/>
                  </a:lnTo>
                  <a:lnTo>
                    <a:pt x="109" y="187"/>
                  </a:lnTo>
                  <a:lnTo>
                    <a:pt x="121" y="193"/>
                  </a:lnTo>
                  <a:lnTo>
                    <a:pt x="133" y="201"/>
                  </a:lnTo>
                  <a:lnTo>
                    <a:pt x="146" y="210"/>
                  </a:lnTo>
                  <a:lnTo>
                    <a:pt x="158" y="221"/>
                  </a:lnTo>
                  <a:lnTo>
                    <a:pt x="168" y="233"/>
                  </a:lnTo>
                  <a:lnTo>
                    <a:pt x="176" y="248"/>
                  </a:lnTo>
                  <a:lnTo>
                    <a:pt x="184" y="241"/>
                  </a:lnTo>
                  <a:lnTo>
                    <a:pt x="198" y="233"/>
                  </a:lnTo>
                  <a:lnTo>
                    <a:pt x="212" y="227"/>
                  </a:lnTo>
                  <a:lnTo>
                    <a:pt x="230" y="223"/>
                  </a:lnTo>
                  <a:lnTo>
                    <a:pt x="251" y="221"/>
                  </a:lnTo>
                  <a:lnTo>
                    <a:pt x="274" y="223"/>
                  </a:lnTo>
                  <a:lnTo>
                    <a:pt x="298" y="229"/>
                  </a:lnTo>
                  <a:lnTo>
                    <a:pt x="325" y="239"/>
                  </a:lnTo>
                  <a:lnTo>
                    <a:pt x="317" y="230"/>
                  </a:lnTo>
                  <a:lnTo>
                    <a:pt x="308" y="218"/>
                  </a:lnTo>
                  <a:lnTo>
                    <a:pt x="302" y="205"/>
                  </a:lnTo>
                  <a:lnTo>
                    <a:pt x="297" y="190"/>
                  </a:lnTo>
                  <a:lnTo>
                    <a:pt x="295" y="173"/>
                  </a:lnTo>
                  <a:lnTo>
                    <a:pt x="295" y="152"/>
                  </a:lnTo>
                  <a:lnTo>
                    <a:pt x="301" y="130"/>
                  </a:lnTo>
                  <a:lnTo>
                    <a:pt x="311" y="106"/>
                  </a:lnTo>
                  <a:lnTo>
                    <a:pt x="297" y="102"/>
                  </a:lnTo>
                  <a:lnTo>
                    <a:pt x="280" y="97"/>
                  </a:lnTo>
                  <a:lnTo>
                    <a:pt x="266" y="91"/>
                  </a:lnTo>
                  <a:lnTo>
                    <a:pt x="252" y="83"/>
                  </a:lnTo>
                  <a:lnTo>
                    <a:pt x="240" y="71"/>
                  </a:lnTo>
                  <a:lnTo>
                    <a:pt x="232" y="56"/>
                  </a:lnTo>
                  <a:lnTo>
                    <a:pt x="227" y="37"/>
                  </a:lnTo>
                  <a:lnTo>
                    <a:pt x="226" y="15"/>
                  </a:lnTo>
                  <a:lnTo>
                    <a:pt x="217" y="16"/>
                  </a:lnTo>
                  <a:lnTo>
                    <a:pt x="208" y="17"/>
                  </a:lnTo>
                  <a:lnTo>
                    <a:pt x="199" y="19"/>
                  </a:lnTo>
                  <a:lnTo>
                    <a:pt x="190" y="17"/>
                  </a:lnTo>
                  <a:lnTo>
                    <a:pt x="180" y="16"/>
                  </a:lnTo>
                  <a:lnTo>
                    <a:pt x="170" y="13"/>
                  </a:lnTo>
                  <a:lnTo>
                    <a:pt x="159" y="7"/>
                  </a:lnTo>
                  <a:lnTo>
                    <a:pt x="14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7" name="Freeform 343"/>
            <p:cNvSpPr>
              <a:spLocks/>
            </p:cNvSpPr>
            <p:nvPr/>
          </p:nvSpPr>
          <p:spPr bwMode="auto">
            <a:xfrm>
              <a:off x="1383" y="1683"/>
              <a:ext cx="285" cy="352"/>
            </a:xfrm>
            <a:custGeom>
              <a:avLst/>
              <a:gdLst>
                <a:gd name="T0" fmla="*/ 241 w 285"/>
                <a:gd name="T1" fmla="*/ 171 h 352"/>
                <a:gd name="T2" fmla="*/ 204 w 285"/>
                <a:gd name="T3" fmla="*/ 173 h 352"/>
                <a:gd name="T4" fmla="*/ 155 w 285"/>
                <a:gd name="T5" fmla="*/ 189 h 352"/>
                <a:gd name="T6" fmla="*/ 109 w 285"/>
                <a:gd name="T7" fmla="*/ 230 h 352"/>
                <a:gd name="T8" fmla="*/ 83 w 285"/>
                <a:gd name="T9" fmla="*/ 292 h 352"/>
                <a:gd name="T10" fmla="*/ 63 w 285"/>
                <a:gd name="T11" fmla="*/ 331 h 352"/>
                <a:gd name="T12" fmla="*/ 44 w 285"/>
                <a:gd name="T13" fmla="*/ 340 h 352"/>
                <a:gd name="T14" fmla="*/ 30 w 285"/>
                <a:gd name="T15" fmla="*/ 343 h 352"/>
                <a:gd name="T16" fmla="*/ 16 w 285"/>
                <a:gd name="T17" fmla="*/ 346 h 352"/>
                <a:gd name="T18" fmla="*/ 6 w 285"/>
                <a:gd name="T19" fmla="*/ 350 h 352"/>
                <a:gd name="T20" fmla="*/ 1 w 285"/>
                <a:gd name="T21" fmla="*/ 350 h 352"/>
                <a:gd name="T22" fmla="*/ 0 w 285"/>
                <a:gd name="T23" fmla="*/ 349 h 352"/>
                <a:gd name="T24" fmla="*/ 24 w 285"/>
                <a:gd name="T25" fmla="*/ 335 h 352"/>
                <a:gd name="T26" fmla="*/ 53 w 285"/>
                <a:gd name="T27" fmla="*/ 300 h 352"/>
                <a:gd name="T28" fmla="*/ 66 w 285"/>
                <a:gd name="T29" fmla="*/ 258 h 352"/>
                <a:gd name="T30" fmla="*/ 71 w 285"/>
                <a:gd name="T31" fmla="*/ 221 h 352"/>
                <a:gd name="T32" fmla="*/ 69 w 285"/>
                <a:gd name="T33" fmla="*/ 196 h 352"/>
                <a:gd name="T34" fmla="*/ 63 w 285"/>
                <a:gd name="T35" fmla="*/ 167 h 352"/>
                <a:gd name="T36" fmla="*/ 68 w 285"/>
                <a:gd name="T37" fmla="*/ 149 h 352"/>
                <a:gd name="T38" fmla="*/ 90 w 285"/>
                <a:gd name="T39" fmla="*/ 134 h 352"/>
                <a:gd name="T40" fmla="*/ 109 w 285"/>
                <a:gd name="T41" fmla="*/ 109 h 352"/>
                <a:gd name="T42" fmla="*/ 117 w 285"/>
                <a:gd name="T43" fmla="*/ 78 h 352"/>
                <a:gd name="T44" fmla="*/ 125 w 285"/>
                <a:gd name="T45" fmla="*/ 60 h 352"/>
                <a:gd name="T46" fmla="*/ 158 w 285"/>
                <a:gd name="T47" fmla="*/ 50 h 352"/>
                <a:gd name="T48" fmla="*/ 193 w 285"/>
                <a:gd name="T49" fmla="*/ 32 h 352"/>
                <a:gd name="T50" fmla="*/ 223 w 285"/>
                <a:gd name="T51" fmla="*/ 12 h 352"/>
                <a:gd name="T52" fmla="*/ 232 w 285"/>
                <a:gd name="T53" fmla="*/ 13 h 352"/>
                <a:gd name="T54" fmla="*/ 236 w 285"/>
                <a:gd name="T55" fmla="*/ 47 h 352"/>
                <a:gd name="T56" fmla="*/ 250 w 285"/>
                <a:gd name="T57" fmla="*/ 80 h 352"/>
                <a:gd name="T58" fmla="*/ 272 w 285"/>
                <a:gd name="T59" fmla="*/ 108 h 352"/>
                <a:gd name="T60" fmla="*/ 276 w 285"/>
                <a:gd name="T61" fmla="*/ 118 h 352"/>
                <a:gd name="T62" fmla="*/ 258 w 285"/>
                <a:gd name="T63" fmla="*/ 125 h 352"/>
                <a:gd name="T64" fmla="*/ 245 w 285"/>
                <a:gd name="T65" fmla="*/ 139 h 352"/>
                <a:gd name="T66" fmla="*/ 244 w 285"/>
                <a:gd name="T67" fmla="*/ 159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2"/>
                <a:gd name="T104" fmla="*/ 285 w 285"/>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2">
                  <a:moveTo>
                    <a:pt x="250" y="171"/>
                  </a:moveTo>
                  <a:lnTo>
                    <a:pt x="241" y="171"/>
                  </a:lnTo>
                  <a:lnTo>
                    <a:pt x="224" y="171"/>
                  </a:lnTo>
                  <a:lnTo>
                    <a:pt x="204" y="173"/>
                  </a:lnTo>
                  <a:lnTo>
                    <a:pt x="180" y="179"/>
                  </a:lnTo>
                  <a:lnTo>
                    <a:pt x="155" y="189"/>
                  </a:lnTo>
                  <a:lnTo>
                    <a:pt x="131" y="205"/>
                  </a:lnTo>
                  <a:lnTo>
                    <a:pt x="109" y="230"/>
                  </a:lnTo>
                  <a:lnTo>
                    <a:pt x="93" y="263"/>
                  </a:lnTo>
                  <a:lnTo>
                    <a:pt x="83" y="292"/>
                  </a:lnTo>
                  <a:lnTo>
                    <a:pt x="74" y="316"/>
                  </a:lnTo>
                  <a:lnTo>
                    <a:pt x="63" y="331"/>
                  </a:lnTo>
                  <a:lnTo>
                    <a:pt x="52" y="338"/>
                  </a:lnTo>
                  <a:lnTo>
                    <a:pt x="44" y="340"/>
                  </a:lnTo>
                  <a:lnTo>
                    <a:pt x="37" y="341"/>
                  </a:lnTo>
                  <a:lnTo>
                    <a:pt x="30" y="343"/>
                  </a:lnTo>
                  <a:lnTo>
                    <a:pt x="24" y="344"/>
                  </a:lnTo>
                  <a:lnTo>
                    <a:pt x="16" y="346"/>
                  </a:lnTo>
                  <a:lnTo>
                    <a:pt x="10" y="349"/>
                  </a:lnTo>
                  <a:lnTo>
                    <a:pt x="6" y="350"/>
                  </a:lnTo>
                  <a:lnTo>
                    <a:pt x="1" y="352"/>
                  </a:lnTo>
                  <a:lnTo>
                    <a:pt x="1" y="350"/>
                  </a:lnTo>
                  <a:lnTo>
                    <a:pt x="1" y="349"/>
                  </a:lnTo>
                  <a:lnTo>
                    <a:pt x="0" y="349"/>
                  </a:lnTo>
                  <a:lnTo>
                    <a:pt x="0" y="347"/>
                  </a:lnTo>
                  <a:lnTo>
                    <a:pt x="24" y="335"/>
                  </a:lnTo>
                  <a:lnTo>
                    <a:pt x="41" y="321"/>
                  </a:lnTo>
                  <a:lnTo>
                    <a:pt x="53" y="300"/>
                  </a:lnTo>
                  <a:lnTo>
                    <a:pt x="62" y="279"/>
                  </a:lnTo>
                  <a:lnTo>
                    <a:pt x="66" y="258"/>
                  </a:lnTo>
                  <a:lnTo>
                    <a:pt x="69" y="238"/>
                  </a:lnTo>
                  <a:lnTo>
                    <a:pt x="71" y="221"/>
                  </a:lnTo>
                  <a:lnTo>
                    <a:pt x="71" y="208"/>
                  </a:lnTo>
                  <a:lnTo>
                    <a:pt x="69" y="196"/>
                  </a:lnTo>
                  <a:lnTo>
                    <a:pt x="68" y="183"/>
                  </a:lnTo>
                  <a:lnTo>
                    <a:pt x="63" y="167"/>
                  </a:lnTo>
                  <a:lnTo>
                    <a:pt x="59" y="151"/>
                  </a:lnTo>
                  <a:lnTo>
                    <a:pt x="68" y="149"/>
                  </a:lnTo>
                  <a:lnTo>
                    <a:pt x="78" y="143"/>
                  </a:lnTo>
                  <a:lnTo>
                    <a:pt x="90" y="134"/>
                  </a:lnTo>
                  <a:lnTo>
                    <a:pt x="100" y="122"/>
                  </a:lnTo>
                  <a:lnTo>
                    <a:pt x="109" y="109"/>
                  </a:lnTo>
                  <a:lnTo>
                    <a:pt x="115" y="94"/>
                  </a:lnTo>
                  <a:lnTo>
                    <a:pt x="117" y="78"/>
                  </a:lnTo>
                  <a:lnTo>
                    <a:pt x="114" y="62"/>
                  </a:lnTo>
                  <a:lnTo>
                    <a:pt x="125" y="60"/>
                  </a:lnTo>
                  <a:lnTo>
                    <a:pt x="142" y="57"/>
                  </a:lnTo>
                  <a:lnTo>
                    <a:pt x="158" y="50"/>
                  </a:lnTo>
                  <a:lnTo>
                    <a:pt x="177" y="43"/>
                  </a:lnTo>
                  <a:lnTo>
                    <a:pt x="193" y="32"/>
                  </a:lnTo>
                  <a:lnTo>
                    <a:pt x="210" y="22"/>
                  </a:lnTo>
                  <a:lnTo>
                    <a:pt x="223" y="12"/>
                  </a:lnTo>
                  <a:lnTo>
                    <a:pt x="232" y="0"/>
                  </a:lnTo>
                  <a:lnTo>
                    <a:pt x="232" y="13"/>
                  </a:lnTo>
                  <a:lnTo>
                    <a:pt x="233" y="29"/>
                  </a:lnTo>
                  <a:lnTo>
                    <a:pt x="236" y="47"/>
                  </a:lnTo>
                  <a:lnTo>
                    <a:pt x="242" y="63"/>
                  </a:lnTo>
                  <a:lnTo>
                    <a:pt x="250" y="80"/>
                  </a:lnTo>
                  <a:lnTo>
                    <a:pt x="260" y="94"/>
                  </a:lnTo>
                  <a:lnTo>
                    <a:pt x="272" y="108"/>
                  </a:lnTo>
                  <a:lnTo>
                    <a:pt x="285" y="117"/>
                  </a:lnTo>
                  <a:lnTo>
                    <a:pt x="276" y="118"/>
                  </a:lnTo>
                  <a:lnTo>
                    <a:pt x="267" y="121"/>
                  </a:lnTo>
                  <a:lnTo>
                    <a:pt x="258" y="125"/>
                  </a:lnTo>
                  <a:lnTo>
                    <a:pt x="251" y="131"/>
                  </a:lnTo>
                  <a:lnTo>
                    <a:pt x="245" y="139"/>
                  </a:lnTo>
                  <a:lnTo>
                    <a:pt x="244" y="148"/>
                  </a:lnTo>
                  <a:lnTo>
                    <a:pt x="244" y="159"/>
                  </a:lnTo>
                  <a:lnTo>
                    <a:pt x="250" y="171"/>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8" name="Freeform 344"/>
            <p:cNvSpPr>
              <a:spLocks/>
            </p:cNvSpPr>
            <p:nvPr/>
          </p:nvSpPr>
          <p:spPr bwMode="auto">
            <a:xfrm>
              <a:off x="1289" y="1689"/>
              <a:ext cx="168" cy="341"/>
            </a:xfrm>
            <a:custGeom>
              <a:avLst/>
              <a:gdLst>
                <a:gd name="T0" fmla="*/ 91 w 168"/>
                <a:gd name="T1" fmla="*/ 337 h 341"/>
                <a:gd name="T2" fmla="*/ 79 w 168"/>
                <a:gd name="T3" fmla="*/ 325 h 341"/>
                <a:gd name="T4" fmla="*/ 63 w 168"/>
                <a:gd name="T5" fmla="*/ 326 h 341"/>
                <a:gd name="T6" fmla="*/ 53 w 168"/>
                <a:gd name="T7" fmla="*/ 320 h 341"/>
                <a:gd name="T8" fmla="*/ 56 w 168"/>
                <a:gd name="T9" fmla="*/ 312 h 341"/>
                <a:gd name="T10" fmla="*/ 66 w 168"/>
                <a:gd name="T11" fmla="*/ 301 h 341"/>
                <a:gd name="T12" fmla="*/ 82 w 168"/>
                <a:gd name="T13" fmla="*/ 298 h 341"/>
                <a:gd name="T14" fmla="*/ 97 w 168"/>
                <a:gd name="T15" fmla="*/ 292 h 341"/>
                <a:gd name="T16" fmla="*/ 103 w 168"/>
                <a:gd name="T17" fmla="*/ 283 h 341"/>
                <a:gd name="T18" fmla="*/ 104 w 168"/>
                <a:gd name="T19" fmla="*/ 276 h 341"/>
                <a:gd name="T20" fmla="*/ 104 w 168"/>
                <a:gd name="T21" fmla="*/ 269 h 341"/>
                <a:gd name="T22" fmla="*/ 100 w 168"/>
                <a:gd name="T23" fmla="*/ 263 h 341"/>
                <a:gd name="T24" fmla="*/ 93 w 168"/>
                <a:gd name="T25" fmla="*/ 255 h 341"/>
                <a:gd name="T26" fmla="*/ 73 w 168"/>
                <a:gd name="T27" fmla="*/ 255 h 341"/>
                <a:gd name="T28" fmla="*/ 62 w 168"/>
                <a:gd name="T29" fmla="*/ 263 h 341"/>
                <a:gd name="T30" fmla="*/ 62 w 168"/>
                <a:gd name="T31" fmla="*/ 273 h 341"/>
                <a:gd name="T32" fmla="*/ 56 w 168"/>
                <a:gd name="T33" fmla="*/ 283 h 341"/>
                <a:gd name="T34" fmla="*/ 44 w 168"/>
                <a:gd name="T35" fmla="*/ 292 h 341"/>
                <a:gd name="T36" fmla="*/ 38 w 168"/>
                <a:gd name="T37" fmla="*/ 294 h 341"/>
                <a:gd name="T38" fmla="*/ 33 w 168"/>
                <a:gd name="T39" fmla="*/ 289 h 341"/>
                <a:gd name="T40" fmla="*/ 33 w 168"/>
                <a:gd name="T41" fmla="*/ 282 h 341"/>
                <a:gd name="T42" fmla="*/ 38 w 168"/>
                <a:gd name="T43" fmla="*/ 267 h 341"/>
                <a:gd name="T44" fmla="*/ 45 w 168"/>
                <a:gd name="T45" fmla="*/ 258 h 341"/>
                <a:gd name="T46" fmla="*/ 54 w 168"/>
                <a:gd name="T47" fmla="*/ 247 h 341"/>
                <a:gd name="T48" fmla="*/ 56 w 168"/>
                <a:gd name="T49" fmla="*/ 239 h 341"/>
                <a:gd name="T50" fmla="*/ 56 w 168"/>
                <a:gd name="T51" fmla="*/ 235 h 341"/>
                <a:gd name="T52" fmla="*/ 53 w 168"/>
                <a:gd name="T53" fmla="*/ 227 h 341"/>
                <a:gd name="T54" fmla="*/ 44 w 168"/>
                <a:gd name="T55" fmla="*/ 220 h 341"/>
                <a:gd name="T56" fmla="*/ 31 w 168"/>
                <a:gd name="T57" fmla="*/ 215 h 341"/>
                <a:gd name="T58" fmla="*/ 23 w 168"/>
                <a:gd name="T59" fmla="*/ 217 h 341"/>
                <a:gd name="T60" fmla="*/ 17 w 168"/>
                <a:gd name="T61" fmla="*/ 220 h 341"/>
                <a:gd name="T62" fmla="*/ 11 w 168"/>
                <a:gd name="T63" fmla="*/ 224 h 341"/>
                <a:gd name="T64" fmla="*/ 0 w 168"/>
                <a:gd name="T65" fmla="*/ 195 h 341"/>
                <a:gd name="T66" fmla="*/ 16 w 168"/>
                <a:gd name="T67" fmla="*/ 128 h 341"/>
                <a:gd name="T68" fmla="*/ 62 w 168"/>
                <a:gd name="T69" fmla="*/ 68 h 341"/>
                <a:gd name="T70" fmla="*/ 118 w 168"/>
                <a:gd name="T71" fmla="*/ 23 h 341"/>
                <a:gd name="T72" fmla="*/ 152 w 168"/>
                <a:gd name="T73" fmla="*/ 7 h 341"/>
                <a:gd name="T74" fmla="*/ 168 w 168"/>
                <a:gd name="T75" fmla="*/ 0 h 341"/>
                <a:gd name="T76" fmla="*/ 155 w 168"/>
                <a:gd name="T77" fmla="*/ 22 h 341"/>
                <a:gd name="T78" fmla="*/ 138 w 168"/>
                <a:gd name="T79" fmla="*/ 60 h 341"/>
                <a:gd name="T80" fmla="*/ 138 w 168"/>
                <a:gd name="T81" fmla="*/ 93 h 341"/>
                <a:gd name="T82" fmla="*/ 147 w 168"/>
                <a:gd name="T83" fmla="*/ 125 h 341"/>
                <a:gd name="T84" fmla="*/ 157 w 168"/>
                <a:gd name="T85" fmla="*/ 161 h 341"/>
                <a:gd name="T86" fmla="*/ 163 w 168"/>
                <a:gd name="T87" fmla="*/ 190 h 341"/>
                <a:gd name="T88" fmla="*/ 165 w 168"/>
                <a:gd name="T89" fmla="*/ 215 h 341"/>
                <a:gd name="T90" fmla="*/ 160 w 168"/>
                <a:gd name="T91" fmla="*/ 252 h 341"/>
                <a:gd name="T92" fmla="*/ 147 w 168"/>
                <a:gd name="T93" fmla="*/ 294 h 341"/>
                <a:gd name="T94" fmla="*/ 118 w 168"/>
                <a:gd name="T95" fmla="*/ 329 h 3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1"/>
                <a:gd name="T146" fmla="*/ 168 w 168"/>
                <a:gd name="T147" fmla="*/ 341 h 3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1">
                  <a:moveTo>
                    <a:pt x="94" y="341"/>
                  </a:moveTo>
                  <a:lnTo>
                    <a:pt x="91" y="337"/>
                  </a:lnTo>
                  <a:lnTo>
                    <a:pt x="87" y="329"/>
                  </a:lnTo>
                  <a:lnTo>
                    <a:pt x="79" y="325"/>
                  </a:lnTo>
                  <a:lnTo>
                    <a:pt x="69" y="325"/>
                  </a:lnTo>
                  <a:lnTo>
                    <a:pt x="63" y="326"/>
                  </a:lnTo>
                  <a:lnTo>
                    <a:pt x="57" y="325"/>
                  </a:lnTo>
                  <a:lnTo>
                    <a:pt x="53" y="320"/>
                  </a:lnTo>
                  <a:lnTo>
                    <a:pt x="50" y="317"/>
                  </a:lnTo>
                  <a:lnTo>
                    <a:pt x="56" y="312"/>
                  </a:lnTo>
                  <a:lnTo>
                    <a:pt x="60" y="306"/>
                  </a:lnTo>
                  <a:lnTo>
                    <a:pt x="66" y="301"/>
                  </a:lnTo>
                  <a:lnTo>
                    <a:pt x="70" y="297"/>
                  </a:lnTo>
                  <a:lnTo>
                    <a:pt x="82" y="298"/>
                  </a:lnTo>
                  <a:lnTo>
                    <a:pt x="91" y="295"/>
                  </a:lnTo>
                  <a:lnTo>
                    <a:pt x="97" y="292"/>
                  </a:lnTo>
                  <a:lnTo>
                    <a:pt x="101" y="286"/>
                  </a:lnTo>
                  <a:lnTo>
                    <a:pt x="103" y="283"/>
                  </a:lnTo>
                  <a:lnTo>
                    <a:pt x="104" y="279"/>
                  </a:lnTo>
                  <a:lnTo>
                    <a:pt x="104" y="276"/>
                  </a:lnTo>
                  <a:lnTo>
                    <a:pt x="104" y="272"/>
                  </a:lnTo>
                  <a:lnTo>
                    <a:pt x="104" y="269"/>
                  </a:lnTo>
                  <a:lnTo>
                    <a:pt x="103" y="266"/>
                  </a:lnTo>
                  <a:lnTo>
                    <a:pt x="100" y="263"/>
                  </a:lnTo>
                  <a:lnTo>
                    <a:pt x="98" y="260"/>
                  </a:lnTo>
                  <a:lnTo>
                    <a:pt x="93" y="255"/>
                  </a:lnTo>
                  <a:lnTo>
                    <a:pt x="84" y="254"/>
                  </a:lnTo>
                  <a:lnTo>
                    <a:pt x="73" y="255"/>
                  </a:lnTo>
                  <a:lnTo>
                    <a:pt x="66" y="258"/>
                  </a:lnTo>
                  <a:lnTo>
                    <a:pt x="62" y="263"/>
                  </a:lnTo>
                  <a:lnTo>
                    <a:pt x="62" y="267"/>
                  </a:lnTo>
                  <a:lnTo>
                    <a:pt x="62" y="273"/>
                  </a:lnTo>
                  <a:lnTo>
                    <a:pt x="62" y="278"/>
                  </a:lnTo>
                  <a:lnTo>
                    <a:pt x="56" y="283"/>
                  </a:lnTo>
                  <a:lnTo>
                    <a:pt x="50" y="288"/>
                  </a:lnTo>
                  <a:lnTo>
                    <a:pt x="44" y="292"/>
                  </a:lnTo>
                  <a:lnTo>
                    <a:pt x="41" y="295"/>
                  </a:lnTo>
                  <a:lnTo>
                    <a:pt x="38" y="294"/>
                  </a:lnTo>
                  <a:lnTo>
                    <a:pt x="36" y="291"/>
                  </a:lnTo>
                  <a:lnTo>
                    <a:pt x="33" y="289"/>
                  </a:lnTo>
                  <a:lnTo>
                    <a:pt x="31" y="288"/>
                  </a:lnTo>
                  <a:lnTo>
                    <a:pt x="33" y="282"/>
                  </a:lnTo>
                  <a:lnTo>
                    <a:pt x="36" y="275"/>
                  </a:lnTo>
                  <a:lnTo>
                    <a:pt x="38" y="267"/>
                  </a:lnTo>
                  <a:lnTo>
                    <a:pt x="39" y="263"/>
                  </a:lnTo>
                  <a:lnTo>
                    <a:pt x="45" y="258"/>
                  </a:lnTo>
                  <a:lnTo>
                    <a:pt x="50" y="254"/>
                  </a:lnTo>
                  <a:lnTo>
                    <a:pt x="54" y="247"/>
                  </a:lnTo>
                  <a:lnTo>
                    <a:pt x="56" y="241"/>
                  </a:lnTo>
                  <a:lnTo>
                    <a:pt x="56" y="239"/>
                  </a:lnTo>
                  <a:lnTo>
                    <a:pt x="56" y="236"/>
                  </a:lnTo>
                  <a:lnTo>
                    <a:pt x="56" y="235"/>
                  </a:lnTo>
                  <a:lnTo>
                    <a:pt x="56" y="233"/>
                  </a:lnTo>
                  <a:lnTo>
                    <a:pt x="53" y="227"/>
                  </a:lnTo>
                  <a:lnTo>
                    <a:pt x="48" y="223"/>
                  </a:lnTo>
                  <a:lnTo>
                    <a:pt x="44" y="220"/>
                  </a:lnTo>
                  <a:lnTo>
                    <a:pt x="35" y="217"/>
                  </a:lnTo>
                  <a:lnTo>
                    <a:pt x="31" y="215"/>
                  </a:lnTo>
                  <a:lnTo>
                    <a:pt x="28" y="215"/>
                  </a:lnTo>
                  <a:lnTo>
                    <a:pt x="23" y="217"/>
                  </a:lnTo>
                  <a:lnTo>
                    <a:pt x="20" y="218"/>
                  </a:lnTo>
                  <a:lnTo>
                    <a:pt x="17" y="220"/>
                  </a:lnTo>
                  <a:lnTo>
                    <a:pt x="14" y="223"/>
                  </a:lnTo>
                  <a:lnTo>
                    <a:pt x="11" y="224"/>
                  </a:lnTo>
                  <a:lnTo>
                    <a:pt x="8" y="227"/>
                  </a:lnTo>
                  <a:lnTo>
                    <a:pt x="0" y="195"/>
                  </a:lnTo>
                  <a:lnTo>
                    <a:pt x="2" y="162"/>
                  </a:lnTo>
                  <a:lnTo>
                    <a:pt x="16" y="128"/>
                  </a:lnTo>
                  <a:lnTo>
                    <a:pt x="36" y="97"/>
                  </a:lnTo>
                  <a:lnTo>
                    <a:pt x="62" y="68"/>
                  </a:lnTo>
                  <a:lnTo>
                    <a:pt x="90" y="43"/>
                  </a:lnTo>
                  <a:lnTo>
                    <a:pt x="118" y="23"/>
                  </a:lnTo>
                  <a:lnTo>
                    <a:pt x="144" y="10"/>
                  </a:lnTo>
                  <a:lnTo>
                    <a:pt x="152" y="7"/>
                  </a:lnTo>
                  <a:lnTo>
                    <a:pt x="162" y="1"/>
                  </a:lnTo>
                  <a:lnTo>
                    <a:pt x="168" y="0"/>
                  </a:lnTo>
                  <a:lnTo>
                    <a:pt x="165" y="7"/>
                  </a:lnTo>
                  <a:lnTo>
                    <a:pt x="155" y="22"/>
                  </a:lnTo>
                  <a:lnTo>
                    <a:pt x="144" y="40"/>
                  </a:lnTo>
                  <a:lnTo>
                    <a:pt x="138" y="60"/>
                  </a:lnTo>
                  <a:lnTo>
                    <a:pt x="137" y="81"/>
                  </a:lnTo>
                  <a:lnTo>
                    <a:pt x="138" y="93"/>
                  </a:lnTo>
                  <a:lnTo>
                    <a:pt x="143" y="108"/>
                  </a:lnTo>
                  <a:lnTo>
                    <a:pt x="147" y="125"/>
                  </a:lnTo>
                  <a:lnTo>
                    <a:pt x="153" y="145"/>
                  </a:lnTo>
                  <a:lnTo>
                    <a:pt x="157" y="161"/>
                  </a:lnTo>
                  <a:lnTo>
                    <a:pt x="162" y="177"/>
                  </a:lnTo>
                  <a:lnTo>
                    <a:pt x="163" y="190"/>
                  </a:lnTo>
                  <a:lnTo>
                    <a:pt x="165" y="202"/>
                  </a:lnTo>
                  <a:lnTo>
                    <a:pt x="165" y="215"/>
                  </a:lnTo>
                  <a:lnTo>
                    <a:pt x="163" y="232"/>
                  </a:lnTo>
                  <a:lnTo>
                    <a:pt x="160" y="252"/>
                  </a:lnTo>
                  <a:lnTo>
                    <a:pt x="156" y="273"/>
                  </a:lnTo>
                  <a:lnTo>
                    <a:pt x="147" y="294"/>
                  </a:lnTo>
                  <a:lnTo>
                    <a:pt x="135" y="315"/>
                  </a:lnTo>
                  <a:lnTo>
                    <a:pt x="118" y="329"/>
                  </a:lnTo>
                  <a:lnTo>
                    <a:pt x="94" y="34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9" name="Freeform 345"/>
            <p:cNvSpPr>
              <a:spLocks/>
            </p:cNvSpPr>
            <p:nvPr/>
          </p:nvSpPr>
          <p:spPr bwMode="auto">
            <a:xfrm>
              <a:off x="1026" y="1854"/>
              <a:ext cx="821" cy="577"/>
            </a:xfrm>
            <a:custGeom>
              <a:avLst/>
              <a:gdLst>
                <a:gd name="T0" fmla="*/ 379 w 821"/>
                <a:gd name="T1" fmla="*/ 492 h 577"/>
                <a:gd name="T2" fmla="*/ 335 w 821"/>
                <a:gd name="T3" fmla="*/ 569 h 577"/>
                <a:gd name="T4" fmla="*/ 296 w 821"/>
                <a:gd name="T5" fmla="*/ 503 h 577"/>
                <a:gd name="T6" fmla="*/ 249 w 821"/>
                <a:gd name="T7" fmla="*/ 453 h 577"/>
                <a:gd name="T8" fmla="*/ 233 w 821"/>
                <a:gd name="T9" fmla="*/ 330 h 577"/>
                <a:gd name="T10" fmla="*/ 265 w 821"/>
                <a:gd name="T11" fmla="*/ 272 h 577"/>
                <a:gd name="T12" fmla="*/ 294 w 821"/>
                <a:gd name="T13" fmla="*/ 215 h 577"/>
                <a:gd name="T14" fmla="*/ 276 w 821"/>
                <a:gd name="T15" fmla="*/ 225 h 577"/>
                <a:gd name="T16" fmla="*/ 254 w 821"/>
                <a:gd name="T17" fmla="*/ 278 h 577"/>
                <a:gd name="T18" fmla="*/ 168 w 821"/>
                <a:gd name="T19" fmla="*/ 346 h 577"/>
                <a:gd name="T20" fmla="*/ 103 w 821"/>
                <a:gd name="T21" fmla="*/ 352 h 577"/>
                <a:gd name="T22" fmla="*/ 62 w 821"/>
                <a:gd name="T23" fmla="*/ 336 h 577"/>
                <a:gd name="T24" fmla="*/ 0 w 821"/>
                <a:gd name="T25" fmla="*/ 308 h 577"/>
                <a:gd name="T26" fmla="*/ 51 w 821"/>
                <a:gd name="T27" fmla="*/ 290 h 577"/>
                <a:gd name="T28" fmla="*/ 96 w 821"/>
                <a:gd name="T29" fmla="*/ 234 h 577"/>
                <a:gd name="T30" fmla="*/ 184 w 821"/>
                <a:gd name="T31" fmla="*/ 176 h 577"/>
                <a:gd name="T32" fmla="*/ 240 w 821"/>
                <a:gd name="T33" fmla="*/ 179 h 577"/>
                <a:gd name="T34" fmla="*/ 251 w 821"/>
                <a:gd name="T35" fmla="*/ 184 h 577"/>
                <a:gd name="T36" fmla="*/ 239 w 821"/>
                <a:gd name="T37" fmla="*/ 213 h 577"/>
                <a:gd name="T38" fmla="*/ 246 w 821"/>
                <a:gd name="T39" fmla="*/ 220 h 577"/>
                <a:gd name="T40" fmla="*/ 274 w 821"/>
                <a:gd name="T41" fmla="*/ 213 h 577"/>
                <a:gd name="T42" fmla="*/ 271 w 821"/>
                <a:gd name="T43" fmla="*/ 178 h 577"/>
                <a:gd name="T44" fmla="*/ 280 w 821"/>
                <a:gd name="T45" fmla="*/ 176 h 577"/>
                <a:gd name="T46" fmla="*/ 298 w 821"/>
                <a:gd name="T47" fmla="*/ 198 h 577"/>
                <a:gd name="T48" fmla="*/ 335 w 821"/>
                <a:gd name="T49" fmla="*/ 203 h 577"/>
                <a:gd name="T50" fmla="*/ 363 w 821"/>
                <a:gd name="T51" fmla="*/ 179 h 577"/>
                <a:gd name="T52" fmla="*/ 394 w 821"/>
                <a:gd name="T53" fmla="*/ 170 h 577"/>
                <a:gd name="T54" fmla="*/ 440 w 821"/>
                <a:gd name="T55" fmla="*/ 121 h 577"/>
                <a:gd name="T56" fmla="*/ 537 w 821"/>
                <a:gd name="T57" fmla="*/ 8 h 577"/>
                <a:gd name="T58" fmla="*/ 614 w 821"/>
                <a:gd name="T59" fmla="*/ 0 h 577"/>
                <a:gd name="T60" fmla="*/ 676 w 821"/>
                <a:gd name="T61" fmla="*/ 12 h 577"/>
                <a:gd name="T62" fmla="*/ 742 w 821"/>
                <a:gd name="T63" fmla="*/ 36 h 577"/>
                <a:gd name="T64" fmla="*/ 807 w 821"/>
                <a:gd name="T65" fmla="*/ 39 h 577"/>
                <a:gd name="T66" fmla="*/ 797 w 821"/>
                <a:gd name="T67" fmla="*/ 73 h 577"/>
                <a:gd name="T68" fmla="*/ 708 w 821"/>
                <a:gd name="T69" fmla="*/ 179 h 577"/>
                <a:gd name="T70" fmla="*/ 629 w 821"/>
                <a:gd name="T71" fmla="*/ 216 h 577"/>
                <a:gd name="T72" fmla="*/ 545 w 821"/>
                <a:gd name="T73" fmla="*/ 235 h 577"/>
                <a:gd name="T74" fmla="*/ 466 w 821"/>
                <a:gd name="T75" fmla="*/ 216 h 577"/>
                <a:gd name="T76" fmla="*/ 425 w 821"/>
                <a:gd name="T77" fmla="*/ 194 h 577"/>
                <a:gd name="T78" fmla="*/ 394 w 821"/>
                <a:gd name="T79" fmla="*/ 185 h 577"/>
                <a:gd name="T80" fmla="*/ 363 w 821"/>
                <a:gd name="T81" fmla="*/ 194 h 577"/>
                <a:gd name="T82" fmla="*/ 366 w 821"/>
                <a:gd name="T83" fmla="*/ 210 h 577"/>
                <a:gd name="T84" fmla="*/ 401 w 821"/>
                <a:gd name="T85" fmla="*/ 207 h 577"/>
                <a:gd name="T86" fmla="*/ 444 w 821"/>
                <a:gd name="T87" fmla="*/ 204 h 577"/>
                <a:gd name="T88" fmla="*/ 524 w 821"/>
                <a:gd name="T89" fmla="*/ 234 h 577"/>
                <a:gd name="T90" fmla="*/ 595 w 821"/>
                <a:gd name="T91" fmla="*/ 318 h 577"/>
                <a:gd name="T92" fmla="*/ 617 w 821"/>
                <a:gd name="T93" fmla="*/ 420 h 577"/>
                <a:gd name="T94" fmla="*/ 574 w 821"/>
                <a:gd name="T95" fmla="*/ 420 h 577"/>
                <a:gd name="T96" fmla="*/ 477 w 821"/>
                <a:gd name="T97" fmla="*/ 392 h 577"/>
                <a:gd name="T98" fmla="*/ 418 w 821"/>
                <a:gd name="T99" fmla="*/ 374 h 577"/>
                <a:gd name="T100" fmla="*/ 370 w 821"/>
                <a:gd name="T101" fmla="*/ 300 h 577"/>
                <a:gd name="T102" fmla="*/ 356 w 821"/>
                <a:gd name="T103" fmla="*/ 232 h 577"/>
                <a:gd name="T104" fmla="*/ 322 w 821"/>
                <a:gd name="T105" fmla="*/ 209 h 577"/>
                <a:gd name="T106" fmla="*/ 302 w 821"/>
                <a:gd name="T107" fmla="*/ 213 h 577"/>
                <a:gd name="T108" fmla="*/ 322 w 821"/>
                <a:gd name="T109" fmla="*/ 246 h 577"/>
                <a:gd name="T110" fmla="*/ 382 w 821"/>
                <a:gd name="T111" fmla="*/ 318 h 5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7"/>
                <a:gd name="T170" fmla="*/ 821 w 821"/>
                <a:gd name="T171" fmla="*/ 577 h 5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7">
                  <a:moveTo>
                    <a:pt x="391" y="340"/>
                  </a:moveTo>
                  <a:lnTo>
                    <a:pt x="398" y="382"/>
                  </a:lnTo>
                  <a:lnTo>
                    <a:pt x="398" y="423"/>
                  </a:lnTo>
                  <a:lnTo>
                    <a:pt x="392" y="463"/>
                  </a:lnTo>
                  <a:lnTo>
                    <a:pt x="379" y="492"/>
                  </a:lnTo>
                  <a:lnTo>
                    <a:pt x="364" y="515"/>
                  </a:lnTo>
                  <a:lnTo>
                    <a:pt x="353" y="534"/>
                  </a:lnTo>
                  <a:lnTo>
                    <a:pt x="344" y="555"/>
                  </a:lnTo>
                  <a:lnTo>
                    <a:pt x="336" y="577"/>
                  </a:lnTo>
                  <a:lnTo>
                    <a:pt x="335" y="569"/>
                  </a:lnTo>
                  <a:lnTo>
                    <a:pt x="330" y="557"/>
                  </a:lnTo>
                  <a:lnTo>
                    <a:pt x="325" y="544"/>
                  </a:lnTo>
                  <a:lnTo>
                    <a:pt x="316" y="531"/>
                  </a:lnTo>
                  <a:lnTo>
                    <a:pt x="307" y="516"/>
                  </a:lnTo>
                  <a:lnTo>
                    <a:pt x="296" y="503"/>
                  </a:lnTo>
                  <a:lnTo>
                    <a:pt x="286" y="489"/>
                  </a:lnTo>
                  <a:lnTo>
                    <a:pt x="276" y="481"/>
                  </a:lnTo>
                  <a:lnTo>
                    <a:pt x="265" y="472"/>
                  </a:lnTo>
                  <a:lnTo>
                    <a:pt x="257" y="461"/>
                  </a:lnTo>
                  <a:lnTo>
                    <a:pt x="249" y="453"/>
                  </a:lnTo>
                  <a:lnTo>
                    <a:pt x="243" y="442"/>
                  </a:lnTo>
                  <a:lnTo>
                    <a:pt x="232" y="410"/>
                  </a:lnTo>
                  <a:lnTo>
                    <a:pt x="229" y="379"/>
                  </a:lnTo>
                  <a:lnTo>
                    <a:pt x="230" y="351"/>
                  </a:lnTo>
                  <a:lnTo>
                    <a:pt x="233" y="330"/>
                  </a:lnTo>
                  <a:lnTo>
                    <a:pt x="236" y="318"/>
                  </a:lnTo>
                  <a:lnTo>
                    <a:pt x="242" y="306"/>
                  </a:lnTo>
                  <a:lnTo>
                    <a:pt x="249" y="296"/>
                  </a:lnTo>
                  <a:lnTo>
                    <a:pt x="258" y="284"/>
                  </a:lnTo>
                  <a:lnTo>
                    <a:pt x="265" y="272"/>
                  </a:lnTo>
                  <a:lnTo>
                    <a:pt x="274" y="259"/>
                  </a:lnTo>
                  <a:lnTo>
                    <a:pt x="283" y="246"/>
                  </a:lnTo>
                  <a:lnTo>
                    <a:pt x="291" y="232"/>
                  </a:lnTo>
                  <a:lnTo>
                    <a:pt x="294" y="223"/>
                  </a:lnTo>
                  <a:lnTo>
                    <a:pt x="294" y="215"/>
                  </a:lnTo>
                  <a:lnTo>
                    <a:pt x="292" y="207"/>
                  </a:lnTo>
                  <a:lnTo>
                    <a:pt x="289" y="206"/>
                  </a:lnTo>
                  <a:lnTo>
                    <a:pt x="283" y="210"/>
                  </a:lnTo>
                  <a:lnTo>
                    <a:pt x="279" y="216"/>
                  </a:lnTo>
                  <a:lnTo>
                    <a:pt x="276" y="225"/>
                  </a:lnTo>
                  <a:lnTo>
                    <a:pt x="273" y="232"/>
                  </a:lnTo>
                  <a:lnTo>
                    <a:pt x="270" y="246"/>
                  </a:lnTo>
                  <a:lnTo>
                    <a:pt x="265" y="257"/>
                  </a:lnTo>
                  <a:lnTo>
                    <a:pt x="260" y="268"/>
                  </a:lnTo>
                  <a:lnTo>
                    <a:pt x="254" y="278"/>
                  </a:lnTo>
                  <a:lnTo>
                    <a:pt x="240" y="297"/>
                  </a:lnTo>
                  <a:lnTo>
                    <a:pt x="224" y="314"/>
                  </a:lnTo>
                  <a:lnTo>
                    <a:pt x="206" y="328"/>
                  </a:lnTo>
                  <a:lnTo>
                    <a:pt x="187" y="339"/>
                  </a:lnTo>
                  <a:lnTo>
                    <a:pt x="168" y="346"/>
                  </a:lnTo>
                  <a:lnTo>
                    <a:pt x="149" y="352"/>
                  </a:lnTo>
                  <a:lnTo>
                    <a:pt x="131" y="353"/>
                  </a:lnTo>
                  <a:lnTo>
                    <a:pt x="113" y="353"/>
                  </a:lnTo>
                  <a:lnTo>
                    <a:pt x="107" y="353"/>
                  </a:lnTo>
                  <a:lnTo>
                    <a:pt x="103" y="352"/>
                  </a:lnTo>
                  <a:lnTo>
                    <a:pt x="97" y="351"/>
                  </a:lnTo>
                  <a:lnTo>
                    <a:pt x="93" y="349"/>
                  </a:lnTo>
                  <a:lnTo>
                    <a:pt x="82" y="346"/>
                  </a:lnTo>
                  <a:lnTo>
                    <a:pt x="72" y="342"/>
                  </a:lnTo>
                  <a:lnTo>
                    <a:pt x="62" y="336"/>
                  </a:lnTo>
                  <a:lnTo>
                    <a:pt x="51" y="331"/>
                  </a:lnTo>
                  <a:lnTo>
                    <a:pt x="40" y="325"/>
                  </a:lnTo>
                  <a:lnTo>
                    <a:pt x="28" y="319"/>
                  </a:lnTo>
                  <a:lnTo>
                    <a:pt x="14" y="314"/>
                  </a:lnTo>
                  <a:lnTo>
                    <a:pt x="0" y="308"/>
                  </a:lnTo>
                  <a:lnTo>
                    <a:pt x="9" y="305"/>
                  </a:lnTo>
                  <a:lnTo>
                    <a:pt x="17" y="302"/>
                  </a:lnTo>
                  <a:lnTo>
                    <a:pt x="29" y="299"/>
                  </a:lnTo>
                  <a:lnTo>
                    <a:pt x="41" y="294"/>
                  </a:lnTo>
                  <a:lnTo>
                    <a:pt x="51" y="290"/>
                  </a:lnTo>
                  <a:lnTo>
                    <a:pt x="62" y="283"/>
                  </a:lnTo>
                  <a:lnTo>
                    <a:pt x="71" y="275"/>
                  </a:lnTo>
                  <a:lnTo>
                    <a:pt x="76" y="265"/>
                  </a:lnTo>
                  <a:lnTo>
                    <a:pt x="84" y="250"/>
                  </a:lnTo>
                  <a:lnTo>
                    <a:pt x="96" y="234"/>
                  </a:lnTo>
                  <a:lnTo>
                    <a:pt x="109" y="218"/>
                  </a:lnTo>
                  <a:lnTo>
                    <a:pt x="127" y="201"/>
                  </a:lnTo>
                  <a:lnTo>
                    <a:pt x="144" y="189"/>
                  </a:lnTo>
                  <a:lnTo>
                    <a:pt x="164" y="181"/>
                  </a:lnTo>
                  <a:lnTo>
                    <a:pt x="184" y="176"/>
                  </a:lnTo>
                  <a:lnTo>
                    <a:pt x="206" y="179"/>
                  </a:lnTo>
                  <a:lnTo>
                    <a:pt x="215" y="184"/>
                  </a:lnTo>
                  <a:lnTo>
                    <a:pt x="226" y="185"/>
                  </a:lnTo>
                  <a:lnTo>
                    <a:pt x="234" y="184"/>
                  </a:lnTo>
                  <a:lnTo>
                    <a:pt x="240" y="179"/>
                  </a:lnTo>
                  <a:lnTo>
                    <a:pt x="245" y="175"/>
                  </a:lnTo>
                  <a:lnTo>
                    <a:pt x="249" y="175"/>
                  </a:lnTo>
                  <a:lnTo>
                    <a:pt x="254" y="176"/>
                  </a:lnTo>
                  <a:lnTo>
                    <a:pt x="258" y="178"/>
                  </a:lnTo>
                  <a:lnTo>
                    <a:pt x="251" y="184"/>
                  </a:lnTo>
                  <a:lnTo>
                    <a:pt x="243" y="192"/>
                  </a:lnTo>
                  <a:lnTo>
                    <a:pt x="239" y="201"/>
                  </a:lnTo>
                  <a:lnTo>
                    <a:pt x="237" y="210"/>
                  </a:lnTo>
                  <a:lnTo>
                    <a:pt x="237" y="212"/>
                  </a:lnTo>
                  <a:lnTo>
                    <a:pt x="239" y="213"/>
                  </a:lnTo>
                  <a:lnTo>
                    <a:pt x="239" y="216"/>
                  </a:lnTo>
                  <a:lnTo>
                    <a:pt x="240" y="218"/>
                  </a:lnTo>
                  <a:lnTo>
                    <a:pt x="242" y="219"/>
                  </a:lnTo>
                  <a:lnTo>
                    <a:pt x="243" y="219"/>
                  </a:lnTo>
                  <a:lnTo>
                    <a:pt x="246" y="220"/>
                  </a:lnTo>
                  <a:lnTo>
                    <a:pt x="248" y="222"/>
                  </a:lnTo>
                  <a:lnTo>
                    <a:pt x="255" y="223"/>
                  </a:lnTo>
                  <a:lnTo>
                    <a:pt x="263" y="222"/>
                  </a:lnTo>
                  <a:lnTo>
                    <a:pt x="270" y="218"/>
                  </a:lnTo>
                  <a:lnTo>
                    <a:pt x="274" y="213"/>
                  </a:lnTo>
                  <a:lnTo>
                    <a:pt x="279" y="206"/>
                  </a:lnTo>
                  <a:lnTo>
                    <a:pt x="279" y="197"/>
                  </a:lnTo>
                  <a:lnTo>
                    <a:pt x="277" y="188"/>
                  </a:lnTo>
                  <a:lnTo>
                    <a:pt x="274" y="182"/>
                  </a:lnTo>
                  <a:lnTo>
                    <a:pt x="271" y="178"/>
                  </a:lnTo>
                  <a:lnTo>
                    <a:pt x="271" y="175"/>
                  </a:lnTo>
                  <a:lnTo>
                    <a:pt x="273" y="173"/>
                  </a:lnTo>
                  <a:lnTo>
                    <a:pt x="276" y="172"/>
                  </a:lnTo>
                  <a:lnTo>
                    <a:pt x="279" y="172"/>
                  </a:lnTo>
                  <a:lnTo>
                    <a:pt x="280" y="176"/>
                  </a:lnTo>
                  <a:lnTo>
                    <a:pt x="282" y="181"/>
                  </a:lnTo>
                  <a:lnTo>
                    <a:pt x="283" y="185"/>
                  </a:lnTo>
                  <a:lnTo>
                    <a:pt x="285" y="191"/>
                  </a:lnTo>
                  <a:lnTo>
                    <a:pt x="291" y="197"/>
                  </a:lnTo>
                  <a:lnTo>
                    <a:pt x="298" y="198"/>
                  </a:lnTo>
                  <a:lnTo>
                    <a:pt x="310" y="192"/>
                  </a:lnTo>
                  <a:lnTo>
                    <a:pt x="314" y="197"/>
                  </a:lnTo>
                  <a:lnTo>
                    <a:pt x="320" y="200"/>
                  </a:lnTo>
                  <a:lnTo>
                    <a:pt x="327" y="203"/>
                  </a:lnTo>
                  <a:lnTo>
                    <a:pt x="335" y="203"/>
                  </a:lnTo>
                  <a:lnTo>
                    <a:pt x="341" y="201"/>
                  </a:lnTo>
                  <a:lnTo>
                    <a:pt x="348" y="197"/>
                  </a:lnTo>
                  <a:lnTo>
                    <a:pt x="354" y="191"/>
                  </a:lnTo>
                  <a:lnTo>
                    <a:pt x="358" y="181"/>
                  </a:lnTo>
                  <a:lnTo>
                    <a:pt x="363" y="179"/>
                  </a:lnTo>
                  <a:lnTo>
                    <a:pt x="367" y="178"/>
                  </a:lnTo>
                  <a:lnTo>
                    <a:pt x="373" y="175"/>
                  </a:lnTo>
                  <a:lnTo>
                    <a:pt x="381" y="173"/>
                  </a:lnTo>
                  <a:lnTo>
                    <a:pt x="387" y="172"/>
                  </a:lnTo>
                  <a:lnTo>
                    <a:pt x="394" y="170"/>
                  </a:lnTo>
                  <a:lnTo>
                    <a:pt x="401" y="169"/>
                  </a:lnTo>
                  <a:lnTo>
                    <a:pt x="409" y="167"/>
                  </a:lnTo>
                  <a:lnTo>
                    <a:pt x="420" y="160"/>
                  </a:lnTo>
                  <a:lnTo>
                    <a:pt x="431" y="145"/>
                  </a:lnTo>
                  <a:lnTo>
                    <a:pt x="440" y="121"/>
                  </a:lnTo>
                  <a:lnTo>
                    <a:pt x="450" y="92"/>
                  </a:lnTo>
                  <a:lnTo>
                    <a:pt x="466" y="59"/>
                  </a:lnTo>
                  <a:lnTo>
                    <a:pt x="488" y="34"/>
                  </a:lnTo>
                  <a:lnTo>
                    <a:pt x="512" y="18"/>
                  </a:lnTo>
                  <a:lnTo>
                    <a:pt x="537" y="8"/>
                  </a:lnTo>
                  <a:lnTo>
                    <a:pt x="561" y="2"/>
                  </a:lnTo>
                  <a:lnTo>
                    <a:pt x="581" y="0"/>
                  </a:lnTo>
                  <a:lnTo>
                    <a:pt x="598" y="0"/>
                  </a:lnTo>
                  <a:lnTo>
                    <a:pt x="607" y="0"/>
                  </a:lnTo>
                  <a:lnTo>
                    <a:pt x="614" y="0"/>
                  </a:lnTo>
                  <a:lnTo>
                    <a:pt x="623" y="2"/>
                  </a:lnTo>
                  <a:lnTo>
                    <a:pt x="635" y="3"/>
                  </a:lnTo>
                  <a:lnTo>
                    <a:pt x="648" y="5"/>
                  </a:lnTo>
                  <a:lnTo>
                    <a:pt x="663" y="8"/>
                  </a:lnTo>
                  <a:lnTo>
                    <a:pt x="676" y="12"/>
                  </a:lnTo>
                  <a:lnTo>
                    <a:pt x="691" y="16"/>
                  </a:lnTo>
                  <a:lnTo>
                    <a:pt x="702" y="22"/>
                  </a:lnTo>
                  <a:lnTo>
                    <a:pt x="714" y="28"/>
                  </a:lnTo>
                  <a:lnTo>
                    <a:pt x="728" y="33"/>
                  </a:lnTo>
                  <a:lnTo>
                    <a:pt x="742" y="36"/>
                  </a:lnTo>
                  <a:lnTo>
                    <a:pt x="756" y="39"/>
                  </a:lnTo>
                  <a:lnTo>
                    <a:pt x="770" y="40"/>
                  </a:lnTo>
                  <a:lnTo>
                    <a:pt x="784" y="40"/>
                  </a:lnTo>
                  <a:lnTo>
                    <a:pt x="795" y="40"/>
                  </a:lnTo>
                  <a:lnTo>
                    <a:pt x="807" y="39"/>
                  </a:lnTo>
                  <a:lnTo>
                    <a:pt x="821" y="39"/>
                  </a:lnTo>
                  <a:lnTo>
                    <a:pt x="821" y="45"/>
                  </a:lnTo>
                  <a:lnTo>
                    <a:pt x="815" y="50"/>
                  </a:lnTo>
                  <a:lnTo>
                    <a:pt x="809" y="56"/>
                  </a:lnTo>
                  <a:lnTo>
                    <a:pt x="797" y="73"/>
                  </a:lnTo>
                  <a:lnTo>
                    <a:pt x="782" y="93"/>
                  </a:lnTo>
                  <a:lnTo>
                    <a:pt x="764" y="116"/>
                  </a:lnTo>
                  <a:lnTo>
                    <a:pt x="747" y="138"/>
                  </a:lnTo>
                  <a:lnTo>
                    <a:pt x="728" y="160"/>
                  </a:lnTo>
                  <a:lnTo>
                    <a:pt x="708" y="179"/>
                  </a:lnTo>
                  <a:lnTo>
                    <a:pt x="689" y="194"/>
                  </a:lnTo>
                  <a:lnTo>
                    <a:pt x="671" y="203"/>
                  </a:lnTo>
                  <a:lnTo>
                    <a:pt x="660" y="206"/>
                  </a:lnTo>
                  <a:lnTo>
                    <a:pt x="646" y="210"/>
                  </a:lnTo>
                  <a:lnTo>
                    <a:pt x="629" y="216"/>
                  </a:lnTo>
                  <a:lnTo>
                    <a:pt x="611" y="220"/>
                  </a:lnTo>
                  <a:lnTo>
                    <a:pt x="593" y="226"/>
                  </a:lnTo>
                  <a:lnTo>
                    <a:pt x="576" y="231"/>
                  </a:lnTo>
                  <a:lnTo>
                    <a:pt x="559" y="234"/>
                  </a:lnTo>
                  <a:lnTo>
                    <a:pt x="545" y="235"/>
                  </a:lnTo>
                  <a:lnTo>
                    <a:pt x="531" y="234"/>
                  </a:lnTo>
                  <a:lnTo>
                    <a:pt x="515" y="231"/>
                  </a:lnTo>
                  <a:lnTo>
                    <a:pt x="497" y="226"/>
                  </a:lnTo>
                  <a:lnTo>
                    <a:pt x="481" y="220"/>
                  </a:lnTo>
                  <a:lnTo>
                    <a:pt x="466" y="216"/>
                  </a:lnTo>
                  <a:lnTo>
                    <a:pt x="453" y="210"/>
                  </a:lnTo>
                  <a:lnTo>
                    <a:pt x="443" y="206"/>
                  </a:lnTo>
                  <a:lnTo>
                    <a:pt x="437" y="203"/>
                  </a:lnTo>
                  <a:lnTo>
                    <a:pt x="431" y="198"/>
                  </a:lnTo>
                  <a:lnTo>
                    <a:pt x="425" y="194"/>
                  </a:lnTo>
                  <a:lnTo>
                    <a:pt x="418" y="189"/>
                  </a:lnTo>
                  <a:lnTo>
                    <a:pt x="412" y="186"/>
                  </a:lnTo>
                  <a:lnTo>
                    <a:pt x="407" y="185"/>
                  </a:lnTo>
                  <a:lnTo>
                    <a:pt x="401" y="185"/>
                  </a:lnTo>
                  <a:lnTo>
                    <a:pt x="394" y="185"/>
                  </a:lnTo>
                  <a:lnTo>
                    <a:pt x="387" y="186"/>
                  </a:lnTo>
                  <a:lnTo>
                    <a:pt x="379" y="188"/>
                  </a:lnTo>
                  <a:lnTo>
                    <a:pt x="373" y="189"/>
                  </a:lnTo>
                  <a:lnTo>
                    <a:pt x="367" y="192"/>
                  </a:lnTo>
                  <a:lnTo>
                    <a:pt x="363" y="194"/>
                  </a:lnTo>
                  <a:lnTo>
                    <a:pt x="357" y="198"/>
                  </a:lnTo>
                  <a:lnTo>
                    <a:pt x="356" y="203"/>
                  </a:lnTo>
                  <a:lnTo>
                    <a:pt x="357" y="206"/>
                  </a:lnTo>
                  <a:lnTo>
                    <a:pt x="361" y="209"/>
                  </a:lnTo>
                  <a:lnTo>
                    <a:pt x="366" y="210"/>
                  </a:lnTo>
                  <a:lnTo>
                    <a:pt x="372" y="210"/>
                  </a:lnTo>
                  <a:lnTo>
                    <a:pt x="378" y="209"/>
                  </a:lnTo>
                  <a:lnTo>
                    <a:pt x="385" y="209"/>
                  </a:lnTo>
                  <a:lnTo>
                    <a:pt x="392" y="207"/>
                  </a:lnTo>
                  <a:lnTo>
                    <a:pt x="401" y="207"/>
                  </a:lnTo>
                  <a:lnTo>
                    <a:pt x="410" y="206"/>
                  </a:lnTo>
                  <a:lnTo>
                    <a:pt x="418" y="204"/>
                  </a:lnTo>
                  <a:lnTo>
                    <a:pt x="426" y="203"/>
                  </a:lnTo>
                  <a:lnTo>
                    <a:pt x="434" y="203"/>
                  </a:lnTo>
                  <a:lnTo>
                    <a:pt x="444" y="204"/>
                  </a:lnTo>
                  <a:lnTo>
                    <a:pt x="454" y="206"/>
                  </a:lnTo>
                  <a:lnTo>
                    <a:pt x="468" y="210"/>
                  </a:lnTo>
                  <a:lnTo>
                    <a:pt x="482" y="216"/>
                  </a:lnTo>
                  <a:lnTo>
                    <a:pt x="502" y="223"/>
                  </a:lnTo>
                  <a:lnTo>
                    <a:pt x="524" y="234"/>
                  </a:lnTo>
                  <a:lnTo>
                    <a:pt x="542" y="244"/>
                  </a:lnTo>
                  <a:lnTo>
                    <a:pt x="556" y="259"/>
                  </a:lnTo>
                  <a:lnTo>
                    <a:pt x="571" y="277"/>
                  </a:lnTo>
                  <a:lnTo>
                    <a:pt x="583" y="296"/>
                  </a:lnTo>
                  <a:lnTo>
                    <a:pt x="595" y="318"/>
                  </a:lnTo>
                  <a:lnTo>
                    <a:pt x="602" y="340"/>
                  </a:lnTo>
                  <a:lnTo>
                    <a:pt x="609" y="365"/>
                  </a:lnTo>
                  <a:lnTo>
                    <a:pt x="614" y="389"/>
                  </a:lnTo>
                  <a:lnTo>
                    <a:pt x="615" y="405"/>
                  </a:lnTo>
                  <a:lnTo>
                    <a:pt x="617" y="420"/>
                  </a:lnTo>
                  <a:lnTo>
                    <a:pt x="615" y="435"/>
                  </a:lnTo>
                  <a:lnTo>
                    <a:pt x="614" y="450"/>
                  </a:lnTo>
                  <a:lnTo>
                    <a:pt x="605" y="439"/>
                  </a:lnTo>
                  <a:lnTo>
                    <a:pt x="590" y="429"/>
                  </a:lnTo>
                  <a:lnTo>
                    <a:pt x="574" y="420"/>
                  </a:lnTo>
                  <a:lnTo>
                    <a:pt x="555" y="411"/>
                  </a:lnTo>
                  <a:lnTo>
                    <a:pt x="534" y="405"/>
                  </a:lnTo>
                  <a:lnTo>
                    <a:pt x="514" y="399"/>
                  </a:lnTo>
                  <a:lnTo>
                    <a:pt x="494" y="395"/>
                  </a:lnTo>
                  <a:lnTo>
                    <a:pt x="477" y="392"/>
                  </a:lnTo>
                  <a:lnTo>
                    <a:pt x="466" y="390"/>
                  </a:lnTo>
                  <a:lnTo>
                    <a:pt x="454" y="387"/>
                  </a:lnTo>
                  <a:lnTo>
                    <a:pt x="441" y="385"/>
                  </a:lnTo>
                  <a:lnTo>
                    <a:pt x="429" y="380"/>
                  </a:lnTo>
                  <a:lnTo>
                    <a:pt x="418" y="374"/>
                  </a:lnTo>
                  <a:lnTo>
                    <a:pt x="406" y="364"/>
                  </a:lnTo>
                  <a:lnTo>
                    <a:pt x="397" y="352"/>
                  </a:lnTo>
                  <a:lnTo>
                    <a:pt x="389" y="337"/>
                  </a:lnTo>
                  <a:lnTo>
                    <a:pt x="379" y="317"/>
                  </a:lnTo>
                  <a:lnTo>
                    <a:pt x="370" y="300"/>
                  </a:lnTo>
                  <a:lnTo>
                    <a:pt x="364" y="281"/>
                  </a:lnTo>
                  <a:lnTo>
                    <a:pt x="364" y="254"/>
                  </a:lnTo>
                  <a:lnTo>
                    <a:pt x="364" y="247"/>
                  </a:lnTo>
                  <a:lnTo>
                    <a:pt x="360" y="238"/>
                  </a:lnTo>
                  <a:lnTo>
                    <a:pt x="356" y="232"/>
                  </a:lnTo>
                  <a:lnTo>
                    <a:pt x="348" y="225"/>
                  </a:lnTo>
                  <a:lnTo>
                    <a:pt x="341" y="220"/>
                  </a:lnTo>
                  <a:lnTo>
                    <a:pt x="333" y="215"/>
                  </a:lnTo>
                  <a:lnTo>
                    <a:pt x="327" y="212"/>
                  </a:lnTo>
                  <a:lnTo>
                    <a:pt x="322" y="209"/>
                  </a:lnTo>
                  <a:lnTo>
                    <a:pt x="314" y="206"/>
                  </a:lnTo>
                  <a:lnTo>
                    <a:pt x="307" y="203"/>
                  </a:lnTo>
                  <a:lnTo>
                    <a:pt x="302" y="204"/>
                  </a:lnTo>
                  <a:lnTo>
                    <a:pt x="301" y="207"/>
                  </a:lnTo>
                  <a:lnTo>
                    <a:pt x="302" y="213"/>
                  </a:lnTo>
                  <a:lnTo>
                    <a:pt x="302" y="220"/>
                  </a:lnTo>
                  <a:lnTo>
                    <a:pt x="305" y="226"/>
                  </a:lnTo>
                  <a:lnTo>
                    <a:pt x="308" y="234"/>
                  </a:lnTo>
                  <a:lnTo>
                    <a:pt x="313" y="238"/>
                  </a:lnTo>
                  <a:lnTo>
                    <a:pt x="322" y="246"/>
                  </a:lnTo>
                  <a:lnTo>
                    <a:pt x="332" y="256"/>
                  </a:lnTo>
                  <a:lnTo>
                    <a:pt x="345" y="268"/>
                  </a:lnTo>
                  <a:lnTo>
                    <a:pt x="358" y="283"/>
                  </a:lnTo>
                  <a:lnTo>
                    <a:pt x="372" y="299"/>
                  </a:lnTo>
                  <a:lnTo>
                    <a:pt x="382" y="318"/>
                  </a:lnTo>
                  <a:lnTo>
                    <a:pt x="391" y="340"/>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0" name="Freeform 346"/>
            <p:cNvSpPr>
              <a:spLocks/>
            </p:cNvSpPr>
            <p:nvPr/>
          </p:nvSpPr>
          <p:spPr bwMode="auto">
            <a:xfrm>
              <a:off x="1039" y="1767"/>
              <a:ext cx="247" cy="251"/>
            </a:xfrm>
            <a:custGeom>
              <a:avLst/>
              <a:gdLst>
                <a:gd name="T0" fmla="*/ 188 w 247"/>
                <a:gd name="T1" fmla="*/ 242 h 251"/>
                <a:gd name="T2" fmla="*/ 195 w 247"/>
                <a:gd name="T3" fmla="*/ 229 h 251"/>
                <a:gd name="T4" fmla="*/ 210 w 247"/>
                <a:gd name="T5" fmla="*/ 225 h 251"/>
                <a:gd name="T6" fmla="*/ 221 w 247"/>
                <a:gd name="T7" fmla="*/ 229 h 251"/>
                <a:gd name="T8" fmla="*/ 224 w 247"/>
                <a:gd name="T9" fmla="*/ 235 h 251"/>
                <a:gd name="T10" fmla="*/ 232 w 247"/>
                <a:gd name="T11" fmla="*/ 237 h 251"/>
                <a:gd name="T12" fmla="*/ 244 w 247"/>
                <a:gd name="T13" fmla="*/ 239 h 251"/>
                <a:gd name="T14" fmla="*/ 247 w 247"/>
                <a:gd name="T15" fmla="*/ 238 h 251"/>
                <a:gd name="T16" fmla="*/ 242 w 247"/>
                <a:gd name="T17" fmla="*/ 229 h 251"/>
                <a:gd name="T18" fmla="*/ 233 w 247"/>
                <a:gd name="T19" fmla="*/ 222 h 251"/>
                <a:gd name="T20" fmla="*/ 224 w 247"/>
                <a:gd name="T21" fmla="*/ 220 h 251"/>
                <a:gd name="T22" fmla="*/ 213 w 247"/>
                <a:gd name="T23" fmla="*/ 222 h 251"/>
                <a:gd name="T24" fmla="*/ 204 w 247"/>
                <a:gd name="T25" fmla="*/ 213 h 251"/>
                <a:gd name="T26" fmla="*/ 201 w 247"/>
                <a:gd name="T27" fmla="*/ 200 h 251"/>
                <a:gd name="T28" fmla="*/ 202 w 247"/>
                <a:gd name="T29" fmla="*/ 192 h 251"/>
                <a:gd name="T30" fmla="*/ 207 w 247"/>
                <a:gd name="T31" fmla="*/ 188 h 251"/>
                <a:gd name="T32" fmla="*/ 213 w 247"/>
                <a:gd name="T33" fmla="*/ 180 h 251"/>
                <a:gd name="T34" fmla="*/ 223 w 247"/>
                <a:gd name="T35" fmla="*/ 176 h 251"/>
                <a:gd name="T36" fmla="*/ 233 w 247"/>
                <a:gd name="T37" fmla="*/ 151 h 251"/>
                <a:gd name="T38" fmla="*/ 226 w 247"/>
                <a:gd name="T39" fmla="*/ 103 h 251"/>
                <a:gd name="T40" fmla="*/ 193 w 247"/>
                <a:gd name="T41" fmla="*/ 64 h 251"/>
                <a:gd name="T42" fmla="*/ 137 w 247"/>
                <a:gd name="T43" fmla="*/ 35 h 251"/>
                <a:gd name="T44" fmla="*/ 86 w 247"/>
                <a:gd name="T45" fmla="*/ 25 h 251"/>
                <a:gd name="T46" fmla="*/ 56 w 247"/>
                <a:gd name="T47" fmla="*/ 18 h 251"/>
                <a:gd name="T48" fmla="*/ 28 w 247"/>
                <a:gd name="T49" fmla="*/ 10 h 251"/>
                <a:gd name="T50" fmla="*/ 7 w 247"/>
                <a:gd name="T51" fmla="*/ 3 h 251"/>
                <a:gd name="T52" fmla="*/ 9 w 247"/>
                <a:gd name="T53" fmla="*/ 12 h 251"/>
                <a:gd name="T54" fmla="*/ 24 w 247"/>
                <a:gd name="T55" fmla="*/ 43 h 251"/>
                <a:gd name="T56" fmla="*/ 34 w 247"/>
                <a:gd name="T57" fmla="*/ 77 h 251"/>
                <a:gd name="T58" fmla="*/ 44 w 247"/>
                <a:gd name="T59" fmla="*/ 109 h 251"/>
                <a:gd name="T60" fmla="*/ 52 w 247"/>
                <a:gd name="T61" fmla="*/ 140 h 251"/>
                <a:gd name="T62" fmla="*/ 68 w 247"/>
                <a:gd name="T63" fmla="*/ 180 h 251"/>
                <a:gd name="T64" fmla="*/ 99 w 247"/>
                <a:gd name="T65" fmla="*/ 220 h 251"/>
                <a:gd name="T66" fmla="*/ 152 w 247"/>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7"/>
                <a:gd name="T103" fmla="*/ 0 h 251"/>
                <a:gd name="T104" fmla="*/ 247 w 247"/>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7" h="251">
                  <a:moveTo>
                    <a:pt x="188" y="251"/>
                  </a:moveTo>
                  <a:lnTo>
                    <a:pt x="188" y="242"/>
                  </a:lnTo>
                  <a:lnTo>
                    <a:pt x="190" y="235"/>
                  </a:lnTo>
                  <a:lnTo>
                    <a:pt x="195" y="229"/>
                  </a:lnTo>
                  <a:lnTo>
                    <a:pt x="202" y="226"/>
                  </a:lnTo>
                  <a:lnTo>
                    <a:pt x="210" y="225"/>
                  </a:lnTo>
                  <a:lnTo>
                    <a:pt x="217" y="226"/>
                  </a:lnTo>
                  <a:lnTo>
                    <a:pt x="221" y="229"/>
                  </a:lnTo>
                  <a:lnTo>
                    <a:pt x="223" y="232"/>
                  </a:lnTo>
                  <a:lnTo>
                    <a:pt x="224" y="235"/>
                  </a:lnTo>
                  <a:lnTo>
                    <a:pt x="227" y="235"/>
                  </a:lnTo>
                  <a:lnTo>
                    <a:pt x="232" y="237"/>
                  </a:lnTo>
                  <a:lnTo>
                    <a:pt x="238" y="238"/>
                  </a:lnTo>
                  <a:lnTo>
                    <a:pt x="244" y="239"/>
                  </a:lnTo>
                  <a:lnTo>
                    <a:pt x="247" y="239"/>
                  </a:lnTo>
                  <a:lnTo>
                    <a:pt x="247" y="238"/>
                  </a:lnTo>
                  <a:lnTo>
                    <a:pt x="245" y="234"/>
                  </a:lnTo>
                  <a:lnTo>
                    <a:pt x="242" y="229"/>
                  </a:lnTo>
                  <a:lnTo>
                    <a:pt x="238" y="226"/>
                  </a:lnTo>
                  <a:lnTo>
                    <a:pt x="233" y="222"/>
                  </a:lnTo>
                  <a:lnTo>
                    <a:pt x="227" y="219"/>
                  </a:lnTo>
                  <a:lnTo>
                    <a:pt x="224" y="220"/>
                  </a:lnTo>
                  <a:lnTo>
                    <a:pt x="219" y="222"/>
                  </a:lnTo>
                  <a:lnTo>
                    <a:pt x="213" y="222"/>
                  </a:lnTo>
                  <a:lnTo>
                    <a:pt x="208" y="219"/>
                  </a:lnTo>
                  <a:lnTo>
                    <a:pt x="204" y="213"/>
                  </a:lnTo>
                  <a:lnTo>
                    <a:pt x="201" y="205"/>
                  </a:lnTo>
                  <a:lnTo>
                    <a:pt x="201" y="200"/>
                  </a:lnTo>
                  <a:lnTo>
                    <a:pt x="201" y="195"/>
                  </a:lnTo>
                  <a:lnTo>
                    <a:pt x="202" y="192"/>
                  </a:lnTo>
                  <a:lnTo>
                    <a:pt x="204" y="189"/>
                  </a:lnTo>
                  <a:lnTo>
                    <a:pt x="207" y="188"/>
                  </a:lnTo>
                  <a:lnTo>
                    <a:pt x="208" y="185"/>
                  </a:lnTo>
                  <a:lnTo>
                    <a:pt x="213" y="180"/>
                  </a:lnTo>
                  <a:lnTo>
                    <a:pt x="219" y="177"/>
                  </a:lnTo>
                  <a:lnTo>
                    <a:pt x="223" y="176"/>
                  </a:lnTo>
                  <a:lnTo>
                    <a:pt x="227" y="176"/>
                  </a:lnTo>
                  <a:lnTo>
                    <a:pt x="233" y="151"/>
                  </a:lnTo>
                  <a:lnTo>
                    <a:pt x="232" y="127"/>
                  </a:lnTo>
                  <a:lnTo>
                    <a:pt x="226" y="103"/>
                  </a:lnTo>
                  <a:lnTo>
                    <a:pt x="213" y="83"/>
                  </a:lnTo>
                  <a:lnTo>
                    <a:pt x="193" y="64"/>
                  </a:lnTo>
                  <a:lnTo>
                    <a:pt x="168" y="49"/>
                  </a:lnTo>
                  <a:lnTo>
                    <a:pt x="137" y="35"/>
                  </a:lnTo>
                  <a:lnTo>
                    <a:pt x="100" y="28"/>
                  </a:lnTo>
                  <a:lnTo>
                    <a:pt x="86" y="25"/>
                  </a:lnTo>
                  <a:lnTo>
                    <a:pt x="71" y="22"/>
                  </a:lnTo>
                  <a:lnTo>
                    <a:pt x="56" y="18"/>
                  </a:lnTo>
                  <a:lnTo>
                    <a:pt x="41" y="13"/>
                  </a:lnTo>
                  <a:lnTo>
                    <a:pt x="28" y="10"/>
                  </a:lnTo>
                  <a:lnTo>
                    <a:pt x="16" y="6"/>
                  </a:lnTo>
                  <a:lnTo>
                    <a:pt x="7" y="3"/>
                  </a:lnTo>
                  <a:lnTo>
                    <a:pt x="0" y="0"/>
                  </a:lnTo>
                  <a:lnTo>
                    <a:pt x="9" y="12"/>
                  </a:lnTo>
                  <a:lnTo>
                    <a:pt x="16" y="27"/>
                  </a:lnTo>
                  <a:lnTo>
                    <a:pt x="24" y="43"/>
                  </a:lnTo>
                  <a:lnTo>
                    <a:pt x="30" y="59"/>
                  </a:lnTo>
                  <a:lnTo>
                    <a:pt x="34" y="77"/>
                  </a:lnTo>
                  <a:lnTo>
                    <a:pt x="40" y="95"/>
                  </a:lnTo>
                  <a:lnTo>
                    <a:pt x="44" y="109"/>
                  </a:lnTo>
                  <a:lnTo>
                    <a:pt x="47" y="124"/>
                  </a:lnTo>
                  <a:lnTo>
                    <a:pt x="52" y="140"/>
                  </a:lnTo>
                  <a:lnTo>
                    <a:pt x="58" y="160"/>
                  </a:lnTo>
                  <a:lnTo>
                    <a:pt x="68" y="180"/>
                  </a:lnTo>
                  <a:lnTo>
                    <a:pt x="81" y="201"/>
                  </a:lnTo>
                  <a:lnTo>
                    <a:pt x="99" y="220"/>
                  </a:lnTo>
                  <a:lnTo>
                    <a:pt x="123" y="237"/>
                  </a:lnTo>
                  <a:lnTo>
                    <a:pt x="152" y="247"/>
                  </a:lnTo>
                  <a:lnTo>
                    <a:pt x="188" y="25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1" name="Freeform 347"/>
            <p:cNvSpPr>
              <a:spLocks/>
            </p:cNvSpPr>
            <p:nvPr/>
          </p:nvSpPr>
          <p:spPr bwMode="auto">
            <a:xfrm>
              <a:off x="1305" y="1918"/>
              <a:ext cx="25" cy="26"/>
            </a:xfrm>
            <a:custGeom>
              <a:avLst/>
              <a:gdLst>
                <a:gd name="T0" fmla="*/ 0 w 25"/>
                <a:gd name="T1" fmla="*/ 10 h 26"/>
                <a:gd name="T2" fmla="*/ 1 w 25"/>
                <a:gd name="T3" fmla="*/ 4 h 26"/>
                <a:gd name="T4" fmla="*/ 4 w 25"/>
                <a:gd name="T5" fmla="*/ 1 h 26"/>
                <a:gd name="T6" fmla="*/ 9 w 25"/>
                <a:gd name="T7" fmla="*/ 0 h 26"/>
                <a:gd name="T8" fmla="*/ 13 w 25"/>
                <a:gd name="T9" fmla="*/ 0 h 26"/>
                <a:gd name="T10" fmla="*/ 17 w 25"/>
                <a:gd name="T11" fmla="*/ 1 h 26"/>
                <a:gd name="T12" fmla="*/ 22 w 25"/>
                <a:gd name="T13" fmla="*/ 4 h 26"/>
                <a:gd name="T14" fmla="*/ 23 w 25"/>
                <a:gd name="T15" fmla="*/ 7 h 26"/>
                <a:gd name="T16" fmla="*/ 25 w 25"/>
                <a:gd name="T17" fmla="*/ 13 h 26"/>
                <a:gd name="T18" fmla="*/ 23 w 25"/>
                <a:gd name="T19" fmla="*/ 19 h 26"/>
                <a:gd name="T20" fmla="*/ 22 w 25"/>
                <a:gd name="T21" fmla="*/ 22 h 26"/>
                <a:gd name="T22" fmla="*/ 17 w 25"/>
                <a:gd name="T23" fmla="*/ 25 h 26"/>
                <a:gd name="T24" fmla="*/ 15 w 25"/>
                <a:gd name="T25" fmla="*/ 26 h 26"/>
                <a:gd name="T26" fmla="*/ 10 w 25"/>
                <a:gd name="T27" fmla="*/ 25 h 26"/>
                <a:gd name="T28" fmla="*/ 4 w 25"/>
                <a:gd name="T29" fmla="*/ 20 h 26"/>
                <a:gd name="T30" fmla="*/ 1 w 25"/>
                <a:gd name="T31" fmla="*/ 16 h 26"/>
                <a:gd name="T32" fmla="*/ 0 w 25"/>
                <a:gd name="T33" fmla="*/ 1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6"/>
                <a:gd name="T53" fmla="*/ 25 w 25"/>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6">
                  <a:moveTo>
                    <a:pt x="0" y="10"/>
                  </a:moveTo>
                  <a:lnTo>
                    <a:pt x="1" y="4"/>
                  </a:lnTo>
                  <a:lnTo>
                    <a:pt x="4" y="1"/>
                  </a:lnTo>
                  <a:lnTo>
                    <a:pt x="9" y="0"/>
                  </a:lnTo>
                  <a:lnTo>
                    <a:pt x="13" y="0"/>
                  </a:lnTo>
                  <a:lnTo>
                    <a:pt x="17" y="1"/>
                  </a:lnTo>
                  <a:lnTo>
                    <a:pt x="22" y="4"/>
                  </a:lnTo>
                  <a:lnTo>
                    <a:pt x="23" y="7"/>
                  </a:lnTo>
                  <a:lnTo>
                    <a:pt x="25" y="13"/>
                  </a:lnTo>
                  <a:lnTo>
                    <a:pt x="23" y="19"/>
                  </a:lnTo>
                  <a:lnTo>
                    <a:pt x="22" y="22"/>
                  </a:lnTo>
                  <a:lnTo>
                    <a:pt x="17" y="25"/>
                  </a:lnTo>
                  <a:lnTo>
                    <a:pt x="15" y="26"/>
                  </a:lnTo>
                  <a:lnTo>
                    <a:pt x="10" y="25"/>
                  </a:lnTo>
                  <a:lnTo>
                    <a:pt x="4" y="20"/>
                  </a:lnTo>
                  <a:lnTo>
                    <a:pt x="1" y="16"/>
                  </a:lnTo>
                  <a:lnTo>
                    <a:pt x="0" y="1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2" name="Freeform 348"/>
            <p:cNvSpPr>
              <a:spLocks/>
            </p:cNvSpPr>
            <p:nvPr/>
          </p:nvSpPr>
          <p:spPr bwMode="auto">
            <a:xfrm>
              <a:off x="1356" y="1953"/>
              <a:ext cx="28" cy="28"/>
            </a:xfrm>
            <a:custGeom>
              <a:avLst/>
              <a:gdLst>
                <a:gd name="T0" fmla="*/ 3 w 28"/>
                <a:gd name="T1" fmla="*/ 3 h 28"/>
                <a:gd name="T2" fmla="*/ 8 w 28"/>
                <a:gd name="T3" fmla="*/ 0 h 28"/>
                <a:gd name="T4" fmla="*/ 15 w 28"/>
                <a:gd name="T5" fmla="*/ 0 h 28"/>
                <a:gd name="T6" fmla="*/ 21 w 28"/>
                <a:gd name="T7" fmla="*/ 2 h 28"/>
                <a:gd name="T8" fmla="*/ 26 w 28"/>
                <a:gd name="T9" fmla="*/ 5 h 28"/>
                <a:gd name="T10" fmla="*/ 28 w 28"/>
                <a:gd name="T11" fmla="*/ 9 h 28"/>
                <a:gd name="T12" fmla="*/ 28 w 28"/>
                <a:gd name="T13" fmla="*/ 15 h 28"/>
                <a:gd name="T14" fmla="*/ 28 w 28"/>
                <a:gd name="T15" fmla="*/ 21 h 28"/>
                <a:gd name="T16" fmla="*/ 27 w 28"/>
                <a:gd name="T17" fmla="*/ 25 h 28"/>
                <a:gd name="T18" fmla="*/ 23 w 28"/>
                <a:gd name="T19" fmla="*/ 28 h 28"/>
                <a:gd name="T20" fmla="*/ 15 w 28"/>
                <a:gd name="T21" fmla="*/ 28 h 28"/>
                <a:gd name="T22" fmla="*/ 9 w 28"/>
                <a:gd name="T23" fmla="*/ 25 h 28"/>
                <a:gd name="T24" fmla="*/ 5 w 28"/>
                <a:gd name="T25" fmla="*/ 22 h 28"/>
                <a:gd name="T26" fmla="*/ 2 w 28"/>
                <a:gd name="T27" fmla="*/ 18 h 28"/>
                <a:gd name="T28" fmla="*/ 0 w 28"/>
                <a:gd name="T29" fmla="*/ 12 h 28"/>
                <a:gd name="T30" fmla="*/ 0 w 28"/>
                <a:gd name="T31" fmla="*/ 8 h 28"/>
                <a:gd name="T32" fmla="*/ 3 w 28"/>
                <a:gd name="T33" fmla="*/ 3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3" y="3"/>
                  </a:moveTo>
                  <a:lnTo>
                    <a:pt x="8" y="0"/>
                  </a:lnTo>
                  <a:lnTo>
                    <a:pt x="15" y="0"/>
                  </a:lnTo>
                  <a:lnTo>
                    <a:pt x="21" y="2"/>
                  </a:lnTo>
                  <a:lnTo>
                    <a:pt x="26" y="5"/>
                  </a:lnTo>
                  <a:lnTo>
                    <a:pt x="28" y="9"/>
                  </a:lnTo>
                  <a:lnTo>
                    <a:pt x="28" y="15"/>
                  </a:lnTo>
                  <a:lnTo>
                    <a:pt x="28" y="21"/>
                  </a:lnTo>
                  <a:lnTo>
                    <a:pt x="27" y="25"/>
                  </a:lnTo>
                  <a:lnTo>
                    <a:pt x="23" y="28"/>
                  </a:lnTo>
                  <a:lnTo>
                    <a:pt x="15" y="28"/>
                  </a:lnTo>
                  <a:lnTo>
                    <a:pt x="9" y="25"/>
                  </a:lnTo>
                  <a:lnTo>
                    <a:pt x="5" y="22"/>
                  </a:lnTo>
                  <a:lnTo>
                    <a:pt x="2" y="18"/>
                  </a:lnTo>
                  <a:lnTo>
                    <a:pt x="0" y="12"/>
                  </a:lnTo>
                  <a:lnTo>
                    <a:pt x="0" y="8"/>
                  </a:lnTo>
                  <a:lnTo>
                    <a:pt x="3"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3" name="Freeform 349"/>
            <p:cNvSpPr>
              <a:spLocks/>
            </p:cNvSpPr>
            <p:nvPr/>
          </p:nvSpPr>
          <p:spPr bwMode="auto">
            <a:xfrm>
              <a:off x="1294" y="1986"/>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5 h 28"/>
                <a:gd name="T14" fmla="*/ 26 w 27"/>
                <a:gd name="T15" fmla="*/ 20 h 28"/>
                <a:gd name="T16" fmla="*/ 23 w 27"/>
                <a:gd name="T17" fmla="*/ 25 h 28"/>
                <a:gd name="T18" fmla="*/ 18 w 27"/>
                <a:gd name="T19" fmla="*/ 26 h 28"/>
                <a:gd name="T20" fmla="*/ 14 w 27"/>
                <a:gd name="T21" fmla="*/ 28 h 28"/>
                <a:gd name="T22" fmla="*/ 8 w 27"/>
                <a:gd name="T23" fmla="*/ 28 h 28"/>
                <a:gd name="T24" fmla="*/ 3 w 27"/>
                <a:gd name="T25" fmla="*/ 25 h 28"/>
                <a:gd name="T26" fmla="*/ 0 w 27"/>
                <a:gd name="T27" fmla="*/ 20 h 28"/>
                <a:gd name="T28" fmla="*/ 0 w 27"/>
                <a:gd name="T29" fmla="*/ 15 h 28"/>
                <a:gd name="T30" fmla="*/ 2 w 27"/>
                <a:gd name="T31" fmla="*/ 10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5"/>
                  </a:lnTo>
                  <a:lnTo>
                    <a:pt x="26" y="20"/>
                  </a:lnTo>
                  <a:lnTo>
                    <a:pt x="23" y="25"/>
                  </a:lnTo>
                  <a:lnTo>
                    <a:pt x="18" y="26"/>
                  </a:lnTo>
                  <a:lnTo>
                    <a:pt x="14" y="28"/>
                  </a:lnTo>
                  <a:lnTo>
                    <a:pt x="8" y="28"/>
                  </a:lnTo>
                  <a:lnTo>
                    <a:pt x="3" y="25"/>
                  </a:lnTo>
                  <a:lnTo>
                    <a:pt x="0" y="20"/>
                  </a:lnTo>
                  <a:lnTo>
                    <a:pt x="0" y="15"/>
                  </a:lnTo>
                  <a:lnTo>
                    <a:pt x="2" y="10"/>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4" name="Freeform 350"/>
            <p:cNvSpPr>
              <a:spLocks/>
            </p:cNvSpPr>
            <p:nvPr/>
          </p:nvSpPr>
          <p:spPr bwMode="auto">
            <a:xfrm>
              <a:off x="1250" y="1952"/>
              <a:ext cx="28" cy="28"/>
            </a:xfrm>
            <a:custGeom>
              <a:avLst/>
              <a:gdLst>
                <a:gd name="T0" fmla="*/ 5 w 28"/>
                <a:gd name="T1" fmla="*/ 1 h 28"/>
                <a:gd name="T2" fmla="*/ 2 w 28"/>
                <a:gd name="T3" fmla="*/ 6 h 28"/>
                <a:gd name="T4" fmla="*/ 0 w 28"/>
                <a:gd name="T5" fmla="*/ 12 h 28"/>
                <a:gd name="T6" fmla="*/ 0 w 28"/>
                <a:gd name="T7" fmla="*/ 18 h 28"/>
                <a:gd name="T8" fmla="*/ 2 w 28"/>
                <a:gd name="T9" fmla="*/ 22 h 28"/>
                <a:gd name="T10" fmla="*/ 6 w 28"/>
                <a:gd name="T11" fmla="*/ 25 h 28"/>
                <a:gd name="T12" fmla="*/ 13 w 28"/>
                <a:gd name="T13" fmla="*/ 28 h 28"/>
                <a:gd name="T14" fmla="*/ 19 w 28"/>
                <a:gd name="T15" fmla="*/ 28 h 28"/>
                <a:gd name="T16" fmla="*/ 24 w 28"/>
                <a:gd name="T17" fmla="*/ 25 h 28"/>
                <a:gd name="T18" fmla="*/ 27 w 28"/>
                <a:gd name="T19" fmla="*/ 20 h 28"/>
                <a:gd name="T20" fmla="*/ 28 w 28"/>
                <a:gd name="T21" fmla="*/ 16 h 28"/>
                <a:gd name="T22" fmla="*/ 28 w 28"/>
                <a:gd name="T23" fmla="*/ 12 h 28"/>
                <a:gd name="T24" fmla="*/ 27 w 28"/>
                <a:gd name="T25" fmla="*/ 7 h 28"/>
                <a:gd name="T26" fmla="*/ 22 w 28"/>
                <a:gd name="T27" fmla="*/ 4 h 28"/>
                <a:gd name="T28" fmla="*/ 16 w 28"/>
                <a:gd name="T29" fmla="*/ 1 h 28"/>
                <a:gd name="T30" fmla="*/ 9 w 28"/>
                <a:gd name="T31" fmla="*/ 0 h 28"/>
                <a:gd name="T32" fmla="*/ 5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5" y="1"/>
                  </a:moveTo>
                  <a:lnTo>
                    <a:pt x="2" y="6"/>
                  </a:lnTo>
                  <a:lnTo>
                    <a:pt x="0" y="12"/>
                  </a:lnTo>
                  <a:lnTo>
                    <a:pt x="0" y="18"/>
                  </a:lnTo>
                  <a:lnTo>
                    <a:pt x="2" y="22"/>
                  </a:lnTo>
                  <a:lnTo>
                    <a:pt x="6" y="25"/>
                  </a:lnTo>
                  <a:lnTo>
                    <a:pt x="13" y="28"/>
                  </a:lnTo>
                  <a:lnTo>
                    <a:pt x="19" y="28"/>
                  </a:lnTo>
                  <a:lnTo>
                    <a:pt x="24" y="25"/>
                  </a:lnTo>
                  <a:lnTo>
                    <a:pt x="27" y="20"/>
                  </a:lnTo>
                  <a:lnTo>
                    <a:pt x="28" y="16"/>
                  </a:lnTo>
                  <a:lnTo>
                    <a:pt x="28" y="12"/>
                  </a:lnTo>
                  <a:lnTo>
                    <a:pt x="27" y="7"/>
                  </a:lnTo>
                  <a:lnTo>
                    <a:pt x="22" y="4"/>
                  </a:lnTo>
                  <a:lnTo>
                    <a:pt x="16" y="1"/>
                  </a:lnTo>
                  <a:lnTo>
                    <a:pt x="9" y="0"/>
                  </a:lnTo>
                  <a:lnTo>
                    <a:pt x="5"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5" name="Freeform 351"/>
            <p:cNvSpPr>
              <a:spLocks/>
            </p:cNvSpPr>
            <p:nvPr/>
          </p:nvSpPr>
          <p:spPr bwMode="auto">
            <a:xfrm>
              <a:off x="1234" y="2004"/>
              <a:ext cx="24" cy="25"/>
            </a:xfrm>
            <a:custGeom>
              <a:avLst/>
              <a:gdLst>
                <a:gd name="T0" fmla="*/ 0 w 24"/>
                <a:gd name="T1" fmla="*/ 16 h 25"/>
                <a:gd name="T2" fmla="*/ 0 w 24"/>
                <a:gd name="T3" fmla="*/ 11 h 25"/>
                <a:gd name="T4" fmla="*/ 0 w 24"/>
                <a:gd name="T5" fmla="*/ 7 h 25"/>
                <a:gd name="T6" fmla="*/ 3 w 24"/>
                <a:gd name="T7" fmla="*/ 4 h 25"/>
                <a:gd name="T8" fmla="*/ 7 w 24"/>
                <a:gd name="T9" fmla="*/ 1 h 25"/>
                <a:gd name="T10" fmla="*/ 15 w 24"/>
                <a:gd name="T11" fmla="*/ 0 h 25"/>
                <a:gd name="T12" fmla="*/ 19 w 24"/>
                <a:gd name="T13" fmla="*/ 1 h 25"/>
                <a:gd name="T14" fmla="*/ 22 w 24"/>
                <a:gd name="T15" fmla="*/ 4 h 25"/>
                <a:gd name="T16" fmla="*/ 24 w 24"/>
                <a:gd name="T17" fmla="*/ 8 h 25"/>
                <a:gd name="T18" fmla="*/ 24 w 24"/>
                <a:gd name="T19" fmla="*/ 13 h 25"/>
                <a:gd name="T20" fmla="*/ 22 w 24"/>
                <a:gd name="T21" fmla="*/ 19 h 25"/>
                <a:gd name="T22" fmla="*/ 18 w 24"/>
                <a:gd name="T23" fmla="*/ 22 h 25"/>
                <a:gd name="T24" fmla="*/ 15 w 24"/>
                <a:gd name="T25" fmla="*/ 25 h 25"/>
                <a:gd name="T26" fmla="*/ 10 w 24"/>
                <a:gd name="T27" fmla="*/ 25 h 25"/>
                <a:gd name="T28" fmla="*/ 6 w 24"/>
                <a:gd name="T29" fmla="*/ 22 h 25"/>
                <a:gd name="T30" fmla="*/ 1 w 24"/>
                <a:gd name="T31" fmla="*/ 19 h 25"/>
                <a:gd name="T32" fmla="*/ 0 w 24"/>
                <a:gd name="T33" fmla="*/ 1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5"/>
                <a:gd name="T53" fmla="*/ 24 w 2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5">
                  <a:moveTo>
                    <a:pt x="0" y="16"/>
                  </a:moveTo>
                  <a:lnTo>
                    <a:pt x="0" y="11"/>
                  </a:lnTo>
                  <a:lnTo>
                    <a:pt x="0" y="7"/>
                  </a:lnTo>
                  <a:lnTo>
                    <a:pt x="3" y="4"/>
                  </a:lnTo>
                  <a:lnTo>
                    <a:pt x="7" y="1"/>
                  </a:lnTo>
                  <a:lnTo>
                    <a:pt x="15" y="0"/>
                  </a:lnTo>
                  <a:lnTo>
                    <a:pt x="19" y="1"/>
                  </a:lnTo>
                  <a:lnTo>
                    <a:pt x="22" y="4"/>
                  </a:lnTo>
                  <a:lnTo>
                    <a:pt x="24" y="8"/>
                  </a:lnTo>
                  <a:lnTo>
                    <a:pt x="24" y="13"/>
                  </a:lnTo>
                  <a:lnTo>
                    <a:pt x="22" y="19"/>
                  </a:lnTo>
                  <a:lnTo>
                    <a:pt x="18" y="22"/>
                  </a:lnTo>
                  <a:lnTo>
                    <a:pt x="15" y="25"/>
                  </a:lnTo>
                  <a:lnTo>
                    <a:pt x="10" y="25"/>
                  </a:lnTo>
                  <a:lnTo>
                    <a:pt x="6" y="22"/>
                  </a:lnTo>
                  <a:lnTo>
                    <a:pt x="1"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6" name="Freeform 352"/>
            <p:cNvSpPr>
              <a:spLocks/>
            </p:cNvSpPr>
            <p:nvPr/>
          </p:nvSpPr>
          <p:spPr bwMode="auto">
            <a:xfrm>
              <a:off x="1277" y="2042"/>
              <a:ext cx="20" cy="28"/>
            </a:xfrm>
            <a:custGeom>
              <a:avLst/>
              <a:gdLst>
                <a:gd name="T0" fmla="*/ 7 w 20"/>
                <a:gd name="T1" fmla="*/ 28 h 28"/>
                <a:gd name="T2" fmla="*/ 3 w 20"/>
                <a:gd name="T3" fmla="*/ 27 h 28"/>
                <a:gd name="T4" fmla="*/ 0 w 20"/>
                <a:gd name="T5" fmla="*/ 24 h 28"/>
                <a:gd name="T6" fmla="*/ 0 w 20"/>
                <a:gd name="T7" fmla="*/ 19 h 28"/>
                <a:gd name="T8" fmla="*/ 0 w 20"/>
                <a:gd name="T9" fmla="*/ 13 h 28"/>
                <a:gd name="T10" fmla="*/ 1 w 20"/>
                <a:gd name="T11" fmla="*/ 9 h 28"/>
                <a:gd name="T12" fmla="*/ 4 w 20"/>
                <a:gd name="T13" fmla="*/ 4 h 28"/>
                <a:gd name="T14" fmla="*/ 9 w 20"/>
                <a:gd name="T15" fmla="*/ 1 h 28"/>
                <a:gd name="T16" fmla="*/ 13 w 20"/>
                <a:gd name="T17" fmla="*/ 0 h 28"/>
                <a:gd name="T18" fmla="*/ 16 w 20"/>
                <a:gd name="T19" fmla="*/ 1 h 28"/>
                <a:gd name="T20" fmla="*/ 19 w 20"/>
                <a:gd name="T21" fmla="*/ 4 h 28"/>
                <a:gd name="T22" fmla="*/ 20 w 20"/>
                <a:gd name="T23" fmla="*/ 10 h 28"/>
                <a:gd name="T24" fmla="*/ 20 w 20"/>
                <a:gd name="T25" fmla="*/ 15 h 28"/>
                <a:gd name="T26" fmla="*/ 19 w 20"/>
                <a:gd name="T27" fmla="*/ 19 h 28"/>
                <a:gd name="T28" fmla="*/ 16 w 20"/>
                <a:gd name="T29" fmla="*/ 24 h 28"/>
                <a:gd name="T30" fmla="*/ 13 w 20"/>
                <a:gd name="T31" fmla="*/ 27 h 28"/>
                <a:gd name="T32" fmla="*/ 7 w 20"/>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8"/>
                <a:gd name="T53" fmla="*/ 20 w 20"/>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8">
                  <a:moveTo>
                    <a:pt x="7" y="28"/>
                  </a:moveTo>
                  <a:lnTo>
                    <a:pt x="3" y="27"/>
                  </a:lnTo>
                  <a:lnTo>
                    <a:pt x="0" y="24"/>
                  </a:lnTo>
                  <a:lnTo>
                    <a:pt x="0" y="19"/>
                  </a:lnTo>
                  <a:lnTo>
                    <a:pt x="0" y="13"/>
                  </a:lnTo>
                  <a:lnTo>
                    <a:pt x="1" y="9"/>
                  </a:lnTo>
                  <a:lnTo>
                    <a:pt x="4" y="4"/>
                  </a:lnTo>
                  <a:lnTo>
                    <a:pt x="9" y="1"/>
                  </a:lnTo>
                  <a:lnTo>
                    <a:pt x="13" y="0"/>
                  </a:lnTo>
                  <a:lnTo>
                    <a:pt x="16" y="1"/>
                  </a:lnTo>
                  <a:lnTo>
                    <a:pt x="19" y="4"/>
                  </a:lnTo>
                  <a:lnTo>
                    <a:pt x="20" y="10"/>
                  </a:lnTo>
                  <a:lnTo>
                    <a:pt x="20" y="15"/>
                  </a:lnTo>
                  <a:lnTo>
                    <a:pt x="19" y="19"/>
                  </a:lnTo>
                  <a:lnTo>
                    <a:pt x="16" y="24"/>
                  </a:lnTo>
                  <a:lnTo>
                    <a:pt x="13" y="27"/>
                  </a:lnTo>
                  <a:lnTo>
                    <a:pt x="7"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7" name="Freeform 353"/>
            <p:cNvSpPr>
              <a:spLocks/>
            </p:cNvSpPr>
            <p:nvPr/>
          </p:nvSpPr>
          <p:spPr bwMode="auto">
            <a:xfrm>
              <a:off x="1314" y="2015"/>
              <a:ext cx="25" cy="33"/>
            </a:xfrm>
            <a:custGeom>
              <a:avLst/>
              <a:gdLst>
                <a:gd name="T0" fmla="*/ 1 w 25"/>
                <a:gd name="T1" fmla="*/ 18 h 33"/>
                <a:gd name="T2" fmla="*/ 4 w 25"/>
                <a:gd name="T3" fmla="*/ 12 h 33"/>
                <a:gd name="T4" fmla="*/ 7 w 25"/>
                <a:gd name="T5" fmla="*/ 6 h 33"/>
                <a:gd name="T6" fmla="*/ 10 w 25"/>
                <a:gd name="T7" fmla="*/ 2 h 33"/>
                <a:gd name="T8" fmla="*/ 16 w 25"/>
                <a:gd name="T9" fmla="*/ 0 h 33"/>
                <a:gd name="T10" fmla="*/ 22 w 25"/>
                <a:gd name="T11" fmla="*/ 2 h 33"/>
                <a:gd name="T12" fmla="*/ 25 w 25"/>
                <a:gd name="T13" fmla="*/ 6 h 33"/>
                <a:gd name="T14" fmla="*/ 25 w 25"/>
                <a:gd name="T15" fmla="*/ 11 h 33"/>
                <a:gd name="T16" fmla="*/ 25 w 25"/>
                <a:gd name="T17" fmla="*/ 17 h 33"/>
                <a:gd name="T18" fmla="*/ 22 w 25"/>
                <a:gd name="T19" fmla="*/ 23 h 33"/>
                <a:gd name="T20" fmla="*/ 19 w 25"/>
                <a:gd name="T21" fmla="*/ 27 h 33"/>
                <a:gd name="T22" fmla="*/ 13 w 25"/>
                <a:gd name="T23" fmla="*/ 31 h 33"/>
                <a:gd name="T24" fmla="*/ 8 w 25"/>
                <a:gd name="T25" fmla="*/ 33 h 33"/>
                <a:gd name="T26" fmla="*/ 4 w 25"/>
                <a:gd name="T27" fmla="*/ 31 h 33"/>
                <a:gd name="T28" fmla="*/ 1 w 25"/>
                <a:gd name="T29" fmla="*/ 27 h 33"/>
                <a:gd name="T30" fmla="*/ 0 w 25"/>
                <a:gd name="T31" fmla="*/ 23 h 33"/>
                <a:gd name="T32" fmla="*/ 1 w 25"/>
                <a:gd name="T33" fmla="*/ 1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1" y="18"/>
                  </a:moveTo>
                  <a:lnTo>
                    <a:pt x="4" y="12"/>
                  </a:lnTo>
                  <a:lnTo>
                    <a:pt x="7" y="6"/>
                  </a:lnTo>
                  <a:lnTo>
                    <a:pt x="10" y="2"/>
                  </a:lnTo>
                  <a:lnTo>
                    <a:pt x="16" y="0"/>
                  </a:lnTo>
                  <a:lnTo>
                    <a:pt x="22" y="2"/>
                  </a:lnTo>
                  <a:lnTo>
                    <a:pt x="25" y="6"/>
                  </a:lnTo>
                  <a:lnTo>
                    <a:pt x="25" y="11"/>
                  </a:lnTo>
                  <a:lnTo>
                    <a:pt x="25" y="17"/>
                  </a:lnTo>
                  <a:lnTo>
                    <a:pt x="22" y="23"/>
                  </a:lnTo>
                  <a:lnTo>
                    <a:pt x="19" y="27"/>
                  </a:lnTo>
                  <a:lnTo>
                    <a:pt x="13" y="31"/>
                  </a:lnTo>
                  <a:lnTo>
                    <a:pt x="8" y="33"/>
                  </a:lnTo>
                  <a:lnTo>
                    <a:pt x="4" y="31"/>
                  </a:lnTo>
                  <a:lnTo>
                    <a:pt x="1" y="27"/>
                  </a:lnTo>
                  <a:lnTo>
                    <a:pt x="0" y="23"/>
                  </a:lnTo>
                  <a:lnTo>
                    <a:pt x="1"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8" name="Freeform 354"/>
            <p:cNvSpPr>
              <a:spLocks/>
            </p:cNvSpPr>
            <p:nvPr/>
          </p:nvSpPr>
          <p:spPr bwMode="auto">
            <a:xfrm>
              <a:off x="1348" y="2023"/>
              <a:ext cx="25" cy="25"/>
            </a:xfrm>
            <a:custGeom>
              <a:avLst/>
              <a:gdLst>
                <a:gd name="T0" fmla="*/ 19 w 25"/>
                <a:gd name="T1" fmla="*/ 1 h 25"/>
                <a:gd name="T2" fmla="*/ 22 w 25"/>
                <a:gd name="T3" fmla="*/ 4 h 25"/>
                <a:gd name="T4" fmla="*/ 23 w 25"/>
                <a:gd name="T5" fmla="*/ 9 h 25"/>
                <a:gd name="T6" fmla="*/ 25 w 25"/>
                <a:gd name="T7" fmla="*/ 12 h 25"/>
                <a:gd name="T8" fmla="*/ 23 w 25"/>
                <a:gd name="T9" fmla="*/ 16 h 25"/>
                <a:gd name="T10" fmla="*/ 19 w 25"/>
                <a:gd name="T11" fmla="*/ 20 h 25"/>
                <a:gd name="T12" fmla="*/ 16 w 25"/>
                <a:gd name="T13" fmla="*/ 23 h 25"/>
                <a:gd name="T14" fmla="*/ 11 w 25"/>
                <a:gd name="T15" fmla="*/ 25 h 25"/>
                <a:gd name="T16" fmla="*/ 7 w 25"/>
                <a:gd name="T17" fmla="*/ 25 h 25"/>
                <a:gd name="T18" fmla="*/ 4 w 25"/>
                <a:gd name="T19" fmla="*/ 23 h 25"/>
                <a:gd name="T20" fmla="*/ 1 w 25"/>
                <a:gd name="T21" fmla="*/ 19 h 25"/>
                <a:gd name="T22" fmla="*/ 0 w 25"/>
                <a:gd name="T23" fmla="*/ 15 h 25"/>
                <a:gd name="T24" fmla="*/ 0 w 25"/>
                <a:gd name="T25" fmla="*/ 10 h 25"/>
                <a:gd name="T26" fmla="*/ 3 w 25"/>
                <a:gd name="T27" fmla="*/ 4 h 25"/>
                <a:gd name="T28" fmla="*/ 7 w 25"/>
                <a:gd name="T29" fmla="*/ 1 h 25"/>
                <a:gd name="T30" fmla="*/ 11 w 25"/>
                <a:gd name="T31" fmla="*/ 0 h 25"/>
                <a:gd name="T32" fmla="*/ 19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19" y="1"/>
                  </a:moveTo>
                  <a:lnTo>
                    <a:pt x="22" y="4"/>
                  </a:lnTo>
                  <a:lnTo>
                    <a:pt x="23" y="9"/>
                  </a:lnTo>
                  <a:lnTo>
                    <a:pt x="25" y="12"/>
                  </a:lnTo>
                  <a:lnTo>
                    <a:pt x="23" y="16"/>
                  </a:lnTo>
                  <a:lnTo>
                    <a:pt x="19" y="20"/>
                  </a:lnTo>
                  <a:lnTo>
                    <a:pt x="16" y="23"/>
                  </a:lnTo>
                  <a:lnTo>
                    <a:pt x="11" y="25"/>
                  </a:lnTo>
                  <a:lnTo>
                    <a:pt x="7" y="25"/>
                  </a:lnTo>
                  <a:lnTo>
                    <a:pt x="4" y="23"/>
                  </a:lnTo>
                  <a:lnTo>
                    <a:pt x="1" y="19"/>
                  </a:lnTo>
                  <a:lnTo>
                    <a:pt x="0" y="15"/>
                  </a:lnTo>
                  <a:lnTo>
                    <a:pt x="0" y="10"/>
                  </a:lnTo>
                  <a:lnTo>
                    <a:pt x="3" y="4"/>
                  </a:lnTo>
                  <a:lnTo>
                    <a:pt x="7" y="1"/>
                  </a:lnTo>
                  <a:lnTo>
                    <a:pt x="11" y="0"/>
                  </a:lnTo>
                  <a:lnTo>
                    <a:pt x="19"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9" name="Freeform 355"/>
            <p:cNvSpPr>
              <a:spLocks/>
            </p:cNvSpPr>
            <p:nvPr/>
          </p:nvSpPr>
          <p:spPr bwMode="auto">
            <a:xfrm>
              <a:off x="1064" y="2058"/>
              <a:ext cx="210" cy="145"/>
            </a:xfrm>
            <a:custGeom>
              <a:avLst/>
              <a:gdLst>
                <a:gd name="T0" fmla="*/ 205 w 210"/>
                <a:gd name="T1" fmla="*/ 15 h 145"/>
                <a:gd name="T2" fmla="*/ 201 w 210"/>
                <a:gd name="T3" fmla="*/ 12 h 145"/>
                <a:gd name="T4" fmla="*/ 199 w 210"/>
                <a:gd name="T5" fmla="*/ 6 h 145"/>
                <a:gd name="T6" fmla="*/ 189 w 210"/>
                <a:gd name="T7" fmla="*/ 16 h 145"/>
                <a:gd name="T8" fmla="*/ 168 w 210"/>
                <a:gd name="T9" fmla="*/ 12 h 145"/>
                <a:gd name="T10" fmla="*/ 124 w 210"/>
                <a:gd name="T11" fmla="*/ 3 h 145"/>
                <a:gd name="T12" fmla="*/ 90 w 210"/>
                <a:gd name="T13" fmla="*/ 2 h 145"/>
                <a:gd name="T14" fmla="*/ 84 w 210"/>
                <a:gd name="T15" fmla="*/ 8 h 145"/>
                <a:gd name="T16" fmla="*/ 114 w 210"/>
                <a:gd name="T17" fmla="*/ 6 h 145"/>
                <a:gd name="T18" fmla="*/ 151 w 210"/>
                <a:gd name="T19" fmla="*/ 15 h 145"/>
                <a:gd name="T20" fmla="*/ 176 w 210"/>
                <a:gd name="T21" fmla="*/ 27 h 145"/>
                <a:gd name="T22" fmla="*/ 173 w 210"/>
                <a:gd name="T23" fmla="*/ 33 h 145"/>
                <a:gd name="T24" fmla="*/ 157 w 210"/>
                <a:gd name="T25" fmla="*/ 42 h 145"/>
                <a:gd name="T26" fmla="*/ 139 w 210"/>
                <a:gd name="T27" fmla="*/ 45 h 145"/>
                <a:gd name="T28" fmla="*/ 106 w 210"/>
                <a:gd name="T29" fmla="*/ 36 h 145"/>
                <a:gd name="T30" fmla="*/ 71 w 210"/>
                <a:gd name="T31" fmla="*/ 33 h 145"/>
                <a:gd name="T32" fmla="*/ 53 w 210"/>
                <a:gd name="T33" fmla="*/ 40 h 145"/>
                <a:gd name="T34" fmla="*/ 65 w 210"/>
                <a:gd name="T35" fmla="*/ 40 h 145"/>
                <a:gd name="T36" fmla="*/ 83 w 210"/>
                <a:gd name="T37" fmla="*/ 40 h 145"/>
                <a:gd name="T38" fmla="*/ 103 w 210"/>
                <a:gd name="T39" fmla="*/ 43 h 145"/>
                <a:gd name="T40" fmla="*/ 129 w 210"/>
                <a:gd name="T41" fmla="*/ 50 h 145"/>
                <a:gd name="T42" fmla="*/ 132 w 210"/>
                <a:gd name="T43" fmla="*/ 59 h 145"/>
                <a:gd name="T44" fmla="*/ 100 w 210"/>
                <a:gd name="T45" fmla="*/ 70 h 145"/>
                <a:gd name="T46" fmla="*/ 71 w 210"/>
                <a:gd name="T47" fmla="*/ 65 h 145"/>
                <a:gd name="T48" fmla="*/ 46 w 210"/>
                <a:gd name="T49" fmla="*/ 59 h 145"/>
                <a:gd name="T50" fmla="*/ 55 w 210"/>
                <a:gd name="T51" fmla="*/ 67 h 145"/>
                <a:gd name="T52" fmla="*/ 78 w 210"/>
                <a:gd name="T53" fmla="*/ 77 h 145"/>
                <a:gd name="T54" fmla="*/ 52 w 210"/>
                <a:gd name="T55" fmla="*/ 86 h 145"/>
                <a:gd name="T56" fmla="*/ 18 w 210"/>
                <a:gd name="T57" fmla="*/ 96 h 145"/>
                <a:gd name="T58" fmla="*/ 0 w 210"/>
                <a:gd name="T59" fmla="*/ 102 h 145"/>
                <a:gd name="T60" fmla="*/ 10 w 210"/>
                <a:gd name="T61" fmla="*/ 104 h 145"/>
                <a:gd name="T62" fmla="*/ 38 w 210"/>
                <a:gd name="T63" fmla="*/ 101 h 145"/>
                <a:gd name="T64" fmla="*/ 72 w 210"/>
                <a:gd name="T65" fmla="*/ 92 h 145"/>
                <a:gd name="T66" fmla="*/ 86 w 210"/>
                <a:gd name="T67" fmla="*/ 98 h 145"/>
                <a:gd name="T68" fmla="*/ 72 w 210"/>
                <a:gd name="T69" fmla="*/ 139 h 145"/>
                <a:gd name="T70" fmla="*/ 74 w 210"/>
                <a:gd name="T71" fmla="*/ 145 h 145"/>
                <a:gd name="T72" fmla="*/ 92 w 210"/>
                <a:gd name="T73" fmla="*/ 114 h 145"/>
                <a:gd name="T74" fmla="*/ 106 w 210"/>
                <a:gd name="T75" fmla="*/ 84 h 145"/>
                <a:gd name="T76" fmla="*/ 127 w 210"/>
                <a:gd name="T77" fmla="*/ 76 h 145"/>
                <a:gd name="T78" fmla="*/ 146 w 210"/>
                <a:gd name="T79" fmla="*/ 67 h 145"/>
                <a:gd name="T80" fmla="*/ 148 w 210"/>
                <a:gd name="T81" fmla="*/ 96 h 145"/>
                <a:gd name="T82" fmla="*/ 139 w 210"/>
                <a:gd name="T83" fmla="*/ 133 h 145"/>
                <a:gd name="T84" fmla="*/ 146 w 210"/>
                <a:gd name="T85" fmla="*/ 126 h 145"/>
                <a:gd name="T86" fmla="*/ 163 w 210"/>
                <a:gd name="T87" fmla="*/ 79 h 145"/>
                <a:gd name="T88" fmla="*/ 177 w 210"/>
                <a:gd name="T89" fmla="*/ 46 h 145"/>
                <a:gd name="T90" fmla="*/ 191 w 210"/>
                <a:gd name="T91" fmla="*/ 33 h 145"/>
                <a:gd name="T92" fmla="*/ 195 w 210"/>
                <a:gd name="T93" fmla="*/ 40 h 145"/>
                <a:gd name="T94" fmla="*/ 191 w 210"/>
                <a:gd name="T95" fmla="*/ 89 h 145"/>
                <a:gd name="T96" fmla="*/ 202 w 210"/>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145"/>
                <a:gd name="T149" fmla="*/ 210 w 210"/>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145">
                  <a:moveTo>
                    <a:pt x="210" y="18"/>
                  </a:moveTo>
                  <a:lnTo>
                    <a:pt x="208" y="16"/>
                  </a:lnTo>
                  <a:lnTo>
                    <a:pt x="205" y="15"/>
                  </a:lnTo>
                  <a:lnTo>
                    <a:pt x="204" y="15"/>
                  </a:lnTo>
                  <a:lnTo>
                    <a:pt x="202" y="14"/>
                  </a:lnTo>
                  <a:lnTo>
                    <a:pt x="201" y="12"/>
                  </a:lnTo>
                  <a:lnTo>
                    <a:pt x="201" y="9"/>
                  </a:lnTo>
                  <a:lnTo>
                    <a:pt x="199" y="8"/>
                  </a:lnTo>
                  <a:lnTo>
                    <a:pt x="199" y="6"/>
                  </a:lnTo>
                  <a:lnTo>
                    <a:pt x="196" y="11"/>
                  </a:lnTo>
                  <a:lnTo>
                    <a:pt x="194" y="14"/>
                  </a:lnTo>
                  <a:lnTo>
                    <a:pt x="189" y="16"/>
                  </a:lnTo>
                  <a:lnTo>
                    <a:pt x="188" y="18"/>
                  </a:lnTo>
                  <a:lnTo>
                    <a:pt x="179" y="15"/>
                  </a:lnTo>
                  <a:lnTo>
                    <a:pt x="168" y="12"/>
                  </a:lnTo>
                  <a:lnTo>
                    <a:pt x="154" y="9"/>
                  </a:lnTo>
                  <a:lnTo>
                    <a:pt x="139" y="5"/>
                  </a:lnTo>
                  <a:lnTo>
                    <a:pt x="124" y="3"/>
                  </a:lnTo>
                  <a:lnTo>
                    <a:pt x="109" y="2"/>
                  </a:lnTo>
                  <a:lnTo>
                    <a:pt x="99" y="0"/>
                  </a:lnTo>
                  <a:lnTo>
                    <a:pt x="90" y="2"/>
                  </a:lnTo>
                  <a:lnTo>
                    <a:pt x="81" y="5"/>
                  </a:lnTo>
                  <a:lnTo>
                    <a:pt x="80" y="6"/>
                  </a:lnTo>
                  <a:lnTo>
                    <a:pt x="84" y="8"/>
                  </a:lnTo>
                  <a:lnTo>
                    <a:pt x="90" y="6"/>
                  </a:lnTo>
                  <a:lnTo>
                    <a:pt x="102" y="5"/>
                  </a:lnTo>
                  <a:lnTo>
                    <a:pt x="114" y="6"/>
                  </a:lnTo>
                  <a:lnTo>
                    <a:pt x="126" y="8"/>
                  </a:lnTo>
                  <a:lnTo>
                    <a:pt x="139" y="11"/>
                  </a:lnTo>
                  <a:lnTo>
                    <a:pt x="151" y="15"/>
                  </a:lnTo>
                  <a:lnTo>
                    <a:pt x="161" y="18"/>
                  </a:lnTo>
                  <a:lnTo>
                    <a:pt x="170" y="22"/>
                  </a:lnTo>
                  <a:lnTo>
                    <a:pt x="176" y="27"/>
                  </a:lnTo>
                  <a:lnTo>
                    <a:pt x="179" y="30"/>
                  </a:lnTo>
                  <a:lnTo>
                    <a:pt x="177" y="31"/>
                  </a:lnTo>
                  <a:lnTo>
                    <a:pt x="173" y="33"/>
                  </a:lnTo>
                  <a:lnTo>
                    <a:pt x="168" y="36"/>
                  </a:lnTo>
                  <a:lnTo>
                    <a:pt x="163" y="39"/>
                  </a:lnTo>
                  <a:lnTo>
                    <a:pt x="157" y="42"/>
                  </a:lnTo>
                  <a:lnTo>
                    <a:pt x="151" y="45"/>
                  </a:lnTo>
                  <a:lnTo>
                    <a:pt x="146" y="48"/>
                  </a:lnTo>
                  <a:lnTo>
                    <a:pt x="139" y="45"/>
                  </a:lnTo>
                  <a:lnTo>
                    <a:pt x="130" y="42"/>
                  </a:lnTo>
                  <a:lnTo>
                    <a:pt x="118" y="39"/>
                  </a:lnTo>
                  <a:lnTo>
                    <a:pt x="106" y="36"/>
                  </a:lnTo>
                  <a:lnTo>
                    <a:pt x="93" y="34"/>
                  </a:lnTo>
                  <a:lnTo>
                    <a:pt x="81" y="33"/>
                  </a:lnTo>
                  <a:lnTo>
                    <a:pt x="71" y="33"/>
                  </a:lnTo>
                  <a:lnTo>
                    <a:pt x="62" y="36"/>
                  </a:lnTo>
                  <a:lnTo>
                    <a:pt x="56" y="39"/>
                  </a:lnTo>
                  <a:lnTo>
                    <a:pt x="53" y="40"/>
                  </a:lnTo>
                  <a:lnTo>
                    <a:pt x="53" y="42"/>
                  </a:lnTo>
                  <a:lnTo>
                    <a:pt x="61" y="40"/>
                  </a:lnTo>
                  <a:lnTo>
                    <a:pt x="65" y="40"/>
                  </a:lnTo>
                  <a:lnTo>
                    <a:pt x="71" y="40"/>
                  </a:lnTo>
                  <a:lnTo>
                    <a:pt x="77" y="40"/>
                  </a:lnTo>
                  <a:lnTo>
                    <a:pt x="83" y="40"/>
                  </a:lnTo>
                  <a:lnTo>
                    <a:pt x="90" y="40"/>
                  </a:lnTo>
                  <a:lnTo>
                    <a:pt x="96" y="42"/>
                  </a:lnTo>
                  <a:lnTo>
                    <a:pt x="103" y="43"/>
                  </a:lnTo>
                  <a:lnTo>
                    <a:pt x="109" y="45"/>
                  </a:lnTo>
                  <a:lnTo>
                    <a:pt x="120" y="48"/>
                  </a:lnTo>
                  <a:lnTo>
                    <a:pt x="129" y="50"/>
                  </a:lnTo>
                  <a:lnTo>
                    <a:pt x="134" y="52"/>
                  </a:lnTo>
                  <a:lnTo>
                    <a:pt x="139" y="55"/>
                  </a:lnTo>
                  <a:lnTo>
                    <a:pt x="132" y="59"/>
                  </a:lnTo>
                  <a:lnTo>
                    <a:pt x="120" y="64"/>
                  </a:lnTo>
                  <a:lnTo>
                    <a:pt x="108" y="67"/>
                  </a:lnTo>
                  <a:lnTo>
                    <a:pt x="100" y="70"/>
                  </a:lnTo>
                  <a:lnTo>
                    <a:pt x="93" y="71"/>
                  </a:lnTo>
                  <a:lnTo>
                    <a:pt x="83" y="68"/>
                  </a:lnTo>
                  <a:lnTo>
                    <a:pt x="71" y="65"/>
                  </a:lnTo>
                  <a:lnTo>
                    <a:pt x="62" y="62"/>
                  </a:lnTo>
                  <a:lnTo>
                    <a:pt x="53" y="59"/>
                  </a:lnTo>
                  <a:lnTo>
                    <a:pt x="46" y="59"/>
                  </a:lnTo>
                  <a:lnTo>
                    <a:pt x="41" y="61"/>
                  </a:lnTo>
                  <a:lnTo>
                    <a:pt x="46" y="64"/>
                  </a:lnTo>
                  <a:lnTo>
                    <a:pt x="55" y="67"/>
                  </a:lnTo>
                  <a:lnTo>
                    <a:pt x="65" y="70"/>
                  </a:lnTo>
                  <a:lnTo>
                    <a:pt x="72" y="74"/>
                  </a:lnTo>
                  <a:lnTo>
                    <a:pt x="78" y="77"/>
                  </a:lnTo>
                  <a:lnTo>
                    <a:pt x="72" y="79"/>
                  </a:lnTo>
                  <a:lnTo>
                    <a:pt x="64" y="82"/>
                  </a:lnTo>
                  <a:lnTo>
                    <a:pt x="52" y="86"/>
                  </a:lnTo>
                  <a:lnTo>
                    <a:pt x="40" y="89"/>
                  </a:lnTo>
                  <a:lnTo>
                    <a:pt x="28" y="92"/>
                  </a:lnTo>
                  <a:lnTo>
                    <a:pt x="18" y="96"/>
                  </a:lnTo>
                  <a:lnTo>
                    <a:pt x="9" y="99"/>
                  </a:lnTo>
                  <a:lnTo>
                    <a:pt x="5" y="101"/>
                  </a:lnTo>
                  <a:lnTo>
                    <a:pt x="0" y="102"/>
                  </a:lnTo>
                  <a:lnTo>
                    <a:pt x="0" y="104"/>
                  </a:lnTo>
                  <a:lnTo>
                    <a:pt x="3" y="104"/>
                  </a:lnTo>
                  <a:lnTo>
                    <a:pt x="10" y="104"/>
                  </a:lnTo>
                  <a:lnTo>
                    <a:pt x="18" y="104"/>
                  </a:lnTo>
                  <a:lnTo>
                    <a:pt x="28" y="102"/>
                  </a:lnTo>
                  <a:lnTo>
                    <a:pt x="38" y="101"/>
                  </a:lnTo>
                  <a:lnTo>
                    <a:pt x="52" y="98"/>
                  </a:lnTo>
                  <a:lnTo>
                    <a:pt x="62" y="95"/>
                  </a:lnTo>
                  <a:lnTo>
                    <a:pt x="72" y="92"/>
                  </a:lnTo>
                  <a:lnTo>
                    <a:pt x="81" y="89"/>
                  </a:lnTo>
                  <a:lnTo>
                    <a:pt x="87" y="86"/>
                  </a:lnTo>
                  <a:lnTo>
                    <a:pt x="86" y="98"/>
                  </a:lnTo>
                  <a:lnTo>
                    <a:pt x="83" y="114"/>
                  </a:lnTo>
                  <a:lnTo>
                    <a:pt x="78" y="129"/>
                  </a:lnTo>
                  <a:lnTo>
                    <a:pt x="72" y="139"/>
                  </a:lnTo>
                  <a:lnTo>
                    <a:pt x="69" y="144"/>
                  </a:lnTo>
                  <a:lnTo>
                    <a:pt x="71" y="145"/>
                  </a:lnTo>
                  <a:lnTo>
                    <a:pt x="74" y="145"/>
                  </a:lnTo>
                  <a:lnTo>
                    <a:pt x="77" y="141"/>
                  </a:lnTo>
                  <a:lnTo>
                    <a:pt x="83" y="130"/>
                  </a:lnTo>
                  <a:lnTo>
                    <a:pt x="92" y="114"/>
                  </a:lnTo>
                  <a:lnTo>
                    <a:pt x="99" y="98"/>
                  </a:lnTo>
                  <a:lnTo>
                    <a:pt x="102" y="86"/>
                  </a:lnTo>
                  <a:lnTo>
                    <a:pt x="106" y="84"/>
                  </a:lnTo>
                  <a:lnTo>
                    <a:pt x="114" y="82"/>
                  </a:lnTo>
                  <a:lnTo>
                    <a:pt x="120" y="79"/>
                  </a:lnTo>
                  <a:lnTo>
                    <a:pt x="127" y="76"/>
                  </a:lnTo>
                  <a:lnTo>
                    <a:pt x="134" y="73"/>
                  </a:lnTo>
                  <a:lnTo>
                    <a:pt x="140" y="70"/>
                  </a:lnTo>
                  <a:lnTo>
                    <a:pt x="146" y="67"/>
                  </a:lnTo>
                  <a:lnTo>
                    <a:pt x="149" y="65"/>
                  </a:lnTo>
                  <a:lnTo>
                    <a:pt x="149" y="79"/>
                  </a:lnTo>
                  <a:lnTo>
                    <a:pt x="148" y="96"/>
                  </a:lnTo>
                  <a:lnTo>
                    <a:pt x="145" y="114"/>
                  </a:lnTo>
                  <a:lnTo>
                    <a:pt x="142" y="126"/>
                  </a:lnTo>
                  <a:lnTo>
                    <a:pt x="139" y="133"/>
                  </a:lnTo>
                  <a:lnTo>
                    <a:pt x="139" y="135"/>
                  </a:lnTo>
                  <a:lnTo>
                    <a:pt x="142" y="133"/>
                  </a:lnTo>
                  <a:lnTo>
                    <a:pt x="146" y="126"/>
                  </a:lnTo>
                  <a:lnTo>
                    <a:pt x="152" y="114"/>
                  </a:lnTo>
                  <a:lnTo>
                    <a:pt x="158" y="96"/>
                  </a:lnTo>
                  <a:lnTo>
                    <a:pt x="163" y="79"/>
                  </a:lnTo>
                  <a:lnTo>
                    <a:pt x="163" y="61"/>
                  </a:lnTo>
                  <a:lnTo>
                    <a:pt x="171" y="53"/>
                  </a:lnTo>
                  <a:lnTo>
                    <a:pt x="177" y="46"/>
                  </a:lnTo>
                  <a:lnTo>
                    <a:pt x="183" y="40"/>
                  </a:lnTo>
                  <a:lnTo>
                    <a:pt x="188" y="36"/>
                  </a:lnTo>
                  <a:lnTo>
                    <a:pt x="191" y="33"/>
                  </a:lnTo>
                  <a:lnTo>
                    <a:pt x="194" y="33"/>
                  </a:lnTo>
                  <a:lnTo>
                    <a:pt x="195" y="36"/>
                  </a:lnTo>
                  <a:lnTo>
                    <a:pt x="195" y="40"/>
                  </a:lnTo>
                  <a:lnTo>
                    <a:pt x="194" y="53"/>
                  </a:lnTo>
                  <a:lnTo>
                    <a:pt x="192" y="71"/>
                  </a:lnTo>
                  <a:lnTo>
                    <a:pt x="191" y="89"/>
                  </a:lnTo>
                  <a:lnTo>
                    <a:pt x="189" y="102"/>
                  </a:lnTo>
                  <a:lnTo>
                    <a:pt x="196" y="87"/>
                  </a:lnTo>
                  <a:lnTo>
                    <a:pt x="202" y="62"/>
                  </a:lnTo>
                  <a:lnTo>
                    <a:pt x="207" y="37"/>
                  </a:lnTo>
                  <a:lnTo>
                    <a:pt x="210" y="18"/>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0" name="Freeform 356"/>
            <p:cNvSpPr>
              <a:spLocks/>
            </p:cNvSpPr>
            <p:nvPr/>
          </p:nvSpPr>
          <p:spPr bwMode="auto">
            <a:xfrm>
              <a:off x="1077" y="1802"/>
              <a:ext cx="170" cy="160"/>
            </a:xfrm>
            <a:custGeom>
              <a:avLst/>
              <a:gdLst>
                <a:gd name="T0" fmla="*/ 164 w 170"/>
                <a:gd name="T1" fmla="*/ 157 h 160"/>
                <a:gd name="T2" fmla="*/ 169 w 170"/>
                <a:gd name="T3" fmla="*/ 153 h 160"/>
                <a:gd name="T4" fmla="*/ 163 w 170"/>
                <a:gd name="T5" fmla="*/ 144 h 160"/>
                <a:gd name="T6" fmla="*/ 152 w 170"/>
                <a:gd name="T7" fmla="*/ 131 h 160"/>
                <a:gd name="T8" fmla="*/ 150 w 170"/>
                <a:gd name="T9" fmla="*/ 113 h 160"/>
                <a:gd name="T10" fmla="*/ 145 w 170"/>
                <a:gd name="T11" fmla="*/ 74 h 160"/>
                <a:gd name="T12" fmla="*/ 138 w 170"/>
                <a:gd name="T13" fmla="*/ 55 h 160"/>
                <a:gd name="T14" fmla="*/ 133 w 170"/>
                <a:gd name="T15" fmla="*/ 55 h 160"/>
                <a:gd name="T16" fmla="*/ 136 w 170"/>
                <a:gd name="T17" fmla="*/ 73 h 160"/>
                <a:gd name="T18" fmla="*/ 138 w 170"/>
                <a:gd name="T19" fmla="*/ 105 h 160"/>
                <a:gd name="T20" fmla="*/ 127 w 170"/>
                <a:gd name="T21" fmla="*/ 110 h 160"/>
                <a:gd name="T22" fmla="*/ 110 w 170"/>
                <a:gd name="T23" fmla="*/ 97 h 160"/>
                <a:gd name="T24" fmla="*/ 99 w 170"/>
                <a:gd name="T25" fmla="*/ 82 h 160"/>
                <a:gd name="T26" fmla="*/ 92 w 170"/>
                <a:gd name="T27" fmla="*/ 51 h 160"/>
                <a:gd name="T28" fmla="*/ 90 w 170"/>
                <a:gd name="T29" fmla="*/ 30 h 160"/>
                <a:gd name="T30" fmla="*/ 89 w 170"/>
                <a:gd name="T31" fmla="*/ 12 h 160"/>
                <a:gd name="T32" fmla="*/ 83 w 170"/>
                <a:gd name="T33" fmla="*/ 3 h 160"/>
                <a:gd name="T34" fmla="*/ 83 w 170"/>
                <a:gd name="T35" fmla="*/ 9 h 160"/>
                <a:gd name="T36" fmla="*/ 85 w 170"/>
                <a:gd name="T37" fmla="*/ 24 h 160"/>
                <a:gd name="T38" fmla="*/ 82 w 170"/>
                <a:gd name="T39" fmla="*/ 37 h 160"/>
                <a:gd name="T40" fmla="*/ 82 w 170"/>
                <a:gd name="T41" fmla="*/ 51 h 160"/>
                <a:gd name="T42" fmla="*/ 85 w 170"/>
                <a:gd name="T43" fmla="*/ 73 h 160"/>
                <a:gd name="T44" fmla="*/ 74 w 170"/>
                <a:gd name="T45" fmla="*/ 71 h 160"/>
                <a:gd name="T46" fmla="*/ 51 w 170"/>
                <a:gd name="T47" fmla="*/ 46 h 160"/>
                <a:gd name="T48" fmla="*/ 27 w 170"/>
                <a:gd name="T49" fmla="*/ 21 h 160"/>
                <a:gd name="T50" fmla="*/ 8 w 170"/>
                <a:gd name="T51" fmla="*/ 3 h 160"/>
                <a:gd name="T52" fmla="*/ 11 w 170"/>
                <a:gd name="T53" fmla="*/ 15 h 160"/>
                <a:gd name="T54" fmla="*/ 34 w 170"/>
                <a:gd name="T55" fmla="*/ 46 h 160"/>
                <a:gd name="T56" fmla="*/ 48 w 170"/>
                <a:gd name="T57" fmla="*/ 66 h 160"/>
                <a:gd name="T58" fmla="*/ 70 w 170"/>
                <a:gd name="T59" fmla="*/ 85 h 160"/>
                <a:gd name="T60" fmla="*/ 70 w 170"/>
                <a:gd name="T61" fmla="*/ 91 h 160"/>
                <a:gd name="T62" fmla="*/ 48 w 170"/>
                <a:gd name="T63" fmla="*/ 86 h 160"/>
                <a:gd name="T64" fmla="*/ 36 w 170"/>
                <a:gd name="T65" fmla="*/ 79 h 160"/>
                <a:gd name="T66" fmla="*/ 30 w 170"/>
                <a:gd name="T67" fmla="*/ 80 h 160"/>
                <a:gd name="T68" fmla="*/ 37 w 170"/>
                <a:gd name="T69" fmla="*/ 88 h 160"/>
                <a:gd name="T70" fmla="*/ 52 w 170"/>
                <a:gd name="T71" fmla="*/ 97 h 160"/>
                <a:gd name="T72" fmla="*/ 71 w 170"/>
                <a:gd name="T73" fmla="*/ 104 h 160"/>
                <a:gd name="T74" fmla="*/ 90 w 170"/>
                <a:gd name="T75" fmla="*/ 108 h 160"/>
                <a:gd name="T76" fmla="*/ 107 w 170"/>
                <a:gd name="T77" fmla="*/ 111 h 160"/>
                <a:gd name="T78" fmla="*/ 126 w 170"/>
                <a:gd name="T79" fmla="*/ 125 h 160"/>
                <a:gd name="T80" fmla="*/ 127 w 170"/>
                <a:gd name="T81" fmla="*/ 134 h 160"/>
                <a:gd name="T82" fmla="*/ 114 w 170"/>
                <a:gd name="T83" fmla="*/ 138 h 160"/>
                <a:gd name="T84" fmla="*/ 99 w 170"/>
                <a:gd name="T85" fmla="*/ 139 h 160"/>
                <a:gd name="T86" fmla="*/ 86 w 170"/>
                <a:gd name="T87" fmla="*/ 139 h 160"/>
                <a:gd name="T88" fmla="*/ 73 w 170"/>
                <a:gd name="T89" fmla="*/ 138 h 160"/>
                <a:gd name="T90" fmla="*/ 71 w 170"/>
                <a:gd name="T91" fmla="*/ 142 h 160"/>
                <a:gd name="T92" fmla="*/ 89 w 170"/>
                <a:gd name="T93" fmla="*/ 147 h 160"/>
                <a:gd name="T94" fmla="*/ 108 w 170"/>
                <a:gd name="T95" fmla="*/ 147 h 160"/>
                <a:gd name="T96" fmla="*/ 126 w 170"/>
                <a:gd name="T97" fmla="*/ 147 h 160"/>
                <a:gd name="T98" fmla="*/ 141 w 170"/>
                <a:gd name="T99" fmla="*/ 145 h 160"/>
                <a:gd name="T100" fmla="*/ 152 w 170"/>
                <a:gd name="T101" fmla="*/ 147 h 160"/>
                <a:gd name="T102" fmla="*/ 160 w 170"/>
                <a:gd name="T103" fmla="*/ 156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0"/>
                <a:gd name="T158" fmla="*/ 170 w 170"/>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0">
                  <a:moveTo>
                    <a:pt x="163" y="160"/>
                  </a:moveTo>
                  <a:lnTo>
                    <a:pt x="164" y="157"/>
                  </a:lnTo>
                  <a:lnTo>
                    <a:pt x="166" y="154"/>
                  </a:lnTo>
                  <a:lnTo>
                    <a:pt x="169" y="153"/>
                  </a:lnTo>
                  <a:lnTo>
                    <a:pt x="170" y="150"/>
                  </a:lnTo>
                  <a:lnTo>
                    <a:pt x="163" y="144"/>
                  </a:lnTo>
                  <a:lnTo>
                    <a:pt x="157" y="138"/>
                  </a:lnTo>
                  <a:lnTo>
                    <a:pt x="152" y="131"/>
                  </a:lnTo>
                  <a:lnTo>
                    <a:pt x="151" y="125"/>
                  </a:lnTo>
                  <a:lnTo>
                    <a:pt x="150" y="113"/>
                  </a:lnTo>
                  <a:lnTo>
                    <a:pt x="148" y="94"/>
                  </a:lnTo>
                  <a:lnTo>
                    <a:pt x="145" y="74"/>
                  </a:lnTo>
                  <a:lnTo>
                    <a:pt x="142" y="61"/>
                  </a:lnTo>
                  <a:lnTo>
                    <a:pt x="138" y="55"/>
                  </a:lnTo>
                  <a:lnTo>
                    <a:pt x="135" y="54"/>
                  </a:lnTo>
                  <a:lnTo>
                    <a:pt x="133" y="55"/>
                  </a:lnTo>
                  <a:lnTo>
                    <a:pt x="135" y="61"/>
                  </a:lnTo>
                  <a:lnTo>
                    <a:pt x="136" y="73"/>
                  </a:lnTo>
                  <a:lnTo>
                    <a:pt x="138" y="89"/>
                  </a:lnTo>
                  <a:lnTo>
                    <a:pt x="138" y="105"/>
                  </a:lnTo>
                  <a:lnTo>
                    <a:pt x="136" y="116"/>
                  </a:lnTo>
                  <a:lnTo>
                    <a:pt x="127" y="110"/>
                  </a:lnTo>
                  <a:lnTo>
                    <a:pt x="119" y="104"/>
                  </a:lnTo>
                  <a:lnTo>
                    <a:pt x="110" y="97"/>
                  </a:lnTo>
                  <a:lnTo>
                    <a:pt x="104" y="91"/>
                  </a:lnTo>
                  <a:lnTo>
                    <a:pt x="99" y="82"/>
                  </a:lnTo>
                  <a:lnTo>
                    <a:pt x="95" y="67"/>
                  </a:lnTo>
                  <a:lnTo>
                    <a:pt x="92" y="51"/>
                  </a:lnTo>
                  <a:lnTo>
                    <a:pt x="90" y="39"/>
                  </a:lnTo>
                  <a:lnTo>
                    <a:pt x="90" y="30"/>
                  </a:lnTo>
                  <a:lnTo>
                    <a:pt x="90" y="21"/>
                  </a:lnTo>
                  <a:lnTo>
                    <a:pt x="89" y="12"/>
                  </a:lnTo>
                  <a:lnTo>
                    <a:pt x="86" y="6"/>
                  </a:lnTo>
                  <a:lnTo>
                    <a:pt x="83" y="3"/>
                  </a:lnTo>
                  <a:lnTo>
                    <a:pt x="83" y="5"/>
                  </a:lnTo>
                  <a:lnTo>
                    <a:pt x="83" y="9"/>
                  </a:lnTo>
                  <a:lnTo>
                    <a:pt x="85" y="17"/>
                  </a:lnTo>
                  <a:lnTo>
                    <a:pt x="85" y="24"/>
                  </a:lnTo>
                  <a:lnTo>
                    <a:pt x="83" y="32"/>
                  </a:lnTo>
                  <a:lnTo>
                    <a:pt x="82" y="37"/>
                  </a:lnTo>
                  <a:lnTo>
                    <a:pt x="82" y="43"/>
                  </a:lnTo>
                  <a:lnTo>
                    <a:pt x="82" y="51"/>
                  </a:lnTo>
                  <a:lnTo>
                    <a:pt x="83" y="63"/>
                  </a:lnTo>
                  <a:lnTo>
                    <a:pt x="85" y="73"/>
                  </a:lnTo>
                  <a:lnTo>
                    <a:pt x="86" y="82"/>
                  </a:lnTo>
                  <a:lnTo>
                    <a:pt x="74" y="71"/>
                  </a:lnTo>
                  <a:lnTo>
                    <a:pt x="62" y="60"/>
                  </a:lnTo>
                  <a:lnTo>
                    <a:pt x="51" y="46"/>
                  </a:lnTo>
                  <a:lnTo>
                    <a:pt x="39" y="33"/>
                  </a:lnTo>
                  <a:lnTo>
                    <a:pt x="27" y="21"/>
                  </a:lnTo>
                  <a:lnTo>
                    <a:pt x="17" y="11"/>
                  </a:lnTo>
                  <a:lnTo>
                    <a:pt x="8" y="3"/>
                  </a:lnTo>
                  <a:lnTo>
                    <a:pt x="0" y="0"/>
                  </a:lnTo>
                  <a:lnTo>
                    <a:pt x="11" y="15"/>
                  </a:lnTo>
                  <a:lnTo>
                    <a:pt x="24" y="32"/>
                  </a:lnTo>
                  <a:lnTo>
                    <a:pt x="34" y="46"/>
                  </a:lnTo>
                  <a:lnTo>
                    <a:pt x="42" y="57"/>
                  </a:lnTo>
                  <a:lnTo>
                    <a:pt x="48" y="66"/>
                  </a:lnTo>
                  <a:lnTo>
                    <a:pt x="59" y="76"/>
                  </a:lnTo>
                  <a:lnTo>
                    <a:pt x="70" y="85"/>
                  </a:lnTo>
                  <a:lnTo>
                    <a:pt x="79" y="91"/>
                  </a:lnTo>
                  <a:lnTo>
                    <a:pt x="70" y="91"/>
                  </a:lnTo>
                  <a:lnTo>
                    <a:pt x="58" y="89"/>
                  </a:lnTo>
                  <a:lnTo>
                    <a:pt x="48" y="86"/>
                  </a:lnTo>
                  <a:lnTo>
                    <a:pt x="40" y="82"/>
                  </a:lnTo>
                  <a:lnTo>
                    <a:pt x="36" y="79"/>
                  </a:lnTo>
                  <a:lnTo>
                    <a:pt x="31" y="79"/>
                  </a:lnTo>
                  <a:lnTo>
                    <a:pt x="30" y="80"/>
                  </a:lnTo>
                  <a:lnTo>
                    <a:pt x="33" y="85"/>
                  </a:lnTo>
                  <a:lnTo>
                    <a:pt x="37" y="88"/>
                  </a:lnTo>
                  <a:lnTo>
                    <a:pt x="45" y="92"/>
                  </a:lnTo>
                  <a:lnTo>
                    <a:pt x="52" y="97"/>
                  </a:lnTo>
                  <a:lnTo>
                    <a:pt x="61" y="100"/>
                  </a:lnTo>
                  <a:lnTo>
                    <a:pt x="71" y="104"/>
                  </a:lnTo>
                  <a:lnTo>
                    <a:pt x="80" y="105"/>
                  </a:lnTo>
                  <a:lnTo>
                    <a:pt x="90" y="108"/>
                  </a:lnTo>
                  <a:lnTo>
                    <a:pt x="98" y="108"/>
                  </a:lnTo>
                  <a:lnTo>
                    <a:pt x="107" y="111"/>
                  </a:lnTo>
                  <a:lnTo>
                    <a:pt x="117" y="117"/>
                  </a:lnTo>
                  <a:lnTo>
                    <a:pt x="126" y="125"/>
                  </a:lnTo>
                  <a:lnTo>
                    <a:pt x="132" y="132"/>
                  </a:lnTo>
                  <a:lnTo>
                    <a:pt x="127" y="134"/>
                  </a:lnTo>
                  <a:lnTo>
                    <a:pt x="121" y="136"/>
                  </a:lnTo>
                  <a:lnTo>
                    <a:pt x="114" y="138"/>
                  </a:lnTo>
                  <a:lnTo>
                    <a:pt x="107" y="138"/>
                  </a:lnTo>
                  <a:lnTo>
                    <a:pt x="99" y="139"/>
                  </a:lnTo>
                  <a:lnTo>
                    <a:pt x="92" y="139"/>
                  </a:lnTo>
                  <a:lnTo>
                    <a:pt x="86" y="139"/>
                  </a:lnTo>
                  <a:lnTo>
                    <a:pt x="80" y="139"/>
                  </a:lnTo>
                  <a:lnTo>
                    <a:pt x="73" y="138"/>
                  </a:lnTo>
                  <a:lnTo>
                    <a:pt x="68" y="139"/>
                  </a:lnTo>
                  <a:lnTo>
                    <a:pt x="71" y="142"/>
                  </a:lnTo>
                  <a:lnTo>
                    <a:pt x="82" y="145"/>
                  </a:lnTo>
                  <a:lnTo>
                    <a:pt x="89" y="147"/>
                  </a:lnTo>
                  <a:lnTo>
                    <a:pt x="98" y="147"/>
                  </a:lnTo>
                  <a:lnTo>
                    <a:pt x="108" y="147"/>
                  </a:lnTo>
                  <a:lnTo>
                    <a:pt x="117" y="147"/>
                  </a:lnTo>
                  <a:lnTo>
                    <a:pt x="126" y="147"/>
                  </a:lnTo>
                  <a:lnTo>
                    <a:pt x="135" y="145"/>
                  </a:lnTo>
                  <a:lnTo>
                    <a:pt x="141" y="145"/>
                  </a:lnTo>
                  <a:lnTo>
                    <a:pt x="145" y="145"/>
                  </a:lnTo>
                  <a:lnTo>
                    <a:pt x="152" y="147"/>
                  </a:lnTo>
                  <a:lnTo>
                    <a:pt x="157" y="150"/>
                  </a:lnTo>
                  <a:lnTo>
                    <a:pt x="160" y="156"/>
                  </a:lnTo>
                  <a:lnTo>
                    <a:pt x="163" y="16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1" name="Freeform 357"/>
            <p:cNvSpPr>
              <a:spLocks/>
            </p:cNvSpPr>
            <p:nvPr/>
          </p:nvSpPr>
          <p:spPr bwMode="auto">
            <a:xfrm>
              <a:off x="1328" y="1742"/>
              <a:ext cx="104" cy="242"/>
            </a:xfrm>
            <a:custGeom>
              <a:avLst/>
              <a:gdLst>
                <a:gd name="T0" fmla="*/ 11 w 104"/>
                <a:gd name="T1" fmla="*/ 201 h 242"/>
                <a:gd name="T2" fmla="*/ 18 w 104"/>
                <a:gd name="T3" fmla="*/ 191 h 242"/>
                <a:gd name="T4" fmla="*/ 24 w 104"/>
                <a:gd name="T5" fmla="*/ 194 h 242"/>
                <a:gd name="T6" fmla="*/ 28 w 104"/>
                <a:gd name="T7" fmla="*/ 173 h 242"/>
                <a:gd name="T8" fmla="*/ 11 w 104"/>
                <a:gd name="T9" fmla="*/ 137 h 242"/>
                <a:gd name="T10" fmla="*/ 0 w 104"/>
                <a:gd name="T11" fmla="*/ 99 h 242"/>
                <a:gd name="T12" fmla="*/ 5 w 104"/>
                <a:gd name="T13" fmla="*/ 100 h 242"/>
                <a:gd name="T14" fmla="*/ 23 w 104"/>
                <a:gd name="T15" fmla="*/ 140 h 242"/>
                <a:gd name="T16" fmla="*/ 40 w 104"/>
                <a:gd name="T17" fmla="*/ 114 h 242"/>
                <a:gd name="T18" fmla="*/ 39 w 104"/>
                <a:gd name="T19" fmla="*/ 68 h 242"/>
                <a:gd name="T20" fmla="*/ 37 w 104"/>
                <a:gd name="T21" fmla="*/ 28 h 242"/>
                <a:gd name="T22" fmla="*/ 42 w 104"/>
                <a:gd name="T23" fmla="*/ 29 h 242"/>
                <a:gd name="T24" fmla="*/ 43 w 104"/>
                <a:gd name="T25" fmla="*/ 53 h 242"/>
                <a:gd name="T26" fmla="*/ 54 w 104"/>
                <a:gd name="T27" fmla="*/ 53 h 242"/>
                <a:gd name="T28" fmla="*/ 77 w 104"/>
                <a:gd name="T29" fmla="*/ 3 h 242"/>
                <a:gd name="T30" fmla="*/ 83 w 104"/>
                <a:gd name="T31" fmla="*/ 3 h 242"/>
                <a:gd name="T32" fmla="*/ 67 w 104"/>
                <a:gd name="T33" fmla="*/ 37 h 242"/>
                <a:gd name="T34" fmla="*/ 65 w 104"/>
                <a:gd name="T35" fmla="*/ 66 h 242"/>
                <a:gd name="T36" fmla="*/ 87 w 104"/>
                <a:gd name="T37" fmla="*/ 56 h 242"/>
                <a:gd name="T38" fmla="*/ 92 w 104"/>
                <a:gd name="T39" fmla="*/ 56 h 242"/>
                <a:gd name="T40" fmla="*/ 73 w 104"/>
                <a:gd name="T41" fmla="*/ 72 h 242"/>
                <a:gd name="T42" fmla="*/ 54 w 104"/>
                <a:gd name="T43" fmla="*/ 100 h 242"/>
                <a:gd name="T44" fmla="*/ 43 w 104"/>
                <a:gd name="T45" fmla="*/ 149 h 242"/>
                <a:gd name="T46" fmla="*/ 65 w 104"/>
                <a:gd name="T47" fmla="*/ 148 h 242"/>
                <a:gd name="T48" fmla="*/ 87 w 104"/>
                <a:gd name="T49" fmla="*/ 142 h 242"/>
                <a:gd name="T50" fmla="*/ 98 w 104"/>
                <a:gd name="T51" fmla="*/ 136 h 242"/>
                <a:gd name="T52" fmla="*/ 96 w 104"/>
                <a:gd name="T53" fmla="*/ 142 h 242"/>
                <a:gd name="T54" fmla="*/ 80 w 104"/>
                <a:gd name="T55" fmla="*/ 152 h 242"/>
                <a:gd name="T56" fmla="*/ 55 w 104"/>
                <a:gd name="T57" fmla="*/ 162 h 242"/>
                <a:gd name="T58" fmla="*/ 40 w 104"/>
                <a:gd name="T59" fmla="*/ 170 h 242"/>
                <a:gd name="T60" fmla="*/ 36 w 104"/>
                <a:gd name="T61" fmla="*/ 195 h 242"/>
                <a:gd name="T62" fmla="*/ 51 w 104"/>
                <a:gd name="T63" fmla="*/ 199 h 242"/>
                <a:gd name="T64" fmla="*/ 80 w 104"/>
                <a:gd name="T65" fmla="*/ 186 h 242"/>
                <a:gd name="T66" fmla="*/ 101 w 104"/>
                <a:gd name="T67" fmla="*/ 173 h 242"/>
                <a:gd name="T68" fmla="*/ 101 w 104"/>
                <a:gd name="T69" fmla="*/ 179 h 242"/>
                <a:gd name="T70" fmla="*/ 74 w 104"/>
                <a:gd name="T71" fmla="*/ 211 h 242"/>
                <a:gd name="T72" fmla="*/ 64 w 104"/>
                <a:gd name="T73" fmla="*/ 213 h 242"/>
                <a:gd name="T74" fmla="*/ 54 w 104"/>
                <a:gd name="T75" fmla="*/ 202 h 242"/>
                <a:gd name="T76" fmla="*/ 27 w 104"/>
                <a:gd name="T77" fmla="*/ 205 h 242"/>
                <a:gd name="T78" fmla="*/ 23 w 104"/>
                <a:gd name="T79" fmla="*/ 220 h 242"/>
                <a:gd name="T80" fmla="*/ 11 w 104"/>
                <a:gd name="T81" fmla="*/ 235 h 242"/>
                <a:gd name="T82" fmla="*/ 8 w 104"/>
                <a:gd name="T83" fmla="*/ 235 h 242"/>
                <a:gd name="T84" fmla="*/ 17 w 104"/>
                <a:gd name="T85" fmla="*/ 216 h 242"/>
                <a:gd name="T86" fmla="*/ 5 w 104"/>
                <a:gd name="T87" fmla="*/ 207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242"/>
                <a:gd name="T134" fmla="*/ 104 w 104"/>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242">
                  <a:moveTo>
                    <a:pt x="0" y="210"/>
                  </a:moveTo>
                  <a:lnTo>
                    <a:pt x="6" y="205"/>
                  </a:lnTo>
                  <a:lnTo>
                    <a:pt x="11" y="201"/>
                  </a:lnTo>
                  <a:lnTo>
                    <a:pt x="15" y="194"/>
                  </a:lnTo>
                  <a:lnTo>
                    <a:pt x="17" y="188"/>
                  </a:lnTo>
                  <a:lnTo>
                    <a:pt x="18" y="191"/>
                  </a:lnTo>
                  <a:lnTo>
                    <a:pt x="21" y="192"/>
                  </a:lnTo>
                  <a:lnTo>
                    <a:pt x="23" y="194"/>
                  </a:lnTo>
                  <a:lnTo>
                    <a:pt x="24" y="194"/>
                  </a:lnTo>
                  <a:lnTo>
                    <a:pt x="25" y="189"/>
                  </a:lnTo>
                  <a:lnTo>
                    <a:pt x="27" y="182"/>
                  </a:lnTo>
                  <a:lnTo>
                    <a:pt x="28" y="173"/>
                  </a:lnTo>
                  <a:lnTo>
                    <a:pt x="27" y="167"/>
                  </a:lnTo>
                  <a:lnTo>
                    <a:pt x="20" y="155"/>
                  </a:lnTo>
                  <a:lnTo>
                    <a:pt x="11" y="137"/>
                  </a:lnTo>
                  <a:lnTo>
                    <a:pt x="3" y="118"/>
                  </a:lnTo>
                  <a:lnTo>
                    <a:pt x="0" y="106"/>
                  </a:lnTo>
                  <a:lnTo>
                    <a:pt x="0" y="99"/>
                  </a:lnTo>
                  <a:lnTo>
                    <a:pt x="3" y="96"/>
                  </a:lnTo>
                  <a:lnTo>
                    <a:pt x="5" y="96"/>
                  </a:lnTo>
                  <a:lnTo>
                    <a:pt x="5" y="100"/>
                  </a:lnTo>
                  <a:lnTo>
                    <a:pt x="8" y="111"/>
                  </a:lnTo>
                  <a:lnTo>
                    <a:pt x="14" y="126"/>
                  </a:lnTo>
                  <a:lnTo>
                    <a:pt x="23" y="140"/>
                  </a:lnTo>
                  <a:lnTo>
                    <a:pt x="31" y="148"/>
                  </a:lnTo>
                  <a:lnTo>
                    <a:pt x="36" y="133"/>
                  </a:lnTo>
                  <a:lnTo>
                    <a:pt x="40" y="114"/>
                  </a:lnTo>
                  <a:lnTo>
                    <a:pt x="42" y="94"/>
                  </a:lnTo>
                  <a:lnTo>
                    <a:pt x="42" y="80"/>
                  </a:lnTo>
                  <a:lnTo>
                    <a:pt x="39" y="68"/>
                  </a:lnTo>
                  <a:lnTo>
                    <a:pt x="37" y="52"/>
                  </a:lnTo>
                  <a:lnTo>
                    <a:pt x="36" y="37"/>
                  </a:lnTo>
                  <a:lnTo>
                    <a:pt x="37" y="28"/>
                  </a:lnTo>
                  <a:lnTo>
                    <a:pt x="40" y="25"/>
                  </a:lnTo>
                  <a:lnTo>
                    <a:pt x="42" y="25"/>
                  </a:lnTo>
                  <a:lnTo>
                    <a:pt x="42" y="29"/>
                  </a:lnTo>
                  <a:lnTo>
                    <a:pt x="42" y="35"/>
                  </a:lnTo>
                  <a:lnTo>
                    <a:pt x="42" y="44"/>
                  </a:lnTo>
                  <a:lnTo>
                    <a:pt x="43" y="53"/>
                  </a:lnTo>
                  <a:lnTo>
                    <a:pt x="45" y="62"/>
                  </a:lnTo>
                  <a:lnTo>
                    <a:pt x="48" y="68"/>
                  </a:lnTo>
                  <a:lnTo>
                    <a:pt x="54" y="53"/>
                  </a:lnTo>
                  <a:lnTo>
                    <a:pt x="59" y="32"/>
                  </a:lnTo>
                  <a:lnTo>
                    <a:pt x="67" y="15"/>
                  </a:lnTo>
                  <a:lnTo>
                    <a:pt x="77" y="3"/>
                  </a:lnTo>
                  <a:lnTo>
                    <a:pt x="83" y="0"/>
                  </a:lnTo>
                  <a:lnTo>
                    <a:pt x="85" y="0"/>
                  </a:lnTo>
                  <a:lnTo>
                    <a:pt x="83" y="3"/>
                  </a:lnTo>
                  <a:lnTo>
                    <a:pt x="80" y="7"/>
                  </a:lnTo>
                  <a:lnTo>
                    <a:pt x="74" y="18"/>
                  </a:lnTo>
                  <a:lnTo>
                    <a:pt x="67" y="37"/>
                  </a:lnTo>
                  <a:lnTo>
                    <a:pt x="61" y="56"/>
                  </a:lnTo>
                  <a:lnTo>
                    <a:pt x="58" y="68"/>
                  </a:lnTo>
                  <a:lnTo>
                    <a:pt x="65" y="66"/>
                  </a:lnTo>
                  <a:lnTo>
                    <a:pt x="74" y="63"/>
                  </a:lnTo>
                  <a:lnTo>
                    <a:pt x="82" y="60"/>
                  </a:lnTo>
                  <a:lnTo>
                    <a:pt x="87" y="56"/>
                  </a:lnTo>
                  <a:lnTo>
                    <a:pt x="90" y="55"/>
                  </a:lnTo>
                  <a:lnTo>
                    <a:pt x="93" y="55"/>
                  </a:lnTo>
                  <a:lnTo>
                    <a:pt x="92" y="56"/>
                  </a:lnTo>
                  <a:lnTo>
                    <a:pt x="89" y="60"/>
                  </a:lnTo>
                  <a:lnTo>
                    <a:pt x="82" y="65"/>
                  </a:lnTo>
                  <a:lnTo>
                    <a:pt x="73" y="72"/>
                  </a:lnTo>
                  <a:lnTo>
                    <a:pt x="62" y="78"/>
                  </a:lnTo>
                  <a:lnTo>
                    <a:pt x="56" y="83"/>
                  </a:lnTo>
                  <a:lnTo>
                    <a:pt x="54" y="100"/>
                  </a:lnTo>
                  <a:lnTo>
                    <a:pt x="49" y="120"/>
                  </a:lnTo>
                  <a:lnTo>
                    <a:pt x="46" y="139"/>
                  </a:lnTo>
                  <a:lnTo>
                    <a:pt x="43" y="149"/>
                  </a:lnTo>
                  <a:lnTo>
                    <a:pt x="51" y="149"/>
                  </a:lnTo>
                  <a:lnTo>
                    <a:pt x="58" y="148"/>
                  </a:lnTo>
                  <a:lnTo>
                    <a:pt x="65" y="148"/>
                  </a:lnTo>
                  <a:lnTo>
                    <a:pt x="74" y="146"/>
                  </a:lnTo>
                  <a:lnTo>
                    <a:pt x="80" y="145"/>
                  </a:lnTo>
                  <a:lnTo>
                    <a:pt x="87" y="142"/>
                  </a:lnTo>
                  <a:lnTo>
                    <a:pt x="92" y="140"/>
                  </a:lnTo>
                  <a:lnTo>
                    <a:pt x="95" y="139"/>
                  </a:lnTo>
                  <a:lnTo>
                    <a:pt x="98" y="136"/>
                  </a:lnTo>
                  <a:lnTo>
                    <a:pt x="99" y="136"/>
                  </a:lnTo>
                  <a:lnTo>
                    <a:pt x="99" y="139"/>
                  </a:lnTo>
                  <a:lnTo>
                    <a:pt x="96" y="142"/>
                  </a:lnTo>
                  <a:lnTo>
                    <a:pt x="93" y="145"/>
                  </a:lnTo>
                  <a:lnTo>
                    <a:pt x="87" y="148"/>
                  </a:lnTo>
                  <a:lnTo>
                    <a:pt x="80" y="152"/>
                  </a:lnTo>
                  <a:lnTo>
                    <a:pt x="71" y="155"/>
                  </a:lnTo>
                  <a:lnTo>
                    <a:pt x="62" y="160"/>
                  </a:lnTo>
                  <a:lnTo>
                    <a:pt x="55" y="162"/>
                  </a:lnTo>
                  <a:lnTo>
                    <a:pt x="49" y="164"/>
                  </a:lnTo>
                  <a:lnTo>
                    <a:pt x="45" y="165"/>
                  </a:lnTo>
                  <a:lnTo>
                    <a:pt x="40" y="170"/>
                  </a:lnTo>
                  <a:lnTo>
                    <a:pt x="37" y="179"/>
                  </a:lnTo>
                  <a:lnTo>
                    <a:pt x="36" y="189"/>
                  </a:lnTo>
                  <a:lnTo>
                    <a:pt x="36" y="195"/>
                  </a:lnTo>
                  <a:lnTo>
                    <a:pt x="39" y="198"/>
                  </a:lnTo>
                  <a:lnTo>
                    <a:pt x="43" y="199"/>
                  </a:lnTo>
                  <a:lnTo>
                    <a:pt x="51" y="199"/>
                  </a:lnTo>
                  <a:lnTo>
                    <a:pt x="55" y="198"/>
                  </a:lnTo>
                  <a:lnTo>
                    <a:pt x="68" y="192"/>
                  </a:lnTo>
                  <a:lnTo>
                    <a:pt x="80" y="186"/>
                  </a:lnTo>
                  <a:lnTo>
                    <a:pt x="90" y="180"/>
                  </a:lnTo>
                  <a:lnTo>
                    <a:pt x="96" y="176"/>
                  </a:lnTo>
                  <a:lnTo>
                    <a:pt x="101" y="173"/>
                  </a:lnTo>
                  <a:lnTo>
                    <a:pt x="104" y="171"/>
                  </a:lnTo>
                  <a:lnTo>
                    <a:pt x="104" y="173"/>
                  </a:lnTo>
                  <a:lnTo>
                    <a:pt x="101" y="179"/>
                  </a:lnTo>
                  <a:lnTo>
                    <a:pt x="93" y="189"/>
                  </a:lnTo>
                  <a:lnTo>
                    <a:pt x="83" y="201"/>
                  </a:lnTo>
                  <a:lnTo>
                    <a:pt x="74" y="211"/>
                  </a:lnTo>
                  <a:lnTo>
                    <a:pt x="65" y="219"/>
                  </a:lnTo>
                  <a:lnTo>
                    <a:pt x="65" y="216"/>
                  </a:lnTo>
                  <a:lnTo>
                    <a:pt x="64" y="213"/>
                  </a:lnTo>
                  <a:lnTo>
                    <a:pt x="61" y="210"/>
                  </a:lnTo>
                  <a:lnTo>
                    <a:pt x="59" y="207"/>
                  </a:lnTo>
                  <a:lnTo>
                    <a:pt x="54" y="202"/>
                  </a:lnTo>
                  <a:lnTo>
                    <a:pt x="45" y="201"/>
                  </a:lnTo>
                  <a:lnTo>
                    <a:pt x="34" y="202"/>
                  </a:lnTo>
                  <a:lnTo>
                    <a:pt x="27" y="205"/>
                  </a:lnTo>
                  <a:lnTo>
                    <a:pt x="23" y="210"/>
                  </a:lnTo>
                  <a:lnTo>
                    <a:pt x="23" y="214"/>
                  </a:lnTo>
                  <a:lnTo>
                    <a:pt x="23" y="220"/>
                  </a:lnTo>
                  <a:lnTo>
                    <a:pt x="23" y="225"/>
                  </a:lnTo>
                  <a:lnTo>
                    <a:pt x="17" y="230"/>
                  </a:lnTo>
                  <a:lnTo>
                    <a:pt x="11" y="235"/>
                  </a:lnTo>
                  <a:lnTo>
                    <a:pt x="5" y="239"/>
                  </a:lnTo>
                  <a:lnTo>
                    <a:pt x="2" y="242"/>
                  </a:lnTo>
                  <a:lnTo>
                    <a:pt x="8" y="235"/>
                  </a:lnTo>
                  <a:lnTo>
                    <a:pt x="14" y="228"/>
                  </a:lnTo>
                  <a:lnTo>
                    <a:pt x="17" y="220"/>
                  </a:lnTo>
                  <a:lnTo>
                    <a:pt x="17" y="216"/>
                  </a:lnTo>
                  <a:lnTo>
                    <a:pt x="14" y="211"/>
                  </a:lnTo>
                  <a:lnTo>
                    <a:pt x="9" y="208"/>
                  </a:lnTo>
                  <a:lnTo>
                    <a:pt x="5" y="207"/>
                  </a:lnTo>
                  <a:lnTo>
                    <a:pt x="0" y="21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2" name="Freeform 358"/>
            <p:cNvSpPr>
              <a:spLocks/>
            </p:cNvSpPr>
            <p:nvPr/>
          </p:nvSpPr>
          <p:spPr bwMode="auto">
            <a:xfrm>
              <a:off x="1306" y="1876"/>
              <a:ext cx="18" cy="31"/>
            </a:xfrm>
            <a:custGeom>
              <a:avLst/>
              <a:gdLst>
                <a:gd name="T0" fmla="*/ 18 w 18"/>
                <a:gd name="T1" fmla="*/ 30 h 31"/>
                <a:gd name="T2" fmla="*/ 14 w 18"/>
                <a:gd name="T3" fmla="*/ 28 h 31"/>
                <a:gd name="T4" fmla="*/ 11 w 18"/>
                <a:gd name="T5" fmla="*/ 28 h 31"/>
                <a:gd name="T6" fmla="*/ 6 w 18"/>
                <a:gd name="T7" fmla="*/ 30 h 31"/>
                <a:gd name="T8" fmla="*/ 3 w 18"/>
                <a:gd name="T9" fmla="*/ 31 h 31"/>
                <a:gd name="T10" fmla="*/ 2 w 18"/>
                <a:gd name="T11" fmla="*/ 24 h 31"/>
                <a:gd name="T12" fmla="*/ 0 w 18"/>
                <a:gd name="T13" fmla="*/ 17 h 31"/>
                <a:gd name="T14" fmla="*/ 0 w 18"/>
                <a:gd name="T15" fmla="*/ 11 h 31"/>
                <a:gd name="T16" fmla="*/ 0 w 18"/>
                <a:gd name="T17" fmla="*/ 3 h 31"/>
                <a:gd name="T18" fmla="*/ 0 w 18"/>
                <a:gd name="T19" fmla="*/ 0 h 31"/>
                <a:gd name="T20" fmla="*/ 2 w 18"/>
                <a:gd name="T21" fmla="*/ 0 h 31"/>
                <a:gd name="T22" fmla="*/ 3 w 18"/>
                <a:gd name="T23" fmla="*/ 2 h 31"/>
                <a:gd name="T24" fmla="*/ 3 w 18"/>
                <a:gd name="T25" fmla="*/ 5 h 31"/>
                <a:gd name="T26" fmla="*/ 5 w 18"/>
                <a:gd name="T27" fmla="*/ 11 h 31"/>
                <a:gd name="T28" fmla="*/ 9 w 18"/>
                <a:gd name="T29" fmla="*/ 17 h 31"/>
                <a:gd name="T30" fmla="*/ 14 w 18"/>
                <a:gd name="T31" fmla="*/ 24 h 31"/>
                <a:gd name="T32" fmla="*/ 18 w 18"/>
                <a:gd name="T33" fmla="*/ 3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30"/>
                  </a:moveTo>
                  <a:lnTo>
                    <a:pt x="14" y="28"/>
                  </a:lnTo>
                  <a:lnTo>
                    <a:pt x="11" y="28"/>
                  </a:lnTo>
                  <a:lnTo>
                    <a:pt x="6" y="30"/>
                  </a:lnTo>
                  <a:lnTo>
                    <a:pt x="3" y="31"/>
                  </a:lnTo>
                  <a:lnTo>
                    <a:pt x="2" y="24"/>
                  </a:lnTo>
                  <a:lnTo>
                    <a:pt x="0" y="17"/>
                  </a:lnTo>
                  <a:lnTo>
                    <a:pt x="0" y="11"/>
                  </a:lnTo>
                  <a:lnTo>
                    <a:pt x="0" y="3"/>
                  </a:lnTo>
                  <a:lnTo>
                    <a:pt x="0" y="0"/>
                  </a:lnTo>
                  <a:lnTo>
                    <a:pt x="2" y="0"/>
                  </a:lnTo>
                  <a:lnTo>
                    <a:pt x="3" y="2"/>
                  </a:lnTo>
                  <a:lnTo>
                    <a:pt x="3" y="5"/>
                  </a:lnTo>
                  <a:lnTo>
                    <a:pt x="5" y="11"/>
                  </a:lnTo>
                  <a:lnTo>
                    <a:pt x="9" y="17"/>
                  </a:lnTo>
                  <a:lnTo>
                    <a:pt x="14" y="24"/>
                  </a:lnTo>
                  <a:lnTo>
                    <a:pt x="18" y="3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3" name="Freeform 359"/>
            <p:cNvSpPr>
              <a:spLocks/>
            </p:cNvSpPr>
            <p:nvPr/>
          </p:nvSpPr>
          <p:spPr bwMode="auto">
            <a:xfrm>
              <a:off x="1446" y="1869"/>
              <a:ext cx="331" cy="201"/>
            </a:xfrm>
            <a:custGeom>
              <a:avLst/>
              <a:gdLst>
                <a:gd name="T0" fmla="*/ 33 w 331"/>
                <a:gd name="T1" fmla="*/ 142 h 201"/>
                <a:gd name="T2" fmla="*/ 64 w 331"/>
                <a:gd name="T3" fmla="*/ 123 h 201"/>
                <a:gd name="T4" fmla="*/ 83 w 331"/>
                <a:gd name="T5" fmla="*/ 74 h 201"/>
                <a:gd name="T6" fmla="*/ 108 w 331"/>
                <a:gd name="T7" fmla="*/ 37 h 201"/>
                <a:gd name="T8" fmla="*/ 139 w 331"/>
                <a:gd name="T9" fmla="*/ 4 h 201"/>
                <a:gd name="T10" fmla="*/ 150 w 331"/>
                <a:gd name="T11" fmla="*/ 1 h 201"/>
                <a:gd name="T12" fmla="*/ 129 w 331"/>
                <a:gd name="T13" fmla="*/ 25 h 201"/>
                <a:gd name="T14" fmla="*/ 99 w 331"/>
                <a:gd name="T15" fmla="*/ 62 h 201"/>
                <a:gd name="T16" fmla="*/ 86 w 331"/>
                <a:gd name="T17" fmla="*/ 99 h 201"/>
                <a:gd name="T18" fmla="*/ 89 w 331"/>
                <a:gd name="T19" fmla="*/ 108 h 201"/>
                <a:gd name="T20" fmla="*/ 111 w 331"/>
                <a:gd name="T21" fmla="*/ 95 h 201"/>
                <a:gd name="T22" fmla="*/ 135 w 331"/>
                <a:gd name="T23" fmla="*/ 78 h 201"/>
                <a:gd name="T24" fmla="*/ 167 w 331"/>
                <a:gd name="T25" fmla="*/ 40 h 201"/>
                <a:gd name="T26" fmla="*/ 215 w 331"/>
                <a:gd name="T27" fmla="*/ 6 h 201"/>
                <a:gd name="T28" fmla="*/ 234 w 331"/>
                <a:gd name="T29" fmla="*/ 3 h 201"/>
                <a:gd name="T30" fmla="*/ 194 w 331"/>
                <a:gd name="T31" fmla="*/ 31 h 201"/>
                <a:gd name="T32" fmla="*/ 156 w 331"/>
                <a:gd name="T33" fmla="*/ 72 h 201"/>
                <a:gd name="T34" fmla="*/ 160 w 331"/>
                <a:gd name="T35" fmla="*/ 81 h 201"/>
                <a:gd name="T36" fmla="*/ 198 w 331"/>
                <a:gd name="T37" fmla="*/ 74 h 201"/>
                <a:gd name="T38" fmla="*/ 238 w 331"/>
                <a:gd name="T39" fmla="*/ 50 h 201"/>
                <a:gd name="T40" fmla="*/ 287 w 331"/>
                <a:gd name="T41" fmla="*/ 28 h 201"/>
                <a:gd name="T42" fmla="*/ 300 w 331"/>
                <a:gd name="T43" fmla="*/ 28 h 201"/>
                <a:gd name="T44" fmla="*/ 263 w 331"/>
                <a:gd name="T45" fmla="*/ 44 h 201"/>
                <a:gd name="T46" fmla="*/ 231 w 331"/>
                <a:gd name="T47" fmla="*/ 69 h 201"/>
                <a:gd name="T48" fmla="*/ 265 w 331"/>
                <a:gd name="T49" fmla="*/ 74 h 201"/>
                <a:gd name="T50" fmla="*/ 312 w 331"/>
                <a:gd name="T51" fmla="*/ 62 h 201"/>
                <a:gd name="T52" fmla="*/ 331 w 331"/>
                <a:gd name="T53" fmla="*/ 56 h 201"/>
                <a:gd name="T54" fmla="*/ 303 w 331"/>
                <a:gd name="T55" fmla="*/ 74 h 201"/>
                <a:gd name="T56" fmla="*/ 247 w 331"/>
                <a:gd name="T57" fmla="*/ 89 h 201"/>
                <a:gd name="T58" fmla="*/ 253 w 331"/>
                <a:gd name="T59" fmla="*/ 105 h 201"/>
                <a:gd name="T60" fmla="*/ 288 w 331"/>
                <a:gd name="T61" fmla="*/ 124 h 201"/>
                <a:gd name="T62" fmla="*/ 303 w 331"/>
                <a:gd name="T63" fmla="*/ 135 h 201"/>
                <a:gd name="T64" fmla="*/ 265 w 331"/>
                <a:gd name="T65" fmla="*/ 123 h 201"/>
                <a:gd name="T66" fmla="*/ 218 w 331"/>
                <a:gd name="T67" fmla="*/ 101 h 201"/>
                <a:gd name="T68" fmla="*/ 192 w 331"/>
                <a:gd name="T69" fmla="*/ 98 h 201"/>
                <a:gd name="T70" fmla="*/ 166 w 331"/>
                <a:gd name="T71" fmla="*/ 101 h 201"/>
                <a:gd name="T72" fmla="*/ 176 w 331"/>
                <a:gd name="T73" fmla="*/ 118 h 201"/>
                <a:gd name="T74" fmla="*/ 203 w 331"/>
                <a:gd name="T75" fmla="*/ 140 h 201"/>
                <a:gd name="T76" fmla="*/ 234 w 331"/>
                <a:gd name="T77" fmla="*/ 158 h 201"/>
                <a:gd name="T78" fmla="*/ 246 w 331"/>
                <a:gd name="T79" fmla="*/ 173 h 201"/>
                <a:gd name="T80" fmla="*/ 201 w 331"/>
                <a:gd name="T81" fmla="*/ 146 h 201"/>
                <a:gd name="T82" fmla="*/ 158 w 331"/>
                <a:gd name="T83" fmla="*/ 118 h 201"/>
                <a:gd name="T84" fmla="*/ 136 w 331"/>
                <a:gd name="T85" fmla="*/ 109 h 201"/>
                <a:gd name="T86" fmla="*/ 96 w 331"/>
                <a:gd name="T87" fmla="*/ 124 h 201"/>
                <a:gd name="T88" fmla="*/ 89 w 331"/>
                <a:gd name="T89" fmla="*/ 136 h 201"/>
                <a:gd name="T90" fmla="*/ 120 w 331"/>
                <a:gd name="T91" fmla="*/ 161 h 201"/>
                <a:gd name="T92" fmla="*/ 164 w 331"/>
                <a:gd name="T93" fmla="*/ 192 h 201"/>
                <a:gd name="T94" fmla="*/ 170 w 331"/>
                <a:gd name="T95" fmla="*/ 201 h 201"/>
                <a:gd name="T96" fmla="*/ 127 w 331"/>
                <a:gd name="T97" fmla="*/ 174 h 201"/>
                <a:gd name="T98" fmla="*/ 80 w 331"/>
                <a:gd name="T99" fmla="*/ 146 h 201"/>
                <a:gd name="T100" fmla="*/ 52 w 331"/>
                <a:gd name="T101" fmla="*/ 151 h 201"/>
                <a:gd name="T102" fmla="*/ 9 w 331"/>
                <a:gd name="T103" fmla="*/ 164 h 201"/>
                <a:gd name="T104" fmla="*/ 8 w 331"/>
                <a:gd name="T105" fmla="*/ 161 h 2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1"/>
                <a:gd name="T161" fmla="*/ 331 w 331"/>
                <a:gd name="T162" fmla="*/ 201 h 2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1">
                  <a:moveTo>
                    <a:pt x="14" y="155"/>
                  </a:moveTo>
                  <a:lnTo>
                    <a:pt x="18" y="151"/>
                  </a:lnTo>
                  <a:lnTo>
                    <a:pt x="26" y="146"/>
                  </a:lnTo>
                  <a:lnTo>
                    <a:pt x="33" y="142"/>
                  </a:lnTo>
                  <a:lnTo>
                    <a:pt x="43" y="136"/>
                  </a:lnTo>
                  <a:lnTo>
                    <a:pt x="51" y="132"/>
                  </a:lnTo>
                  <a:lnTo>
                    <a:pt x="60" y="127"/>
                  </a:lnTo>
                  <a:lnTo>
                    <a:pt x="64" y="123"/>
                  </a:lnTo>
                  <a:lnTo>
                    <a:pt x="67" y="120"/>
                  </a:lnTo>
                  <a:lnTo>
                    <a:pt x="70" y="109"/>
                  </a:lnTo>
                  <a:lnTo>
                    <a:pt x="76" y="93"/>
                  </a:lnTo>
                  <a:lnTo>
                    <a:pt x="83" y="74"/>
                  </a:lnTo>
                  <a:lnTo>
                    <a:pt x="91" y="61"/>
                  </a:lnTo>
                  <a:lnTo>
                    <a:pt x="95" y="55"/>
                  </a:lnTo>
                  <a:lnTo>
                    <a:pt x="101" y="46"/>
                  </a:lnTo>
                  <a:lnTo>
                    <a:pt x="108" y="37"/>
                  </a:lnTo>
                  <a:lnTo>
                    <a:pt x="116" y="27"/>
                  </a:lnTo>
                  <a:lnTo>
                    <a:pt x="125" y="18"/>
                  </a:lnTo>
                  <a:lnTo>
                    <a:pt x="132" y="10"/>
                  </a:lnTo>
                  <a:lnTo>
                    <a:pt x="139" y="4"/>
                  </a:lnTo>
                  <a:lnTo>
                    <a:pt x="144" y="1"/>
                  </a:lnTo>
                  <a:lnTo>
                    <a:pt x="150" y="0"/>
                  </a:lnTo>
                  <a:lnTo>
                    <a:pt x="151" y="0"/>
                  </a:lnTo>
                  <a:lnTo>
                    <a:pt x="150" y="1"/>
                  </a:lnTo>
                  <a:lnTo>
                    <a:pt x="147" y="6"/>
                  </a:lnTo>
                  <a:lnTo>
                    <a:pt x="144" y="10"/>
                  </a:lnTo>
                  <a:lnTo>
                    <a:pt x="138" y="16"/>
                  </a:lnTo>
                  <a:lnTo>
                    <a:pt x="129" y="25"/>
                  </a:lnTo>
                  <a:lnTo>
                    <a:pt x="122" y="34"/>
                  </a:lnTo>
                  <a:lnTo>
                    <a:pt x="113" y="44"/>
                  </a:lnTo>
                  <a:lnTo>
                    <a:pt x="105" y="55"/>
                  </a:lnTo>
                  <a:lnTo>
                    <a:pt x="99" y="62"/>
                  </a:lnTo>
                  <a:lnTo>
                    <a:pt x="95" y="68"/>
                  </a:lnTo>
                  <a:lnTo>
                    <a:pt x="91" y="78"/>
                  </a:lnTo>
                  <a:lnTo>
                    <a:pt x="88" y="89"/>
                  </a:lnTo>
                  <a:lnTo>
                    <a:pt x="86" y="99"/>
                  </a:lnTo>
                  <a:lnTo>
                    <a:pt x="85" y="105"/>
                  </a:lnTo>
                  <a:lnTo>
                    <a:pt x="85" y="109"/>
                  </a:lnTo>
                  <a:lnTo>
                    <a:pt x="86" y="109"/>
                  </a:lnTo>
                  <a:lnTo>
                    <a:pt x="89" y="108"/>
                  </a:lnTo>
                  <a:lnTo>
                    <a:pt x="95" y="105"/>
                  </a:lnTo>
                  <a:lnTo>
                    <a:pt x="99" y="102"/>
                  </a:lnTo>
                  <a:lnTo>
                    <a:pt x="104" y="99"/>
                  </a:lnTo>
                  <a:lnTo>
                    <a:pt x="111" y="95"/>
                  </a:lnTo>
                  <a:lnTo>
                    <a:pt x="117" y="90"/>
                  </a:lnTo>
                  <a:lnTo>
                    <a:pt x="123" y="86"/>
                  </a:lnTo>
                  <a:lnTo>
                    <a:pt x="130" y="81"/>
                  </a:lnTo>
                  <a:lnTo>
                    <a:pt x="135" y="78"/>
                  </a:lnTo>
                  <a:lnTo>
                    <a:pt x="139" y="77"/>
                  </a:lnTo>
                  <a:lnTo>
                    <a:pt x="147" y="65"/>
                  </a:lnTo>
                  <a:lnTo>
                    <a:pt x="156" y="52"/>
                  </a:lnTo>
                  <a:lnTo>
                    <a:pt x="167" y="40"/>
                  </a:lnTo>
                  <a:lnTo>
                    <a:pt x="181" y="28"/>
                  </a:lnTo>
                  <a:lnTo>
                    <a:pt x="194" y="19"/>
                  </a:lnTo>
                  <a:lnTo>
                    <a:pt x="206" y="12"/>
                  </a:lnTo>
                  <a:lnTo>
                    <a:pt x="215" y="6"/>
                  </a:lnTo>
                  <a:lnTo>
                    <a:pt x="222" y="3"/>
                  </a:lnTo>
                  <a:lnTo>
                    <a:pt x="229" y="1"/>
                  </a:lnTo>
                  <a:lnTo>
                    <a:pt x="234" y="1"/>
                  </a:lnTo>
                  <a:lnTo>
                    <a:pt x="234" y="3"/>
                  </a:lnTo>
                  <a:lnTo>
                    <a:pt x="228" y="6"/>
                  </a:lnTo>
                  <a:lnTo>
                    <a:pt x="218" y="12"/>
                  </a:lnTo>
                  <a:lnTo>
                    <a:pt x="206" y="21"/>
                  </a:lnTo>
                  <a:lnTo>
                    <a:pt x="194" y="31"/>
                  </a:lnTo>
                  <a:lnTo>
                    <a:pt x="182" y="41"/>
                  </a:lnTo>
                  <a:lnTo>
                    <a:pt x="172" y="53"/>
                  </a:lnTo>
                  <a:lnTo>
                    <a:pt x="163" y="64"/>
                  </a:lnTo>
                  <a:lnTo>
                    <a:pt x="156" y="72"/>
                  </a:lnTo>
                  <a:lnTo>
                    <a:pt x="154" y="78"/>
                  </a:lnTo>
                  <a:lnTo>
                    <a:pt x="154" y="81"/>
                  </a:lnTo>
                  <a:lnTo>
                    <a:pt x="157" y="81"/>
                  </a:lnTo>
                  <a:lnTo>
                    <a:pt x="160" y="81"/>
                  </a:lnTo>
                  <a:lnTo>
                    <a:pt x="167" y="80"/>
                  </a:lnTo>
                  <a:lnTo>
                    <a:pt x="178" y="78"/>
                  </a:lnTo>
                  <a:lnTo>
                    <a:pt x="188" y="75"/>
                  </a:lnTo>
                  <a:lnTo>
                    <a:pt x="198" y="74"/>
                  </a:lnTo>
                  <a:lnTo>
                    <a:pt x="206" y="72"/>
                  </a:lnTo>
                  <a:lnTo>
                    <a:pt x="215" y="65"/>
                  </a:lnTo>
                  <a:lnTo>
                    <a:pt x="225" y="58"/>
                  </a:lnTo>
                  <a:lnTo>
                    <a:pt x="238" y="50"/>
                  </a:lnTo>
                  <a:lnTo>
                    <a:pt x="253" y="43"/>
                  </a:lnTo>
                  <a:lnTo>
                    <a:pt x="266" y="37"/>
                  </a:lnTo>
                  <a:lnTo>
                    <a:pt x="278" y="31"/>
                  </a:lnTo>
                  <a:lnTo>
                    <a:pt x="287" y="28"/>
                  </a:lnTo>
                  <a:lnTo>
                    <a:pt x="293" y="25"/>
                  </a:lnTo>
                  <a:lnTo>
                    <a:pt x="299" y="24"/>
                  </a:lnTo>
                  <a:lnTo>
                    <a:pt x="302" y="25"/>
                  </a:lnTo>
                  <a:lnTo>
                    <a:pt x="300" y="28"/>
                  </a:lnTo>
                  <a:lnTo>
                    <a:pt x="293" y="31"/>
                  </a:lnTo>
                  <a:lnTo>
                    <a:pt x="284" y="34"/>
                  </a:lnTo>
                  <a:lnTo>
                    <a:pt x="274" y="40"/>
                  </a:lnTo>
                  <a:lnTo>
                    <a:pt x="263" y="44"/>
                  </a:lnTo>
                  <a:lnTo>
                    <a:pt x="253" y="50"/>
                  </a:lnTo>
                  <a:lnTo>
                    <a:pt x="244" y="58"/>
                  </a:lnTo>
                  <a:lnTo>
                    <a:pt x="237" y="64"/>
                  </a:lnTo>
                  <a:lnTo>
                    <a:pt x="231" y="69"/>
                  </a:lnTo>
                  <a:lnTo>
                    <a:pt x="228" y="75"/>
                  </a:lnTo>
                  <a:lnTo>
                    <a:pt x="238" y="77"/>
                  </a:lnTo>
                  <a:lnTo>
                    <a:pt x="251" y="75"/>
                  </a:lnTo>
                  <a:lnTo>
                    <a:pt x="265" y="74"/>
                  </a:lnTo>
                  <a:lnTo>
                    <a:pt x="278" y="71"/>
                  </a:lnTo>
                  <a:lnTo>
                    <a:pt x="291" y="68"/>
                  </a:lnTo>
                  <a:lnTo>
                    <a:pt x="303" y="65"/>
                  </a:lnTo>
                  <a:lnTo>
                    <a:pt x="312" y="62"/>
                  </a:lnTo>
                  <a:lnTo>
                    <a:pt x="318" y="61"/>
                  </a:lnTo>
                  <a:lnTo>
                    <a:pt x="325" y="56"/>
                  </a:lnTo>
                  <a:lnTo>
                    <a:pt x="331" y="55"/>
                  </a:lnTo>
                  <a:lnTo>
                    <a:pt x="331" y="56"/>
                  </a:lnTo>
                  <a:lnTo>
                    <a:pt x="327" y="61"/>
                  </a:lnTo>
                  <a:lnTo>
                    <a:pt x="321" y="65"/>
                  </a:lnTo>
                  <a:lnTo>
                    <a:pt x="313" y="69"/>
                  </a:lnTo>
                  <a:lnTo>
                    <a:pt x="303" y="74"/>
                  </a:lnTo>
                  <a:lnTo>
                    <a:pt x="290" y="80"/>
                  </a:lnTo>
                  <a:lnTo>
                    <a:pt x="277" y="84"/>
                  </a:lnTo>
                  <a:lnTo>
                    <a:pt x="262" y="87"/>
                  </a:lnTo>
                  <a:lnTo>
                    <a:pt x="247" y="89"/>
                  </a:lnTo>
                  <a:lnTo>
                    <a:pt x="232" y="89"/>
                  </a:lnTo>
                  <a:lnTo>
                    <a:pt x="237" y="95"/>
                  </a:lnTo>
                  <a:lnTo>
                    <a:pt x="244" y="99"/>
                  </a:lnTo>
                  <a:lnTo>
                    <a:pt x="253" y="105"/>
                  </a:lnTo>
                  <a:lnTo>
                    <a:pt x="263" y="111"/>
                  </a:lnTo>
                  <a:lnTo>
                    <a:pt x="272" y="115"/>
                  </a:lnTo>
                  <a:lnTo>
                    <a:pt x="281" y="121"/>
                  </a:lnTo>
                  <a:lnTo>
                    <a:pt x="288" y="124"/>
                  </a:lnTo>
                  <a:lnTo>
                    <a:pt x="294" y="127"/>
                  </a:lnTo>
                  <a:lnTo>
                    <a:pt x="302" y="130"/>
                  </a:lnTo>
                  <a:lnTo>
                    <a:pt x="305" y="133"/>
                  </a:lnTo>
                  <a:lnTo>
                    <a:pt x="303" y="135"/>
                  </a:lnTo>
                  <a:lnTo>
                    <a:pt x="296" y="133"/>
                  </a:lnTo>
                  <a:lnTo>
                    <a:pt x="288" y="132"/>
                  </a:lnTo>
                  <a:lnTo>
                    <a:pt x="278" y="127"/>
                  </a:lnTo>
                  <a:lnTo>
                    <a:pt x="265" y="123"/>
                  </a:lnTo>
                  <a:lnTo>
                    <a:pt x="251" y="117"/>
                  </a:lnTo>
                  <a:lnTo>
                    <a:pt x="238" y="111"/>
                  </a:lnTo>
                  <a:lnTo>
                    <a:pt x="226" y="106"/>
                  </a:lnTo>
                  <a:lnTo>
                    <a:pt x="218" y="101"/>
                  </a:lnTo>
                  <a:lnTo>
                    <a:pt x="212" y="96"/>
                  </a:lnTo>
                  <a:lnTo>
                    <a:pt x="206" y="96"/>
                  </a:lnTo>
                  <a:lnTo>
                    <a:pt x="200" y="98"/>
                  </a:lnTo>
                  <a:lnTo>
                    <a:pt x="192" y="98"/>
                  </a:lnTo>
                  <a:lnTo>
                    <a:pt x="185" y="98"/>
                  </a:lnTo>
                  <a:lnTo>
                    <a:pt x="178" y="99"/>
                  </a:lnTo>
                  <a:lnTo>
                    <a:pt x="172" y="99"/>
                  </a:lnTo>
                  <a:lnTo>
                    <a:pt x="166" y="101"/>
                  </a:lnTo>
                  <a:lnTo>
                    <a:pt x="161" y="101"/>
                  </a:lnTo>
                  <a:lnTo>
                    <a:pt x="164" y="106"/>
                  </a:lnTo>
                  <a:lnTo>
                    <a:pt x="170" y="112"/>
                  </a:lnTo>
                  <a:lnTo>
                    <a:pt x="176" y="118"/>
                  </a:lnTo>
                  <a:lnTo>
                    <a:pt x="184" y="124"/>
                  </a:lnTo>
                  <a:lnTo>
                    <a:pt x="189" y="130"/>
                  </a:lnTo>
                  <a:lnTo>
                    <a:pt x="197" y="136"/>
                  </a:lnTo>
                  <a:lnTo>
                    <a:pt x="203" y="140"/>
                  </a:lnTo>
                  <a:lnTo>
                    <a:pt x="207" y="143"/>
                  </a:lnTo>
                  <a:lnTo>
                    <a:pt x="216" y="149"/>
                  </a:lnTo>
                  <a:lnTo>
                    <a:pt x="226" y="154"/>
                  </a:lnTo>
                  <a:lnTo>
                    <a:pt x="234" y="158"/>
                  </a:lnTo>
                  <a:lnTo>
                    <a:pt x="241" y="163"/>
                  </a:lnTo>
                  <a:lnTo>
                    <a:pt x="246" y="167"/>
                  </a:lnTo>
                  <a:lnTo>
                    <a:pt x="249" y="171"/>
                  </a:lnTo>
                  <a:lnTo>
                    <a:pt x="246" y="173"/>
                  </a:lnTo>
                  <a:lnTo>
                    <a:pt x="234" y="167"/>
                  </a:lnTo>
                  <a:lnTo>
                    <a:pt x="225" y="161"/>
                  </a:lnTo>
                  <a:lnTo>
                    <a:pt x="213" y="154"/>
                  </a:lnTo>
                  <a:lnTo>
                    <a:pt x="201" y="146"/>
                  </a:lnTo>
                  <a:lnTo>
                    <a:pt x="189" y="139"/>
                  </a:lnTo>
                  <a:lnTo>
                    <a:pt x="176" y="132"/>
                  </a:lnTo>
                  <a:lnTo>
                    <a:pt x="166" y="124"/>
                  </a:lnTo>
                  <a:lnTo>
                    <a:pt x="158" y="118"/>
                  </a:lnTo>
                  <a:lnTo>
                    <a:pt x="153" y="114"/>
                  </a:lnTo>
                  <a:lnTo>
                    <a:pt x="147" y="109"/>
                  </a:lnTo>
                  <a:lnTo>
                    <a:pt x="141" y="108"/>
                  </a:lnTo>
                  <a:lnTo>
                    <a:pt x="136" y="109"/>
                  </a:lnTo>
                  <a:lnTo>
                    <a:pt x="130" y="112"/>
                  </a:lnTo>
                  <a:lnTo>
                    <a:pt x="122" y="115"/>
                  </a:lnTo>
                  <a:lnTo>
                    <a:pt x="108" y="120"/>
                  </a:lnTo>
                  <a:lnTo>
                    <a:pt x="96" y="124"/>
                  </a:lnTo>
                  <a:lnTo>
                    <a:pt x="89" y="127"/>
                  </a:lnTo>
                  <a:lnTo>
                    <a:pt x="88" y="130"/>
                  </a:lnTo>
                  <a:lnTo>
                    <a:pt x="88" y="133"/>
                  </a:lnTo>
                  <a:lnTo>
                    <a:pt x="89" y="136"/>
                  </a:lnTo>
                  <a:lnTo>
                    <a:pt x="95" y="142"/>
                  </a:lnTo>
                  <a:lnTo>
                    <a:pt x="101" y="146"/>
                  </a:lnTo>
                  <a:lnTo>
                    <a:pt x="110" y="152"/>
                  </a:lnTo>
                  <a:lnTo>
                    <a:pt x="120" y="161"/>
                  </a:lnTo>
                  <a:lnTo>
                    <a:pt x="132" y="169"/>
                  </a:lnTo>
                  <a:lnTo>
                    <a:pt x="144" y="177"/>
                  </a:lnTo>
                  <a:lnTo>
                    <a:pt x="156" y="185"/>
                  </a:lnTo>
                  <a:lnTo>
                    <a:pt x="164" y="192"/>
                  </a:lnTo>
                  <a:lnTo>
                    <a:pt x="172" y="195"/>
                  </a:lnTo>
                  <a:lnTo>
                    <a:pt x="178" y="200"/>
                  </a:lnTo>
                  <a:lnTo>
                    <a:pt x="176" y="201"/>
                  </a:lnTo>
                  <a:lnTo>
                    <a:pt x="170" y="201"/>
                  </a:lnTo>
                  <a:lnTo>
                    <a:pt x="158" y="195"/>
                  </a:lnTo>
                  <a:lnTo>
                    <a:pt x="151" y="189"/>
                  </a:lnTo>
                  <a:lnTo>
                    <a:pt x="139" y="182"/>
                  </a:lnTo>
                  <a:lnTo>
                    <a:pt x="127" y="174"/>
                  </a:lnTo>
                  <a:lnTo>
                    <a:pt x="114" y="166"/>
                  </a:lnTo>
                  <a:lnTo>
                    <a:pt x="101" y="158"/>
                  </a:lnTo>
                  <a:lnTo>
                    <a:pt x="89" y="152"/>
                  </a:lnTo>
                  <a:lnTo>
                    <a:pt x="80" y="146"/>
                  </a:lnTo>
                  <a:lnTo>
                    <a:pt x="76" y="145"/>
                  </a:lnTo>
                  <a:lnTo>
                    <a:pt x="71" y="145"/>
                  </a:lnTo>
                  <a:lnTo>
                    <a:pt x="62" y="148"/>
                  </a:lnTo>
                  <a:lnTo>
                    <a:pt x="52" y="151"/>
                  </a:lnTo>
                  <a:lnTo>
                    <a:pt x="40" y="155"/>
                  </a:lnTo>
                  <a:lnTo>
                    <a:pt x="29" y="158"/>
                  </a:lnTo>
                  <a:lnTo>
                    <a:pt x="18" y="163"/>
                  </a:lnTo>
                  <a:lnTo>
                    <a:pt x="9" y="164"/>
                  </a:lnTo>
                  <a:lnTo>
                    <a:pt x="3" y="166"/>
                  </a:lnTo>
                  <a:lnTo>
                    <a:pt x="0" y="166"/>
                  </a:lnTo>
                  <a:lnTo>
                    <a:pt x="2" y="164"/>
                  </a:lnTo>
                  <a:lnTo>
                    <a:pt x="8" y="161"/>
                  </a:lnTo>
                  <a:lnTo>
                    <a:pt x="14" y="155"/>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4" name="Freeform 360"/>
            <p:cNvSpPr>
              <a:spLocks/>
            </p:cNvSpPr>
            <p:nvPr/>
          </p:nvSpPr>
          <p:spPr bwMode="auto">
            <a:xfrm>
              <a:off x="1380" y="2072"/>
              <a:ext cx="239" cy="201"/>
            </a:xfrm>
            <a:custGeom>
              <a:avLst/>
              <a:gdLst>
                <a:gd name="T0" fmla="*/ 27 w 239"/>
                <a:gd name="T1" fmla="*/ 17 h 201"/>
                <a:gd name="T2" fmla="*/ 58 w 239"/>
                <a:gd name="T3" fmla="*/ 20 h 201"/>
                <a:gd name="T4" fmla="*/ 108 w 239"/>
                <a:gd name="T5" fmla="*/ 13 h 201"/>
                <a:gd name="T6" fmla="*/ 152 w 239"/>
                <a:gd name="T7" fmla="*/ 13 h 201"/>
                <a:gd name="T8" fmla="*/ 167 w 239"/>
                <a:gd name="T9" fmla="*/ 22 h 201"/>
                <a:gd name="T10" fmla="*/ 140 w 239"/>
                <a:gd name="T11" fmla="*/ 20 h 201"/>
                <a:gd name="T12" fmla="*/ 102 w 239"/>
                <a:gd name="T13" fmla="*/ 23 h 201"/>
                <a:gd name="T14" fmla="*/ 65 w 239"/>
                <a:gd name="T15" fmla="*/ 31 h 201"/>
                <a:gd name="T16" fmla="*/ 71 w 239"/>
                <a:gd name="T17" fmla="*/ 39 h 201"/>
                <a:gd name="T18" fmla="*/ 92 w 239"/>
                <a:gd name="T19" fmla="*/ 48 h 201"/>
                <a:gd name="T20" fmla="*/ 105 w 239"/>
                <a:gd name="T21" fmla="*/ 54 h 201"/>
                <a:gd name="T22" fmla="*/ 149 w 239"/>
                <a:gd name="T23" fmla="*/ 53 h 201"/>
                <a:gd name="T24" fmla="*/ 198 w 239"/>
                <a:gd name="T25" fmla="*/ 60 h 201"/>
                <a:gd name="T26" fmla="*/ 223 w 239"/>
                <a:gd name="T27" fmla="*/ 76 h 201"/>
                <a:gd name="T28" fmla="*/ 211 w 239"/>
                <a:gd name="T29" fmla="*/ 75 h 201"/>
                <a:gd name="T30" fmla="*/ 180 w 239"/>
                <a:gd name="T31" fmla="*/ 68 h 201"/>
                <a:gd name="T32" fmla="*/ 139 w 239"/>
                <a:gd name="T33" fmla="*/ 63 h 201"/>
                <a:gd name="T34" fmla="*/ 131 w 239"/>
                <a:gd name="T35" fmla="*/ 73 h 201"/>
                <a:gd name="T36" fmla="*/ 152 w 239"/>
                <a:gd name="T37" fmla="*/ 90 h 201"/>
                <a:gd name="T38" fmla="*/ 185 w 239"/>
                <a:gd name="T39" fmla="*/ 93 h 201"/>
                <a:gd name="T40" fmla="*/ 223 w 239"/>
                <a:gd name="T41" fmla="*/ 109 h 201"/>
                <a:gd name="T42" fmla="*/ 232 w 239"/>
                <a:gd name="T43" fmla="*/ 127 h 201"/>
                <a:gd name="T44" fmla="*/ 205 w 239"/>
                <a:gd name="T45" fmla="*/ 110 h 201"/>
                <a:gd name="T46" fmla="*/ 177 w 239"/>
                <a:gd name="T47" fmla="*/ 103 h 201"/>
                <a:gd name="T48" fmla="*/ 189 w 239"/>
                <a:gd name="T49" fmla="*/ 125 h 201"/>
                <a:gd name="T50" fmla="*/ 217 w 239"/>
                <a:gd name="T51" fmla="*/ 155 h 201"/>
                <a:gd name="T52" fmla="*/ 230 w 239"/>
                <a:gd name="T53" fmla="*/ 171 h 201"/>
                <a:gd name="T54" fmla="*/ 236 w 239"/>
                <a:gd name="T55" fmla="*/ 193 h 201"/>
                <a:gd name="T56" fmla="*/ 223 w 239"/>
                <a:gd name="T57" fmla="*/ 178 h 201"/>
                <a:gd name="T58" fmla="*/ 186 w 239"/>
                <a:gd name="T59" fmla="*/ 134 h 201"/>
                <a:gd name="T60" fmla="*/ 161 w 239"/>
                <a:gd name="T61" fmla="*/ 109 h 201"/>
                <a:gd name="T62" fmla="*/ 154 w 239"/>
                <a:gd name="T63" fmla="*/ 116 h 201"/>
                <a:gd name="T64" fmla="*/ 164 w 239"/>
                <a:gd name="T65" fmla="*/ 149 h 201"/>
                <a:gd name="T66" fmla="*/ 177 w 239"/>
                <a:gd name="T67" fmla="*/ 181 h 201"/>
                <a:gd name="T68" fmla="*/ 168 w 239"/>
                <a:gd name="T69" fmla="*/ 174 h 201"/>
                <a:gd name="T70" fmla="*/ 143 w 239"/>
                <a:gd name="T71" fmla="*/ 116 h 201"/>
                <a:gd name="T72" fmla="*/ 118 w 239"/>
                <a:gd name="T73" fmla="*/ 81 h 201"/>
                <a:gd name="T74" fmla="*/ 100 w 239"/>
                <a:gd name="T75" fmla="*/ 70 h 201"/>
                <a:gd name="T76" fmla="*/ 95 w 239"/>
                <a:gd name="T77" fmla="*/ 76 h 201"/>
                <a:gd name="T78" fmla="*/ 108 w 239"/>
                <a:gd name="T79" fmla="*/ 134 h 201"/>
                <a:gd name="T80" fmla="*/ 124 w 239"/>
                <a:gd name="T81" fmla="*/ 164 h 201"/>
                <a:gd name="T82" fmla="*/ 106 w 239"/>
                <a:gd name="T83" fmla="*/ 146 h 201"/>
                <a:gd name="T84" fmla="*/ 86 w 239"/>
                <a:gd name="T85" fmla="*/ 63 h 201"/>
                <a:gd name="T86" fmla="*/ 56 w 239"/>
                <a:gd name="T87" fmla="*/ 45 h 201"/>
                <a:gd name="T88" fmla="*/ 47 w 239"/>
                <a:gd name="T89" fmla="*/ 65 h 201"/>
                <a:gd name="T90" fmla="*/ 55 w 239"/>
                <a:gd name="T91" fmla="*/ 103 h 201"/>
                <a:gd name="T92" fmla="*/ 64 w 239"/>
                <a:gd name="T93" fmla="*/ 144 h 201"/>
                <a:gd name="T94" fmla="*/ 56 w 239"/>
                <a:gd name="T95" fmla="*/ 140 h 201"/>
                <a:gd name="T96" fmla="*/ 43 w 239"/>
                <a:gd name="T97" fmla="*/ 82 h 201"/>
                <a:gd name="T98" fmla="*/ 22 w 239"/>
                <a:gd name="T99" fmla="*/ 26 h 201"/>
                <a:gd name="T100" fmla="*/ 0 w 239"/>
                <a:gd name="T101" fmla="*/ 2 h 201"/>
                <a:gd name="T102" fmla="*/ 4 w 239"/>
                <a:gd name="T103" fmla="*/ 0 h 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1"/>
                <a:gd name="T158" fmla="*/ 239 w 239"/>
                <a:gd name="T159" fmla="*/ 201 h 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1">
                  <a:moveTo>
                    <a:pt x="7" y="2"/>
                  </a:moveTo>
                  <a:lnTo>
                    <a:pt x="16" y="10"/>
                  </a:lnTo>
                  <a:lnTo>
                    <a:pt x="27" y="17"/>
                  </a:lnTo>
                  <a:lnTo>
                    <a:pt x="37" y="22"/>
                  </a:lnTo>
                  <a:lnTo>
                    <a:pt x="46" y="23"/>
                  </a:lnTo>
                  <a:lnTo>
                    <a:pt x="58" y="20"/>
                  </a:lnTo>
                  <a:lnTo>
                    <a:pt x="72" y="17"/>
                  </a:lnTo>
                  <a:lnTo>
                    <a:pt x="90" y="14"/>
                  </a:lnTo>
                  <a:lnTo>
                    <a:pt x="108" y="13"/>
                  </a:lnTo>
                  <a:lnTo>
                    <a:pt x="124" y="11"/>
                  </a:lnTo>
                  <a:lnTo>
                    <a:pt x="139" y="11"/>
                  </a:lnTo>
                  <a:lnTo>
                    <a:pt x="152" y="13"/>
                  </a:lnTo>
                  <a:lnTo>
                    <a:pt x="160" y="14"/>
                  </a:lnTo>
                  <a:lnTo>
                    <a:pt x="167" y="19"/>
                  </a:lnTo>
                  <a:lnTo>
                    <a:pt x="167" y="22"/>
                  </a:lnTo>
                  <a:lnTo>
                    <a:pt x="161" y="22"/>
                  </a:lnTo>
                  <a:lnTo>
                    <a:pt x="149" y="20"/>
                  </a:lnTo>
                  <a:lnTo>
                    <a:pt x="140" y="20"/>
                  </a:lnTo>
                  <a:lnTo>
                    <a:pt x="130" y="20"/>
                  </a:lnTo>
                  <a:lnTo>
                    <a:pt x="115" y="22"/>
                  </a:lnTo>
                  <a:lnTo>
                    <a:pt x="102" y="23"/>
                  </a:lnTo>
                  <a:lnTo>
                    <a:pt x="87" y="25"/>
                  </a:lnTo>
                  <a:lnTo>
                    <a:pt x="75" y="28"/>
                  </a:lnTo>
                  <a:lnTo>
                    <a:pt x="65" y="31"/>
                  </a:lnTo>
                  <a:lnTo>
                    <a:pt x="59" y="34"/>
                  </a:lnTo>
                  <a:lnTo>
                    <a:pt x="64" y="36"/>
                  </a:lnTo>
                  <a:lnTo>
                    <a:pt x="71" y="39"/>
                  </a:lnTo>
                  <a:lnTo>
                    <a:pt x="77" y="42"/>
                  </a:lnTo>
                  <a:lnTo>
                    <a:pt x="84" y="45"/>
                  </a:lnTo>
                  <a:lnTo>
                    <a:pt x="92" y="48"/>
                  </a:lnTo>
                  <a:lnTo>
                    <a:pt x="97" y="50"/>
                  </a:lnTo>
                  <a:lnTo>
                    <a:pt x="102" y="53"/>
                  </a:lnTo>
                  <a:lnTo>
                    <a:pt x="105" y="54"/>
                  </a:lnTo>
                  <a:lnTo>
                    <a:pt x="117" y="53"/>
                  </a:lnTo>
                  <a:lnTo>
                    <a:pt x="133" y="51"/>
                  </a:lnTo>
                  <a:lnTo>
                    <a:pt x="149" y="53"/>
                  </a:lnTo>
                  <a:lnTo>
                    <a:pt x="167" y="54"/>
                  </a:lnTo>
                  <a:lnTo>
                    <a:pt x="183" y="57"/>
                  </a:lnTo>
                  <a:lnTo>
                    <a:pt x="198" y="60"/>
                  </a:lnTo>
                  <a:lnTo>
                    <a:pt x="210" y="65"/>
                  </a:lnTo>
                  <a:lnTo>
                    <a:pt x="217" y="69"/>
                  </a:lnTo>
                  <a:lnTo>
                    <a:pt x="223" y="76"/>
                  </a:lnTo>
                  <a:lnTo>
                    <a:pt x="224" y="79"/>
                  </a:lnTo>
                  <a:lnTo>
                    <a:pt x="220" y="78"/>
                  </a:lnTo>
                  <a:lnTo>
                    <a:pt x="211" y="75"/>
                  </a:lnTo>
                  <a:lnTo>
                    <a:pt x="204" y="72"/>
                  </a:lnTo>
                  <a:lnTo>
                    <a:pt x="193" y="69"/>
                  </a:lnTo>
                  <a:lnTo>
                    <a:pt x="180" y="68"/>
                  </a:lnTo>
                  <a:lnTo>
                    <a:pt x="167" y="65"/>
                  </a:lnTo>
                  <a:lnTo>
                    <a:pt x="152" y="63"/>
                  </a:lnTo>
                  <a:lnTo>
                    <a:pt x="139" y="63"/>
                  </a:lnTo>
                  <a:lnTo>
                    <a:pt x="128" y="63"/>
                  </a:lnTo>
                  <a:lnTo>
                    <a:pt x="121" y="65"/>
                  </a:lnTo>
                  <a:lnTo>
                    <a:pt x="131" y="73"/>
                  </a:lnTo>
                  <a:lnTo>
                    <a:pt x="142" y="79"/>
                  </a:lnTo>
                  <a:lnTo>
                    <a:pt x="149" y="85"/>
                  </a:lnTo>
                  <a:lnTo>
                    <a:pt x="152" y="90"/>
                  </a:lnTo>
                  <a:lnTo>
                    <a:pt x="161" y="90"/>
                  </a:lnTo>
                  <a:lnTo>
                    <a:pt x="171" y="91"/>
                  </a:lnTo>
                  <a:lnTo>
                    <a:pt x="185" y="93"/>
                  </a:lnTo>
                  <a:lnTo>
                    <a:pt x="198" y="96"/>
                  </a:lnTo>
                  <a:lnTo>
                    <a:pt x="211" y="101"/>
                  </a:lnTo>
                  <a:lnTo>
                    <a:pt x="223" y="109"/>
                  </a:lnTo>
                  <a:lnTo>
                    <a:pt x="232" y="119"/>
                  </a:lnTo>
                  <a:lnTo>
                    <a:pt x="239" y="133"/>
                  </a:lnTo>
                  <a:lnTo>
                    <a:pt x="232" y="127"/>
                  </a:lnTo>
                  <a:lnTo>
                    <a:pt x="224" y="121"/>
                  </a:lnTo>
                  <a:lnTo>
                    <a:pt x="214" y="116"/>
                  </a:lnTo>
                  <a:lnTo>
                    <a:pt x="205" y="110"/>
                  </a:lnTo>
                  <a:lnTo>
                    <a:pt x="196" y="107"/>
                  </a:lnTo>
                  <a:lnTo>
                    <a:pt x="186" y="104"/>
                  </a:lnTo>
                  <a:lnTo>
                    <a:pt x="177" y="103"/>
                  </a:lnTo>
                  <a:lnTo>
                    <a:pt x="168" y="103"/>
                  </a:lnTo>
                  <a:lnTo>
                    <a:pt x="179" y="115"/>
                  </a:lnTo>
                  <a:lnTo>
                    <a:pt x="189" y="125"/>
                  </a:lnTo>
                  <a:lnTo>
                    <a:pt x="199" y="137"/>
                  </a:lnTo>
                  <a:lnTo>
                    <a:pt x="208" y="146"/>
                  </a:lnTo>
                  <a:lnTo>
                    <a:pt x="217" y="155"/>
                  </a:lnTo>
                  <a:lnTo>
                    <a:pt x="224" y="162"/>
                  </a:lnTo>
                  <a:lnTo>
                    <a:pt x="229" y="168"/>
                  </a:lnTo>
                  <a:lnTo>
                    <a:pt x="230" y="171"/>
                  </a:lnTo>
                  <a:lnTo>
                    <a:pt x="232" y="177"/>
                  </a:lnTo>
                  <a:lnTo>
                    <a:pt x="233" y="184"/>
                  </a:lnTo>
                  <a:lnTo>
                    <a:pt x="236" y="193"/>
                  </a:lnTo>
                  <a:lnTo>
                    <a:pt x="239" y="201"/>
                  </a:lnTo>
                  <a:lnTo>
                    <a:pt x="232" y="190"/>
                  </a:lnTo>
                  <a:lnTo>
                    <a:pt x="223" y="178"/>
                  </a:lnTo>
                  <a:lnTo>
                    <a:pt x="211" y="164"/>
                  </a:lnTo>
                  <a:lnTo>
                    <a:pt x="198" y="149"/>
                  </a:lnTo>
                  <a:lnTo>
                    <a:pt x="186" y="134"/>
                  </a:lnTo>
                  <a:lnTo>
                    <a:pt x="176" y="122"/>
                  </a:lnTo>
                  <a:lnTo>
                    <a:pt x="167" y="113"/>
                  </a:lnTo>
                  <a:lnTo>
                    <a:pt x="161" y="109"/>
                  </a:lnTo>
                  <a:lnTo>
                    <a:pt x="155" y="107"/>
                  </a:lnTo>
                  <a:lnTo>
                    <a:pt x="154" y="110"/>
                  </a:lnTo>
                  <a:lnTo>
                    <a:pt x="154" y="116"/>
                  </a:lnTo>
                  <a:lnTo>
                    <a:pt x="155" y="122"/>
                  </a:lnTo>
                  <a:lnTo>
                    <a:pt x="158" y="133"/>
                  </a:lnTo>
                  <a:lnTo>
                    <a:pt x="164" y="149"/>
                  </a:lnTo>
                  <a:lnTo>
                    <a:pt x="171" y="167"/>
                  </a:lnTo>
                  <a:lnTo>
                    <a:pt x="176" y="177"/>
                  </a:lnTo>
                  <a:lnTo>
                    <a:pt x="177" y="181"/>
                  </a:lnTo>
                  <a:lnTo>
                    <a:pt x="176" y="181"/>
                  </a:lnTo>
                  <a:lnTo>
                    <a:pt x="171" y="180"/>
                  </a:lnTo>
                  <a:lnTo>
                    <a:pt x="168" y="174"/>
                  </a:lnTo>
                  <a:lnTo>
                    <a:pt x="161" y="161"/>
                  </a:lnTo>
                  <a:lnTo>
                    <a:pt x="151" y="138"/>
                  </a:lnTo>
                  <a:lnTo>
                    <a:pt x="143" y="116"/>
                  </a:lnTo>
                  <a:lnTo>
                    <a:pt x="143" y="100"/>
                  </a:lnTo>
                  <a:lnTo>
                    <a:pt x="130" y="90"/>
                  </a:lnTo>
                  <a:lnTo>
                    <a:pt x="118" y="81"/>
                  </a:lnTo>
                  <a:lnTo>
                    <a:pt x="108" y="75"/>
                  </a:lnTo>
                  <a:lnTo>
                    <a:pt x="103" y="72"/>
                  </a:lnTo>
                  <a:lnTo>
                    <a:pt x="100" y="70"/>
                  </a:lnTo>
                  <a:lnTo>
                    <a:pt x="97" y="69"/>
                  </a:lnTo>
                  <a:lnTo>
                    <a:pt x="96" y="70"/>
                  </a:lnTo>
                  <a:lnTo>
                    <a:pt x="95" y="76"/>
                  </a:lnTo>
                  <a:lnTo>
                    <a:pt x="96" y="90"/>
                  </a:lnTo>
                  <a:lnTo>
                    <a:pt x="100" y="112"/>
                  </a:lnTo>
                  <a:lnTo>
                    <a:pt x="108" y="134"/>
                  </a:lnTo>
                  <a:lnTo>
                    <a:pt x="120" y="153"/>
                  </a:lnTo>
                  <a:lnTo>
                    <a:pt x="126" y="161"/>
                  </a:lnTo>
                  <a:lnTo>
                    <a:pt x="124" y="164"/>
                  </a:lnTo>
                  <a:lnTo>
                    <a:pt x="121" y="162"/>
                  </a:lnTo>
                  <a:lnTo>
                    <a:pt x="115" y="158"/>
                  </a:lnTo>
                  <a:lnTo>
                    <a:pt x="106" y="146"/>
                  </a:lnTo>
                  <a:lnTo>
                    <a:pt x="95" y="124"/>
                  </a:lnTo>
                  <a:lnTo>
                    <a:pt x="86" y="94"/>
                  </a:lnTo>
                  <a:lnTo>
                    <a:pt x="86" y="63"/>
                  </a:lnTo>
                  <a:lnTo>
                    <a:pt x="77" y="56"/>
                  </a:lnTo>
                  <a:lnTo>
                    <a:pt x="66" y="50"/>
                  </a:lnTo>
                  <a:lnTo>
                    <a:pt x="56" y="45"/>
                  </a:lnTo>
                  <a:lnTo>
                    <a:pt x="49" y="42"/>
                  </a:lnTo>
                  <a:lnTo>
                    <a:pt x="47" y="51"/>
                  </a:lnTo>
                  <a:lnTo>
                    <a:pt x="47" y="65"/>
                  </a:lnTo>
                  <a:lnTo>
                    <a:pt x="50" y="79"/>
                  </a:lnTo>
                  <a:lnTo>
                    <a:pt x="53" y="91"/>
                  </a:lnTo>
                  <a:lnTo>
                    <a:pt x="55" y="103"/>
                  </a:lnTo>
                  <a:lnTo>
                    <a:pt x="58" y="119"/>
                  </a:lnTo>
                  <a:lnTo>
                    <a:pt x="61" y="135"/>
                  </a:lnTo>
                  <a:lnTo>
                    <a:pt x="64" y="144"/>
                  </a:lnTo>
                  <a:lnTo>
                    <a:pt x="65" y="147"/>
                  </a:lnTo>
                  <a:lnTo>
                    <a:pt x="61" y="146"/>
                  </a:lnTo>
                  <a:lnTo>
                    <a:pt x="56" y="140"/>
                  </a:lnTo>
                  <a:lnTo>
                    <a:pt x="52" y="130"/>
                  </a:lnTo>
                  <a:lnTo>
                    <a:pt x="49" y="110"/>
                  </a:lnTo>
                  <a:lnTo>
                    <a:pt x="43" y="82"/>
                  </a:lnTo>
                  <a:lnTo>
                    <a:pt x="38" y="56"/>
                  </a:lnTo>
                  <a:lnTo>
                    <a:pt x="35" y="39"/>
                  </a:lnTo>
                  <a:lnTo>
                    <a:pt x="22" y="26"/>
                  </a:lnTo>
                  <a:lnTo>
                    <a:pt x="12" y="16"/>
                  </a:lnTo>
                  <a:lnTo>
                    <a:pt x="4" y="8"/>
                  </a:lnTo>
                  <a:lnTo>
                    <a:pt x="0" y="2"/>
                  </a:lnTo>
                  <a:lnTo>
                    <a:pt x="0" y="0"/>
                  </a:lnTo>
                  <a:lnTo>
                    <a:pt x="2" y="0"/>
                  </a:lnTo>
                  <a:lnTo>
                    <a:pt x="4" y="0"/>
                  </a:lnTo>
                  <a:lnTo>
                    <a:pt x="7"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5" name="Freeform 361"/>
            <p:cNvSpPr>
              <a:spLocks/>
            </p:cNvSpPr>
            <p:nvPr/>
          </p:nvSpPr>
          <p:spPr bwMode="auto">
            <a:xfrm>
              <a:off x="1256" y="2095"/>
              <a:ext cx="165" cy="275"/>
            </a:xfrm>
            <a:custGeom>
              <a:avLst/>
              <a:gdLst>
                <a:gd name="T0" fmla="*/ 74 w 165"/>
                <a:gd name="T1" fmla="*/ 3 h 275"/>
                <a:gd name="T2" fmla="*/ 78 w 165"/>
                <a:gd name="T3" fmla="*/ 33 h 275"/>
                <a:gd name="T4" fmla="*/ 83 w 165"/>
                <a:gd name="T5" fmla="*/ 45 h 275"/>
                <a:gd name="T6" fmla="*/ 95 w 165"/>
                <a:gd name="T7" fmla="*/ 53 h 275"/>
                <a:gd name="T8" fmla="*/ 111 w 165"/>
                <a:gd name="T9" fmla="*/ 68 h 275"/>
                <a:gd name="T10" fmla="*/ 127 w 165"/>
                <a:gd name="T11" fmla="*/ 89 h 275"/>
                <a:gd name="T12" fmla="*/ 146 w 165"/>
                <a:gd name="T13" fmla="*/ 123 h 275"/>
                <a:gd name="T14" fmla="*/ 162 w 165"/>
                <a:gd name="T15" fmla="*/ 148 h 275"/>
                <a:gd name="T16" fmla="*/ 165 w 165"/>
                <a:gd name="T17" fmla="*/ 160 h 275"/>
                <a:gd name="T18" fmla="*/ 161 w 165"/>
                <a:gd name="T19" fmla="*/ 160 h 275"/>
                <a:gd name="T20" fmla="*/ 154 w 165"/>
                <a:gd name="T21" fmla="*/ 146 h 275"/>
                <a:gd name="T22" fmla="*/ 143 w 165"/>
                <a:gd name="T23" fmla="*/ 127 h 275"/>
                <a:gd name="T24" fmla="*/ 128 w 165"/>
                <a:gd name="T25" fmla="*/ 105 h 275"/>
                <a:gd name="T26" fmla="*/ 115 w 165"/>
                <a:gd name="T27" fmla="*/ 86 h 275"/>
                <a:gd name="T28" fmla="*/ 103 w 165"/>
                <a:gd name="T29" fmla="*/ 76 h 275"/>
                <a:gd name="T30" fmla="*/ 93 w 165"/>
                <a:gd name="T31" fmla="*/ 68 h 275"/>
                <a:gd name="T32" fmla="*/ 87 w 165"/>
                <a:gd name="T33" fmla="*/ 81 h 275"/>
                <a:gd name="T34" fmla="*/ 89 w 165"/>
                <a:gd name="T35" fmla="*/ 112 h 275"/>
                <a:gd name="T36" fmla="*/ 97 w 165"/>
                <a:gd name="T37" fmla="*/ 129 h 275"/>
                <a:gd name="T38" fmla="*/ 117 w 165"/>
                <a:gd name="T39" fmla="*/ 146 h 275"/>
                <a:gd name="T40" fmla="*/ 137 w 165"/>
                <a:gd name="T41" fmla="*/ 172 h 275"/>
                <a:gd name="T42" fmla="*/ 152 w 165"/>
                <a:gd name="T43" fmla="*/ 203 h 275"/>
                <a:gd name="T44" fmla="*/ 155 w 165"/>
                <a:gd name="T45" fmla="*/ 226 h 275"/>
                <a:gd name="T46" fmla="*/ 146 w 165"/>
                <a:gd name="T47" fmla="*/ 214 h 275"/>
                <a:gd name="T48" fmla="*/ 136 w 165"/>
                <a:gd name="T49" fmla="*/ 188 h 275"/>
                <a:gd name="T50" fmla="*/ 124 w 165"/>
                <a:gd name="T51" fmla="*/ 170 h 275"/>
                <a:gd name="T52" fmla="*/ 111 w 165"/>
                <a:gd name="T53" fmla="*/ 157 h 275"/>
                <a:gd name="T54" fmla="*/ 97 w 165"/>
                <a:gd name="T55" fmla="*/ 146 h 275"/>
                <a:gd name="T56" fmla="*/ 100 w 165"/>
                <a:gd name="T57" fmla="*/ 169 h 275"/>
                <a:gd name="T58" fmla="*/ 109 w 165"/>
                <a:gd name="T59" fmla="*/ 238 h 275"/>
                <a:gd name="T60" fmla="*/ 106 w 165"/>
                <a:gd name="T61" fmla="*/ 275 h 275"/>
                <a:gd name="T62" fmla="*/ 103 w 165"/>
                <a:gd name="T63" fmla="*/ 271 h 275"/>
                <a:gd name="T64" fmla="*/ 100 w 165"/>
                <a:gd name="T65" fmla="*/ 243 h 275"/>
                <a:gd name="T66" fmla="*/ 86 w 165"/>
                <a:gd name="T67" fmla="*/ 176 h 275"/>
                <a:gd name="T68" fmla="*/ 68 w 165"/>
                <a:gd name="T69" fmla="*/ 166 h 275"/>
                <a:gd name="T70" fmla="*/ 44 w 165"/>
                <a:gd name="T71" fmla="*/ 198 h 275"/>
                <a:gd name="T72" fmla="*/ 35 w 165"/>
                <a:gd name="T73" fmla="*/ 223 h 275"/>
                <a:gd name="T74" fmla="*/ 31 w 165"/>
                <a:gd name="T75" fmla="*/ 217 h 275"/>
                <a:gd name="T76" fmla="*/ 41 w 165"/>
                <a:gd name="T77" fmla="*/ 191 h 275"/>
                <a:gd name="T78" fmla="*/ 64 w 165"/>
                <a:gd name="T79" fmla="*/ 148 h 275"/>
                <a:gd name="T80" fmla="*/ 74 w 165"/>
                <a:gd name="T81" fmla="*/ 117 h 275"/>
                <a:gd name="T82" fmla="*/ 74 w 165"/>
                <a:gd name="T83" fmla="*/ 80 h 275"/>
                <a:gd name="T84" fmla="*/ 65 w 165"/>
                <a:gd name="T85" fmla="*/ 76 h 275"/>
                <a:gd name="T86" fmla="*/ 44 w 165"/>
                <a:gd name="T87" fmla="*/ 95 h 275"/>
                <a:gd name="T88" fmla="*/ 25 w 165"/>
                <a:gd name="T89" fmla="*/ 118 h 275"/>
                <a:gd name="T90" fmla="*/ 10 w 165"/>
                <a:gd name="T91" fmla="*/ 144 h 275"/>
                <a:gd name="T92" fmla="*/ 3 w 165"/>
                <a:gd name="T93" fmla="*/ 161 h 275"/>
                <a:gd name="T94" fmla="*/ 0 w 165"/>
                <a:gd name="T95" fmla="*/ 158 h 275"/>
                <a:gd name="T96" fmla="*/ 4 w 165"/>
                <a:gd name="T97" fmla="*/ 142 h 275"/>
                <a:gd name="T98" fmla="*/ 19 w 165"/>
                <a:gd name="T99" fmla="*/ 115 h 275"/>
                <a:gd name="T100" fmla="*/ 38 w 165"/>
                <a:gd name="T101" fmla="*/ 86 h 275"/>
                <a:gd name="T102" fmla="*/ 59 w 165"/>
                <a:gd name="T103" fmla="*/ 59 h 275"/>
                <a:gd name="T104" fmla="*/ 72 w 165"/>
                <a:gd name="T105" fmla="*/ 43 h 275"/>
                <a:gd name="T106" fmla="*/ 69 w 165"/>
                <a:gd name="T107" fmla="*/ 19 h 275"/>
                <a:gd name="T108" fmla="*/ 68 w 165"/>
                <a:gd name="T109" fmla="*/ 8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1" y="0"/>
                  </a:moveTo>
                  <a:lnTo>
                    <a:pt x="74" y="3"/>
                  </a:lnTo>
                  <a:lnTo>
                    <a:pt x="75" y="16"/>
                  </a:lnTo>
                  <a:lnTo>
                    <a:pt x="78" y="33"/>
                  </a:lnTo>
                  <a:lnTo>
                    <a:pt x="80" y="42"/>
                  </a:lnTo>
                  <a:lnTo>
                    <a:pt x="83" y="45"/>
                  </a:lnTo>
                  <a:lnTo>
                    <a:pt x="87" y="47"/>
                  </a:lnTo>
                  <a:lnTo>
                    <a:pt x="95" y="53"/>
                  </a:lnTo>
                  <a:lnTo>
                    <a:pt x="102" y="59"/>
                  </a:lnTo>
                  <a:lnTo>
                    <a:pt x="111" y="68"/>
                  </a:lnTo>
                  <a:lnTo>
                    <a:pt x="120" y="77"/>
                  </a:lnTo>
                  <a:lnTo>
                    <a:pt x="127" y="89"/>
                  </a:lnTo>
                  <a:lnTo>
                    <a:pt x="134" y="101"/>
                  </a:lnTo>
                  <a:lnTo>
                    <a:pt x="146" y="123"/>
                  </a:lnTo>
                  <a:lnTo>
                    <a:pt x="157" y="138"/>
                  </a:lnTo>
                  <a:lnTo>
                    <a:pt x="162" y="148"/>
                  </a:lnTo>
                  <a:lnTo>
                    <a:pt x="165" y="155"/>
                  </a:lnTo>
                  <a:lnTo>
                    <a:pt x="165" y="160"/>
                  </a:lnTo>
                  <a:lnTo>
                    <a:pt x="164" y="161"/>
                  </a:lnTo>
                  <a:lnTo>
                    <a:pt x="161" y="160"/>
                  </a:lnTo>
                  <a:lnTo>
                    <a:pt x="157" y="152"/>
                  </a:lnTo>
                  <a:lnTo>
                    <a:pt x="154" y="146"/>
                  </a:lnTo>
                  <a:lnTo>
                    <a:pt x="149" y="138"/>
                  </a:lnTo>
                  <a:lnTo>
                    <a:pt x="143" y="127"/>
                  </a:lnTo>
                  <a:lnTo>
                    <a:pt x="136" y="115"/>
                  </a:lnTo>
                  <a:lnTo>
                    <a:pt x="128" y="105"/>
                  </a:lnTo>
                  <a:lnTo>
                    <a:pt x="121" y="95"/>
                  </a:lnTo>
                  <a:lnTo>
                    <a:pt x="115" y="86"/>
                  </a:lnTo>
                  <a:lnTo>
                    <a:pt x="111" y="81"/>
                  </a:lnTo>
                  <a:lnTo>
                    <a:pt x="103" y="76"/>
                  </a:lnTo>
                  <a:lnTo>
                    <a:pt x="97" y="71"/>
                  </a:lnTo>
                  <a:lnTo>
                    <a:pt x="93" y="68"/>
                  </a:lnTo>
                  <a:lnTo>
                    <a:pt x="89" y="67"/>
                  </a:lnTo>
                  <a:lnTo>
                    <a:pt x="87" y="81"/>
                  </a:lnTo>
                  <a:lnTo>
                    <a:pt x="87" y="96"/>
                  </a:lnTo>
                  <a:lnTo>
                    <a:pt x="89" y="112"/>
                  </a:lnTo>
                  <a:lnTo>
                    <a:pt x="90" y="123"/>
                  </a:lnTo>
                  <a:lnTo>
                    <a:pt x="97" y="129"/>
                  </a:lnTo>
                  <a:lnTo>
                    <a:pt x="106" y="136"/>
                  </a:lnTo>
                  <a:lnTo>
                    <a:pt x="117" y="146"/>
                  </a:lnTo>
                  <a:lnTo>
                    <a:pt x="127" y="158"/>
                  </a:lnTo>
                  <a:lnTo>
                    <a:pt x="137" y="172"/>
                  </a:lnTo>
                  <a:lnTo>
                    <a:pt x="146" y="186"/>
                  </a:lnTo>
                  <a:lnTo>
                    <a:pt x="152" y="203"/>
                  </a:lnTo>
                  <a:lnTo>
                    <a:pt x="155" y="220"/>
                  </a:lnTo>
                  <a:lnTo>
                    <a:pt x="155" y="226"/>
                  </a:lnTo>
                  <a:lnTo>
                    <a:pt x="152" y="225"/>
                  </a:lnTo>
                  <a:lnTo>
                    <a:pt x="146" y="214"/>
                  </a:lnTo>
                  <a:lnTo>
                    <a:pt x="140" y="198"/>
                  </a:lnTo>
                  <a:lnTo>
                    <a:pt x="136" y="188"/>
                  </a:lnTo>
                  <a:lnTo>
                    <a:pt x="131" y="179"/>
                  </a:lnTo>
                  <a:lnTo>
                    <a:pt x="124" y="170"/>
                  </a:lnTo>
                  <a:lnTo>
                    <a:pt x="118" y="163"/>
                  </a:lnTo>
                  <a:lnTo>
                    <a:pt x="111" y="157"/>
                  </a:lnTo>
                  <a:lnTo>
                    <a:pt x="103" y="151"/>
                  </a:lnTo>
                  <a:lnTo>
                    <a:pt x="97" y="146"/>
                  </a:lnTo>
                  <a:lnTo>
                    <a:pt x="92" y="145"/>
                  </a:lnTo>
                  <a:lnTo>
                    <a:pt x="100" y="169"/>
                  </a:lnTo>
                  <a:lnTo>
                    <a:pt x="106" y="201"/>
                  </a:lnTo>
                  <a:lnTo>
                    <a:pt x="109" y="238"/>
                  </a:lnTo>
                  <a:lnTo>
                    <a:pt x="108" y="268"/>
                  </a:lnTo>
                  <a:lnTo>
                    <a:pt x="106" y="275"/>
                  </a:lnTo>
                  <a:lnTo>
                    <a:pt x="105" y="275"/>
                  </a:lnTo>
                  <a:lnTo>
                    <a:pt x="103" y="271"/>
                  </a:lnTo>
                  <a:lnTo>
                    <a:pt x="103" y="263"/>
                  </a:lnTo>
                  <a:lnTo>
                    <a:pt x="100" y="243"/>
                  </a:lnTo>
                  <a:lnTo>
                    <a:pt x="95" y="209"/>
                  </a:lnTo>
                  <a:lnTo>
                    <a:pt x="86" y="176"/>
                  </a:lnTo>
                  <a:lnTo>
                    <a:pt x="80" y="157"/>
                  </a:lnTo>
                  <a:lnTo>
                    <a:pt x="68" y="166"/>
                  </a:lnTo>
                  <a:lnTo>
                    <a:pt x="55" y="180"/>
                  </a:lnTo>
                  <a:lnTo>
                    <a:pt x="44" y="198"/>
                  </a:lnTo>
                  <a:lnTo>
                    <a:pt x="38" y="217"/>
                  </a:lnTo>
                  <a:lnTo>
                    <a:pt x="35" y="223"/>
                  </a:lnTo>
                  <a:lnTo>
                    <a:pt x="33" y="223"/>
                  </a:lnTo>
                  <a:lnTo>
                    <a:pt x="31" y="217"/>
                  </a:lnTo>
                  <a:lnTo>
                    <a:pt x="33" y="207"/>
                  </a:lnTo>
                  <a:lnTo>
                    <a:pt x="41" y="191"/>
                  </a:lnTo>
                  <a:lnTo>
                    <a:pt x="53" y="169"/>
                  </a:lnTo>
                  <a:lnTo>
                    <a:pt x="64" y="148"/>
                  </a:lnTo>
                  <a:lnTo>
                    <a:pt x="72" y="135"/>
                  </a:lnTo>
                  <a:lnTo>
                    <a:pt x="74" y="117"/>
                  </a:lnTo>
                  <a:lnTo>
                    <a:pt x="75" y="98"/>
                  </a:lnTo>
                  <a:lnTo>
                    <a:pt x="74" y="80"/>
                  </a:lnTo>
                  <a:lnTo>
                    <a:pt x="74" y="70"/>
                  </a:lnTo>
                  <a:lnTo>
                    <a:pt x="65" y="76"/>
                  </a:lnTo>
                  <a:lnTo>
                    <a:pt x="55" y="84"/>
                  </a:lnTo>
                  <a:lnTo>
                    <a:pt x="44" y="95"/>
                  </a:lnTo>
                  <a:lnTo>
                    <a:pt x="34" y="107"/>
                  </a:lnTo>
                  <a:lnTo>
                    <a:pt x="25" y="118"/>
                  </a:lnTo>
                  <a:lnTo>
                    <a:pt x="16" y="132"/>
                  </a:lnTo>
                  <a:lnTo>
                    <a:pt x="10" y="144"/>
                  </a:lnTo>
                  <a:lnTo>
                    <a:pt x="6" y="155"/>
                  </a:lnTo>
                  <a:lnTo>
                    <a:pt x="3" y="161"/>
                  </a:lnTo>
                  <a:lnTo>
                    <a:pt x="2" y="161"/>
                  </a:lnTo>
                  <a:lnTo>
                    <a:pt x="0" y="158"/>
                  </a:lnTo>
                  <a:lnTo>
                    <a:pt x="2" y="149"/>
                  </a:lnTo>
                  <a:lnTo>
                    <a:pt x="4" y="142"/>
                  </a:lnTo>
                  <a:lnTo>
                    <a:pt x="10" y="130"/>
                  </a:lnTo>
                  <a:lnTo>
                    <a:pt x="19" y="115"/>
                  </a:lnTo>
                  <a:lnTo>
                    <a:pt x="28" y="101"/>
                  </a:lnTo>
                  <a:lnTo>
                    <a:pt x="38" y="86"/>
                  </a:lnTo>
                  <a:lnTo>
                    <a:pt x="49" y="71"/>
                  </a:lnTo>
                  <a:lnTo>
                    <a:pt x="59" y="59"/>
                  </a:lnTo>
                  <a:lnTo>
                    <a:pt x="68" y="52"/>
                  </a:lnTo>
                  <a:lnTo>
                    <a:pt x="72" y="43"/>
                  </a:lnTo>
                  <a:lnTo>
                    <a:pt x="72" y="30"/>
                  </a:lnTo>
                  <a:lnTo>
                    <a:pt x="69" y="19"/>
                  </a:lnTo>
                  <a:lnTo>
                    <a:pt x="68" y="12"/>
                  </a:lnTo>
                  <a:lnTo>
                    <a:pt x="68" y="8"/>
                  </a:lnTo>
                  <a:lnTo>
                    <a:pt x="68" y="6"/>
                  </a:lnTo>
                  <a:lnTo>
                    <a:pt x="69" y="3"/>
                  </a:lnTo>
                  <a:lnTo>
                    <a:pt x="71"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6" name="Freeform 362"/>
            <p:cNvSpPr>
              <a:spLocks/>
            </p:cNvSpPr>
            <p:nvPr/>
          </p:nvSpPr>
          <p:spPr bwMode="auto">
            <a:xfrm>
              <a:off x="1423" y="1739"/>
              <a:ext cx="199" cy="285"/>
            </a:xfrm>
            <a:custGeom>
              <a:avLst/>
              <a:gdLst>
                <a:gd name="T0" fmla="*/ 6 w 199"/>
                <a:gd name="T1" fmla="*/ 272 h 285"/>
                <a:gd name="T2" fmla="*/ 22 w 199"/>
                <a:gd name="T3" fmla="*/ 233 h 285"/>
                <a:gd name="T4" fmla="*/ 34 w 199"/>
                <a:gd name="T5" fmla="*/ 207 h 285"/>
                <a:gd name="T6" fmla="*/ 50 w 199"/>
                <a:gd name="T7" fmla="*/ 170 h 285"/>
                <a:gd name="T8" fmla="*/ 47 w 199"/>
                <a:gd name="T9" fmla="*/ 152 h 285"/>
                <a:gd name="T10" fmla="*/ 37 w 199"/>
                <a:gd name="T11" fmla="*/ 137 h 285"/>
                <a:gd name="T12" fmla="*/ 35 w 199"/>
                <a:gd name="T13" fmla="*/ 120 h 285"/>
                <a:gd name="T14" fmla="*/ 38 w 199"/>
                <a:gd name="T15" fmla="*/ 124 h 285"/>
                <a:gd name="T16" fmla="*/ 46 w 199"/>
                <a:gd name="T17" fmla="*/ 134 h 285"/>
                <a:gd name="T18" fmla="*/ 57 w 199"/>
                <a:gd name="T19" fmla="*/ 142 h 285"/>
                <a:gd name="T20" fmla="*/ 68 w 199"/>
                <a:gd name="T21" fmla="*/ 136 h 285"/>
                <a:gd name="T22" fmla="*/ 84 w 199"/>
                <a:gd name="T23" fmla="*/ 118 h 285"/>
                <a:gd name="T24" fmla="*/ 99 w 199"/>
                <a:gd name="T25" fmla="*/ 100 h 285"/>
                <a:gd name="T26" fmla="*/ 108 w 199"/>
                <a:gd name="T27" fmla="*/ 86 h 285"/>
                <a:gd name="T28" fmla="*/ 111 w 199"/>
                <a:gd name="T29" fmla="*/ 71 h 285"/>
                <a:gd name="T30" fmla="*/ 102 w 199"/>
                <a:gd name="T31" fmla="*/ 37 h 285"/>
                <a:gd name="T32" fmla="*/ 91 w 199"/>
                <a:gd name="T33" fmla="*/ 18 h 285"/>
                <a:gd name="T34" fmla="*/ 90 w 199"/>
                <a:gd name="T35" fmla="*/ 13 h 285"/>
                <a:gd name="T36" fmla="*/ 102 w 199"/>
                <a:gd name="T37" fmla="*/ 25 h 285"/>
                <a:gd name="T38" fmla="*/ 117 w 199"/>
                <a:gd name="T39" fmla="*/ 58 h 285"/>
                <a:gd name="T40" fmla="*/ 128 w 199"/>
                <a:gd name="T41" fmla="*/ 53 h 285"/>
                <a:gd name="T42" fmla="*/ 150 w 199"/>
                <a:gd name="T43" fmla="*/ 13 h 285"/>
                <a:gd name="T44" fmla="*/ 167 w 199"/>
                <a:gd name="T45" fmla="*/ 0 h 285"/>
                <a:gd name="T46" fmla="*/ 167 w 199"/>
                <a:gd name="T47" fmla="*/ 4 h 285"/>
                <a:gd name="T48" fmla="*/ 155 w 199"/>
                <a:gd name="T49" fmla="*/ 24 h 285"/>
                <a:gd name="T50" fmla="*/ 133 w 199"/>
                <a:gd name="T51" fmla="*/ 69 h 285"/>
                <a:gd name="T52" fmla="*/ 134 w 199"/>
                <a:gd name="T53" fmla="*/ 78 h 285"/>
                <a:gd name="T54" fmla="*/ 153 w 199"/>
                <a:gd name="T55" fmla="*/ 72 h 285"/>
                <a:gd name="T56" fmla="*/ 168 w 199"/>
                <a:gd name="T57" fmla="*/ 68 h 285"/>
                <a:gd name="T58" fmla="*/ 180 w 199"/>
                <a:gd name="T59" fmla="*/ 62 h 285"/>
                <a:gd name="T60" fmla="*/ 192 w 199"/>
                <a:gd name="T61" fmla="*/ 55 h 285"/>
                <a:gd name="T62" fmla="*/ 199 w 199"/>
                <a:gd name="T63" fmla="*/ 55 h 285"/>
                <a:gd name="T64" fmla="*/ 189 w 199"/>
                <a:gd name="T65" fmla="*/ 63 h 285"/>
                <a:gd name="T66" fmla="*/ 171 w 199"/>
                <a:gd name="T67" fmla="*/ 75 h 285"/>
                <a:gd name="T68" fmla="*/ 148 w 199"/>
                <a:gd name="T69" fmla="*/ 87 h 285"/>
                <a:gd name="T70" fmla="*/ 127 w 199"/>
                <a:gd name="T71" fmla="*/ 95 h 285"/>
                <a:gd name="T72" fmla="*/ 112 w 199"/>
                <a:gd name="T73" fmla="*/ 102 h 285"/>
                <a:gd name="T74" fmla="*/ 94 w 199"/>
                <a:gd name="T75" fmla="*/ 124 h 285"/>
                <a:gd name="T76" fmla="*/ 94 w 199"/>
                <a:gd name="T77" fmla="*/ 134 h 285"/>
                <a:gd name="T78" fmla="*/ 102 w 199"/>
                <a:gd name="T79" fmla="*/ 139 h 285"/>
                <a:gd name="T80" fmla="*/ 99 w 199"/>
                <a:gd name="T81" fmla="*/ 143 h 285"/>
                <a:gd name="T82" fmla="*/ 90 w 199"/>
                <a:gd name="T83" fmla="*/ 151 h 285"/>
                <a:gd name="T84" fmla="*/ 84 w 199"/>
                <a:gd name="T85" fmla="*/ 152 h 285"/>
                <a:gd name="T86" fmla="*/ 80 w 199"/>
                <a:gd name="T87" fmla="*/ 152 h 285"/>
                <a:gd name="T88" fmla="*/ 75 w 199"/>
                <a:gd name="T89" fmla="*/ 158 h 285"/>
                <a:gd name="T90" fmla="*/ 62 w 199"/>
                <a:gd name="T91" fmla="*/ 183 h 285"/>
                <a:gd name="T92" fmla="*/ 46 w 199"/>
                <a:gd name="T93" fmla="*/ 216 h 285"/>
                <a:gd name="T94" fmla="*/ 37 w 199"/>
                <a:gd name="T95" fmla="*/ 245 h 285"/>
                <a:gd name="T96" fmla="*/ 32 w 199"/>
                <a:gd name="T97" fmla="*/ 262 h 285"/>
                <a:gd name="T98" fmla="*/ 26 w 199"/>
                <a:gd name="T99" fmla="*/ 273 h 285"/>
                <a:gd name="T100" fmla="*/ 19 w 199"/>
                <a:gd name="T101" fmla="*/ 279 h 285"/>
                <a:gd name="T102" fmla="*/ 4 w 199"/>
                <a:gd name="T103" fmla="*/ 284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85"/>
                <a:gd name="T158" fmla="*/ 199 w 199"/>
                <a:gd name="T159" fmla="*/ 285 h 2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85">
                  <a:moveTo>
                    <a:pt x="0" y="285"/>
                  </a:moveTo>
                  <a:lnTo>
                    <a:pt x="6" y="272"/>
                  </a:lnTo>
                  <a:lnTo>
                    <a:pt x="15" y="253"/>
                  </a:lnTo>
                  <a:lnTo>
                    <a:pt x="22" y="233"/>
                  </a:lnTo>
                  <a:lnTo>
                    <a:pt x="28" y="220"/>
                  </a:lnTo>
                  <a:lnTo>
                    <a:pt x="34" y="207"/>
                  </a:lnTo>
                  <a:lnTo>
                    <a:pt x="41" y="188"/>
                  </a:lnTo>
                  <a:lnTo>
                    <a:pt x="50" y="170"/>
                  </a:lnTo>
                  <a:lnTo>
                    <a:pt x="54" y="160"/>
                  </a:lnTo>
                  <a:lnTo>
                    <a:pt x="47" y="152"/>
                  </a:lnTo>
                  <a:lnTo>
                    <a:pt x="41" y="145"/>
                  </a:lnTo>
                  <a:lnTo>
                    <a:pt x="37" y="137"/>
                  </a:lnTo>
                  <a:lnTo>
                    <a:pt x="35" y="127"/>
                  </a:lnTo>
                  <a:lnTo>
                    <a:pt x="35" y="120"/>
                  </a:lnTo>
                  <a:lnTo>
                    <a:pt x="37" y="120"/>
                  </a:lnTo>
                  <a:lnTo>
                    <a:pt x="38" y="124"/>
                  </a:lnTo>
                  <a:lnTo>
                    <a:pt x="41" y="130"/>
                  </a:lnTo>
                  <a:lnTo>
                    <a:pt x="46" y="134"/>
                  </a:lnTo>
                  <a:lnTo>
                    <a:pt x="52" y="139"/>
                  </a:lnTo>
                  <a:lnTo>
                    <a:pt x="57" y="142"/>
                  </a:lnTo>
                  <a:lnTo>
                    <a:pt x="62" y="143"/>
                  </a:lnTo>
                  <a:lnTo>
                    <a:pt x="68" y="136"/>
                  </a:lnTo>
                  <a:lnTo>
                    <a:pt x="77" y="129"/>
                  </a:lnTo>
                  <a:lnTo>
                    <a:pt x="84" y="118"/>
                  </a:lnTo>
                  <a:lnTo>
                    <a:pt x="91" y="109"/>
                  </a:lnTo>
                  <a:lnTo>
                    <a:pt x="99" y="100"/>
                  </a:lnTo>
                  <a:lnTo>
                    <a:pt x="105" y="93"/>
                  </a:lnTo>
                  <a:lnTo>
                    <a:pt x="108" y="86"/>
                  </a:lnTo>
                  <a:lnTo>
                    <a:pt x="111" y="81"/>
                  </a:lnTo>
                  <a:lnTo>
                    <a:pt x="111" y="71"/>
                  </a:lnTo>
                  <a:lnTo>
                    <a:pt x="108" y="53"/>
                  </a:lnTo>
                  <a:lnTo>
                    <a:pt x="102" y="37"/>
                  </a:lnTo>
                  <a:lnTo>
                    <a:pt x="96" y="25"/>
                  </a:lnTo>
                  <a:lnTo>
                    <a:pt x="91" y="18"/>
                  </a:lnTo>
                  <a:lnTo>
                    <a:pt x="88" y="13"/>
                  </a:lnTo>
                  <a:lnTo>
                    <a:pt x="90" y="13"/>
                  </a:lnTo>
                  <a:lnTo>
                    <a:pt x="94" y="16"/>
                  </a:lnTo>
                  <a:lnTo>
                    <a:pt x="102" y="25"/>
                  </a:lnTo>
                  <a:lnTo>
                    <a:pt x="111" y="41"/>
                  </a:lnTo>
                  <a:lnTo>
                    <a:pt x="117" y="58"/>
                  </a:lnTo>
                  <a:lnTo>
                    <a:pt x="119" y="71"/>
                  </a:lnTo>
                  <a:lnTo>
                    <a:pt x="128" y="53"/>
                  </a:lnTo>
                  <a:lnTo>
                    <a:pt x="140" y="32"/>
                  </a:lnTo>
                  <a:lnTo>
                    <a:pt x="150" y="13"/>
                  </a:lnTo>
                  <a:lnTo>
                    <a:pt x="161" y="3"/>
                  </a:lnTo>
                  <a:lnTo>
                    <a:pt x="167" y="0"/>
                  </a:lnTo>
                  <a:lnTo>
                    <a:pt x="168" y="0"/>
                  </a:lnTo>
                  <a:lnTo>
                    <a:pt x="167" y="4"/>
                  </a:lnTo>
                  <a:lnTo>
                    <a:pt x="162" y="9"/>
                  </a:lnTo>
                  <a:lnTo>
                    <a:pt x="155" y="24"/>
                  </a:lnTo>
                  <a:lnTo>
                    <a:pt x="145" y="47"/>
                  </a:lnTo>
                  <a:lnTo>
                    <a:pt x="133" y="69"/>
                  </a:lnTo>
                  <a:lnTo>
                    <a:pt x="125" y="81"/>
                  </a:lnTo>
                  <a:lnTo>
                    <a:pt x="134" y="78"/>
                  </a:lnTo>
                  <a:lnTo>
                    <a:pt x="145" y="75"/>
                  </a:lnTo>
                  <a:lnTo>
                    <a:pt x="153" y="72"/>
                  </a:lnTo>
                  <a:lnTo>
                    <a:pt x="161" y="69"/>
                  </a:lnTo>
                  <a:lnTo>
                    <a:pt x="168" y="68"/>
                  </a:lnTo>
                  <a:lnTo>
                    <a:pt x="176" y="65"/>
                  </a:lnTo>
                  <a:lnTo>
                    <a:pt x="180" y="62"/>
                  </a:lnTo>
                  <a:lnTo>
                    <a:pt x="184" y="59"/>
                  </a:lnTo>
                  <a:lnTo>
                    <a:pt x="192" y="55"/>
                  </a:lnTo>
                  <a:lnTo>
                    <a:pt x="198" y="53"/>
                  </a:lnTo>
                  <a:lnTo>
                    <a:pt x="199" y="55"/>
                  </a:lnTo>
                  <a:lnTo>
                    <a:pt x="195" y="59"/>
                  </a:lnTo>
                  <a:lnTo>
                    <a:pt x="189" y="63"/>
                  </a:lnTo>
                  <a:lnTo>
                    <a:pt x="181" y="68"/>
                  </a:lnTo>
                  <a:lnTo>
                    <a:pt x="171" y="75"/>
                  </a:lnTo>
                  <a:lnTo>
                    <a:pt x="159" y="81"/>
                  </a:lnTo>
                  <a:lnTo>
                    <a:pt x="148" y="87"/>
                  </a:lnTo>
                  <a:lnTo>
                    <a:pt x="136" y="92"/>
                  </a:lnTo>
                  <a:lnTo>
                    <a:pt x="127" y="95"/>
                  </a:lnTo>
                  <a:lnTo>
                    <a:pt x="121" y="96"/>
                  </a:lnTo>
                  <a:lnTo>
                    <a:pt x="112" y="102"/>
                  </a:lnTo>
                  <a:lnTo>
                    <a:pt x="102" y="112"/>
                  </a:lnTo>
                  <a:lnTo>
                    <a:pt x="94" y="124"/>
                  </a:lnTo>
                  <a:lnTo>
                    <a:pt x="91" y="131"/>
                  </a:lnTo>
                  <a:lnTo>
                    <a:pt x="94" y="134"/>
                  </a:lnTo>
                  <a:lnTo>
                    <a:pt x="97" y="137"/>
                  </a:lnTo>
                  <a:lnTo>
                    <a:pt x="102" y="139"/>
                  </a:lnTo>
                  <a:lnTo>
                    <a:pt x="105" y="139"/>
                  </a:lnTo>
                  <a:lnTo>
                    <a:pt x="99" y="143"/>
                  </a:lnTo>
                  <a:lnTo>
                    <a:pt x="94" y="146"/>
                  </a:lnTo>
                  <a:lnTo>
                    <a:pt x="90" y="151"/>
                  </a:lnTo>
                  <a:lnTo>
                    <a:pt x="87" y="154"/>
                  </a:lnTo>
                  <a:lnTo>
                    <a:pt x="84" y="152"/>
                  </a:lnTo>
                  <a:lnTo>
                    <a:pt x="81" y="152"/>
                  </a:lnTo>
                  <a:lnTo>
                    <a:pt x="80" y="152"/>
                  </a:lnTo>
                  <a:lnTo>
                    <a:pt x="75" y="158"/>
                  </a:lnTo>
                  <a:lnTo>
                    <a:pt x="69" y="170"/>
                  </a:lnTo>
                  <a:lnTo>
                    <a:pt x="62" y="183"/>
                  </a:lnTo>
                  <a:lnTo>
                    <a:pt x="53" y="199"/>
                  </a:lnTo>
                  <a:lnTo>
                    <a:pt x="46" y="216"/>
                  </a:lnTo>
                  <a:lnTo>
                    <a:pt x="40" y="231"/>
                  </a:lnTo>
                  <a:lnTo>
                    <a:pt x="37" y="245"/>
                  </a:lnTo>
                  <a:lnTo>
                    <a:pt x="35" y="256"/>
                  </a:lnTo>
                  <a:lnTo>
                    <a:pt x="32" y="262"/>
                  </a:lnTo>
                  <a:lnTo>
                    <a:pt x="29" y="267"/>
                  </a:lnTo>
                  <a:lnTo>
                    <a:pt x="26" y="273"/>
                  </a:lnTo>
                  <a:lnTo>
                    <a:pt x="23" y="276"/>
                  </a:lnTo>
                  <a:lnTo>
                    <a:pt x="19" y="279"/>
                  </a:lnTo>
                  <a:lnTo>
                    <a:pt x="12" y="282"/>
                  </a:lnTo>
                  <a:lnTo>
                    <a:pt x="4" y="284"/>
                  </a:lnTo>
                  <a:lnTo>
                    <a:pt x="0" y="285"/>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7" name="Freeform 363"/>
            <p:cNvSpPr>
              <a:spLocks/>
            </p:cNvSpPr>
            <p:nvPr/>
          </p:nvSpPr>
          <p:spPr bwMode="auto">
            <a:xfrm>
              <a:off x="1132" y="2193"/>
              <a:ext cx="128" cy="220"/>
            </a:xfrm>
            <a:custGeom>
              <a:avLst/>
              <a:gdLst>
                <a:gd name="T0" fmla="*/ 84 w 128"/>
                <a:gd name="T1" fmla="*/ 13 h 220"/>
                <a:gd name="T2" fmla="*/ 71 w 128"/>
                <a:gd name="T3" fmla="*/ 38 h 220"/>
                <a:gd name="T4" fmla="*/ 61 w 128"/>
                <a:gd name="T5" fmla="*/ 46 h 220"/>
                <a:gd name="T6" fmla="*/ 40 w 128"/>
                <a:gd name="T7" fmla="*/ 53 h 220"/>
                <a:gd name="T8" fmla="*/ 19 w 128"/>
                <a:gd name="T9" fmla="*/ 65 h 220"/>
                <a:gd name="T10" fmla="*/ 4 w 128"/>
                <a:gd name="T11" fmla="*/ 75 h 220"/>
                <a:gd name="T12" fmla="*/ 0 w 128"/>
                <a:gd name="T13" fmla="*/ 84 h 220"/>
                <a:gd name="T14" fmla="*/ 1 w 128"/>
                <a:gd name="T15" fmla="*/ 85 h 220"/>
                <a:gd name="T16" fmla="*/ 10 w 128"/>
                <a:gd name="T17" fmla="*/ 81 h 220"/>
                <a:gd name="T18" fmla="*/ 24 w 128"/>
                <a:gd name="T19" fmla="*/ 72 h 220"/>
                <a:gd name="T20" fmla="*/ 41 w 128"/>
                <a:gd name="T21" fmla="*/ 63 h 220"/>
                <a:gd name="T22" fmla="*/ 58 w 128"/>
                <a:gd name="T23" fmla="*/ 56 h 220"/>
                <a:gd name="T24" fmla="*/ 61 w 128"/>
                <a:gd name="T25" fmla="*/ 65 h 220"/>
                <a:gd name="T26" fmla="*/ 55 w 128"/>
                <a:gd name="T27" fmla="*/ 94 h 220"/>
                <a:gd name="T28" fmla="*/ 47 w 128"/>
                <a:gd name="T29" fmla="*/ 109 h 220"/>
                <a:gd name="T30" fmla="*/ 34 w 128"/>
                <a:gd name="T31" fmla="*/ 124 h 220"/>
                <a:gd name="T32" fmla="*/ 18 w 128"/>
                <a:gd name="T33" fmla="*/ 140 h 220"/>
                <a:gd name="T34" fmla="*/ 7 w 128"/>
                <a:gd name="T35" fmla="*/ 152 h 220"/>
                <a:gd name="T36" fmla="*/ 4 w 128"/>
                <a:gd name="T37" fmla="*/ 161 h 220"/>
                <a:gd name="T38" fmla="*/ 7 w 128"/>
                <a:gd name="T39" fmla="*/ 164 h 220"/>
                <a:gd name="T40" fmla="*/ 18 w 128"/>
                <a:gd name="T41" fmla="*/ 150 h 220"/>
                <a:gd name="T42" fmla="*/ 44 w 128"/>
                <a:gd name="T43" fmla="*/ 127 h 220"/>
                <a:gd name="T44" fmla="*/ 55 w 128"/>
                <a:gd name="T45" fmla="*/ 137 h 220"/>
                <a:gd name="T46" fmla="*/ 59 w 128"/>
                <a:gd name="T47" fmla="*/ 196 h 220"/>
                <a:gd name="T48" fmla="*/ 64 w 128"/>
                <a:gd name="T49" fmla="*/ 218 h 220"/>
                <a:gd name="T50" fmla="*/ 65 w 128"/>
                <a:gd name="T51" fmla="*/ 218 h 220"/>
                <a:gd name="T52" fmla="*/ 65 w 128"/>
                <a:gd name="T53" fmla="*/ 192 h 220"/>
                <a:gd name="T54" fmla="*/ 64 w 128"/>
                <a:gd name="T55" fmla="*/ 128 h 220"/>
                <a:gd name="T56" fmla="*/ 68 w 128"/>
                <a:gd name="T57" fmla="*/ 108 h 220"/>
                <a:gd name="T58" fmla="*/ 71 w 128"/>
                <a:gd name="T59" fmla="*/ 109 h 220"/>
                <a:gd name="T60" fmla="*/ 78 w 128"/>
                <a:gd name="T61" fmla="*/ 127 h 220"/>
                <a:gd name="T62" fmla="*/ 105 w 128"/>
                <a:gd name="T63" fmla="*/ 158 h 220"/>
                <a:gd name="T64" fmla="*/ 120 w 128"/>
                <a:gd name="T65" fmla="*/ 165 h 220"/>
                <a:gd name="T66" fmla="*/ 114 w 128"/>
                <a:gd name="T67" fmla="*/ 156 h 220"/>
                <a:gd name="T68" fmla="*/ 100 w 128"/>
                <a:gd name="T69" fmla="*/ 139 h 220"/>
                <a:gd name="T70" fmla="*/ 81 w 128"/>
                <a:gd name="T71" fmla="*/ 112 h 220"/>
                <a:gd name="T72" fmla="*/ 75 w 128"/>
                <a:gd name="T73" fmla="*/ 91 h 220"/>
                <a:gd name="T74" fmla="*/ 77 w 128"/>
                <a:gd name="T75" fmla="*/ 65 h 220"/>
                <a:gd name="T76" fmla="*/ 80 w 128"/>
                <a:gd name="T77" fmla="*/ 54 h 220"/>
                <a:gd name="T78" fmla="*/ 84 w 128"/>
                <a:gd name="T79" fmla="*/ 57 h 220"/>
                <a:gd name="T80" fmla="*/ 97 w 128"/>
                <a:gd name="T81" fmla="*/ 71 h 220"/>
                <a:gd name="T82" fmla="*/ 120 w 128"/>
                <a:gd name="T83" fmla="*/ 91 h 220"/>
                <a:gd name="T84" fmla="*/ 128 w 128"/>
                <a:gd name="T85" fmla="*/ 97 h 220"/>
                <a:gd name="T86" fmla="*/ 120 w 128"/>
                <a:gd name="T87" fmla="*/ 85 h 220"/>
                <a:gd name="T88" fmla="*/ 108 w 128"/>
                <a:gd name="T89" fmla="*/ 71 h 220"/>
                <a:gd name="T90" fmla="*/ 95 w 128"/>
                <a:gd name="T91" fmla="*/ 54 h 220"/>
                <a:gd name="T92" fmla="*/ 90 w 128"/>
                <a:gd name="T93" fmla="*/ 44 h 220"/>
                <a:gd name="T94" fmla="*/ 90 w 128"/>
                <a:gd name="T95" fmla="*/ 22 h 220"/>
                <a:gd name="T96" fmla="*/ 97 w 128"/>
                <a:gd name="T97" fmla="*/ 3 h 220"/>
                <a:gd name="T98" fmla="*/ 95 w 128"/>
                <a:gd name="T99" fmla="*/ 0 h 2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0"/>
                <a:gd name="T152" fmla="*/ 128 w 128"/>
                <a:gd name="T153" fmla="*/ 220 h 2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0">
                  <a:moveTo>
                    <a:pt x="90" y="4"/>
                  </a:moveTo>
                  <a:lnTo>
                    <a:pt x="84" y="13"/>
                  </a:lnTo>
                  <a:lnTo>
                    <a:pt x="77" y="26"/>
                  </a:lnTo>
                  <a:lnTo>
                    <a:pt x="71" y="38"/>
                  </a:lnTo>
                  <a:lnTo>
                    <a:pt x="68" y="46"/>
                  </a:lnTo>
                  <a:lnTo>
                    <a:pt x="61" y="46"/>
                  </a:lnTo>
                  <a:lnTo>
                    <a:pt x="52" y="48"/>
                  </a:lnTo>
                  <a:lnTo>
                    <a:pt x="40" y="53"/>
                  </a:lnTo>
                  <a:lnTo>
                    <a:pt x="30" y="59"/>
                  </a:lnTo>
                  <a:lnTo>
                    <a:pt x="19" y="65"/>
                  </a:lnTo>
                  <a:lnTo>
                    <a:pt x="10" y="71"/>
                  </a:lnTo>
                  <a:lnTo>
                    <a:pt x="4" y="75"/>
                  </a:lnTo>
                  <a:lnTo>
                    <a:pt x="1" y="80"/>
                  </a:lnTo>
                  <a:lnTo>
                    <a:pt x="0" y="84"/>
                  </a:lnTo>
                  <a:lnTo>
                    <a:pt x="0" y="85"/>
                  </a:lnTo>
                  <a:lnTo>
                    <a:pt x="1" y="85"/>
                  </a:lnTo>
                  <a:lnTo>
                    <a:pt x="6" y="82"/>
                  </a:lnTo>
                  <a:lnTo>
                    <a:pt x="10" y="81"/>
                  </a:lnTo>
                  <a:lnTo>
                    <a:pt x="16" y="77"/>
                  </a:lnTo>
                  <a:lnTo>
                    <a:pt x="24" y="72"/>
                  </a:lnTo>
                  <a:lnTo>
                    <a:pt x="32" y="68"/>
                  </a:lnTo>
                  <a:lnTo>
                    <a:pt x="41" y="63"/>
                  </a:lnTo>
                  <a:lnTo>
                    <a:pt x="50" y="59"/>
                  </a:lnTo>
                  <a:lnTo>
                    <a:pt x="58" y="56"/>
                  </a:lnTo>
                  <a:lnTo>
                    <a:pt x="64" y="54"/>
                  </a:lnTo>
                  <a:lnTo>
                    <a:pt x="61" y="65"/>
                  </a:lnTo>
                  <a:lnTo>
                    <a:pt x="58" y="80"/>
                  </a:lnTo>
                  <a:lnTo>
                    <a:pt x="55" y="94"/>
                  </a:lnTo>
                  <a:lnTo>
                    <a:pt x="53" y="103"/>
                  </a:lnTo>
                  <a:lnTo>
                    <a:pt x="47" y="109"/>
                  </a:lnTo>
                  <a:lnTo>
                    <a:pt x="41" y="115"/>
                  </a:lnTo>
                  <a:lnTo>
                    <a:pt x="34" y="124"/>
                  </a:lnTo>
                  <a:lnTo>
                    <a:pt x="25" y="131"/>
                  </a:lnTo>
                  <a:lnTo>
                    <a:pt x="18" y="140"/>
                  </a:lnTo>
                  <a:lnTo>
                    <a:pt x="12" y="146"/>
                  </a:lnTo>
                  <a:lnTo>
                    <a:pt x="7" y="152"/>
                  </a:lnTo>
                  <a:lnTo>
                    <a:pt x="4" y="156"/>
                  </a:lnTo>
                  <a:lnTo>
                    <a:pt x="4" y="161"/>
                  </a:lnTo>
                  <a:lnTo>
                    <a:pt x="4" y="164"/>
                  </a:lnTo>
                  <a:lnTo>
                    <a:pt x="7" y="164"/>
                  </a:lnTo>
                  <a:lnTo>
                    <a:pt x="10" y="159"/>
                  </a:lnTo>
                  <a:lnTo>
                    <a:pt x="18" y="150"/>
                  </a:lnTo>
                  <a:lnTo>
                    <a:pt x="31" y="137"/>
                  </a:lnTo>
                  <a:lnTo>
                    <a:pt x="44" y="127"/>
                  </a:lnTo>
                  <a:lnTo>
                    <a:pt x="53" y="119"/>
                  </a:lnTo>
                  <a:lnTo>
                    <a:pt x="55" y="137"/>
                  </a:lnTo>
                  <a:lnTo>
                    <a:pt x="56" y="167"/>
                  </a:lnTo>
                  <a:lnTo>
                    <a:pt x="59" y="196"/>
                  </a:lnTo>
                  <a:lnTo>
                    <a:pt x="62" y="213"/>
                  </a:lnTo>
                  <a:lnTo>
                    <a:pt x="64" y="218"/>
                  </a:lnTo>
                  <a:lnTo>
                    <a:pt x="65" y="220"/>
                  </a:lnTo>
                  <a:lnTo>
                    <a:pt x="65" y="218"/>
                  </a:lnTo>
                  <a:lnTo>
                    <a:pt x="66" y="211"/>
                  </a:lnTo>
                  <a:lnTo>
                    <a:pt x="65" y="192"/>
                  </a:lnTo>
                  <a:lnTo>
                    <a:pt x="65" y="159"/>
                  </a:lnTo>
                  <a:lnTo>
                    <a:pt x="64" y="128"/>
                  </a:lnTo>
                  <a:lnTo>
                    <a:pt x="66" y="109"/>
                  </a:lnTo>
                  <a:lnTo>
                    <a:pt x="68" y="108"/>
                  </a:lnTo>
                  <a:lnTo>
                    <a:pt x="69" y="108"/>
                  </a:lnTo>
                  <a:lnTo>
                    <a:pt x="71" y="109"/>
                  </a:lnTo>
                  <a:lnTo>
                    <a:pt x="72" y="115"/>
                  </a:lnTo>
                  <a:lnTo>
                    <a:pt x="78" y="127"/>
                  </a:lnTo>
                  <a:lnTo>
                    <a:pt x="92" y="142"/>
                  </a:lnTo>
                  <a:lnTo>
                    <a:pt x="105" y="158"/>
                  </a:lnTo>
                  <a:lnTo>
                    <a:pt x="115" y="165"/>
                  </a:lnTo>
                  <a:lnTo>
                    <a:pt x="120" y="165"/>
                  </a:lnTo>
                  <a:lnTo>
                    <a:pt x="118" y="162"/>
                  </a:lnTo>
                  <a:lnTo>
                    <a:pt x="114" y="156"/>
                  </a:lnTo>
                  <a:lnTo>
                    <a:pt x="108" y="149"/>
                  </a:lnTo>
                  <a:lnTo>
                    <a:pt x="100" y="139"/>
                  </a:lnTo>
                  <a:lnTo>
                    <a:pt x="90" y="125"/>
                  </a:lnTo>
                  <a:lnTo>
                    <a:pt x="81" y="112"/>
                  </a:lnTo>
                  <a:lnTo>
                    <a:pt x="75" y="102"/>
                  </a:lnTo>
                  <a:lnTo>
                    <a:pt x="75" y="91"/>
                  </a:lnTo>
                  <a:lnTo>
                    <a:pt x="75" y="78"/>
                  </a:lnTo>
                  <a:lnTo>
                    <a:pt x="77" y="65"/>
                  </a:lnTo>
                  <a:lnTo>
                    <a:pt x="78" y="57"/>
                  </a:lnTo>
                  <a:lnTo>
                    <a:pt x="80" y="54"/>
                  </a:lnTo>
                  <a:lnTo>
                    <a:pt x="81" y="54"/>
                  </a:lnTo>
                  <a:lnTo>
                    <a:pt x="84" y="57"/>
                  </a:lnTo>
                  <a:lnTo>
                    <a:pt x="89" y="62"/>
                  </a:lnTo>
                  <a:lnTo>
                    <a:pt x="97" y="71"/>
                  </a:lnTo>
                  <a:lnTo>
                    <a:pt x="108" y="81"/>
                  </a:lnTo>
                  <a:lnTo>
                    <a:pt x="120" y="91"/>
                  </a:lnTo>
                  <a:lnTo>
                    <a:pt x="127" y="97"/>
                  </a:lnTo>
                  <a:lnTo>
                    <a:pt x="128" y="97"/>
                  </a:lnTo>
                  <a:lnTo>
                    <a:pt x="126" y="91"/>
                  </a:lnTo>
                  <a:lnTo>
                    <a:pt x="120" y="85"/>
                  </a:lnTo>
                  <a:lnTo>
                    <a:pt x="114" y="78"/>
                  </a:lnTo>
                  <a:lnTo>
                    <a:pt x="108" y="71"/>
                  </a:lnTo>
                  <a:lnTo>
                    <a:pt x="100" y="62"/>
                  </a:lnTo>
                  <a:lnTo>
                    <a:pt x="95" y="54"/>
                  </a:lnTo>
                  <a:lnTo>
                    <a:pt x="92" y="50"/>
                  </a:lnTo>
                  <a:lnTo>
                    <a:pt x="90" y="44"/>
                  </a:lnTo>
                  <a:lnTo>
                    <a:pt x="89" y="34"/>
                  </a:lnTo>
                  <a:lnTo>
                    <a:pt x="90" y="22"/>
                  </a:lnTo>
                  <a:lnTo>
                    <a:pt x="95" y="10"/>
                  </a:lnTo>
                  <a:lnTo>
                    <a:pt x="97" y="3"/>
                  </a:lnTo>
                  <a:lnTo>
                    <a:pt x="97" y="0"/>
                  </a:lnTo>
                  <a:lnTo>
                    <a:pt x="95" y="0"/>
                  </a:lnTo>
                  <a:lnTo>
                    <a:pt x="90" y="4"/>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8" name="Freeform 364"/>
            <p:cNvSpPr>
              <a:spLocks/>
            </p:cNvSpPr>
            <p:nvPr/>
          </p:nvSpPr>
          <p:spPr bwMode="auto">
            <a:xfrm>
              <a:off x="1585" y="2094"/>
              <a:ext cx="256" cy="202"/>
            </a:xfrm>
            <a:custGeom>
              <a:avLst/>
              <a:gdLst>
                <a:gd name="T0" fmla="*/ 5 w 256"/>
                <a:gd name="T1" fmla="*/ 20 h 202"/>
                <a:gd name="T2" fmla="*/ 19 w 256"/>
                <a:gd name="T3" fmla="*/ 32 h 202"/>
                <a:gd name="T4" fmla="*/ 30 w 256"/>
                <a:gd name="T5" fmla="*/ 40 h 202"/>
                <a:gd name="T6" fmla="*/ 50 w 256"/>
                <a:gd name="T7" fmla="*/ 48 h 202"/>
                <a:gd name="T8" fmla="*/ 56 w 256"/>
                <a:gd name="T9" fmla="*/ 74 h 202"/>
                <a:gd name="T10" fmla="*/ 58 w 256"/>
                <a:gd name="T11" fmla="*/ 113 h 202"/>
                <a:gd name="T12" fmla="*/ 62 w 256"/>
                <a:gd name="T13" fmla="*/ 134 h 202"/>
                <a:gd name="T14" fmla="*/ 65 w 256"/>
                <a:gd name="T15" fmla="*/ 128 h 202"/>
                <a:gd name="T16" fmla="*/ 64 w 256"/>
                <a:gd name="T17" fmla="*/ 108 h 202"/>
                <a:gd name="T18" fmla="*/ 68 w 256"/>
                <a:gd name="T19" fmla="*/ 66 h 202"/>
                <a:gd name="T20" fmla="*/ 74 w 256"/>
                <a:gd name="T21" fmla="*/ 57 h 202"/>
                <a:gd name="T22" fmla="*/ 86 w 256"/>
                <a:gd name="T23" fmla="*/ 69 h 202"/>
                <a:gd name="T24" fmla="*/ 101 w 256"/>
                <a:gd name="T25" fmla="*/ 82 h 202"/>
                <a:gd name="T26" fmla="*/ 112 w 256"/>
                <a:gd name="T27" fmla="*/ 93 h 202"/>
                <a:gd name="T28" fmla="*/ 120 w 256"/>
                <a:gd name="T29" fmla="*/ 118 h 202"/>
                <a:gd name="T30" fmla="*/ 132 w 256"/>
                <a:gd name="T31" fmla="*/ 180 h 202"/>
                <a:gd name="T32" fmla="*/ 143 w 256"/>
                <a:gd name="T33" fmla="*/ 202 h 202"/>
                <a:gd name="T34" fmla="*/ 143 w 256"/>
                <a:gd name="T35" fmla="*/ 192 h 202"/>
                <a:gd name="T36" fmla="*/ 136 w 256"/>
                <a:gd name="T37" fmla="*/ 167 h 202"/>
                <a:gd name="T38" fmla="*/ 129 w 256"/>
                <a:gd name="T39" fmla="*/ 119 h 202"/>
                <a:gd name="T40" fmla="*/ 141 w 256"/>
                <a:gd name="T41" fmla="*/ 109 h 202"/>
                <a:gd name="T42" fmla="*/ 176 w 256"/>
                <a:gd name="T43" fmla="*/ 128 h 202"/>
                <a:gd name="T44" fmla="*/ 214 w 256"/>
                <a:gd name="T45" fmla="*/ 150 h 202"/>
                <a:gd name="T46" fmla="*/ 245 w 256"/>
                <a:gd name="T47" fmla="*/ 168 h 202"/>
                <a:gd name="T48" fmla="*/ 254 w 256"/>
                <a:gd name="T49" fmla="*/ 176 h 202"/>
                <a:gd name="T50" fmla="*/ 253 w 256"/>
                <a:gd name="T51" fmla="*/ 170 h 202"/>
                <a:gd name="T52" fmla="*/ 238 w 256"/>
                <a:gd name="T53" fmla="*/ 156 h 202"/>
                <a:gd name="T54" fmla="*/ 208 w 256"/>
                <a:gd name="T55" fmla="*/ 137 h 202"/>
                <a:gd name="T56" fmla="*/ 173 w 256"/>
                <a:gd name="T57" fmla="*/ 115 h 202"/>
                <a:gd name="T58" fmla="*/ 143 w 256"/>
                <a:gd name="T59" fmla="*/ 99 h 202"/>
                <a:gd name="T60" fmla="*/ 129 w 256"/>
                <a:gd name="T61" fmla="*/ 91 h 202"/>
                <a:gd name="T62" fmla="*/ 138 w 256"/>
                <a:gd name="T63" fmla="*/ 90 h 202"/>
                <a:gd name="T64" fmla="*/ 155 w 256"/>
                <a:gd name="T65" fmla="*/ 84 h 202"/>
                <a:gd name="T66" fmla="*/ 182 w 256"/>
                <a:gd name="T67" fmla="*/ 79 h 202"/>
                <a:gd name="T68" fmla="*/ 213 w 256"/>
                <a:gd name="T69" fmla="*/ 78 h 202"/>
                <a:gd name="T70" fmla="*/ 238 w 256"/>
                <a:gd name="T71" fmla="*/ 81 h 202"/>
                <a:gd name="T72" fmla="*/ 256 w 256"/>
                <a:gd name="T73" fmla="*/ 87 h 202"/>
                <a:gd name="T74" fmla="*/ 251 w 256"/>
                <a:gd name="T75" fmla="*/ 79 h 202"/>
                <a:gd name="T76" fmla="*/ 236 w 256"/>
                <a:gd name="T77" fmla="*/ 74 h 202"/>
                <a:gd name="T78" fmla="*/ 207 w 256"/>
                <a:gd name="T79" fmla="*/ 72 h 202"/>
                <a:gd name="T80" fmla="*/ 170 w 256"/>
                <a:gd name="T81" fmla="*/ 74 h 202"/>
                <a:gd name="T82" fmla="*/ 141 w 256"/>
                <a:gd name="T83" fmla="*/ 75 h 202"/>
                <a:gd name="T84" fmla="*/ 129 w 256"/>
                <a:gd name="T85" fmla="*/ 74 h 202"/>
                <a:gd name="T86" fmla="*/ 115 w 256"/>
                <a:gd name="T87" fmla="*/ 66 h 202"/>
                <a:gd name="T88" fmla="*/ 99 w 256"/>
                <a:gd name="T89" fmla="*/ 56 h 202"/>
                <a:gd name="T90" fmla="*/ 87 w 256"/>
                <a:gd name="T91" fmla="*/ 46 h 202"/>
                <a:gd name="T92" fmla="*/ 92 w 256"/>
                <a:gd name="T93" fmla="*/ 38 h 202"/>
                <a:gd name="T94" fmla="*/ 112 w 256"/>
                <a:gd name="T95" fmla="*/ 28 h 202"/>
                <a:gd name="T96" fmla="*/ 133 w 256"/>
                <a:gd name="T97" fmla="*/ 16 h 202"/>
                <a:gd name="T98" fmla="*/ 152 w 256"/>
                <a:gd name="T99" fmla="*/ 7 h 202"/>
                <a:gd name="T100" fmla="*/ 164 w 256"/>
                <a:gd name="T101" fmla="*/ 4 h 202"/>
                <a:gd name="T102" fmla="*/ 155 w 256"/>
                <a:gd name="T103" fmla="*/ 0 h 202"/>
                <a:gd name="T104" fmla="*/ 138 w 256"/>
                <a:gd name="T105" fmla="*/ 6 h 202"/>
                <a:gd name="T106" fmla="*/ 118 w 256"/>
                <a:gd name="T107" fmla="*/ 13 h 202"/>
                <a:gd name="T108" fmla="*/ 96 w 256"/>
                <a:gd name="T109" fmla="*/ 25 h 202"/>
                <a:gd name="T110" fmla="*/ 79 w 256"/>
                <a:gd name="T111" fmla="*/ 32 h 202"/>
                <a:gd name="T112" fmla="*/ 68 w 256"/>
                <a:gd name="T113" fmla="*/ 38 h 202"/>
                <a:gd name="T114" fmla="*/ 55 w 256"/>
                <a:gd name="T115" fmla="*/ 37 h 202"/>
                <a:gd name="T116" fmla="*/ 40 w 256"/>
                <a:gd name="T117" fmla="*/ 29 h 202"/>
                <a:gd name="T118" fmla="*/ 27 w 256"/>
                <a:gd name="T119" fmla="*/ 23 h 202"/>
                <a:gd name="T120" fmla="*/ 14 w 256"/>
                <a:gd name="T121" fmla="*/ 19 h 202"/>
                <a:gd name="T122" fmla="*/ 3 w 256"/>
                <a:gd name="T123" fmla="*/ 16 h 2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
                <a:gd name="T187" fmla="*/ 0 h 202"/>
                <a:gd name="T188" fmla="*/ 256 w 256"/>
                <a:gd name="T189" fmla="*/ 202 h 2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 h="202">
                  <a:moveTo>
                    <a:pt x="0" y="16"/>
                  </a:moveTo>
                  <a:lnTo>
                    <a:pt x="5" y="20"/>
                  </a:lnTo>
                  <a:lnTo>
                    <a:pt x="12" y="26"/>
                  </a:lnTo>
                  <a:lnTo>
                    <a:pt x="19" y="32"/>
                  </a:lnTo>
                  <a:lnTo>
                    <a:pt x="24" y="37"/>
                  </a:lnTo>
                  <a:lnTo>
                    <a:pt x="30" y="40"/>
                  </a:lnTo>
                  <a:lnTo>
                    <a:pt x="40" y="44"/>
                  </a:lnTo>
                  <a:lnTo>
                    <a:pt x="50" y="48"/>
                  </a:lnTo>
                  <a:lnTo>
                    <a:pt x="56" y="54"/>
                  </a:lnTo>
                  <a:lnTo>
                    <a:pt x="56" y="74"/>
                  </a:lnTo>
                  <a:lnTo>
                    <a:pt x="56" y="94"/>
                  </a:lnTo>
                  <a:lnTo>
                    <a:pt x="58" y="113"/>
                  </a:lnTo>
                  <a:lnTo>
                    <a:pt x="59" y="128"/>
                  </a:lnTo>
                  <a:lnTo>
                    <a:pt x="62" y="134"/>
                  </a:lnTo>
                  <a:lnTo>
                    <a:pt x="64" y="133"/>
                  </a:lnTo>
                  <a:lnTo>
                    <a:pt x="65" y="128"/>
                  </a:lnTo>
                  <a:lnTo>
                    <a:pt x="64" y="121"/>
                  </a:lnTo>
                  <a:lnTo>
                    <a:pt x="64" y="108"/>
                  </a:lnTo>
                  <a:lnTo>
                    <a:pt x="65" y="87"/>
                  </a:lnTo>
                  <a:lnTo>
                    <a:pt x="68" y="66"/>
                  </a:lnTo>
                  <a:lnTo>
                    <a:pt x="70" y="54"/>
                  </a:lnTo>
                  <a:lnTo>
                    <a:pt x="74" y="57"/>
                  </a:lnTo>
                  <a:lnTo>
                    <a:pt x="80" y="63"/>
                  </a:lnTo>
                  <a:lnTo>
                    <a:pt x="86" y="69"/>
                  </a:lnTo>
                  <a:lnTo>
                    <a:pt x="93" y="77"/>
                  </a:lnTo>
                  <a:lnTo>
                    <a:pt x="101" y="82"/>
                  </a:lnTo>
                  <a:lnTo>
                    <a:pt x="108" y="88"/>
                  </a:lnTo>
                  <a:lnTo>
                    <a:pt x="112" y="93"/>
                  </a:lnTo>
                  <a:lnTo>
                    <a:pt x="117" y="94"/>
                  </a:lnTo>
                  <a:lnTo>
                    <a:pt x="120" y="118"/>
                  </a:lnTo>
                  <a:lnTo>
                    <a:pt x="124" y="149"/>
                  </a:lnTo>
                  <a:lnTo>
                    <a:pt x="132" y="180"/>
                  </a:lnTo>
                  <a:lnTo>
                    <a:pt x="139" y="198"/>
                  </a:lnTo>
                  <a:lnTo>
                    <a:pt x="143" y="202"/>
                  </a:lnTo>
                  <a:lnTo>
                    <a:pt x="145" y="199"/>
                  </a:lnTo>
                  <a:lnTo>
                    <a:pt x="143" y="192"/>
                  </a:lnTo>
                  <a:lnTo>
                    <a:pt x="141" y="183"/>
                  </a:lnTo>
                  <a:lnTo>
                    <a:pt x="136" y="167"/>
                  </a:lnTo>
                  <a:lnTo>
                    <a:pt x="132" y="143"/>
                  </a:lnTo>
                  <a:lnTo>
                    <a:pt x="129" y="119"/>
                  </a:lnTo>
                  <a:lnTo>
                    <a:pt x="129" y="103"/>
                  </a:lnTo>
                  <a:lnTo>
                    <a:pt x="141" y="109"/>
                  </a:lnTo>
                  <a:lnTo>
                    <a:pt x="157" y="118"/>
                  </a:lnTo>
                  <a:lnTo>
                    <a:pt x="176" y="128"/>
                  </a:lnTo>
                  <a:lnTo>
                    <a:pt x="195" y="140"/>
                  </a:lnTo>
                  <a:lnTo>
                    <a:pt x="214" y="150"/>
                  </a:lnTo>
                  <a:lnTo>
                    <a:pt x="232" y="161"/>
                  </a:lnTo>
                  <a:lnTo>
                    <a:pt x="245" y="168"/>
                  </a:lnTo>
                  <a:lnTo>
                    <a:pt x="251" y="173"/>
                  </a:lnTo>
                  <a:lnTo>
                    <a:pt x="254" y="176"/>
                  </a:lnTo>
                  <a:lnTo>
                    <a:pt x="256" y="174"/>
                  </a:lnTo>
                  <a:lnTo>
                    <a:pt x="253" y="170"/>
                  </a:lnTo>
                  <a:lnTo>
                    <a:pt x="245" y="162"/>
                  </a:lnTo>
                  <a:lnTo>
                    <a:pt x="238" y="156"/>
                  </a:lnTo>
                  <a:lnTo>
                    <a:pt x="225" y="147"/>
                  </a:lnTo>
                  <a:lnTo>
                    <a:pt x="208" y="137"/>
                  </a:lnTo>
                  <a:lnTo>
                    <a:pt x="191" y="127"/>
                  </a:lnTo>
                  <a:lnTo>
                    <a:pt x="173" y="115"/>
                  </a:lnTo>
                  <a:lnTo>
                    <a:pt x="157" y="106"/>
                  </a:lnTo>
                  <a:lnTo>
                    <a:pt x="143" y="99"/>
                  </a:lnTo>
                  <a:lnTo>
                    <a:pt x="135" y="94"/>
                  </a:lnTo>
                  <a:lnTo>
                    <a:pt x="129" y="91"/>
                  </a:lnTo>
                  <a:lnTo>
                    <a:pt x="130" y="90"/>
                  </a:lnTo>
                  <a:lnTo>
                    <a:pt x="138" y="90"/>
                  </a:lnTo>
                  <a:lnTo>
                    <a:pt x="146" y="87"/>
                  </a:lnTo>
                  <a:lnTo>
                    <a:pt x="155" y="84"/>
                  </a:lnTo>
                  <a:lnTo>
                    <a:pt x="169" y="81"/>
                  </a:lnTo>
                  <a:lnTo>
                    <a:pt x="182" y="79"/>
                  </a:lnTo>
                  <a:lnTo>
                    <a:pt x="198" y="78"/>
                  </a:lnTo>
                  <a:lnTo>
                    <a:pt x="213" y="78"/>
                  </a:lnTo>
                  <a:lnTo>
                    <a:pt x="228" y="79"/>
                  </a:lnTo>
                  <a:lnTo>
                    <a:pt x="238" y="81"/>
                  </a:lnTo>
                  <a:lnTo>
                    <a:pt x="247" y="84"/>
                  </a:lnTo>
                  <a:lnTo>
                    <a:pt x="256" y="87"/>
                  </a:lnTo>
                  <a:lnTo>
                    <a:pt x="256" y="85"/>
                  </a:lnTo>
                  <a:lnTo>
                    <a:pt x="251" y="79"/>
                  </a:lnTo>
                  <a:lnTo>
                    <a:pt x="244" y="75"/>
                  </a:lnTo>
                  <a:lnTo>
                    <a:pt x="236" y="74"/>
                  </a:lnTo>
                  <a:lnTo>
                    <a:pt x="223" y="74"/>
                  </a:lnTo>
                  <a:lnTo>
                    <a:pt x="207" y="72"/>
                  </a:lnTo>
                  <a:lnTo>
                    <a:pt x="189" y="72"/>
                  </a:lnTo>
                  <a:lnTo>
                    <a:pt x="170" y="74"/>
                  </a:lnTo>
                  <a:lnTo>
                    <a:pt x="154" y="74"/>
                  </a:lnTo>
                  <a:lnTo>
                    <a:pt x="141" y="75"/>
                  </a:lnTo>
                  <a:lnTo>
                    <a:pt x="133" y="75"/>
                  </a:lnTo>
                  <a:lnTo>
                    <a:pt x="129" y="74"/>
                  </a:lnTo>
                  <a:lnTo>
                    <a:pt x="121" y="71"/>
                  </a:lnTo>
                  <a:lnTo>
                    <a:pt x="115" y="66"/>
                  </a:lnTo>
                  <a:lnTo>
                    <a:pt x="107" y="60"/>
                  </a:lnTo>
                  <a:lnTo>
                    <a:pt x="99" y="56"/>
                  </a:lnTo>
                  <a:lnTo>
                    <a:pt x="93" y="50"/>
                  </a:lnTo>
                  <a:lnTo>
                    <a:pt x="87" y="46"/>
                  </a:lnTo>
                  <a:lnTo>
                    <a:pt x="84" y="43"/>
                  </a:lnTo>
                  <a:lnTo>
                    <a:pt x="92" y="38"/>
                  </a:lnTo>
                  <a:lnTo>
                    <a:pt x="102" y="34"/>
                  </a:lnTo>
                  <a:lnTo>
                    <a:pt x="112" y="28"/>
                  </a:lnTo>
                  <a:lnTo>
                    <a:pt x="123" y="22"/>
                  </a:lnTo>
                  <a:lnTo>
                    <a:pt x="133" y="16"/>
                  </a:lnTo>
                  <a:lnTo>
                    <a:pt x="143" y="10"/>
                  </a:lnTo>
                  <a:lnTo>
                    <a:pt x="152" y="7"/>
                  </a:lnTo>
                  <a:lnTo>
                    <a:pt x="158" y="6"/>
                  </a:lnTo>
                  <a:lnTo>
                    <a:pt x="164" y="4"/>
                  </a:lnTo>
                  <a:lnTo>
                    <a:pt x="163" y="1"/>
                  </a:lnTo>
                  <a:lnTo>
                    <a:pt x="155" y="0"/>
                  </a:lnTo>
                  <a:lnTo>
                    <a:pt x="145" y="3"/>
                  </a:lnTo>
                  <a:lnTo>
                    <a:pt x="138" y="6"/>
                  </a:lnTo>
                  <a:lnTo>
                    <a:pt x="129" y="9"/>
                  </a:lnTo>
                  <a:lnTo>
                    <a:pt x="118" y="13"/>
                  </a:lnTo>
                  <a:lnTo>
                    <a:pt x="107" y="19"/>
                  </a:lnTo>
                  <a:lnTo>
                    <a:pt x="96" y="25"/>
                  </a:lnTo>
                  <a:lnTo>
                    <a:pt x="86" y="29"/>
                  </a:lnTo>
                  <a:lnTo>
                    <a:pt x="79" y="32"/>
                  </a:lnTo>
                  <a:lnTo>
                    <a:pt x="74" y="35"/>
                  </a:lnTo>
                  <a:lnTo>
                    <a:pt x="68" y="38"/>
                  </a:lnTo>
                  <a:lnTo>
                    <a:pt x="62" y="38"/>
                  </a:lnTo>
                  <a:lnTo>
                    <a:pt x="55" y="37"/>
                  </a:lnTo>
                  <a:lnTo>
                    <a:pt x="46" y="32"/>
                  </a:lnTo>
                  <a:lnTo>
                    <a:pt x="40" y="29"/>
                  </a:lnTo>
                  <a:lnTo>
                    <a:pt x="34" y="26"/>
                  </a:lnTo>
                  <a:lnTo>
                    <a:pt x="27" y="23"/>
                  </a:lnTo>
                  <a:lnTo>
                    <a:pt x="21" y="20"/>
                  </a:lnTo>
                  <a:lnTo>
                    <a:pt x="14" y="19"/>
                  </a:lnTo>
                  <a:lnTo>
                    <a:pt x="8" y="17"/>
                  </a:lnTo>
                  <a:lnTo>
                    <a:pt x="3" y="16"/>
                  </a:lnTo>
                  <a:lnTo>
                    <a:pt x="0" y="1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grpSp>
      <p:grpSp>
        <p:nvGrpSpPr>
          <p:cNvPr id="102729" name="Group 42"/>
          <p:cNvGrpSpPr>
            <a:grpSpLocks noChangeAspect="1"/>
          </p:cNvGrpSpPr>
          <p:nvPr/>
        </p:nvGrpSpPr>
        <p:grpSpPr bwMode="auto">
          <a:xfrm rot="10800000" flipH="1">
            <a:off x="0" y="5691188"/>
            <a:ext cx="1222375" cy="1166812"/>
            <a:chOff x="1008" y="1127"/>
            <a:chExt cx="2064" cy="2059"/>
          </a:xfrm>
        </p:grpSpPr>
        <p:sp>
          <p:nvSpPr>
            <p:cNvPr id="102730" name="AutoShape 43"/>
            <p:cNvSpPr>
              <a:spLocks noChangeAspect="1" noChangeArrowheads="1" noTextEdit="1"/>
            </p:cNvSpPr>
            <p:nvPr/>
          </p:nvSpPr>
          <p:spPr bwMode="auto">
            <a:xfrm>
              <a:off x="1008" y="1127"/>
              <a:ext cx="2064" cy="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02731" name="Group 44"/>
            <p:cNvGrpSpPr>
              <a:grpSpLocks/>
            </p:cNvGrpSpPr>
            <p:nvPr/>
          </p:nvGrpSpPr>
          <p:grpSpPr bwMode="auto">
            <a:xfrm>
              <a:off x="1033" y="1136"/>
              <a:ext cx="2038" cy="1706"/>
              <a:chOff x="1033" y="1136"/>
              <a:chExt cx="2038" cy="1706"/>
            </a:xfrm>
          </p:grpSpPr>
          <p:sp>
            <p:nvSpPr>
              <p:cNvPr id="102732" name="Freeform 45"/>
              <p:cNvSpPr>
                <a:spLocks/>
              </p:cNvSpPr>
              <p:nvPr/>
            </p:nvSpPr>
            <p:spPr bwMode="auto">
              <a:xfrm>
                <a:off x="2127" y="1182"/>
                <a:ext cx="287" cy="125"/>
              </a:xfrm>
              <a:custGeom>
                <a:avLst/>
                <a:gdLst>
                  <a:gd name="T0" fmla="*/ 0 w 287"/>
                  <a:gd name="T1" fmla="*/ 109 h 125"/>
                  <a:gd name="T2" fmla="*/ 0 w 287"/>
                  <a:gd name="T3" fmla="*/ 108 h 125"/>
                  <a:gd name="T4" fmla="*/ 5 w 287"/>
                  <a:gd name="T5" fmla="*/ 106 h 125"/>
                  <a:gd name="T6" fmla="*/ 7 w 287"/>
                  <a:gd name="T7" fmla="*/ 105 h 125"/>
                  <a:gd name="T8" fmla="*/ 7 w 287"/>
                  <a:gd name="T9" fmla="*/ 103 h 125"/>
                  <a:gd name="T10" fmla="*/ 31 w 287"/>
                  <a:gd name="T11" fmla="*/ 109 h 125"/>
                  <a:gd name="T12" fmla="*/ 55 w 287"/>
                  <a:gd name="T13" fmla="*/ 112 h 125"/>
                  <a:gd name="T14" fmla="*/ 77 w 287"/>
                  <a:gd name="T15" fmla="*/ 114 h 125"/>
                  <a:gd name="T16" fmla="*/ 98 w 287"/>
                  <a:gd name="T17" fmla="*/ 111 h 125"/>
                  <a:gd name="T18" fmla="*/ 118 w 287"/>
                  <a:gd name="T19" fmla="*/ 106 h 125"/>
                  <a:gd name="T20" fmla="*/ 139 w 287"/>
                  <a:gd name="T21" fmla="*/ 100 h 125"/>
                  <a:gd name="T22" fmla="*/ 158 w 287"/>
                  <a:gd name="T23" fmla="*/ 93 h 125"/>
                  <a:gd name="T24" fmla="*/ 176 w 287"/>
                  <a:gd name="T25" fmla="*/ 84 h 125"/>
                  <a:gd name="T26" fmla="*/ 194 w 287"/>
                  <a:gd name="T27" fmla="*/ 74 h 125"/>
                  <a:gd name="T28" fmla="*/ 210 w 287"/>
                  <a:gd name="T29" fmla="*/ 63 h 125"/>
                  <a:gd name="T30" fmla="*/ 225 w 287"/>
                  <a:gd name="T31" fmla="*/ 53 h 125"/>
                  <a:gd name="T32" fmla="*/ 239 w 287"/>
                  <a:gd name="T33" fmla="*/ 41 h 125"/>
                  <a:gd name="T34" fmla="*/ 253 w 287"/>
                  <a:gd name="T35" fmla="*/ 29 h 125"/>
                  <a:gd name="T36" fmla="*/ 264 w 287"/>
                  <a:gd name="T37" fmla="*/ 19 h 125"/>
                  <a:gd name="T38" fmla="*/ 276 w 287"/>
                  <a:gd name="T39" fmla="*/ 9 h 125"/>
                  <a:gd name="T40" fmla="*/ 287 w 287"/>
                  <a:gd name="T41" fmla="*/ 0 h 125"/>
                  <a:gd name="T42" fmla="*/ 284 w 287"/>
                  <a:gd name="T43" fmla="*/ 12 h 125"/>
                  <a:gd name="T44" fmla="*/ 276 w 287"/>
                  <a:gd name="T45" fmla="*/ 23 h 125"/>
                  <a:gd name="T46" fmla="*/ 266 w 287"/>
                  <a:gd name="T47" fmla="*/ 35 h 125"/>
                  <a:gd name="T48" fmla="*/ 251 w 287"/>
                  <a:gd name="T49" fmla="*/ 48 h 125"/>
                  <a:gd name="T50" fmla="*/ 235 w 287"/>
                  <a:gd name="T51" fmla="*/ 62 h 125"/>
                  <a:gd name="T52" fmla="*/ 217 w 287"/>
                  <a:gd name="T53" fmla="*/ 75 h 125"/>
                  <a:gd name="T54" fmla="*/ 196 w 287"/>
                  <a:gd name="T55" fmla="*/ 87 h 125"/>
                  <a:gd name="T56" fmla="*/ 174 w 287"/>
                  <a:gd name="T57" fmla="*/ 97 h 125"/>
                  <a:gd name="T58" fmla="*/ 152 w 287"/>
                  <a:gd name="T59" fmla="*/ 108 h 125"/>
                  <a:gd name="T60" fmla="*/ 129 w 287"/>
                  <a:gd name="T61" fmla="*/ 115 h 125"/>
                  <a:gd name="T62" fmla="*/ 105 w 287"/>
                  <a:gd name="T63" fmla="*/ 121 h 125"/>
                  <a:gd name="T64" fmla="*/ 83 w 287"/>
                  <a:gd name="T65" fmla="*/ 125 h 125"/>
                  <a:gd name="T66" fmla="*/ 59 w 287"/>
                  <a:gd name="T67" fmla="*/ 125 h 125"/>
                  <a:gd name="T68" fmla="*/ 38 w 287"/>
                  <a:gd name="T69" fmla="*/ 124 h 125"/>
                  <a:gd name="T70" fmla="*/ 18 w 287"/>
                  <a:gd name="T71" fmla="*/ 118 h 125"/>
                  <a:gd name="T72" fmla="*/ 0 w 287"/>
                  <a:gd name="T73" fmla="*/ 109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125"/>
                  <a:gd name="T113" fmla="*/ 287 w 28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125">
                    <a:moveTo>
                      <a:pt x="0" y="109"/>
                    </a:moveTo>
                    <a:lnTo>
                      <a:pt x="0" y="108"/>
                    </a:lnTo>
                    <a:lnTo>
                      <a:pt x="5" y="106"/>
                    </a:lnTo>
                    <a:lnTo>
                      <a:pt x="7" y="105"/>
                    </a:lnTo>
                    <a:lnTo>
                      <a:pt x="7" y="103"/>
                    </a:lnTo>
                    <a:lnTo>
                      <a:pt x="31" y="109"/>
                    </a:lnTo>
                    <a:lnTo>
                      <a:pt x="55" y="112"/>
                    </a:lnTo>
                    <a:lnTo>
                      <a:pt x="77" y="114"/>
                    </a:lnTo>
                    <a:lnTo>
                      <a:pt x="98" y="111"/>
                    </a:lnTo>
                    <a:lnTo>
                      <a:pt x="118" y="106"/>
                    </a:lnTo>
                    <a:lnTo>
                      <a:pt x="139" y="100"/>
                    </a:lnTo>
                    <a:lnTo>
                      <a:pt x="158" y="93"/>
                    </a:lnTo>
                    <a:lnTo>
                      <a:pt x="176" y="84"/>
                    </a:lnTo>
                    <a:lnTo>
                      <a:pt x="194" y="74"/>
                    </a:lnTo>
                    <a:lnTo>
                      <a:pt x="210" y="63"/>
                    </a:lnTo>
                    <a:lnTo>
                      <a:pt x="225" y="53"/>
                    </a:lnTo>
                    <a:lnTo>
                      <a:pt x="239" y="41"/>
                    </a:lnTo>
                    <a:lnTo>
                      <a:pt x="253" y="29"/>
                    </a:lnTo>
                    <a:lnTo>
                      <a:pt x="264" y="19"/>
                    </a:lnTo>
                    <a:lnTo>
                      <a:pt x="276" y="9"/>
                    </a:lnTo>
                    <a:lnTo>
                      <a:pt x="287" y="0"/>
                    </a:lnTo>
                    <a:lnTo>
                      <a:pt x="284" y="12"/>
                    </a:lnTo>
                    <a:lnTo>
                      <a:pt x="276" y="23"/>
                    </a:lnTo>
                    <a:lnTo>
                      <a:pt x="266" y="35"/>
                    </a:lnTo>
                    <a:lnTo>
                      <a:pt x="251" y="48"/>
                    </a:lnTo>
                    <a:lnTo>
                      <a:pt x="235" y="62"/>
                    </a:lnTo>
                    <a:lnTo>
                      <a:pt x="217" y="75"/>
                    </a:lnTo>
                    <a:lnTo>
                      <a:pt x="196" y="87"/>
                    </a:lnTo>
                    <a:lnTo>
                      <a:pt x="174" y="97"/>
                    </a:lnTo>
                    <a:lnTo>
                      <a:pt x="152" y="108"/>
                    </a:lnTo>
                    <a:lnTo>
                      <a:pt x="129" y="115"/>
                    </a:lnTo>
                    <a:lnTo>
                      <a:pt x="105" y="121"/>
                    </a:lnTo>
                    <a:lnTo>
                      <a:pt x="83" y="125"/>
                    </a:lnTo>
                    <a:lnTo>
                      <a:pt x="59" y="125"/>
                    </a:lnTo>
                    <a:lnTo>
                      <a:pt x="38" y="124"/>
                    </a:lnTo>
                    <a:lnTo>
                      <a:pt x="18" y="118"/>
                    </a:lnTo>
                    <a:lnTo>
                      <a:pt x="0" y="10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3" name="Freeform 46"/>
              <p:cNvSpPr>
                <a:spLocks/>
              </p:cNvSpPr>
              <p:nvPr/>
            </p:nvSpPr>
            <p:spPr bwMode="auto">
              <a:xfrm>
                <a:off x="2352" y="1145"/>
                <a:ext cx="16" cy="97"/>
              </a:xfrm>
              <a:custGeom>
                <a:avLst/>
                <a:gdLst>
                  <a:gd name="T0" fmla="*/ 11 w 16"/>
                  <a:gd name="T1" fmla="*/ 0 h 97"/>
                  <a:gd name="T2" fmla="*/ 16 w 16"/>
                  <a:gd name="T3" fmla="*/ 12 h 97"/>
                  <a:gd name="T4" fmla="*/ 16 w 16"/>
                  <a:gd name="T5" fmla="*/ 40 h 97"/>
                  <a:gd name="T6" fmla="*/ 11 w 16"/>
                  <a:gd name="T7" fmla="*/ 72 h 97"/>
                  <a:gd name="T8" fmla="*/ 0 w 16"/>
                  <a:gd name="T9" fmla="*/ 97 h 97"/>
                  <a:gd name="T10" fmla="*/ 2 w 16"/>
                  <a:gd name="T11" fmla="*/ 72 h 97"/>
                  <a:gd name="T12" fmla="*/ 5 w 16"/>
                  <a:gd name="T13" fmla="*/ 40 h 97"/>
                  <a:gd name="T14" fmla="*/ 8 w 16"/>
                  <a:gd name="T15" fmla="*/ 12 h 97"/>
                  <a:gd name="T16" fmla="*/ 11 w 1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7"/>
                  <a:gd name="T29" fmla="*/ 16 w 1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7">
                    <a:moveTo>
                      <a:pt x="11" y="0"/>
                    </a:moveTo>
                    <a:lnTo>
                      <a:pt x="16" y="12"/>
                    </a:lnTo>
                    <a:lnTo>
                      <a:pt x="16" y="40"/>
                    </a:lnTo>
                    <a:lnTo>
                      <a:pt x="11" y="72"/>
                    </a:lnTo>
                    <a:lnTo>
                      <a:pt x="0" y="97"/>
                    </a:lnTo>
                    <a:lnTo>
                      <a:pt x="2" y="72"/>
                    </a:lnTo>
                    <a:lnTo>
                      <a:pt x="5" y="40"/>
                    </a:lnTo>
                    <a:lnTo>
                      <a:pt x="8" y="12"/>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4" name="Freeform 47"/>
              <p:cNvSpPr>
                <a:spLocks/>
              </p:cNvSpPr>
              <p:nvPr/>
            </p:nvSpPr>
            <p:spPr bwMode="auto">
              <a:xfrm>
                <a:off x="2328" y="1143"/>
                <a:ext cx="21" cy="117"/>
              </a:xfrm>
              <a:custGeom>
                <a:avLst/>
                <a:gdLst>
                  <a:gd name="T0" fmla="*/ 16 w 21"/>
                  <a:gd name="T1" fmla="*/ 0 h 117"/>
                  <a:gd name="T2" fmla="*/ 21 w 21"/>
                  <a:gd name="T3" fmla="*/ 15 h 117"/>
                  <a:gd name="T4" fmla="*/ 19 w 21"/>
                  <a:gd name="T5" fmla="*/ 49 h 117"/>
                  <a:gd name="T6" fmla="*/ 13 w 21"/>
                  <a:gd name="T7" fmla="*/ 87 h 117"/>
                  <a:gd name="T8" fmla="*/ 0 w 21"/>
                  <a:gd name="T9" fmla="*/ 117 h 117"/>
                  <a:gd name="T10" fmla="*/ 3 w 21"/>
                  <a:gd name="T11" fmla="*/ 93 h 117"/>
                  <a:gd name="T12" fmla="*/ 6 w 21"/>
                  <a:gd name="T13" fmla="*/ 53 h 117"/>
                  <a:gd name="T14" fmla="*/ 10 w 21"/>
                  <a:gd name="T15" fmla="*/ 17 h 117"/>
                  <a:gd name="T16" fmla="*/ 16 w 21"/>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7"/>
                  <a:gd name="T29" fmla="*/ 21 w 2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7">
                    <a:moveTo>
                      <a:pt x="16" y="0"/>
                    </a:moveTo>
                    <a:lnTo>
                      <a:pt x="21" y="15"/>
                    </a:lnTo>
                    <a:lnTo>
                      <a:pt x="19" y="49"/>
                    </a:lnTo>
                    <a:lnTo>
                      <a:pt x="13" y="87"/>
                    </a:lnTo>
                    <a:lnTo>
                      <a:pt x="0" y="117"/>
                    </a:lnTo>
                    <a:lnTo>
                      <a:pt x="3" y="93"/>
                    </a:lnTo>
                    <a:lnTo>
                      <a:pt x="6" y="53"/>
                    </a:lnTo>
                    <a:lnTo>
                      <a:pt x="10" y="17"/>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5" name="Freeform 48"/>
              <p:cNvSpPr>
                <a:spLocks/>
              </p:cNvSpPr>
              <p:nvPr/>
            </p:nvSpPr>
            <p:spPr bwMode="auto">
              <a:xfrm>
                <a:off x="2287" y="1161"/>
                <a:ext cx="16" cy="123"/>
              </a:xfrm>
              <a:custGeom>
                <a:avLst/>
                <a:gdLst>
                  <a:gd name="T0" fmla="*/ 8 w 16"/>
                  <a:gd name="T1" fmla="*/ 0 h 123"/>
                  <a:gd name="T2" fmla="*/ 14 w 16"/>
                  <a:gd name="T3" fmla="*/ 16 h 123"/>
                  <a:gd name="T4" fmla="*/ 16 w 16"/>
                  <a:gd name="T5" fmla="*/ 53 h 123"/>
                  <a:gd name="T6" fmla="*/ 11 w 16"/>
                  <a:gd name="T7" fmla="*/ 95 h 123"/>
                  <a:gd name="T8" fmla="*/ 0 w 16"/>
                  <a:gd name="T9" fmla="*/ 123 h 123"/>
                  <a:gd name="T10" fmla="*/ 0 w 16"/>
                  <a:gd name="T11" fmla="*/ 98 h 123"/>
                  <a:gd name="T12" fmla="*/ 1 w 16"/>
                  <a:gd name="T13" fmla="*/ 56 h 123"/>
                  <a:gd name="T14" fmla="*/ 4 w 16"/>
                  <a:gd name="T15" fmla="*/ 18 h 123"/>
                  <a:gd name="T16" fmla="*/ 8 w 16"/>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3"/>
                  <a:gd name="T29" fmla="*/ 16 w 16"/>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3">
                    <a:moveTo>
                      <a:pt x="8" y="0"/>
                    </a:moveTo>
                    <a:lnTo>
                      <a:pt x="14" y="16"/>
                    </a:lnTo>
                    <a:lnTo>
                      <a:pt x="16" y="53"/>
                    </a:lnTo>
                    <a:lnTo>
                      <a:pt x="11" y="95"/>
                    </a:lnTo>
                    <a:lnTo>
                      <a:pt x="0" y="123"/>
                    </a:lnTo>
                    <a:lnTo>
                      <a:pt x="0" y="98"/>
                    </a:lnTo>
                    <a:lnTo>
                      <a:pt x="1" y="56"/>
                    </a:lnTo>
                    <a:lnTo>
                      <a:pt x="4" y="18"/>
                    </a:lnTo>
                    <a:lnTo>
                      <a:pt x="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6" name="Freeform 49"/>
              <p:cNvSpPr>
                <a:spLocks/>
              </p:cNvSpPr>
              <p:nvPr/>
            </p:nvSpPr>
            <p:spPr bwMode="auto">
              <a:xfrm>
                <a:off x="2260" y="1183"/>
                <a:ext cx="13" cy="110"/>
              </a:xfrm>
              <a:custGeom>
                <a:avLst/>
                <a:gdLst>
                  <a:gd name="T0" fmla="*/ 7 w 13"/>
                  <a:gd name="T1" fmla="*/ 0 h 110"/>
                  <a:gd name="T2" fmla="*/ 12 w 13"/>
                  <a:gd name="T3" fmla="*/ 15 h 110"/>
                  <a:gd name="T4" fmla="*/ 13 w 13"/>
                  <a:gd name="T5" fmla="*/ 49 h 110"/>
                  <a:gd name="T6" fmla="*/ 10 w 13"/>
                  <a:gd name="T7" fmla="*/ 86 h 110"/>
                  <a:gd name="T8" fmla="*/ 1 w 13"/>
                  <a:gd name="T9" fmla="*/ 110 h 110"/>
                  <a:gd name="T10" fmla="*/ 1 w 13"/>
                  <a:gd name="T11" fmla="*/ 84 h 110"/>
                  <a:gd name="T12" fmla="*/ 0 w 13"/>
                  <a:gd name="T13" fmla="*/ 47 h 110"/>
                  <a:gd name="T14" fmla="*/ 1 w 13"/>
                  <a:gd name="T15" fmla="*/ 15 h 110"/>
                  <a:gd name="T16" fmla="*/ 7 w 13"/>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0"/>
                  <a:gd name="T29" fmla="*/ 13 w 13"/>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0">
                    <a:moveTo>
                      <a:pt x="7" y="0"/>
                    </a:moveTo>
                    <a:lnTo>
                      <a:pt x="12" y="15"/>
                    </a:lnTo>
                    <a:lnTo>
                      <a:pt x="13" y="49"/>
                    </a:lnTo>
                    <a:lnTo>
                      <a:pt x="10" y="86"/>
                    </a:lnTo>
                    <a:lnTo>
                      <a:pt x="1" y="110"/>
                    </a:lnTo>
                    <a:lnTo>
                      <a:pt x="1" y="84"/>
                    </a:lnTo>
                    <a:lnTo>
                      <a:pt x="0" y="47"/>
                    </a:lnTo>
                    <a:lnTo>
                      <a:pt x="1" y="15"/>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7" name="Freeform 50"/>
              <p:cNvSpPr>
                <a:spLocks/>
              </p:cNvSpPr>
              <p:nvPr/>
            </p:nvSpPr>
            <p:spPr bwMode="auto">
              <a:xfrm>
                <a:off x="2208" y="1211"/>
                <a:ext cx="17" cy="92"/>
              </a:xfrm>
              <a:custGeom>
                <a:avLst/>
                <a:gdLst>
                  <a:gd name="T0" fmla="*/ 3 w 17"/>
                  <a:gd name="T1" fmla="*/ 0 h 92"/>
                  <a:gd name="T2" fmla="*/ 11 w 17"/>
                  <a:gd name="T3" fmla="*/ 11 h 92"/>
                  <a:gd name="T4" fmla="*/ 17 w 17"/>
                  <a:gd name="T5" fmla="*/ 37 h 92"/>
                  <a:gd name="T6" fmla="*/ 15 w 17"/>
                  <a:gd name="T7" fmla="*/ 67 h 92"/>
                  <a:gd name="T8" fmla="*/ 6 w 17"/>
                  <a:gd name="T9" fmla="*/ 92 h 92"/>
                  <a:gd name="T10" fmla="*/ 5 w 17"/>
                  <a:gd name="T11" fmla="*/ 70 h 92"/>
                  <a:gd name="T12" fmla="*/ 2 w 17"/>
                  <a:gd name="T13" fmla="*/ 39 h 92"/>
                  <a:gd name="T14" fmla="*/ 0 w 17"/>
                  <a:gd name="T15" fmla="*/ 12 h 92"/>
                  <a:gd name="T16" fmla="*/ 3 w 1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92"/>
                  <a:gd name="T29" fmla="*/ 17 w 17"/>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92">
                    <a:moveTo>
                      <a:pt x="3" y="0"/>
                    </a:moveTo>
                    <a:lnTo>
                      <a:pt x="11" y="11"/>
                    </a:lnTo>
                    <a:lnTo>
                      <a:pt x="17" y="37"/>
                    </a:lnTo>
                    <a:lnTo>
                      <a:pt x="15" y="67"/>
                    </a:lnTo>
                    <a:lnTo>
                      <a:pt x="6" y="92"/>
                    </a:lnTo>
                    <a:lnTo>
                      <a:pt x="5" y="70"/>
                    </a:lnTo>
                    <a:lnTo>
                      <a:pt x="2" y="39"/>
                    </a:lnTo>
                    <a:lnTo>
                      <a:pt x="0" y="12"/>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8" name="Freeform 51"/>
              <p:cNvSpPr>
                <a:spLocks/>
              </p:cNvSpPr>
              <p:nvPr/>
            </p:nvSpPr>
            <p:spPr bwMode="auto">
              <a:xfrm>
                <a:off x="2133" y="1253"/>
                <a:ext cx="19" cy="44"/>
              </a:xfrm>
              <a:custGeom>
                <a:avLst/>
                <a:gdLst>
                  <a:gd name="T0" fmla="*/ 3 w 19"/>
                  <a:gd name="T1" fmla="*/ 0 h 44"/>
                  <a:gd name="T2" fmla="*/ 9 w 19"/>
                  <a:gd name="T3" fmla="*/ 4 h 44"/>
                  <a:gd name="T4" fmla="*/ 16 w 19"/>
                  <a:gd name="T5" fmla="*/ 17 h 44"/>
                  <a:gd name="T6" fmla="*/ 19 w 19"/>
                  <a:gd name="T7" fmla="*/ 34 h 44"/>
                  <a:gd name="T8" fmla="*/ 15 w 19"/>
                  <a:gd name="T9" fmla="*/ 44 h 44"/>
                  <a:gd name="T10" fmla="*/ 15 w 19"/>
                  <a:gd name="T11" fmla="*/ 29 h 44"/>
                  <a:gd name="T12" fmla="*/ 7 w 19"/>
                  <a:gd name="T13" fmla="*/ 14 h 44"/>
                  <a:gd name="T14" fmla="*/ 0 w 19"/>
                  <a:gd name="T15" fmla="*/ 4 h 44"/>
                  <a:gd name="T16" fmla="*/ 3 w 19"/>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4"/>
                  <a:gd name="T29" fmla="*/ 19 w 19"/>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4">
                    <a:moveTo>
                      <a:pt x="3" y="0"/>
                    </a:moveTo>
                    <a:lnTo>
                      <a:pt x="9" y="4"/>
                    </a:lnTo>
                    <a:lnTo>
                      <a:pt x="16" y="17"/>
                    </a:lnTo>
                    <a:lnTo>
                      <a:pt x="19" y="34"/>
                    </a:lnTo>
                    <a:lnTo>
                      <a:pt x="15" y="44"/>
                    </a:lnTo>
                    <a:lnTo>
                      <a:pt x="15" y="29"/>
                    </a:lnTo>
                    <a:lnTo>
                      <a:pt x="7" y="14"/>
                    </a:lnTo>
                    <a:lnTo>
                      <a:pt x="0" y="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9" name="Freeform 52"/>
              <p:cNvSpPr>
                <a:spLocks/>
              </p:cNvSpPr>
              <p:nvPr/>
            </p:nvSpPr>
            <p:spPr bwMode="auto">
              <a:xfrm>
                <a:off x="2380" y="1136"/>
                <a:ext cx="16" cy="84"/>
              </a:xfrm>
              <a:custGeom>
                <a:avLst/>
                <a:gdLst>
                  <a:gd name="T0" fmla="*/ 11 w 16"/>
                  <a:gd name="T1" fmla="*/ 0 h 84"/>
                  <a:gd name="T2" fmla="*/ 16 w 16"/>
                  <a:gd name="T3" fmla="*/ 9 h 84"/>
                  <a:gd name="T4" fmla="*/ 16 w 16"/>
                  <a:gd name="T5" fmla="*/ 32 h 84"/>
                  <a:gd name="T6" fmla="*/ 11 w 16"/>
                  <a:gd name="T7" fmla="*/ 59 h 84"/>
                  <a:gd name="T8" fmla="*/ 0 w 16"/>
                  <a:gd name="T9" fmla="*/ 84 h 84"/>
                  <a:gd name="T10" fmla="*/ 3 w 16"/>
                  <a:gd name="T11" fmla="*/ 60 h 84"/>
                  <a:gd name="T12" fmla="*/ 4 w 16"/>
                  <a:gd name="T13" fmla="*/ 32 h 84"/>
                  <a:gd name="T14" fmla="*/ 7 w 16"/>
                  <a:gd name="T15" fmla="*/ 10 h 84"/>
                  <a:gd name="T16" fmla="*/ 11 w 1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4"/>
                  <a:gd name="T29" fmla="*/ 16 w 16"/>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4">
                    <a:moveTo>
                      <a:pt x="11" y="0"/>
                    </a:moveTo>
                    <a:lnTo>
                      <a:pt x="16" y="9"/>
                    </a:lnTo>
                    <a:lnTo>
                      <a:pt x="16" y="32"/>
                    </a:lnTo>
                    <a:lnTo>
                      <a:pt x="11" y="59"/>
                    </a:lnTo>
                    <a:lnTo>
                      <a:pt x="0" y="84"/>
                    </a:lnTo>
                    <a:lnTo>
                      <a:pt x="3" y="60"/>
                    </a:lnTo>
                    <a:lnTo>
                      <a:pt x="4" y="32"/>
                    </a:lnTo>
                    <a:lnTo>
                      <a:pt x="7" y="10"/>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0" name="Freeform 53"/>
              <p:cNvSpPr>
                <a:spLocks/>
              </p:cNvSpPr>
              <p:nvPr/>
            </p:nvSpPr>
            <p:spPr bwMode="auto">
              <a:xfrm>
                <a:off x="2310" y="1152"/>
                <a:ext cx="16" cy="120"/>
              </a:xfrm>
              <a:custGeom>
                <a:avLst/>
                <a:gdLst>
                  <a:gd name="T0" fmla="*/ 9 w 16"/>
                  <a:gd name="T1" fmla="*/ 0 h 120"/>
                  <a:gd name="T2" fmla="*/ 15 w 16"/>
                  <a:gd name="T3" fmla="*/ 16 h 120"/>
                  <a:gd name="T4" fmla="*/ 16 w 16"/>
                  <a:gd name="T5" fmla="*/ 52 h 120"/>
                  <a:gd name="T6" fmla="*/ 12 w 16"/>
                  <a:gd name="T7" fmla="*/ 92 h 120"/>
                  <a:gd name="T8" fmla="*/ 0 w 16"/>
                  <a:gd name="T9" fmla="*/ 120 h 120"/>
                  <a:gd name="T10" fmla="*/ 0 w 16"/>
                  <a:gd name="T11" fmla="*/ 96 h 120"/>
                  <a:gd name="T12" fmla="*/ 2 w 16"/>
                  <a:gd name="T13" fmla="*/ 55 h 120"/>
                  <a:gd name="T14" fmla="*/ 5 w 16"/>
                  <a:gd name="T15" fmla="*/ 16 h 120"/>
                  <a:gd name="T16" fmla="*/ 9 w 16"/>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0"/>
                  <a:gd name="T29" fmla="*/ 16 w 1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0">
                    <a:moveTo>
                      <a:pt x="9" y="0"/>
                    </a:moveTo>
                    <a:lnTo>
                      <a:pt x="15" y="16"/>
                    </a:lnTo>
                    <a:lnTo>
                      <a:pt x="16" y="52"/>
                    </a:lnTo>
                    <a:lnTo>
                      <a:pt x="12" y="92"/>
                    </a:lnTo>
                    <a:lnTo>
                      <a:pt x="0" y="120"/>
                    </a:lnTo>
                    <a:lnTo>
                      <a:pt x="0" y="96"/>
                    </a:lnTo>
                    <a:lnTo>
                      <a:pt x="2" y="55"/>
                    </a:lnTo>
                    <a:lnTo>
                      <a:pt x="5" y="16"/>
                    </a:lnTo>
                    <a:lnTo>
                      <a:pt x="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1" name="Freeform 54"/>
              <p:cNvSpPr>
                <a:spLocks/>
              </p:cNvSpPr>
              <p:nvPr/>
            </p:nvSpPr>
            <p:spPr bwMode="auto">
              <a:xfrm>
                <a:off x="2229" y="1194"/>
                <a:ext cx="16" cy="104"/>
              </a:xfrm>
              <a:custGeom>
                <a:avLst/>
                <a:gdLst>
                  <a:gd name="T0" fmla="*/ 3 w 16"/>
                  <a:gd name="T1" fmla="*/ 0 h 104"/>
                  <a:gd name="T2" fmla="*/ 10 w 16"/>
                  <a:gd name="T3" fmla="*/ 13 h 104"/>
                  <a:gd name="T4" fmla="*/ 16 w 16"/>
                  <a:gd name="T5" fmla="*/ 42 h 104"/>
                  <a:gd name="T6" fmla="*/ 16 w 16"/>
                  <a:gd name="T7" fmla="*/ 78 h 104"/>
                  <a:gd name="T8" fmla="*/ 7 w 16"/>
                  <a:gd name="T9" fmla="*/ 104 h 104"/>
                  <a:gd name="T10" fmla="*/ 6 w 16"/>
                  <a:gd name="T11" fmla="*/ 79 h 104"/>
                  <a:gd name="T12" fmla="*/ 3 w 16"/>
                  <a:gd name="T13" fmla="*/ 45 h 104"/>
                  <a:gd name="T14" fmla="*/ 0 w 16"/>
                  <a:gd name="T15" fmla="*/ 13 h 104"/>
                  <a:gd name="T16" fmla="*/ 3 w 16"/>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4"/>
                  <a:gd name="T29" fmla="*/ 16 w 16"/>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4">
                    <a:moveTo>
                      <a:pt x="3" y="0"/>
                    </a:moveTo>
                    <a:lnTo>
                      <a:pt x="10" y="13"/>
                    </a:lnTo>
                    <a:lnTo>
                      <a:pt x="16" y="42"/>
                    </a:lnTo>
                    <a:lnTo>
                      <a:pt x="16" y="78"/>
                    </a:lnTo>
                    <a:lnTo>
                      <a:pt x="7" y="104"/>
                    </a:lnTo>
                    <a:lnTo>
                      <a:pt x="6" y="79"/>
                    </a:lnTo>
                    <a:lnTo>
                      <a:pt x="3" y="45"/>
                    </a:lnTo>
                    <a:lnTo>
                      <a:pt x="0" y="13"/>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2" name="Freeform 55"/>
              <p:cNvSpPr>
                <a:spLocks/>
              </p:cNvSpPr>
              <p:nvPr/>
            </p:nvSpPr>
            <p:spPr bwMode="auto">
              <a:xfrm>
                <a:off x="2191" y="1216"/>
                <a:ext cx="8" cy="87"/>
              </a:xfrm>
              <a:custGeom>
                <a:avLst/>
                <a:gdLst>
                  <a:gd name="T0" fmla="*/ 3 w 8"/>
                  <a:gd name="T1" fmla="*/ 0 h 87"/>
                  <a:gd name="T2" fmla="*/ 7 w 8"/>
                  <a:gd name="T3" fmla="*/ 13 h 87"/>
                  <a:gd name="T4" fmla="*/ 8 w 8"/>
                  <a:gd name="T5" fmla="*/ 41 h 87"/>
                  <a:gd name="T6" fmla="*/ 7 w 8"/>
                  <a:gd name="T7" fmla="*/ 71 h 87"/>
                  <a:gd name="T8" fmla="*/ 1 w 8"/>
                  <a:gd name="T9" fmla="*/ 87 h 87"/>
                  <a:gd name="T10" fmla="*/ 1 w 8"/>
                  <a:gd name="T11" fmla="*/ 68 h 87"/>
                  <a:gd name="T12" fmla="*/ 0 w 8"/>
                  <a:gd name="T13" fmla="*/ 41 h 87"/>
                  <a:gd name="T14" fmla="*/ 0 w 8"/>
                  <a:gd name="T15" fmla="*/ 14 h 87"/>
                  <a:gd name="T16" fmla="*/ 3 w 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7"/>
                  <a:gd name="T29" fmla="*/ 8 w 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7">
                    <a:moveTo>
                      <a:pt x="3" y="0"/>
                    </a:moveTo>
                    <a:lnTo>
                      <a:pt x="7" y="13"/>
                    </a:lnTo>
                    <a:lnTo>
                      <a:pt x="8" y="41"/>
                    </a:lnTo>
                    <a:lnTo>
                      <a:pt x="7" y="71"/>
                    </a:lnTo>
                    <a:lnTo>
                      <a:pt x="1" y="87"/>
                    </a:lnTo>
                    <a:lnTo>
                      <a:pt x="1" y="68"/>
                    </a:lnTo>
                    <a:lnTo>
                      <a:pt x="0" y="41"/>
                    </a:lnTo>
                    <a:lnTo>
                      <a:pt x="0" y="1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3" name="Freeform 56"/>
              <p:cNvSpPr>
                <a:spLocks/>
              </p:cNvSpPr>
              <p:nvPr/>
            </p:nvSpPr>
            <p:spPr bwMode="auto">
              <a:xfrm>
                <a:off x="2160" y="1248"/>
                <a:ext cx="17" cy="53"/>
              </a:xfrm>
              <a:custGeom>
                <a:avLst/>
                <a:gdLst>
                  <a:gd name="T0" fmla="*/ 3 w 17"/>
                  <a:gd name="T1" fmla="*/ 0 h 53"/>
                  <a:gd name="T2" fmla="*/ 8 w 17"/>
                  <a:gd name="T3" fmla="*/ 6 h 53"/>
                  <a:gd name="T4" fmla="*/ 14 w 17"/>
                  <a:gd name="T5" fmla="*/ 22 h 53"/>
                  <a:gd name="T6" fmla="*/ 17 w 17"/>
                  <a:gd name="T7" fmla="*/ 42 h 53"/>
                  <a:gd name="T8" fmla="*/ 11 w 17"/>
                  <a:gd name="T9" fmla="*/ 53 h 53"/>
                  <a:gd name="T10" fmla="*/ 11 w 17"/>
                  <a:gd name="T11" fmla="*/ 39 h 53"/>
                  <a:gd name="T12" fmla="*/ 5 w 17"/>
                  <a:gd name="T13" fmla="*/ 21 h 53"/>
                  <a:gd name="T14" fmla="*/ 0 w 17"/>
                  <a:gd name="T15" fmla="*/ 6 h 53"/>
                  <a:gd name="T16" fmla="*/ 3 w 17"/>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3"/>
                  <a:gd name="T29" fmla="*/ 17 w 1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3">
                    <a:moveTo>
                      <a:pt x="3" y="0"/>
                    </a:moveTo>
                    <a:lnTo>
                      <a:pt x="8" y="6"/>
                    </a:lnTo>
                    <a:lnTo>
                      <a:pt x="14" y="22"/>
                    </a:lnTo>
                    <a:lnTo>
                      <a:pt x="17" y="42"/>
                    </a:lnTo>
                    <a:lnTo>
                      <a:pt x="11" y="53"/>
                    </a:lnTo>
                    <a:lnTo>
                      <a:pt x="11" y="39"/>
                    </a:lnTo>
                    <a:lnTo>
                      <a:pt x="5" y="21"/>
                    </a:lnTo>
                    <a:lnTo>
                      <a:pt x="0" y="6"/>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4" name="Freeform 57"/>
              <p:cNvSpPr>
                <a:spLocks/>
              </p:cNvSpPr>
              <p:nvPr/>
            </p:nvSpPr>
            <p:spPr bwMode="auto">
              <a:xfrm>
                <a:off x="2402" y="1146"/>
                <a:ext cx="17" cy="55"/>
              </a:xfrm>
              <a:custGeom>
                <a:avLst/>
                <a:gdLst>
                  <a:gd name="T0" fmla="*/ 0 w 17"/>
                  <a:gd name="T1" fmla="*/ 55 h 55"/>
                  <a:gd name="T2" fmla="*/ 0 w 17"/>
                  <a:gd name="T3" fmla="*/ 43 h 55"/>
                  <a:gd name="T4" fmla="*/ 1 w 17"/>
                  <a:gd name="T5" fmla="*/ 22 h 55"/>
                  <a:gd name="T6" fmla="*/ 6 w 17"/>
                  <a:gd name="T7" fmla="*/ 6 h 55"/>
                  <a:gd name="T8" fmla="*/ 13 w 17"/>
                  <a:gd name="T9" fmla="*/ 0 h 55"/>
                  <a:gd name="T10" fmla="*/ 17 w 17"/>
                  <a:gd name="T11" fmla="*/ 9 h 55"/>
                  <a:gd name="T12" fmla="*/ 13 w 17"/>
                  <a:gd name="T13" fmla="*/ 25 h 55"/>
                  <a:gd name="T14" fmla="*/ 6 w 17"/>
                  <a:gd name="T15" fmla="*/ 43 h 55"/>
                  <a:gd name="T16" fmla="*/ 0 w 17"/>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5"/>
                  <a:gd name="T29" fmla="*/ 17 w 1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5">
                    <a:moveTo>
                      <a:pt x="0" y="55"/>
                    </a:moveTo>
                    <a:lnTo>
                      <a:pt x="0" y="43"/>
                    </a:lnTo>
                    <a:lnTo>
                      <a:pt x="1" y="22"/>
                    </a:lnTo>
                    <a:lnTo>
                      <a:pt x="6" y="6"/>
                    </a:lnTo>
                    <a:lnTo>
                      <a:pt x="13" y="0"/>
                    </a:lnTo>
                    <a:lnTo>
                      <a:pt x="17" y="9"/>
                    </a:lnTo>
                    <a:lnTo>
                      <a:pt x="13" y="25"/>
                    </a:lnTo>
                    <a:lnTo>
                      <a:pt x="6" y="43"/>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5" name="Freeform 58"/>
              <p:cNvSpPr>
                <a:spLocks/>
              </p:cNvSpPr>
              <p:nvPr/>
            </p:nvSpPr>
            <p:spPr bwMode="auto">
              <a:xfrm>
                <a:off x="2399" y="1192"/>
                <a:ext cx="50" cy="12"/>
              </a:xfrm>
              <a:custGeom>
                <a:avLst/>
                <a:gdLst>
                  <a:gd name="T0" fmla="*/ 0 w 50"/>
                  <a:gd name="T1" fmla="*/ 10 h 12"/>
                  <a:gd name="T2" fmla="*/ 3 w 50"/>
                  <a:gd name="T3" fmla="*/ 10 h 12"/>
                  <a:gd name="T4" fmla="*/ 9 w 50"/>
                  <a:gd name="T5" fmla="*/ 10 h 12"/>
                  <a:gd name="T6" fmla="*/ 17 w 50"/>
                  <a:gd name="T7" fmla="*/ 10 h 12"/>
                  <a:gd name="T8" fmla="*/ 26 w 50"/>
                  <a:gd name="T9" fmla="*/ 12 h 12"/>
                  <a:gd name="T10" fmla="*/ 35 w 50"/>
                  <a:gd name="T11" fmla="*/ 12 h 12"/>
                  <a:gd name="T12" fmla="*/ 43 w 50"/>
                  <a:gd name="T13" fmla="*/ 10 h 12"/>
                  <a:gd name="T14" fmla="*/ 47 w 50"/>
                  <a:gd name="T15" fmla="*/ 7 h 12"/>
                  <a:gd name="T16" fmla="*/ 50 w 50"/>
                  <a:gd name="T17" fmla="*/ 4 h 12"/>
                  <a:gd name="T18" fmla="*/ 48 w 50"/>
                  <a:gd name="T19" fmla="*/ 2 h 12"/>
                  <a:gd name="T20" fmla="*/ 44 w 50"/>
                  <a:gd name="T21" fmla="*/ 0 h 12"/>
                  <a:gd name="T22" fmla="*/ 38 w 50"/>
                  <a:gd name="T23" fmla="*/ 0 h 12"/>
                  <a:gd name="T24" fmla="*/ 29 w 50"/>
                  <a:gd name="T25" fmla="*/ 2 h 12"/>
                  <a:gd name="T26" fmla="*/ 20 w 50"/>
                  <a:gd name="T27" fmla="*/ 4 h 12"/>
                  <a:gd name="T28" fmla="*/ 12 w 50"/>
                  <a:gd name="T29" fmla="*/ 6 h 12"/>
                  <a:gd name="T30" fmla="*/ 6 w 50"/>
                  <a:gd name="T31" fmla="*/ 9 h 12"/>
                  <a:gd name="T32" fmla="*/ 0 w 50"/>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2"/>
                  <a:gd name="T53" fmla="*/ 50 w 5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2">
                    <a:moveTo>
                      <a:pt x="0" y="10"/>
                    </a:moveTo>
                    <a:lnTo>
                      <a:pt x="3" y="10"/>
                    </a:lnTo>
                    <a:lnTo>
                      <a:pt x="9" y="10"/>
                    </a:lnTo>
                    <a:lnTo>
                      <a:pt x="17" y="10"/>
                    </a:lnTo>
                    <a:lnTo>
                      <a:pt x="26" y="12"/>
                    </a:lnTo>
                    <a:lnTo>
                      <a:pt x="35" y="12"/>
                    </a:lnTo>
                    <a:lnTo>
                      <a:pt x="43" y="10"/>
                    </a:lnTo>
                    <a:lnTo>
                      <a:pt x="47" y="7"/>
                    </a:lnTo>
                    <a:lnTo>
                      <a:pt x="50" y="4"/>
                    </a:lnTo>
                    <a:lnTo>
                      <a:pt x="48" y="2"/>
                    </a:lnTo>
                    <a:lnTo>
                      <a:pt x="44" y="0"/>
                    </a:lnTo>
                    <a:lnTo>
                      <a:pt x="38" y="0"/>
                    </a:lnTo>
                    <a:lnTo>
                      <a:pt x="29" y="2"/>
                    </a:lnTo>
                    <a:lnTo>
                      <a:pt x="20" y="4"/>
                    </a:lnTo>
                    <a:lnTo>
                      <a:pt x="12" y="6"/>
                    </a:lnTo>
                    <a:lnTo>
                      <a:pt x="6" y="9"/>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6" name="Freeform 59"/>
              <p:cNvSpPr>
                <a:spLocks/>
              </p:cNvSpPr>
              <p:nvPr/>
            </p:nvSpPr>
            <p:spPr bwMode="auto">
              <a:xfrm>
                <a:off x="2412" y="1152"/>
                <a:ext cx="41" cy="31"/>
              </a:xfrm>
              <a:custGeom>
                <a:avLst/>
                <a:gdLst>
                  <a:gd name="T0" fmla="*/ 0 w 41"/>
                  <a:gd name="T1" fmla="*/ 31 h 31"/>
                  <a:gd name="T2" fmla="*/ 3 w 41"/>
                  <a:gd name="T3" fmla="*/ 30 h 31"/>
                  <a:gd name="T4" fmla="*/ 9 w 41"/>
                  <a:gd name="T5" fmla="*/ 27 h 31"/>
                  <a:gd name="T6" fmla="*/ 16 w 41"/>
                  <a:gd name="T7" fmla="*/ 22 h 31"/>
                  <a:gd name="T8" fmla="*/ 24 w 41"/>
                  <a:gd name="T9" fmla="*/ 18 h 31"/>
                  <a:gd name="T10" fmla="*/ 31 w 41"/>
                  <a:gd name="T11" fmla="*/ 13 h 31"/>
                  <a:gd name="T12" fmla="*/ 38 w 41"/>
                  <a:gd name="T13" fmla="*/ 9 h 31"/>
                  <a:gd name="T14" fmla="*/ 41 w 41"/>
                  <a:gd name="T15" fmla="*/ 5 h 31"/>
                  <a:gd name="T16" fmla="*/ 41 w 41"/>
                  <a:gd name="T17" fmla="*/ 0 h 31"/>
                  <a:gd name="T18" fmla="*/ 34 w 41"/>
                  <a:gd name="T19" fmla="*/ 0 h 31"/>
                  <a:gd name="T20" fmla="*/ 22 w 41"/>
                  <a:gd name="T21" fmla="*/ 9 h 31"/>
                  <a:gd name="T22" fmla="*/ 9 w 41"/>
                  <a:gd name="T23" fmla="*/ 22 h 31"/>
                  <a:gd name="T24" fmla="*/ 0 w 41"/>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31"/>
                    </a:moveTo>
                    <a:lnTo>
                      <a:pt x="3" y="30"/>
                    </a:lnTo>
                    <a:lnTo>
                      <a:pt x="9" y="27"/>
                    </a:lnTo>
                    <a:lnTo>
                      <a:pt x="16" y="22"/>
                    </a:lnTo>
                    <a:lnTo>
                      <a:pt x="24" y="18"/>
                    </a:lnTo>
                    <a:lnTo>
                      <a:pt x="31" y="13"/>
                    </a:lnTo>
                    <a:lnTo>
                      <a:pt x="38" y="9"/>
                    </a:lnTo>
                    <a:lnTo>
                      <a:pt x="41" y="5"/>
                    </a:lnTo>
                    <a:lnTo>
                      <a:pt x="41" y="0"/>
                    </a:lnTo>
                    <a:lnTo>
                      <a:pt x="34" y="0"/>
                    </a:lnTo>
                    <a:lnTo>
                      <a:pt x="22" y="9"/>
                    </a:lnTo>
                    <a:lnTo>
                      <a:pt x="9" y="22"/>
                    </a:lnTo>
                    <a:lnTo>
                      <a:pt x="0" y="3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7" name="Freeform 60"/>
              <p:cNvSpPr>
                <a:spLocks/>
              </p:cNvSpPr>
              <p:nvPr/>
            </p:nvSpPr>
            <p:spPr bwMode="auto">
              <a:xfrm>
                <a:off x="2170" y="1296"/>
                <a:ext cx="15" cy="66"/>
              </a:xfrm>
              <a:custGeom>
                <a:avLst/>
                <a:gdLst>
                  <a:gd name="T0" fmla="*/ 1 w 15"/>
                  <a:gd name="T1" fmla="*/ 0 h 66"/>
                  <a:gd name="T2" fmla="*/ 10 w 15"/>
                  <a:gd name="T3" fmla="*/ 16 h 66"/>
                  <a:gd name="T4" fmla="*/ 15 w 15"/>
                  <a:gd name="T5" fmla="*/ 36 h 66"/>
                  <a:gd name="T6" fmla="*/ 13 w 15"/>
                  <a:gd name="T7" fmla="*/ 56 h 66"/>
                  <a:gd name="T8" fmla="*/ 7 w 15"/>
                  <a:gd name="T9" fmla="*/ 66 h 66"/>
                  <a:gd name="T10" fmla="*/ 1 w 15"/>
                  <a:gd name="T11" fmla="*/ 60 h 66"/>
                  <a:gd name="T12" fmla="*/ 0 w 15"/>
                  <a:gd name="T13" fmla="*/ 41 h 66"/>
                  <a:gd name="T14" fmla="*/ 1 w 15"/>
                  <a:gd name="T15" fmla="*/ 19 h 66"/>
                  <a:gd name="T16" fmla="*/ 1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1" y="0"/>
                    </a:moveTo>
                    <a:lnTo>
                      <a:pt x="10" y="16"/>
                    </a:lnTo>
                    <a:lnTo>
                      <a:pt x="15" y="36"/>
                    </a:lnTo>
                    <a:lnTo>
                      <a:pt x="13" y="56"/>
                    </a:lnTo>
                    <a:lnTo>
                      <a:pt x="7" y="66"/>
                    </a:lnTo>
                    <a:lnTo>
                      <a:pt x="1" y="60"/>
                    </a:lnTo>
                    <a:lnTo>
                      <a:pt x="0" y="41"/>
                    </a:lnTo>
                    <a:lnTo>
                      <a:pt x="1" y="19"/>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8" name="Freeform 61"/>
              <p:cNvSpPr>
                <a:spLocks/>
              </p:cNvSpPr>
              <p:nvPr/>
            </p:nvSpPr>
            <p:spPr bwMode="auto">
              <a:xfrm>
                <a:off x="2121" y="1287"/>
                <a:ext cx="22" cy="63"/>
              </a:xfrm>
              <a:custGeom>
                <a:avLst/>
                <a:gdLst>
                  <a:gd name="T0" fmla="*/ 22 w 22"/>
                  <a:gd name="T1" fmla="*/ 0 h 63"/>
                  <a:gd name="T2" fmla="*/ 21 w 22"/>
                  <a:gd name="T3" fmla="*/ 14 h 63"/>
                  <a:gd name="T4" fmla="*/ 18 w 22"/>
                  <a:gd name="T5" fmla="*/ 35 h 63"/>
                  <a:gd name="T6" fmla="*/ 12 w 22"/>
                  <a:gd name="T7" fmla="*/ 54 h 63"/>
                  <a:gd name="T8" fmla="*/ 3 w 22"/>
                  <a:gd name="T9" fmla="*/ 63 h 63"/>
                  <a:gd name="T10" fmla="*/ 0 w 22"/>
                  <a:gd name="T11" fmla="*/ 54 h 63"/>
                  <a:gd name="T12" fmla="*/ 6 w 22"/>
                  <a:gd name="T13" fmla="*/ 35 h 63"/>
                  <a:gd name="T14" fmla="*/ 16 w 22"/>
                  <a:gd name="T15" fmla="*/ 13 h 63"/>
                  <a:gd name="T16" fmla="*/ 22 w 22"/>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3"/>
                  <a:gd name="T29" fmla="*/ 22 w 2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3">
                    <a:moveTo>
                      <a:pt x="22" y="0"/>
                    </a:moveTo>
                    <a:lnTo>
                      <a:pt x="21" y="14"/>
                    </a:lnTo>
                    <a:lnTo>
                      <a:pt x="18" y="35"/>
                    </a:lnTo>
                    <a:lnTo>
                      <a:pt x="12" y="54"/>
                    </a:lnTo>
                    <a:lnTo>
                      <a:pt x="3" y="63"/>
                    </a:lnTo>
                    <a:lnTo>
                      <a:pt x="0" y="54"/>
                    </a:lnTo>
                    <a:lnTo>
                      <a:pt x="6" y="35"/>
                    </a:lnTo>
                    <a:lnTo>
                      <a:pt x="16" y="13"/>
                    </a:lnTo>
                    <a:lnTo>
                      <a:pt x="2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9" name="Freeform 62"/>
              <p:cNvSpPr>
                <a:spLocks/>
              </p:cNvSpPr>
              <p:nvPr/>
            </p:nvSpPr>
            <p:spPr bwMode="auto">
              <a:xfrm>
                <a:off x="2192" y="1300"/>
                <a:ext cx="16" cy="61"/>
              </a:xfrm>
              <a:custGeom>
                <a:avLst/>
                <a:gdLst>
                  <a:gd name="T0" fmla="*/ 0 w 16"/>
                  <a:gd name="T1" fmla="*/ 0 h 61"/>
                  <a:gd name="T2" fmla="*/ 9 w 16"/>
                  <a:gd name="T3" fmla="*/ 9 h 61"/>
                  <a:gd name="T4" fmla="*/ 15 w 16"/>
                  <a:gd name="T5" fmla="*/ 27 h 61"/>
                  <a:gd name="T6" fmla="*/ 16 w 16"/>
                  <a:gd name="T7" fmla="*/ 47 h 61"/>
                  <a:gd name="T8" fmla="*/ 12 w 16"/>
                  <a:gd name="T9" fmla="*/ 61 h 61"/>
                  <a:gd name="T10" fmla="*/ 6 w 16"/>
                  <a:gd name="T11" fmla="*/ 58 h 61"/>
                  <a:gd name="T12" fmla="*/ 4 w 16"/>
                  <a:gd name="T13" fmla="*/ 40 h 61"/>
                  <a:gd name="T14" fmla="*/ 3 w 16"/>
                  <a:gd name="T15" fmla="*/ 18 h 61"/>
                  <a:gd name="T16" fmla="*/ 0 w 1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1"/>
                  <a:gd name="T29" fmla="*/ 16 w 1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1">
                    <a:moveTo>
                      <a:pt x="0" y="0"/>
                    </a:moveTo>
                    <a:lnTo>
                      <a:pt x="9" y="9"/>
                    </a:lnTo>
                    <a:lnTo>
                      <a:pt x="15" y="27"/>
                    </a:lnTo>
                    <a:lnTo>
                      <a:pt x="16" y="47"/>
                    </a:lnTo>
                    <a:lnTo>
                      <a:pt x="12" y="61"/>
                    </a:lnTo>
                    <a:lnTo>
                      <a:pt x="6" y="58"/>
                    </a:lnTo>
                    <a:lnTo>
                      <a:pt x="4" y="40"/>
                    </a:lnTo>
                    <a:lnTo>
                      <a:pt x="3" y="1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0" name="Freeform 63"/>
              <p:cNvSpPr>
                <a:spLocks/>
              </p:cNvSpPr>
              <p:nvPr/>
            </p:nvSpPr>
            <p:spPr bwMode="auto">
              <a:xfrm>
                <a:off x="2214" y="1300"/>
                <a:ext cx="24" cy="63"/>
              </a:xfrm>
              <a:custGeom>
                <a:avLst/>
                <a:gdLst>
                  <a:gd name="T0" fmla="*/ 0 w 24"/>
                  <a:gd name="T1" fmla="*/ 0 h 63"/>
                  <a:gd name="T2" fmla="*/ 12 w 24"/>
                  <a:gd name="T3" fmla="*/ 10 h 63"/>
                  <a:gd name="T4" fmla="*/ 19 w 24"/>
                  <a:gd name="T5" fmla="*/ 31 h 63"/>
                  <a:gd name="T6" fmla="*/ 24 w 24"/>
                  <a:gd name="T7" fmla="*/ 52 h 63"/>
                  <a:gd name="T8" fmla="*/ 21 w 24"/>
                  <a:gd name="T9" fmla="*/ 63 h 63"/>
                  <a:gd name="T10" fmla="*/ 15 w 24"/>
                  <a:gd name="T11" fmla="*/ 59 h 63"/>
                  <a:gd name="T12" fmla="*/ 11 w 24"/>
                  <a:gd name="T13" fmla="*/ 43 h 63"/>
                  <a:gd name="T14" fmla="*/ 6 w 24"/>
                  <a:gd name="T15" fmla="*/ 21 h 63"/>
                  <a:gd name="T16" fmla="*/ 0 w 24"/>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3"/>
                  <a:gd name="T29" fmla="*/ 24 w 2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3">
                    <a:moveTo>
                      <a:pt x="0" y="0"/>
                    </a:moveTo>
                    <a:lnTo>
                      <a:pt x="12" y="10"/>
                    </a:lnTo>
                    <a:lnTo>
                      <a:pt x="19" y="31"/>
                    </a:lnTo>
                    <a:lnTo>
                      <a:pt x="24" y="52"/>
                    </a:lnTo>
                    <a:lnTo>
                      <a:pt x="21" y="63"/>
                    </a:lnTo>
                    <a:lnTo>
                      <a:pt x="15" y="59"/>
                    </a:lnTo>
                    <a:lnTo>
                      <a:pt x="11" y="43"/>
                    </a:lnTo>
                    <a:lnTo>
                      <a:pt x="6" y="2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1" name="Freeform 64"/>
              <p:cNvSpPr>
                <a:spLocks/>
              </p:cNvSpPr>
              <p:nvPr/>
            </p:nvSpPr>
            <p:spPr bwMode="auto">
              <a:xfrm>
                <a:off x="2233" y="1297"/>
                <a:ext cx="30" cy="59"/>
              </a:xfrm>
              <a:custGeom>
                <a:avLst/>
                <a:gdLst>
                  <a:gd name="T0" fmla="*/ 0 w 30"/>
                  <a:gd name="T1" fmla="*/ 0 h 59"/>
                  <a:gd name="T2" fmla="*/ 14 w 30"/>
                  <a:gd name="T3" fmla="*/ 12 h 59"/>
                  <a:gd name="T4" fmla="*/ 24 w 30"/>
                  <a:gd name="T5" fmla="*/ 31 h 59"/>
                  <a:gd name="T6" fmla="*/ 30 w 30"/>
                  <a:gd name="T7" fmla="*/ 50 h 59"/>
                  <a:gd name="T8" fmla="*/ 27 w 30"/>
                  <a:gd name="T9" fmla="*/ 59 h 59"/>
                  <a:gd name="T10" fmla="*/ 20 w 30"/>
                  <a:gd name="T11" fmla="*/ 55 h 59"/>
                  <a:gd name="T12" fmla="*/ 14 w 30"/>
                  <a:gd name="T13" fmla="*/ 37 h 59"/>
                  <a:gd name="T14" fmla="*/ 8 w 30"/>
                  <a:gd name="T15" fmla="*/ 16 h 59"/>
                  <a:gd name="T16" fmla="*/ 0 w 30"/>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9"/>
                  <a:gd name="T29" fmla="*/ 30 w 30"/>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9">
                    <a:moveTo>
                      <a:pt x="0" y="0"/>
                    </a:moveTo>
                    <a:lnTo>
                      <a:pt x="14" y="12"/>
                    </a:lnTo>
                    <a:lnTo>
                      <a:pt x="24" y="31"/>
                    </a:lnTo>
                    <a:lnTo>
                      <a:pt x="30" y="50"/>
                    </a:lnTo>
                    <a:lnTo>
                      <a:pt x="27" y="59"/>
                    </a:lnTo>
                    <a:lnTo>
                      <a:pt x="20" y="55"/>
                    </a:lnTo>
                    <a:lnTo>
                      <a:pt x="14" y="37"/>
                    </a:lnTo>
                    <a:lnTo>
                      <a:pt x="8"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2" name="Freeform 65"/>
              <p:cNvSpPr>
                <a:spLocks/>
              </p:cNvSpPr>
              <p:nvPr/>
            </p:nvSpPr>
            <p:spPr bwMode="auto">
              <a:xfrm>
                <a:off x="2256" y="1290"/>
                <a:ext cx="44" cy="62"/>
              </a:xfrm>
              <a:custGeom>
                <a:avLst/>
                <a:gdLst>
                  <a:gd name="T0" fmla="*/ 0 w 44"/>
                  <a:gd name="T1" fmla="*/ 0 h 62"/>
                  <a:gd name="T2" fmla="*/ 7 w 44"/>
                  <a:gd name="T3" fmla="*/ 6 h 62"/>
                  <a:gd name="T4" fmla="*/ 14 w 44"/>
                  <a:gd name="T5" fmla="*/ 14 h 62"/>
                  <a:gd name="T6" fmla="*/ 23 w 44"/>
                  <a:gd name="T7" fmla="*/ 23 h 62"/>
                  <a:gd name="T8" fmla="*/ 32 w 44"/>
                  <a:gd name="T9" fmla="*/ 32 h 62"/>
                  <a:gd name="T10" fmla="*/ 38 w 44"/>
                  <a:gd name="T11" fmla="*/ 42 h 62"/>
                  <a:gd name="T12" fmla="*/ 42 w 44"/>
                  <a:gd name="T13" fmla="*/ 51 h 62"/>
                  <a:gd name="T14" fmla="*/ 44 w 44"/>
                  <a:gd name="T15" fmla="*/ 57 h 62"/>
                  <a:gd name="T16" fmla="*/ 41 w 44"/>
                  <a:gd name="T17" fmla="*/ 62 h 62"/>
                  <a:gd name="T18" fmla="*/ 31 w 44"/>
                  <a:gd name="T19" fmla="*/ 57 h 62"/>
                  <a:gd name="T20" fmla="*/ 19 w 44"/>
                  <a:gd name="T21" fmla="*/ 38 h 62"/>
                  <a:gd name="T22" fmla="*/ 8 w 44"/>
                  <a:gd name="T23" fmla="*/ 16 h 62"/>
                  <a:gd name="T24" fmla="*/ 0 w 44"/>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2"/>
                  <a:gd name="T41" fmla="*/ 44 w 44"/>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2">
                    <a:moveTo>
                      <a:pt x="0" y="0"/>
                    </a:moveTo>
                    <a:lnTo>
                      <a:pt x="7" y="6"/>
                    </a:lnTo>
                    <a:lnTo>
                      <a:pt x="14" y="14"/>
                    </a:lnTo>
                    <a:lnTo>
                      <a:pt x="23" y="23"/>
                    </a:lnTo>
                    <a:lnTo>
                      <a:pt x="32" y="32"/>
                    </a:lnTo>
                    <a:lnTo>
                      <a:pt x="38" y="42"/>
                    </a:lnTo>
                    <a:lnTo>
                      <a:pt x="42" y="51"/>
                    </a:lnTo>
                    <a:lnTo>
                      <a:pt x="44" y="57"/>
                    </a:lnTo>
                    <a:lnTo>
                      <a:pt x="41" y="62"/>
                    </a:lnTo>
                    <a:lnTo>
                      <a:pt x="31" y="57"/>
                    </a:lnTo>
                    <a:lnTo>
                      <a:pt x="19" y="38"/>
                    </a:lnTo>
                    <a:lnTo>
                      <a:pt x="8"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3" name="Freeform 66"/>
              <p:cNvSpPr>
                <a:spLocks/>
              </p:cNvSpPr>
              <p:nvPr/>
            </p:nvSpPr>
            <p:spPr bwMode="auto">
              <a:xfrm>
                <a:off x="2282" y="1278"/>
                <a:ext cx="58" cy="59"/>
              </a:xfrm>
              <a:custGeom>
                <a:avLst/>
                <a:gdLst>
                  <a:gd name="T0" fmla="*/ 0 w 58"/>
                  <a:gd name="T1" fmla="*/ 0 h 59"/>
                  <a:gd name="T2" fmla="*/ 8 w 58"/>
                  <a:gd name="T3" fmla="*/ 4 h 59"/>
                  <a:gd name="T4" fmla="*/ 16 w 58"/>
                  <a:gd name="T5" fmla="*/ 12 h 59"/>
                  <a:gd name="T6" fmla="*/ 27 w 58"/>
                  <a:gd name="T7" fmla="*/ 22 h 59"/>
                  <a:gd name="T8" fmla="*/ 39 w 58"/>
                  <a:gd name="T9" fmla="*/ 31 h 59"/>
                  <a:gd name="T10" fmla="*/ 47 w 58"/>
                  <a:gd name="T11" fmla="*/ 41 h 59"/>
                  <a:gd name="T12" fmla="*/ 55 w 58"/>
                  <a:gd name="T13" fmla="*/ 49 h 59"/>
                  <a:gd name="T14" fmla="*/ 58 w 58"/>
                  <a:gd name="T15" fmla="*/ 56 h 59"/>
                  <a:gd name="T16" fmla="*/ 56 w 58"/>
                  <a:gd name="T17" fmla="*/ 59 h 59"/>
                  <a:gd name="T18" fmla="*/ 50 w 58"/>
                  <a:gd name="T19" fmla="*/ 59 h 59"/>
                  <a:gd name="T20" fmla="*/ 43 w 58"/>
                  <a:gd name="T21" fmla="*/ 53 h 59"/>
                  <a:gd name="T22" fmla="*/ 34 w 58"/>
                  <a:gd name="T23" fmla="*/ 44 h 59"/>
                  <a:gd name="T24" fmla="*/ 25 w 58"/>
                  <a:gd name="T25" fmla="*/ 34 h 59"/>
                  <a:gd name="T26" fmla="*/ 18 w 58"/>
                  <a:gd name="T27" fmla="*/ 22 h 59"/>
                  <a:gd name="T28" fmla="*/ 10 w 58"/>
                  <a:gd name="T29" fmla="*/ 12 h 59"/>
                  <a:gd name="T30" fmla="*/ 5 w 58"/>
                  <a:gd name="T31" fmla="*/ 4 h 59"/>
                  <a:gd name="T32" fmla="*/ 0 w 58"/>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9"/>
                  <a:gd name="T53" fmla="*/ 58 w 58"/>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9">
                    <a:moveTo>
                      <a:pt x="0" y="0"/>
                    </a:moveTo>
                    <a:lnTo>
                      <a:pt x="8" y="4"/>
                    </a:lnTo>
                    <a:lnTo>
                      <a:pt x="16" y="12"/>
                    </a:lnTo>
                    <a:lnTo>
                      <a:pt x="27" y="22"/>
                    </a:lnTo>
                    <a:lnTo>
                      <a:pt x="39" y="31"/>
                    </a:lnTo>
                    <a:lnTo>
                      <a:pt x="47" y="41"/>
                    </a:lnTo>
                    <a:lnTo>
                      <a:pt x="55" y="49"/>
                    </a:lnTo>
                    <a:lnTo>
                      <a:pt x="58" y="56"/>
                    </a:lnTo>
                    <a:lnTo>
                      <a:pt x="56" y="59"/>
                    </a:lnTo>
                    <a:lnTo>
                      <a:pt x="50" y="59"/>
                    </a:lnTo>
                    <a:lnTo>
                      <a:pt x="43" y="53"/>
                    </a:lnTo>
                    <a:lnTo>
                      <a:pt x="34" y="44"/>
                    </a:lnTo>
                    <a:lnTo>
                      <a:pt x="25" y="34"/>
                    </a:lnTo>
                    <a:lnTo>
                      <a:pt x="18" y="22"/>
                    </a:lnTo>
                    <a:lnTo>
                      <a:pt x="10" y="12"/>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4" name="Freeform 67"/>
              <p:cNvSpPr>
                <a:spLocks/>
              </p:cNvSpPr>
              <p:nvPr/>
            </p:nvSpPr>
            <p:spPr bwMode="auto">
              <a:xfrm>
                <a:off x="2313" y="1264"/>
                <a:ext cx="65" cy="63"/>
              </a:xfrm>
              <a:custGeom>
                <a:avLst/>
                <a:gdLst>
                  <a:gd name="T0" fmla="*/ 0 w 65"/>
                  <a:gd name="T1" fmla="*/ 0 h 63"/>
                  <a:gd name="T2" fmla="*/ 8 w 65"/>
                  <a:gd name="T3" fmla="*/ 5 h 63"/>
                  <a:gd name="T4" fmla="*/ 18 w 65"/>
                  <a:gd name="T5" fmla="*/ 11 h 63"/>
                  <a:gd name="T6" fmla="*/ 30 w 65"/>
                  <a:gd name="T7" fmla="*/ 20 h 63"/>
                  <a:gd name="T8" fmla="*/ 41 w 65"/>
                  <a:gd name="T9" fmla="*/ 30 h 63"/>
                  <a:gd name="T10" fmla="*/ 53 w 65"/>
                  <a:gd name="T11" fmla="*/ 40 h 63"/>
                  <a:gd name="T12" fmla="*/ 61 w 65"/>
                  <a:gd name="T13" fmla="*/ 49 h 63"/>
                  <a:gd name="T14" fmla="*/ 65 w 65"/>
                  <a:gd name="T15" fmla="*/ 57 h 63"/>
                  <a:gd name="T16" fmla="*/ 64 w 65"/>
                  <a:gd name="T17" fmla="*/ 63 h 63"/>
                  <a:gd name="T18" fmla="*/ 58 w 65"/>
                  <a:gd name="T19" fmla="*/ 63 h 63"/>
                  <a:gd name="T20" fmla="*/ 50 w 65"/>
                  <a:gd name="T21" fmla="*/ 58 h 63"/>
                  <a:gd name="T22" fmla="*/ 41 w 65"/>
                  <a:gd name="T23" fmla="*/ 49 h 63"/>
                  <a:gd name="T24" fmla="*/ 33 w 65"/>
                  <a:gd name="T25" fmla="*/ 37 h 63"/>
                  <a:gd name="T26" fmla="*/ 22 w 65"/>
                  <a:gd name="T27" fmla="*/ 26 h 63"/>
                  <a:gd name="T28" fmla="*/ 13 w 65"/>
                  <a:gd name="T29" fmla="*/ 15 h 63"/>
                  <a:gd name="T30" fmla="*/ 6 w 65"/>
                  <a:gd name="T31" fmla="*/ 6 h 63"/>
                  <a:gd name="T32" fmla="*/ 0 w 6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3"/>
                  <a:gd name="T53" fmla="*/ 65 w 65"/>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3">
                    <a:moveTo>
                      <a:pt x="0" y="0"/>
                    </a:moveTo>
                    <a:lnTo>
                      <a:pt x="8" y="5"/>
                    </a:lnTo>
                    <a:lnTo>
                      <a:pt x="18" y="11"/>
                    </a:lnTo>
                    <a:lnTo>
                      <a:pt x="30" y="20"/>
                    </a:lnTo>
                    <a:lnTo>
                      <a:pt x="41" y="30"/>
                    </a:lnTo>
                    <a:lnTo>
                      <a:pt x="53" y="40"/>
                    </a:lnTo>
                    <a:lnTo>
                      <a:pt x="61" y="49"/>
                    </a:lnTo>
                    <a:lnTo>
                      <a:pt x="65" y="57"/>
                    </a:lnTo>
                    <a:lnTo>
                      <a:pt x="64" y="63"/>
                    </a:lnTo>
                    <a:lnTo>
                      <a:pt x="58" y="63"/>
                    </a:lnTo>
                    <a:lnTo>
                      <a:pt x="50" y="58"/>
                    </a:lnTo>
                    <a:lnTo>
                      <a:pt x="41" y="49"/>
                    </a:lnTo>
                    <a:lnTo>
                      <a:pt x="33" y="37"/>
                    </a:lnTo>
                    <a:lnTo>
                      <a:pt x="22" y="26"/>
                    </a:lnTo>
                    <a:lnTo>
                      <a:pt x="13" y="15"/>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5" name="Freeform 68"/>
              <p:cNvSpPr>
                <a:spLocks/>
              </p:cNvSpPr>
              <p:nvPr/>
            </p:nvSpPr>
            <p:spPr bwMode="auto">
              <a:xfrm>
                <a:off x="2335" y="1250"/>
                <a:ext cx="74" cy="56"/>
              </a:xfrm>
              <a:custGeom>
                <a:avLst/>
                <a:gdLst>
                  <a:gd name="T0" fmla="*/ 0 w 74"/>
                  <a:gd name="T1" fmla="*/ 0 h 56"/>
                  <a:gd name="T2" fmla="*/ 9 w 74"/>
                  <a:gd name="T3" fmla="*/ 3 h 56"/>
                  <a:gd name="T4" fmla="*/ 21 w 74"/>
                  <a:gd name="T5" fmla="*/ 7 h 56"/>
                  <a:gd name="T6" fmla="*/ 33 w 74"/>
                  <a:gd name="T7" fmla="*/ 13 h 56"/>
                  <a:gd name="T8" fmla="*/ 45 w 74"/>
                  <a:gd name="T9" fmla="*/ 19 h 56"/>
                  <a:gd name="T10" fmla="*/ 56 w 74"/>
                  <a:gd name="T11" fmla="*/ 28 h 56"/>
                  <a:gd name="T12" fmla="*/ 65 w 74"/>
                  <a:gd name="T13" fmla="*/ 35 h 56"/>
                  <a:gd name="T14" fmla="*/ 71 w 74"/>
                  <a:gd name="T15" fmla="*/ 46 h 56"/>
                  <a:gd name="T16" fmla="*/ 74 w 74"/>
                  <a:gd name="T17" fmla="*/ 54 h 56"/>
                  <a:gd name="T18" fmla="*/ 71 w 74"/>
                  <a:gd name="T19" fmla="*/ 56 h 56"/>
                  <a:gd name="T20" fmla="*/ 65 w 74"/>
                  <a:gd name="T21" fmla="*/ 53 h 56"/>
                  <a:gd name="T22" fmla="*/ 53 w 74"/>
                  <a:gd name="T23" fmla="*/ 46 h 56"/>
                  <a:gd name="T24" fmla="*/ 42 w 74"/>
                  <a:gd name="T25" fmla="*/ 35 h 56"/>
                  <a:gd name="T26" fmla="*/ 28 w 74"/>
                  <a:gd name="T27" fmla="*/ 25 h 56"/>
                  <a:gd name="T28" fmla="*/ 17 w 74"/>
                  <a:gd name="T29" fmla="*/ 14 h 56"/>
                  <a:gd name="T30" fmla="*/ 6 w 74"/>
                  <a:gd name="T31" fmla="*/ 6 h 56"/>
                  <a:gd name="T32" fmla="*/ 0 w 74"/>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6"/>
                  <a:gd name="T53" fmla="*/ 74 w 74"/>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6">
                    <a:moveTo>
                      <a:pt x="0" y="0"/>
                    </a:moveTo>
                    <a:lnTo>
                      <a:pt x="9" y="3"/>
                    </a:lnTo>
                    <a:lnTo>
                      <a:pt x="21" y="7"/>
                    </a:lnTo>
                    <a:lnTo>
                      <a:pt x="33" y="13"/>
                    </a:lnTo>
                    <a:lnTo>
                      <a:pt x="45" y="19"/>
                    </a:lnTo>
                    <a:lnTo>
                      <a:pt x="56" y="28"/>
                    </a:lnTo>
                    <a:lnTo>
                      <a:pt x="65" y="35"/>
                    </a:lnTo>
                    <a:lnTo>
                      <a:pt x="71" y="46"/>
                    </a:lnTo>
                    <a:lnTo>
                      <a:pt x="74" y="54"/>
                    </a:lnTo>
                    <a:lnTo>
                      <a:pt x="71" y="56"/>
                    </a:lnTo>
                    <a:lnTo>
                      <a:pt x="65" y="53"/>
                    </a:lnTo>
                    <a:lnTo>
                      <a:pt x="53" y="46"/>
                    </a:lnTo>
                    <a:lnTo>
                      <a:pt x="42" y="35"/>
                    </a:lnTo>
                    <a:lnTo>
                      <a:pt x="28" y="25"/>
                    </a:lnTo>
                    <a:lnTo>
                      <a:pt x="17" y="14"/>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6" name="Freeform 69"/>
              <p:cNvSpPr>
                <a:spLocks/>
              </p:cNvSpPr>
              <p:nvPr/>
            </p:nvSpPr>
            <p:spPr bwMode="auto">
              <a:xfrm>
                <a:off x="2353" y="1239"/>
                <a:ext cx="78" cy="27"/>
              </a:xfrm>
              <a:custGeom>
                <a:avLst/>
                <a:gdLst>
                  <a:gd name="T0" fmla="*/ 78 w 78"/>
                  <a:gd name="T1" fmla="*/ 25 h 27"/>
                  <a:gd name="T2" fmla="*/ 75 w 78"/>
                  <a:gd name="T3" fmla="*/ 27 h 27"/>
                  <a:gd name="T4" fmla="*/ 66 w 78"/>
                  <a:gd name="T5" fmla="*/ 25 h 27"/>
                  <a:gd name="T6" fmla="*/ 56 w 78"/>
                  <a:gd name="T7" fmla="*/ 23 h 27"/>
                  <a:gd name="T8" fmla="*/ 44 w 78"/>
                  <a:gd name="T9" fmla="*/ 18 h 27"/>
                  <a:gd name="T10" fmla="*/ 31 w 78"/>
                  <a:gd name="T11" fmla="*/ 14 h 27"/>
                  <a:gd name="T12" fmla="*/ 19 w 78"/>
                  <a:gd name="T13" fmla="*/ 9 h 27"/>
                  <a:gd name="T14" fmla="*/ 7 w 78"/>
                  <a:gd name="T15" fmla="*/ 5 h 27"/>
                  <a:gd name="T16" fmla="*/ 0 w 78"/>
                  <a:gd name="T17" fmla="*/ 3 h 27"/>
                  <a:gd name="T18" fmla="*/ 10 w 78"/>
                  <a:gd name="T19" fmla="*/ 0 h 27"/>
                  <a:gd name="T20" fmla="*/ 22 w 78"/>
                  <a:gd name="T21" fmla="*/ 0 h 27"/>
                  <a:gd name="T22" fmla="*/ 37 w 78"/>
                  <a:gd name="T23" fmla="*/ 2 h 27"/>
                  <a:gd name="T24" fmla="*/ 50 w 78"/>
                  <a:gd name="T25" fmla="*/ 5 h 27"/>
                  <a:gd name="T26" fmla="*/ 63 w 78"/>
                  <a:gd name="T27" fmla="*/ 8 h 27"/>
                  <a:gd name="T28" fmla="*/ 72 w 78"/>
                  <a:gd name="T29" fmla="*/ 14 h 27"/>
                  <a:gd name="T30" fmla="*/ 78 w 78"/>
                  <a:gd name="T31" fmla="*/ 20 h 27"/>
                  <a:gd name="T32" fmla="*/ 78 w 78"/>
                  <a:gd name="T33" fmla="*/ 2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7"/>
                  <a:gd name="T53" fmla="*/ 78 w 7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7">
                    <a:moveTo>
                      <a:pt x="78" y="25"/>
                    </a:moveTo>
                    <a:lnTo>
                      <a:pt x="75" y="27"/>
                    </a:lnTo>
                    <a:lnTo>
                      <a:pt x="66" y="25"/>
                    </a:lnTo>
                    <a:lnTo>
                      <a:pt x="56" y="23"/>
                    </a:lnTo>
                    <a:lnTo>
                      <a:pt x="44" y="18"/>
                    </a:lnTo>
                    <a:lnTo>
                      <a:pt x="31" y="14"/>
                    </a:lnTo>
                    <a:lnTo>
                      <a:pt x="19" y="9"/>
                    </a:lnTo>
                    <a:lnTo>
                      <a:pt x="7" y="5"/>
                    </a:lnTo>
                    <a:lnTo>
                      <a:pt x="0" y="3"/>
                    </a:lnTo>
                    <a:lnTo>
                      <a:pt x="10" y="0"/>
                    </a:lnTo>
                    <a:lnTo>
                      <a:pt x="22" y="0"/>
                    </a:lnTo>
                    <a:lnTo>
                      <a:pt x="37" y="2"/>
                    </a:lnTo>
                    <a:lnTo>
                      <a:pt x="50" y="5"/>
                    </a:lnTo>
                    <a:lnTo>
                      <a:pt x="63" y="8"/>
                    </a:lnTo>
                    <a:lnTo>
                      <a:pt x="72" y="14"/>
                    </a:lnTo>
                    <a:lnTo>
                      <a:pt x="78" y="20"/>
                    </a:lnTo>
                    <a:lnTo>
                      <a:pt x="78"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7" name="Freeform 70"/>
              <p:cNvSpPr>
                <a:spLocks/>
              </p:cNvSpPr>
              <p:nvPr/>
            </p:nvSpPr>
            <p:spPr bwMode="auto">
              <a:xfrm>
                <a:off x="2377" y="1216"/>
                <a:ext cx="78" cy="25"/>
              </a:xfrm>
              <a:custGeom>
                <a:avLst/>
                <a:gdLst>
                  <a:gd name="T0" fmla="*/ 78 w 78"/>
                  <a:gd name="T1" fmla="*/ 25 h 25"/>
                  <a:gd name="T2" fmla="*/ 73 w 78"/>
                  <a:gd name="T3" fmla="*/ 25 h 25"/>
                  <a:gd name="T4" fmla="*/ 66 w 78"/>
                  <a:gd name="T5" fmla="*/ 23 h 25"/>
                  <a:gd name="T6" fmla="*/ 54 w 78"/>
                  <a:gd name="T7" fmla="*/ 20 h 25"/>
                  <a:gd name="T8" fmla="*/ 42 w 78"/>
                  <a:gd name="T9" fmla="*/ 17 h 25"/>
                  <a:gd name="T10" fmla="*/ 29 w 78"/>
                  <a:gd name="T11" fmla="*/ 13 h 25"/>
                  <a:gd name="T12" fmla="*/ 17 w 78"/>
                  <a:gd name="T13" fmla="*/ 9 h 25"/>
                  <a:gd name="T14" fmla="*/ 7 w 78"/>
                  <a:gd name="T15" fmla="*/ 6 h 25"/>
                  <a:gd name="T16" fmla="*/ 0 w 78"/>
                  <a:gd name="T17" fmla="*/ 3 h 25"/>
                  <a:gd name="T18" fmla="*/ 10 w 78"/>
                  <a:gd name="T19" fmla="*/ 0 h 25"/>
                  <a:gd name="T20" fmla="*/ 23 w 78"/>
                  <a:gd name="T21" fmla="*/ 0 h 25"/>
                  <a:gd name="T22" fmla="*/ 37 w 78"/>
                  <a:gd name="T23" fmla="*/ 1 h 25"/>
                  <a:gd name="T24" fmla="*/ 50 w 78"/>
                  <a:gd name="T25" fmla="*/ 4 h 25"/>
                  <a:gd name="T26" fmla="*/ 63 w 78"/>
                  <a:gd name="T27" fmla="*/ 7 h 25"/>
                  <a:gd name="T28" fmla="*/ 72 w 78"/>
                  <a:gd name="T29" fmla="*/ 13 h 25"/>
                  <a:gd name="T30" fmla="*/ 78 w 78"/>
                  <a:gd name="T31" fmla="*/ 19 h 25"/>
                  <a:gd name="T32" fmla="*/ 78 w 78"/>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5"/>
                  <a:gd name="T53" fmla="*/ 78 w 7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5">
                    <a:moveTo>
                      <a:pt x="78" y="25"/>
                    </a:moveTo>
                    <a:lnTo>
                      <a:pt x="73" y="25"/>
                    </a:lnTo>
                    <a:lnTo>
                      <a:pt x="66" y="23"/>
                    </a:lnTo>
                    <a:lnTo>
                      <a:pt x="54" y="20"/>
                    </a:lnTo>
                    <a:lnTo>
                      <a:pt x="42" y="17"/>
                    </a:lnTo>
                    <a:lnTo>
                      <a:pt x="29" y="13"/>
                    </a:lnTo>
                    <a:lnTo>
                      <a:pt x="17" y="9"/>
                    </a:lnTo>
                    <a:lnTo>
                      <a:pt x="7" y="6"/>
                    </a:lnTo>
                    <a:lnTo>
                      <a:pt x="0" y="3"/>
                    </a:lnTo>
                    <a:lnTo>
                      <a:pt x="10" y="0"/>
                    </a:lnTo>
                    <a:lnTo>
                      <a:pt x="23" y="0"/>
                    </a:lnTo>
                    <a:lnTo>
                      <a:pt x="37" y="1"/>
                    </a:lnTo>
                    <a:lnTo>
                      <a:pt x="50" y="4"/>
                    </a:lnTo>
                    <a:lnTo>
                      <a:pt x="63" y="7"/>
                    </a:lnTo>
                    <a:lnTo>
                      <a:pt x="72" y="13"/>
                    </a:lnTo>
                    <a:lnTo>
                      <a:pt x="78" y="19"/>
                    </a:lnTo>
                    <a:lnTo>
                      <a:pt x="78"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8" name="Freeform 71"/>
              <p:cNvSpPr>
                <a:spLocks/>
              </p:cNvSpPr>
              <p:nvPr/>
            </p:nvSpPr>
            <p:spPr bwMode="auto">
              <a:xfrm>
                <a:off x="2310" y="1264"/>
                <a:ext cx="377" cy="104"/>
              </a:xfrm>
              <a:custGeom>
                <a:avLst/>
                <a:gdLst>
                  <a:gd name="T0" fmla="*/ 5 w 377"/>
                  <a:gd name="T1" fmla="*/ 91 h 104"/>
                  <a:gd name="T2" fmla="*/ 3 w 377"/>
                  <a:gd name="T3" fmla="*/ 94 h 104"/>
                  <a:gd name="T4" fmla="*/ 2 w 377"/>
                  <a:gd name="T5" fmla="*/ 97 h 104"/>
                  <a:gd name="T6" fmla="*/ 2 w 377"/>
                  <a:gd name="T7" fmla="*/ 101 h 104"/>
                  <a:gd name="T8" fmla="*/ 0 w 377"/>
                  <a:gd name="T9" fmla="*/ 104 h 104"/>
                  <a:gd name="T10" fmla="*/ 27 w 377"/>
                  <a:gd name="T11" fmla="*/ 86 h 104"/>
                  <a:gd name="T12" fmla="*/ 55 w 377"/>
                  <a:gd name="T13" fmla="*/ 71 h 104"/>
                  <a:gd name="T14" fmla="*/ 81 w 377"/>
                  <a:gd name="T15" fmla="*/ 60 h 104"/>
                  <a:gd name="T16" fmla="*/ 108 w 377"/>
                  <a:gd name="T17" fmla="*/ 48 h 104"/>
                  <a:gd name="T18" fmla="*/ 135 w 377"/>
                  <a:gd name="T19" fmla="*/ 39 h 104"/>
                  <a:gd name="T20" fmla="*/ 160 w 377"/>
                  <a:gd name="T21" fmla="*/ 32 h 104"/>
                  <a:gd name="T22" fmla="*/ 185 w 377"/>
                  <a:gd name="T23" fmla="*/ 26 h 104"/>
                  <a:gd name="T24" fmla="*/ 208 w 377"/>
                  <a:gd name="T25" fmla="*/ 20 h 104"/>
                  <a:gd name="T26" fmla="*/ 233 w 377"/>
                  <a:gd name="T27" fmla="*/ 17 h 104"/>
                  <a:gd name="T28" fmla="*/ 256 w 377"/>
                  <a:gd name="T29" fmla="*/ 14 h 104"/>
                  <a:gd name="T30" fmla="*/ 278 w 377"/>
                  <a:gd name="T31" fmla="*/ 11 h 104"/>
                  <a:gd name="T32" fmla="*/ 300 w 377"/>
                  <a:gd name="T33" fmla="*/ 9 h 104"/>
                  <a:gd name="T34" fmla="*/ 321 w 377"/>
                  <a:gd name="T35" fmla="*/ 9 h 104"/>
                  <a:gd name="T36" fmla="*/ 340 w 377"/>
                  <a:gd name="T37" fmla="*/ 8 h 104"/>
                  <a:gd name="T38" fmla="*/ 359 w 377"/>
                  <a:gd name="T39" fmla="*/ 8 h 104"/>
                  <a:gd name="T40" fmla="*/ 377 w 377"/>
                  <a:gd name="T41" fmla="*/ 6 h 104"/>
                  <a:gd name="T42" fmla="*/ 365 w 377"/>
                  <a:gd name="T43" fmla="*/ 3 h 104"/>
                  <a:gd name="T44" fmla="*/ 349 w 377"/>
                  <a:gd name="T45" fmla="*/ 2 h 104"/>
                  <a:gd name="T46" fmla="*/ 331 w 377"/>
                  <a:gd name="T47" fmla="*/ 0 h 104"/>
                  <a:gd name="T48" fmla="*/ 309 w 377"/>
                  <a:gd name="T49" fmla="*/ 0 h 104"/>
                  <a:gd name="T50" fmla="*/ 284 w 377"/>
                  <a:gd name="T51" fmla="*/ 0 h 104"/>
                  <a:gd name="T52" fmla="*/ 259 w 377"/>
                  <a:gd name="T53" fmla="*/ 3 h 104"/>
                  <a:gd name="T54" fmla="*/ 230 w 377"/>
                  <a:gd name="T55" fmla="*/ 6 h 104"/>
                  <a:gd name="T56" fmla="*/ 202 w 377"/>
                  <a:gd name="T57" fmla="*/ 11 h 104"/>
                  <a:gd name="T58" fmla="*/ 173 w 377"/>
                  <a:gd name="T59" fmla="*/ 15 h 104"/>
                  <a:gd name="T60" fmla="*/ 145 w 377"/>
                  <a:gd name="T61" fmla="*/ 23 h 104"/>
                  <a:gd name="T62" fmla="*/ 117 w 377"/>
                  <a:gd name="T63" fmla="*/ 30 h 104"/>
                  <a:gd name="T64" fmla="*/ 90 w 377"/>
                  <a:gd name="T65" fmla="*/ 39 h 104"/>
                  <a:gd name="T66" fmla="*/ 65 w 377"/>
                  <a:gd name="T67" fmla="*/ 51 h 104"/>
                  <a:gd name="T68" fmla="*/ 42 w 377"/>
                  <a:gd name="T69" fmla="*/ 63 h 104"/>
                  <a:gd name="T70" fmla="*/ 22 w 377"/>
                  <a:gd name="T71" fmla="*/ 76 h 104"/>
                  <a:gd name="T72" fmla="*/ 5 w 377"/>
                  <a:gd name="T73" fmla="*/ 91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04"/>
                  <a:gd name="T113" fmla="*/ 377 w 377"/>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04">
                    <a:moveTo>
                      <a:pt x="5" y="91"/>
                    </a:moveTo>
                    <a:lnTo>
                      <a:pt x="3" y="94"/>
                    </a:lnTo>
                    <a:lnTo>
                      <a:pt x="2" y="97"/>
                    </a:lnTo>
                    <a:lnTo>
                      <a:pt x="2" y="101"/>
                    </a:lnTo>
                    <a:lnTo>
                      <a:pt x="0" y="104"/>
                    </a:lnTo>
                    <a:lnTo>
                      <a:pt x="27" y="86"/>
                    </a:lnTo>
                    <a:lnTo>
                      <a:pt x="55" y="71"/>
                    </a:lnTo>
                    <a:lnTo>
                      <a:pt x="81" y="60"/>
                    </a:lnTo>
                    <a:lnTo>
                      <a:pt x="108" y="48"/>
                    </a:lnTo>
                    <a:lnTo>
                      <a:pt x="135" y="39"/>
                    </a:lnTo>
                    <a:lnTo>
                      <a:pt x="160" y="32"/>
                    </a:lnTo>
                    <a:lnTo>
                      <a:pt x="185" y="26"/>
                    </a:lnTo>
                    <a:lnTo>
                      <a:pt x="208" y="20"/>
                    </a:lnTo>
                    <a:lnTo>
                      <a:pt x="233" y="17"/>
                    </a:lnTo>
                    <a:lnTo>
                      <a:pt x="256" y="14"/>
                    </a:lnTo>
                    <a:lnTo>
                      <a:pt x="278" y="11"/>
                    </a:lnTo>
                    <a:lnTo>
                      <a:pt x="300" y="9"/>
                    </a:lnTo>
                    <a:lnTo>
                      <a:pt x="321" y="9"/>
                    </a:lnTo>
                    <a:lnTo>
                      <a:pt x="340" y="8"/>
                    </a:lnTo>
                    <a:lnTo>
                      <a:pt x="359" y="8"/>
                    </a:lnTo>
                    <a:lnTo>
                      <a:pt x="377" y="6"/>
                    </a:lnTo>
                    <a:lnTo>
                      <a:pt x="365" y="3"/>
                    </a:lnTo>
                    <a:lnTo>
                      <a:pt x="349" y="2"/>
                    </a:lnTo>
                    <a:lnTo>
                      <a:pt x="331" y="0"/>
                    </a:lnTo>
                    <a:lnTo>
                      <a:pt x="309" y="0"/>
                    </a:lnTo>
                    <a:lnTo>
                      <a:pt x="284" y="0"/>
                    </a:lnTo>
                    <a:lnTo>
                      <a:pt x="259" y="3"/>
                    </a:lnTo>
                    <a:lnTo>
                      <a:pt x="230" y="6"/>
                    </a:lnTo>
                    <a:lnTo>
                      <a:pt x="202" y="11"/>
                    </a:lnTo>
                    <a:lnTo>
                      <a:pt x="173" y="15"/>
                    </a:lnTo>
                    <a:lnTo>
                      <a:pt x="145" y="23"/>
                    </a:lnTo>
                    <a:lnTo>
                      <a:pt x="117" y="30"/>
                    </a:lnTo>
                    <a:lnTo>
                      <a:pt x="90" y="39"/>
                    </a:lnTo>
                    <a:lnTo>
                      <a:pt x="65" y="51"/>
                    </a:lnTo>
                    <a:lnTo>
                      <a:pt x="42" y="63"/>
                    </a:lnTo>
                    <a:lnTo>
                      <a:pt x="22" y="76"/>
                    </a:lnTo>
                    <a:lnTo>
                      <a:pt x="5"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9" name="Freeform 72"/>
              <p:cNvSpPr>
                <a:spLocks/>
              </p:cNvSpPr>
              <p:nvPr/>
            </p:nvSpPr>
            <p:spPr bwMode="auto">
              <a:xfrm>
                <a:off x="2608" y="1270"/>
                <a:ext cx="58" cy="54"/>
              </a:xfrm>
              <a:custGeom>
                <a:avLst/>
                <a:gdLst>
                  <a:gd name="T0" fmla="*/ 57 w 58"/>
                  <a:gd name="T1" fmla="*/ 54 h 54"/>
                  <a:gd name="T2" fmla="*/ 58 w 58"/>
                  <a:gd name="T3" fmla="*/ 51 h 54"/>
                  <a:gd name="T4" fmla="*/ 57 w 58"/>
                  <a:gd name="T5" fmla="*/ 45 h 54"/>
                  <a:gd name="T6" fmla="*/ 52 w 58"/>
                  <a:gd name="T7" fmla="*/ 36 h 54"/>
                  <a:gd name="T8" fmla="*/ 45 w 58"/>
                  <a:gd name="T9" fmla="*/ 27 h 54"/>
                  <a:gd name="T10" fmla="*/ 36 w 58"/>
                  <a:gd name="T11" fmla="*/ 18 h 54"/>
                  <a:gd name="T12" fmla="*/ 26 w 58"/>
                  <a:gd name="T13" fmla="*/ 9 h 54"/>
                  <a:gd name="T14" fmla="*/ 14 w 58"/>
                  <a:gd name="T15" fmla="*/ 3 h 54"/>
                  <a:gd name="T16" fmla="*/ 0 w 58"/>
                  <a:gd name="T17" fmla="*/ 0 h 54"/>
                  <a:gd name="T18" fmla="*/ 8 w 58"/>
                  <a:gd name="T19" fmla="*/ 6 h 54"/>
                  <a:gd name="T20" fmla="*/ 15 w 58"/>
                  <a:gd name="T21" fmla="*/ 14 h 54"/>
                  <a:gd name="T22" fmla="*/ 24 w 58"/>
                  <a:gd name="T23" fmla="*/ 23 h 54"/>
                  <a:gd name="T24" fmla="*/ 31 w 58"/>
                  <a:gd name="T25" fmla="*/ 33 h 54"/>
                  <a:gd name="T26" fmla="*/ 40 w 58"/>
                  <a:gd name="T27" fmla="*/ 42 h 54"/>
                  <a:gd name="T28" fmla="*/ 48 w 58"/>
                  <a:gd name="T29" fmla="*/ 49 h 54"/>
                  <a:gd name="T30" fmla="*/ 52 w 58"/>
                  <a:gd name="T31" fmla="*/ 54 h 54"/>
                  <a:gd name="T32" fmla="*/ 57 w 5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4"/>
                  <a:gd name="T53" fmla="*/ 58 w 5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4">
                    <a:moveTo>
                      <a:pt x="57" y="54"/>
                    </a:moveTo>
                    <a:lnTo>
                      <a:pt x="58" y="51"/>
                    </a:lnTo>
                    <a:lnTo>
                      <a:pt x="57" y="45"/>
                    </a:lnTo>
                    <a:lnTo>
                      <a:pt x="52" y="36"/>
                    </a:lnTo>
                    <a:lnTo>
                      <a:pt x="45" y="27"/>
                    </a:lnTo>
                    <a:lnTo>
                      <a:pt x="36" y="18"/>
                    </a:lnTo>
                    <a:lnTo>
                      <a:pt x="26" y="9"/>
                    </a:lnTo>
                    <a:lnTo>
                      <a:pt x="14" y="3"/>
                    </a:lnTo>
                    <a:lnTo>
                      <a:pt x="0" y="0"/>
                    </a:lnTo>
                    <a:lnTo>
                      <a:pt x="8" y="6"/>
                    </a:lnTo>
                    <a:lnTo>
                      <a:pt x="15" y="14"/>
                    </a:lnTo>
                    <a:lnTo>
                      <a:pt x="24" y="23"/>
                    </a:lnTo>
                    <a:lnTo>
                      <a:pt x="31" y="33"/>
                    </a:lnTo>
                    <a:lnTo>
                      <a:pt x="40" y="42"/>
                    </a:lnTo>
                    <a:lnTo>
                      <a:pt x="48" y="49"/>
                    </a:lnTo>
                    <a:lnTo>
                      <a:pt x="52" y="54"/>
                    </a:lnTo>
                    <a:lnTo>
                      <a:pt x="5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0" name="Freeform 73"/>
              <p:cNvSpPr>
                <a:spLocks/>
              </p:cNvSpPr>
              <p:nvPr/>
            </p:nvSpPr>
            <p:spPr bwMode="auto">
              <a:xfrm>
                <a:off x="2539" y="1272"/>
                <a:ext cx="75" cy="60"/>
              </a:xfrm>
              <a:custGeom>
                <a:avLst/>
                <a:gdLst>
                  <a:gd name="T0" fmla="*/ 74 w 75"/>
                  <a:gd name="T1" fmla="*/ 60 h 60"/>
                  <a:gd name="T2" fmla="*/ 75 w 75"/>
                  <a:gd name="T3" fmla="*/ 56 h 60"/>
                  <a:gd name="T4" fmla="*/ 72 w 75"/>
                  <a:gd name="T5" fmla="*/ 50 h 60"/>
                  <a:gd name="T6" fmla="*/ 65 w 75"/>
                  <a:gd name="T7" fmla="*/ 40 h 60"/>
                  <a:gd name="T8" fmla="*/ 55 w 75"/>
                  <a:gd name="T9" fmla="*/ 29 h 60"/>
                  <a:gd name="T10" fmla="*/ 43 w 75"/>
                  <a:gd name="T11" fmla="*/ 19 h 60"/>
                  <a:gd name="T12" fmla="*/ 28 w 75"/>
                  <a:gd name="T13" fmla="*/ 10 h 60"/>
                  <a:gd name="T14" fmla="*/ 15 w 75"/>
                  <a:gd name="T15" fmla="*/ 3 h 60"/>
                  <a:gd name="T16" fmla="*/ 0 w 75"/>
                  <a:gd name="T17" fmla="*/ 0 h 60"/>
                  <a:gd name="T18" fmla="*/ 6 w 75"/>
                  <a:gd name="T19" fmla="*/ 4 h 60"/>
                  <a:gd name="T20" fmla="*/ 15 w 75"/>
                  <a:gd name="T21" fmla="*/ 13 h 60"/>
                  <a:gd name="T22" fmla="*/ 25 w 75"/>
                  <a:gd name="T23" fmla="*/ 24 h 60"/>
                  <a:gd name="T24" fmla="*/ 37 w 75"/>
                  <a:gd name="T25" fmla="*/ 34 h 60"/>
                  <a:gd name="T26" fmla="*/ 47 w 75"/>
                  <a:gd name="T27" fmla="*/ 46 h 60"/>
                  <a:gd name="T28" fmla="*/ 59 w 75"/>
                  <a:gd name="T29" fmla="*/ 55 h 60"/>
                  <a:gd name="T30" fmla="*/ 68 w 75"/>
                  <a:gd name="T31" fmla="*/ 60 h 60"/>
                  <a:gd name="T32" fmla="*/ 74 w 75"/>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60"/>
                  <a:gd name="T53" fmla="*/ 75 w 75"/>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60">
                    <a:moveTo>
                      <a:pt x="74" y="60"/>
                    </a:moveTo>
                    <a:lnTo>
                      <a:pt x="75" y="56"/>
                    </a:lnTo>
                    <a:lnTo>
                      <a:pt x="72" y="50"/>
                    </a:lnTo>
                    <a:lnTo>
                      <a:pt x="65" y="40"/>
                    </a:lnTo>
                    <a:lnTo>
                      <a:pt x="55" y="29"/>
                    </a:lnTo>
                    <a:lnTo>
                      <a:pt x="43" y="19"/>
                    </a:lnTo>
                    <a:lnTo>
                      <a:pt x="28" y="10"/>
                    </a:lnTo>
                    <a:lnTo>
                      <a:pt x="15" y="3"/>
                    </a:lnTo>
                    <a:lnTo>
                      <a:pt x="0" y="0"/>
                    </a:lnTo>
                    <a:lnTo>
                      <a:pt x="6" y="4"/>
                    </a:lnTo>
                    <a:lnTo>
                      <a:pt x="15" y="13"/>
                    </a:lnTo>
                    <a:lnTo>
                      <a:pt x="25" y="24"/>
                    </a:lnTo>
                    <a:lnTo>
                      <a:pt x="37" y="34"/>
                    </a:lnTo>
                    <a:lnTo>
                      <a:pt x="47" y="46"/>
                    </a:lnTo>
                    <a:lnTo>
                      <a:pt x="59" y="55"/>
                    </a:lnTo>
                    <a:lnTo>
                      <a:pt x="68" y="60"/>
                    </a:lnTo>
                    <a:lnTo>
                      <a:pt x="74"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1" name="Freeform 74"/>
              <p:cNvSpPr>
                <a:spLocks/>
              </p:cNvSpPr>
              <p:nvPr/>
            </p:nvSpPr>
            <p:spPr bwMode="auto">
              <a:xfrm>
                <a:off x="2505" y="1279"/>
                <a:ext cx="67" cy="70"/>
              </a:xfrm>
              <a:custGeom>
                <a:avLst/>
                <a:gdLst>
                  <a:gd name="T0" fmla="*/ 65 w 67"/>
                  <a:gd name="T1" fmla="*/ 70 h 70"/>
                  <a:gd name="T2" fmla="*/ 67 w 67"/>
                  <a:gd name="T3" fmla="*/ 65 h 70"/>
                  <a:gd name="T4" fmla="*/ 65 w 67"/>
                  <a:gd name="T5" fmla="*/ 56 h 70"/>
                  <a:gd name="T6" fmla="*/ 58 w 67"/>
                  <a:gd name="T7" fmla="*/ 45 h 70"/>
                  <a:gd name="T8" fmla="*/ 49 w 67"/>
                  <a:gd name="T9" fmla="*/ 33 h 70"/>
                  <a:gd name="T10" fmla="*/ 38 w 67"/>
                  <a:gd name="T11" fmla="*/ 21 h 70"/>
                  <a:gd name="T12" fmla="*/ 25 w 67"/>
                  <a:gd name="T13" fmla="*/ 11 h 70"/>
                  <a:gd name="T14" fmla="*/ 13 w 67"/>
                  <a:gd name="T15" fmla="*/ 3 h 70"/>
                  <a:gd name="T16" fmla="*/ 0 w 67"/>
                  <a:gd name="T17" fmla="*/ 0 h 70"/>
                  <a:gd name="T18" fmla="*/ 4 w 67"/>
                  <a:gd name="T19" fmla="*/ 6 h 70"/>
                  <a:gd name="T20" fmla="*/ 12 w 67"/>
                  <a:gd name="T21" fmla="*/ 15 h 70"/>
                  <a:gd name="T22" fmla="*/ 21 w 67"/>
                  <a:gd name="T23" fmla="*/ 27 h 70"/>
                  <a:gd name="T24" fmla="*/ 31 w 67"/>
                  <a:gd name="T25" fmla="*/ 39 h 70"/>
                  <a:gd name="T26" fmla="*/ 41 w 67"/>
                  <a:gd name="T27" fmla="*/ 52 h 70"/>
                  <a:gd name="T28" fmla="*/ 52 w 67"/>
                  <a:gd name="T29" fmla="*/ 62 h 70"/>
                  <a:gd name="T30" fmla="*/ 61 w 67"/>
                  <a:gd name="T31" fmla="*/ 68 h 70"/>
                  <a:gd name="T32" fmla="*/ 65 w 67"/>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70"/>
                  <a:gd name="T53" fmla="*/ 67 w 6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70">
                    <a:moveTo>
                      <a:pt x="65" y="70"/>
                    </a:moveTo>
                    <a:lnTo>
                      <a:pt x="67" y="65"/>
                    </a:lnTo>
                    <a:lnTo>
                      <a:pt x="65" y="56"/>
                    </a:lnTo>
                    <a:lnTo>
                      <a:pt x="58" y="45"/>
                    </a:lnTo>
                    <a:lnTo>
                      <a:pt x="49" y="33"/>
                    </a:lnTo>
                    <a:lnTo>
                      <a:pt x="38" y="21"/>
                    </a:lnTo>
                    <a:lnTo>
                      <a:pt x="25" y="11"/>
                    </a:lnTo>
                    <a:lnTo>
                      <a:pt x="13" y="3"/>
                    </a:lnTo>
                    <a:lnTo>
                      <a:pt x="0" y="0"/>
                    </a:lnTo>
                    <a:lnTo>
                      <a:pt x="4" y="6"/>
                    </a:lnTo>
                    <a:lnTo>
                      <a:pt x="12" y="15"/>
                    </a:lnTo>
                    <a:lnTo>
                      <a:pt x="21" y="27"/>
                    </a:lnTo>
                    <a:lnTo>
                      <a:pt x="31" y="39"/>
                    </a:lnTo>
                    <a:lnTo>
                      <a:pt x="41" y="52"/>
                    </a:lnTo>
                    <a:lnTo>
                      <a:pt x="52" y="62"/>
                    </a:lnTo>
                    <a:lnTo>
                      <a:pt x="61" y="68"/>
                    </a:lnTo>
                    <a:lnTo>
                      <a:pt x="65"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2" name="Freeform 75"/>
              <p:cNvSpPr>
                <a:spLocks/>
              </p:cNvSpPr>
              <p:nvPr/>
            </p:nvSpPr>
            <p:spPr bwMode="auto">
              <a:xfrm>
                <a:off x="2442" y="1291"/>
                <a:ext cx="57" cy="65"/>
              </a:xfrm>
              <a:custGeom>
                <a:avLst/>
                <a:gdLst>
                  <a:gd name="T0" fmla="*/ 56 w 57"/>
                  <a:gd name="T1" fmla="*/ 65 h 65"/>
                  <a:gd name="T2" fmla="*/ 57 w 57"/>
                  <a:gd name="T3" fmla="*/ 61 h 65"/>
                  <a:gd name="T4" fmla="*/ 54 w 57"/>
                  <a:gd name="T5" fmla="*/ 53 h 65"/>
                  <a:gd name="T6" fmla="*/ 48 w 57"/>
                  <a:gd name="T7" fmla="*/ 43 h 65"/>
                  <a:gd name="T8" fmla="*/ 39 w 57"/>
                  <a:gd name="T9" fmla="*/ 31 h 65"/>
                  <a:gd name="T10" fmla="*/ 31 w 57"/>
                  <a:gd name="T11" fmla="*/ 19 h 65"/>
                  <a:gd name="T12" fmla="*/ 20 w 57"/>
                  <a:gd name="T13" fmla="*/ 9 h 65"/>
                  <a:gd name="T14" fmla="*/ 8 w 57"/>
                  <a:gd name="T15" fmla="*/ 3 h 65"/>
                  <a:gd name="T16" fmla="*/ 0 w 57"/>
                  <a:gd name="T17" fmla="*/ 0 h 65"/>
                  <a:gd name="T18" fmla="*/ 4 w 57"/>
                  <a:gd name="T19" fmla="*/ 6 h 65"/>
                  <a:gd name="T20" fmla="*/ 10 w 57"/>
                  <a:gd name="T21" fmla="*/ 15 h 65"/>
                  <a:gd name="T22" fmla="*/ 17 w 57"/>
                  <a:gd name="T23" fmla="*/ 27 h 65"/>
                  <a:gd name="T24" fmla="*/ 26 w 57"/>
                  <a:gd name="T25" fmla="*/ 39 h 65"/>
                  <a:gd name="T26" fmla="*/ 34 w 57"/>
                  <a:gd name="T27" fmla="*/ 50 h 65"/>
                  <a:gd name="T28" fmla="*/ 42 w 57"/>
                  <a:gd name="T29" fmla="*/ 59 h 65"/>
                  <a:gd name="T30" fmla="*/ 50 w 57"/>
                  <a:gd name="T31" fmla="*/ 65 h 65"/>
                  <a:gd name="T32" fmla="*/ 56 w 57"/>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5"/>
                  <a:gd name="T53" fmla="*/ 57 w 57"/>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5">
                    <a:moveTo>
                      <a:pt x="56" y="65"/>
                    </a:moveTo>
                    <a:lnTo>
                      <a:pt x="57" y="61"/>
                    </a:lnTo>
                    <a:lnTo>
                      <a:pt x="54" y="53"/>
                    </a:lnTo>
                    <a:lnTo>
                      <a:pt x="48" y="43"/>
                    </a:lnTo>
                    <a:lnTo>
                      <a:pt x="39" y="31"/>
                    </a:lnTo>
                    <a:lnTo>
                      <a:pt x="31" y="19"/>
                    </a:lnTo>
                    <a:lnTo>
                      <a:pt x="20" y="9"/>
                    </a:lnTo>
                    <a:lnTo>
                      <a:pt x="8" y="3"/>
                    </a:lnTo>
                    <a:lnTo>
                      <a:pt x="0" y="0"/>
                    </a:lnTo>
                    <a:lnTo>
                      <a:pt x="4" y="6"/>
                    </a:lnTo>
                    <a:lnTo>
                      <a:pt x="10" y="15"/>
                    </a:lnTo>
                    <a:lnTo>
                      <a:pt x="17" y="27"/>
                    </a:lnTo>
                    <a:lnTo>
                      <a:pt x="26" y="39"/>
                    </a:lnTo>
                    <a:lnTo>
                      <a:pt x="34" y="50"/>
                    </a:lnTo>
                    <a:lnTo>
                      <a:pt x="42" y="59"/>
                    </a:lnTo>
                    <a:lnTo>
                      <a:pt x="50" y="65"/>
                    </a:lnTo>
                    <a:lnTo>
                      <a:pt x="56"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3" name="Freeform 76"/>
              <p:cNvSpPr>
                <a:spLocks/>
              </p:cNvSpPr>
              <p:nvPr/>
            </p:nvSpPr>
            <p:spPr bwMode="auto">
              <a:xfrm>
                <a:off x="2415" y="1301"/>
                <a:ext cx="41" cy="60"/>
              </a:xfrm>
              <a:custGeom>
                <a:avLst/>
                <a:gdLst>
                  <a:gd name="T0" fmla="*/ 38 w 41"/>
                  <a:gd name="T1" fmla="*/ 60 h 60"/>
                  <a:gd name="T2" fmla="*/ 41 w 41"/>
                  <a:gd name="T3" fmla="*/ 57 h 60"/>
                  <a:gd name="T4" fmla="*/ 41 w 41"/>
                  <a:gd name="T5" fmla="*/ 49 h 60"/>
                  <a:gd name="T6" fmla="*/ 40 w 41"/>
                  <a:gd name="T7" fmla="*/ 40 h 60"/>
                  <a:gd name="T8" fmla="*/ 35 w 41"/>
                  <a:gd name="T9" fmla="*/ 30 h 60"/>
                  <a:gd name="T10" fmla="*/ 30 w 41"/>
                  <a:gd name="T11" fmla="*/ 21 h 60"/>
                  <a:gd name="T12" fmla="*/ 22 w 41"/>
                  <a:gd name="T13" fmla="*/ 12 h 60"/>
                  <a:gd name="T14" fmla="*/ 12 w 41"/>
                  <a:gd name="T15" fmla="*/ 5 h 60"/>
                  <a:gd name="T16" fmla="*/ 0 w 41"/>
                  <a:gd name="T17" fmla="*/ 0 h 60"/>
                  <a:gd name="T18" fmla="*/ 9 w 41"/>
                  <a:gd name="T19" fmla="*/ 15 h 60"/>
                  <a:gd name="T20" fmla="*/ 19 w 41"/>
                  <a:gd name="T21" fmla="*/ 36 h 60"/>
                  <a:gd name="T22" fmla="*/ 30 w 41"/>
                  <a:gd name="T23" fmla="*/ 54 h 60"/>
                  <a:gd name="T24" fmla="*/ 38 w 41"/>
                  <a:gd name="T25" fmla="*/ 6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0"/>
                  <a:gd name="T41" fmla="*/ 41 w 4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0">
                    <a:moveTo>
                      <a:pt x="38" y="60"/>
                    </a:moveTo>
                    <a:lnTo>
                      <a:pt x="41" y="57"/>
                    </a:lnTo>
                    <a:lnTo>
                      <a:pt x="41" y="49"/>
                    </a:lnTo>
                    <a:lnTo>
                      <a:pt x="40" y="40"/>
                    </a:lnTo>
                    <a:lnTo>
                      <a:pt x="35" y="30"/>
                    </a:lnTo>
                    <a:lnTo>
                      <a:pt x="30" y="21"/>
                    </a:lnTo>
                    <a:lnTo>
                      <a:pt x="22" y="12"/>
                    </a:lnTo>
                    <a:lnTo>
                      <a:pt x="12" y="5"/>
                    </a:lnTo>
                    <a:lnTo>
                      <a:pt x="0" y="0"/>
                    </a:lnTo>
                    <a:lnTo>
                      <a:pt x="9" y="15"/>
                    </a:lnTo>
                    <a:lnTo>
                      <a:pt x="19" y="36"/>
                    </a:lnTo>
                    <a:lnTo>
                      <a:pt x="30" y="54"/>
                    </a:lnTo>
                    <a:lnTo>
                      <a:pt x="38"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4" name="Freeform 77"/>
              <p:cNvSpPr>
                <a:spLocks/>
              </p:cNvSpPr>
              <p:nvPr/>
            </p:nvSpPr>
            <p:spPr bwMode="auto">
              <a:xfrm>
                <a:off x="2357" y="1330"/>
                <a:ext cx="33" cy="44"/>
              </a:xfrm>
              <a:custGeom>
                <a:avLst/>
                <a:gdLst>
                  <a:gd name="T0" fmla="*/ 30 w 33"/>
                  <a:gd name="T1" fmla="*/ 44 h 44"/>
                  <a:gd name="T2" fmla="*/ 33 w 33"/>
                  <a:gd name="T3" fmla="*/ 35 h 44"/>
                  <a:gd name="T4" fmla="*/ 26 w 33"/>
                  <a:gd name="T5" fmla="*/ 19 h 44"/>
                  <a:gd name="T6" fmla="*/ 12 w 33"/>
                  <a:gd name="T7" fmla="*/ 5 h 44"/>
                  <a:gd name="T8" fmla="*/ 0 w 33"/>
                  <a:gd name="T9" fmla="*/ 0 h 44"/>
                  <a:gd name="T10" fmla="*/ 6 w 33"/>
                  <a:gd name="T11" fmla="*/ 10 h 44"/>
                  <a:gd name="T12" fmla="*/ 14 w 33"/>
                  <a:gd name="T13" fmla="*/ 25 h 44"/>
                  <a:gd name="T14" fmla="*/ 23 w 33"/>
                  <a:gd name="T15" fmla="*/ 38 h 44"/>
                  <a:gd name="T16" fmla="*/ 30 w 3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30" y="44"/>
                    </a:moveTo>
                    <a:lnTo>
                      <a:pt x="33" y="35"/>
                    </a:lnTo>
                    <a:lnTo>
                      <a:pt x="26" y="19"/>
                    </a:lnTo>
                    <a:lnTo>
                      <a:pt x="12" y="5"/>
                    </a:lnTo>
                    <a:lnTo>
                      <a:pt x="0" y="0"/>
                    </a:lnTo>
                    <a:lnTo>
                      <a:pt x="6" y="10"/>
                    </a:lnTo>
                    <a:lnTo>
                      <a:pt x="14" y="25"/>
                    </a:lnTo>
                    <a:lnTo>
                      <a:pt x="23" y="38"/>
                    </a:lnTo>
                    <a:lnTo>
                      <a:pt x="30"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5" name="Freeform 78"/>
              <p:cNvSpPr>
                <a:spLocks/>
              </p:cNvSpPr>
              <p:nvPr/>
            </p:nvSpPr>
            <p:spPr bwMode="auto">
              <a:xfrm>
                <a:off x="2332" y="1341"/>
                <a:ext cx="24" cy="31"/>
              </a:xfrm>
              <a:custGeom>
                <a:avLst/>
                <a:gdLst>
                  <a:gd name="T0" fmla="*/ 22 w 24"/>
                  <a:gd name="T1" fmla="*/ 30 h 31"/>
                  <a:gd name="T2" fmla="*/ 24 w 24"/>
                  <a:gd name="T3" fmla="*/ 21 h 31"/>
                  <a:gd name="T4" fmla="*/ 20 w 24"/>
                  <a:gd name="T5" fmla="*/ 9 h 31"/>
                  <a:gd name="T6" fmla="*/ 12 w 24"/>
                  <a:gd name="T7" fmla="*/ 0 h 31"/>
                  <a:gd name="T8" fmla="*/ 0 w 24"/>
                  <a:gd name="T9" fmla="*/ 2 h 31"/>
                  <a:gd name="T10" fmla="*/ 9 w 24"/>
                  <a:gd name="T11" fmla="*/ 8 h 31"/>
                  <a:gd name="T12" fmla="*/ 14 w 24"/>
                  <a:gd name="T13" fmla="*/ 20 h 31"/>
                  <a:gd name="T14" fmla="*/ 18 w 24"/>
                  <a:gd name="T15" fmla="*/ 31 h 31"/>
                  <a:gd name="T16" fmla="*/ 22 w 24"/>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1"/>
                  <a:gd name="T29" fmla="*/ 24 w 2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1">
                    <a:moveTo>
                      <a:pt x="22" y="30"/>
                    </a:moveTo>
                    <a:lnTo>
                      <a:pt x="24" y="21"/>
                    </a:lnTo>
                    <a:lnTo>
                      <a:pt x="20" y="9"/>
                    </a:lnTo>
                    <a:lnTo>
                      <a:pt x="12" y="0"/>
                    </a:lnTo>
                    <a:lnTo>
                      <a:pt x="0" y="2"/>
                    </a:lnTo>
                    <a:lnTo>
                      <a:pt x="9" y="8"/>
                    </a:lnTo>
                    <a:lnTo>
                      <a:pt x="14" y="20"/>
                    </a:lnTo>
                    <a:lnTo>
                      <a:pt x="18" y="31"/>
                    </a:lnTo>
                    <a:lnTo>
                      <a:pt x="22"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6" name="Freeform 79"/>
              <p:cNvSpPr>
                <a:spLocks/>
              </p:cNvSpPr>
              <p:nvPr/>
            </p:nvSpPr>
            <p:spPr bwMode="auto">
              <a:xfrm>
                <a:off x="2572" y="1270"/>
                <a:ext cx="66" cy="58"/>
              </a:xfrm>
              <a:custGeom>
                <a:avLst/>
                <a:gdLst>
                  <a:gd name="T0" fmla="*/ 64 w 66"/>
                  <a:gd name="T1" fmla="*/ 58 h 58"/>
                  <a:gd name="T2" fmla="*/ 66 w 66"/>
                  <a:gd name="T3" fmla="*/ 54 h 58"/>
                  <a:gd name="T4" fmla="*/ 64 w 66"/>
                  <a:gd name="T5" fmla="*/ 48 h 58"/>
                  <a:gd name="T6" fmla="*/ 59 w 66"/>
                  <a:gd name="T7" fmla="*/ 39 h 58"/>
                  <a:gd name="T8" fmla="*/ 50 w 66"/>
                  <a:gd name="T9" fmla="*/ 28 h 58"/>
                  <a:gd name="T10" fmla="*/ 39 w 66"/>
                  <a:gd name="T11" fmla="*/ 20 h 58"/>
                  <a:gd name="T12" fmla="*/ 28 w 66"/>
                  <a:gd name="T13" fmla="*/ 11 h 58"/>
                  <a:gd name="T14" fmla="*/ 13 w 66"/>
                  <a:gd name="T15" fmla="*/ 3 h 58"/>
                  <a:gd name="T16" fmla="*/ 0 w 66"/>
                  <a:gd name="T17" fmla="*/ 0 h 58"/>
                  <a:gd name="T18" fmla="*/ 5 w 66"/>
                  <a:gd name="T19" fmla="*/ 5 h 58"/>
                  <a:gd name="T20" fmla="*/ 13 w 66"/>
                  <a:gd name="T21" fmla="*/ 12 h 58"/>
                  <a:gd name="T22" fmla="*/ 22 w 66"/>
                  <a:gd name="T23" fmla="*/ 23 h 58"/>
                  <a:gd name="T24" fmla="*/ 32 w 66"/>
                  <a:gd name="T25" fmla="*/ 33 h 58"/>
                  <a:gd name="T26" fmla="*/ 42 w 66"/>
                  <a:gd name="T27" fmla="*/ 43 h 58"/>
                  <a:gd name="T28" fmla="*/ 51 w 66"/>
                  <a:gd name="T29" fmla="*/ 52 h 58"/>
                  <a:gd name="T30" fmla="*/ 59 w 66"/>
                  <a:gd name="T31" fmla="*/ 58 h 58"/>
                  <a:gd name="T32" fmla="*/ 64 w 66"/>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58"/>
                  <a:gd name="T53" fmla="*/ 66 w 66"/>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58">
                    <a:moveTo>
                      <a:pt x="64" y="58"/>
                    </a:moveTo>
                    <a:lnTo>
                      <a:pt x="66" y="54"/>
                    </a:lnTo>
                    <a:lnTo>
                      <a:pt x="64" y="48"/>
                    </a:lnTo>
                    <a:lnTo>
                      <a:pt x="59" y="39"/>
                    </a:lnTo>
                    <a:lnTo>
                      <a:pt x="50" y="28"/>
                    </a:lnTo>
                    <a:lnTo>
                      <a:pt x="39" y="20"/>
                    </a:lnTo>
                    <a:lnTo>
                      <a:pt x="28" y="11"/>
                    </a:lnTo>
                    <a:lnTo>
                      <a:pt x="13" y="3"/>
                    </a:lnTo>
                    <a:lnTo>
                      <a:pt x="0" y="0"/>
                    </a:lnTo>
                    <a:lnTo>
                      <a:pt x="5" y="5"/>
                    </a:lnTo>
                    <a:lnTo>
                      <a:pt x="13" y="12"/>
                    </a:lnTo>
                    <a:lnTo>
                      <a:pt x="22" y="23"/>
                    </a:lnTo>
                    <a:lnTo>
                      <a:pt x="32" y="33"/>
                    </a:lnTo>
                    <a:lnTo>
                      <a:pt x="42" y="43"/>
                    </a:lnTo>
                    <a:lnTo>
                      <a:pt x="51" y="52"/>
                    </a:lnTo>
                    <a:lnTo>
                      <a:pt x="59" y="58"/>
                    </a:lnTo>
                    <a:lnTo>
                      <a:pt x="64"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7" name="Freeform 80"/>
              <p:cNvSpPr>
                <a:spLocks/>
              </p:cNvSpPr>
              <p:nvPr/>
            </p:nvSpPr>
            <p:spPr bwMode="auto">
              <a:xfrm>
                <a:off x="2641" y="1267"/>
                <a:ext cx="52" cy="46"/>
              </a:xfrm>
              <a:custGeom>
                <a:avLst/>
                <a:gdLst>
                  <a:gd name="T0" fmla="*/ 50 w 52"/>
                  <a:gd name="T1" fmla="*/ 46 h 46"/>
                  <a:gd name="T2" fmla="*/ 52 w 52"/>
                  <a:gd name="T3" fmla="*/ 43 h 46"/>
                  <a:gd name="T4" fmla="*/ 52 w 52"/>
                  <a:gd name="T5" fmla="*/ 39 h 46"/>
                  <a:gd name="T6" fmla="*/ 47 w 52"/>
                  <a:gd name="T7" fmla="*/ 31 h 46"/>
                  <a:gd name="T8" fmla="*/ 43 w 52"/>
                  <a:gd name="T9" fmla="*/ 24 h 46"/>
                  <a:gd name="T10" fmla="*/ 34 w 52"/>
                  <a:gd name="T11" fmla="*/ 17 h 46"/>
                  <a:gd name="T12" fmla="*/ 25 w 52"/>
                  <a:gd name="T13" fmla="*/ 9 h 46"/>
                  <a:gd name="T14" fmla="*/ 13 w 52"/>
                  <a:gd name="T15" fmla="*/ 3 h 46"/>
                  <a:gd name="T16" fmla="*/ 0 w 52"/>
                  <a:gd name="T17" fmla="*/ 0 h 46"/>
                  <a:gd name="T18" fmla="*/ 6 w 52"/>
                  <a:gd name="T19" fmla="*/ 6 h 46"/>
                  <a:gd name="T20" fmla="*/ 13 w 52"/>
                  <a:gd name="T21" fmla="*/ 14 h 46"/>
                  <a:gd name="T22" fmla="*/ 21 w 52"/>
                  <a:gd name="T23" fmla="*/ 21 h 46"/>
                  <a:gd name="T24" fmla="*/ 28 w 52"/>
                  <a:gd name="T25" fmla="*/ 30 h 46"/>
                  <a:gd name="T26" fmla="*/ 35 w 52"/>
                  <a:gd name="T27" fmla="*/ 37 h 46"/>
                  <a:gd name="T28" fmla="*/ 41 w 52"/>
                  <a:gd name="T29" fmla="*/ 43 h 46"/>
                  <a:gd name="T30" fmla="*/ 47 w 52"/>
                  <a:gd name="T31" fmla="*/ 46 h 46"/>
                  <a:gd name="T32" fmla="*/ 50 w 52"/>
                  <a:gd name="T33" fmla="*/ 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6"/>
                  <a:gd name="T53" fmla="*/ 52 w 5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6">
                    <a:moveTo>
                      <a:pt x="50" y="46"/>
                    </a:moveTo>
                    <a:lnTo>
                      <a:pt x="52" y="43"/>
                    </a:lnTo>
                    <a:lnTo>
                      <a:pt x="52" y="39"/>
                    </a:lnTo>
                    <a:lnTo>
                      <a:pt x="47" y="31"/>
                    </a:lnTo>
                    <a:lnTo>
                      <a:pt x="43" y="24"/>
                    </a:lnTo>
                    <a:lnTo>
                      <a:pt x="34" y="17"/>
                    </a:lnTo>
                    <a:lnTo>
                      <a:pt x="25" y="9"/>
                    </a:lnTo>
                    <a:lnTo>
                      <a:pt x="13" y="3"/>
                    </a:lnTo>
                    <a:lnTo>
                      <a:pt x="0" y="0"/>
                    </a:lnTo>
                    <a:lnTo>
                      <a:pt x="6" y="6"/>
                    </a:lnTo>
                    <a:lnTo>
                      <a:pt x="13" y="14"/>
                    </a:lnTo>
                    <a:lnTo>
                      <a:pt x="21" y="21"/>
                    </a:lnTo>
                    <a:lnTo>
                      <a:pt x="28" y="30"/>
                    </a:lnTo>
                    <a:lnTo>
                      <a:pt x="35" y="37"/>
                    </a:lnTo>
                    <a:lnTo>
                      <a:pt x="41" y="43"/>
                    </a:lnTo>
                    <a:lnTo>
                      <a:pt x="47" y="46"/>
                    </a:lnTo>
                    <a:lnTo>
                      <a:pt x="50"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8" name="Freeform 81"/>
              <p:cNvSpPr>
                <a:spLocks/>
              </p:cNvSpPr>
              <p:nvPr/>
            </p:nvSpPr>
            <p:spPr bwMode="auto">
              <a:xfrm>
                <a:off x="2468" y="1282"/>
                <a:ext cx="58" cy="64"/>
              </a:xfrm>
              <a:custGeom>
                <a:avLst/>
                <a:gdLst>
                  <a:gd name="T0" fmla="*/ 56 w 58"/>
                  <a:gd name="T1" fmla="*/ 64 h 64"/>
                  <a:gd name="T2" fmla="*/ 58 w 58"/>
                  <a:gd name="T3" fmla="*/ 61 h 64"/>
                  <a:gd name="T4" fmla="*/ 55 w 58"/>
                  <a:gd name="T5" fmla="*/ 52 h 64"/>
                  <a:gd name="T6" fmla="*/ 49 w 58"/>
                  <a:gd name="T7" fmla="*/ 43 h 64"/>
                  <a:gd name="T8" fmla="*/ 40 w 58"/>
                  <a:gd name="T9" fmla="*/ 31 h 64"/>
                  <a:gd name="T10" fmla="*/ 31 w 58"/>
                  <a:gd name="T11" fmla="*/ 19 h 64"/>
                  <a:gd name="T12" fmla="*/ 21 w 58"/>
                  <a:gd name="T13" fmla="*/ 9 h 64"/>
                  <a:gd name="T14" fmla="*/ 9 w 58"/>
                  <a:gd name="T15" fmla="*/ 3 h 64"/>
                  <a:gd name="T16" fmla="*/ 0 w 58"/>
                  <a:gd name="T17" fmla="*/ 0 h 64"/>
                  <a:gd name="T18" fmla="*/ 5 w 58"/>
                  <a:gd name="T19" fmla="*/ 6 h 64"/>
                  <a:gd name="T20" fmla="*/ 10 w 58"/>
                  <a:gd name="T21" fmla="*/ 15 h 64"/>
                  <a:gd name="T22" fmla="*/ 18 w 58"/>
                  <a:gd name="T23" fmla="*/ 27 h 64"/>
                  <a:gd name="T24" fmla="*/ 27 w 58"/>
                  <a:gd name="T25" fmla="*/ 39 h 64"/>
                  <a:gd name="T26" fmla="*/ 34 w 58"/>
                  <a:gd name="T27" fmla="*/ 49 h 64"/>
                  <a:gd name="T28" fmla="*/ 43 w 58"/>
                  <a:gd name="T29" fmla="*/ 58 h 64"/>
                  <a:gd name="T30" fmla="*/ 50 w 58"/>
                  <a:gd name="T31" fmla="*/ 64 h 64"/>
                  <a:gd name="T32" fmla="*/ 56 w 58"/>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64"/>
                  <a:gd name="T53" fmla="*/ 58 w 5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64">
                    <a:moveTo>
                      <a:pt x="56" y="64"/>
                    </a:moveTo>
                    <a:lnTo>
                      <a:pt x="58" y="61"/>
                    </a:lnTo>
                    <a:lnTo>
                      <a:pt x="55" y="52"/>
                    </a:lnTo>
                    <a:lnTo>
                      <a:pt x="49" y="43"/>
                    </a:lnTo>
                    <a:lnTo>
                      <a:pt x="40" y="31"/>
                    </a:lnTo>
                    <a:lnTo>
                      <a:pt x="31" y="19"/>
                    </a:lnTo>
                    <a:lnTo>
                      <a:pt x="21" y="9"/>
                    </a:lnTo>
                    <a:lnTo>
                      <a:pt x="9" y="3"/>
                    </a:lnTo>
                    <a:lnTo>
                      <a:pt x="0" y="0"/>
                    </a:lnTo>
                    <a:lnTo>
                      <a:pt x="5" y="6"/>
                    </a:lnTo>
                    <a:lnTo>
                      <a:pt x="10" y="15"/>
                    </a:lnTo>
                    <a:lnTo>
                      <a:pt x="18" y="27"/>
                    </a:lnTo>
                    <a:lnTo>
                      <a:pt x="27" y="39"/>
                    </a:lnTo>
                    <a:lnTo>
                      <a:pt x="34" y="49"/>
                    </a:lnTo>
                    <a:lnTo>
                      <a:pt x="43" y="58"/>
                    </a:lnTo>
                    <a:lnTo>
                      <a:pt x="50" y="64"/>
                    </a:lnTo>
                    <a:lnTo>
                      <a:pt x="56"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9" name="Freeform 82"/>
              <p:cNvSpPr>
                <a:spLocks/>
              </p:cNvSpPr>
              <p:nvPr/>
            </p:nvSpPr>
            <p:spPr bwMode="auto">
              <a:xfrm>
                <a:off x="2385" y="1313"/>
                <a:ext cx="43" cy="53"/>
              </a:xfrm>
              <a:custGeom>
                <a:avLst/>
                <a:gdLst>
                  <a:gd name="T0" fmla="*/ 40 w 43"/>
                  <a:gd name="T1" fmla="*/ 53 h 53"/>
                  <a:gd name="T2" fmla="*/ 43 w 43"/>
                  <a:gd name="T3" fmla="*/ 50 h 53"/>
                  <a:gd name="T4" fmla="*/ 42 w 43"/>
                  <a:gd name="T5" fmla="*/ 43 h 53"/>
                  <a:gd name="T6" fmla="*/ 37 w 43"/>
                  <a:gd name="T7" fmla="*/ 34 h 53"/>
                  <a:gd name="T8" fmla="*/ 30 w 43"/>
                  <a:gd name="T9" fmla="*/ 24 h 53"/>
                  <a:gd name="T10" fmla="*/ 23 w 43"/>
                  <a:gd name="T11" fmla="*/ 15 h 53"/>
                  <a:gd name="T12" fmla="*/ 15 w 43"/>
                  <a:gd name="T13" fmla="*/ 8 h 53"/>
                  <a:gd name="T14" fmla="*/ 6 w 43"/>
                  <a:gd name="T15" fmla="*/ 2 h 53"/>
                  <a:gd name="T16" fmla="*/ 0 w 43"/>
                  <a:gd name="T17" fmla="*/ 0 h 53"/>
                  <a:gd name="T18" fmla="*/ 8 w 43"/>
                  <a:gd name="T19" fmla="*/ 12 h 53"/>
                  <a:gd name="T20" fmla="*/ 18 w 43"/>
                  <a:gd name="T21" fmla="*/ 30 h 53"/>
                  <a:gd name="T22" fmla="*/ 30 w 43"/>
                  <a:gd name="T23" fmla="*/ 46 h 53"/>
                  <a:gd name="T24" fmla="*/ 40 w 43"/>
                  <a:gd name="T25" fmla="*/ 5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3"/>
                  <a:gd name="T41" fmla="*/ 43 w 43"/>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3">
                    <a:moveTo>
                      <a:pt x="40" y="53"/>
                    </a:moveTo>
                    <a:lnTo>
                      <a:pt x="43" y="50"/>
                    </a:lnTo>
                    <a:lnTo>
                      <a:pt x="42" y="43"/>
                    </a:lnTo>
                    <a:lnTo>
                      <a:pt x="37" y="34"/>
                    </a:lnTo>
                    <a:lnTo>
                      <a:pt x="30" y="24"/>
                    </a:lnTo>
                    <a:lnTo>
                      <a:pt x="23" y="15"/>
                    </a:lnTo>
                    <a:lnTo>
                      <a:pt x="15" y="8"/>
                    </a:lnTo>
                    <a:lnTo>
                      <a:pt x="6" y="2"/>
                    </a:lnTo>
                    <a:lnTo>
                      <a:pt x="0" y="0"/>
                    </a:lnTo>
                    <a:lnTo>
                      <a:pt x="8" y="12"/>
                    </a:lnTo>
                    <a:lnTo>
                      <a:pt x="18" y="30"/>
                    </a:lnTo>
                    <a:lnTo>
                      <a:pt x="30" y="46"/>
                    </a:lnTo>
                    <a:lnTo>
                      <a:pt x="40"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0" name="Freeform 83"/>
              <p:cNvSpPr>
                <a:spLocks/>
              </p:cNvSpPr>
              <p:nvPr/>
            </p:nvSpPr>
            <p:spPr bwMode="auto">
              <a:xfrm>
                <a:off x="2666" y="1263"/>
                <a:ext cx="58" cy="9"/>
              </a:xfrm>
              <a:custGeom>
                <a:avLst/>
                <a:gdLst>
                  <a:gd name="T0" fmla="*/ 0 w 58"/>
                  <a:gd name="T1" fmla="*/ 7 h 9"/>
                  <a:gd name="T2" fmla="*/ 4 w 58"/>
                  <a:gd name="T3" fmla="*/ 7 h 9"/>
                  <a:gd name="T4" fmla="*/ 12 w 58"/>
                  <a:gd name="T5" fmla="*/ 6 h 9"/>
                  <a:gd name="T6" fmla="*/ 21 w 58"/>
                  <a:gd name="T7" fmla="*/ 4 h 9"/>
                  <a:gd name="T8" fmla="*/ 31 w 58"/>
                  <a:gd name="T9" fmla="*/ 3 h 9"/>
                  <a:gd name="T10" fmla="*/ 41 w 58"/>
                  <a:gd name="T11" fmla="*/ 1 h 9"/>
                  <a:gd name="T12" fmla="*/ 50 w 58"/>
                  <a:gd name="T13" fmla="*/ 0 h 9"/>
                  <a:gd name="T14" fmla="*/ 56 w 58"/>
                  <a:gd name="T15" fmla="*/ 0 h 9"/>
                  <a:gd name="T16" fmla="*/ 58 w 58"/>
                  <a:gd name="T17" fmla="*/ 3 h 9"/>
                  <a:gd name="T18" fmla="*/ 56 w 58"/>
                  <a:gd name="T19" fmla="*/ 6 h 9"/>
                  <a:gd name="T20" fmla="*/ 50 w 58"/>
                  <a:gd name="T21" fmla="*/ 9 h 9"/>
                  <a:gd name="T22" fmla="*/ 43 w 58"/>
                  <a:gd name="T23" fmla="*/ 9 h 9"/>
                  <a:gd name="T24" fmla="*/ 34 w 58"/>
                  <a:gd name="T25" fmla="*/ 9 h 9"/>
                  <a:gd name="T26" fmla="*/ 24 w 58"/>
                  <a:gd name="T27" fmla="*/ 9 h 9"/>
                  <a:gd name="T28" fmla="*/ 13 w 58"/>
                  <a:gd name="T29" fmla="*/ 9 h 9"/>
                  <a:gd name="T30" fmla="*/ 6 w 58"/>
                  <a:gd name="T31" fmla="*/ 7 h 9"/>
                  <a:gd name="T32" fmla="*/ 0 w 5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9"/>
                  <a:gd name="T53" fmla="*/ 58 w 5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9">
                    <a:moveTo>
                      <a:pt x="0" y="7"/>
                    </a:moveTo>
                    <a:lnTo>
                      <a:pt x="4" y="7"/>
                    </a:lnTo>
                    <a:lnTo>
                      <a:pt x="12" y="6"/>
                    </a:lnTo>
                    <a:lnTo>
                      <a:pt x="21" y="4"/>
                    </a:lnTo>
                    <a:lnTo>
                      <a:pt x="31" y="3"/>
                    </a:lnTo>
                    <a:lnTo>
                      <a:pt x="41" y="1"/>
                    </a:lnTo>
                    <a:lnTo>
                      <a:pt x="50" y="0"/>
                    </a:lnTo>
                    <a:lnTo>
                      <a:pt x="56" y="0"/>
                    </a:lnTo>
                    <a:lnTo>
                      <a:pt x="58" y="3"/>
                    </a:lnTo>
                    <a:lnTo>
                      <a:pt x="56" y="6"/>
                    </a:lnTo>
                    <a:lnTo>
                      <a:pt x="50" y="9"/>
                    </a:lnTo>
                    <a:lnTo>
                      <a:pt x="43" y="9"/>
                    </a:lnTo>
                    <a:lnTo>
                      <a:pt x="34" y="9"/>
                    </a:lnTo>
                    <a:lnTo>
                      <a:pt x="24" y="9"/>
                    </a:lnTo>
                    <a:lnTo>
                      <a:pt x="13" y="9"/>
                    </a:lnTo>
                    <a:lnTo>
                      <a:pt x="6" y="7"/>
                    </a:lnTo>
                    <a:lnTo>
                      <a:pt x="0"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1" name="Freeform 84"/>
              <p:cNvSpPr>
                <a:spLocks/>
              </p:cNvSpPr>
              <p:nvPr/>
            </p:nvSpPr>
            <p:spPr bwMode="auto">
              <a:xfrm>
                <a:off x="2600" y="1199"/>
                <a:ext cx="76" cy="70"/>
              </a:xfrm>
              <a:custGeom>
                <a:avLst/>
                <a:gdLst>
                  <a:gd name="T0" fmla="*/ 0 w 76"/>
                  <a:gd name="T1" fmla="*/ 70 h 70"/>
                  <a:gd name="T2" fmla="*/ 8 w 76"/>
                  <a:gd name="T3" fmla="*/ 65 h 70"/>
                  <a:gd name="T4" fmla="*/ 20 w 76"/>
                  <a:gd name="T5" fmla="*/ 57 h 70"/>
                  <a:gd name="T6" fmla="*/ 35 w 76"/>
                  <a:gd name="T7" fmla="*/ 46 h 70"/>
                  <a:gd name="T8" fmla="*/ 50 w 76"/>
                  <a:gd name="T9" fmla="*/ 34 h 70"/>
                  <a:gd name="T10" fmla="*/ 62 w 76"/>
                  <a:gd name="T11" fmla="*/ 24 h 70"/>
                  <a:gd name="T12" fmla="*/ 72 w 76"/>
                  <a:gd name="T13" fmla="*/ 14 h 70"/>
                  <a:gd name="T14" fmla="*/ 76 w 76"/>
                  <a:gd name="T15" fmla="*/ 5 h 70"/>
                  <a:gd name="T16" fmla="*/ 75 w 76"/>
                  <a:gd name="T17" fmla="*/ 0 h 70"/>
                  <a:gd name="T18" fmla="*/ 69 w 76"/>
                  <a:gd name="T19" fmla="*/ 0 h 70"/>
                  <a:gd name="T20" fmla="*/ 60 w 76"/>
                  <a:gd name="T21" fmla="*/ 6 h 70"/>
                  <a:gd name="T22" fmla="*/ 50 w 76"/>
                  <a:gd name="T23" fmla="*/ 15 h 70"/>
                  <a:gd name="T24" fmla="*/ 39 w 76"/>
                  <a:gd name="T25" fmla="*/ 29 h 70"/>
                  <a:gd name="T26" fmla="*/ 28 w 76"/>
                  <a:gd name="T27" fmla="*/ 40 h 70"/>
                  <a:gd name="T28" fmla="*/ 17 w 76"/>
                  <a:gd name="T29" fmla="*/ 54 h 70"/>
                  <a:gd name="T30" fmla="*/ 7 w 76"/>
                  <a:gd name="T31" fmla="*/ 64 h 70"/>
                  <a:gd name="T32" fmla="*/ 0 w 76"/>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0"/>
                  <a:gd name="T53" fmla="*/ 76 w 7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0">
                    <a:moveTo>
                      <a:pt x="0" y="70"/>
                    </a:moveTo>
                    <a:lnTo>
                      <a:pt x="8" y="65"/>
                    </a:lnTo>
                    <a:lnTo>
                      <a:pt x="20" y="57"/>
                    </a:lnTo>
                    <a:lnTo>
                      <a:pt x="35" y="46"/>
                    </a:lnTo>
                    <a:lnTo>
                      <a:pt x="50" y="34"/>
                    </a:lnTo>
                    <a:lnTo>
                      <a:pt x="62" y="24"/>
                    </a:lnTo>
                    <a:lnTo>
                      <a:pt x="72" y="14"/>
                    </a:lnTo>
                    <a:lnTo>
                      <a:pt x="76" y="5"/>
                    </a:lnTo>
                    <a:lnTo>
                      <a:pt x="75" y="0"/>
                    </a:lnTo>
                    <a:lnTo>
                      <a:pt x="69" y="0"/>
                    </a:lnTo>
                    <a:lnTo>
                      <a:pt x="60" y="6"/>
                    </a:lnTo>
                    <a:lnTo>
                      <a:pt x="50" y="15"/>
                    </a:lnTo>
                    <a:lnTo>
                      <a:pt x="39" y="29"/>
                    </a:lnTo>
                    <a:lnTo>
                      <a:pt x="28" y="40"/>
                    </a:lnTo>
                    <a:lnTo>
                      <a:pt x="17" y="54"/>
                    </a:lnTo>
                    <a:lnTo>
                      <a:pt x="7" y="64"/>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2" name="Freeform 85"/>
              <p:cNvSpPr>
                <a:spLocks/>
              </p:cNvSpPr>
              <p:nvPr/>
            </p:nvSpPr>
            <p:spPr bwMode="auto">
              <a:xfrm>
                <a:off x="2572" y="1199"/>
                <a:ext cx="69" cy="73"/>
              </a:xfrm>
              <a:custGeom>
                <a:avLst/>
                <a:gdLst>
                  <a:gd name="T0" fmla="*/ 0 w 69"/>
                  <a:gd name="T1" fmla="*/ 73 h 73"/>
                  <a:gd name="T2" fmla="*/ 8 w 69"/>
                  <a:gd name="T3" fmla="*/ 67 h 73"/>
                  <a:gd name="T4" fmla="*/ 20 w 69"/>
                  <a:gd name="T5" fmla="*/ 57 h 73"/>
                  <a:gd name="T6" fmla="*/ 32 w 69"/>
                  <a:gd name="T7" fmla="*/ 46 h 73"/>
                  <a:gd name="T8" fmla="*/ 45 w 69"/>
                  <a:gd name="T9" fmla="*/ 33 h 73"/>
                  <a:gd name="T10" fmla="*/ 57 w 69"/>
                  <a:gd name="T11" fmla="*/ 21 h 73"/>
                  <a:gd name="T12" fmla="*/ 66 w 69"/>
                  <a:gd name="T13" fmla="*/ 11 h 73"/>
                  <a:gd name="T14" fmla="*/ 69 w 69"/>
                  <a:gd name="T15" fmla="*/ 3 h 73"/>
                  <a:gd name="T16" fmla="*/ 67 w 69"/>
                  <a:gd name="T17" fmla="*/ 0 h 73"/>
                  <a:gd name="T18" fmla="*/ 60 w 69"/>
                  <a:gd name="T19" fmla="*/ 3 h 73"/>
                  <a:gd name="T20" fmla="*/ 51 w 69"/>
                  <a:gd name="T21" fmla="*/ 11 h 73"/>
                  <a:gd name="T22" fmla="*/ 42 w 69"/>
                  <a:gd name="T23" fmla="*/ 21 h 73"/>
                  <a:gd name="T24" fmla="*/ 32 w 69"/>
                  <a:gd name="T25" fmla="*/ 34 h 73"/>
                  <a:gd name="T26" fmla="*/ 22 w 69"/>
                  <a:gd name="T27" fmla="*/ 46 h 73"/>
                  <a:gd name="T28" fmla="*/ 13 w 69"/>
                  <a:gd name="T29" fmla="*/ 60 h 73"/>
                  <a:gd name="T30" fmla="*/ 5 w 69"/>
                  <a:gd name="T31" fmla="*/ 68 h 73"/>
                  <a:gd name="T32" fmla="*/ 0 w 69"/>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3"/>
                  <a:gd name="T53" fmla="*/ 69 w 69"/>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3">
                    <a:moveTo>
                      <a:pt x="0" y="73"/>
                    </a:moveTo>
                    <a:lnTo>
                      <a:pt x="8" y="67"/>
                    </a:lnTo>
                    <a:lnTo>
                      <a:pt x="20" y="57"/>
                    </a:lnTo>
                    <a:lnTo>
                      <a:pt x="32" y="46"/>
                    </a:lnTo>
                    <a:lnTo>
                      <a:pt x="45" y="33"/>
                    </a:lnTo>
                    <a:lnTo>
                      <a:pt x="57" y="21"/>
                    </a:lnTo>
                    <a:lnTo>
                      <a:pt x="66" y="11"/>
                    </a:lnTo>
                    <a:lnTo>
                      <a:pt x="69" y="3"/>
                    </a:lnTo>
                    <a:lnTo>
                      <a:pt x="67" y="0"/>
                    </a:lnTo>
                    <a:lnTo>
                      <a:pt x="60" y="3"/>
                    </a:lnTo>
                    <a:lnTo>
                      <a:pt x="51" y="11"/>
                    </a:lnTo>
                    <a:lnTo>
                      <a:pt x="42" y="21"/>
                    </a:lnTo>
                    <a:lnTo>
                      <a:pt x="32" y="34"/>
                    </a:lnTo>
                    <a:lnTo>
                      <a:pt x="22" y="46"/>
                    </a:lnTo>
                    <a:lnTo>
                      <a:pt x="13" y="60"/>
                    </a:lnTo>
                    <a:lnTo>
                      <a:pt x="5" y="68"/>
                    </a:lnTo>
                    <a:lnTo>
                      <a:pt x="0"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3" name="Freeform 86"/>
              <p:cNvSpPr>
                <a:spLocks/>
              </p:cNvSpPr>
              <p:nvPr/>
            </p:nvSpPr>
            <p:spPr bwMode="auto">
              <a:xfrm>
                <a:off x="2539" y="1198"/>
                <a:ext cx="61" cy="77"/>
              </a:xfrm>
              <a:custGeom>
                <a:avLst/>
                <a:gdLst>
                  <a:gd name="T0" fmla="*/ 0 w 61"/>
                  <a:gd name="T1" fmla="*/ 77 h 77"/>
                  <a:gd name="T2" fmla="*/ 9 w 61"/>
                  <a:gd name="T3" fmla="*/ 69 h 77"/>
                  <a:gd name="T4" fmla="*/ 21 w 61"/>
                  <a:gd name="T5" fmla="*/ 59 h 77"/>
                  <a:gd name="T6" fmla="*/ 33 w 61"/>
                  <a:gd name="T7" fmla="*/ 46 h 77"/>
                  <a:gd name="T8" fmla="*/ 43 w 61"/>
                  <a:gd name="T9" fmla="*/ 34 h 77"/>
                  <a:gd name="T10" fmla="*/ 52 w 61"/>
                  <a:gd name="T11" fmla="*/ 21 h 77"/>
                  <a:gd name="T12" fmla="*/ 59 w 61"/>
                  <a:gd name="T13" fmla="*/ 10 h 77"/>
                  <a:gd name="T14" fmla="*/ 61 w 61"/>
                  <a:gd name="T15" fmla="*/ 3 h 77"/>
                  <a:gd name="T16" fmla="*/ 59 w 61"/>
                  <a:gd name="T17" fmla="*/ 0 h 77"/>
                  <a:gd name="T18" fmla="*/ 53 w 61"/>
                  <a:gd name="T19" fmla="*/ 3 h 77"/>
                  <a:gd name="T20" fmla="*/ 46 w 61"/>
                  <a:gd name="T21" fmla="*/ 10 h 77"/>
                  <a:gd name="T22" fmla="*/ 38 w 61"/>
                  <a:gd name="T23" fmla="*/ 21 h 77"/>
                  <a:gd name="T24" fmla="*/ 30 w 61"/>
                  <a:gd name="T25" fmla="*/ 34 h 77"/>
                  <a:gd name="T26" fmla="*/ 22 w 61"/>
                  <a:gd name="T27" fmla="*/ 49 h 77"/>
                  <a:gd name="T28" fmla="*/ 13 w 61"/>
                  <a:gd name="T29" fmla="*/ 61 h 77"/>
                  <a:gd name="T30" fmla="*/ 6 w 61"/>
                  <a:gd name="T31" fmla="*/ 71 h 77"/>
                  <a:gd name="T32" fmla="*/ 0 w 61"/>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7"/>
                  <a:gd name="T53" fmla="*/ 61 w 61"/>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7">
                    <a:moveTo>
                      <a:pt x="0" y="77"/>
                    </a:moveTo>
                    <a:lnTo>
                      <a:pt x="9" y="69"/>
                    </a:lnTo>
                    <a:lnTo>
                      <a:pt x="21" y="59"/>
                    </a:lnTo>
                    <a:lnTo>
                      <a:pt x="33" y="46"/>
                    </a:lnTo>
                    <a:lnTo>
                      <a:pt x="43" y="34"/>
                    </a:lnTo>
                    <a:lnTo>
                      <a:pt x="52" y="21"/>
                    </a:lnTo>
                    <a:lnTo>
                      <a:pt x="59" y="10"/>
                    </a:lnTo>
                    <a:lnTo>
                      <a:pt x="61" y="3"/>
                    </a:lnTo>
                    <a:lnTo>
                      <a:pt x="59" y="0"/>
                    </a:lnTo>
                    <a:lnTo>
                      <a:pt x="53" y="3"/>
                    </a:lnTo>
                    <a:lnTo>
                      <a:pt x="46" y="10"/>
                    </a:lnTo>
                    <a:lnTo>
                      <a:pt x="38" y="21"/>
                    </a:lnTo>
                    <a:lnTo>
                      <a:pt x="30" y="34"/>
                    </a:lnTo>
                    <a:lnTo>
                      <a:pt x="22" y="49"/>
                    </a:lnTo>
                    <a:lnTo>
                      <a:pt x="13" y="61"/>
                    </a:lnTo>
                    <a:lnTo>
                      <a:pt x="6" y="71"/>
                    </a:lnTo>
                    <a:lnTo>
                      <a:pt x="0" y="7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4" name="Freeform 87"/>
              <p:cNvSpPr>
                <a:spLocks/>
              </p:cNvSpPr>
              <p:nvPr/>
            </p:nvSpPr>
            <p:spPr bwMode="auto">
              <a:xfrm>
                <a:off x="2507" y="1211"/>
                <a:ext cx="45" cy="71"/>
              </a:xfrm>
              <a:custGeom>
                <a:avLst/>
                <a:gdLst>
                  <a:gd name="T0" fmla="*/ 0 w 45"/>
                  <a:gd name="T1" fmla="*/ 71 h 71"/>
                  <a:gd name="T2" fmla="*/ 7 w 45"/>
                  <a:gd name="T3" fmla="*/ 65 h 71"/>
                  <a:gd name="T4" fmla="*/ 16 w 45"/>
                  <a:gd name="T5" fmla="*/ 55 h 71"/>
                  <a:gd name="T6" fmla="*/ 25 w 45"/>
                  <a:gd name="T7" fmla="*/ 43 h 71"/>
                  <a:gd name="T8" fmla="*/ 33 w 45"/>
                  <a:gd name="T9" fmla="*/ 31 h 71"/>
                  <a:gd name="T10" fmla="*/ 41 w 45"/>
                  <a:gd name="T11" fmla="*/ 19 h 71"/>
                  <a:gd name="T12" fmla="*/ 45 w 45"/>
                  <a:gd name="T13" fmla="*/ 9 h 71"/>
                  <a:gd name="T14" fmla="*/ 45 w 45"/>
                  <a:gd name="T15" fmla="*/ 3 h 71"/>
                  <a:gd name="T16" fmla="*/ 41 w 45"/>
                  <a:gd name="T17" fmla="*/ 0 h 71"/>
                  <a:gd name="T18" fmla="*/ 28 w 45"/>
                  <a:gd name="T19" fmla="*/ 11 h 71"/>
                  <a:gd name="T20" fmla="*/ 19 w 45"/>
                  <a:gd name="T21" fmla="*/ 31 h 71"/>
                  <a:gd name="T22" fmla="*/ 8 w 45"/>
                  <a:gd name="T23" fmla="*/ 55 h 71"/>
                  <a:gd name="T24" fmla="*/ 0 w 45"/>
                  <a:gd name="T25" fmla="*/ 71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71"/>
                  <a:gd name="T41" fmla="*/ 45 w 45"/>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71">
                    <a:moveTo>
                      <a:pt x="0" y="71"/>
                    </a:moveTo>
                    <a:lnTo>
                      <a:pt x="7" y="65"/>
                    </a:lnTo>
                    <a:lnTo>
                      <a:pt x="16" y="55"/>
                    </a:lnTo>
                    <a:lnTo>
                      <a:pt x="25" y="43"/>
                    </a:lnTo>
                    <a:lnTo>
                      <a:pt x="33" y="31"/>
                    </a:lnTo>
                    <a:lnTo>
                      <a:pt x="41" y="19"/>
                    </a:lnTo>
                    <a:lnTo>
                      <a:pt x="45" y="9"/>
                    </a:lnTo>
                    <a:lnTo>
                      <a:pt x="45" y="3"/>
                    </a:lnTo>
                    <a:lnTo>
                      <a:pt x="41" y="0"/>
                    </a:lnTo>
                    <a:lnTo>
                      <a:pt x="28" y="11"/>
                    </a:lnTo>
                    <a:lnTo>
                      <a:pt x="19" y="31"/>
                    </a:lnTo>
                    <a:lnTo>
                      <a:pt x="8" y="55"/>
                    </a:lnTo>
                    <a:lnTo>
                      <a:pt x="0"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5" name="Freeform 88"/>
              <p:cNvSpPr>
                <a:spLocks/>
              </p:cNvSpPr>
              <p:nvPr/>
            </p:nvSpPr>
            <p:spPr bwMode="auto">
              <a:xfrm>
                <a:off x="2471" y="1220"/>
                <a:ext cx="41" cy="68"/>
              </a:xfrm>
              <a:custGeom>
                <a:avLst/>
                <a:gdLst>
                  <a:gd name="T0" fmla="*/ 0 w 41"/>
                  <a:gd name="T1" fmla="*/ 68 h 68"/>
                  <a:gd name="T2" fmla="*/ 6 w 41"/>
                  <a:gd name="T3" fmla="*/ 62 h 68"/>
                  <a:gd name="T4" fmla="*/ 13 w 41"/>
                  <a:gd name="T5" fmla="*/ 52 h 68"/>
                  <a:gd name="T6" fmla="*/ 21 w 41"/>
                  <a:gd name="T7" fmla="*/ 40 h 68"/>
                  <a:gd name="T8" fmla="*/ 30 w 41"/>
                  <a:gd name="T9" fmla="*/ 27 h 68"/>
                  <a:gd name="T10" fmla="*/ 36 w 41"/>
                  <a:gd name="T11" fmla="*/ 16 h 68"/>
                  <a:gd name="T12" fmla="*/ 40 w 41"/>
                  <a:gd name="T13" fmla="*/ 6 h 68"/>
                  <a:gd name="T14" fmla="*/ 41 w 41"/>
                  <a:gd name="T15" fmla="*/ 0 h 68"/>
                  <a:gd name="T16" fmla="*/ 37 w 41"/>
                  <a:gd name="T17" fmla="*/ 0 h 68"/>
                  <a:gd name="T18" fmla="*/ 24 w 41"/>
                  <a:gd name="T19" fmla="*/ 12 h 68"/>
                  <a:gd name="T20" fmla="*/ 13 w 41"/>
                  <a:gd name="T21" fmla="*/ 33 h 68"/>
                  <a:gd name="T22" fmla="*/ 6 w 41"/>
                  <a:gd name="T23" fmla="*/ 55 h 68"/>
                  <a:gd name="T24" fmla="*/ 0 w 41"/>
                  <a:gd name="T25" fmla="*/ 68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8"/>
                  <a:gd name="T41" fmla="*/ 41 w 4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8">
                    <a:moveTo>
                      <a:pt x="0" y="68"/>
                    </a:moveTo>
                    <a:lnTo>
                      <a:pt x="6" y="62"/>
                    </a:lnTo>
                    <a:lnTo>
                      <a:pt x="13" y="52"/>
                    </a:lnTo>
                    <a:lnTo>
                      <a:pt x="21" y="40"/>
                    </a:lnTo>
                    <a:lnTo>
                      <a:pt x="30" y="27"/>
                    </a:lnTo>
                    <a:lnTo>
                      <a:pt x="36" y="16"/>
                    </a:lnTo>
                    <a:lnTo>
                      <a:pt x="40" y="6"/>
                    </a:lnTo>
                    <a:lnTo>
                      <a:pt x="41" y="0"/>
                    </a:lnTo>
                    <a:lnTo>
                      <a:pt x="37" y="0"/>
                    </a:lnTo>
                    <a:lnTo>
                      <a:pt x="24" y="12"/>
                    </a:lnTo>
                    <a:lnTo>
                      <a:pt x="13" y="33"/>
                    </a:lnTo>
                    <a:lnTo>
                      <a:pt x="6" y="55"/>
                    </a:lnTo>
                    <a:lnTo>
                      <a:pt x="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6" name="Freeform 89"/>
              <p:cNvSpPr>
                <a:spLocks/>
              </p:cNvSpPr>
              <p:nvPr/>
            </p:nvSpPr>
            <p:spPr bwMode="auto">
              <a:xfrm>
                <a:off x="2437" y="1238"/>
                <a:ext cx="21" cy="59"/>
              </a:xfrm>
              <a:custGeom>
                <a:avLst/>
                <a:gdLst>
                  <a:gd name="T0" fmla="*/ 0 w 21"/>
                  <a:gd name="T1" fmla="*/ 59 h 59"/>
                  <a:gd name="T2" fmla="*/ 10 w 21"/>
                  <a:gd name="T3" fmla="*/ 43 h 59"/>
                  <a:gd name="T4" fmla="*/ 18 w 21"/>
                  <a:gd name="T5" fmla="*/ 22 h 59"/>
                  <a:gd name="T6" fmla="*/ 21 w 21"/>
                  <a:gd name="T7" fmla="*/ 6 h 59"/>
                  <a:gd name="T8" fmla="*/ 13 w 21"/>
                  <a:gd name="T9" fmla="*/ 0 h 59"/>
                  <a:gd name="T10" fmla="*/ 5 w 21"/>
                  <a:gd name="T11" fmla="*/ 9 h 59"/>
                  <a:gd name="T12" fmla="*/ 3 w 21"/>
                  <a:gd name="T13" fmla="*/ 25 h 59"/>
                  <a:gd name="T14" fmla="*/ 3 w 21"/>
                  <a:gd name="T15" fmla="*/ 44 h 59"/>
                  <a:gd name="T16" fmla="*/ 0 w 21"/>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9"/>
                  <a:gd name="T29" fmla="*/ 21 w 21"/>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9">
                    <a:moveTo>
                      <a:pt x="0" y="59"/>
                    </a:moveTo>
                    <a:lnTo>
                      <a:pt x="10" y="43"/>
                    </a:lnTo>
                    <a:lnTo>
                      <a:pt x="18" y="22"/>
                    </a:lnTo>
                    <a:lnTo>
                      <a:pt x="21" y="6"/>
                    </a:lnTo>
                    <a:lnTo>
                      <a:pt x="13" y="0"/>
                    </a:lnTo>
                    <a:lnTo>
                      <a:pt x="5" y="9"/>
                    </a:lnTo>
                    <a:lnTo>
                      <a:pt x="3" y="25"/>
                    </a:lnTo>
                    <a:lnTo>
                      <a:pt x="3" y="44"/>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7" name="Freeform 90"/>
              <p:cNvSpPr>
                <a:spLocks/>
              </p:cNvSpPr>
              <p:nvPr/>
            </p:nvSpPr>
            <p:spPr bwMode="auto">
              <a:xfrm>
                <a:off x="2408" y="1254"/>
                <a:ext cx="11" cy="52"/>
              </a:xfrm>
              <a:custGeom>
                <a:avLst/>
                <a:gdLst>
                  <a:gd name="T0" fmla="*/ 3 w 11"/>
                  <a:gd name="T1" fmla="*/ 52 h 52"/>
                  <a:gd name="T2" fmla="*/ 7 w 11"/>
                  <a:gd name="T3" fmla="*/ 39 h 52"/>
                  <a:gd name="T4" fmla="*/ 11 w 11"/>
                  <a:gd name="T5" fmla="*/ 21 h 52"/>
                  <a:gd name="T6" fmla="*/ 11 w 11"/>
                  <a:gd name="T7" fmla="*/ 5 h 52"/>
                  <a:gd name="T8" fmla="*/ 6 w 11"/>
                  <a:gd name="T9" fmla="*/ 0 h 52"/>
                  <a:gd name="T10" fmla="*/ 0 w 11"/>
                  <a:gd name="T11" fmla="*/ 8 h 52"/>
                  <a:gd name="T12" fmla="*/ 1 w 11"/>
                  <a:gd name="T13" fmla="*/ 21 h 52"/>
                  <a:gd name="T14" fmla="*/ 3 w 11"/>
                  <a:gd name="T15" fmla="*/ 37 h 52"/>
                  <a:gd name="T16" fmla="*/ 3 w 11"/>
                  <a:gd name="T17" fmla="*/ 5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2"/>
                  <a:gd name="T29" fmla="*/ 11 w 1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2">
                    <a:moveTo>
                      <a:pt x="3" y="52"/>
                    </a:moveTo>
                    <a:lnTo>
                      <a:pt x="7" y="39"/>
                    </a:lnTo>
                    <a:lnTo>
                      <a:pt x="11" y="21"/>
                    </a:lnTo>
                    <a:lnTo>
                      <a:pt x="11" y="5"/>
                    </a:lnTo>
                    <a:lnTo>
                      <a:pt x="6" y="0"/>
                    </a:lnTo>
                    <a:lnTo>
                      <a:pt x="0" y="8"/>
                    </a:lnTo>
                    <a:lnTo>
                      <a:pt x="1" y="21"/>
                    </a:lnTo>
                    <a:lnTo>
                      <a:pt x="3" y="37"/>
                    </a:lnTo>
                    <a:lnTo>
                      <a:pt x="3"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8" name="Freeform 91"/>
              <p:cNvSpPr>
                <a:spLocks/>
              </p:cNvSpPr>
              <p:nvPr/>
            </p:nvSpPr>
            <p:spPr bwMode="auto">
              <a:xfrm>
                <a:off x="2377" y="1264"/>
                <a:ext cx="14" cy="51"/>
              </a:xfrm>
              <a:custGeom>
                <a:avLst/>
                <a:gdLst>
                  <a:gd name="T0" fmla="*/ 10 w 14"/>
                  <a:gd name="T1" fmla="*/ 51 h 51"/>
                  <a:gd name="T2" fmla="*/ 13 w 14"/>
                  <a:gd name="T3" fmla="*/ 39 h 51"/>
                  <a:gd name="T4" fmla="*/ 14 w 14"/>
                  <a:gd name="T5" fmla="*/ 23 h 51"/>
                  <a:gd name="T6" fmla="*/ 11 w 14"/>
                  <a:gd name="T7" fmla="*/ 6 h 51"/>
                  <a:gd name="T8" fmla="*/ 4 w 14"/>
                  <a:gd name="T9" fmla="*/ 0 h 51"/>
                  <a:gd name="T10" fmla="*/ 0 w 14"/>
                  <a:gd name="T11" fmla="*/ 6 h 51"/>
                  <a:gd name="T12" fmla="*/ 3 w 14"/>
                  <a:gd name="T13" fmla="*/ 18 h 51"/>
                  <a:gd name="T14" fmla="*/ 7 w 14"/>
                  <a:gd name="T15" fmla="*/ 34 h 51"/>
                  <a:gd name="T16" fmla="*/ 10 w 14"/>
                  <a:gd name="T17" fmla="*/ 5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1"/>
                  <a:gd name="T29" fmla="*/ 14 w 1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1">
                    <a:moveTo>
                      <a:pt x="10" y="51"/>
                    </a:moveTo>
                    <a:lnTo>
                      <a:pt x="13" y="39"/>
                    </a:lnTo>
                    <a:lnTo>
                      <a:pt x="14" y="23"/>
                    </a:lnTo>
                    <a:lnTo>
                      <a:pt x="11" y="6"/>
                    </a:lnTo>
                    <a:lnTo>
                      <a:pt x="4" y="0"/>
                    </a:lnTo>
                    <a:lnTo>
                      <a:pt x="0" y="6"/>
                    </a:lnTo>
                    <a:lnTo>
                      <a:pt x="3" y="18"/>
                    </a:lnTo>
                    <a:lnTo>
                      <a:pt x="7" y="34"/>
                    </a:lnTo>
                    <a:lnTo>
                      <a:pt x="10"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9" name="Freeform 92"/>
              <p:cNvSpPr>
                <a:spLocks/>
              </p:cNvSpPr>
              <p:nvPr/>
            </p:nvSpPr>
            <p:spPr bwMode="auto">
              <a:xfrm>
                <a:off x="2353" y="1282"/>
                <a:ext cx="15" cy="49"/>
              </a:xfrm>
              <a:custGeom>
                <a:avLst/>
                <a:gdLst>
                  <a:gd name="T0" fmla="*/ 1 w 15"/>
                  <a:gd name="T1" fmla="*/ 49 h 49"/>
                  <a:gd name="T2" fmla="*/ 9 w 15"/>
                  <a:gd name="T3" fmla="*/ 42 h 49"/>
                  <a:gd name="T4" fmla="*/ 15 w 15"/>
                  <a:gd name="T5" fmla="*/ 27 h 49"/>
                  <a:gd name="T6" fmla="*/ 15 w 15"/>
                  <a:gd name="T7" fmla="*/ 11 h 49"/>
                  <a:gd name="T8" fmla="*/ 7 w 15"/>
                  <a:gd name="T9" fmla="*/ 0 h 49"/>
                  <a:gd name="T10" fmla="*/ 0 w 15"/>
                  <a:gd name="T11" fmla="*/ 5 h 49"/>
                  <a:gd name="T12" fmla="*/ 0 w 15"/>
                  <a:gd name="T13" fmla="*/ 18 h 49"/>
                  <a:gd name="T14" fmla="*/ 1 w 15"/>
                  <a:gd name="T15" fmla="*/ 36 h 49"/>
                  <a:gd name="T16" fmla="*/ 1 w 15"/>
                  <a:gd name="T17" fmla="*/ 4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9"/>
                  <a:gd name="T29" fmla="*/ 15 w 15"/>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9">
                    <a:moveTo>
                      <a:pt x="1" y="49"/>
                    </a:moveTo>
                    <a:lnTo>
                      <a:pt x="9" y="42"/>
                    </a:lnTo>
                    <a:lnTo>
                      <a:pt x="15" y="27"/>
                    </a:lnTo>
                    <a:lnTo>
                      <a:pt x="15" y="11"/>
                    </a:lnTo>
                    <a:lnTo>
                      <a:pt x="7" y="0"/>
                    </a:lnTo>
                    <a:lnTo>
                      <a:pt x="0" y="5"/>
                    </a:lnTo>
                    <a:lnTo>
                      <a:pt x="0" y="18"/>
                    </a:lnTo>
                    <a:lnTo>
                      <a:pt x="1" y="36"/>
                    </a:lnTo>
                    <a:lnTo>
                      <a:pt x="1"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0" name="Freeform 93"/>
              <p:cNvSpPr>
                <a:spLocks/>
              </p:cNvSpPr>
              <p:nvPr/>
            </p:nvSpPr>
            <p:spPr bwMode="auto">
              <a:xfrm>
                <a:off x="2335" y="1288"/>
                <a:ext cx="14" cy="55"/>
              </a:xfrm>
              <a:custGeom>
                <a:avLst/>
                <a:gdLst>
                  <a:gd name="T0" fmla="*/ 5 w 14"/>
                  <a:gd name="T1" fmla="*/ 55 h 55"/>
                  <a:gd name="T2" fmla="*/ 9 w 14"/>
                  <a:gd name="T3" fmla="*/ 43 h 55"/>
                  <a:gd name="T4" fmla="*/ 14 w 14"/>
                  <a:gd name="T5" fmla="*/ 27 h 55"/>
                  <a:gd name="T6" fmla="*/ 14 w 14"/>
                  <a:gd name="T7" fmla="*/ 10 h 55"/>
                  <a:gd name="T8" fmla="*/ 8 w 14"/>
                  <a:gd name="T9" fmla="*/ 0 h 55"/>
                  <a:gd name="T10" fmla="*/ 0 w 14"/>
                  <a:gd name="T11" fmla="*/ 5 h 55"/>
                  <a:gd name="T12" fmla="*/ 0 w 14"/>
                  <a:gd name="T13" fmla="*/ 21 h 55"/>
                  <a:gd name="T14" fmla="*/ 2 w 14"/>
                  <a:gd name="T15" fmla="*/ 42 h 55"/>
                  <a:gd name="T16" fmla="*/ 5 w 14"/>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5"/>
                  <a:gd name="T29" fmla="*/ 14 w 1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5">
                    <a:moveTo>
                      <a:pt x="5" y="55"/>
                    </a:moveTo>
                    <a:lnTo>
                      <a:pt x="9" y="43"/>
                    </a:lnTo>
                    <a:lnTo>
                      <a:pt x="14" y="27"/>
                    </a:lnTo>
                    <a:lnTo>
                      <a:pt x="14" y="10"/>
                    </a:lnTo>
                    <a:lnTo>
                      <a:pt x="8" y="0"/>
                    </a:lnTo>
                    <a:lnTo>
                      <a:pt x="0" y="5"/>
                    </a:lnTo>
                    <a:lnTo>
                      <a:pt x="0" y="21"/>
                    </a:lnTo>
                    <a:lnTo>
                      <a:pt x="2" y="42"/>
                    </a:lnTo>
                    <a:lnTo>
                      <a:pt x="5"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1" name="Freeform 94"/>
              <p:cNvSpPr>
                <a:spLocks/>
              </p:cNvSpPr>
              <p:nvPr/>
            </p:nvSpPr>
            <p:spPr bwMode="auto">
              <a:xfrm>
                <a:off x="2631" y="1211"/>
                <a:ext cx="79" cy="58"/>
              </a:xfrm>
              <a:custGeom>
                <a:avLst/>
                <a:gdLst>
                  <a:gd name="T0" fmla="*/ 76 w 79"/>
                  <a:gd name="T1" fmla="*/ 0 h 58"/>
                  <a:gd name="T2" fmla="*/ 72 w 79"/>
                  <a:gd name="T3" fmla="*/ 2 h 58"/>
                  <a:gd name="T4" fmla="*/ 66 w 79"/>
                  <a:gd name="T5" fmla="*/ 8 h 58"/>
                  <a:gd name="T6" fmla="*/ 56 w 79"/>
                  <a:gd name="T7" fmla="*/ 17 h 58"/>
                  <a:gd name="T8" fmla="*/ 45 w 79"/>
                  <a:gd name="T9" fmla="*/ 27 h 58"/>
                  <a:gd name="T10" fmla="*/ 34 w 79"/>
                  <a:gd name="T11" fmla="*/ 37 h 58"/>
                  <a:gd name="T12" fmla="*/ 22 w 79"/>
                  <a:gd name="T13" fmla="*/ 46 h 58"/>
                  <a:gd name="T14" fmla="*/ 10 w 79"/>
                  <a:gd name="T15" fmla="*/ 53 h 58"/>
                  <a:gd name="T16" fmla="*/ 0 w 79"/>
                  <a:gd name="T17" fmla="*/ 58 h 58"/>
                  <a:gd name="T18" fmla="*/ 13 w 79"/>
                  <a:gd name="T19" fmla="*/ 53 h 58"/>
                  <a:gd name="T20" fmla="*/ 28 w 79"/>
                  <a:gd name="T21" fmla="*/ 46 h 58"/>
                  <a:gd name="T22" fmla="*/ 42 w 79"/>
                  <a:gd name="T23" fmla="*/ 39 h 58"/>
                  <a:gd name="T24" fmla="*/ 56 w 79"/>
                  <a:gd name="T25" fmla="*/ 28 h 58"/>
                  <a:gd name="T26" fmla="*/ 67 w 79"/>
                  <a:gd name="T27" fmla="*/ 19 h 58"/>
                  <a:gd name="T28" fmla="*/ 76 w 79"/>
                  <a:gd name="T29" fmla="*/ 11 h 58"/>
                  <a:gd name="T30" fmla="*/ 79 w 79"/>
                  <a:gd name="T31" fmla="*/ 5 h 58"/>
                  <a:gd name="T32" fmla="*/ 76 w 7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8"/>
                  <a:gd name="T53" fmla="*/ 79 w 79"/>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8">
                    <a:moveTo>
                      <a:pt x="76" y="0"/>
                    </a:moveTo>
                    <a:lnTo>
                      <a:pt x="72" y="2"/>
                    </a:lnTo>
                    <a:lnTo>
                      <a:pt x="66" y="8"/>
                    </a:lnTo>
                    <a:lnTo>
                      <a:pt x="56" y="17"/>
                    </a:lnTo>
                    <a:lnTo>
                      <a:pt x="45" y="27"/>
                    </a:lnTo>
                    <a:lnTo>
                      <a:pt x="34" y="37"/>
                    </a:lnTo>
                    <a:lnTo>
                      <a:pt x="22" y="46"/>
                    </a:lnTo>
                    <a:lnTo>
                      <a:pt x="10" y="53"/>
                    </a:lnTo>
                    <a:lnTo>
                      <a:pt x="0" y="58"/>
                    </a:lnTo>
                    <a:lnTo>
                      <a:pt x="13" y="53"/>
                    </a:lnTo>
                    <a:lnTo>
                      <a:pt x="28" y="46"/>
                    </a:lnTo>
                    <a:lnTo>
                      <a:pt x="42" y="39"/>
                    </a:lnTo>
                    <a:lnTo>
                      <a:pt x="56" y="28"/>
                    </a:lnTo>
                    <a:lnTo>
                      <a:pt x="67" y="19"/>
                    </a:lnTo>
                    <a:lnTo>
                      <a:pt x="76" y="11"/>
                    </a:lnTo>
                    <a:lnTo>
                      <a:pt x="79" y="5"/>
                    </a:lnTo>
                    <a:lnTo>
                      <a:pt x="7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2" name="Freeform 95"/>
              <p:cNvSpPr>
                <a:spLocks/>
              </p:cNvSpPr>
              <p:nvPr/>
            </p:nvSpPr>
            <p:spPr bwMode="auto">
              <a:xfrm>
                <a:off x="2666" y="1233"/>
                <a:ext cx="59" cy="37"/>
              </a:xfrm>
              <a:custGeom>
                <a:avLst/>
                <a:gdLst>
                  <a:gd name="T0" fmla="*/ 0 w 59"/>
                  <a:gd name="T1" fmla="*/ 37 h 37"/>
                  <a:gd name="T2" fmla="*/ 7 w 59"/>
                  <a:gd name="T3" fmla="*/ 33 h 37"/>
                  <a:gd name="T4" fmla="*/ 18 w 59"/>
                  <a:gd name="T5" fmla="*/ 29 h 37"/>
                  <a:gd name="T6" fmla="*/ 28 w 59"/>
                  <a:gd name="T7" fmla="*/ 23 h 37"/>
                  <a:gd name="T8" fmla="*/ 38 w 59"/>
                  <a:gd name="T9" fmla="*/ 17 h 37"/>
                  <a:gd name="T10" fmla="*/ 49 w 59"/>
                  <a:gd name="T11" fmla="*/ 12 h 37"/>
                  <a:gd name="T12" fmla="*/ 56 w 59"/>
                  <a:gd name="T13" fmla="*/ 6 h 37"/>
                  <a:gd name="T14" fmla="*/ 59 w 59"/>
                  <a:gd name="T15" fmla="*/ 3 h 37"/>
                  <a:gd name="T16" fmla="*/ 59 w 59"/>
                  <a:gd name="T17" fmla="*/ 0 h 37"/>
                  <a:gd name="T18" fmla="*/ 55 w 59"/>
                  <a:gd name="T19" fmla="*/ 0 h 37"/>
                  <a:gd name="T20" fmla="*/ 47 w 59"/>
                  <a:gd name="T21" fmla="*/ 3 h 37"/>
                  <a:gd name="T22" fmla="*/ 40 w 59"/>
                  <a:gd name="T23" fmla="*/ 9 h 37"/>
                  <a:gd name="T24" fmla="*/ 30 w 59"/>
                  <a:gd name="T25" fmla="*/ 15 h 37"/>
                  <a:gd name="T26" fmla="*/ 21 w 59"/>
                  <a:gd name="T27" fmla="*/ 23 h 37"/>
                  <a:gd name="T28" fmla="*/ 12 w 59"/>
                  <a:gd name="T29" fmla="*/ 29 h 37"/>
                  <a:gd name="T30" fmla="*/ 4 w 59"/>
                  <a:gd name="T31" fmla="*/ 34 h 37"/>
                  <a:gd name="T32" fmla="*/ 0 w 59"/>
                  <a:gd name="T33" fmla="*/ 3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7"/>
                  <a:gd name="T53" fmla="*/ 59 w 5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7">
                    <a:moveTo>
                      <a:pt x="0" y="37"/>
                    </a:moveTo>
                    <a:lnTo>
                      <a:pt x="7" y="33"/>
                    </a:lnTo>
                    <a:lnTo>
                      <a:pt x="18" y="29"/>
                    </a:lnTo>
                    <a:lnTo>
                      <a:pt x="28" y="23"/>
                    </a:lnTo>
                    <a:lnTo>
                      <a:pt x="38" y="17"/>
                    </a:lnTo>
                    <a:lnTo>
                      <a:pt x="49" y="12"/>
                    </a:lnTo>
                    <a:lnTo>
                      <a:pt x="56" y="6"/>
                    </a:lnTo>
                    <a:lnTo>
                      <a:pt x="59" y="3"/>
                    </a:lnTo>
                    <a:lnTo>
                      <a:pt x="59" y="0"/>
                    </a:lnTo>
                    <a:lnTo>
                      <a:pt x="55" y="0"/>
                    </a:lnTo>
                    <a:lnTo>
                      <a:pt x="47" y="3"/>
                    </a:lnTo>
                    <a:lnTo>
                      <a:pt x="40" y="9"/>
                    </a:lnTo>
                    <a:lnTo>
                      <a:pt x="30" y="15"/>
                    </a:lnTo>
                    <a:lnTo>
                      <a:pt x="21" y="23"/>
                    </a:lnTo>
                    <a:lnTo>
                      <a:pt x="12" y="29"/>
                    </a:lnTo>
                    <a:lnTo>
                      <a:pt x="4" y="34"/>
                    </a:lnTo>
                    <a:lnTo>
                      <a:pt x="0"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3" name="Freeform 96"/>
              <p:cNvSpPr>
                <a:spLocks/>
              </p:cNvSpPr>
              <p:nvPr/>
            </p:nvSpPr>
            <p:spPr bwMode="auto">
              <a:xfrm>
                <a:off x="2192" y="1451"/>
                <a:ext cx="326" cy="77"/>
              </a:xfrm>
              <a:custGeom>
                <a:avLst/>
                <a:gdLst>
                  <a:gd name="T0" fmla="*/ 2 w 326"/>
                  <a:gd name="T1" fmla="*/ 13 h 77"/>
                  <a:gd name="T2" fmla="*/ 0 w 326"/>
                  <a:gd name="T3" fmla="*/ 10 h 77"/>
                  <a:gd name="T4" fmla="*/ 2 w 326"/>
                  <a:gd name="T5" fmla="*/ 7 h 77"/>
                  <a:gd name="T6" fmla="*/ 3 w 326"/>
                  <a:gd name="T7" fmla="*/ 4 h 77"/>
                  <a:gd name="T8" fmla="*/ 3 w 326"/>
                  <a:gd name="T9" fmla="*/ 0 h 77"/>
                  <a:gd name="T10" fmla="*/ 24 w 326"/>
                  <a:gd name="T11" fmla="*/ 17 h 77"/>
                  <a:gd name="T12" fmla="*/ 44 w 326"/>
                  <a:gd name="T13" fmla="*/ 31 h 77"/>
                  <a:gd name="T14" fmla="*/ 67 w 326"/>
                  <a:gd name="T15" fmla="*/ 43 h 77"/>
                  <a:gd name="T16" fmla="*/ 89 w 326"/>
                  <a:gd name="T17" fmla="*/ 51 h 77"/>
                  <a:gd name="T18" fmla="*/ 111 w 326"/>
                  <a:gd name="T19" fmla="*/ 59 h 77"/>
                  <a:gd name="T20" fmla="*/ 133 w 326"/>
                  <a:gd name="T21" fmla="*/ 63 h 77"/>
                  <a:gd name="T22" fmla="*/ 155 w 326"/>
                  <a:gd name="T23" fmla="*/ 65 h 77"/>
                  <a:gd name="T24" fmla="*/ 177 w 326"/>
                  <a:gd name="T25" fmla="*/ 66 h 77"/>
                  <a:gd name="T26" fmla="*/ 198 w 326"/>
                  <a:gd name="T27" fmla="*/ 66 h 77"/>
                  <a:gd name="T28" fmla="*/ 220 w 326"/>
                  <a:gd name="T29" fmla="*/ 65 h 77"/>
                  <a:gd name="T30" fmla="*/ 241 w 326"/>
                  <a:gd name="T31" fmla="*/ 62 h 77"/>
                  <a:gd name="T32" fmla="*/ 260 w 326"/>
                  <a:gd name="T33" fmla="*/ 59 h 77"/>
                  <a:gd name="T34" fmla="*/ 278 w 326"/>
                  <a:gd name="T35" fmla="*/ 56 h 77"/>
                  <a:gd name="T36" fmla="*/ 295 w 326"/>
                  <a:gd name="T37" fmla="*/ 53 h 77"/>
                  <a:gd name="T38" fmla="*/ 312 w 326"/>
                  <a:gd name="T39" fmla="*/ 48 h 77"/>
                  <a:gd name="T40" fmla="*/ 326 w 326"/>
                  <a:gd name="T41" fmla="*/ 46 h 77"/>
                  <a:gd name="T42" fmla="*/ 316 w 326"/>
                  <a:gd name="T43" fmla="*/ 53 h 77"/>
                  <a:gd name="T44" fmla="*/ 303 w 326"/>
                  <a:gd name="T45" fmla="*/ 59 h 77"/>
                  <a:gd name="T46" fmla="*/ 285 w 326"/>
                  <a:gd name="T47" fmla="*/ 65 h 77"/>
                  <a:gd name="T48" fmla="*/ 266 w 326"/>
                  <a:gd name="T49" fmla="*/ 69 h 77"/>
                  <a:gd name="T50" fmla="*/ 244 w 326"/>
                  <a:gd name="T51" fmla="*/ 74 h 77"/>
                  <a:gd name="T52" fmla="*/ 220 w 326"/>
                  <a:gd name="T53" fmla="*/ 75 h 77"/>
                  <a:gd name="T54" fmla="*/ 195 w 326"/>
                  <a:gd name="T55" fmla="*/ 77 h 77"/>
                  <a:gd name="T56" fmla="*/ 170 w 326"/>
                  <a:gd name="T57" fmla="*/ 75 h 77"/>
                  <a:gd name="T58" fmla="*/ 145 w 326"/>
                  <a:gd name="T59" fmla="*/ 74 h 77"/>
                  <a:gd name="T60" fmla="*/ 120 w 326"/>
                  <a:gd name="T61" fmla="*/ 71 h 77"/>
                  <a:gd name="T62" fmla="*/ 95 w 326"/>
                  <a:gd name="T63" fmla="*/ 66 h 77"/>
                  <a:gd name="T64" fmla="*/ 71 w 326"/>
                  <a:gd name="T65" fmla="*/ 59 h 77"/>
                  <a:gd name="T66" fmla="*/ 50 w 326"/>
                  <a:gd name="T67" fmla="*/ 50 h 77"/>
                  <a:gd name="T68" fmla="*/ 31 w 326"/>
                  <a:gd name="T69" fmla="*/ 40 h 77"/>
                  <a:gd name="T70" fmla="*/ 15 w 326"/>
                  <a:gd name="T71" fmla="*/ 28 h 77"/>
                  <a:gd name="T72" fmla="*/ 2 w 326"/>
                  <a:gd name="T73" fmla="*/ 13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6"/>
                  <a:gd name="T112" fmla="*/ 0 h 77"/>
                  <a:gd name="T113" fmla="*/ 326 w 326"/>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6" h="77">
                    <a:moveTo>
                      <a:pt x="2" y="13"/>
                    </a:moveTo>
                    <a:lnTo>
                      <a:pt x="0" y="10"/>
                    </a:lnTo>
                    <a:lnTo>
                      <a:pt x="2" y="7"/>
                    </a:lnTo>
                    <a:lnTo>
                      <a:pt x="3" y="4"/>
                    </a:lnTo>
                    <a:lnTo>
                      <a:pt x="3" y="0"/>
                    </a:lnTo>
                    <a:lnTo>
                      <a:pt x="24" y="17"/>
                    </a:lnTo>
                    <a:lnTo>
                      <a:pt x="44" y="31"/>
                    </a:lnTo>
                    <a:lnTo>
                      <a:pt x="67" y="43"/>
                    </a:lnTo>
                    <a:lnTo>
                      <a:pt x="89" y="51"/>
                    </a:lnTo>
                    <a:lnTo>
                      <a:pt x="111" y="59"/>
                    </a:lnTo>
                    <a:lnTo>
                      <a:pt x="133" y="63"/>
                    </a:lnTo>
                    <a:lnTo>
                      <a:pt x="155" y="65"/>
                    </a:lnTo>
                    <a:lnTo>
                      <a:pt x="177" y="66"/>
                    </a:lnTo>
                    <a:lnTo>
                      <a:pt x="198" y="66"/>
                    </a:lnTo>
                    <a:lnTo>
                      <a:pt x="220" y="65"/>
                    </a:lnTo>
                    <a:lnTo>
                      <a:pt x="241" y="62"/>
                    </a:lnTo>
                    <a:lnTo>
                      <a:pt x="260" y="59"/>
                    </a:lnTo>
                    <a:lnTo>
                      <a:pt x="278" y="56"/>
                    </a:lnTo>
                    <a:lnTo>
                      <a:pt x="295" y="53"/>
                    </a:lnTo>
                    <a:lnTo>
                      <a:pt x="312" y="48"/>
                    </a:lnTo>
                    <a:lnTo>
                      <a:pt x="326" y="46"/>
                    </a:lnTo>
                    <a:lnTo>
                      <a:pt x="316" y="53"/>
                    </a:lnTo>
                    <a:lnTo>
                      <a:pt x="303" y="59"/>
                    </a:lnTo>
                    <a:lnTo>
                      <a:pt x="285" y="65"/>
                    </a:lnTo>
                    <a:lnTo>
                      <a:pt x="266" y="69"/>
                    </a:lnTo>
                    <a:lnTo>
                      <a:pt x="244" y="74"/>
                    </a:lnTo>
                    <a:lnTo>
                      <a:pt x="220" y="75"/>
                    </a:lnTo>
                    <a:lnTo>
                      <a:pt x="195" y="77"/>
                    </a:lnTo>
                    <a:lnTo>
                      <a:pt x="170" y="75"/>
                    </a:lnTo>
                    <a:lnTo>
                      <a:pt x="145" y="74"/>
                    </a:lnTo>
                    <a:lnTo>
                      <a:pt x="120" y="71"/>
                    </a:lnTo>
                    <a:lnTo>
                      <a:pt x="95" y="66"/>
                    </a:lnTo>
                    <a:lnTo>
                      <a:pt x="71" y="59"/>
                    </a:lnTo>
                    <a:lnTo>
                      <a:pt x="50" y="50"/>
                    </a:lnTo>
                    <a:lnTo>
                      <a:pt x="31" y="40"/>
                    </a:lnTo>
                    <a:lnTo>
                      <a:pt x="15" y="28"/>
                    </a:lnTo>
                    <a:lnTo>
                      <a:pt x="2"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4" name="Freeform 97"/>
              <p:cNvSpPr>
                <a:spLocks/>
              </p:cNvSpPr>
              <p:nvPr/>
            </p:nvSpPr>
            <p:spPr bwMode="auto">
              <a:xfrm>
                <a:off x="2467" y="1446"/>
                <a:ext cx="40" cy="67"/>
              </a:xfrm>
              <a:custGeom>
                <a:avLst/>
                <a:gdLst>
                  <a:gd name="T0" fmla="*/ 0 w 40"/>
                  <a:gd name="T1" fmla="*/ 67 h 67"/>
                  <a:gd name="T2" fmla="*/ 7 w 40"/>
                  <a:gd name="T3" fmla="*/ 61 h 67"/>
                  <a:gd name="T4" fmla="*/ 16 w 40"/>
                  <a:gd name="T5" fmla="*/ 52 h 67"/>
                  <a:gd name="T6" fmla="*/ 23 w 40"/>
                  <a:gd name="T7" fmla="*/ 42 h 67"/>
                  <a:gd name="T8" fmla="*/ 31 w 40"/>
                  <a:gd name="T9" fmla="*/ 30 h 67"/>
                  <a:gd name="T10" fmla="*/ 35 w 40"/>
                  <a:gd name="T11" fmla="*/ 19 h 67"/>
                  <a:gd name="T12" fmla="*/ 38 w 40"/>
                  <a:gd name="T13" fmla="*/ 11 h 67"/>
                  <a:gd name="T14" fmla="*/ 40 w 40"/>
                  <a:gd name="T15" fmla="*/ 3 h 67"/>
                  <a:gd name="T16" fmla="*/ 38 w 40"/>
                  <a:gd name="T17" fmla="*/ 0 h 67"/>
                  <a:gd name="T18" fmla="*/ 31 w 40"/>
                  <a:gd name="T19" fmla="*/ 6 h 67"/>
                  <a:gd name="T20" fmla="*/ 23 w 40"/>
                  <a:gd name="T21" fmla="*/ 24 h 67"/>
                  <a:gd name="T22" fmla="*/ 13 w 40"/>
                  <a:gd name="T23" fmla="*/ 48 h 67"/>
                  <a:gd name="T24" fmla="*/ 0 w 40"/>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67"/>
                  <a:gd name="T41" fmla="*/ 40 w 4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67">
                    <a:moveTo>
                      <a:pt x="0" y="67"/>
                    </a:moveTo>
                    <a:lnTo>
                      <a:pt x="7" y="61"/>
                    </a:lnTo>
                    <a:lnTo>
                      <a:pt x="16" y="52"/>
                    </a:lnTo>
                    <a:lnTo>
                      <a:pt x="23" y="42"/>
                    </a:lnTo>
                    <a:lnTo>
                      <a:pt x="31" y="30"/>
                    </a:lnTo>
                    <a:lnTo>
                      <a:pt x="35" y="19"/>
                    </a:lnTo>
                    <a:lnTo>
                      <a:pt x="38" y="11"/>
                    </a:lnTo>
                    <a:lnTo>
                      <a:pt x="40" y="3"/>
                    </a:lnTo>
                    <a:lnTo>
                      <a:pt x="38" y="0"/>
                    </a:lnTo>
                    <a:lnTo>
                      <a:pt x="31" y="6"/>
                    </a:lnTo>
                    <a:lnTo>
                      <a:pt x="23" y="24"/>
                    </a:lnTo>
                    <a:lnTo>
                      <a:pt x="13" y="48"/>
                    </a:lnTo>
                    <a:lnTo>
                      <a:pt x="0" y="6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5" name="Freeform 98"/>
              <p:cNvSpPr>
                <a:spLocks/>
              </p:cNvSpPr>
              <p:nvPr/>
            </p:nvSpPr>
            <p:spPr bwMode="auto">
              <a:xfrm>
                <a:off x="2436" y="1437"/>
                <a:ext cx="59" cy="82"/>
              </a:xfrm>
              <a:custGeom>
                <a:avLst/>
                <a:gdLst>
                  <a:gd name="T0" fmla="*/ 59 w 59"/>
                  <a:gd name="T1" fmla="*/ 0 h 82"/>
                  <a:gd name="T2" fmla="*/ 59 w 59"/>
                  <a:gd name="T3" fmla="*/ 5 h 82"/>
                  <a:gd name="T4" fmla="*/ 57 w 59"/>
                  <a:gd name="T5" fmla="*/ 12 h 82"/>
                  <a:gd name="T6" fmla="*/ 51 w 59"/>
                  <a:gd name="T7" fmla="*/ 24 h 82"/>
                  <a:gd name="T8" fmla="*/ 44 w 59"/>
                  <a:gd name="T9" fmla="*/ 37 h 82"/>
                  <a:gd name="T10" fmla="*/ 35 w 59"/>
                  <a:gd name="T11" fmla="*/ 52 h 82"/>
                  <a:gd name="T12" fmla="*/ 25 w 59"/>
                  <a:gd name="T13" fmla="*/ 64 h 82"/>
                  <a:gd name="T14" fmla="*/ 11 w 59"/>
                  <a:gd name="T15" fmla="*/ 74 h 82"/>
                  <a:gd name="T16" fmla="*/ 0 w 59"/>
                  <a:gd name="T17" fmla="*/ 82 h 82"/>
                  <a:gd name="T18" fmla="*/ 7 w 59"/>
                  <a:gd name="T19" fmla="*/ 73 h 82"/>
                  <a:gd name="T20" fmla="*/ 14 w 59"/>
                  <a:gd name="T21" fmla="*/ 61 h 82"/>
                  <a:gd name="T22" fmla="*/ 23 w 59"/>
                  <a:gd name="T23" fmla="*/ 48 h 82"/>
                  <a:gd name="T24" fmla="*/ 32 w 59"/>
                  <a:gd name="T25" fmla="*/ 33 h 82"/>
                  <a:gd name="T26" fmla="*/ 41 w 59"/>
                  <a:gd name="T27" fmla="*/ 20 h 82"/>
                  <a:gd name="T28" fmla="*/ 48 w 59"/>
                  <a:gd name="T29" fmla="*/ 9 h 82"/>
                  <a:gd name="T30" fmla="*/ 54 w 59"/>
                  <a:gd name="T31" fmla="*/ 2 h 82"/>
                  <a:gd name="T32" fmla="*/ 59 w 5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82"/>
                  <a:gd name="T53" fmla="*/ 59 w 59"/>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82">
                    <a:moveTo>
                      <a:pt x="59" y="0"/>
                    </a:moveTo>
                    <a:lnTo>
                      <a:pt x="59" y="5"/>
                    </a:lnTo>
                    <a:lnTo>
                      <a:pt x="57" y="12"/>
                    </a:lnTo>
                    <a:lnTo>
                      <a:pt x="51" y="24"/>
                    </a:lnTo>
                    <a:lnTo>
                      <a:pt x="44" y="37"/>
                    </a:lnTo>
                    <a:lnTo>
                      <a:pt x="35" y="52"/>
                    </a:lnTo>
                    <a:lnTo>
                      <a:pt x="25" y="64"/>
                    </a:lnTo>
                    <a:lnTo>
                      <a:pt x="11" y="74"/>
                    </a:lnTo>
                    <a:lnTo>
                      <a:pt x="0" y="82"/>
                    </a:lnTo>
                    <a:lnTo>
                      <a:pt x="7" y="73"/>
                    </a:lnTo>
                    <a:lnTo>
                      <a:pt x="14" y="61"/>
                    </a:lnTo>
                    <a:lnTo>
                      <a:pt x="23" y="48"/>
                    </a:lnTo>
                    <a:lnTo>
                      <a:pt x="32" y="33"/>
                    </a:lnTo>
                    <a:lnTo>
                      <a:pt x="41" y="20"/>
                    </a:lnTo>
                    <a:lnTo>
                      <a:pt x="48" y="9"/>
                    </a:lnTo>
                    <a:lnTo>
                      <a:pt x="54"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6" name="Freeform 99"/>
              <p:cNvSpPr>
                <a:spLocks/>
              </p:cNvSpPr>
              <p:nvPr/>
            </p:nvSpPr>
            <p:spPr bwMode="auto">
              <a:xfrm>
                <a:off x="2377" y="1430"/>
                <a:ext cx="76" cy="95"/>
              </a:xfrm>
              <a:custGeom>
                <a:avLst/>
                <a:gdLst>
                  <a:gd name="T0" fmla="*/ 75 w 76"/>
                  <a:gd name="T1" fmla="*/ 0 h 95"/>
                  <a:gd name="T2" fmla="*/ 76 w 76"/>
                  <a:gd name="T3" fmla="*/ 4 h 95"/>
                  <a:gd name="T4" fmla="*/ 72 w 76"/>
                  <a:gd name="T5" fmla="*/ 15 h 95"/>
                  <a:gd name="T6" fmla="*/ 65 w 76"/>
                  <a:gd name="T7" fmla="*/ 28 h 95"/>
                  <a:gd name="T8" fmla="*/ 53 w 76"/>
                  <a:gd name="T9" fmla="*/ 44 h 95"/>
                  <a:gd name="T10" fmla="*/ 41 w 76"/>
                  <a:gd name="T11" fmla="*/ 61 h 95"/>
                  <a:gd name="T12" fmla="*/ 26 w 76"/>
                  <a:gd name="T13" fmla="*/ 75 h 95"/>
                  <a:gd name="T14" fmla="*/ 13 w 76"/>
                  <a:gd name="T15" fmla="*/ 87 h 95"/>
                  <a:gd name="T16" fmla="*/ 0 w 76"/>
                  <a:gd name="T17" fmla="*/ 95 h 95"/>
                  <a:gd name="T18" fmla="*/ 6 w 76"/>
                  <a:gd name="T19" fmla="*/ 87 h 95"/>
                  <a:gd name="T20" fmla="*/ 14 w 76"/>
                  <a:gd name="T21" fmla="*/ 74 h 95"/>
                  <a:gd name="T22" fmla="*/ 25 w 76"/>
                  <a:gd name="T23" fmla="*/ 59 h 95"/>
                  <a:gd name="T24" fmla="*/ 38 w 76"/>
                  <a:gd name="T25" fmla="*/ 41 h 95"/>
                  <a:gd name="T26" fmla="*/ 50 w 76"/>
                  <a:gd name="T27" fmla="*/ 25 h 95"/>
                  <a:gd name="T28" fmla="*/ 60 w 76"/>
                  <a:gd name="T29" fmla="*/ 10 h 95"/>
                  <a:gd name="T30" fmla="*/ 69 w 76"/>
                  <a:gd name="T31" fmla="*/ 1 h 95"/>
                  <a:gd name="T32" fmla="*/ 75 w 76"/>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5"/>
                  <a:gd name="T53" fmla="*/ 76 w 7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5">
                    <a:moveTo>
                      <a:pt x="75" y="0"/>
                    </a:moveTo>
                    <a:lnTo>
                      <a:pt x="76" y="4"/>
                    </a:lnTo>
                    <a:lnTo>
                      <a:pt x="72" y="15"/>
                    </a:lnTo>
                    <a:lnTo>
                      <a:pt x="65" y="28"/>
                    </a:lnTo>
                    <a:lnTo>
                      <a:pt x="53" y="44"/>
                    </a:lnTo>
                    <a:lnTo>
                      <a:pt x="41" y="61"/>
                    </a:lnTo>
                    <a:lnTo>
                      <a:pt x="26" y="75"/>
                    </a:lnTo>
                    <a:lnTo>
                      <a:pt x="13" y="87"/>
                    </a:lnTo>
                    <a:lnTo>
                      <a:pt x="0" y="95"/>
                    </a:lnTo>
                    <a:lnTo>
                      <a:pt x="6" y="87"/>
                    </a:lnTo>
                    <a:lnTo>
                      <a:pt x="14" y="74"/>
                    </a:lnTo>
                    <a:lnTo>
                      <a:pt x="25" y="59"/>
                    </a:lnTo>
                    <a:lnTo>
                      <a:pt x="38" y="41"/>
                    </a:lnTo>
                    <a:lnTo>
                      <a:pt x="50" y="25"/>
                    </a:lnTo>
                    <a:lnTo>
                      <a:pt x="60" y="10"/>
                    </a:lnTo>
                    <a:lnTo>
                      <a:pt x="69" y="1"/>
                    </a:lnTo>
                    <a:lnTo>
                      <a:pt x="7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7" name="Freeform 100"/>
              <p:cNvSpPr>
                <a:spLocks/>
              </p:cNvSpPr>
              <p:nvPr/>
            </p:nvSpPr>
            <p:spPr bwMode="auto">
              <a:xfrm>
                <a:off x="2318" y="1418"/>
                <a:ext cx="69" cy="104"/>
              </a:xfrm>
              <a:custGeom>
                <a:avLst/>
                <a:gdLst>
                  <a:gd name="T0" fmla="*/ 67 w 69"/>
                  <a:gd name="T1" fmla="*/ 0 h 104"/>
                  <a:gd name="T2" fmla="*/ 69 w 69"/>
                  <a:gd name="T3" fmla="*/ 6 h 104"/>
                  <a:gd name="T4" fmla="*/ 66 w 69"/>
                  <a:gd name="T5" fmla="*/ 18 h 104"/>
                  <a:gd name="T6" fmla="*/ 59 w 69"/>
                  <a:gd name="T7" fmla="*/ 33 h 104"/>
                  <a:gd name="T8" fmla="*/ 48 w 69"/>
                  <a:gd name="T9" fmla="*/ 50 h 104"/>
                  <a:gd name="T10" fmla="*/ 36 w 69"/>
                  <a:gd name="T11" fmla="*/ 68 h 104"/>
                  <a:gd name="T12" fmla="*/ 25 w 69"/>
                  <a:gd name="T13" fmla="*/ 84 h 104"/>
                  <a:gd name="T14" fmla="*/ 11 w 69"/>
                  <a:gd name="T15" fmla="*/ 96 h 104"/>
                  <a:gd name="T16" fmla="*/ 0 w 69"/>
                  <a:gd name="T17" fmla="*/ 104 h 104"/>
                  <a:gd name="T18" fmla="*/ 4 w 69"/>
                  <a:gd name="T19" fmla="*/ 96 h 104"/>
                  <a:gd name="T20" fmla="*/ 11 w 69"/>
                  <a:gd name="T21" fmla="*/ 81 h 104"/>
                  <a:gd name="T22" fmla="*/ 22 w 69"/>
                  <a:gd name="T23" fmla="*/ 65 h 104"/>
                  <a:gd name="T24" fmla="*/ 32 w 69"/>
                  <a:gd name="T25" fmla="*/ 46 h 104"/>
                  <a:gd name="T26" fmla="*/ 44 w 69"/>
                  <a:gd name="T27" fmla="*/ 28 h 104"/>
                  <a:gd name="T28" fmla="*/ 54 w 69"/>
                  <a:gd name="T29" fmla="*/ 13 h 104"/>
                  <a:gd name="T30" fmla="*/ 62 w 69"/>
                  <a:gd name="T31" fmla="*/ 3 h 104"/>
                  <a:gd name="T32" fmla="*/ 67 w 6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104"/>
                  <a:gd name="T53" fmla="*/ 69 w 6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104">
                    <a:moveTo>
                      <a:pt x="67" y="0"/>
                    </a:moveTo>
                    <a:lnTo>
                      <a:pt x="69" y="6"/>
                    </a:lnTo>
                    <a:lnTo>
                      <a:pt x="66" y="18"/>
                    </a:lnTo>
                    <a:lnTo>
                      <a:pt x="59" y="33"/>
                    </a:lnTo>
                    <a:lnTo>
                      <a:pt x="48" y="50"/>
                    </a:lnTo>
                    <a:lnTo>
                      <a:pt x="36" y="68"/>
                    </a:lnTo>
                    <a:lnTo>
                      <a:pt x="25" y="84"/>
                    </a:lnTo>
                    <a:lnTo>
                      <a:pt x="11" y="96"/>
                    </a:lnTo>
                    <a:lnTo>
                      <a:pt x="0" y="104"/>
                    </a:lnTo>
                    <a:lnTo>
                      <a:pt x="4" y="96"/>
                    </a:lnTo>
                    <a:lnTo>
                      <a:pt x="11" y="81"/>
                    </a:lnTo>
                    <a:lnTo>
                      <a:pt x="22" y="65"/>
                    </a:lnTo>
                    <a:lnTo>
                      <a:pt x="32" y="46"/>
                    </a:lnTo>
                    <a:lnTo>
                      <a:pt x="44" y="28"/>
                    </a:lnTo>
                    <a:lnTo>
                      <a:pt x="54" y="13"/>
                    </a:lnTo>
                    <a:lnTo>
                      <a:pt x="62" y="3"/>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8" name="Freeform 101"/>
              <p:cNvSpPr>
                <a:spLocks/>
              </p:cNvSpPr>
              <p:nvPr/>
            </p:nvSpPr>
            <p:spPr bwMode="auto">
              <a:xfrm>
                <a:off x="2294" y="1418"/>
                <a:ext cx="59" cy="93"/>
              </a:xfrm>
              <a:custGeom>
                <a:avLst/>
                <a:gdLst>
                  <a:gd name="T0" fmla="*/ 59 w 59"/>
                  <a:gd name="T1" fmla="*/ 0 h 93"/>
                  <a:gd name="T2" fmla="*/ 59 w 59"/>
                  <a:gd name="T3" fmla="*/ 5 h 93"/>
                  <a:gd name="T4" fmla="*/ 56 w 59"/>
                  <a:gd name="T5" fmla="*/ 15 h 93"/>
                  <a:gd name="T6" fmla="*/ 49 w 59"/>
                  <a:gd name="T7" fmla="*/ 28 h 93"/>
                  <a:gd name="T8" fmla="*/ 41 w 59"/>
                  <a:gd name="T9" fmla="*/ 45 h 93"/>
                  <a:gd name="T10" fmla="*/ 31 w 59"/>
                  <a:gd name="T11" fmla="*/ 62 h 93"/>
                  <a:gd name="T12" fmla="*/ 19 w 59"/>
                  <a:gd name="T13" fmla="*/ 77 h 93"/>
                  <a:gd name="T14" fmla="*/ 9 w 59"/>
                  <a:gd name="T15" fmla="*/ 87 h 93"/>
                  <a:gd name="T16" fmla="*/ 0 w 59"/>
                  <a:gd name="T17" fmla="*/ 93 h 93"/>
                  <a:gd name="T18" fmla="*/ 4 w 59"/>
                  <a:gd name="T19" fmla="*/ 84 h 93"/>
                  <a:gd name="T20" fmla="*/ 12 w 59"/>
                  <a:gd name="T21" fmla="*/ 71 h 93"/>
                  <a:gd name="T22" fmla="*/ 19 w 59"/>
                  <a:gd name="T23" fmla="*/ 55 h 93"/>
                  <a:gd name="T24" fmla="*/ 28 w 59"/>
                  <a:gd name="T25" fmla="*/ 37 h 93"/>
                  <a:gd name="T26" fmla="*/ 37 w 59"/>
                  <a:gd name="T27" fmla="*/ 22 h 93"/>
                  <a:gd name="T28" fmla="*/ 46 w 59"/>
                  <a:gd name="T29" fmla="*/ 9 h 93"/>
                  <a:gd name="T30" fmla="*/ 53 w 59"/>
                  <a:gd name="T31" fmla="*/ 2 h 93"/>
                  <a:gd name="T32" fmla="*/ 59 w 59"/>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93"/>
                  <a:gd name="T53" fmla="*/ 59 w 59"/>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93">
                    <a:moveTo>
                      <a:pt x="59" y="0"/>
                    </a:moveTo>
                    <a:lnTo>
                      <a:pt x="59" y="5"/>
                    </a:lnTo>
                    <a:lnTo>
                      <a:pt x="56" y="15"/>
                    </a:lnTo>
                    <a:lnTo>
                      <a:pt x="49" y="28"/>
                    </a:lnTo>
                    <a:lnTo>
                      <a:pt x="41" y="45"/>
                    </a:lnTo>
                    <a:lnTo>
                      <a:pt x="31" y="62"/>
                    </a:lnTo>
                    <a:lnTo>
                      <a:pt x="19" y="77"/>
                    </a:lnTo>
                    <a:lnTo>
                      <a:pt x="9" y="87"/>
                    </a:lnTo>
                    <a:lnTo>
                      <a:pt x="0" y="93"/>
                    </a:lnTo>
                    <a:lnTo>
                      <a:pt x="4" y="84"/>
                    </a:lnTo>
                    <a:lnTo>
                      <a:pt x="12" y="71"/>
                    </a:lnTo>
                    <a:lnTo>
                      <a:pt x="19" y="55"/>
                    </a:lnTo>
                    <a:lnTo>
                      <a:pt x="28" y="37"/>
                    </a:lnTo>
                    <a:lnTo>
                      <a:pt x="37" y="22"/>
                    </a:lnTo>
                    <a:lnTo>
                      <a:pt x="46" y="9"/>
                    </a:lnTo>
                    <a:lnTo>
                      <a:pt x="53"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9" name="Freeform 102"/>
              <p:cNvSpPr>
                <a:spLocks/>
              </p:cNvSpPr>
              <p:nvPr/>
            </p:nvSpPr>
            <p:spPr bwMode="auto">
              <a:xfrm>
                <a:off x="2247" y="1423"/>
                <a:ext cx="50" cy="78"/>
              </a:xfrm>
              <a:custGeom>
                <a:avLst/>
                <a:gdLst>
                  <a:gd name="T0" fmla="*/ 48 w 50"/>
                  <a:gd name="T1" fmla="*/ 0 h 78"/>
                  <a:gd name="T2" fmla="*/ 50 w 50"/>
                  <a:gd name="T3" fmla="*/ 4 h 78"/>
                  <a:gd name="T4" fmla="*/ 48 w 50"/>
                  <a:gd name="T5" fmla="*/ 13 h 78"/>
                  <a:gd name="T6" fmla="*/ 45 w 50"/>
                  <a:gd name="T7" fmla="*/ 25 h 78"/>
                  <a:gd name="T8" fmla="*/ 40 w 50"/>
                  <a:gd name="T9" fmla="*/ 37 h 78"/>
                  <a:gd name="T10" fmla="*/ 32 w 50"/>
                  <a:gd name="T11" fmla="*/ 50 h 78"/>
                  <a:gd name="T12" fmla="*/ 22 w 50"/>
                  <a:gd name="T13" fmla="*/ 62 h 78"/>
                  <a:gd name="T14" fmla="*/ 12 w 50"/>
                  <a:gd name="T15" fmla="*/ 72 h 78"/>
                  <a:gd name="T16" fmla="*/ 0 w 50"/>
                  <a:gd name="T17" fmla="*/ 78 h 78"/>
                  <a:gd name="T18" fmla="*/ 6 w 50"/>
                  <a:gd name="T19" fmla="*/ 71 h 78"/>
                  <a:gd name="T20" fmla="*/ 12 w 50"/>
                  <a:gd name="T21" fmla="*/ 59 h 78"/>
                  <a:gd name="T22" fmla="*/ 19 w 50"/>
                  <a:gd name="T23" fmla="*/ 45 h 78"/>
                  <a:gd name="T24" fmla="*/ 26 w 50"/>
                  <a:gd name="T25" fmla="*/ 32 h 78"/>
                  <a:gd name="T26" fmla="*/ 32 w 50"/>
                  <a:gd name="T27" fmla="*/ 19 h 78"/>
                  <a:gd name="T28" fmla="*/ 40 w 50"/>
                  <a:gd name="T29" fmla="*/ 8 h 78"/>
                  <a:gd name="T30" fmla="*/ 44 w 50"/>
                  <a:gd name="T31" fmla="*/ 1 h 78"/>
                  <a:gd name="T32" fmla="*/ 48 w 5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78"/>
                  <a:gd name="T53" fmla="*/ 50 w 50"/>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78">
                    <a:moveTo>
                      <a:pt x="48" y="0"/>
                    </a:moveTo>
                    <a:lnTo>
                      <a:pt x="50" y="4"/>
                    </a:lnTo>
                    <a:lnTo>
                      <a:pt x="48" y="13"/>
                    </a:lnTo>
                    <a:lnTo>
                      <a:pt x="45" y="25"/>
                    </a:lnTo>
                    <a:lnTo>
                      <a:pt x="40" y="37"/>
                    </a:lnTo>
                    <a:lnTo>
                      <a:pt x="32" y="50"/>
                    </a:lnTo>
                    <a:lnTo>
                      <a:pt x="22" y="62"/>
                    </a:lnTo>
                    <a:lnTo>
                      <a:pt x="12" y="72"/>
                    </a:lnTo>
                    <a:lnTo>
                      <a:pt x="0" y="78"/>
                    </a:lnTo>
                    <a:lnTo>
                      <a:pt x="6" y="71"/>
                    </a:lnTo>
                    <a:lnTo>
                      <a:pt x="12" y="59"/>
                    </a:lnTo>
                    <a:lnTo>
                      <a:pt x="19" y="45"/>
                    </a:lnTo>
                    <a:lnTo>
                      <a:pt x="26" y="32"/>
                    </a:lnTo>
                    <a:lnTo>
                      <a:pt x="32" y="19"/>
                    </a:lnTo>
                    <a:lnTo>
                      <a:pt x="40" y="8"/>
                    </a:lnTo>
                    <a:lnTo>
                      <a:pt x="44"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0" name="Freeform 103"/>
              <p:cNvSpPr>
                <a:spLocks/>
              </p:cNvSpPr>
              <p:nvPr/>
            </p:nvSpPr>
            <p:spPr bwMode="auto">
              <a:xfrm>
                <a:off x="2205" y="1414"/>
                <a:ext cx="14" cy="46"/>
              </a:xfrm>
              <a:custGeom>
                <a:avLst/>
                <a:gdLst>
                  <a:gd name="T0" fmla="*/ 8 w 14"/>
                  <a:gd name="T1" fmla="*/ 0 h 46"/>
                  <a:gd name="T2" fmla="*/ 12 w 14"/>
                  <a:gd name="T3" fmla="*/ 7 h 46"/>
                  <a:gd name="T4" fmla="*/ 14 w 14"/>
                  <a:gd name="T5" fmla="*/ 22 h 46"/>
                  <a:gd name="T6" fmla="*/ 9 w 14"/>
                  <a:gd name="T7" fmla="*/ 37 h 46"/>
                  <a:gd name="T8" fmla="*/ 0 w 14"/>
                  <a:gd name="T9" fmla="*/ 46 h 46"/>
                  <a:gd name="T10" fmla="*/ 5 w 14"/>
                  <a:gd name="T11" fmla="*/ 32 h 46"/>
                  <a:gd name="T12" fmla="*/ 5 w 14"/>
                  <a:gd name="T13" fmla="*/ 16 h 46"/>
                  <a:gd name="T14" fmla="*/ 3 w 14"/>
                  <a:gd name="T15" fmla="*/ 3 h 46"/>
                  <a:gd name="T16" fmla="*/ 8 w 14"/>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6"/>
                  <a:gd name="T29" fmla="*/ 14 w 1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6">
                    <a:moveTo>
                      <a:pt x="8" y="0"/>
                    </a:moveTo>
                    <a:lnTo>
                      <a:pt x="12" y="7"/>
                    </a:lnTo>
                    <a:lnTo>
                      <a:pt x="14" y="22"/>
                    </a:lnTo>
                    <a:lnTo>
                      <a:pt x="9" y="37"/>
                    </a:lnTo>
                    <a:lnTo>
                      <a:pt x="0" y="46"/>
                    </a:lnTo>
                    <a:lnTo>
                      <a:pt x="5" y="32"/>
                    </a:lnTo>
                    <a:lnTo>
                      <a:pt x="5" y="16"/>
                    </a:lnTo>
                    <a:lnTo>
                      <a:pt x="3" y="3"/>
                    </a:lnTo>
                    <a:lnTo>
                      <a:pt x="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1" name="Freeform 104"/>
              <p:cNvSpPr>
                <a:spLocks/>
              </p:cNvSpPr>
              <p:nvPr/>
            </p:nvSpPr>
            <p:spPr bwMode="auto">
              <a:xfrm>
                <a:off x="2403" y="1436"/>
                <a:ext cx="68" cy="87"/>
              </a:xfrm>
              <a:custGeom>
                <a:avLst/>
                <a:gdLst>
                  <a:gd name="T0" fmla="*/ 67 w 68"/>
                  <a:gd name="T1" fmla="*/ 0 h 87"/>
                  <a:gd name="T2" fmla="*/ 68 w 68"/>
                  <a:gd name="T3" fmla="*/ 4 h 87"/>
                  <a:gd name="T4" fmla="*/ 65 w 68"/>
                  <a:gd name="T5" fmla="*/ 15 h 87"/>
                  <a:gd name="T6" fmla="*/ 59 w 68"/>
                  <a:gd name="T7" fmla="*/ 27 h 87"/>
                  <a:gd name="T8" fmla="*/ 50 w 68"/>
                  <a:gd name="T9" fmla="*/ 41 h 87"/>
                  <a:gd name="T10" fmla="*/ 39 w 68"/>
                  <a:gd name="T11" fmla="*/ 55 h 87"/>
                  <a:gd name="T12" fmla="*/ 27 w 68"/>
                  <a:gd name="T13" fmla="*/ 69 h 87"/>
                  <a:gd name="T14" fmla="*/ 13 w 68"/>
                  <a:gd name="T15" fmla="*/ 80 h 87"/>
                  <a:gd name="T16" fmla="*/ 0 w 68"/>
                  <a:gd name="T17" fmla="*/ 87 h 87"/>
                  <a:gd name="T18" fmla="*/ 6 w 68"/>
                  <a:gd name="T19" fmla="*/ 80 h 87"/>
                  <a:gd name="T20" fmla="*/ 13 w 68"/>
                  <a:gd name="T21" fmla="*/ 68 h 87"/>
                  <a:gd name="T22" fmla="*/ 22 w 68"/>
                  <a:gd name="T23" fmla="*/ 53 h 87"/>
                  <a:gd name="T24" fmla="*/ 34 w 68"/>
                  <a:gd name="T25" fmla="*/ 38 h 87"/>
                  <a:gd name="T26" fmla="*/ 44 w 68"/>
                  <a:gd name="T27" fmla="*/ 24 h 87"/>
                  <a:gd name="T28" fmla="*/ 53 w 68"/>
                  <a:gd name="T29" fmla="*/ 10 h 87"/>
                  <a:gd name="T30" fmla="*/ 61 w 68"/>
                  <a:gd name="T31" fmla="*/ 1 h 87"/>
                  <a:gd name="T32" fmla="*/ 67 w 68"/>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87"/>
                  <a:gd name="T53" fmla="*/ 68 w 68"/>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87">
                    <a:moveTo>
                      <a:pt x="67" y="0"/>
                    </a:moveTo>
                    <a:lnTo>
                      <a:pt x="68" y="4"/>
                    </a:lnTo>
                    <a:lnTo>
                      <a:pt x="65" y="15"/>
                    </a:lnTo>
                    <a:lnTo>
                      <a:pt x="59" y="27"/>
                    </a:lnTo>
                    <a:lnTo>
                      <a:pt x="50" y="41"/>
                    </a:lnTo>
                    <a:lnTo>
                      <a:pt x="39" y="55"/>
                    </a:lnTo>
                    <a:lnTo>
                      <a:pt x="27" y="69"/>
                    </a:lnTo>
                    <a:lnTo>
                      <a:pt x="13" y="80"/>
                    </a:lnTo>
                    <a:lnTo>
                      <a:pt x="0" y="87"/>
                    </a:lnTo>
                    <a:lnTo>
                      <a:pt x="6" y="80"/>
                    </a:lnTo>
                    <a:lnTo>
                      <a:pt x="13" y="68"/>
                    </a:lnTo>
                    <a:lnTo>
                      <a:pt x="22" y="53"/>
                    </a:lnTo>
                    <a:lnTo>
                      <a:pt x="34" y="38"/>
                    </a:lnTo>
                    <a:lnTo>
                      <a:pt x="44" y="24"/>
                    </a:lnTo>
                    <a:lnTo>
                      <a:pt x="53" y="10"/>
                    </a:lnTo>
                    <a:lnTo>
                      <a:pt x="61" y="1"/>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2" name="Freeform 105"/>
              <p:cNvSpPr>
                <a:spLocks/>
              </p:cNvSpPr>
              <p:nvPr/>
            </p:nvSpPr>
            <p:spPr bwMode="auto">
              <a:xfrm>
                <a:off x="2349" y="1424"/>
                <a:ext cx="66" cy="101"/>
              </a:xfrm>
              <a:custGeom>
                <a:avLst/>
                <a:gdLst>
                  <a:gd name="T0" fmla="*/ 65 w 66"/>
                  <a:gd name="T1" fmla="*/ 0 h 101"/>
                  <a:gd name="T2" fmla="*/ 66 w 66"/>
                  <a:gd name="T3" fmla="*/ 6 h 101"/>
                  <a:gd name="T4" fmla="*/ 63 w 66"/>
                  <a:gd name="T5" fmla="*/ 18 h 101"/>
                  <a:gd name="T6" fmla="*/ 57 w 66"/>
                  <a:gd name="T7" fmla="*/ 33 h 101"/>
                  <a:gd name="T8" fmla="*/ 48 w 66"/>
                  <a:gd name="T9" fmla="*/ 50 h 101"/>
                  <a:gd name="T10" fmla="*/ 36 w 66"/>
                  <a:gd name="T11" fmla="*/ 67 h 101"/>
                  <a:gd name="T12" fmla="*/ 23 w 66"/>
                  <a:gd name="T13" fmla="*/ 83 h 101"/>
                  <a:gd name="T14" fmla="*/ 11 w 66"/>
                  <a:gd name="T15" fmla="*/ 95 h 101"/>
                  <a:gd name="T16" fmla="*/ 0 w 66"/>
                  <a:gd name="T17" fmla="*/ 101 h 101"/>
                  <a:gd name="T18" fmla="*/ 4 w 66"/>
                  <a:gd name="T19" fmla="*/ 93 h 101"/>
                  <a:gd name="T20" fmla="*/ 11 w 66"/>
                  <a:gd name="T21" fmla="*/ 80 h 101"/>
                  <a:gd name="T22" fmla="*/ 20 w 66"/>
                  <a:gd name="T23" fmla="*/ 62 h 101"/>
                  <a:gd name="T24" fmla="*/ 32 w 66"/>
                  <a:gd name="T25" fmla="*/ 44 h 101"/>
                  <a:gd name="T26" fmla="*/ 42 w 66"/>
                  <a:gd name="T27" fmla="*/ 27 h 101"/>
                  <a:gd name="T28" fmla="*/ 53 w 66"/>
                  <a:gd name="T29" fmla="*/ 12 h 101"/>
                  <a:gd name="T30" fmla="*/ 60 w 66"/>
                  <a:gd name="T31" fmla="*/ 3 h 101"/>
                  <a:gd name="T32" fmla="*/ 65 w 66"/>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1"/>
                  <a:gd name="T53" fmla="*/ 66 w 66"/>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1">
                    <a:moveTo>
                      <a:pt x="65" y="0"/>
                    </a:moveTo>
                    <a:lnTo>
                      <a:pt x="66" y="6"/>
                    </a:lnTo>
                    <a:lnTo>
                      <a:pt x="63" y="18"/>
                    </a:lnTo>
                    <a:lnTo>
                      <a:pt x="57" y="33"/>
                    </a:lnTo>
                    <a:lnTo>
                      <a:pt x="48" y="50"/>
                    </a:lnTo>
                    <a:lnTo>
                      <a:pt x="36" y="67"/>
                    </a:lnTo>
                    <a:lnTo>
                      <a:pt x="23" y="83"/>
                    </a:lnTo>
                    <a:lnTo>
                      <a:pt x="11" y="95"/>
                    </a:lnTo>
                    <a:lnTo>
                      <a:pt x="0" y="101"/>
                    </a:lnTo>
                    <a:lnTo>
                      <a:pt x="4" y="93"/>
                    </a:lnTo>
                    <a:lnTo>
                      <a:pt x="11" y="80"/>
                    </a:lnTo>
                    <a:lnTo>
                      <a:pt x="20" y="62"/>
                    </a:lnTo>
                    <a:lnTo>
                      <a:pt x="32" y="44"/>
                    </a:lnTo>
                    <a:lnTo>
                      <a:pt x="42" y="27"/>
                    </a:lnTo>
                    <a:lnTo>
                      <a:pt x="53" y="12"/>
                    </a:lnTo>
                    <a:lnTo>
                      <a:pt x="60"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3" name="Freeform 106"/>
              <p:cNvSpPr>
                <a:spLocks/>
              </p:cNvSpPr>
              <p:nvPr/>
            </p:nvSpPr>
            <p:spPr bwMode="auto">
              <a:xfrm>
                <a:off x="2270" y="1417"/>
                <a:ext cx="49" cy="96"/>
              </a:xfrm>
              <a:custGeom>
                <a:avLst/>
                <a:gdLst>
                  <a:gd name="T0" fmla="*/ 48 w 49"/>
                  <a:gd name="T1" fmla="*/ 0 h 96"/>
                  <a:gd name="T2" fmla="*/ 49 w 49"/>
                  <a:gd name="T3" fmla="*/ 4 h 96"/>
                  <a:gd name="T4" fmla="*/ 48 w 49"/>
                  <a:gd name="T5" fmla="*/ 14 h 96"/>
                  <a:gd name="T6" fmla="*/ 45 w 49"/>
                  <a:gd name="T7" fmla="*/ 29 h 96"/>
                  <a:gd name="T8" fmla="*/ 39 w 49"/>
                  <a:gd name="T9" fmla="*/ 44 h 96"/>
                  <a:gd name="T10" fmla="*/ 31 w 49"/>
                  <a:gd name="T11" fmla="*/ 60 h 96"/>
                  <a:gd name="T12" fmla="*/ 22 w 49"/>
                  <a:gd name="T13" fmla="*/ 75 h 96"/>
                  <a:gd name="T14" fmla="*/ 12 w 49"/>
                  <a:gd name="T15" fmla="*/ 88 h 96"/>
                  <a:gd name="T16" fmla="*/ 0 w 49"/>
                  <a:gd name="T17" fmla="*/ 96 h 96"/>
                  <a:gd name="T18" fmla="*/ 5 w 49"/>
                  <a:gd name="T19" fmla="*/ 87 h 96"/>
                  <a:gd name="T20" fmla="*/ 11 w 49"/>
                  <a:gd name="T21" fmla="*/ 72 h 96"/>
                  <a:gd name="T22" fmla="*/ 17 w 49"/>
                  <a:gd name="T23" fmla="*/ 56 h 96"/>
                  <a:gd name="T24" fmla="*/ 24 w 49"/>
                  <a:gd name="T25" fmla="*/ 40 h 96"/>
                  <a:gd name="T26" fmla="*/ 31 w 49"/>
                  <a:gd name="T27" fmla="*/ 23 h 96"/>
                  <a:gd name="T28" fmla="*/ 37 w 49"/>
                  <a:gd name="T29" fmla="*/ 10 h 96"/>
                  <a:gd name="T30" fmla="*/ 43 w 49"/>
                  <a:gd name="T31" fmla="*/ 1 h 96"/>
                  <a:gd name="T32" fmla="*/ 48 w 49"/>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96"/>
                  <a:gd name="T53" fmla="*/ 49 w 49"/>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96">
                    <a:moveTo>
                      <a:pt x="48" y="0"/>
                    </a:moveTo>
                    <a:lnTo>
                      <a:pt x="49" y="4"/>
                    </a:lnTo>
                    <a:lnTo>
                      <a:pt x="48" y="14"/>
                    </a:lnTo>
                    <a:lnTo>
                      <a:pt x="45" y="29"/>
                    </a:lnTo>
                    <a:lnTo>
                      <a:pt x="39" y="44"/>
                    </a:lnTo>
                    <a:lnTo>
                      <a:pt x="31" y="60"/>
                    </a:lnTo>
                    <a:lnTo>
                      <a:pt x="22" y="75"/>
                    </a:lnTo>
                    <a:lnTo>
                      <a:pt x="12" y="88"/>
                    </a:lnTo>
                    <a:lnTo>
                      <a:pt x="0" y="96"/>
                    </a:lnTo>
                    <a:lnTo>
                      <a:pt x="5" y="87"/>
                    </a:lnTo>
                    <a:lnTo>
                      <a:pt x="11" y="72"/>
                    </a:lnTo>
                    <a:lnTo>
                      <a:pt x="17" y="56"/>
                    </a:lnTo>
                    <a:lnTo>
                      <a:pt x="24" y="40"/>
                    </a:lnTo>
                    <a:lnTo>
                      <a:pt x="31" y="23"/>
                    </a:lnTo>
                    <a:lnTo>
                      <a:pt x="37" y="10"/>
                    </a:lnTo>
                    <a:lnTo>
                      <a:pt x="43"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4" name="Freeform 107"/>
              <p:cNvSpPr>
                <a:spLocks/>
              </p:cNvSpPr>
              <p:nvPr/>
            </p:nvSpPr>
            <p:spPr bwMode="auto">
              <a:xfrm>
                <a:off x="2229" y="1420"/>
                <a:ext cx="52" cy="71"/>
              </a:xfrm>
              <a:custGeom>
                <a:avLst/>
                <a:gdLst>
                  <a:gd name="T0" fmla="*/ 50 w 52"/>
                  <a:gd name="T1" fmla="*/ 0 h 71"/>
                  <a:gd name="T2" fmla="*/ 52 w 52"/>
                  <a:gd name="T3" fmla="*/ 4 h 71"/>
                  <a:gd name="T4" fmla="*/ 47 w 52"/>
                  <a:gd name="T5" fmla="*/ 13 h 71"/>
                  <a:gd name="T6" fmla="*/ 41 w 52"/>
                  <a:gd name="T7" fmla="*/ 25 h 71"/>
                  <a:gd name="T8" fmla="*/ 34 w 52"/>
                  <a:gd name="T9" fmla="*/ 37 h 71"/>
                  <a:gd name="T10" fmla="*/ 24 w 52"/>
                  <a:gd name="T11" fmla="*/ 50 h 71"/>
                  <a:gd name="T12" fmla="*/ 15 w 52"/>
                  <a:gd name="T13" fmla="*/ 60 h 71"/>
                  <a:gd name="T14" fmla="*/ 6 w 52"/>
                  <a:gd name="T15" fmla="*/ 68 h 71"/>
                  <a:gd name="T16" fmla="*/ 0 w 52"/>
                  <a:gd name="T17" fmla="*/ 71 h 71"/>
                  <a:gd name="T18" fmla="*/ 4 w 52"/>
                  <a:gd name="T19" fmla="*/ 63 h 71"/>
                  <a:gd name="T20" fmla="*/ 10 w 52"/>
                  <a:gd name="T21" fmla="*/ 54 h 71"/>
                  <a:gd name="T22" fmla="*/ 18 w 52"/>
                  <a:gd name="T23" fmla="*/ 43 h 71"/>
                  <a:gd name="T24" fmla="*/ 25 w 52"/>
                  <a:gd name="T25" fmla="*/ 31 h 71"/>
                  <a:gd name="T26" fmla="*/ 32 w 52"/>
                  <a:gd name="T27" fmla="*/ 19 h 71"/>
                  <a:gd name="T28" fmla="*/ 40 w 52"/>
                  <a:gd name="T29" fmla="*/ 10 h 71"/>
                  <a:gd name="T30" fmla="*/ 46 w 52"/>
                  <a:gd name="T31" fmla="*/ 3 h 71"/>
                  <a:gd name="T32" fmla="*/ 50 w 5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71"/>
                  <a:gd name="T53" fmla="*/ 52 w 5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71">
                    <a:moveTo>
                      <a:pt x="50" y="0"/>
                    </a:moveTo>
                    <a:lnTo>
                      <a:pt x="52" y="4"/>
                    </a:lnTo>
                    <a:lnTo>
                      <a:pt x="47" y="13"/>
                    </a:lnTo>
                    <a:lnTo>
                      <a:pt x="41" y="25"/>
                    </a:lnTo>
                    <a:lnTo>
                      <a:pt x="34" y="37"/>
                    </a:lnTo>
                    <a:lnTo>
                      <a:pt x="24" y="50"/>
                    </a:lnTo>
                    <a:lnTo>
                      <a:pt x="15" y="60"/>
                    </a:lnTo>
                    <a:lnTo>
                      <a:pt x="6" y="68"/>
                    </a:lnTo>
                    <a:lnTo>
                      <a:pt x="0" y="71"/>
                    </a:lnTo>
                    <a:lnTo>
                      <a:pt x="4" y="63"/>
                    </a:lnTo>
                    <a:lnTo>
                      <a:pt x="10" y="54"/>
                    </a:lnTo>
                    <a:lnTo>
                      <a:pt x="18" y="43"/>
                    </a:lnTo>
                    <a:lnTo>
                      <a:pt x="25" y="31"/>
                    </a:lnTo>
                    <a:lnTo>
                      <a:pt x="32" y="19"/>
                    </a:lnTo>
                    <a:lnTo>
                      <a:pt x="40" y="10"/>
                    </a:lnTo>
                    <a:lnTo>
                      <a:pt x="46" y="3"/>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5" name="Freeform 108"/>
              <p:cNvSpPr>
                <a:spLocks/>
              </p:cNvSpPr>
              <p:nvPr/>
            </p:nvSpPr>
            <p:spPr bwMode="auto">
              <a:xfrm>
                <a:off x="2220" y="1430"/>
                <a:ext cx="19" cy="52"/>
              </a:xfrm>
              <a:custGeom>
                <a:avLst/>
                <a:gdLst>
                  <a:gd name="T0" fmla="*/ 16 w 19"/>
                  <a:gd name="T1" fmla="*/ 0 h 52"/>
                  <a:gd name="T2" fmla="*/ 19 w 19"/>
                  <a:gd name="T3" fmla="*/ 9 h 52"/>
                  <a:gd name="T4" fmla="*/ 16 w 19"/>
                  <a:gd name="T5" fmla="*/ 27 h 52"/>
                  <a:gd name="T6" fmla="*/ 10 w 19"/>
                  <a:gd name="T7" fmla="*/ 43 h 52"/>
                  <a:gd name="T8" fmla="*/ 0 w 19"/>
                  <a:gd name="T9" fmla="*/ 52 h 52"/>
                  <a:gd name="T10" fmla="*/ 6 w 19"/>
                  <a:gd name="T11" fmla="*/ 38 h 52"/>
                  <a:gd name="T12" fmla="*/ 9 w 19"/>
                  <a:gd name="T13" fmla="*/ 19 h 52"/>
                  <a:gd name="T14" fmla="*/ 10 w 19"/>
                  <a:gd name="T15" fmla="*/ 4 h 52"/>
                  <a:gd name="T16" fmla="*/ 16 w 1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2"/>
                  <a:gd name="T29" fmla="*/ 19 w 1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2">
                    <a:moveTo>
                      <a:pt x="16" y="0"/>
                    </a:moveTo>
                    <a:lnTo>
                      <a:pt x="19" y="9"/>
                    </a:lnTo>
                    <a:lnTo>
                      <a:pt x="16" y="27"/>
                    </a:lnTo>
                    <a:lnTo>
                      <a:pt x="10" y="43"/>
                    </a:lnTo>
                    <a:lnTo>
                      <a:pt x="0" y="52"/>
                    </a:lnTo>
                    <a:lnTo>
                      <a:pt x="6" y="38"/>
                    </a:lnTo>
                    <a:lnTo>
                      <a:pt x="9" y="19"/>
                    </a:lnTo>
                    <a:lnTo>
                      <a:pt x="10" y="4"/>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6" name="Freeform 109"/>
              <p:cNvSpPr>
                <a:spLocks/>
              </p:cNvSpPr>
              <p:nvPr/>
            </p:nvSpPr>
            <p:spPr bwMode="auto">
              <a:xfrm>
                <a:off x="2492" y="1464"/>
                <a:ext cx="41" cy="41"/>
              </a:xfrm>
              <a:custGeom>
                <a:avLst/>
                <a:gdLst>
                  <a:gd name="T0" fmla="*/ 0 w 41"/>
                  <a:gd name="T1" fmla="*/ 41 h 41"/>
                  <a:gd name="T2" fmla="*/ 7 w 41"/>
                  <a:gd name="T3" fmla="*/ 31 h 41"/>
                  <a:gd name="T4" fmla="*/ 17 w 41"/>
                  <a:gd name="T5" fmla="*/ 15 h 41"/>
                  <a:gd name="T6" fmla="*/ 29 w 41"/>
                  <a:gd name="T7" fmla="*/ 1 h 41"/>
                  <a:gd name="T8" fmla="*/ 40 w 41"/>
                  <a:gd name="T9" fmla="*/ 0 h 41"/>
                  <a:gd name="T10" fmla="*/ 41 w 41"/>
                  <a:gd name="T11" fmla="*/ 4 h 41"/>
                  <a:gd name="T12" fmla="*/ 40 w 41"/>
                  <a:gd name="T13" fmla="*/ 10 h 41"/>
                  <a:gd name="T14" fmla="*/ 34 w 41"/>
                  <a:gd name="T15" fmla="*/ 16 h 41"/>
                  <a:gd name="T16" fmla="*/ 26 w 41"/>
                  <a:gd name="T17" fmla="*/ 22 h 41"/>
                  <a:gd name="T18" fmla="*/ 19 w 41"/>
                  <a:gd name="T19" fmla="*/ 28 h 41"/>
                  <a:gd name="T20" fmla="*/ 12 w 41"/>
                  <a:gd name="T21" fmla="*/ 33 h 41"/>
                  <a:gd name="T22" fmla="*/ 4 w 41"/>
                  <a:gd name="T23" fmla="*/ 38 h 41"/>
                  <a:gd name="T24" fmla="*/ 0 w 41"/>
                  <a:gd name="T25" fmla="*/ 4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0" y="41"/>
                    </a:moveTo>
                    <a:lnTo>
                      <a:pt x="7" y="31"/>
                    </a:lnTo>
                    <a:lnTo>
                      <a:pt x="17" y="15"/>
                    </a:lnTo>
                    <a:lnTo>
                      <a:pt x="29" y="1"/>
                    </a:lnTo>
                    <a:lnTo>
                      <a:pt x="40" y="0"/>
                    </a:lnTo>
                    <a:lnTo>
                      <a:pt x="41" y="4"/>
                    </a:lnTo>
                    <a:lnTo>
                      <a:pt x="40" y="10"/>
                    </a:lnTo>
                    <a:lnTo>
                      <a:pt x="34" y="16"/>
                    </a:lnTo>
                    <a:lnTo>
                      <a:pt x="26" y="22"/>
                    </a:lnTo>
                    <a:lnTo>
                      <a:pt x="19" y="28"/>
                    </a:lnTo>
                    <a:lnTo>
                      <a:pt x="12" y="33"/>
                    </a:lnTo>
                    <a:lnTo>
                      <a:pt x="4" y="38"/>
                    </a:lnTo>
                    <a:lnTo>
                      <a:pt x="0"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7" name="Freeform 110"/>
              <p:cNvSpPr>
                <a:spLocks/>
              </p:cNvSpPr>
              <p:nvPr/>
            </p:nvSpPr>
            <p:spPr bwMode="auto">
              <a:xfrm>
                <a:off x="2501" y="1492"/>
                <a:ext cx="53" cy="12"/>
              </a:xfrm>
              <a:custGeom>
                <a:avLst/>
                <a:gdLst>
                  <a:gd name="T0" fmla="*/ 0 w 53"/>
                  <a:gd name="T1" fmla="*/ 10 h 12"/>
                  <a:gd name="T2" fmla="*/ 3 w 53"/>
                  <a:gd name="T3" fmla="*/ 10 h 12"/>
                  <a:gd name="T4" fmla="*/ 10 w 53"/>
                  <a:gd name="T5" fmla="*/ 10 h 12"/>
                  <a:gd name="T6" fmla="*/ 19 w 53"/>
                  <a:gd name="T7" fmla="*/ 10 h 12"/>
                  <a:gd name="T8" fmla="*/ 28 w 53"/>
                  <a:gd name="T9" fmla="*/ 12 h 12"/>
                  <a:gd name="T10" fmla="*/ 37 w 53"/>
                  <a:gd name="T11" fmla="*/ 12 h 12"/>
                  <a:gd name="T12" fmla="*/ 45 w 53"/>
                  <a:gd name="T13" fmla="*/ 10 h 12"/>
                  <a:gd name="T14" fmla="*/ 51 w 53"/>
                  <a:gd name="T15" fmla="*/ 7 h 12"/>
                  <a:gd name="T16" fmla="*/ 53 w 53"/>
                  <a:gd name="T17" fmla="*/ 5 h 12"/>
                  <a:gd name="T18" fmla="*/ 51 w 53"/>
                  <a:gd name="T19" fmla="*/ 2 h 12"/>
                  <a:gd name="T20" fmla="*/ 45 w 53"/>
                  <a:gd name="T21" fmla="*/ 0 h 12"/>
                  <a:gd name="T22" fmla="*/ 38 w 53"/>
                  <a:gd name="T23" fmla="*/ 0 h 12"/>
                  <a:gd name="T24" fmla="*/ 31 w 53"/>
                  <a:gd name="T25" fmla="*/ 2 h 12"/>
                  <a:gd name="T26" fmla="*/ 20 w 53"/>
                  <a:gd name="T27" fmla="*/ 5 h 12"/>
                  <a:gd name="T28" fmla="*/ 13 w 53"/>
                  <a:gd name="T29" fmla="*/ 6 h 12"/>
                  <a:gd name="T30" fmla="*/ 6 w 53"/>
                  <a:gd name="T31" fmla="*/ 9 h 12"/>
                  <a:gd name="T32" fmla="*/ 0 w 53"/>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2"/>
                  <a:gd name="T53" fmla="*/ 53 w 53"/>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2">
                    <a:moveTo>
                      <a:pt x="0" y="10"/>
                    </a:moveTo>
                    <a:lnTo>
                      <a:pt x="3" y="10"/>
                    </a:lnTo>
                    <a:lnTo>
                      <a:pt x="10" y="10"/>
                    </a:lnTo>
                    <a:lnTo>
                      <a:pt x="19" y="10"/>
                    </a:lnTo>
                    <a:lnTo>
                      <a:pt x="28" y="12"/>
                    </a:lnTo>
                    <a:lnTo>
                      <a:pt x="37" y="12"/>
                    </a:lnTo>
                    <a:lnTo>
                      <a:pt x="45" y="10"/>
                    </a:lnTo>
                    <a:lnTo>
                      <a:pt x="51" y="7"/>
                    </a:lnTo>
                    <a:lnTo>
                      <a:pt x="53" y="5"/>
                    </a:lnTo>
                    <a:lnTo>
                      <a:pt x="51" y="2"/>
                    </a:lnTo>
                    <a:lnTo>
                      <a:pt x="45" y="0"/>
                    </a:lnTo>
                    <a:lnTo>
                      <a:pt x="38" y="0"/>
                    </a:lnTo>
                    <a:lnTo>
                      <a:pt x="31" y="2"/>
                    </a:lnTo>
                    <a:lnTo>
                      <a:pt x="20" y="5"/>
                    </a:lnTo>
                    <a:lnTo>
                      <a:pt x="13" y="6"/>
                    </a:lnTo>
                    <a:lnTo>
                      <a:pt x="6" y="9"/>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8" name="Freeform 111"/>
              <p:cNvSpPr>
                <a:spLocks/>
              </p:cNvSpPr>
              <p:nvPr/>
            </p:nvSpPr>
            <p:spPr bwMode="auto">
              <a:xfrm>
                <a:off x="2490" y="1504"/>
                <a:ext cx="53" cy="40"/>
              </a:xfrm>
              <a:custGeom>
                <a:avLst/>
                <a:gdLst>
                  <a:gd name="T0" fmla="*/ 0 w 53"/>
                  <a:gd name="T1" fmla="*/ 0 h 40"/>
                  <a:gd name="T2" fmla="*/ 8 w 53"/>
                  <a:gd name="T3" fmla="*/ 3 h 40"/>
                  <a:gd name="T4" fmla="*/ 17 w 53"/>
                  <a:gd name="T5" fmla="*/ 9 h 40"/>
                  <a:gd name="T6" fmla="*/ 25 w 53"/>
                  <a:gd name="T7" fmla="*/ 15 h 40"/>
                  <a:gd name="T8" fmla="*/ 36 w 53"/>
                  <a:gd name="T9" fmla="*/ 21 h 40"/>
                  <a:gd name="T10" fmla="*/ 43 w 53"/>
                  <a:gd name="T11" fmla="*/ 27 h 40"/>
                  <a:gd name="T12" fmla="*/ 50 w 53"/>
                  <a:gd name="T13" fmla="*/ 32 h 40"/>
                  <a:gd name="T14" fmla="*/ 53 w 53"/>
                  <a:gd name="T15" fmla="*/ 37 h 40"/>
                  <a:gd name="T16" fmla="*/ 52 w 53"/>
                  <a:gd name="T17" fmla="*/ 40 h 40"/>
                  <a:gd name="T18" fmla="*/ 48 w 53"/>
                  <a:gd name="T19" fmla="*/ 40 h 40"/>
                  <a:gd name="T20" fmla="*/ 42 w 53"/>
                  <a:gd name="T21" fmla="*/ 37 h 40"/>
                  <a:gd name="T22" fmla="*/ 34 w 53"/>
                  <a:gd name="T23" fmla="*/ 32 h 40"/>
                  <a:gd name="T24" fmla="*/ 27 w 53"/>
                  <a:gd name="T25" fmla="*/ 25 h 40"/>
                  <a:gd name="T26" fmla="*/ 18 w 53"/>
                  <a:gd name="T27" fmla="*/ 18 h 40"/>
                  <a:gd name="T28" fmla="*/ 11 w 53"/>
                  <a:gd name="T29" fmla="*/ 10 h 40"/>
                  <a:gd name="T30" fmla="*/ 5 w 53"/>
                  <a:gd name="T31" fmla="*/ 4 h 40"/>
                  <a:gd name="T32" fmla="*/ 0 w 53"/>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0"/>
                  <a:gd name="T53" fmla="*/ 53 w 5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0">
                    <a:moveTo>
                      <a:pt x="0" y="0"/>
                    </a:moveTo>
                    <a:lnTo>
                      <a:pt x="8" y="3"/>
                    </a:lnTo>
                    <a:lnTo>
                      <a:pt x="17" y="9"/>
                    </a:lnTo>
                    <a:lnTo>
                      <a:pt x="25" y="15"/>
                    </a:lnTo>
                    <a:lnTo>
                      <a:pt x="36" y="21"/>
                    </a:lnTo>
                    <a:lnTo>
                      <a:pt x="43" y="27"/>
                    </a:lnTo>
                    <a:lnTo>
                      <a:pt x="50" y="32"/>
                    </a:lnTo>
                    <a:lnTo>
                      <a:pt x="53" y="37"/>
                    </a:lnTo>
                    <a:lnTo>
                      <a:pt x="52" y="40"/>
                    </a:lnTo>
                    <a:lnTo>
                      <a:pt x="48" y="40"/>
                    </a:lnTo>
                    <a:lnTo>
                      <a:pt x="42" y="37"/>
                    </a:lnTo>
                    <a:lnTo>
                      <a:pt x="34" y="32"/>
                    </a:lnTo>
                    <a:lnTo>
                      <a:pt x="27" y="25"/>
                    </a:lnTo>
                    <a:lnTo>
                      <a:pt x="18" y="18"/>
                    </a:lnTo>
                    <a:lnTo>
                      <a:pt x="11" y="10"/>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9" name="Freeform 112"/>
              <p:cNvSpPr>
                <a:spLocks/>
              </p:cNvSpPr>
              <p:nvPr/>
            </p:nvSpPr>
            <p:spPr bwMode="auto">
              <a:xfrm>
                <a:off x="2223" y="1488"/>
                <a:ext cx="13" cy="66"/>
              </a:xfrm>
              <a:custGeom>
                <a:avLst/>
                <a:gdLst>
                  <a:gd name="T0" fmla="*/ 7 w 13"/>
                  <a:gd name="T1" fmla="*/ 0 h 66"/>
                  <a:gd name="T2" fmla="*/ 10 w 13"/>
                  <a:gd name="T3" fmla="*/ 17 h 66"/>
                  <a:gd name="T4" fmla="*/ 13 w 13"/>
                  <a:gd name="T5" fmla="*/ 38 h 66"/>
                  <a:gd name="T6" fmla="*/ 13 w 13"/>
                  <a:gd name="T7" fmla="*/ 57 h 66"/>
                  <a:gd name="T8" fmla="*/ 6 w 13"/>
                  <a:gd name="T9" fmla="*/ 66 h 66"/>
                  <a:gd name="T10" fmla="*/ 0 w 13"/>
                  <a:gd name="T11" fmla="*/ 59 h 66"/>
                  <a:gd name="T12" fmla="*/ 2 w 13"/>
                  <a:gd name="T13" fmla="*/ 40 h 66"/>
                  <a:gd name="T14" fmla="*/ 5 w 13"/>
                  <a:gd name="T15" fmla="*/ 17 h 66"/>
                  <a:gd name="T16" fmla="*/ 7 w 13"/>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6"/>
                  <a:gd name="T29" fmla="*/ 13 w 1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6">
                    <a:moveTo>
                      <a:pt x="7" y="0"/>
                    </a:moveTo>
                    <a:lnTo>
                      <a:pt x="10" y="17"/>
                    </a:lnTo>
                    <a:lnTo>
                      <a:pt x="13" y="38"/>
                    </a:lnTo>
                    <a:lnTo>
                      <a:pt x="13" y="57"/>
                    </a:lnTo>
                    <a:lnTo>
                      <a:pt x="6" y="66"/>
                    </a:lnTo>
                    <a:lnTo>
                      <a:pt x="0" y="59"/>
                    </a:lnTo>
                    <a:lnTo>
                      <a:pt x="2" y="40"/>
                    </a:lnTo>
                    <a:lnTo>
                      <a:pt x="5" y="17"/>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0" name="Freeform 113"/>
              <p:cNvSpPr>
                <a:spLocks/>
              </p:cNvSpPr>
              <p:nvPr/>
            </p:nvSpPr>
            <p:spPr bwMode="auto">
              <a:xfrm>
                <a:off x="2194" y="1477"/>
                <a:ext cx="25" cy="65"/>
              </a:xfrm>
              <a:custGeom>
                <a:avLst/>
                <a:gdLst>
                  <a:gd name="T0" fmla="*/ 25 w 25"/>
                  <a:gd name="T1" fmla="*/ 0 h 65"/>
                  <a:gd name="T2" fmla="*/ 23 w 25"/>
                  <a:gd name="T3" fmla="*/ 15 h 65"/>
                  <a:gd name="T4" fmla="*/ 19 w 25"/>
                  <a:gd name="T5" fmla="*/ 37 h 65"/>
                  <a:gd name="T6" fmla="*/ 13 w 25"/>
                  <a:gd name="T7" fmla="*/ 56 h 65"/>
                  <a:gd name="T8" fmla="*/ 2 w 25"/>
                  <a:gd name="T9" fmla="*/ 65 h 65"/>
                  <a:gd name="T10" fmla="*/ 0 w 25"/>
                  <a:gd name="T11" fmla="*/ 56 h 65"/>
                  <a:gd name="T12" fmla="*/ 7 w 25"/>
                  <a:gd name="T13" fmla="*/ 37 h 65"/>
                  <a:gd name="T14" fmla="*/ 17 w 25"/>
                  <a:gd name="T15" fmla="*/ 15 h 65"/>
                  <a:gd name="T16" fmla="*/ 25 w 2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5"/>
                  <a:gd name="T29" fmla="*/ 25 w 2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5">
                    <a:moveTo>
                      <a:pt x="25" y="0"/>
                    </a:moveTo>
                    <a:lnTo>
                      <a:pt x="23" y="15"/>
                    </a:lnTo>
                    <a:lnTo>
                      <a:pt x="19" y="37"/>
                    </a:lnTo>
                    <a:lnTo>
                      <a:pt x="13" y="56"/>
                    </a:lnTo>
                    <a:lnTo>
                      <a:pt x="2" y="65"/>
                    </a:lnTo>
                    <a:lnTo>
                      <a:pt x="0" y="56"/>
                    </a:lnTo>
                    <a:lnTo>
                      <a:pt x="7" y="37"/>
                    </a:lnTo>
                    <a:lnTo>
                      <a:pt x="17" y="15"/>
                    </a:lnTo>
                    <a:lnTo>
                      <a:pt x="2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1" name="Freeform 114"/>
              <p:cNvSpPr>
                <a:spLocks/>
              </p:cNvSpPr>
              <p:nvPr/>
            </p:nvSpPr>
            <p:spPr bwMode="auto">
              <a:xfrm>
                <a:off x="2250" y="1491"/>
                <a:ext cx="13" cy="62"/>
              </a:xfrm>
              <a:custGeom>
                <a:avLst/>
                <a:gdLst>
                  <a:gd name="T0" fmla="*/ 3 w 13"/>
                  <a:gd name="T1" fmla="*/ 0 h 62"/>
                  <a:gd name="T2" fmla="*/ 9 w 13"/>
                  <a:gd name="T3" fmla="*/ 8 h 62"/>
                  <a:gd name="T4" fmla="*/ 13 w 13"/>
                  <a:gd name="T5" fmla="*/ 28 h 62"/>
                  <a:gd name="T6" fmla="*/ 13 w 13"/>
                  <a:gd name="T7" fmla="*/ 48 h 62"/>
                  <a:gd name="T8" fmla="*/ 6 w 13"/>
                  <a:gd name="T9" fmla="*/ 62 h 62"/>
                  <a:gd name="T10" fmla="*/ 0 w 13"/>
                  <a:gd name="T11" fmla="*/ 57 h 62"/>
                  <a:gd name="T12" fmla="*/ 0 w 13"/>
                  <a:gd name="T13" fmla="*/ 40 h 62"/>
                  <a:gd name="T14" fmla="*/ 3 w 13"/>
                  <a:gd name="T15" fmla="*/ 17 h 62"/>
                  <a:gd name="T16" fmla="*/ 3 w 13"/>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2"/>
                  <a:gd name="T29" fmla="*/ 13 w 1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2">
                    <a:moveTo>
                      <a:pt x="3" y="0"/>
                    </a:moveTo>
                    <a:lnTo>
                      <a:pt x="9" y="8"/>
                    </a:lnTo>
                    <a:lnTo>
                      <a:pt x="13" y="28"/>
                    </a:lnTo>
                    <a:lnTo>
                      <a:pt x="13" y="48"/>
                    </a:lnTo>
                    <a:lnTo>
                      <a:pt x="6" y="62"/>
                    </a:lnTo>
                    <a:lnTo>
                      <a:pt x="0" y="57"/>
                    </a:lnTo>
                    <a:lnTo>
                      <a:pt x="0" y="40"/>
                    </a:lnTo>
                    <a:lnTo>
                      <a:pt x="3" y="17"/>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2" name="Freeform 115"/>
              <p:cNvSpPr>
                <a:spLocks/>
              </p:cNvSpPr>
              <p:nvPr/>
            </p:nvSpPr>
            <p:spPr bwMode="auto">
              <a:xfrm>
                <a:off x="2273" y="1501"/>
                <a:ext cx="15" cy="66"/>
              </a:xfrm>
              <a:custGeom>
                <a:avLst/>
                <a:gdLst>
                  <a:gd name="T0" fmla="*/ 0 w 15"/>
                  <a:gd name="T1" fmla="*/ 0 h 66"/>
                  <a:gd name="T2" fmla="*/ 6 w 15"/>
                  <a:gd name="T3" fmla="*/ 13 h 66"/>
                  <a:gd name="T4" fmla="*/ 12 w 15"/>
                  <a:gd name="T5" fmla="*/ 34 h 66"/>
                  <a:gd name="T6" fmla="*/ 15 w 15"/>
                  <a:gd name="T7" fmla="*/ 55 h 66"/>
                  <a:gd name="T8" fmla="*/ 11 w 15"/>
                  <a:gd name="T9" fmla="*/ 66 h 66"/>
                  <a:gd name="T10" fmla="*/ 6 w 15"/>
                  <a:gd name="T11" fmla="*/ 62 h 66"/>
                  <a:gd name="T12" fmla="*/ 3 w 15"/>
                  <a:gd name="T13" fmla="*/ 44 h 66"/>
                  <a:gd name="T14" fmla="*/ 3 w 15"/>
                  <a:gd name="T15" fmla="*/ 21 h 66"/>
                  <a:gd name="T16" fmla="*/ 0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0" y="0"/>
                    </a:moveTo>
                    <a:lnTo>
                      <a:pt x="6" y="13"/>
                    </a:lnTo>
                    <a:lnTo>
                      <a:pt x="12" y="34"/>
                    </a:lnTo>
                    <a:lnTo>
                      <a:pt x="15" y="55"/>
                    </a:lnTo>
                    <a:lnTo>
                      <a:pt x="11" y="66"/>
                    </a:lnTo>
                    <a:lnTo>
                      <a:pt x="6" y="62"/>
                    </a:lnTo>
                    <a:lnTo>
                      <a:pt x="3" y="44"/>
                    </a:lnTo>
                    <a:lnTo>
                      <a:pt x="3" y="2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3" name="Freeform 116"/>
              <p:cNvSpPr>
                <a:spLocks/>
              </p:cNvSpPr>
              <p:nvPr/>
            </p:nvSpPr>
            <p:spPr bwMode="auto">
              <a:xfrm>
                <a:off x="2297" y="1511"/>
                <a:ext cx="18" cy="67"/>
              </a:xfrm>
              <a:custGeom>
                <a:avLst/>
                <a:gdLst>
                  <a:gd name="T0" fmla="*/ 0 w 18"/>
                  <a:gd name="T1" fmla="*/ 0 h 67"/>
                  <a:gd name="T2" fmla="*/ 6 w 18"/>
                  <a:gd name="T3" fmla="*/ 15 h 67"/>
                  <a:gd name="T4" fmla="*/ 15 w 18"/>
                  <a:gd name="T5" fmla="*/ 37 h 67"/>
                  <a:gd name="T6" fmla="*/ 18 w 18"/>
                  <a:gd name="T7" fmla="*/ 58 h 67"/>
                  <a:gd name="T8" fmla="*/ 15 w 18"/>
                  <a:gd name="T9" fmla="*/ 67 h 67"/>
                  <a:gd name="T10" fmla="*/ 7 w 18"/>
                  <a:gd name="T11" fmla="*/ 59 h 67"/>
                  <a:gd name="T12" fmla="*/ 4 w 18"/>
                  <a:gd name="T13" fmla="*/ 40 h 67"/>
                  <a:gd name="T14" fmla="*/ 3 w 18"/>
                  <a:gd name="T15" fmla="*/ 20 h 67"/>
                  <a:gd name="T16" fmla="*/ 0 w 18"/>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7"/>
                  <a:gd name="T29" fmla="*/ 18 w 1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7">
                    <a:moveTo>
                      <a:pt x="0" y="0"/>
                    </a:moveTo>
                    <a:lnTo>
                      <a:pt x="6" y="15"/>
                    </a:lnTo>
                    <a:lnTo>
                      <a:pt x="15" y="37"/>
                    </a:lnTo>
                    <a:lnTo>
                      <a:pt x="18" y="58"/>
                    </a:lnTo>
                    <a:lnTo>
                      <a:pt x="15" y="67"/>
                    </a:lnTo>
                    <a:lnTo>
                      <a:pt x="7" y="59"/>
                    </a:lnTo>
                    <a:lnTo>
                      <a:pt x="4" y="40"/>
                    </a:lnTo>
                    <a:lnTo>
                      <a:pt x="3" y="2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4" name="Freeform 117"/>
              <p:cNvSpPr>
                <a:spLocks/>
              </p:cNvSpPr>
              <p:nvPr/>
            </p:nvSpPr>
            <p:spPr bwMode="auto">
              <a:xfrm>
                <a:off x="2321" y="1516"/>
                <a:ext cx="22" cy="74"/>
              </a:xfrm>
              <a:custGeom>
                <a:avLst/>
                <a:gdLst>
                  <a:gd name="T0" fmla="*/ 0 w 22"/>
                  <a:gd name="T1" fmla="*/ 0 h 74"/>
                  <a:gd name="T2" fmla="*/ 10 w 22"/>
                  <a:gd name="T3" fmla="*/ 19 h 74"/>
                  <a:gd name="T4" fmla="*/ 19 w 22"/>
                  <a:gd name="T5" fmla="*/ 43 h 74"/>
                  <a:gd name="T6" fmla="*/ 22 w 22"/>
                  <a:gd name="T7" fmla="*/ 63 h 74"/>
                  <a:gd name="T8" fmla="*/ 16 w 22"/>
                  <a:gd name="T9" fmla="*/ 74 h 74"/>
                  <a:gd name="T10" fmla="*/ 7 w 22"/>
                  <a:gd name="T11" fmla="*/ 65 h 74"/>
                  <a:gd name="T12" fmla="*/ 4 w 22"/>
                  <a:gd name="T13" fmla="*/ 43 h 74"/>
                  <a:gd name="T14" fmla="*/ 2 w 22"/>
                  <a:gd name="T15" fmla="*/ 17 h 74"/>
                  <a:gd name="T16" fmla="*/ 0 w 22"/>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74"/>
                  <a:gd name="T29" fmla="*/ 22 w 2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74">
                    <a:moveTo>
                      <a:pt x="0" y="0"/>
                    </a:moveTo>
                    <a:lnTo>
                      <a:pt x="10" y="19"/>
                    </a:lnTo>
                    <a:lnTo>
                      <a:pt x="19" y="43"/>
                    </a:lnTo>
                    <a:lnTo>
                      <a:pt x="22" y="63"/>
                    </a:lnTo>
                    <a:lnTo>
                      <a:pt x="16" y="74"/>
                    </a:lnTo>
                    <a:lnTo>
                      <a:pt x="7" y="65"/>
                    </a:lnTo>
                    <a:lnTo>
                      <a:pt x="4" y="43"/>
                    </a:lnTo>
                    <a:lnTo>
                      <a:pt x="2"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5" name="Freeform 118"/>
              <p:cNvSpPr>
                <a:spLocks/>
              </p:cNvSpPr>
              <p:nvPr/>
            </p:nvSpPr>
            <p:spPr bwMode="auto">
              <a:xfrm>
                <a:off x="2349" y="1520"/>
                <a:ext cx="29" cy="79"/>
              </a:xfrm>
              <a:custGeom>
                <a:avLst/>
                <a:gdLst>
                  <a:gd name="T0" fmla="*/ 0 w 29"/>
                  <a:gd name="T1" fmla="*/ 0 h 79"/>
                  <a:gd name="T2" fmla="*/ 8 w 29"/>
                  <a:gd name="T3" fmla="*/ 18 h 79"/>
                  <a:gd name="T4" fmla="*/ 22 w 29"/>
                  <a:gd name="T5" fmla="*/ 46 h 79"/>
                  <a:gd name="T6" fmla="*/ 29 w 29"/>
                  <a:gd name="T7" fmla="*/ 70 h 79"/>
                  <a:gd name="T8" fmla="*/ 25 w 29"/>
                  <a:gd name="T9" fmla="*/ 79 h 79"/>
                  <a:gd name="T10" fmla="*/ 14 w 29"/>
                  <a:gd name="T11" fmla="*/ 67 h 79"/>
                  <a:gd name="T12" fmla="*/ 8 w 29"/>
                  <a:gd name="T13" fmla="*/ 42 h 79"/>
                  <a:gd name="T14" fmla="*/ 3 w 29"/>
                  <a:gd name="T15" fmla="*/ 16 h 79"/>
                  <a:gd name="T16" fmla="*/ 0 w 2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9"/>
                  <a:gd name="T29" fmla="*/ 29 w 29"/>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9">
                    <a:moveTo>
                      <a:pt x="0" y="0"/>
                    </a:moveTo>
                    <a:lnTo>
                      <a:pt x="8" y="18"/>
                    </a:lnTo>
                    <a:lnTo>
                      <a:pt x="22" y="46"/>
                    </a:lnTo>
                    <a:lnTo>
                      <a:pt x="29" y="70"/>
                    </a:lnTo>
                    <a:lnTo>
                      <a:pt x="25" y="79"/>
                    </a:lnTo>
                    <a:lnTo>
                      <a:pt x="14" y="67"/>
                    </a:lnTo>
                    <a:lnTo>
                      <a:pt x="8" y="42"/>
                    </a:lnTo>
                    <a:lnTo>
                      <a:pt x="3"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6" name="Freeform 119"/>
              <p:cNvSpPr>
                <a:spLocks/>
              </p:cNvSpPr>
              <p:nvPr/>
            </p:nvSpPr>
            <p:spPr bwMode="auto">
              <a:xfrm>
                <a:off x="2369" y="1519"/>
                <a:ext cx="39" cy="85"/>
              </a:xfrm>
              <a:custGeom>
                <a:avLst/>
                <a:gdLst>
                  <a:gd name="T0" fmla="*/ 0 w 39"/>
                  <a:gd name="T1" fmla="*/ 0 h 85"/>
                  <a:gd name="T2" fmla="*/ 8 w 39"/>
                  <a:gd name="T3" fmla="*/ 7 h 85"/>
                  <a:gd name="T4" fmla="*/ 16 w 39"/>
                  <a:gd name="T5" fmla="*/ 19 h 85"/>
                  <a:gd name="T6" fmla="*/ 24 w 39"/>
                  <a:gd name="T7" fmla="*/ 32 h 85"/>
                  <a:gd name="T8" fmla="*/ 31 w 39"/>
                  <a:gd name="T9" fmla="*/ 47 h 85"/>
                  <a:gd name="T10" fmla="*/ 36 w 39"/>
                  <a:gd name="T11" fmla="*/ 62 h 85"/>
                  <a:gd name="T12" fmla="*/ 39 w 39"/>
                  <a:gd name="T13" fmla="*/ 74 h 85"/>
                  <a:gd name="T14" fmla="*/ 37 w 39"/>
                  <a:gd name="T15" fmla="*/ 82 h 85"/>
                  <a:gd name="T16" fmla="*/ 33 w 39"/>
                  <a:gd name="T17" fmla="*/ 85 h 85"/>
                  <a:gd name="T18" fmla="*/ 21 w 39"/>
                  <a:gd name="T19" fmla="*/ 77 h 85"/>
                  <a:gd name="T20" fmla="*/ 11 w 39"/>
                  <a:gd name="T21" fmla="*/ 51 h 85"/>
                  <a:gd name="T22" fmla="*/ 5 w 39"/>
                  <a:gd name="T23" fmla="*/ 22 h 85"/>
                  <a:gd name="T24" fmla="*/ 0 w 39"/>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85"/>
                  <a:gd name="T41" fmla="*/ 39 w 39"/>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85">
                    <a:moveTo>
                      <a:pt x="0" y="0"/>
                    </a:moveTo>
                    <a:lnTo>
                      <a:pt x="8" y="7"/>
                    </a:lnTo>
                    <a:lnTo>
                      <a:pt x="16" y="19"/>
                    </a:lnTo>
                    <a:lnTo>
                      <a:pt x="24" y="32"/>
                    </a:lnTo>
                    <a:lnTo>
                      <a:pt x="31" y="47"/>
                    </a:lnTo>
                    <a:lnTo>
                      <a:pt x="36" y="62"/>
                    </a:lnTo>
                    <a:lnTo>
                      <a:pt x="39" y="74"/>
                    </a:lnTo>
                    <a:lnTo>
                      <a:pt x="37" y="82"/>
                    </a:lnTo>
                    <a:lnTo>
                      <a:pt x="33" y="85"/>
                    </a:lnTo>
                    <a:lnTo>
                      <a:pt x="21" y="77"/>
                    </a:lnTo>
                    <a:lnTo>
                      <a:pt x="11" y="51"/>
                    </a:lnTo>
                    <a:lnTo>
                      <a:pt x="5" y="2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7" name="Freeform 120"/>
              <p:cNvSpPr>
                <a:spLocks/>
              </p:cNvSpPr>
              <p:nvPr/>
            </p:nvSpPr>
            <p:spPr bwMode="auto">
              <a:xfrm>
                <a:off x="2402" y="1516"/>
                <a:ext cx="59" cy="78"/>
              </a:xfrm>
              <a:custGeom>
                <a:avLst/>
                <a:gdLst>
                  <a:gd name="T0" fmla="*/ 0 w 59"/>
                  <a:gd name="T1" fmla="*/ 0 h 78"/>
                  <a:gd name="T2" fmla="*/ 9 w 59"/>
                  <a:gd name="T3" fmla="*/ 6 h 78"/>
                  <a:gd name="T4" fmla="*/ 19 w 59"/>
                  <a:gd name="T5" fmla="*/ 16 h 78"/>
                  <a:gd name="T6" fmla="*/ 31 w 59"/>
                  <a:gd name="T7" fmla="*/ 28 h 78"/>
                  <a:gd name="T8" fmla="*/ 41 w 59"/>
                  <a:gd name="T9" fmla="*/ 41 h 78"/>
                  <a:gd name="T10" fmla="*/ 50 w 59"/>
                  <a:gd name="T11" fmla="*/ 54 h 78"/>
                  <a:gd name="T12" fmla="*/ 56 w 59"/>
                  <a:gd name="T13" fmla="*/ 65 h 78"/>
                  <a:gd name="T14" fmla="*/ 59 w 59"/>
                  <a:gd name="T15" fmla="*/ 74 h 78"/>
                  <a:gd name="T16" fmla="*/ 57 w 59"/>
                  <a:gd name="T17" fmla="*/ 78 h 78"/>
                  <a:gd name="T18" fmla="*/ 51 w 59"/>
                  <a:gd name="T19" fmla="*/ 78 h 78"/>
                  <a:gd name="T20" fmla="*/ 44 w 59"/>
                  <a:gd name="T21" fmla="*/ 72 h 78"/>
                  <a:gd name="T22" fmla="*/ 35 w 59"/>
                  <a:gd name="T23" fmla="*/ 63 h 78"/>
                  <a:gd name="T24" fmla="*/ 26 w 59"/>
                  <a:gd name="T25" fmla="*/ 51 h 78"/>
                  <a:gd name="T26" fmla="*/ 17 w 59"/>
                  <a:gd name="T27" fmla="*/ 38 h 78"/>
                  <a:gd name="T28" fmla="*/ 10 w 59"/>
                  <a:gd name="T29" fmla="*/ 25 h 78"/>
                  <a:gd name="T30" fmla="*/ 3 w 59"/>
                  <a:gd name="T31" fmla="*/ 12 h 78"/>
                  <a:gd name="T32" fmla="*/ 0 w 59"/>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8"/>
                  <a:gd name="T53" fmla="*/ 59 w 59"/>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8">
                    <a:moveTo>
                      <a:pt x="0" y="0"/>
                    </a:moveTo>
                    <a:lnTo>
                      <a:pt x="9" y="6"/>
                    </a:lnTo>
                    <a:lnTo>
                      <a:pt x="19" y="16"/>
                    </a:lnTo>
                    <a:lnTo>
                      <a:pt x="31" y="28"/>
                    </a:lnTo>
                    <a:lnTo>
                      <a:pt x="41" y="41"/>
                    </a:lnTo>
                    <a:lnTo>
                      <a:pt x="50" y="54"/>
                    </a:lnTo>
                    <a:lnTo>
                      <a:pt x="56" y="65"/>
                    </a:lnTo>
                    <a:lnTo>
                      <a:pt x="59" y="74"/>
                    </a:lnTo>
                    <a:lnTo>
                      <a:pt x="57" y="78"/>
                    </a:lnTo>
                    <a:lnTo>
                      <a:pt x="51" y="78"/>
                    </a:lnTo>
                    <a:lnTo>
                      <a:pt x="44" y="72"/>
                    </a:lnTo>
                    <a:lnTo>
                      <a:pt x="35" y="63"/>
                    </a:lnTo>
                    <a:lnTo>
                      <a:pt x="26" y="51"/>
                    </a:lnTo>
                    <a:lnTo>
                      <a:pt x="17" y="38"/>
                    </a:lnTo>
                    <a:lnTo>
                      <a:pt x="10" y="25"/>
                    </a:lnTo>
                    <a:lnTo>
                      <a:pt x="3"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8" name="Freeform 121"/>
              <p:cNvSpPr>
                <a:spLocks/>
              </p:cNvSpPr>
              <p:nvPr/>
            </p:nvSpPr>
            <p:spPr bwMode="auto">
              <a:xfrm>
                <a:off x="2433" y="1513"/>
                <a:ext cx="74" cy="65"/>
              </a:xfrm>
              <a:custGeom>
                <a:avLst/>
                <a:gdLst>
                  <a:gd name="T0" fmla="*/ 0 w 74"/>
                  <a:gd name="T1" fmla="*/ 0 h 65"/>
                  <a:gd name="T2" fmla="*/ 9 w 74"/>
                  <a:gd name="T3" fmla="*/ 4 h 65"/>
                  <a:gd name="T4" fmla="*/ 20 w 74"/>
                  <a:gd name="T5" fmla="*/ 13 h 65"/>
                  <a:gd name="T6" fmla="*/ 34 w 74"/>
                  <a:gd name="T7" fmla="*/ 22 h 65"/>
                  <a:gd name="T8" fmla="*/ 47 w 74"/>
                  <a:gd name="T9" fmla="*/ 32 h 65"/>
                  <a:gd name="T10" fmla="*/ 60 w 74"/>
                  <a:gd name="T11" fmla="*/ 43 h 65"/>
                  <a:gd name="T12" fmla="*/ 69 w 74"/>
                  <a:gd name="T13" fmla="*/ 52 h 65"/>
                  <a:gd name="T14" fmla="*/ 74 w 74"/>
                  <a:gd name="T15" fmla="*/ 60 h 65"/>
                  <a:gd name="T16" fmla="*/ 72 w 74"/>
                  <a:gd name="T17" fmla="*/ 65 h 65"/>
                  <a:gd name="T18" fmla="*/ 65 w 74"/>
                  <a:gd name="T19" fmla="*/ 65 h 65"/>
                  <a:gd name="T20" fmla="*/ 56 w 74"/>
                  <a:gd name="T21" fmla="*/ 60 h 65"/>
                  <a:gd name="T22" fmla="*/ 44 w 74"/>
                  <a:gd name="T23" fmla="*/ 52 h 65"/>
                  <a:gd name="T24" fmla="*/ 31 w 74"/>
                  <a:gd name="T25" fmla="*/ 41 h 65"/>
                  <a:gd name="T26" fmla="*/ 19 w 74"/>
                  <a:gd name="T27" fmla="*/ 28 h 65"/>
                  <a:gd name="T28" fmla="*/ 9 w 74"/>
                  <a:gd name="T29" fmla="*/ 18 h 65"/>
                  <a:gd name="T30" fmla="*/ 3 w 74"/>
                  <a:gd name="T31" fmla="*/ 7 h 65"/>
                  <a:gd name="T32" fmla="*/ 0 w 74"/>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5"/>
                  <a:gd name="T53" fmla="*/ 74 w 7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5">
                    <a:moveTo>
                      <a:pt x="0" y="0"/>
                    </a:moveTo>
                    <a:lnTo>
                      <a:pt x="9" y="4"/>
                    </a:lnTo>
                    <a:lnTo>
                      <a:pt x="20" y="13"/>
                    </a:lnTo>
                    <a:lnTo>
                      <a:pt x="34" y="22"/>
                    </a:lnTo>
                    <a:lnTo>
                      <a:pt x="47" y="32"/>
                    </a:lnTo>
                    <a:lnTo>
                      <a:pt x="60" y="43"/>
                    </a:lnTo>
                    <a:lnTo>
                      <a:pt x="69" y="52"/>
                    </a:lnTo>
                    <a:lnTo>
                      <a:pt x="74" y="60"/>
                    </a:lnTo>
                    <a:lnTo>
                      <a:pt x="72" y="65"/>
                    </a:lnTo>
                    <a:lnTo>
                      <a:pt x="65" y="65"/>
                    </a:lnTo>
                    <a:lnTo>
                      <a:pt x="56" y="60"/>
                    </a:lnTo>
                    <a:lnTo>
                      <a:pt x="44" y="52"/>
                    </a:lnTo>
                    <a:lnTo>
                      <a:pt x="31" y="41"/>
                    </a:lnTo>
                    <a:lnTo>
                      <a:pt x="19" y="28"/>
                    </a:lnTo>
                    <a:lnTo>
                      <a:pt x="9" y="18"/>
                    </a:lnTo>
                    <a:lnTo>
                      <a:pt x="3"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9" name="Freeform 122"/>
              <p:cNvSpPr>
                <a:spLocks/>
              </p:cNvSpPr>
              <p:nvPr/>
            </p:nvSpPr>
            <p:spPr bwMode="auto">
              <a:xfrm>
                <a:off x="2462" y="1508"/>
                <a:ext cx="65" cy="59"/>
              </a:xfrm>
              <a:custGeom>
                <a:avLst/>
                <a:gdLst>
                  <a:gd name="T0" fmla="*/ 62 w 65"/>
                  <a:gd name="T1" fmla="*/ 59 h 59"/>
                  <a:gd name="T2" fmla="*/ 59 w 65"/>
                  <a:gd name="T3" fmla="*/ 58 h 59"/>
                  <a:gd name="T4" fmla="*/ 53 w 65"/>
                  <a:gd name="T5" fmla="*/ 54 h 59"/>
                  <a:gd name="T6" fmla="*/ 45 w 65"/>
                  <a:gd name="T7" fmla="*/ 45 h 59"/>
                  <a:gd name="T8" fmla="*/ 36 w 65"/>
                  <a:gd name="T9" fmla="*/ 34 h 59"/>
                  <a:gd name="T10" fmla="*/ 27 w 65"/>
                  <a:gd name="T11" fmla="*/ 24 h 59"/>
                  <a:gd name="T12" fmla="*/ 16 w 65"/>
                  <a:gd name="T13" fmla="*/ 14 h 59"/>
                  <a:gd name="T14" fmla="*/ 8 w 65"/>
                  <a:gd name="T15" fmla="*/ 6 h 59"/>
                  <a:gd name="T16" fmla="*/ 0 w 65"/>
                  <a:gd name="T17" fmla="*/ 0 h 59"/>
                  <a:gd name="T18" fmla="*/ 11 w 65"/>
                  <a:gd name="T19" fmla="*/ 3 h 59"/>
                  <a:gd name="T20" fmla="*/ 24 w 65"/>
                  <a:gd name="T21" fmla="*/ 9 h 59"/>
                  <a:gd name="T22" fmla="*/ 36 w 65"/>
                  <a:gd name="T23" fmla="*/ 18 h 59"/>
                  <a:gd name="T24" fmla="*/ 47 w 65"/>
                  <a:gd name="T25" fmla="*/ 27 h 59"/>
                  <a:gd name="T26" fmla="*/ 56 w 65"/>
                  <a:gd name="T27" fmla="*/ 37 h 59"/>
                  <a:gd name="T28" fmla="*/ 64 w 65"/>
                  <a:gd name="T29" fmla="*/ 46 h 59"/>
                  <a:gd name="T30" fmla="*/ 65 w 65"/>
                  <a:gd name="T31" fmla="*/ 54 h 59"/>
                  <a:gd name="T32" fmla="*/ 62 w 65"/>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59"/>
                  <a:gd name="T53" fmla="*/ 65 w 6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59">
                    <a:moveTo>
                      <a:pt x="62" y="59"/>
                    </a:moveTo>
                    <a:lnTo>
                      <a:pt x="59" y="58"/>
                    </a:lnTo>
                    <a:lnTo>
                      <a:pt x="53" y="54"/>
                    </a:lnTo>
                    <a:lnTo>
                      <a:pt x="45" y="45"/>
                    </a:lnTo>
                    <a:lnTo>
                      <a:pt x="36" y="34"/>
                    </a:lnTo>
                    <a:lnTo>
                      <a:pt x="27" y="24"/>
                    </a:lnTo>
                    <a:lnTo>
                      <a:pt x="16" y="14"/>
                    </a:lnTo>
                    <a:lnTo>
                      <a:pt x="8" y="6"/>
                    </a:lnTo>
                    <a:lnTo>
                      <a:pt x="0" y="0"/>
                    </a:lnTo>
                    <a:lnTo>
                      <a:pt x="11" y="3"/>
                    </a:lnTo>
                    <a:lnTo>
                      <a:pt x="24" y="9"/>
                    </a:lnTo>
                    <a:lnTo>
                      <a:pt x="36" y="18"/>
                    </a:lnTo>
                    <a:lnTo>
                      <a:pt x="47" y="27"/>
                    </a:lnTo>
                    <a:lnTo>
                      <a:pt x="56" y="37"/>
                    </a:lnTo>
                    <a:lnTo>
                      <a:pt x="64" y="46"/>
                    </a:lnTo>
                    <a:lnTo>
                      <a:pt x="65" y="54"/>
                    </a:lnTo>
                    <a:lnTo>
                      <a:pt x="62"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0" name="Freeform 123"/>
              <p:cNvSpPr>
                <a:spLocks/>
              </p:cNvSpPr>
              <p:nvPr/>
            </p:nvSpPr>
            <p:spPr bwMode="auto">
              <a:xfrm>
                <a:off x="2520" y="1369"/>
                <a:ext cx="302" cy="65"/>
              </a:xfrm>
              <a:custGeom>
                <a:avLst/>
                <a:gdLst>
                  <a:gd name="T0" fmla="*/ 0 w 302"/>
                  <a:gd name="T1" fmla="*/ 9 h 65"/>
                  <a:gd name="T2" fmla="*/ 0 w 302"/>
                  <a:gd name="T3" fmla="*/ 6 h 65"/>
                  <a:gd name="T4" fmla="*/ 1 w 302"/>
                  <a:gd name="T5" fmla="*/ 5 h 65"/>
                  <a:gd name="T6" fmla="*/ 3 w 302"/>
                  <a:gd name="T7" fmla="*/ 2 h 65"/>
                  <a:gd name="T8" fmla="*/ 6 w 302"/>
                  <a:gd name="T9" fmla="*/ 0 h 65"/>
                  <a:gd name="T10" fmla="*/ 25 w 302"/>
                  <a:gd name="T11" fmla="*/ 15 h 65"/>
                  <a:gd name="T12" fmla="*/ 46 w 302"/>
                  <a:gd name="T13" fmla="*/ 28 h 65"/>
                  <a:gd name="T14" fmla="*/ 65 w 302"/>
                  <a:gd name="T15" fmla="*/ 37 h 65"/>
                  <a:gd name="T16" fmla="*/ 85 w 302"/>
                  <a:gd name="T17" fmla="*/ 45 h 65"/>
                  <a:gd name="T18" fmla="*/ 106 w 302"/>
                  <a:gd name="T19" fmla="*/ 49 h 65"/>
                  <a:gd name="T20" fmla="*/ 127 w 302"/>
                  <a:gd name="T21" fmla="*/ 52 h 65"/>
                  <a:gd name="T22" fmla="*/ 147 w 302"/>
                  <a:gd name="T23" fmla="*/ 52 h 65"/>
                  <a:gd name="T24" fmla="*/ 168 w 302"/>
                  <a:gd name="T25" fmla="*/ 52 h 65"/>
                  <a:gd name="T26" fmla="*/ 187 w 302"/>
                  <a:gd name="T27" fmla="*/ 51 h 65"/>
                  <a:gd name="T28" fmla="*/ 207 w 302"/>
                  <a:gd name="T29" fmla="*/ 48 h 65"/>
                  <a:gd name="T30" fmla="*/ 226 w 302"/>
                  <a:gd name="T31" fmla="*/ 43 h 65"/>
                  <a:gd name="T32" fmla="*/ 243 w 302"/>
                  <a:gd name="T33" fmla="*/ 39 h 65"/>
                  <a:gd name="T34" fmla="*/ 260 w 302"/>
                  <a:gd name="T35" fmla="*/ 34 h 65"/>
                  <a:gd name="T36" fmla="*/ 276 w 302"/>
                  <a:gd name="T37" fmla="*/ 28 h 65"/>
                  <a:gd name="T38" fmla="*/ 289 w 302"/>
                  <a:gd name="T39" fmla="*/ 24 h 65"/>
                  <a:gd name="T40" fmla="*/ 302 w 302"/>
                  <a:gd name="T41" fmla="*/ 20 h 65"/>
                  <a:gd name="T42" fmla="*/ 297 w 302"/>
                  <a:gd name="T43" fmla="*/ 28 h 65"/>
                  <a:gd name="T44" fmla="*/ 285 w 302"/>
                  <a:gd name="T45" fmla="*/ 37 h 65"/>
                  <a:gd name="T46" fmla="*/ 271 w 302"/>
                  <a:gd name="T47" fmla="*/ 45 h 65"/>
                  <a:gd name="T48" fmla="*/ 254 w 302"/>
                  <a:gd name="T49" fmla="*/ 51 h 65"/>
                  <a:gd name="T50" fmla="*/ 235 w 302"/>
                  <a:gd name="T51" fmla="*/ 57 h 65"/>
                  <a:gd name="T52" fmla="*/ 212 w 302"/>
                  <a:gd name="T53" fmla="*/ 61 h 65"/>
                  <a:gd name="T54" fmla="*/ 189 w 302"/>
                  <a:gd name="T55" fmla="*/ 64 h 65"/>
                  <a:gd name="T56" fmla="*/ 165 w 302"/>
                  <a:gd name="T57" fmla="*/ 65 h 65"/>
                  <a:gd name="T58" fmla="*/ 140 w 302"/>
                  <a:gd name="T59" fmla="*/ 65 h 65"/>
                  <a:gd name="T60" fmla="*/ 116 w 302"/>
                  <a:gd name="T61" fmla="*/ 64 h 65"/>
                  <a:gd name="T62" fmla="*/ 91 w 302"/>
                  <a:gd name="T63" fmla="*/ 60 h 65"/>
                  <a:gd name="T64" fmla="*/ 69 w 302"/>
                  <a:gd name="T65" fmla="*/ 55 h 65"/>
                  <a:gd name="T66" fmla="*/ 49 w 302"/>
                  <a:gd name="T67" fmla="*/ 46 h 65"/>
                  <a:gd name="T68" fmla="*/ 29 w 302"/>
                  <a:gd name="T69" fmla="*/ 37 h 65"/>
                  <a:gd name="T70" fmla="*/ 13 w 302"/>
                  <a:gd name="T71" fmla="*/ 24 h 65"/>
                  <a:gd name="T72" fmla="*/ 0 w 302"/>
                  <a:gd name="T73" fmla="*/ 9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2"/>
                  <a:gd name="T112" fmla="*/ 0 h 65"/>
                  <a:gd name="T113" fmla="*/ 302 w 302"/>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2" h="65">
                    <a:moveTo>
                      <a:pt x="0" y="9"/>
                    </a:moveTo>
                    <a:lnTo>
                      <a:pt x="0" y="6"/>
                    </a:lnTo>
                    <a:lnTo>
                      <a:pt x="1" y="5"/>
                    </a:lnTo>
                    <a:lnTo>
                      <a:pt x="3" y="2"/>
                    </a:lnTo>
                    <a:lnTo>
                      <a:pt x="6" y="0"/>
                    </a:lnTo>
                    <a:lnTo>
                      <a:pt x="25" y="15"/>
                    </a:lnTo>
                    <a:lnTo>
                      <a:pt x="46" y="28"/>
                    </a:lnTo>
                    <a:lnTo>
                      <a:pt x="65" y="37"/>
                    </a:lnTo>
                    <a:lnTo>
                      <a:pt x="85" y="45"/>
                    </a:lnTo>
                    <a:lnTo>
                      <a:pt x="106" y="49"/>
                    </a:lnTo>
                    <a:lnTo>
                      <a:pt x="127" y="52"/>
                    </a:lnTo>
                    <a:lnTo>
                      <a:pt x="147" y="52"/>
                    </a:lnTo>
                    <a:lnTo>
                      <a:pt x="168" y="52"/>
                    </a:lnTo>
                    <a:lnTo>
                      <a:pt x="187" y="51"/>
                    </a:lnTo>
                    <a:lnTo>
                      <a:pt x="207" y="48"/>
                    </a:lnTo>
                    <a:lnTo>
                      <a:pt x="226" y="43"/>
                    </a:lnTo>
                    <a:lnTo>
                      <a:pt x="243" y="39"/>
                    </a:lnTo>
                    <a:lnTo>
                      <a:pt x="260" y="34"/>
                    </a:lnTo>
                    <a:lnTo>
                      <a:pt x="276" y="28"/>
                    </a:lnTo>
                    <a:lnTo>
                      <a:pt x="289" y="24"/>
                    </a:lnTo>
                    <a:lnTo>
                      <a:pt x="302" y="20"/>
                    </a:lnTo>
                    <a:lnTo>
                      <a:pt x="297" y="28"/>
                    </a:lnTo>
                    <a:lnTo>
                      <a:pt x="285" y="37"/>
                    </a:lnTo>
                    <a:lnTo>
                      <a:pt x="271" y="45"/>
                    </a:lnTo>
                    <a:lnTo>
                      <a:pt x="254" y="51"/>
                    </a:lnTo>
                    <a:lnTo>
                      <a:pt x="235" y="57"/>
                    </a:lnTo>
                    <a:lnTo>
                      <a:pt x="212" y="61"/>
                    </a:lnTo>
                    <a:lnTo>
                      <a:pt x="189" y="64"/>
                    </a:lnTo>
                    <a:lnTo>
                      <a:pt x="165" y="65"/>
                    </a:lnTo>
                    <a:lnTo>
                      <a:pt x="140" y="65"/>
                    </a:lnTo>
                    <a:lnTo>
                      <a:pt x="116" y="64"/>
                    </a:lnTo>
                    <a:lnTo>
                      <a:pt x="91" y="60"/>
                    </a:lnTo>
                    <a:lnTo>
                      <a:pt x="69" y="55"/>
                    </a:lnTo>
                    <a:lnTo>
                      <a:pt x="49" y="46"/>
                    </a:lnTo>
                    <a:lnTo>
                      <a:pt x="29" y="37"/>
                    </a:lnTo>
                    <a:lnTo>
                      <a:pt x="13" y="24"/>
                    </a:lnTo>
                    <a:lnTo>
                      <a:pt x="0" y="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1" name="Freeform 124"/>
              <p:cNvSpPr>
                <a:spLocks/>
              </p:cNvSpPr>
              <p:nvPr/>
            </p:nvSpPr>
            <p:spPr bwMode="auto">
              <a:xfrm>
                <a:off x="2783" y="1343"/>
                <a:ext cx="34" cy="68"/>
              </a:xfrm>
              <a:custGeom>
                <a:avLst/>
                <a:gdLst>
                  <a:gd name="T0" fmla="*/ 0 w 34"/>
                  <a:gd name="T1" fmla="*/ 68 h 68"/>
                  <a:gd name="T2" fmla="*/ 14 w 34"/>
                  <a:gd name="T3" fmla="*/ 52 h 68"/>
                  <a:gd name="T4" fmla="*/ 26 w 34"/>
                  <a:gd name="T5" fmla="*/ 29 h 68"/>
                  <a:gd name="T6" fmla="*/ 34 w 34"/>
                  <a:gd name="T7" fmla="*/ 10 h 68"/>
                  <a:gd name="T8" fmla="*/ 32 w 34"/>
                  <a:gd name="T9" fmla="*/ 0 h 68"/>
                  <a:gd name="T10" fmla="*/ 26 w 34"/>
                  <a:gd name="T11" fmla="*/ 6 h 68"/>
                  <a:gd name="T12" fmla="*/ 19 w 34"/>
                  <a:gd name="T13" fmla="*/ 25 h 68"/>
                  <a:gd name="T14" fmla="*/ 10 w 34"/>
                  <a:gd name="T15" fmla="*/ 47 h 68"/>
                  <a:gd name="T16" fmla="*/ 0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8"/>
                  <a:gd name="T29" fmla="*/ 34 w 3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8">
                    <a:moveTo>
                      <a:pt x="0" y="68"/>
                    </a:moveTo>
                    <a:lnTo>
                      <a:pt x="14" y="52"/>
                    </a:lnTo>
                    <a:lnTo>
                      <a:pt x="26" y="29"/>
                    </a:lnTo>
                    <a:lnTo>
                      <a:pt x="34" y="10"/>
                    </a:lnTo>
                    <a:lnTo>
                      <a:pt x="32" y="0"/>
                    </a:lnTo>
                    <a:lnTo>
                      <a:pt x="26" y="6"/>
                    </a:lnTo>
                    <a:lnTo>
                      <a:pt x="19" y="25"/>
                    </a:lnTo>
                    <a:lnTo>
                      <a:pt x="10" y="47"/>
                    </a:lnTo>
                    <a:lnTo>
                      <a:pt x="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2" name="Freeform 125"/>
              <p:cNvSpPr>
                <a:spLocks/>
              </p:cNvSpPr>
              <p:nvPr/>
            </p:nvSpPr>
            <p:spPr bwMode="auto">
              <a:xfrm>
                <a:off x="2758" y="1344"/>
                <a:ext cx="36" cy="76"/>
              </a:xfrm>
              <a:custGeom>
                <a:avLst/>
                <a:gdLst>
                  <a:gd name="T0" fmla="*/ 36 w 36"/>
                  <a:gd name="T1" fmla="*/ 0 h 76"/>
                  <a:gd name="T2" fmla="*/ 36 w 36"/>
                  <a:gd name="T3" fmla="*/ 11 h 76"/>
                  <a:gd name="T4" fmla="*/ 31 w 36"/>
                  <a:gd name="T5" fmla="*/ 31 h 76"/>
                  <a:gd name="T6" fmla="*/ 17 w 36"/>
                  <a:gd name="T7" fmla="*/ 56 h 76"/>
                  <a:gd name="T8" fmla="*/ 0 w 36"/>
                  <a:gd name="T9" fmla="*/ 76 h 76"/>
                  <a:gd name="T10" fmla="*/ 8 w 36"/>
                  <a:gd name="T11" fmla="*/ 55 h 76"/>
                  <a:gd name="T12" fmla="*/ 20 w 36"/>
                  <a:gd name="T13" fmla="*/ 30 h 76"/>
                  <a:gd name="T14" fmla="*/ 29 w 36"/>
                  <a:gd name="T15" fmla="*/ 9 h 76"/>
                  <a:gd name="T16" fmla="*/ 36 w 3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6"/>
                  <a:gd name="T29" fmla="*/ 36 w 3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6">
                    <a:moveTo>
                      <a:pt x="36" y="0"/>
                    </a:moveTo>
                    <a:lnTo>
                      <a:pt x="36" y="11"/>
                    </a:lnTo>
                    <a:lnTo>
                      <a:pt x="31" y="31"/>
                    </a:lnTo>
                    <a:lnTo>
                      <a:pt x="17" y="56"/>
                    </a:lnTo>
                    <a:lnTo>
                      <a:pt x="0" y="76"/>
                    </a:lnTo>
                    <a:lnTo>
                      <a:pt x="8" y="55"/>
                    </a:lnTo>
                    <a:lnTo>
                      <a:pt x="20" y="30"/>
                    </a:lnTo>
                    <a:lnTo>
                      <a:pt x="29" y="9"/>
                    </a:lnTo>
                    <a:lnTo>
                      <a:pt x="3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3" name="Freeform 126"/>
              <p:cNvSpPr>
                <a:spLocks/>
              </p:cNvSpPr>
              <p:nvPr/>
            </p:nvSpPr>
            <p:spPr bwMode="auto">
              <a:xfrm>
                <a:off x="2697" y="1332"/>
                <a:ext cx="53" cy="98"/>
              </a:xfrm>
              <a:custGeom>
                <a:avLst/>
                <a:gdLst>
                  <a:gd name="T0" fmla="*/ 52 w 53"/>
                  <a:gd name="T1" fmla="*/ 0 h 98"/>
                  <a:gd name="T2" fmla="*/ 53 w 53"/>
                  <a:gd name="T3" fmla="*/ 5 h 98"/>
                  <a:gd name="T4" fmla="*/ 52 w 53"/>
                  <a:gd name="T5" fmla="*/ 15 h 98"/>
                  <a:gd name="T6" fmla="*/ 47 w 53"/>
                  <a:gd name="T7" fmla="*/ 29 h 98"/>
                  <a:gd name="T8" fmla="*/ 40 w 53"/>
                  <a:gd name="T9" fmla="*/ 45 h 98"/>
                  <a:gd name="T10" fmla="*/ 31 w 53"/>
                  <a:gd name="T11" fmla="*/ 61 h 98"/>
                  <a:gd name="T12" fmla="*/ 22 w 53"/>
                  <a:gd name="T13" fmla="*/ 76 h 98"/>
                  <a:gd name="T14" fmla="*/ 10 w 53"/>
                  <a:gd name="T15" fmla="*/ 89 h 98"/>
                  <a:gd name="T16" fmla="*/ 0 w 53"/>
                  <a:gd name="T17" fmla="*/ 98 h 98"/>
                  <a:gd name="T18" fmla="*/ 4 w 53"/>
                  <a:gd name="T19" fmla="*/ 91 h 98"/>
                  <a:gd name="T20" fmla="*/ 10 w 53"/>
                  <a:gd name="T21" fmla="*/ 77 h 98"/>
                  <a:gd name="T22" fmla="*/ 18 w 53"/>
                  <a:gd name="T23" fmla="*/ 61 h 98"/>
                  <a:gd name="T24" fmla="*/ 27 w 53"/>
                  <a:gd name="T25" fmla="*/ 43 h 98"/>
                  <a:gd name="T26" fmla="*/ 34 w 53"/>
                  <a:gd name="T27" fmla="*/ 26 h 98"/>
                  <a:gd name="T28" fmla="*/ 41 w 53"/>
                  <a:gd name="T29" fmla="*/ 12 h 98"/>
                  <a:gd name="T30" fmla="*/ 47 w 53"/>
                  <a:gd name="T31" fmla="*/ 3 h 98"/>
                  <a:gd name="T32" fmla="*/ 52 w 53"/>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98"/>
                  <a:gd name="T53" fmla="*/ 53 w 53"/>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98">
                    <a:moveTo>
                      <a:pt x="52" y="0"/>
                    </a:moveTo>
                    <a:lnTo>
                      <a:pt x="53" y="5"/>
                    </a:lnTo>
                    <a:lnTo>
                      <a:pt x="52" y="15"/>
                    </a:lnTo>
                    <a:lnTo>
                      <a:pt x="47" y="29"/>
                    </a:lnTo>
                    <a:lnTo>
                      <a:pt x="40" y="45"/>
                    </a:lnTo>
                    <a:lnTo>
                      <a:pt x="31" y="61"/>
                    </a:lnTo>
                    <a:lnTo>
                      <a:pt x="22" y="76"/>
                    </a:lnTo>
                    <a:lnTo>
                      <a:pt x="10" y="89"/>
                    </a:lnTo>
                    <a:lnTo>
                      <a:pt x="0" y="98"/>
                    </a:lnTo>
                    <a:lnTo>
                      <a:pt x="4" y="91"/>
                    </a:lnTo>
                    <a:lnTo>
                      <a:pt x="10" y="77"/>
                    </a:lnTo>
                    <a:lnTo>
                      <a:pt x="18" y="61"/>
                    </a:lnTo>
                    <a:lnTo>
                      <a:pt x="27" y="43"/>
                    </a:lnTo>
                    <a:lnTo>
                      <a:pt x="34" y="26"/>
                    </a:lnTo>
                    <a:lnTo>
                      <a:pt x="41" y="12"/>
                    </a:lnTo>
                    <a:lnTo>
                      <a:pt x="47" y="3"/>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4" name="Freeform 127"/>
              <p:cNvSpPr>
                <a:spLocks/>
              </p:cNvSpPr>
              <p:nvPr/>
            </p:nvSpPr>
            <p:spPr bwMode="auto">
              <a:xfrm>
                <a:off x="2641" y="1322"/>
                <a:ext cx="59" cy="107"/>
              </a:xfrm>
              <a:custGeom>
                <a:avLst/>
                <a:gdLst>
                  <a:gd name="T0" fmla="*/ 57 w 59"/>
                  <a:gd name="T1" fmla="*/ 0 h 107"/>
                  <a:gd name="T2" fmla="*/ 59 w 59"/>
                  <a:gd name="T3" fmla="*/ 6 h 107"/>
                  <a:gd name="T4" fmla="*/ 56 w 59"/>
                  <a:gd name="T5" fmla="*/ 18 h 107"/>
                  <a:gd name="T6" fmla="*/ 50 w 59"/>
                  <a:gd name="T7" fmla="*/ 33 h 107"/>
                  <a:gd name="T8" fmla="*/ 43 w 59"/>
                  <a:gd name="T9" fmla="*/ 50 h 107"/>
                  <a:gd name="T10" fmla="*/ 32 w 59"/>
                  <a:gd name="T11" fmla="*/ 70 h 107"/>
                  <a:gd name="T12" fmla="*/ 22 w 59"/>
                  <a:gd name="T13" fmla="*/ 86 h 107"/>
                  <a:gd name="T14" fmla="*/ 10 w 59"/>
                  <a:gd name="T15" fmla="*/ 99 h 107"/>
                  <a:gd name="T16" fmla="*/ 0 w 59"/>
                  <a:gd name="T17" fmla="*/ 107 h 107"/>
                  <a:gd name="T18" fmla="*/ 4 w 59"/>
                  <a:gd name="T19" fmla="*/ 99 h 107"/>
                  <a:gd name="T20" fmla="*/ 10 w 59"/>
                  <a:gd name="T21" fmla="*/ 84 h 107"/>
                  <a:gd name="T22" fmla="*/ 19 w 59"/>
                  <a:gd name="T23" fmla="*/ 67 h 107"/>
                  <a:gd name="T24" fmla="*/ 28 w 59"/>
                  <a:gd name="T25" fmla="*/ 47 h 107"/>
                  <a:gd name="T26" fmla="*/ 38 w 59"/>
                  <a:gd name="T27" fmla="*/ 30 h 107"/>
                  <a:gd name="T28" fmla="*/ 46 w 59"/>
                  <a:gd name="T29" fmla="*/ 13 h 107"/>
                  <a:gd name="T30" fmla="*/ 53 w 59"/>
                  <a:gd name="T31" fmla="*/ 3 h 107"/>
                  <a:gd name="T32" fmla="*/ 57 w 5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07"/>
                  <a:gd name="T53" fmla="*/ 59 w 5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07">
                    <a:moveTo>
                      <a:pt x="57" y="0"/>
                    </a:moveTo>
                    <a:lnTo>
                      <a:pt x="59" y="6"/>
                    </a:lnTo>
                    <a:lnTo>
                      <a:pt x="56" y="18"/>
                    </a:lnTo>
                    <a:lnTo>
                      <a:pt x="50" y="33"/>
                    </a:lnTo>
                    <a:lnTo>
                      <a:pt x="43" y="50"/>
                    </a:lnTo>
                    <a:lnTo>
                      <a:pt x="32" y="70"/>
                    </a:lnTo>
                    <a:lnTo>
                      <a:pt x="22" y="86"/>
                    </a:lnTo>
                    <a:lnTo>
                      <a:pt x="10" y="99"/>
                    </a:lnTo>
                    <a:lnTo>
                      <a:pt x="0" y="107"/>
                    </a:lnTo>
                    <a:lnTo>
                      <a:pt x="4" y="99"/>
                    </a:lnTo>
                    <a:lnTo>
                      <a:pt x="10" y="84"/>
                    </a:lnTo>
                    <a:lnTo>
                      <a:pt x="19" y="67"/>
                    </a:lnTo>
                    <a:lnTo>
                      <a:pt x="28" y="47"/>
                    </a:lnTo>
                    <a:lnTo>
                      <a:pt x="38" y="30"/>
                    </a:lnTo>
                    <a:lnTo>
                      <a:pt x="46" y="13"/>
                    </a:lnTo>
                    <a:lnTo>
                      <a:pt x="53" y="3"/>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5" name="Freeform 128"/>
              <p:cNvSpPr>
                <a:spLocks/>
              </p:cNvSpPr>
              <p:nvPr/>
            </p:nvSpPr>
            <p:spPr bwMode="auto">
              <a:xfrm>
                <a:off x="2604" y="1334"/>
                <a:ext cx="63" cy="87"/>
              </a:xfrm>
              <a:custGeom>
                <a:avLst/>
                <a:gdLst>
                  <a:gd name="T0" fmla="*/ 63 w 63"/>
                  <a:gd name="T1" fmla="*/ 0 h 87"/>
                  <a:gd name="T2" fmla="*/ 63 w 63"/>
                  <a:gd name="T3" fmla="*/ 4 h 87"/>
                  <a:gd name="T4" fmla="*/ 59 w 63"/>
                  <a:gd name="T5" fmla="*/ 15 h 87"/>
                  <a:gd name="T6" fmla="*/ 52 w 63"/>
                  <a:gd name="T7" fmla="*/ 28 h 87"/>
                  <a:gd name="T8" fmla="*/ 43 w 63"/>
                  <a:gd name="T9" fmla="*/ 43 h 87"/>
                  <a:gd name="T10" fmla="*/ 31 w 63"/>
                  <a:gd name="T11" fmla="*/ 59 h 87"/>
                  <a:gd name="T12" fmla="*/ 19 w 63"/>
                  <a:gd name="T13" fmla="*/ 72 h 87"/>
                  <a:gd name="T14" fmla="*/ 9 w 63"/>
                  <a:gd name="T15" fmla="*/ 83 h 87"/>
                  <a:gd name="T16" fmla="*/ 0 w 63"/>
                  <a:gd name="T17" fmla="*/ 87 h 87"/>
                  <a:gd name="T18" fmla="*/ 6 w 63"/>
                  <a:gd name="T19" fmla="*/ 78 h 87"/>
                  <a:gd name="T20" fmla="*/ 13 w 63"/>
                  <a:gd name="T21" fmla="*/ 66 h 87"/>
                  <a:gd name="T22" fmla="*/ 22 w 63"/>
                  <a:gd name="T23" fmla="*/ 52 h 87"/>
                  <a:gd name="T24" fmla="*/ 31 w 63"/>
                  <a:gd name="T25" fmla="*/ 35 h 87"/>
                  <a:gd name="T26" fmla="*/ 41 w 63"/>
                  <a:gd name="T27" fmla="*/ 21 h 87"/>
                  <a:gd name="T28" fmla="*/ 50 w 63"/>
                  <a:gd name="T29" fmla="*/ 9 h 87"/>
                  <a:gd name="T30" fmla="*/ 58 w 63"/>
                  <a:gd name="T31" fmla="*/ 1 h 87"/>
                  <a:gd name="T32" fmla="*/ 63 w 63"/>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7"/>
                  <a:gd name="T53" fmla="*/ 63 w 63"/>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7">
                    <a:moveTo>
                      <a:pt x="63" y="0"/>
                    </a:moveTo>
                    <a:lnTo>
                      <a:pt x="63" y="4"/>
                    </a:lnTo>
                    <a:lnTo>
                      <a:pt x="59" y="15"/>
                    </a:lnTo>
                    <a:lnTo>
                      <a:pt x="52" y="28"/>
                    </a:lnTo>
                    <a:lnTo>
                      <a:pt x="43" y="43"/>
                    </a:lnTo>
                    <a:lnTo>
                      <a:pt x="31" y="59"/>
                    </a:lnTo>
                    <a:lnTo>
                      <a:pt x="19" y="72"/>
                    </a:lnTo>
                    <a:lnTo>
                      <a:pt x="9" y="83"/>
                    </a:lnTo>
                    <a:lnTo>
                      <a:pt x="0" y="87"/>
                    </a:lnTo>
                    <a:lnTo>
                      <a:pt x="6" y="78"/>
                    </a:lnTo>
                    <a:lnTo>
                      <a:pt x="13" y="66"/>
                    </a:lnTo>
                    <a:lnTo>
                      <a:pt x="22" y="52"/>
                    </a:lnTo>
                    <a:lnTo>
                      <a:pt x="31" y="35"/>
                    </a:lnTo>
                    <a:lnTo>
                      <a:pt x="41" y="21"/>
                    </a:lnTo>
                    <a:lnTo>
                      <a:pt x="50" y="9"/>
                    </a:lnTo>
                    <a:lnTo>
                      <a:pt x="58" y="1"/>
                    </a:lnTo>
                    <a:lnTo>
                      <a:pt x="6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6" name="Freeform 129"/>
              <p:cNvSpPr>
                <a:spLocks/>
              </p:cNvSpPr>
              <p:nvPr/>
            </p:nvSpPr>
            <p:spPr bwMode="auto">
              <a:xfrm>
                <a:off x="2574" y="1340"/>
                <a:ext cx="57" cy="72"/>
              </a:xfrm>
              <a:custGeom>
                <a:avLst/>
                <a:gdLst>
                  <a:gd name="T0" fmla="*/ 55 w 57"/>
                  <a:gd name="T1" fmla="*/ 0 h 72"/>
                  <a:gd name="T2" fmla="*/ 57 w 57"/>
                  <a:gd name="T3" fmla="*/ 4 h 72"/>
                  <a:gd name="T4" fmla="*/ 54 w 57"/>
                  <a:gd name="T5" fmla="*/ 12 h 72"/>
                  <a:gd name="T6" fmla="*/ 49 w 57"/>
                  <a:gd name="T7" fmla="*/ 22 h 72"/>
                  <a:gd name="T8" fmla="*/ 43 w 57"/>
                  <a:gd name="T9" fmla="*/ 34 h 72"/>
                  <a:gd name="T10" fmla="*/ 34 w 57"/>
                  <a:gd name="T11" fmla="*/ 47 h 72"/>
                  <a:gd name="T12" fmla="*/ 24 w 57"/>
                  <a:gd name="T13" fmla="*/ 57 h 72"/>
                  <a:gd name="T14" fmla="*/ 12 w 57"/>
                  <a:gd name="T15" fmla="*/ 66 h 72"/>
                  <a:gd name="T16" fmla="*/ 0 w 57"/>
                  <a:gd name="T17" fmla="*/ 72 h 72"/>
                  <a:gd name="T18" fmla="*/ 6 w 57"/>
                  <a:gd name="T19" fmla="*/ 65 h 72"/>
                  <a:gd name="T20" fmla="*/ 14 w 57"/>
                  <a:gd name="T21" fmla="*/ 55 h 72"/>
                  <a:gd name="T22" fmla="*/ 21 w 57"/>
                  <a:gd name="T23" fmla="*/ 41 h 72"/>
                  <a:gd name="T24" fmla="*/ 30 w 57"/>
                  <a:gd name="T25" fmla="*/ 28 h 72"/>
                  <a:gd name="T26" fmla="*/ 37 w 57"/>
                  <a:gd name="T27" fmla="*/ 16 h 72"/>
                  <a:gd name="T28" fmla="*/ 45 w 57"/>
                  <a:gd name="T29" fmla="*/ 7 h 72"/>
                  <a:gd name="T30" fmla="*/ 51 w 57"/>
                  <a:gd name="T31" fmla="*/ 1 h 72"/>
                  <a:gd name="T32" fmla="*/ 55 w 57"/>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2"/>
                  <a:gd name="T53" fmla="*/ 57 w 57"/>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2">
                    <a:moveTo>
                      <a:pt x="55" y="0"/>
                    </a:moveTo>
                    <a:lnTo>
                      <a:pt x="57" y="4"/>
                    </a:lnTo>
                    <a:lnTo>
                      <a:pt x="54" y="12"/>
                    </a:lnTo>
                    <a:lnTo>
                      <a:pt x="49" y="22"/>
                    </a:lnTo>
                    <a:lnTo>
                      <a:pt x="43" y="34"/>
                    </a:lnTo>
                    <a:lnTo>
                      <a:pt x="34" y="47"/>
                    </a:lnTo>
                    <a:lnTo>
                      <a:pt x="24" y="57"/>
                    </a:lnTo>
                    <a:lnTo>
                      <a:pt x="12" y="66"/>
                    </a:lnTo>
                    <a:lnTo>
                      <a:pt x="0" y="72"/>
                    </a:lnTo>
                    <a:lnTo>
                      <a:pt x="6" y="65"/>
                    </a:lnTo>
                    <a:lnTo>
                      <a:pt x="14" y="55"/>
                    </a:lnTo>
                    <a:lnTo>
                      <a:pt x="21" y="41"/>
                    </a:lnTo>
                    <a:lnTo>
                      <a:pt x="30" y="28"/>
                    </a:lnTo>
                    <a:lnTo>
                      <a:pt x="37" y="16"/>
                    </a:lnTo>
                    <a:lnTo>
                      <a:pt x="45" y="7"/>
                    </a:lnTo>
                    <a:lnTo>
                      <a:pt x="51" y="1"/>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7" name="Freeform 130"/>
              <p:cNvSpPr>
                <a:spLocks/>
              </p:cNvSpPr>
              <p:nvPr/>
            </p:nvSpPr>
            <p:spPr bwMode="auto">
              <a:xfrm>
                <a:off x="2546" y="1341"/>
                <a:ext cx="48" cy="54"/>
              </a:xfrm>
              <a:custGeom>
                <a:avLst/>
                <a:gdLst>
                  <a:gd name="T0" fmla="*/ 48 w 48"/>
                  <a:gd name="T1" fmla="*/ 0 h 54"/>
                  <a:gd name="T2" fmla="*/ 48 w 48"/>
                  <a:gd name="T3" fmla="*/ 5 h 54"/>
                  <a:gd name="T4" fmla="*/ 45 w 48"/>
                  <a:gd name="T5" fmla="*/ 11 h 54"/>
                  <a:gd name="T6" fmla="*/ 39 w 48"/>
                  <a:gd name="T7" fmla="*/ 20 h 54"/>
                  <a:gd name="T8" fmla="*/ 31 w 48"/>
                  <a:gd name="T9" fmla="*/ 30 h 54"/>
                  <a:gd name="T10" fmla="*/ 23 w 48"/>
                  <a:gd name="T11" fmla="*/ 39 h 54"/>
                  <a:gd name="T12" fmla="*/ 14 w 48"/>
                  <a:gd name="T13" fmla="*/ 46 h 54"/>
                  <a:gd name="T14" fmla="*/ 6 w 48"/>
                  <a:gd name="T15" fmla="*/ 52 h 54"/>
                  <a:gd name="T16" fmla="*/ 0 w 48"/>
                  <a:gd name="T17" fmla="*/ 54 h 54"/>
                  <a:gd name="T18" fmla="*/ 5 w 48"/>
                  <a:gd name="T19" fmla="*/ 48 h 54"/>
                  <a:gd name="T20" fmla="*/ 11 w 48"/>
                  <a:gd name="T21" fmla="*/ 40 h 54"/>
                  <a:gd name="T22" fmla="*/ 17 w 48"/>
                  <a:gd name="T23" fmla="*/ 31 h 54"/>
                  <a:gd name="T24" fmla="*/ 24 w 48"/>
                  <a:gd name="T25" fmla="*/ 22 h 54"/>
                  <a:gd name="T26" fmla="*/ 31 w 48"/>
                  <a:gd name="T27" fmla="*/ 15 h 54"/>
                  <a:gd name="T28" fmla="*/ 37 w 48"/>
                  <a:gd name="T29" fmla="*/ 8 h 54"/>
                  <a:gd name="T30" fmla="*/ 43 w 48"/>
                  <a:gd name="T31" fmla="*/ 3 h 54"/>
                  <a:gd name="T32" fmla="*/ 48 w 4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8" y="0"/>
                    </a:moveTo>
                    <a:lnTo>
                      <a:pt x="48" y="5"/>
                    </a:lnTo>
                    <a:lnTo>
                      <a:pt x="45" y="11"/>
                    </a:lnTo>
                    <a:lnTo>
                      <a:pt x="39" y="20"/>
                    </a:lnTo>
                    <a:lnTo>
                      <a:pt x="31" y="30"/>
                    </a:lnTo>
                    <a:lnTo>
                      <a:pt x="23" y="39"/>
                    </a:lnTo>
                    <a:lnTo>
                      <a:pt x="14" y="46"/>
                    </a:lnTo>
                    <a:lnTo>
                      <a:pt x="6" y="52"/>
                    </a:lnTo>
                    <a:lnTo>
                      <a:pt x="0" y="54"/>
                    </a:lnTo>
                    <a:lnTo>
                      <a:pt x="5" y="48"/>
                    </a:lnTo>
                    <a:lnTo>
                      <a:pt x="11" y="40"/>
                    </a:lnTo>
                    <a:lnTo>
                      <a:pt x="17" y="31"/>
                    </a:lnTo>
                    <a:lnTo>
                      <a:pt x="24" y="22"/>
                    </a:lnTo>
                    <a:lnTo>
                      <a:pt x="31" y="15"/>
                    </a:lnTo>
                    <a:lnTo>
                      <a:pt x="37" y="8"/>
                    </a:lnTo>
                    <a:lnTo>
                      <a:pt x="43" y="3"/>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8" name="Freeform 131"/>
              <p:cNvSpPr>
                <a:spLocks/>
              </p:cNvSpPr>
              <p:nvPr/>
            </p:nvSpPr>
            <p:spPr bwMode="auto">
              <a:xfrm>
                <a:off x="2527" y="1350"/>
                <a:ext cx="33" cy="34"/>
              </a:xfrm>
              <a:custGeom>
                <a:avLst/>
                <a:gdLst>
                  <a:gd name="T0" fmla="*/ 33 w 33"/>
                  <a:gd name="T1" fmla="*/ 0 h 34"/>
                  <a:gd name="T2" fmla="*/ 31 w 33"/>
                  <a:gd name="T3" fmla="*/ 9 h 34"/>
                  <a:gd name="T4" fmla="*/ 24 w 33"/>
                  <a:gd name="T5" fmla="*/ 21 h 34"/>
                  <a:gd name="T6" fmla="*/ 12 w 33"/>
                  <a:gd name="T7" fmla="*/ 33 h 34"/>
                  <a:gd name="T8" fmla="*/ 0 w 33"/>
                  <a:gd name="T9" fmla="*/ 34 h 34"/>
                  <a:gd name="T10" fmla="*/ 12 w 33"/>
                  <a:gd name="T11" fmla="*/ 27 h 34"/>
                  <a:gd name="T12" fmla="*/ 21 w 33"/>
                  <a:gd name="T13" fmla="*/ 12 h 34"/>
                  <a:gd name="T14" fmla="*/ 28 w 33"/>
                  <a:gd name="T15" fmla="*/ 0 h 34"/>
                  <a:gd name="T16" fmla="*/ 33 w 33"/>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4"/>
                  <a:gd name="T29" fmla="*/ 33 w 3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4">
                    <a:moveTo>
                      <a:pt x="33" y="0"/>
                    </a:moveTo>
                    <a:lnTo>
                      <a:pt x="31" y="9"/>
                    </a:lnTo>
                    <a:lnTo>
                      <a:pt x="24" y="21"/>
                    </a:lnTo>
                    <a:lnTo>
                      <a:pt x="12" y="33"/>
                    </a:lnTo>
                    <a:lnTo>
                      <a:pt x="0" y="34"/>
                    </a:lnTo>
                    <a:lnTo>
                      <a:pt x="12" y="27"/>
                    </a:lnTo>
                    <a:lnTo>
                      <a:pt x="21" y="12"/>
                    </a:lnTo>
                    <a:lnTo>
                      <a:pt x="28" y="0"/>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9" name="Freeform 132"/>
              <p:cNvSpPr>
                <a:spLocks/>
              </p:cNvSpPr>
              <p:nvPr/>
            </p:nvSpPr>
            <p:spPr bwMode="auto">
              <a:xfrm>
                <a:off x="2806" y="1355"/>
                <a:ext cx="36" cy="42"/>
              </a:xfrm>
              <a:custGeom>
                <a:avLst/>
                <a:gdLst>
                  <a:gd name="T0" fmla="*/ 0 w 36"/>
                  <a:gd name="T1" fmla="*/ 42 h 42"/>
                  <a:gd name="T2" fmla="*/ 5 w 36"/>
                  <a:gd name="T3" fmla="*/ 32 h 42"/>
                  <a:gd name="T4" fmla="*/ 15 w 36"/>
                  <a:gd name="T5" fmla="*/ 16 h 42"/>
                  <a:gd name="T6" fmla="*/ 25 w 36"/>
                  <a:gd name="T7" fmla="*/ 3 h 42"/>
                  <a:gd name="T8" fmla="*/ 34 w 36"/>
                  <a:gd name="T9" fmla="*/ 0 h 42"/>
                  <a:gd name="T10" fmla="*/ 36 w 36"/>
                  <a:gd name="T11" fmla="*/ 4 h 42"/>
                  <a:gd name="T12" fmla="*/ 34 w 36"/>
                  <a:gd name="T13" fmla="*/ 8 h 42"/>
                  <a:gd name="T14" fmla="*/ 30 w 36"/>
                  <a:gd name="T15" fmla="*/ 14 h 42"/>
                  <a:gd name="T16" fmla="*/ 24 w 36"/>
                  <a:gd name="T17" fmla="*/ 22 h 42"/>
                  <a:gd name="T18" fmla="*/ 16 w 36"/>
                  <a:gd name="T19" fmla="*/ 28 h 42"/>
                  <a:gd name="T20" fmla="*/ 11 w 36"/>
                  <a:gd name="T21" fmla="*/ 34 h 42"/>
                  <a:gd name="T22" fmla="*/ 5 w 36"/>
                  <a:gd name="T23" fmla="*/ 40 h 42"/>
                  <a:gd name="T24" fmla="*/ 0 w 36"/>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2"/>
                  <a:gd name="T41" fmla="*/ 36 w 3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2">
                    <a:moveTo>
                      <a:pt x="0" y="42"/>
                    </a:moveTo>
                    <a:lnTo>
                      <a:pt x="5" y="32"/>
                    </a:lnTo>
                    <a:lnTo>
                      <a:pt x="15" y="16"/>
                    </a:lnTo>
                    <a:lnTo>
                      <a:pt x="25" y="3"/>
                    </a:lnTo>
                    <a:lnTo>
                      <a:pt x="34" y="0"/>
                    </a:lnTo>
                    <a:lnTo>
                      <a:pt x="36" y="4"/>
                    </a:lnTo>
                    <a:lnTo>
                      <a:pt x="34" y="8"/>
                    </a:lnTo>
                    <a:lnTo>
                      <a:pt x="30" y="14"/>
                    </a:lnTo>
                    <a:lnTo>
                      <a:pt x="24" y="22"/>
                    </a:lnTo>
                    <a:lnTo>
                      <a:pt x="16" y="28"/>
                    </a:lnTo>
                    <a:lnTo>
                      <a:pt x="11" y="34"/>
                    </a:lnTo>
                    <a:lnTo>
                      <a:pt x="5" y="40"/>
                    </a:lnTo>
                    <a:lnTo>
                      <a:pt x="0"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0" name="Freeform 133"/>
              <p:cNvSpPr>
                <a:spLocks/>
              </p:cNvSpPr>
              <p:nvPr/>
            </p:nvSpPr>
            <p:spPr bwMode="auto">
              <a:xfrm>
                <a:off x="2805" y="1400"/>
                <a:ext cx="46" cy="18"/>
              </a:xfrm>
              <a:custGeom>
                <a:avLst/>
                <a:gdLst>
                  <a:gd name="T0" fmla="*/ 0 w 46"/>
                  <a:gd name="T1" fmla="*/ 0 h 18"/>
                  <a:gd name="T2" fmla="*/ 3 w 46"/>
                  <a:gd name="T3" fmla="*/ 2 h 18"/>
                  <a:gd name="T4" fmla="*/ 9 w 46"/>
                  <a:gd name="T5" fmla="*/ 5 h 18"/>
                  <a:gd name="T6" fmla="*/ 15 w 46"/>
                  <a:gd name="T7" fmla="*/ 8 h 18"/>
                  <a:gd name="T8" fmla="*/ 22 w 46"/>
                  <a:gd name="T9" fmla="*/ 12 h 18"/>
                  <a:gd name="T10" fmla="*/ 29 w 46"/>
                  <a:gd name="T11" fmla="*/ 15 h 18"/>
                  <a:gd name="T12" fmla="*/ 37 w 46"/>
                  <a:gd name="T13" fmla="*/ 18 h 18"/>
                  <a:gd name="T14" fmla="*/ 43 w 46"/>
                  <a:gd name="T15" fmla="*/ 18 h 18"/>
                  <a:gd name="T16" fmla="*/ 46 w 46"/>
                  <a:gd name="T17" fmla="*/ 17 h 18"/>
                  <a:gd name="T18" fmla="*/ 46 w 46"/>
                  <a:gd name="T19" fmla="*/ 14 h 18"/>
                  <a:gd name="T20" fmla="*/ 43 w 46"/>
                  <a:gd name="T21" fmla="*/ 9 h 18"/>
                  <a:gd name="T22" fmla="*/ 37 w 46"/>
                  <a:gd name="T23" fmla="*/ 8 h 18"/>
                  <a:gd name="T24" fmla="*/ 29 w 46"/>
                  <a:gd name="T25" fmla="*/ 5 h 18"/>
                  <a:gd name="T26" fmla="*/ 20 w 46"/>
                  <a:gd name="T27" fmla="*/ 3 h 18"/>
                  <a:gd name="T28" fmla="*/ 12 w 46"/>
                  <a:gd name="T29" fmla="*/ 2 h 18"/>
                  <a:gd name="T30" fmla="*/ 6 w 46"/>
                  <a:gd name="T31" fmla="*/ 0 h 18"/>
                  <a:gd name="T32" fmla="*/ 0 w 4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8"/>
                  <a:gd name="T53" fmla="*/ 46 w 4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8">
                    <a:moveTo>
                      <a:pt x="0" y="0"/>
                    </a:moveTo>
                    <a:lnTo>
                      <a:pt x="3" y="2"/>
                    </a:lnTo>
                    <a:lnTo>
                      <a:pt x="9" y="5"/>
                    </a:lnTo>
                    <a:lnTo>
                      <a:pt x="15" y="8"/>
                    </a:lnTo>
                    <a:lnTo>
                      <a:pt x="22" y="12"/>
                    </a:lnTo>
                    <a:lnTo>
                      <a:pt x="29" y="15"/>
                    </a:lnTo>
                    <a:lnTo>
                      <a:pt x="37" y="18"/>
                    </a:lnTo>
                    <a:lnTo>
                      <a:pt x="43" y="18"/>
                    </a:lnTo>
                    <a:lnTo>
                      <a:pt x="46" y="17"/>
                    </a:lnTo>
                    <a:lnTo>
                      <a:pt x="46" y="14"/>
                    </a:lnTo>
                    <a:lnTo>
                      <a:pt x="43" y="9"/>
                    </a:lnTo>
                    <a:lnTo>
                      <a:pt x="37" y="8"/>
                    </a:lnTo>
                    <a:lnTo>
                      <a:pt x="29" y="5"/>
                    </a:lnTo>
                    <a:lnTo>
                      <a:pt x="20" y="3"/>
                    </a:lnTo>
                    <a:lnTo>
                      <a:pt x="12" y="2"/>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1" name="Freeform 134"/>
              <p:cNvSpPr>
                <a:spLocks/>
              </p:cNvSpPr>
              <p:nvPr/>
            </p:nvSpPr>
            <p:spPr bwMode="auto">
              <a:xfrm>
                <a:off x="2814" y="1380"/>
                <a:ext cx="50" cy="15"/>
              </a:xfrm>
              <a:custGeom>
                <a:avLst/>
                <a:gdLst>
                  <a:gd name="T0" fmla="*/ 0 w 50"/>
                  <a:gd name="T1" fmla="*/ 15 h 15"/>
                  <a:gd name="T2" fmla="*/ 3 w 50"/>
                  <a:gd name="T3" fmla="*/ 15 h 15"/>
                  <a:gd name="T4" fmla="*/ 10 w 50"/>
                  <a:gd name="T5" fmla="*/ 15 h 15"/>
                  <a:gd name="T6" fmla="*/ 17 w 50"/>
                  <a:gd name="T7" fmla="*/ 13 h 15"/>
                  <a:gd name="T8" fmla="*/ 28 w 50"/>
                  <a:gd name="T9" fmla="*/ 13 h 15"/>
                  <a:gd name="T10" fmla="*/ 35 w 50"/>
                  <a:gd name="T11" fmla="*/ 12 h 15"/>
                  <a:gd name="T12" fmla="*/ 44 w 50"/>
                  <a:gd name="T13" fmla="*/ 10 h 15"/>
                  <a:gd name="T14" fmla="*/ 48 w 50"/>
                  <a:gd name="T15" fmla="*/ 9 h 15"/>
                  <a:gd name="T16" fmla="*/ 50 w 50"/>
                  <a:gd name="T17" fmla="*/ 4 h 15"/>
                  <a:gd name="T18" fmla="*/ 48 w 50"/>
                  <a:gd name="T19" fmla="*/ 1 h 15"/>
                  <a:gd name="T20" fmla="*/ 44 w 50"/>
                  <a:gd name="T21" fmla="*/ 0 h 15"/>
                  <a:gd name="T22" fmla="*/ 37 w 50"/>
                  <a:gd name="T23" fmla="*/ 1 h 15"/>
                  <a:gd name="T24" fmla="*/ 29 w 50"/>
                  <a:gd name="T25" fmla="*/ 4 h 15"/>
                  <a:gd name="T26" fmla="*/ 20 w 50"/>
                  <a:gd name="T27" fmla="*/ 7 h 15"/>
                  <a:gd name="T28" fmla="*/ 11 w 50"/>
                  <a:gd name="T29" fmla="*/ 10 h 15"/>
                  <a:gd name="T30" fmla="*/ 4 w 50"/>
                  <a:gd name="T31" fmla="*/ 13 h 15"/>
                  <a:gd name="T32" fmla="*/ 0 w 5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5"/>
                  <a:gd name="T53" fmla="*/ 50 w 5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5">
                    <a:moveTo>
                      <a:pt x="0" y="15"/>
                    </a:moveTo>
                    <a:lnTo>
                      <a:pt x="3" y="15"/>
                    </a:lnTo>
                    <a:lnTo>
                      <a:pt x="10" y="15"/>
                    </a:lnTo>
                    <a:lnTo>
                      <a:pt x="17" y="13"/>
                    </a:lnTo>
                    <a:lnTo>
                      <a:pt x="28" y="13"/>
                    </a:lnTo>
                    <a:lnTo>
                      <a:pt x="35" y="12"/>
                    </a:lnTo>
                    <a:lnTo>
                      <a:pt x="44" y="10"/>
                    </a:lnTo>
                    <a:lnTo>
                      <a:pt x="48" y="9"/>
                    </a:lnTo>
                    <a:lnTo>
                      <a:pt x="50" y="4"/>
                    </a:lnTo>
                    <a:lnTo>
                      <a:pt x="48" y="1"/>
                    </a:lnTo>
                    <a:lnTo>
                      <a:pt x="44" y="0"/>
                    </a:lnTo>
                    <a:lnTo>
                      <a:pt x="37" y="1"/>
                    </a:lnTo>
                    <a:lnTo>
                      <a:pt x="29" y="4"/>
                    </a:lnTo>
                    <a:lnTo>
                      <a:pt x="20" y="7"/>
                    </a:lnTo>
                    <a:lnTo>
                      <a:pt x="11" y="10"/>
                    </a:lnTo>
                    <a:lnTo>
                      <a:pt x="4" y="13"/>
                    </a:lnTo>
                    <a:lnTo>
                      <a:pt x="0" y="1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2" name="Freeform 135"/>
              <p:cNvSpPr>
                <a:spLocks/>
              </p:cNvSpPr>
              <p:nvPr/>
            </p:nvSpPr>
            <p:spPr bwMode="auto">
              <a:xfrm>
                <a:off x="2790" y="1408"/>
                <a:ext cx="47" cy="37"/>
              </a:xfrm>
              <a:custGeom>
                <a:avLst/>
                <a:gdLst>
                  <a:gd name="T0" fmla="*/ 0 w 47"/>
                  <a:gd name="T1" fmla="*/ 0 h 37"/>
                  <a:gd name="T2" fmla="*/ 6 w 47"/>
                  <a:gd name="T3" fmla="*/ 3 h 37"/>
                  <a:gd name="T4" fmla="*/ 15 w 47"/>
                  <a:gd name="T5" fmla="*/ 7 h 37"/>
                  <a:gd name="T6" fmla="*/ 22 w 47"/>
                  <a:gd name="T7" fmla="*/ 12 h 37"/>
                  <a:gd name="T8" fmla="*/ 31 w 47"/>
                  <a:gd name="T9" fmla="*/ 18 h 37"/>
                  <a:gd name="T10" fmla="*/ 38 w 47"/>
                  <a:gd name="T11" fmla="*/ 23 h 37"/>
                  <a:gd name="T12" fmla="*/ 44 w 47"/>
                  <a:gd name="T13" fmla="*/ 28 h 37"/>
                  <a:gd name="T14" fmla="*/ 47 w 47"/>
                  <a:gd name="T15" fmla="*/ 32 h 37"/>
                  <a:gd name="T16" fmla="*/ 47 w 47"/>
                  <a:gd name="T17" fmla="*/ 35 h 37"/>
                  <a:gd name="T18" fmla="*/ 43 w 47"/>
                  <a:gd name="T19" fmla="*/ 37 h 37"/>
                  <a:gd name="T20" fmla="*/ 37 w 47"/>
                  <a:gd name="T21" fmla="*/ 34 h 37"/>
                  <a:gd name="T22" fmla="*/ 31 w 47"/>
                  <a:gd name="T23" fmla="*/ 29 h 37"/>
                  <a:gd name="T24" fmla="*/ 24 w 47"/>
                  <a:gd name="T25" fmla="*/ 22 h 37"/>
                  <a:gd name="T26" fmla="*/ 16 w 47"/>
                  <a:gd name="T27" fmla="*/ 16 h 37"/>
                  <a:gd name="T28" fmla="*/ 9 w 47"/>
                  <a:gd name="T29" fmla="*/ 9 h 37"/>
                  <a:gd name="T30" fmla="*/ 3 w 47"/>
                  <a:gd name="T31" fmla="*/ 3 h 37"/>
                  <a:gd name="T32" fmla="*/ 0 w 4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7"/>
                  <a:gd name="T53" fmla="*/ 47 w 4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7">
                    <a:moveTo>
                      <a:pt x="0" y="0"/>
                    </a:moveTo>
                    <a:lnTo>
                      <a:pt x="6" y="3"/>
                    </a:lnTo>
                    <a:lnTo>
                      <a:pt x="15" y="7"/>
                    </a:lnTo>
                    <a:lnTo>
                      <a:pt x="22" y="12"/>
                    </a:lnTo>
                    <a:lnTo>
                      <a:pt x="31" y="18"/>
                    </a:lnTo>
                    <a:lnTo>
                      <a:pt x="38" y="23"/>
                    </a:lnTo>
                    <a:lnTo>
                      <a:pt x="44" y="28"/>
                    </a:lnTo>
                    <a:lnTo>
                      <a:pt x="47" y="32"/>
                    </a:lnTo>
                    <a:lnTo>
                      <a:pt x="47" y="35"/>
                    </a:lnTo>
                    <a:lnTo>
                      <a:pt x="43" y="37"/>
                    </a:lnTo>
                    <a:lnTo>
                      <a:pt x="37" y="34"/>
                    </a:lnTo>
                    <a:lnTo>
                      <a:pt x="31" y="29"/>
                    </a:lnTo>
                    <a:lnTo>
                      <a:pt x="24" y="22"/>
                    </a:lnTo>
                    <a:lnTo>
                      <a:pt x="16" y="16"/>
                    </a:lnTo>
                    <a:lnTo>
                      <a:pt x="9" y="9"/>
                    </a:lnTo>
                    <a:lnTo>
                      <a:pt x="3"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3" name="Freeform 136"/>
              <p:cNvSpPr>
                <a:spLocks/>
              </p:cNvSpPr>
              <p:nvPr/>
            </p:nvSpPr>
            <p:spPr bwMode="auto">
              <a:xfrm>
                <a:off x="2542" y="1392"/>
                <a:ext cx="12" cy="65"/>
              </a:xfrm>
              <a:custGeom>
                <a:avLst/>
                <a:gdLst>
                  <a:gd name="T0" fmla="*/ 7 w 12"/>
                  <a:gd name="T1" fmla="*/ 0 h 65"/>
                  <a:gd name="T2" fmla="*/ 10 w 12"/>
                  <a:gd name="T3" fmla="*/ 16 h 65"/>
                  <a:gd name="T4" fmla="*/ 12 w 12"/>
                  <a:gd name="T5" fmla="*/ 37 h 65"/>
                  <a:gd name="T6" fmla="*/ 10 w 12"/>
                  <a:gd name="T7" fmla="*/ 56 h 65"/>
                  <a:gd name="T8" fmla="*/ 4 w 12"/>
                  <a:gd name="T9" fmla="*/ 65 h 65"/>
                  <a:gd name="T10" fmla="*/ 0 w 12"/>
                  <a:gd name="T11" fmla="*/ 59 h 65"/>
                  <a:gd name="T12" fmla="*/ 1 w 12"/>
                  <a:gd name="T13" fmla="*/ 39 h 65"/>
                  <a:gd name="T14" fmla="*/ 4 w 12"/>
                  <a:gd name="T15" fmla="*/ 17 h 65"/>
                  <a:gd name="T16" fmla="*/ 7 w 1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5"/>
                  <a:gd name="T29" fmla="*/ 12 w 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5">
                    <a:moveTo>
                      <a:pt x="7" y="0"/>
                    </a:moveTo>
                    <a:lnTo>
                      <a:pt x="10" y="16"/>
                    </a:lnTo>
                    <a:lnTo>
                      <a:pt x="12" y="37"/>
                    </a:lnTo>
                    <a:lnTo>
                      <a:pt x="10" y="56"/>
                    </a:lnTo>
                    <a:lnTo>
                      <a:pt x="4" y="65"/>
                    </a:lnTo>
                    <a:lnTo>
                      <a:pt x="0" y="59"/>
                    </a:lnTo>
                    <a:lnTo>
                      <a:pt x="1" y="39"/>
                    </a:lnTo>
                    <a:lnTo>
                      <a:pt x="4" y="17"/>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4" name="Freeform 137"/>
              <p:cNvSpPr>
                <a:spLocks/>
              </p:cNvSpPr>
              <p:nvPr/>
            </p:nvSpPr>
            <p:spPr bwMode="auto">
              <a:xfrm>
                <a:off x="2514" y="1383"/>
                <a:ext cx="19" cy="65"/>
              </a:xfrm>
              <a:custGeom>
                <a:avLst/>
                <a:gdLst>
                  <a:gd name="T0" fmla="*/ 19 w 19"/>
                  <a:gd name="T1" fmla="*/ 0 h 65"/>
                  <a:gd name="T2" fmla="*/ 19 w 19"/>
                  <a:gd name="T3" fmla="*/ 14 h 65"/>
                  <a:gd name="T4" fmla="*/ 18 w 19"/>
                  <a:gd name="T5" fmla="*/ 37 h 65"/>
                  <a:gd name="T6" fmla="*/ 13 w 19"/>
                  <a:gd name="T7" fmla="*/ 56 h 65"/>
                  <a:gd name="T8" fmla="*/ 4 w 19"/>
                  <a:gd name="T9" fmla="*/ 65 h 65"/>
                  <a:gd name="T10" fmla="*/ 0 w 19"/>
                  <a:gd name="T11" fmla="*/ 56 h 65"/>
                  <a:gd name="T12" fmla="*/ 6 w 19"/>
                  <a:gd name="T13" fmla="*/ 37 h 65"/>
                  <a:gd name="T14" fmla="*/ 13 w 19"/>
                  <a:gd name="T15" fmla="*/ 14 h 65"/>
                  <a:gd name="T16" fmla="*/ 19 w 19"/>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65"/>
                  <a:gd name="T29" fmla="*/ 19 w 19"/>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65">
                    <a:moveTo>
                      <a:pt x="19" y="0"/>
                    </a:moveTo>
                    <a:lnTo>
                      <a:pt x="19" y="14"/>
                    </a:lnTo>
                    <a:lnTo>
                      <a:pt x="18" y="37"/>
                    </a:lnTo>
                    <a:lnTo>
                      <a:pt x="13" y="56"/>
                    </a:lnTo>
                    <a:lnTo>
                      <a:pt x="4" y="65"/>
                    </a:lnTo>
                    <a:lnTo>
                      <a:pt x="0" y="56"/>
                    </a:lnTo>
                    <a:lnTo>
                      <a:pt x="6" y="37"/>
                    </a:lnTo>
                    <a:lnTo>
                      <a:pt x="13" y="14"/>
                    </a:lnTo>
                    <a:lnTo>
                      <a:pt x="1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5" name="Freeform 138"/>
              <p:cNvSpPr>
                <a:spLocks/>
              </p:cNvSpPr>
              <p:nvPr/>
            </p:nvSpPr>
            <p:spPr bwMode="auto">
              <a:xfrm>
                <a:off x="2576" y="1411"/>
                <a:ext cx="12" cy="62"/>
              </a:xfrm>
              <a:custGeom>
                <a:avLst/>
                <a:gdLst>
                  <a:gd name="T0" fmla="*/ 1 w 12"/>
                  <a:gd name="T1" fmla="*/ 0 h 62"/>
                  <a:gd name="T2" fmla="*/ 7 w 12"/>
                  <a:gd name="T3" fmla="*/ 9 h 62"/>
                  <a:gd name="T4" fmla="*/ 10 w 12"/>
                  <a:gd name="T5" fmla="*/ 28 h 62"/>
                  <a:gd name="T6" fmla="*/ 12 w 12"/>
                  <a:gd name="T7" fmla="*/ 49 h 62"/>
                  <a:gd name="T8" fmla="*/ 6 w 12"/>
                  <a:gd name="T9" fmla="*/ 62 h 62"/>
                  <a:gd name="T10" fmla="*/ 0 w 12"/>
                  <a:gd name="T11" fmla="*/ 57 h 62"/>
                  <a:gd name="T12" fmla="*/ 0 w 12"/>
                  <a:gd name="T13" fmla="*/ 40 h 62"/>
                  <a:gd name="T14" fmla="*/ 1 w 12"/>
                  <a:gd name="T15" fmla="*/ 18 h 62"/>
                  <a:gd name="T16" fmla="*/ 1 w 1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2"/>
                  <a:gd name="T29" fmla="*/ 12 w 1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2">
                    <a:moveTo>
                      <a:pt x="1" y="0"/>
                    </a:moveTo>
                    <a:lnTo>
                      <a:pt x="7" y="9"/>
                    </a:lnTo>
                    <a:lnTo>
                      <a:pt x="10" y="28"/>
                    </a:lnTo>
                    <a:lnTo>
                      <a:pt x="12" y="49"/>
                    </a:lnTo>
                    <a:lnTo>
                      <a:pt x="6" y="62"/>
                    </a:lnTo>
                    <a:lnTo>
                      <a:pt x="0" y="57"/>
                    </a:lnTo>
                    <a:lnTo>
                      <a:pt x="0" y="40"/>
                    </a:lnTo>
                    <a:lnTo>
                      <a:pt x="1" y="18"/>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6" name="Freeform 139"/>
              <p:cNvSpPr>
                <a:spLocks/>
              </p:cNvSpPr>
              <p:nvPr/>
            </p:nvSpPr>
            <p:spPr bwMode="auto">
              <a:xfrm>
                <a:off x="2603" y="1417"/>
                <a:ext cx="25" cy="71"/>
              </a:xfrm>
              <a:custGeom>
                <a:avLst/>
                <a:gdLst>
                  <a:gd name="T0" fmla="*/ 0 w 25"/>
                  <a:gd name="T1" fmla="*/ 0 h 71"/>
                  <a:gd name="T2" fmla="*/ 10 w 25"/>
                  <a:gd name="T3" fmla="*/ 17 h 71"/>
                  <a:gd name="T4" fmla="*/ 20 w 25"/>
                  <a:gd name="T5" fmla="*/ 40 h 71"/>
                  <a:gd name="T6" fmla="*/ 25 w 25"/>
                  <a:gd name="T7" fmla="*/ 60 h 71"/>
                  <a:gd name="T8" fmla="*/ 20 w 25"/>
                  <a:gd name="T9" fmla="*/ 71 h 71"/>
                  <a:gd name="T10" fmla="*/ 11 w 25"/>
                  <a:gd name="T11" fmla="*/ 63 h 71"/>
                  <a:gd name="T12" fmla="*/ 7 w 25"/>
                  <a:gd name="T13" fmla="*/ 41 h 71"/>
                  <a:gd name="T14" fmla="*/ 4 w 25"/>
                  <a:gd name="T15" fmla="*/ 17 h 71"/>
                  <a:gd name="T16" fmla="*/ 0 w 2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1"/>
                  <a:gd name="T29" fmla="*/ 25 w 2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1">
                    <a:moveTo>
                      <a:pt x="0" y="0"/>
                    </a:moveTo>
                    <a:lnTo>
                      <a:pt x="10" y="17"/>
                    </a:lnTo>
                    <a:lnTo>
                      <a:pt x="20" y="40"/>
                    </a:lnTo>
                    <a:lnTo>
                      <a:pt x="25" y="60"/>
                    </a:lnTo>
                    <a:lnTo>
                      <a:pt x="20" y="71"/>
                    </a:lnTo>
                    <a:lnTo>
                      <a:pt x="11" y="63"/>
                    </a:lnTo>
                    <a:lnTo>
                      <a:pt x="7" y="41"/>
                    </a:lnTo>
                    <a:lnTo>
                      <a:pt x="4"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7" name="Freeform 140"/>
              <p:cNvSpPr>
                <a:spLocks/>
              </p:cNvSpPr>
              <p:nvPr/>
            </p:nvSpPr>
            <p:spPr bwMode="auto">
              <a:xfrm>
                <a:off x="2636" y="1426"/>
                <a:ext cx="29" cy="78"/>
              </a:xfrm>
              <a:custGeom>
                <a:avLst/>
                <a:gdLst>
                  <a:gd name="T0" fmla="*/ 0 w 29"/>
                  <a:gd name="T1" fmla="*/ 0 h 78"/>
                  <a:gd name="T2" fmla="*/ 9 w 29"/>
                  <a:gd name="T3" fmla="*/ 17 h 78"/>
                  <a:gd name="T4" fmla="*/ 21 w 29"/>
                  <a:gd name="T5" fmla="*/ 44 h 78"/>
                  <a:gd name="T6" fmla="*/ 29 w 29"/>
                  <a:gd name="T7" fmla="*/ 68 h 78"/>
                  <a:gd name="T8" fmla="*/ 26 w 29"/>
                  <a:gd name="T9" fmla="*/ 78 h 78"/>
                  <a:gd name="T10" fmla="*/ 15 w 29"/>
                  <a:gd name="T11" fmla="*/ 66 h 78"/>
                  <a:gd name="T12" fmla="*/ 9 w 29"/>
                  <a:gd name="T13" fmla="*/ 41 h 78"/>
                  <a:gd name="T14" fmla="*/ 3 w 29"/>
                  <a:gd name="T15" fmla="*/ 16 h 78"/>
                  <a:gd name="T16" fmla="*/ 0 w 29"/>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8"/>
                  <a:gd name="T29" fmla="*/ 29 w 29"/>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8">
                    <a:moveTo>
                      <a:pt x="0" y="0"/>
                    </a:moveTo>
                    <a:lnTo>
                      <a:pt x="9" y="17"/>
                    </a:lnTo>
                    <a:lnTo>
                      <a:pt x="21" y="44"/>
                    </a:lnTo>
                    <a:lnTo>
                      <a:pt x="29" y="68"/>
                    </a:lnTo>
                    <a:lnTo>
                      <a:pt x="26" y="78"/>
                    </a:lnTo>
                    <a:lnTo>
                      <a:pt x="15" y="66"/>
                    </a:lnTo>
                    <a:lnTo>
                      <a:pt x="9" y="41"/>
                    </a:lnTo>
                    <a:lnTo>
                      <a:pt x="3"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8" name="Freeform 141"/>
              <p:cNvSpPr>
                <a:spLocks/>
              </p:cNvSpPr>
              <p:nvPr/>
            </p:nvSpPr>
            <p:spPr bwMode="auto">
              <a:xfrm>
                <a:off x="2696" y="1423"/>
                <a:ext cx="47" cy="81"/>
              </a:xfrm>
              <a:custGeom>
                <a:avLst/>
                <a:gdLst>
                  <a:gd name="T0" fmla="*/ 0 w 47"/>
                  <a:gd name="T1" fmla="*/ 0 h 81"/>
                  <a:gd name="T2" fmla="*/ 7 w 47"/>
                  <a:gd name="T3" fmla="*/ 7 h 81"/>
                  <a:gd name="T4" fmla="*/ 16 w 47"/>
                  <a:gd name="T5" fmla="*/ 17 h 81"/>
                  <a:gd name="T6" fmla="*/ 25 w 47"/>
                  <a:gd name="T7" fmla="*/ 29 h 81"/>
                  <a:gd name="T8" fmla="*/ 33 w 47"/>
                  <a:gd name="T9" fmla="*/ 42 h 81"/>
                  <a:gd name="T10" fmla="*/ 41 w 47"/>
                  <a:gd name="T11" fmla="*/ 56 h 81"/>
                  <a:gd name="T12" fmla="*/ 45 w 47"/>
                  <a:gd name="T13" fmla="*/ 68 h 81"/>
                  <a:gd name="T14" fmla="*/ 47 w 47"/>
                  <a:gd name="T15" fmla="*/ 76 h 81"/>
                  <a:gd name="T16" fmla="*/ 45 w 47"/>
                  <a:gd name="T17" fmla="*/ 81 h 81"/>
                  <a:gd name="T18" fmla="*/ 41 w 47"/>
                  <a:gd name="T19" fmla="*/ 79 h 81"/>
                  <a:gd name="T20" fmla="*/ 35 w 47"/>
                  <a:gd name="T21" fmla="*/ 72 h 81"/>
                  <a:gd name="T22" fmla="*/ 29 w 47"/>
                  <a:gd name="T23" fmla="*/ 60 h 81"/>
                  <a:gd name="T24" fmla="*/ 23 w 47"/>
                  <a:gd name="T25" fmla="*/ 45 h 81"/>
                  <a:gd name="T26" fmla="*/ 17 w 47"/>
                  <a:gd name="T27" fmla="*/ 31 h 81"/>
                  <a:gd name="T28" fmla="*/ 11 w 47"/>
                  <a:gd name="T29" fmla="*/ 16 h 81"/>
                  <a:gd name="T30" fmla="*/ 5 w 47"/>
                  <a:gd name="T31" fmla="*/ 6 h 81"/>
                  <a:gd name="T32" fmla="*/ 0 w 47"/>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81"/>
                  <a:gd name="T53" fmla="*/ 47 w 47"/>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81">
                    <a:moveTo>
                      <a:pt x="0" y="0"/>
                    </a:moveTo>
                    <a:lnTo>
                      <a:pt x="7" y="7"/>
                    </a:lnTo>
                    <a:lnTo>
                      <a:pt x="16" y="17"/>
                    </a:lnTo>
                    <a:lnTo>
                      <a:pt x="25" y="29"/>
                    </a:lnTo>
                    <a:lnTo>
                      <a:pt x="33" y="42"/>
                    </a:lnTo>
                    <a:lnTo>
                      <a:pt x="41" y="56"/>
                    </a:lnTo>
                    <a:lnTo>
                      <a:pt x="45" y="68"/>
                    </a:lnTo>
                    <a:lnTo>
                      <a:pt x="47" y="76"/>
                    </a:lnTo>
                    <a:lnTo>
                      <a:pt x="45" y="81"/>
                    </a:lnTo>
                    <a:lnTo>
                      <a:pt x="41" y="79"/>
                    </a:lnTo>
                    <a:lnTo>
                      <a:pt x="35" y="72"/>
                    </a:lnTo>
                    <a:lnTo>
                      <a:pt x="29" y="60"/>
                    </a:lnTo>
                    <a:lnTo>
                      <a:pt x="23" y="45"/>
                    </a:lnTo>
                    <a:lnTo>
                      <a:pt x="17" y="31"/>
                    </a:lnTo>
                    <a:lnTo>
                      <a:pt x="11" y="16"/>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9" name="Freeform 142"/>
              <p:cNvSpPr>
                <a:spLocks/>
              </p:cNvSpPr>
              <p:nvPr/>
            </p:nvSpPr>
            <p:spPr bwMode="auto">
              <a:xfrm>
                <a:off x="2762" y="1411"/>
                <a:ext cx="53" cy="75"/>
              </a:xfrm>
              <a:custGeom>
                <a:avLst/>
                <a:gdLst>
                  <a:gd name="T0" fmla="*/ 0 w 53"/>
                  <a:gd name="T1" fmla="*/ 0 h 75"/>
                  <a:gd name="T2" fmla="*/ 6 w 53"/>
                  <a:gd name="T3" fmla="*/ 6 h 75"/>
                  <a:gd name="T4" fmla="*/ 16 w 53"/>
                  <a:gd name="T5" fmla="*/ 15 h 75"/>
                  <a:gd name="T6" fmla="*/ 25 w 53"/>
                  <a:gd name="T7" fmla="*/ 26 h 75"/>
                  <a:gd name="T8" fmla="*/ 35 w 53"/>
                  <a:gd name="T9" fmla="*/ 38 h 75"/>
                  <a:gd name="T10" fmla="*/ 44 w 53"/>
                  <a:gd name="T11" fmla="*/ 52 h 75"/>
                  <a:gd name="T12" fmla="*/ 52 w 53"/>
                  <a:gd name="T13" fmla="*/ 62 h 75"/>
                  <a:gd name="T14" fmla="*/ 53 w 53"/>
                  <a:gd name="T15" fmla="*/ 71 h 75"/>
                  <a:gd name="T16" fmla="*/ 52 w 53"/>
                  <a:gd name="T17" fmla="*/ 75 h 75"/>
                  <a:gd name="T18" fmla="*/ 46 w 53"/>
                  <a:gd name="T19" fmla="*/ 74 h 75"/>
                  <a:gd name="T20" fmla="*/ 40 w 53"/>
                  <a:gd name="T21" fmla="*/ 66 h 75"/>
                  <a:gd name="T22" fmla="*/ 32 w 53"/>
                  <a:gd name="T23" fmla="*/ 56 h 75"/>
                  <a:gd name="T24" fmla="*/ 25 w 53"/>
                  <a:gd name="T25" fmla="*/ 41 h 75"/>
                  <a:gd name="T26" fmla="*/ 18 w 53"/>
                  <a:gd name="T27" fmla="*/ 28 h 75"/>
                  <a:gd name="T28" fmla="*/ 10 w 53"/>
                  <a:gd name="T29" fmla="*/ 15 h 75"/>
                  <a:gd name="T30" fmla="*/ 4 w 53"/>
                  <a:gd name="T31" fmla="*/ 6 h 75"/>
                  <a:gd name="T32" fmla="*/ 0 w 53"/>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5"/>
                  <a:gd name="T53" fmla="*/ 53 w 53"/>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5">
                    <a:moveTo>
                      <a:pt x="0" y="0"/>
                    </a:moveTo>
                    <a:lnTo>
                      <a:pt x="6" y="6"/>
                    </a:lnTo>
                    <a:lnTo>
                      <a:pt x="16" y="15"/>
                    </a:lnTo>
                    <a:lnTo>
                      <a:pt x="25" y="26"/>
                    </a:lnTo>
                    <a:lnTo>
                      <a:pt x="35" y="38"/>
                    </a:lnTo>
                    <a:lnTo>
                      <a:pt x="44" y="52"/>
                    </a:lnTo>
                    <a:lnTo>
                      <a:pt x="52" y="62"/>
                    </a:lnTo>
                    <a:lnTo>
                      <a:pt x="53" y="71"/>
                    </a:lnTo>
                    <a:lnTo>
                      <a:pt x="52" y="75"/>
                    </a:lnTo>
                    <a:lnTo>
                      <a:pt x="46" y="74"/>
                    </a:lnTo>
                    <a:lnTo>
                      <a:pt x="40" y="66"/>
                    </a:lnTo>
                    <a:lnTo>
                      <a:pt x="32" y="56"/>
                    </a:lnTo>
                    <a:lnTo>
                      <a:pt x="25" y="41"/>
                    </a:lnTo>
                    <a:lnTo>
                      <a:pt x="18" y="28"/>
                    </a:lnTo>
                    <a:lnTo>
                      <a:pt x="10" y="15"/>
                    </a:lnTo>
                    <a:lnTo>
                      <a:pt x="4"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0" name="Freeform 143"/>
              <p:cNvSpPr>
                <a:spLocks/>
              </p:cNvSpPr>
              <p:nvPr/>
            </p:nvSpPr>
            <p:spPr bwMode="auto">
              <a:xfrm>
                <a:off x="2666" y="1427"/>
                <a:ext cx="47" cy="70"/>
              </a:xfrm>
              <a:custGeom>
                <a:avLst/>
                <a:gdLst>
                  <a:gd name="T0" fmla="*/ 0 w 47"/>
                  <a:gd name="T1" fmla="*/ 0 h 70"/>
                  <a:gd name="T2" fmla="*/ 6 w 47"/>
                  <a:gd name="T3" fmla="*/ 6 h 70"/>
                  <a:gd name="T4" fmla="*/ 13 w 47"/>
                  <a:gd name="T5" fmla="*/ 15 h 70"/>
                  <a:gd name="T6" fmla="*/ 22 w 47"/>
                  <a:gd name="T7" fmla="*/ 27 h 70"/>
                  <a:gd name="T8" fmla="*/ 31 w 47"/>
                  <a:gd name="T9" fmla="*/ 38 h 70"/>
                  <a:gd name="T10" fmla="*/ 40 w 47"/>
                  <a:gd name="T11" fmla="*/ 49 h 70"/>
                  <a:gd name="T12" fmla="*/ 46 w 47"/>
                  <a:gd name="T13" fmla="*/ 59 h 70"/>
                  <a:gd name="T14" fmla="*/ 47 w 47"/>
                  <a:gd name="T15" fmla="*/ 67 h 70"/>
                  <a:gd name="T16" fmla="*/ 44 w 47"/>
                  <a:gd name="T17" fmla="*/ 70 h 70"/>
                  <a:gd name="T18" fmla="*/ 38 w 47"/>
                  <a:gd name="T19" fmla="*/ 68 h 70"/>
                  <a:gd name="T20" fmla="*/ 31 w 47"/>
                  <a:gd name="T21" fmla="*/ 61 h 70"/>
                  <a:gd name="T22" fmla="*/ 25 w 47"/>
                  <a:gd name="T23" fmla="*/ 52 h 70"/>
                  <a:gd name="T24" fmla="*/ 18 w 47"/>
                  <a:gd name="T25" fmla="*/ 38 h 70"/>
                  <a:gd name="T26" fmla="*/ 12 w 47"/>
                  <a:gd name="T27" fmla="*/ 27 h 70"/>
                  <a:gd name="T28" fmla="*/ 7 w 47"/>
                  <a:gd name="T29" fmla="*/ 15 h 70"/>
                  <a:gd name="T30" fmla="*/ 3 w 47"/>
                  <a:gd name="T31" fmla="*/ 6 h 70"/>
                  <a:gd name="T32" fmla="*/ 0 w 47"/>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70"/>
                  <a:gd name="T53" fmla="*/ 47 w 4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70">
                    <a:moveTo>
                      <a:pt x="0" y="0"/>
                    </a:moveTo>
                    <a:lnTo>
                      <a:pt x="6" y="6"/>
                    </a:lnTo>
                    <a:lnTo>
                      <a:pt x="13" y="15"/>
                    </a:lnTo>
                    <a:lnTo>
                      <a:pt x="22" y="27"/>
                    </a:lnTo>
                    <a:lnTo>
                      <a:pt x="31" y="38"/>
                    </a:lnTo>
                    <a:lnTo>
                      <a:pt x="40" y="49"/>
                    </a:lnTo>
                    <a:lnTo>
                      <a:pt x="46" y="59"/>
                    </a:lnTo>
                    <a:lnTo>
                      <a:pt x="47" y="67"/>
                    </a:lnTo>
                    <a:lnTo>
                      <a:pt x="44" y="70"/>
                    </a:lnTo>
                    <a:lnTo>
                      <a:pt x="38" y="68"/>
                    </a:lnTo>
                    <a:lnTo>
                      <a:pt x="31" y="61"/>
                    </a:lnTo>
                    <a:lnTo>
                      <a:pt x="25" y="52"/>
                    </a:lnTo>
                    <a:lnTo>
                      <a:pt x="18" y="38"/>
                    </a:lnTo>
                    <a:lnTo>
                      <a:pt x="12" y="27"/>
                    </a:lnTo>
                    <a:lnTo>
                      <a:pt x="7" y="15"/>
                    </a:lnTo>
                    <a:lnTo>
                      <a:pt x="3"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1" name="Freeform 144"/>
              <p:cNvSpPr>
                <a:spLocks/>
              </p:cNvSpPr>
              <p:nvPr/>
            </p:nvSpPr>
            <p:spPr bwMode="auto">
              <a:xfrm>
                <a:off x="2670" y="1327"/>
                <a:ext cx="58" cy="106"/>
              </a:xfrm>
              <a:custGeom>
                <a:avLst/>
                <a:gdLst>
                  <a:gd name="T0" fmla="*/ 57 w 58"/>
                  <a:gd name="T1" fmla="*/ 0 h 106"/>
                  <a:gd name="T2" fmla="*/ 58 w 58"/>
                  <a:gd name="T3" fmla="*/ 5 h 106"/>
                  <a:gd name="T4" fmla="*/ 57 w 58"/>
                  <a:gd name="T5" fmla="*/ 17 h 106"/>
                  <a:gd name="T6" fmla="*/ 51 w 58"/>
                  <a:gd name="T7" fmla="*/ 32 h 106"/>
                  <a:gd name="T8" fmla="*/ 42 w 58"/>
                  <a:gd name="T9" fmla="*/ 50 h 106"/>
                  <a:gd name="T10" fmla="*/ 33 w 58"/>
                  <a:gd name="T11" fmla="*/ 69 h 106"/>
                  <a:gd name="T12" fmla="*/ 23 w 58"/>
                  <a:gd name="T13" fmla="*/ 85 h 106"/>
                  <a:gd name="T14" fmla="*/ 11 w 58"/>
                  <a:gd name="T15" fmla="*/ 99 h 106"/>
                  <a:gd name="T16" fmla="*/ 0 w 58"/>
                  <a:gd name="T17" fmla="*/ 106 h 106"/>
                  <a:gd name="T18" fmla="*/ 3 w 58"/>
                  <a:gd name="T19" fmla="*/ 99 h 106"/>
                  <a:gd name="T20" fmla="*/ 11 w 58"/>
                  <a:gd name="T21" fmla="*/ 84 h 106"/>
                  <a:gd name="T22" fmla="*/ 18 w 58"/>
                  <a:gd name="T23" fmla="*/ 66 h 106"/>
                  <a:gd name="T24" fmla="*/ 27 w 58"/>
                  <a:gd name="T25" fmla="*/ 47 h 106"/>
                  <a:gd name="T26" fmla="*/ 37 w 58"/>
                  <a:gd name="T27" fmla="*/ 29 h 106"/>
                  <a:gd name="T28" fmla="*/ 45 w 58"/>
                  <a:gd name="T29" fmla="*/ 13 h 106"/>
                  <a:gd name="T30" fmla="*/ 52 w 58"/>
                  <a:gd name="T31" fmla="*/ 3 h 106"/>
                  <a:gd name="T32" fmla="*/ 57 w 58"/>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06"/>
                  <a:gd name="T53" fmla="*/ 58 w 58"/>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06">
                    <a:moveTo>
                      <a:pt x="57" y="0"/>
                    </a:moveTo>
                    <a:lnTo>
                      <a:pt x="58" y="5"/>
                    </a:lnTo>
                    <a:lnTo>
                      <a:pt x="57" y="17"/>
                    </a:lnTo>
                    <a:lnTo>
                      <a:pt x="51" y="32"/>
                    </a:lnTo>
                    <a:lnTo>
                      <a:pt x="42" y="50"/>
                    </a:lnTo>
                    <a:lnTo>
                      <a:pt x="33" y="69"/>
                    </a:lnTo>
                    <a:lnTo>
                      <a:pt x="23" y="85"/>
                    </a:lnTo>
                    <a:lnTo>
                      <a:pt x="11" y="99"/>
                    </a:lnTo>
                    <a:lnTo>
                      <a:pt x="0" y="106"/>
                    </a:lnTo>
                    <a:lnTo>
                      <a:pt x="3" y="99"/>
                    </a:lnTo>
                    <a:lnTo>
                      <a:pt x="11" y="84"/>
                    </a:lnTo>
                    <a:lnTo>
                      <a:pt x="18" y="66"/>
                    </a:lnTo>
                    <a:lnTo>
                      <a:pt x="27" y="47"/>
                    </a:lnTo>
                    <a:lnTo>
                      <a:pt x="37" y="29"/>
                    </a:lnTo>
                    <a:lnTo>
                      <a:pt x="45" y="13"/>
                    </a:lnTo>
                    <a:lnTo>
                      <a:pt x="52" y="3"/>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2" name="Freeform 145"/>
              <p:cNvSpPr>
                <a:spLocks/>
              </p:cNvSpPr>
              <p:nvPr/>
            </p:nvSpPr>
            <p:spPr bwMode="auto">
              <a:xfrm>
                <a:off x="2722" y="1341"/>
                <a:ext cx="52" cy="85"/>
              </a:xfrm>
              <a:custGeom>
                <a:avLst/>
                <a:gdLst>
                  <a:gd name="T0" fmla="*/ 50 w 52"/>
                  <a:gd name="T1" fmla="*/ 0 h 85"/>
                  <a:gd name="T2" fmla="*/ 52 w 52"/>
                  <a:gd name="T3" fmla="*/ 5 h 85"/>
                  <a:gd name="T4" fmla="*/ 49 w 52"/>
                  <a:gd name="T5" fmla="*/ 12 h 85"/>
                  <a:gd name="T6" fmla="*/ 46 w 52"/>
                  <a:gd name="T7" fmla="*/ 24 h 85"/>
                  <a:gd name="T8" fmla="*/ 38 w 52"/>
                  <a:gd name="T9" fmla="*/ 37 h 85"/>
                  <a:gd name="T10" fmla="*/ 31 w 52"/>
                  <a:gd name="T11" fmla="*/ 52 h 85"/>
                  <a:gd name="T12" fmla="*/ 22 w 52"/>
                  <a:gd name="T13" fmla="*/ 65 h 85"/>
                  <a:gd name="T14" fmla="*/ 12 w 52"/>
                  <a:gd name="T15" fmla="*/ 77 h 85"/>
                  <a:gd name="T16" fmla="*/ 0 w 52"/>
                  <a:gd name="T17" fmla="*/ 85 h 85"/>
                  <a:gd name="T18" fmla="*/ 6 w 52"/>
                  <a:gd name="T19" fmla="*/ 76 h 85"/>
                  <a:gd name="T20" fmla="*/ 13 w 52"/>
                  <a:gd name="T21" fmla="*/ 62 h 85"/>
                  <a:gd name="T22" fmla="*/ 21 w 52"/>
                  <a:gd name="T23" fmla="*/ 49 h 85"/>
                  <a:gd name="T24" fmla="*/ 28 w 52"/>
                  <a:gd name="T25" fmla="*/ 34 h 85"/>
                  <a:gd name="T26" fmla="*/ 36 w 52"/>
                  <a:gd name="T27" fmla="*/ 21 h 85"/>
                  <a:gd name="T28" fmla="*/ 41 w 52"/>
                  <a:gd name="T29" fmla="*/ 9 h 85"/>
                  <a:gd name="T30" fmla="*/ 47 w 52"/>
                  <a:gd name="T31" fmla="*/ 2 h 85"/>
                  <a:gd name="T32" fmla="*/ 50 w 52"/>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5"/>
                  <a:gd name="T53" fmla="*/ 52 w 52"/>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5">
                    <a:moveTo>
                      <a:pt x="50" y="0"/>
                    </a:moveTo>
                    <a:lnTo>
                      <a:pt x="52" y="5"/>
                    </a:lnTo>
                    <a:lnTo>
                      <a:pt x="49" y="12"/>
                    </a:lnTo>
                    <a:lnTo>
                      <a:pt x="46" y="24"/>
                    </a:lnTo>
                    <a:lnTo>
                      <a:pt x="38" y="37"/>
                    </a:lnTo>
                    <a:lnTo>
                      <a:pt x="31" y="52"/>
                    </a:lnTo>
                    <a:lnTo>
                      <a:pt x="22" y="65"/>
                    </a:lnTo>
                    <a:lnTo>
                      <a:pt x="12" y="77"/>
                    </a:lnTo>
                    <a:lnTo>
                      <a:pt x="0" y="85"/>
                    </a:lnTo>
                    <a:lnTo>
                      <a:pt x="6" y="76"/>
                    </a:lnTo>
                    <a:lnTo>
                      <a:pt x="13" y="62"/>
                    </a:lnTo>
                    <a:lnTo>
                      <a:pt x="21" y="49"/>
                    </a:lnTo>
                    <a:lnTo>
                      <a:pt x="28" y="34"/>
                    </a:lnTo>
                    <a:lnTo>
                      <a:pt x="36" y="21"/>
                    </a:lnTo>
                    <a:lnTo>
                      <a:pt x="41" y="9"/>
                    </a:lnTo>
                    <a:lnTo>
                      <a:pt x="47" y="2"/>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3" name="Freeform 146"/>
              <p:cNvSpPr>
                <a:spLocks/>
              </p:cNvSpPr>
              <p:nvPr/>
            </p:nvSpPr>
            <p:spPr bwMode="auto">
              <a:xfrm>
                <a:off x="2729" y="1420"/>
                <a:ext cx="54" cy="74"/>
              </a:xfrm>
              <a:custGeom>
                <a:avLst/>
                <a:gdLst>
                  <a:gd name="T0" fmla="*/ 0 w 54"/>
                  <a:gd name="T1" fmla="*/ 0 h 74"/>
                  <a:gd name="T2" fmla="*/ 6 w 54"/>
                  <a:gd name="T3" fmla="*/ 6 h 74"/>
                  <a:gd name="T4" fmla="*/ 17 w 54"/>
                  <a:gd name="T5" fmla="*/ 14 h 74"/>
                  <a:gd name="T6" fmla="*/ 26 w 54"/>
                  <a:gd name="T7" fmla="*/ 26 h 74"/>
                  <a:gd name="T8" fmla="*/ 36 w 54"/>
                  <a:gd name="T9" fmla="*/ 38 h 74"/>
                  <a:gd name="T10" fmla="*/ 45 w 54"/>
                  <a:gd name="T11" fmla="*/ 50 h 74"/>
                  <a:gd name="T12" fmla="*/ 52 w 54"/>
                  <a:gd name="T13" fmla="*/ 60 h 74"/>
                  <a:gd name="T14" fmla="*/ 54 w 54"/>
                  <a:gd name="T15" fmla="*/ 69 h 74"/>
                  <a:gd name="T16" fmla="*/ 52 w 54"/>
                  <a:gd name="T17" fmla="*/ 74 h 74"/>
                  <a:gd name="T18" fmla="*/ 46 w 54"/>
                  <a:gd name="T19" fmla="*/ 72 h 74"/>
                  <a:gd name="T20" fmla="*/ 40 w 54"/>
                  <a:gd name="T21" fmla="*/ 66 h 74"/>
                  <a:gd name="T22" fmla="*/ 33 w 54"/>
                  <a:gd name="T23" fmla="*/ 54 h 74"/>
                  <a:gd name="T24" fmla="*/ 24 w 54"/>
                  <a:gd name="T25" fmla="*/ 41 h 74"/>
                  <a:gd name="T26" fmla="*/ 17 w 54"/>
                  <a:gd name="T27" fmla="*/ 26 h 74"/>
                  <a:gd name="T28" fmla="*/ 11 w 54"/>
                  <a:gd name="T29" fmla="*/ 14 h 74"/>
                  <a:gd name="T30" fmla="*/ 5 w 54"/>
                  <a:gd name="T31" fmla="*/ 4 h 74"/>
                  <a:gd name="T32" fmla="*/ 0 w 54"/>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74"/>
                  <a:gd name="T53" fmla="*/ 54 w 5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74">
                    <a:moveTo>
                      <a:pt x="0" y="0"/>
                    </a:moveTo>
                    <a:lnTo>
                      <a:pt x="6" y="6"/>
                    </a:lnTo>
                    <a:lnTo>
                      <a:pt x="17" y="14"/>
                    </a:lnTo>
                    <a:lnTo>
                      <a:pt x="26" y="26"/>
                    </a:lnTo>
                    <a:lnTo>
                      <a:pt x="36" y="38"/>
                    </a:lnTo>
                    <a:lnTo>
                      <a:pt x="45" y="50"/>
                    </a:lnTo>
                    <a:lnTo>
                      <a:pt x="52" y="60"/>
                    </a:lnTo>
                    <a:lnTo>
                      <a:pt x="54" y="69"/>
                    </a:lnTo>
                    <a:lnTo>
                      <a:pt x="52" y="74"/>
                    </a:lnTo>
                    <a:lnTo>
                      <a:pt x="46" y="72"/>
                    </a:lnTo>
                    <a:lnTo>
                      <a:pt x="40" y="66"/>
                    </a:lnTo>
                    <a:lnTo>
                      <a:pt x="33" y="54"/>
                    </a:lnTo>
                    <a:lnTo>
                      <a:pt x="24" y="41"/>
                    </a:lnTo>
                    <a:lnTo>
                      <a:pt x="17" y="26"/>
                    </a:lnTo>
                    <a:lnTo>
                      <a:pt x="11" y="14"/>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4" name="Freeform 147"/>
              <p:cNvSpPr>
                <a:spLocks/>
              </p:cNvSpPr>
              <p:nvPr/>
            </p:nvSpPr>
            <p:spPr bwMode="auto">
              <a:xfrm>
                <a:off x="2778" y="1253"/>
                <a:ext cx="259" cy="54"/>
              </a:xfrm>
              <a:custGeom>
                <a:avLst/>
                <a:gdLst>
                  <a:gd name="T0" fmla="*/ 0 w 259"/>
                  <a:gd name="T1" fmla="*/ 6 h 54"/>
                  <a:gd name="T2" fmla="*/ 0 w 259"/>
                  <a:gd name="T3" fmla="*/ 4 h 54"/>
                  <a:gd name="T4" fmla="*/ 2 w 259"/>
                  <a:gd name="T5" fmla="*/ 1 h 54"/>
                  <a:gd name="T6" fmla="*/ 3 w 259"/>
                  <a:gd name="T7" fmla="*/ 0 h 54"/>
                  <a:gd name="T8" fmla="*/ 6 w 259"/>
                  <a:gd name="T9" fmla="*/ 0 h 54"/>
                  <a:gd name="T10" fmla="*/ 22 w 259"/>
                  <a:gd name="T11" fmla="*/ 13 h 54"/>
                  <a:gd name="T12" fmla="*/ 39 w 259"/>
                  <a:gd name="T13" fmla="*/ 23 h 54"/>
                  <a:gd name="T14" fmla="*/ 56 w 259"/>
                  <a:gd name="T15" fmla="*/ 31 h 54"/>
                  <a:gd name="T16" fmla="*/ 74 w 259"/>
                  <a:gd name="T17" fmla="*/ 37 h 54"/>
                  <a:gd name="T18" fmla="*/ 92 w 259"/>
                  <a:gd name="T19" fmla="*/ 41 h 54"/>
                  <a:gd name="T20" fmla="*/ 109 w 259"/>
                  <a:gd name="T21" fmla="*/ 43 h 54"/>
                  <a:gd name="T22" fmla="*/ 126 w 259"/>
                  <a:gd name="T23" fmla="*/ 43 h 54"/>
                  <a:gd name="T24" fmla="*/ 143 w 259"/>
                  <a:gd name="T25" fmla="*/ 43 h 54"/>
                  <a:gd name="T26" fmla="*/ 160 w 259"/>
                  <a:gd name="T27" fmla="*/ 41 h 54"/>
                  <a:gd name="T28" fmla="*/ 176 w 259"/>
                  <a:gd name="T29" fmla="*/ 38 h 54"/>
                  <a:gd name="T30" fmla="*/ 192 w 259"/>
                  <a:gd name="T31" fmla="*/ 35 h 54"/>
                  <a:gd name="T32" fmla="*/ 207 w 259"/>
                  <a:gd name="T33" fmla="*/ 31 h 54"/>
                  <a:gd name="T34" fmla="*/ 222 w 259"/>
                  <a:gd name="T35" fmla="*/ 26 h 54"/>
                  <a:gd name="T36" fmla="*/ 235 w 259"/>
                  <a:gd name="T37" fmla="*/ 22 h 54"/>
                  <a:gd name="T38" fmla="*/ 247 w 259"/>
                  <a:gd name="T39" fmla="*/ 19 h 54"/>
                  <a:gd name="T40" fmla="*/ 259 w 259"/>
                  <a:gd name="T41" fmla="*/ 14 h 54"/>
                  <a:gd name="T42" fmla="*/ 253 w 259"/>
                  <a:gd name="T43" fmla="*/ 22 h 54"/>
                  <a:gd name="T44" fmla="*/ 244 w 259"/>
                  <a:gd name="T45" fmla="*/ 29 h 54"/>
                  <a:gd name="T46" fmla="*/ 232 w 259"/>
                  <a:gd name="T47" fmla="*/ 35 h 54"/>
                  <a:gd name="T48" fmla="*/ 217 w 259"/>
                  <a:gd name="T49" fmla="*/ 41 h 54"/>
                  <a:gd name="T50" fmla="*/ 200 w 259"/>
                  <a:gd name="T51" fmla="*/ 47 h 54"/>
                  <a:gd name="T52" fmla="*/ 182 w 259"/>
                  <a:gd name="T53" fmla="*/ 50 h 54"/>
                  <a:gd name="T54" fmla="*/ 161 w 259"/>
                  <a:gd name="T55" fmla="*/ 53 h 54"/>
                  <a:gd name="T56" fmla="*/ 140 w 259"/>
                  <a:gd name="T57" fmla="*/ 54 h 54"/>
                  <a:gd name="T58" fmla="*/ 120 w 259"/>
                  <a:gd name="T59" fmla="*/ 54 h 54"/>
                  <a:gd name="T60" fmla="*/ 99 w 259"/>
                  <a:gd name="T61" fmla="*/ 53 h 54"/>
                  <a:gd name="T62" fmla="*/ 78 w 259"/>
                  <a:gd name="T63" fmla="*/ 48 h 54"/>
                  <a:gd name="T64" fmla="*/ 59 w 259"/>
                  <a:gd name="T65" fmla="*/ 44 h 54"/>
                  <a:gd name="T66" fmla="*/ 42 w 259"/>
                  <a:gd name="T67" fmla="*/ 38 h 54"/>
                  <a:gd name="T68" fmla="*/ 25 w 259"/>
                  <a:gd name="T69" fmla="*/ 29 h 54"/>
                  <a:gd name="T70" fmla="*/ 12 w 259"/>
                  <a:gd name="T71" fmla="*/ 19 h 54"/>
                  <a:gd name="T72" fmla="*/ 0 w 259"/>
                  <a:gd name="T73" fmla="*/ 6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54"/>
                  <a:gd name="T113" fmla="*/ 259 w 259"/>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54">
                    <a:moveTo>
                      <a:pt x="0" y="6"/>
                    </a:moveTo>
                    <a:lnTo>
                      <a:pt x="0" y="4"/>
                    </a:lnTo>
                    <a:lnTo>
                      <a:pt x="2" y="1"/>
                    </a:lnTo>
                    <a:lnTo>
                      <a:pt x="3" y="0"/>
                    </a:lnTo>
                    <a:lnTo>
                      <a:pt x="6" y="0"/>
                    </a:lnTo>
                    <a:lnTo>
                      <a:pt x="22" y="13"/>
                    </a:lnTo>
                    <a:lnTo>
                      <a:pt x="39" y="23"/>
                    </a:lnTo>
                    <a:lnTo>
                      <a:pt x="56" y="31"/>
                    </a:lnTo>
                    <a:lnTo>
                      <a:pt x="74" y="37"/>
                    </a:lnTo>
                    <a:lnTo>
                      <a:pt x="92" y="41"/>
                    </a:lnTo>
                    <a:lnTo>
                      <a:pt x="109" y="43"/>
                    </a:lnTo>
                    <a:lnTo>
                      <a:pt x="126" y="43"/>
                    </a:lnTo>
                    <a:lnTo>
                      <a:pt x="143" y="43"/>
                    </a:lnTo>
                    <a:lnTo>
                      <a:pt x="160" y="41"/>
                    </a:lnTo>
                    <a:lnTo>
                      <a:pt x="176" y="38"/>
                    </a:lnTo>
                    <a:lnTo>
                      <a:pt x="192" y="35"/>
                    </a:lnTo>
                    <a:lnTo>
                      <a:pt x="207" y="31"/>
                    </a:lnTo>
                    <a:lnTo>
                      <a:pt x="222" y="26"/>
                    </a:lnTo>
                    <a:lnTo>
                      <a:pt x="235" y="22"/>
                    </a:lnTo>
                    <a:lnTo>
                      <a:pt x="247" y="19"/>
                    </a:lnTo>
                    <a:lnTo>
                      <a:pt x="259" y="14"/>
                    </a:lnTo>
                    <a:lnTo>
                      <a:pt x="253" y="22"/>
                    </a:lnTo>
                    <a:lnTo>
                      <a:pt x="244" y="29"/>
                    </a:lnTo>
                    <a:lnTo>
                      <a:pt x="232" y="35"/>
                    </a:lnTo>
                    <a:lnTo>
                      <a:pt x="217" y="41"/>
                    </a:lnTo>
                    <a:lnTo>
                      <a:pt x="200" y="47"/>
                    </a:lnTo>
                    <a:lnTo>
                      <a:pt x="182" y="50"/>
                    </a:lnTo>
                    <a:lnTo>
                      <a:pt x="161" y="53"/>
                    </a:lnTo>
                    <a:lnTo>
                      <a:pt x="140" y="54"/>
                    </a:lnTo>
                    <a:lnTo>
                      <a:pt x="120" y="54"/>
                    </a:lnTo>
                    <a:lnTo>
                      <a:pt x="99" y="53"/>
                    </a:lnTo>
                    <a:lnTo>
                      <a:pt x="78" y="48"/>
                    </a:lnTo>
                    <a:lnTo>
                      <a:pt x="59" y="44"/>
                    </a:lnTo>
                    <a:lnTo>
                      <a:pt x="42" y="38"/>
                    </a:lnTo>
                    <a:lnTo>
                      <a:pt x="25" y="29"/>
                    </a:lnTo>
                    <a:lnTo>
                      <a:pt x="12" y="19"/>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5" name="Freeform 148"/>
              <p:cNvSpPr>
                <a:spLocks/>
              </p:cNvSpPr>
              <p:nvPr/>
            </p:nvSpPr>
            <p:spPr bwMode="auto">
              <a:xfrm>
                <a:off x="3003" y="1229"/>
                <a:ext cx="28" cy="58"/>
              </a:xfrm>
              <a:custGeom>
                <a:avLst/>
                <a:gdLst>
                  <a:gd name="T0" fmla="*/ 0 w 28"/>
                  <a:gd name="T1" fmla="*/ 58 h 58"/>
                  <a:gd name="T2" fmla="*/ 11 w 28"/>
                  <a:gd name="T3" fmla="*/ 43 h 58"/>
                  <a:gd name="T4" fmla="*/ 22 w 28"/>
                  <a:gd name="T5" fmla="*/ 25 h 58"/>
                  <a:gd name="T6" fmla="*/ 28 w 28"/>
                  <a:gd name="T7" fmla="*/ 9 h 58"/>
                  <a:gd name="T8" fmla="*/ 26 w 28"/>
                  <a:gd name="T9" fmla="*/ 0 h 58"/>
                  <a:gd name="T10" fmla="*/ 20 w 28"/>
                  <a:gd name="T11" fmla="*/ 4 h 58"/>
                  <a:gd name="T12" fmla="*/ 16 w 28"/>
                  <a:gd name="T13" fmla="*/ 21 h 58"/>
                  <a:gd name="T14" fmla="*/ 8 w 28"/>
                  <a:gd name="T15" fmla="*/ 40 h 58"/>
                  <a:gd name="T16" fmla="*/ 0 w 28"/>
                  <a:gd name="T17" fmla="*/ 58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8"/>
                  <a:gd name="T29" fmla="*/ 28 w 2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8">
                    <a:moveTo>
                      <a:pt x="0" y="58"/>
                    </a:moveTo>
                    <a:lnTo>
                      <a:pt x="11" y="43"/>
                    </a:lnTo>
                    <a:lnTo>
                      <a:pt x="22" y="25"/>
                    </a:lnTo>
                    <a:lnTo>
                      <a:pt x="28" y="9"/>
                    </a:lnTo>
                    <a:lnTo>
                      <a:pt x="26" y="0"/>
                    </a:lnTo>
                    <a:lnTo>
                      <a:pt x="20" y="4"/>
                    </a:lnTo>
                    <a:lnTo>
                      <a:pt x="16" y="21"/>
                    </a:lnTo>
                    <a:lnTo>
                      <a:pt x="8" y="40"/>
                    </a:lnTo>
                    <a:lnTo>
                      <a:pt x="0"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6" name="Freeform 149"/>
              <p:cNvSpPr>
                <a:spLocks/>
              </p:cNvSpPr>
              <p:nvPr/>
            </p:nvSpPr>
            <p:spPr bwMode="auto">
              <a:xfrm>
                <a:off x="2980" y="1230"/>
                <a:ext cx="33" cy="64"/>
              </a:xfrm>
              <a:custGeom>
                <a:avLst/>
                <a:gdLst>
                  <a:gd name="T0" fmla="*/ 31 w 33"/>
                  <a:gd name="T1" fmla="*/ 0 h 64"/>
                  <a:gd name="T2" fmla="*/ 33 w 33"/>
                  <a:gd name="T3" fmla="*/ 9 h 64"/>
                  <a:gd name="T4" fmla="*/ 27 w 33"/>
                  <a:gd name="T5" fmla="*/ 27 h 64"/>
                  <a:gd name="T6" fmla="*/ 17 w 33"/>
                  <a:gd name="T7" fmla="*/ 48 h 64"/>
                  <a:gd name="T8" fmla="*/ 0 w 33"/>
                  <a:gd name="T9" fmla="*/ 64 h 64"/>
                  <a:gd name="T10" fmla="*/ 8 w 33"/>
                  <a:gd name="T11" fmla="*/ 46 h 64"/>
                  <a:gd name="T12" fmla="*/ 18 w 33"/>
                  <a:gd name="T13" fmla="*/ 26 h 64"/>
                  <a:gd name="T14" fmla="*/ 26 w 33"/>
                  <a:gd name="T15" fmla="*/ 8 h 64"/>
                  <a:gd name="T16" fmla="*/ 31 w 33"/>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4"/>
                  <a:gd name="T29" fmla="*/ 33 w 33"/>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4">
                    <a:moveTo>
                      <a:pt x="31" y="0"/>
                    </a:moveTo>
                    <a:lnTo>
                      <a:pt x="33" y="9"/>
                    </a:lnTo>
                    <a:lnTo>
                      <a:pt x="27" y="27"/>
                    </a:lnTo>
                    <a:lnTo>
                      <a:pt x="17" y="48"/>
                    </a:lnTo>
                    <a:lnTo>
                      <a:pt x="0" y="64"/>
                    </a:lnTo>
                    <a:lnTo>
                      <a:pt x="8" y="46"/>
                    </a:lnTo>
                    <a:lnTo>
                      <a:pt x="18" y="26"/>
                    </a:lnTo>
                    <a:lnTo>
                      <a:pt x="26" y="8"/>
                    </a:lnTo>
                    <a:lnTo>
                      <a:pt x="3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7" name="Freeform 150"/>
              <p:cNvSpPr>
                <a:spLocks/>
              </p:cNvSpPr>
              <p:nvPr/>
            </p:nvSpPr>
            <p:spPr bwMode="auto">
              <a:xfrm>
                <a:off x="2929" y="1220"/>
                <a:ext cx="46" cy="83"/>
              </a:xfrm>
              <a:custGeom>
                <a:avLst/>
                <a:gdLst>
                  <a:gd name="T0" fmla="*/ 44 w 46"/>
                  <a:gd name="T1" fmla="*/ 0 h 83"/>
                  <a:gd name="T2" fmla="*/ 46 w 46"/>
                  <a:gd name="T3" fmla="*/ 5 h 83"/>
                  <a:gd name="T4" fmla="*/ 44 w 46"/>
                  <a:gd name="T5" fmla="*/ 12 h 83"/>
                  <a:gd name="T6" fmla="*/ 40 w 46"/>
                  <a:gd name="T7" fmla="*/ 24 h 83"/>
                  <a:gd name="T8" fmla="*/ 34 w 46"/>
                  <a:gd name="T9" fmla="*/ 37 h 83"/>
                  <a:gd name="T10" fmla="*/ 26 w 46"/>
                  <a:gd name="T11" fmla="*/ 50 h 83"/>
                  <a:gd name="T12" fmla="*/ 19 w 46"/>
                  <a:gd name="T13" fmla="*/ 64 h 83"/>
                  <a:gd name="T14" fmla="*/ 9 w 46"/>
                  <a:gd name="T15" fmla="*/ 76 h 83"/>
                  <a:gd name="T16" fmla="*/ 0 w 46"/>
                  <a:gd name="T17" fmla="*/ 83 h 83"/>
                  <a:gd name="T18" fmla="*/ 4 w 46"/>
                  <a:gd name="T19" fmla="*/ 76 h 83"/>
                  <a:gd name="T20" fmla="*/ 9 w 46"/>
                  <a:gd name="T21" fmla="*/ 65 h 83"/>
                  <a:gd name="T22" fmla="*/ 16 w 46"/>
                  <a:gd name="T23" fmla="*/ 50 h 83"/>
                  <a:gd name="T24" fmla="*/ 22 w 46"/>
                  <a:gd name="T25" fmla="*/ 36 h 83"/>
                  <a:gd name="T26" fmla="*/ 28 w 46"/>
                  <a:gd name="T27" fmla="*/ 22 h 83"/>
                  <a:gd name="T28" fmla="*/ 35 w 46"/>
                  <a:gd name="T29" fmla="*/ 9 h 83"/>
                  <a:gd name="T30" fmla="*/ 40 w 46"/>
                  <a:gd name="T31" fmla="*/ 2 h 83"/>
                  <a:gd name="T32" fmla="*/ 44 w 4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83"/>
                  <a:gd name="T53" fmla="*/ 46 w 46"/>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83">
                    <a:moveTo>
                      <a:pt x="44" y="0"/>
                    </a:moveTo>
                    <a:lnTo>
                      <a:pt x="46" y="5"/>
                    </a:lnTo>
                    <a:lnTo>
                      <a:pt x="44" y="12"/>
                    </a:lnTo>
                    <a:lnTo>
                      <a:pt x="40" y="24"/>
                    </a:lnTo>
                    <a:lnTo>
                      <a:pt x="34" y="37"/>
                    </a:lnTo>
                    <a:lnTo>
                      <a:pt x="26" y="50"/>
                    </a:lnTo>
                    <a:lnTo>
                      <a:pt x="19" y="64"/>
                    </a:lnTo>
                    <a:lnTo>
                      <a:pt x="9" y="76"/>
                    </a:lnTo>
                    <a:lnTo>
                      <a:pt x="0" y="83"/>
                    </a:lnTo>
                    <a:lnTo>
                      <a:pt x="4" y="76"/>
                    </a:lnTo>
                    <a:lnTo>
                      <a:pt x="9" y="65"/>
                    </a:lnTo>
                    <a:lnTo>
                      <a:pt x="16" y="50"/>
                    </a:lnTo>
                    <a:lnTo>
                      <a:pt x="22" y="36"/>
                    </a:lnTo>
                    <a:lnTo>
                      <a:pt x="28" y="22"/>
                    </a:lnTo>
                    <a:lnTo>
                      <a:pt x="35" y="9"/>
                    </a:lnTo>
                    <a:lnTo>
                      <a:pt x="40" y="2"/>
                    </a:lnTo>
                    <a:lnTo>
                      <a:pt x="4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8" name="Freeform 151"/>
              <p:cNvSpPr>
                <a:spLocks/>
              </p:cNvSpPr>
              <p:nvPr/>
            </p:nvSpPr>
            <p:spPr bwMode="auto">
              <a:xfrm>
                <a:off x="2882" y="1211"/>
                <a:ext cx="50" cy="90"/>
              </a:xfrm>
              <a:custGeom>
                <a:avLst/>
                <a:gdLst>
                  <a:gd name="T0" fmla="*/ 48 w 50"/>
                  <a:gd name="T1" fmla="*/ 0 h 90"/>
                  <a:gd name="T2" fmla="*/ 50 w 50"/>
                  <a:gd name="T3" fmla="*/ 5 h 90"/>
                  <a:gd name="T4" fmla="*/ 47 w 50"/>
                  <a:gd name="T5" fmla="*/ 15 h 90"/>
                  <a:gd name="T6" fmla="*/ 42 w 50"/>
                  <a:gd name="T7" fmla="*/ 28 h 90"/>
                  <a:gd name="T8" fmla="*/ 35 w 50"/>
                  <a:gd name="T9" fmla="*/ 43 h 90"/>
                  <a:gd name="T10" fmla="*/ 28 w 50"/>
                  <a:gd name="T11" fmla="*/ 58 h 90"/>
                  <a:gd name="T12" fmla="*/ 17 w 50"/>
                  <a:gd name="T13" fmla="*/ 73 h 90"/>
                  <a:gd name="T14" fmla="*/ 8 w 50"/>
                  <a:gd name="T15" fmla="*/ 83 h 90"/>
                  <a:gd name="T16" fmla="*/ 0 w 50"/>
                  <a:gd name="T17" fmla="*/ 90 h 90"/>
                  <a:gd name="T18" fmla="*/ 2 w 50"/>
                  <a:gd name="T19" fmla="*/ 83 h 90"/>
                  <a:gd name="T20" fmla="*/ 8 w 50"/>
                  <a:gd name="T21" fmla="*/ 71 h 90"/>
                  <a:gd name="T22" fmla="*/ 16 w 50"/>
                  <a:gd name="T23" fmla="*/ 56 h 90"/>
                  <a:gd name="T24" fmla="*/ 23 w 50"/>
                  <a:gd name="T25" fmla="*/ 40 h 90"/>
                  <a:gd name="T26" fmla="*/ 32 w 50"/>
                  <a:gd name="T27" fmla="*/ 25 h 90"/>
                  <a:gd name="T28" fmla="*/ 39 w 50"/>
                  <a:gd name="T29" fmla="*/ 12 h 90"/>
                  <a:gd name="T30" fmla="*/ 45 w 50"/>
                  <a:gd name="T31" fmla="*/ 3 h 90"/>
                  <a:gd name="T32" fmla="*/ 48 w 50"/>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0"/>
                  <a:gd name="T53" fmla="*/ 50 w 5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0">
                    <a:moveTo>
                      <a:pt x="48" y="0"/>
                    </a:moveTo>
                    <a:lnTo>
                      <a:pt x="50" y="5"/>
                    </a:lnTo>
                    <a:lnTo>
                      <a:pt x="47" y="15"/>
                    </a:lnTo>
                    <a:lnTo>
                      <a:pt x="42" y="28"/>
                    </a:lnTo>
                    <a:lnTo>
                      <a:pt x="35" y="43"/>
                    </a:lnTo>
                    <a:lnTo>
                      <a:pt x="28" y="58"/>
                    </a:lnTo>
                    <a:lnTo>
                      <a:pt x="17" y="73"/>
                    </a:lnTo>
                    <a:lnTo>
                      <a:pt x="8" y="83"/>
                    </a:lnTo>
                    <a:lnTo>
                      <a:pt x="0" y="90"/>
                    </a:lnTo>
                    <a:lnTo>
                      <a:pt x="2" y="83"/>
                    </a:lnTo>
                    <a:lnTo>
                      <a:pt x="8" y="71"/>
                    </a:lnTo>
                    <a:lnTo>
                      <a:pt x="16" y="56"/>
                    </a:lnTo>
                    <a:lnTo>
                      <a:pt x="23" y="40"/>
                    </a:lnTo>
                    <a:lnTo>
                      <a:pt x="32" y="25"/>
                    </a:lnTo>
                    <a:lnTo>
                      <a:pt x="39" y="12"/>
                    </a:lnTo>
                    <a:lnTo>
                      <a:pt x="45" y="3"/>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9" name="Freeform 152"/>
              <p:cNvSpPr>
                <a:spLocks/>
              </p:cNvSpPr>
              <p:nvPr/>
            </p:nvSpPr>
            <p:spPr bwMode="auto">
              <a:xfrm>
                <a:off x="2849" y="1222"/>
                <a:ext cx="55" cy="74"/>
              </a:xfrm>
              <a:custGeom>
                <a:avLst/>
                <a:gdLst>
                  <a:gd name="T0" fmla="*/ 55 w 55"/>
                  <a:gd name="T1" fmla="*/ 0 h 74"/>
                  <a:gd name="T2" fmla="*/ 55 w 55"/>
                  <a:gd name="T3" fmla="*/ 3 h 74"/>
                  <a:gd name="T4" fmla="*/ 52 w 55"/>
                  <a:gd name="T5" fmla="*/ 11 h 74"/>
                  <a:gd name="T6" fmla="*/ 44 w 55"/>
                  <a:gd name="T7" fmla="*/ 23 h 74"/>
                  <a:gd name="T8" fmla="*/ 37 w 55"/>
                  <a:gd name="T9" fmla="*/ 37 h 74"/>
                  <a:gd name="T10" fmla="*/ 27 w 55"/>
                  <a:gd name="T11" fmla="*/ 50 h 74"/>
                  <a:gd name="T12" fmla="*/ 16 w 55"/>
                  <a:gd name="T13" fmla="*/ 60 h 74"/>
                  <a:gd name="T14" fmla="*/ 7 w 55"/>
                  <a:gd name="T15" fmla="*/ 69 h 74"/>
                  <a:gd name="T16" fmla="*/ 0 w 55"/>
                  <a:gd name="T17" fmla="*/ 74 h 74"/>
                  <a:gd name="T18" fmla="*/ 4 w 55"/>
                  <a:gd name="T19" fmla="*/ 66 h 74"/>
                  <a:gd name="T20" fmla="*/ 12 w 55"/>
                  <a:gd name="T21" fmla="*/ 56 h 74"/>
                  <a:gd name="T22" fmla="*/ 19 w 55"/>
                  <a:gd name="T23" fmla="*/ 44 h 74"/>
                  <a:gd name="T24" fmla="*/ 28 w 55"/>
                  <a:gd name="T25" fmla="*/ 29 h 74"/>
                  <a:gd name="T26" fmla="*/ 37 w 55"/>
                  <a:gd name="T27" fmla="*/ 17 h 74"/>
                  <a:gd name="T28" fmla="*/ 44 w 55"/>
                  <a:gd name="T29" fmla="*/ 7 h 74"/>
                  <a:gd name="T30" fmla="*/ 50 w 55"/>
                  <a:gd name="T31" fmla="*/ 1 h 74"/>
                  <a:gd name="T32" fmla="*/ 55 w 55"/>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4"/>
                  <a:gd name="T53" fmla="*/ 55 w 55"/>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4">
                    <a:moveTo>
                      <a:pt x="55" y="0"/>
                    </a:moveTo>
                    <a:lnTo>
                      <a:pt x="55" y="3"/>
                    </a:lnTo>
                    <a:lnTo>
                      <a:pt x="52" y="11"/>
                    </a:lnTo>
                    <a:lnTo>
                      <a:pt x="44" y="23"/>
                    </a:lnTo>
                    <a:lnTo>
                      <a:pt x="37" y="37"/>
                    </a:lnTo>
                    <a:lnTo>
                      <a:pt x="27" y="50"/>
                    </a:lnTo>
                    <a:lnTo>
                      <a:pt x="16" y="60"/>
                    </a:lnTo>
                    <a:lnTo>
                      <a:pt x="7" y="69"/>
                    </a:lnTo>
                    <a:lnTo>
                      <a:pt x="0" y="74"/>
                    </a:lnTo>
                    <a:lnTo>
                      <a:pt x="4" y="66"/>
                    </a:lnTo>
                    <a:lnTo>
                      <a:pt x="12" y="56"/>
                    </a:lnTo>
                    <a:lnTo>
                      <a:pt x="19" y="44"/>
                    </a:lnTo>
                    <a:lnTo>
                      <a:pt x="28" y="29"/>
                    </a:lnTo>
                    <a:lnTo>
                      <a:pt x="37" y="17"/>
                    </a:lnTo>
                    <a:lnTo>
                      <a:pt x="44" y="7"/>
                    </a:lnTo>
                    <a:lnTo>
                      <a:pt x="50" y="1"/>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0" name="Freeform 153"/>
              <p:cNvSpPr>
                <a:spLocks/>
              </p:cNvSpPr>
              <p:nvPr/>
            </p:nvSpPr>
            <p:spPr bwMode="auto">
              <a:xfrm>
                <a:off x="2825" y="1226"/>
                <a:ext cx="48" cy="62"/>
              </a:xfrm>
              <a:custGeom>
                <a:avLst/>
                <a:gdLst>
                  <a:gd name="T0" fmla="*/ 46 w 48"/>
                  <a:gd name="T1" fmla="*/ 0 h 62"/>
                  <a:gd name="T2" fmla="*/ 48 w 48"/>
                  <a:gd name="T3" fmla="*/ 3 h 62"/>
                  <a:gd name="T4" fmla="*/ 45 w 48"/>
                  <a:gd name="T5" fmla="*/ 10 h 62"/>
                  <a:gd name="T6" fmla="*/ 42 w 48"/>
                  <a:gd name="T7" fmla="*/ 19 h 62"/>
                  <a:gd name="T8" fmla="*/ 36 w 48"/>
                  <a:gd name="T9" fmla="*/ 30 h 62"/>
                  <a:gd name="T10" fmla="*/ 28 w 48"/>
                  <a:gd name="T11" fmla="*/ 40 h 62"/>
                  <a:gd name="T12" fmla="*/ 20 w 48"/>
                  <a:gd name="T13" fmla="*/ 50 h 62"/>
                  <a:gd name="T14" fmla="*/ 11 w 48"/>
                  <a:gd name="T15" fmla="*/ 58 h 62"/>
                  <a:gd name="T16" fmla="*/ 0 w 48"/>
                  <a:gd name="T17" fmla="*/ 62 h 62"/>
                  <a:gd name="T18" fmla="*/ 5 w 48"/>
                  <a:gd name="T19" fmla="*/ 55 h 62"/>
                  <a:gd name="T20" fmla="*/ 11 w 48"/>
                  <a:gd name="T21" fmla="*/ 46 h 62"/>
                  <a:gd name="T22" fmla="*/ 18 w 48"/>
                  <a:gd name="T23" fmla="*/ 36 h 62"/>
                  <a:gd name="T24" fmla="*/ 26 w 48"/>
                  <a:gd name="T25" fmla="*/ 24 h 62"/>
                  <a:gd name="T26" fmla="*/ 31 w 48"/>
                  <a:gd name="T27" fmla="*/ 15 h 62"/>
                  <a:gd name="T28" fmla="*/ 37 w 48"/>
                  <a:gd name="T29" fmla="*/ 6 h 62"/>
                  <a:gd name="T30" fmla="*/ 43 w 48"/>
                  <a:gd name="T31" fmla="*/ 2 h 62"/>
                  <a:gd name="T32" fmla="*/ 46 w 48"/>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2"/>
                  <a:gd name="T53" fmla="*/ 48 w 48"/>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2">
                    <a:moveTo>
                      <a:pt x="46" y="0"/>
                    </a:moveTo>
                    <a:lnTo>
                      <a:pt x="48" y="3"/>
                    </a:lnTo>
                    <a:lnTo>
                      <a:pt x="45" y="10"/>
                    </a:lnTo>
                    <a:lnTo>
                      <a:pt x="42" y="19"/>
                    </a:lnTo>
                    <a:lnTo>
                      <a:pt x="36" y="30"/>
                    </a:lnTo>
                    <a:lnTo>
                      <a:pt x="28" y="40"/>
                    </a:lnTo>
                    <a:lnTo>
                      <a:pt x="20" y="50"/>
                    </a:lnTo>
                    <a:lnTo>
                      <a:pt x="11" y="58"/>
                    </a:lnTo>
                    <a:lnTo>
                      <a:pt x="0" y="62"/>
                    </a:lnTo>
                    <a:lnTo>
                      <a:pt x="5" y="55"/>
                    </a:lnTo>
                    <a:lnTo>
                      <a:pt x="11" y="46"/>
                    </a:lnTo>
                    <a:lnTo>
                      <a:pt x="18" y="36"/>
                    </a:lnTo>
                    <a:lnTo>
                      <a:pt x="26" y="24"/>
                    </a:lnTo>
                    <a:lnTo>
                      <a:pt x="31" y="15"/>
                    </a:lnTo>
                    <a:lnTo>
                      <a:pt x="37" y="6"/>
                    </a:lnTo>
                    <a:lnTo>
                      <a:pt x="43" y="2"/>
                    </a:lnTo>
                    <a:lnTo>
                      <a:pt x="4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1" name="Freeform 154"/>
              <p:cNvSpPr>
                <a:spLocks/>
              </p:cNvSpPr>
              <p:nvPr/>
            </p:nvSpPr>
            <p:spPr bwMode="auto">
              <a:xfrm>
                <a:off x="2800" y="1228"/>
                <a:ext cx="42" cy="44"/>
              </a:xfrm>
              <a:custGeom>
                <a:avLst/>
                <a:gdLst>
                  <a:gd name="T0" fmla="*/ 40 w 42"/>
                  <a:gd name="T1" fmla="*/ 0 h 44"/>
                  <a:gd name="T2" fmla="*/ 42 w 42"/>
                  <a:gd name="T3" fmla="*/ 2 h 44"/>
                  <a:gd name="T4" fmla="*/ 39 w 42"/>
                  <a:gd name="T5" fmla="*/ 8 h 44"/>
                  <a:gd name="T6" fmla="*/ 34 w 42"/>
                  <a:gd name="T7" fmla="*/ 16 h 44"/>
                  <a:gd name="T8" fmla="*/ 27 w 42"/>
                  <a:gd name="T9" fmla="*/ 25 h 44"/>
                  <a:gd name="T10" fmla="*/ 20 w 42"/>
                  <a:gd name="T11" fmla="*/ 32 h 44"/>
                  <a:gd name="T12" fmla="*/ 12 w 42"/>
                  <a:gd name="T13" fmla="*/ 39 h 44"/>
                  <a:gd name="T14" fmla="*/ 5 w 42"/>
                  <a:gd name="T15" fmla="*/ 42 h 44"/>
                  <a:gd name="T16" fmla="*/ 0 w 42"/>
                  <a:gd name="T17" fmla="*/ 44 h 44"/>
                  <a:gd name="T18" fmla="*/ 9 w 42"/>
                  <a:gd name="T19" fmla="*/ 34 h 44"/>
                  <a:gd name="T20" fmla="*/ 21 w 42"/>
                  <a:gd name="T21" fmla="*/ 19 h 44"/>
                  <a:gd name="T22" fmla="*/ 33 w 42"/>
                  <a:gd name="T23" fmla="*/ 5 h 44"/>
                  <a:gd name="T24" fmla="*/ 40 w 42"/>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44"/>
                  <a:gd name="T41" fmla="*/ 42 w 42"/>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44">
                    <a:moveTo>
                      <a:pt x="40" y="0"/>
                    </a:moveTo>
                    <a:lnTo>
                      <a:pt x="42" y="2"/>
                    </a:lnTo>
                    <a:lnTo>
                      <a:pt x="39" y="8"/>
                    </a:lnTo>
                    <a:lnTo>
                      <a:pt x="34" y="16"/>
                    </a:lnTo>
                    <a:lnTo>
                      <a:pt x="27" y="25"/>
                    </a:lnTo>
                    <a:lnTo>
                      <a:pt x="20" y="32"/>
                    </a:lnTo>
                    <a:lnTo>
                      <a:pt x="12" y="39"/>
                    </a:lnTo>
                    <a:lnTo>
                      <a:pt x="5" y="42"/>
                    </a:lnTo>
                    <a:lnTo>
                      <a:pt x="0" y="44"/>
                    </a:lnTo>
                    <a:lnTo>
                      <a:pt x="9" y="34"/>
                    </a:lnTo>
                    <a:lnTo>
                      <a:pt x="21" y="19"/>
                    </a:lnTo>
                    <a:lnTo>
                      <a:pt x="33" y="5"/>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2" name="Freeform 155"/>
              <p:cNvSpPr>
                <a:spLocks/>
              </p:cNvSpPr>
              <p:nvPr/>
            </p:nvSpPr>
            <p:spPr bwMode="auto">
              <a:xfrm>
                <a:off x="2786" y="1235"/>
                <a:ext cx="26" cy="28"/>
              </a:xfrm>
              <a:custGeom>
                <a:avLst/>
                <a:gdLst>
                  <a:gd name="T0" fmla="*/ 26 w 26"/>
                  <a:gd name="T1" fmla="*/ 0 h 28"/>
                  <a:gd name="T2" fmla="*/ 26 w 26"/>
                  <a:gd name="T3" fmla="*/ 7 h 28"/>
                  <a:gd name="T4" fmla="*/ 19 w 26"/>
                  <a:gd name="T5" fmla="*/ 18 h 28"/>
                  <a:gd name="T6" fmla="*/ 10 w 26"/>
                  <a:gd name="T7" fmla="*/ 27 h 28"/>
                  <a:gd name="T8" fmla="*/ 0 w 26"/>
                  <a:gd name="T9" fmla="*/ 28 h 28"/>
                  <a:gd name="T10" fmla="*/ 8 w 26"/>
                  <a:gd name="T11" fmla="*/ 22 h 28"/>
                  <a:gd name="T12" fmla="*/ 16 w 26"/>
                  <a:gd name="T13" fmla="*/ 10 h 28"/>
                  <a:gd name="T14" fmla="*/ 22 w 26"/>
                  <a:gd name="T15" fmla="*/ 0 h 28"/>
                  <a:gd name="T16" fmla="*/ 26 w 2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26" y="0"/>
                    </a:moveTo>
                    <a:lnTo>
                      <a:pt x="26" y="7"/>
                    </a:lnTo>
                    <a:lnTo>
                      <a:pt x="19" y="18"/>
                    </a:lnTo>
                    <a:lnTo>
                      <a:pt x="10" y="27"/>
                    </a:lnTo>
                    <a:lnTo>
                      <a:pt x="0" y="28"/>
                    </a:lnTo>
                    <a:lnTo>
                      <a:pt x="8" y="22"/>
                    </a:lnTo>
                    <a:lnTo>
                      <a:pt x="16" y="10"/>
                    </a:lnTo>
                    <a:lnTo>
                      <a:pt x="22" y="0"/>
                    </a:lnTo>
                    <a:lnTo>
                      <a:pt x="2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3" name="Freeform 156"/>
              <p:cNvSpPr>
                <a:spLocks/>
              </p:cNvSpPr>
              <p:nvPr/>
            </p:nvSpPr>
            <p:spPr bwMode="auto">
              <a:xfrm>
                <a:off x="3022" y="1238"/>
                <a:ext cx="29" cy="38"/>
              </a:xfrm>
              <a:custGeom>
                <a:avLst/>
                <a:gdLst>
                  <a:gd name="T0" fmla="*/ 0 w 29"/>
                  <a:gd name="T1" fmla="*/ 38 h 38"/>
                  <a:gd name="T2" fmla="*/ 4 w 29"/>
                  <a:gd name="T3" fmla="*/ 29 h 38"/>
                  <a:gd name="T4" fmla="*/ 13 w 29"/>
                  <a:gd name="T5" fmla="*/ 15 h 38"/>
                  <a:gd name="T6" fmla="*/ 22 w 29"/>
                  <a:gd name="T7" fmla="*/ 3 h 38"/>
                  <a:gd name="T8" fmla="*/ 29 w 29"/>
                  <a:gd name="T9" fmla="*/ 0 h 38"/>
                  <a:gd name="T10" fmla="*/ 29 w 29"/>
                  <a:gd name="T11" fmla="*/ 9 h 38"/>
                  <a:gd name="T12" fmla="*/ 20 w 29"/>
                  <a:gd name="T13" fmla="*/ 19 h 38"/>
                  <a:gd name="T14" fmla="*/ 9 w 29"/>
                  <a:gd name="T15" fmla="*/ 31 h 38"/>
                  <a:gd name="T16" fmla="*/ 0 w 29"/>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8"/>
                  <a:gd name="T29" fmla="*/ 29 w 29"/>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8">
                    <a:moveTo>
                      <a:pt x="0" y="38"/>
                    </a:moveTo>
                    <a:lnTo>
                      <a:pt x="4" y="29"/>
                    </a:lnTo>
                    <a:lnTo>
                      <a:pt x="13" y="15"/>
                    </a:lnTo>
                    <a:lnTo>
                      <a:pt x="22" y="3"/>
                    </a:lnTo>
                    <a:lnTo>
                      <a:pt x="29" y="0"/>
                    </a:lnTo>
                    <a:lnTo>
                      <a:pt x="29" y="9"/>
                    </a:lnTo>
                    <a:lnTo>
                      <a:pt x="20" y="19"/>
                    </a:lnTo>
                    <a:lnTo>
                      <a:pt x="9" y="31"/>
                    </a:lnTo>
                    <a:lnTo>
                      <a:pt x="0" y="3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4" name="Freeform 157"/>
              <p:cNvSpPr>
                <a:spLocks/>
              </p:cNvSpPr>
              <p:nvPr/>
            </p:nvSpPr>
            <p:spPr bwMode="auto">
              <a:xfrm>
                <a:off x="3020" y="1278"/>
                <a:ext cx="40" cy="15"/>
              </a:xfrm>
              <a:custGeom>
                <a:avLst/>
                <a:gdLst>
                  <a:gd name="T0" fmla="*/ 0 w 40"/>
                  <a:gd name="T1" fmla="*/ 0 h 15"/>
                  <a:gd name="T2" fmla="*/ 8 w 40"/>
                  <a:gd name="T3" fmla="*/ 3 h 15"/>
                  <a:gd name="T4" fmla="*/ 20 w 40"/>
                  <a:gd name="T5" fmla="*/ 10 h 15"/>
                  <a:gd name="T6" fmla="*/ 33 w 40"/>
                  <a:gd name="T7" fmla="*/ 15 h 15"/>
                  <a:gd name="T8" fmla="*/ 40 w 40"/>
                  <a:gd name="T9" fmla="*/ 13 h 15"/>
                  <a:gd name="T10" fmla="*/ 40 w 40"/>
                  <a:gd name="T11" fmla="*/ 10 h 15"/>
                  <a:gd name="T12" fmla="*/ 37 w 40"/>
                  <a:gd name="T13" fmla="*/ 7 h 15"/>
                  <a:gd name="T14" fmla="*/ 31 w 40"/>
                  <a:gd name="T15" fmla="*/ 6 h 15"/>
                  <a:gd name="T16" fmla="*/ 25 w 40"/>
                  <a:gd name="T17" fmla="*/ 4 h 15"/>
                  <a:gd name="T18" fmla="*/ 18 w 40"/>
                  <a:gd name="T19" fmla="*/ 3 h 15"/>
                  <a:gd name="T20" fmla="*/ 11 w 40"/>
                  <a:gd name="T21" fmla="*/ 1 h 15"/>
                  <a:gd name="T22" fmla="*/ 5 w 40"/>
                  <a:gd name="T23" fmla="*/ 0 h 15"/>
                  <a:gd name="T24" fmla="*/ 0 w 4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5"/>
                  <a:gd name="T41" fmla="*/ 40 w 4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5">
                    <a:moveTo>
                      <a:pt x="0" y="0"/>
                    </a:moveTo>
                    <a:lnTo>
                      <a:pt x="8" y="3"/>
                    </a:lnTo>
                    <a:lnTo>
                      <a:pt x="20" y="10"/>
                    </a:lnTo>
                    <a:lnTo>
                      <a:pt x="33" y="15"/>
                    </a:lnTo>
                    <a:lnTo>
                      <a:pt x="40" y="13"/>
                    </a:lnTo>
                    <a:lnTo>
                      <a:pt x="40" y="10"/>
                    </a:lnTo>
                    <a:lnTo>
                      <a:pt x="37" y="7"/>
                    </a:lnTo>
                    <a:lnTo>
                      <a:pt x="31" y="6"/>
                    </a:lnTo>
                    <a:lnTo>
                      <a:pt x="25" y="4"/>
                    </a:lnTo>
                    <a:lnTo>
                      <a:pt x="18" y="3"/>
                    </a:lnTo>
                    <a:lnTo>
                      <a:pt x="11" y="1"/>
                    </a:lnTo>
                    <a:lnTo>
                      <a:pt x="5"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5" name="Freeform 158"/>
              <p:cNvSpPr>
                <a:spLocks/>
              </p:cNvSpPr>
              <p:nvPr/>
            </p:nvSpPr>
            <p:spPr bwMode="auto">
              <a:xfrm>
                <a:off x="3028" y="1260"/>
                <a:ext cx="43" cy="13"/>
              </a:xfrm>
              <a:custGeom>
                <a:avLst/>
                <a:gdLst>
                  <a:gd name="T0" fmla="*/ 0 w 43"/>
                  <a:gd name="T1" fmla="*/ 13 h 13"/>
                  <a:gd name="T2" fmla="*/ 3 w 43"/>
                  <a:gd name="T3" fmla="*/ 13 h 13"/>
                  <a:gd name="T4" fmla="*/ 9 w 43"/>
                  <a:gd name="T5" fmla="*/ 12 h 13"/>
                  <a:gd name="T6" fmla="*/ 16 w 43"/>
                  <a:gd name="T7" fmla="*/ 12 h 13"/>
                  <a:gd name="T8" fmla="*/ 23 w 43"/>
                  <a:gd name="T9" fmla="*/ 12 h 13"/>
                  <a:gd name="T10" fmla="*/ 31 w 43"/>
                  <a:gd name="T11" fmla="*/ 10 h 13"/>
                  <a:gd name="T12" fmla="*/ 37 w 43"/>
                  <a:gd name="T13" fmla="*/ 9 h 13"/>
                  <a:gd name="T14" fmla="*/ 41 w 43"/>
                  <a:gd name="T15" fmla="*/ 6 h 13"/>
                  <a:gd name="T16" fmla="*/ 43 w 43"/>
                  <a:gd name="T17" fmla="*/ 3 h 13"/>
                  <a:gd name="T18" fmla="*/ 37 w 43"/>
                  <a:gd name="T19" fmla="*/ 0 h 13"/>
                  <a:gd name="T20" fmla="*/ 25 w 43"/>
                  <a:gd name="T21" fmla="*/ 3 h 13"/>
                  <a:gd name="T22" fmla="*/ 10 w 43"/>
                  <a:gd name="T23" fmla="*/ 9 h 13"/>
                  <a:gd name="T24" fmla="*/ 0 w 43"/>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3"/>
                  <a:gd name="T41" fmla="*/ 43 w 4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3">
                    <a:moveTo>
                      <a:pt x="0" y="13"/>
                    </a:moveTo>
                    <a:lnTo>
                      <a:pt x="3" y="13"/>
                    </a:lnTo>
                    <a:lnTo>
                      <a:pt x="9" y="12"/>
                    </a:lnTo>
                    <a:lnTo>
                      <a:pt x="16" y="12"/>
                    </a:lnTo>
                    <a:lnTo>
                      <a:pt x="23" y="12"/>
                    </a:lnTo>
                    <a:lnTo>
                      <a:pt x="31" y="10"/>
                    </a:lnTo>
                    <a:lnTo>
                      <a:pt x="37" y="9"/>
                    </a:lnTo>
                    <a:lnTo>
                      <a:pt x="41" y="6"/>
                    </a:lnTo>
                    <a:lnTo>
                      <a:pt x="43" y="3"/>
                    </a:lnTo>
                    <a:lnTo>
                      <a:pt x="37" y="0"/>
                    </a:lnTo>
                    <a:lnTo>
                      <a:pt x="25" y="3"/>
                    </a:lnTo>
                    <a:lnTo>
                      <a:pt x="10" y="9"/>
                    </a:lnTo>
                    <a:lnTo>
                      <a:pt x="0"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6" name="Freeform 159"/>
              <p:cNvSpPr>
                <a:spLocks/>
              </p:cNvSpPr>
              <p:nvPr/>
            </p:nvSpPr>
            <p:spPr bwMode="auto">
              <a:xfrm>
                <a:off x="3007" y="1284"/>
                <a:ext cx="41" cy="31"/>
              </a:xfrm>
              <a:custGeom>
                <a:avLst/>
                <a:gdLst>
                  <a:gd name="T0" fmla="*/ 0 w 41"/>
                  <a:gd name="T1" fmla="*/ 0 h 31"/>
                  <a:gd name="T2" fmla="*/ 6 w 41"/>
                  <a:gd name="T3" fmla="*/ 3 h 31"/>
                  <a:gd name="T4" fmla="*/ 12 w 41"/>
                  <a:gd name="T5" fmla="*/ 6 h 31"/>
                  <a:gd name="T6" fmla="*/ 19 w 41"/>
                  <a:gd name="T7" fmla="*/ 10 h 31"/>
                  <a:gd name="T8" fmla="*/ 28 w 41"/>
                  <a:gd name="T9" fmla="*/ 14 h 31"/>
                  <a:gd name="T10" fmla="*/ 34 w 41"/>
                  <a:gd name="T11" fmla="*/ 20 h 31"/>
                  <a:gd name="T12" fmla="*/ 38 w 41"/>
                  <a:gd name="T13" fmla="*/ 25 h 31"/>
                  <a:gd name="T14" fmla="*/ 41 w 41"/>
                  <a:gd name="T15" fmla="*/ 28 h 31"/>
                  <a:gd name="T16" fmla="*/ 41 w 41"/>
                  <a:gd name="T17" fmla="*/ 31 h 31"/>
                  <a:gd name="T18" fmla="*/ 34 w 41"/>
                  <a:gd name="T19" fmla="*/ 29 h 31"/>
                  <a:gd name="T20" fmla="*/ 21 w 41"/>
                  <a:gd name="T21" fmla="*/ 19 h 31"/>
                  <a:gd name="T22" fmla="*/ 9 w 41"/>
                  <a:gd name="T23" fmla="*/ 9 h 31"/>
                  <a:gd name="T24" fmla="*/ 0 w 41"/>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0"/>
                    </a:moveTo>
                    <a:lnTo>
                      <a:pt x="6" y="3"/>
                    </a:lnTo>
                    <a:lnTo>
                      <a:pt x="12" y="6"/>
                    </a:lnTo>
                    <a:lnTo>
                      <a:pt x="19" y="10"/>
                    </a:lnTo>
                    <a:lnTo>
                      <a:pt x="28" y="14"/>
                    </a:lnTo>
                    <a:lnTo>
                      <a:pt x="34" y="20"/>
                    </a:lnTo>
                    <a:lnTo>
                      <a:pt x="38" y="25"/>
                    </a:lnTo>
                    <a:lnTo>
                      <a:pt x="41" y="28"/>
                    </a:lnTo>
                    <a:lnTo>
                      <a:pt x="41" y="31"/>
                    </a:lnTo>
                    <a:lnTo>
                      <a:pt x="34" y="29"/>
                    </a:lnTo>
                    <a:lnTo>
                      <a:pt x="21" y="19"/>
                    </a:lnTo>
                    <a:lnTo>
                      <a:pt x="9"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7" name="Freeform 160"/>
              <p:cNvSpPr>
                <a:spLocks/>
              </p:cNvSpPr>
              <p:nvPr/>
            </p:nvSpPr>
            <p:spPr bwMode="auto">
              <a:xfrm>
                <a:off x="2796" y="1270"/>
                <a:ext cx="12" cy="57"/>
              </a:xfrm>
              <a:custGeom>
                <a:avLst/>
                <a:gdLst>
                  <a:gd name="T0" fmla="*/ 7 w 12"/>
                  <a:gd name="T1" fmla="*/ 0 h 57"/>
                  <a:gd name="T2" fmla="*/ 10 w 12"/>
                  <a:gd name="T3" fmla="*/ 14 h 57"/>
                  <a:gd name="T4" fmla="*/ 12 w 12"/>
                  <a:gd name="T5" fmla="*/ 33 h 57"/>
                  <a:gd name="T6" fmla="*/ 10 w 12"/>
                  <a:gd name="T7" fmla="*/ 48 h 57"/>
                  <a:gd name="T8" fmla="*/ 4 w 12"/>
                  <a:gd name="T9" fmla="*/ 57 h 57"/>
                  <a:gd name="T10" fmla="*/ 0 w 12"/>
                  <a:gd name="T11" fmla="*/ 51 h 57"/>
                  <a:gd name="T12" fmla="*/ 1 w 12"/>
                  <a:gd name="T13" fmla="*/ 34 h 57"/>
                  <a:gd name="T14" fmla="*/ 6 w 12"/>
                  <a:gd name="T15" fmla="*/ 15 h 57"/>
                  <a:gd name="T16" fmla="*/ 7 w 12"/>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7"/>
                  <a:gd name="T29" fmla="*/ 12 w 12"/>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7">
                    <a:moveTo>
                      <a:pt x="7" y="0"/>
                    </a:moveTo>
                    <a:lnTo>
                      <a:pt x="10" y="14"/>
                    </a:lnTo>
                    <a:lnTo>
                      <a:pt x="12" y="33"/>
                    </a:lnTo>
                    <a:lnTo>
                      <a:pt x="10" y="48"/>
                    </a:lnTo>
                    <a:lnTo>
                      <a:pt x="4" y="57"/>
                    </a:lnTo>
                    <a:lnTo>
                      <a:pt x="0" y="51"/>
                    </a:lnTo>
                    <a:lnTo>
                      <a:pt x="1" y="34"/>
                    </a:lnTo>
                    <a:lnTo>
                      <a:pt x="6" y="15"/>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8" name="Freeform 161"/>
              <p:cNvSpPr>
                <a:spLocks/>
              </p:cNvSpPr>
              <p:nvPr/>
            </p:nvSpPr>
            <p:spPr bwMode="auto">
              <a:xfrm>
                <a:off x="2774" y="1263"/>
                <a:ext cx="16" cy="55"/>
              </a:xfrm>
              <a:custGeom>
                <a:avLst/>
                <a:gdLst>
                  <a:gd name="T0" fmla="*/ 16 w 16"/>
                  <a:gd name="T1" fmla="*/ 0 h 55"/>
                  <a:gd name="T2" fmla="*/ 16 w 16"/>
                  <a:gd name="T3" fmla="*/ 13 h 55"/>
                  <a:gd name="T4" fmla="*/ 15 w 16"/>
                  <a:gd name="T5" fmla="*/ 31 h 55"/>
                  <a:gd name="T6" fmla="*/ 10 w 16"/>
                  <a:gd name="T7" fmla="*/ 47 h 55"/>
                  <a:gd name="T8" fmla="*/ 3 w 16"/>
                  <a:gd name="T9" fmla="*/ 55 h 55"/>
                  <a:gd name="T10" fmla="*/ 0 w 16"/>
                  <a:gd name="T11" fmla="*/ 47 h 55"/>
                  <a:gd name="T12" fmla="*/ 4 w 16"/>
                  <a:gd name="T13" fmla="*/ 31 h 55"/>
                  <a:gd name="T14" fmla="*/ 12 w 16"/>
                  <a:gd name="T15" fmla="*/ 12 h 55"/>
                  <a:gd name="T16" fmla="*/ 16 w 16"/>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5"/>
                  <a:gd name="T29" fmla="*/ 16 w 16"/>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5">
                    <a:moveTo>
                      <a:pt x="16" y="0"/>
                    </a:moveTo>
                    <a:lnTo>
                      <a:pt x="16" y="13"/>
                    </a:lnTo>
                    <a:lnTo>
                      <a:pt x="15" y="31"/>
                    </a:lnTo>
                    <a:lnTo>
                      <a:pt x="10" y="47"/>
                    </a:lnTo>
                    <a:lnTo>
                      <a:pt x="3" y="55"/>
                    </a:lnTo>
                    <a:lnTo>
                      <a:pt x="0" y="47"/>
                    </a:lnTo>
                    <a:lnTo>
                      <a:pt x="4" y="31"/>
                    </a:lnTo>
                    <a:lnTo>
                      <a:pt x="12" y="12"/>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9" name="Freeform 162"/>
              <p:cNvSpPr>
                <a:spLocks/>
              </p:cNvSpPr>
              <p:nvPr/>
            </p:nvSpPr>
            <p:spPr bwMode="auto">
              <a:xfrm>
                <a:off x="2825" y="1287"/>
                <a:ext cx="11" cy="51"/>
              </a:xfrm>
              <a:custGeom>
                <a:avLst/>
                <a:gdLst>
                  <a:gd name="T0" fmla="*/ 3 w 11"/>
                  <a:gd name="T1" fmla="*/ 0 h 51"/>
                  <a:gd name="T2" fmla="*/ 8 w 11"/>
                  <a:gd name="T3" fmla="*/ 7 h 51"/>
                  <a:gd name="T4" fmla="*/ 11 w 11"/>
                  <a:gd name="T5" fmla="*/ 23 h 51"/>
                  <a:gd name="T6" fmla="*/ 11 w 11"/>
                  <a:gd name="T7" fmla="*/ 41 h 51"/>
                  <a:gd name="T8" fmla="*/ 6 w 11"/>
                  <a:gd name="T9" fmla="*/ 51 h 51"/>
                  <a:gd name="T10" fmla="*/ 0 w 11"/>
                  <a:gd name="T11" fmla="*/ 48 h 51"/>
                  <a:gd name="T12" fmla="*/ 0 w 11"/>
                  <a:gd name="T13" fmla="*/ 34 h 51"/>
                  <a:gd name="T14" fmla="*/ 3 w 11"/>
                  <a:gd name="T15" fmla="*/ 14 h 51"/>
                  <a:gd name="T16" fmla="*/ 3 w 1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1"/>
                  <a:gd name="T29" fmla="*/ 11 w 1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1">
                    <a:moveTo>
                      <a:pt x="3" y="0"/>
                    </a:moveTo>
                    <a:lnTo>
                      <a:pt x="8" y="7"/>
                    </a:lnTo>
                    <a:lnTo>
                      <a:pt x="11" y="23"/>
                    </a:lnTo>
                    <a:lnTo>
                      <a:pt x="11" y="41"/>
                    </a:lnTo>
                    <a:lnTo>
                      <a:pt x="6" y="51"/>
                    </a:lnTo>
                    <a:lnTo>
                      <a:pt x="0" y="48"/>
                    </a:lnTo>
                    <a:lnTo>
                      <a:pt x="0" y="34"/>
                    </a:lnTo>
                    <a:lnTo>
                      <a:pt x="3" y="1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0" name="Freeform 163"/>
              <p:cNvSpPr>
                <a:spLocks/>
              </p:cNvSpPr>
              <p:nvPr/>
            </p:nvSpPr>
            <p:spPr bwMode="auto">
              <a:xfrm>
                <a:off x="2849" y="1291"/>
                <a:ext cx="21" cy="61"/>
              </a:xfrm>
              <a:custGeom>
                <a:avLst/>
                <a:gdLst>
                  <a:gd name="T0" fmla="*/ 0 w 21"/>
                  <a:gd name="T1" fmla="*/ 0 h 61"/>
                  <a:gd name="T2" fmla="*/ 9 w 21"/>
                  <a:gd name="T3" fmla="*/ 15 h 61"/>
                  <a:gd name="T4" fmla="*/ 18 w 21"/>
                  <a:gd name="T5" fmla="*/ 34 h 61"/>
                  <a:gd name="T6" fmla="*/ 21 w 21"/>
                  <a:gd name="T7" fmla="*/ 52 h 61"/>
                  <a:gd name="T8" fmla="*/ 18 w 21"/>
                  <a:gd name="T9" fmla="*/ 61 h 61"/>
                  <a:gd name="T10" fmla="*/ 10 w 21"/>
                  <a:gd name="T11" fmla="*/ 55 h 61"/>
                  <a:gd name="T12" fmla="*/ 6 w 21"/>
                  <a:gd name="T13" fmla="*/ 36 h 61"/>
                  <a:gd name="T14" fmla="*/ 3 w 21"/>
                  <a:gd name="T15" fmla="*/ 15 h 61"/>
                  <a:gd name="T16" fmla="*/ 0 w 21"/>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1"/>
                  <a:gd name="T29" fmla="*/ 21 w 21"/>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1">
                    <a:moveTo>
                      <a:pt x="0" y="0"/>
                    </a:moveTo>
                    <a:lnTo>
                      <a:pt x="9" y="15"/>
                    </a:lnTo>
                    <a:lnTo>
                      <a:pt x="18" y="34"/>
                    </a:lnTo>
                    <a:lnTo>
                      <a:pt x="21" y="52"/>
                    </a:lnTo>
                    <a:lnTo>
                      <a:pt x="18" y="61"/>
                    </a:lnTo>
                    <a:lnTo>
                      <a:pt x="10" y="55"/>
                    </a:lnTo>
                    <a:lnTo>
                      <a:pt x="6" y="36"/>
                    </a:lnTo>
                    <a:lnTo>
                      <a:pt x="3" y="1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1" name="Freeform 164"/>
              <p:cNvSpPr>
                <a:spLocks/>
              </p:cNvSpPr>
              <p:nvPr/>
            </p:nvSpPr>
            <p:spPr bwMode="auto">
              <a:xfrm>
                <a:off x="2877" y="1300"/>
                <a:ext cx="24" cy="65"/>
              </a:xfrm>
              <a:custGeom>
                <a:avLst/>
                <a:gdLst>
                  <a:gd name="T0" fmla="*/ 0 w 24"/>
                  <a:gd name="T1" fmla="*/ 0 h 65"/>
                  <a:gd name="T2" fmla="*/ 9 w 24"/>
                  <a:gd name="T3" fmla="*/ 15 h 65"/>
                  <a:gd name="T4" fmla="*/ 18 w 24"/>
                  <a:gd name="T5" fmla="*/ 37 h 65"/>
                  <a:gd name="T6" fmla="*/ 24 w 24"/>
                  <a:gd name="T7" fmla="*/ 58 h 65"/>
                  <a:gd name="T8" fmla="*/ 21 w 24"/>
                  <a:gd name="T9" fmla="*/ 65 h 65"/>
                  <a:gd name="T10" fmla="*/ 13 w 24"/>
                  <a:gd name="T11" fmla="*/ 56 h 65"/>
                  <a:gd name="T12" fmla="*/ 7 w 24"/>
                  <a:gd name="T13" fmla="*/ 35 h 65"/>
                  <a:gd name="T14" fmla="*/ 3 w 24"/>
                  <a:gd name="T15" fmla="*/ 13 h 65"/>
                  <a:gd name="T16" fmla="*/ 0 w 24"/>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5"/>
                  <a:gd name="T29" fmla="*/ 24 w 2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5">
                    <a:moveTo>
                      <a:pt x="0" y="0"/>
                    </a:moveTo>
                    <a:lnTo>
                      <a:pt x="9" y="15"/>
                    </a:lnTo>
                    <a:lnTo>
                      <a:pt x="18" y="37"/>
                    </a:lnTo>
                    <a:lnTo>
                      <a:pt x="24" y="58"/>
                    </a:lnTo>
                    <a:lnTo>
                      <a:pt x="21" y="65"/>
                    </a:lnTo>
                    <a:lnTo>
                      <a:pt x="13" y="56"/>
                    </a:lnTo>
                    <a:lnTo>
                      <a:pt x="7" y="35"/>
                    </a:lnTo>
                    <a:lnTo>
                      <a:pt x="3"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2" name="Freeform 165"/>
              <p:cNvSpPr>
                <a:spLocks/>
              </p:cNvSpPr>
              <p:nvPr/>
            </p:nvSpPr>
            <p:spPr bwMode="auto">
              <a:xfrm>
                <a:off x="2927" y="1297"/>
                <a:ext cx="42" cy="69"/>
              </a:xfrm>
              <a:custGeom>
                <a:avLst/>
                <a:gdLst>
                  <a:gd name="T0" fmla="*/ 0 w 42"/>
                  <a:gd name="T1" fmla="*/ 0 h 69"/>
                  <a:gd name="T2" fmla="*/ 8 w 42"/>
                  <a:gd name="T3" fmla="*/ 6 h 69"/>
                  <a:gd name="T4" fmla="*/ 15 w 42"/>
                  <a:gd name="T5" fmla="*/ 15 h 69"/>
                  <a:gd name="T6" fmla="*/ 22 w 42"/>
                  <a:gd name="T7" fmla="*/ 25 h 69"/>
                  <a:gd name="T8" fmla="*/ 30 w 42"/>
                  <a:gd name="T9" fmla="*/ 37 h 69"/>
                  <a:gd name="T10" fmla="*/ 36 w 42"/>
                  <a:gd name="T11" fmla="*/ 47 h 69"/>
                  <a:gd name="T12" fmla="*/ 40 w 42"/>
                  <a:gd name="T13" fmla="*/ 58 h 69"/>
                  <a:gd name="T14" fmla="*/ 42 w 42"/>
                  <a:gd name="T15" fmla="*/ 65 h 69"/>
                  <a:gd name="T16" fmla="*/ 40 w 42"/>
                  <a:gd name="T17" fmla="*/ 69 h 69"/>
                  <a:gd name="T18" fmla="*/ 31 w 42"/>
                  <a:gd name="T19" fmla="*/ 61 h 69"/>
                  <a:gd name="T20" fmla="*/ 21 w 42"/>
                  <a:gd name="T21" fmla="*/ 38 h 69"/>
                  <a:gd name="T22" fmla="*/ 11 w 42"/>
                  <a:gd name="T23" fmla="*/ 13 h 69"/>
                  <a:gd name="T24" fmla="*/ 0 w 42"/>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69"/>
                  <a:gd name="T41" fmla="*/ 42 w 42"/>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69">
                    <a:moveTo>
                      <a:pt x="0" y="0"/>
                    </a:moveTo>
                    <a:lnTo>
                      <a:pt x="8" y="6"/>
                    </a:lnTo>
                    <a:lnTo>
                      <a:pt x="15" y="15"/>
                    </a:lnTo>
                    <a:lnTo>
                      <a:pt x="22" y="25"/>
                    </a:lnTo>
                    <a:lnTo>
                      <a:pt x="30" y="37"/>
                    </a:lnTo>
                    <a:lnTo>
                      <a:pt x="36" y="47"/>
                    </a:lnTo>
                    <a:lnTo>
                      <a:pt x="40" y="58"/>
                    </a:lnTo>
                    <a:lnTo>
                      <a:pt x="42" y="65"/>
                    </a:lnTo>
                    <a:lnTo>
                      <a:pt x="40" y="69"/>
                    </a:lnTo>
                    <a:lnTo>
                      <a:pt x="31" y="61"/>
                    </a:lnTo>
                    <a:lnTo>
                      <a:pt x="21" y="38"/>
                    </a:lnTo>
                    <a:lnTo>
                      <a:pt x="11"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3" name="Freeform 166"/>
              <p:cNvSpPr>
                <a:spLocks/>
              </p:cNvSpPr>
              <p:nvPr/>
            </p:nvSpPr>
            <p:spPr bwMode="auto">
              <a:xfrm>
                <a:off x="2983" y="1287"/>
                <a:ext cx="48" cy="63"/>
              </a:xfrm>
              <a:custGeom>
                <a:avLst/>
                <a:gdLst>
                  <a:gd name="T0" fmla="*/ 0 w 48"/>
                  <a:gd name="T1" fmla="*/ 0 h 63"/>
                  <a:gd name="T2" fmla="*/ 6 w 48"/>
                  <a:gd name="T3" fmla="*/ 4 h 63"/>
                  <a:gd name="T4" fmla="*/ 14 w 48"/>
                  <a:gd name="T5" fmla="*/ 13 h 63"/>
                  <a:gd name="T6" fmla="*/ 23 w 48"/>
                  <a:gd name="T7" fmla="*/ 22 h 63"/>
                  <a:gd name="T8" fmla="*/ 31 w 48"/>
                  <a:gd name="T9" fmla="*/ 32 h 63"/>
                  <a:gd name="T10" fmla="*/ 39 w 48"/>
                  <a:gd name="T11" fmla="*/ 43 h 63"/>
                  <a:gd name="T12" fmla="*/ 45 w 48"/>
                  <a:gd name="T13" fmla="*/ 51 h 63"/>
                  <a:gd name="T14" fmla="*/ 48 w 48"/>
                  <a:gd name="T15" fmla="*/ 59 h 63"/>
                  <a:gd name="T16" fmla="*/ 46 w 48"/>
                  <a:gd name="T17" fmla="*/ 63 h 63"/>
                  <a:gd name="T18" fmla="*/ 42 w 48"/>
                  <a:gd name="T19" fmla="*/ 62 h 63"/>
                  <a:gd name="T20" fmla="*/ 36 w 48"/>
                  <a:gd name="T21" fmla="*/ 56 h 63"/>
                  <a:gd name="T22" fmla="*/ 28 w 48"/>
                  <a:gd name="T23" fmla="*/ 47 h 63"/>
                  <a:gd name="T24" fmla="*/ 23 w 48"/>
                  <a:gd name="T25" fmla="*/ 35 h 63"/>
                  <a:gd name="T26" fmla="*/ 15 w 48"/>
                  <a:gd name="T27" fmla="*/ 23 h 63"/>
                  <a:gd name="T28" fmla="*/ 9 w 48"/>
                  <a:gd name="T29" fmla="*/ 13 h 63"/>
                  <a:gd name="T30" fmla="*/ 5 w 48"/>
                  <a:gd name="T31" fmla="*/ 4 h 63"/>
                  <a:gd name="T32" fmla="*/ 0 w 4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3"/>
                  <a:gd name="T53" fmla="*/ 48 w 48"/>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3">
                    <a:moveTo>
                      <a:pt x="0" y="0"/>
                    </a:moveTo>
                    <a:lnTo>
                      <a:pt x="6" y="4"/>
                    </a:lnTo>
                    <a:lnTo>
                      <a:pt x="14" y="13"/>
                    </a:lnTo>
                    <a:lnTo>
                      <a:pt x="23" y="22"/>
                    </a:lnTo>
                    <a:lnTo>
                      <a:pt x="31" y="32"/>
                    </a:lnTo>
                    <a:lnTo>
                      <a:pt x="39" y="43"/>
                    </a:lnTo>
                    <a:lnTo>
                      <a:pt x="45" y="51"/>
                    </a:lnTo>
                    <a:lnTo>
                      <a:pt x="48" y="59"/>
                    </a:lnTo>
                    <a:lnTo>
                      <a:pt x="46" y="63"/>
                    </a:lnTo>
                    <a:lnTo>
                      <a:pt x="42" y="62"/>
                    </a:lnTo>
                    <a:lnTo>
                      <a:pt x="36" y="56"/>
                    </a:lnTo>
                    <a:lnTo>
                      <a:pt x="28" y="47"/>
                    </a:lnTo>
                    <a:lnTo>
                      <a:pt x="23" y="35"/>
                    </a:lnTo>
                    <a:lnTo>
                      <a:pt x="15" y="23"/>
                    </a:lnTo>
                    <a:lnTo>
                      <a:pt x="9" y="13"/>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4" name="Freeform 167"/>
              <p:cNvSpPr>
                <a:spLocks/>
              </p:cNvSpPr>
              <p:nvPr/>
            </p:nvSpPr>
            <p:spPr bwMode="auto">
              <a:xfrm>
                <a:off x="2902" y="1301"/>
                <a:ext cx="40" cy="58"/>
              </a:xfrm>
              <a:custGeom>
                <a:avLst/>
                <a:gdLst>
                  <a:gd name="T0" fmla="*/ 0 w 40"/>
                  <a:gd name="T1" fmla="*/ 0 h 58"/>
                  <a:gd name="T2" fmla="*/ 5 w 40"/>
                  <a:gd name="T3" fmla="*/ 5 h 58"/>
                  <a:gd name="T4" fmla="*/ 12 w 40"/>
                  <a:gd name="T5" fmla="*/ 12 h 58"/>
                  <a:gd name="T6" fmla="*/ 19 w 40"/>
                  <a:gd name="T7" fmla="*/ 21 h 58"/>
                  <a:gd name="T8" fmla="*/ 28 w 40"/>
                  <a:gd name="T9" fmla="*/ 31 h 58"/>
                  <a:gd name="T10" fmla="*/ 34 w 40"/>
                  <a:gd name="T11" fmla="*/ 40 h 58"/>
                  <a:gd name="T12" fmla="*/ 39 w 40"/>
                  <a:gd name="T13" fmla="*/ 49 h 58"/>
                  <a:gd name="T14" fmla="*/ 40 w 40"/>
                  <a:gd name="T15" fmla="*/ 55 h 58"/>
                  <a:gd name="T16" fmla="*/ 37 w 40"/>
                  <a:gd name="T17" fmla="*/ 58 h 58"/>
                  <a:gd name="T18" fmla="*/ 27 w 40"/>
                  <a:gd name="T19" fmla="*/ 51 h 58"/>
                  <a:gd name="T20" fmla="*/ 16 w 40"/>
                  <a:gd name="T21" fmla="*/ 33 h 58"/>
                  <a:gd name="T22" fmla="*/ 6 w 40"/>
                  <a:gd name="T23" fmla="*/ 12 h 58"/>
                  <a:gd name="T24" fmla="*/ 0 w 40"/>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8"/>
                  <a:gd name="T41" fmla="*/ 40 w 40"/>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8">
                    <a:moveTo>
                      <a:pt x="0" y="0"/>
                    </a:moveTo>
                    <a:lnTo>
                      <a:pt x="5" y="5"/>
                    </a:lnTo>
                    <a:lnTo>
                      <a:pt x="12" y="12"/>
                    </a:lnTo>
                    <a:lnTo>
                      <a:pt x="19" y="21"/>
                    </a:lnTo>
                    <a:lnTo>
                      <a:pt x="28" y="31"/>
                    </a:lnTo>
                    <a:lnTo>
                      <a:pt x="34" y="40"/>
                    </a:lnTo>
                    <a:lnTo>
                      <a:pt x="39" y="49"/>
                    </a:lnTo>
                    <a:lnTo>
                      <a:pt x="40" y="55"/>
                    </a:lnTo>
                    <a:lnTo>
                      <a:pt x="37" y="58"/>
                    </a:lnTo>
                    <a:lnTo>
                      <a:pt x="27" y="51"/>
                    </a:lnTo>
                    <a:lnTo>
                      <a:pt x="16" y="33"/>
                    </a:lnTo>
                    <a:lnTo>
                      <a:pt x="6"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5" name="Freeform 168"/>
              <p:cNvSpPr>
                <a:spLocks/>
              </p:cNvSpPr>
              <p:nvPr/>
            </p:nvSpPr>
            <p:spPr bwMode="auto">
              <a:xfrm>
                <a:off x="2905" y="1214"/>
                <a:ext cx="50" cy="92"/>
              </a:xfrm>
              <a:custGeom>
                <a:avLst/>
                <a:gdLst>
                  <a:gd name="T0" fmla="*/ 49 w 50"/>
                  <a:gd name="T1" fmla="*/ 0 h 92"/>
                  <a:gd name="T2" fmla="*/ 50 w 50"/>
                  <a:gd name="T3" fmla="*/ 6 h 92"/>
                  <a:gd name="T4" fmla="*/ 49 w 50"/>
                  <a:gd name="T5" fmla="*/ 15 h 92"/>
                  <a:gd name="T6" fmla="*/ 43 w 50"/>
                  <a:gd name="T7" fmla="*/ 30 h 92"/>
                  <a:gd name="T8" fmla="*/ 37 w 50"/>
                  <a:gd name="T9" fmla="*/ 45 h 92"/>
                  <a:gd name="T10" fmla="*/ 28 w 50"/>
                  <a:gd name="T11" fmla="*/ 59 h 92"/>
                  <a:gd name="T12" fmla="*/ 19 w 50"/>
                  <a:gd name="T13" fmla="*/ 74 h 92"/>
                  <a:gd name="T14" fmla="*/ 9 w 50"/>
                  <a:gd name="T15" fmla="*/ 84 h 92"/>
                  <a:gd name="T16" fmla="*/ 0 w 50"/>
                  <a:gd name="T17" fmla="*/ 92 h 92"/>
                  <a:gd name="T18" fmla="*/ 3 w 50"/>
                  <a:gd name="T19" fmla="*/ 84 h 92"/>
                  <a:gd name="T20" fmla="*/ 9 w 50"/>
                  <a:gd name="T21" fmla="*/ 73 h 92"/>
                  <a:gd name="T22" fmla="*/ 16 w 50"/>
                  <a:gd name="T23" fmla="*/ 58 h 92"/>
                  <a:gd name="T24" fmla="*/ 24 w 50"/>
                  <a:gd name="T25" fmla="*/ 42 h 92"/>
                  <a:gd name="T26" fmla="*/ 33 w 50"/>
                  <a:gd name="T27" fmla="*/ 25 h 92"/>
                  <a:gd name="T28" fmla="*/ 40 w 50"/>
                  <a:gd name="T29" fmla="*/ 12 h 92"/>
                  <a:gd name="T30" fmla="*/ 46 w 50"/>
                  <a:gd name="T31" fmla="*/ 3 h 92"/>
                  <a:gd name="T32" fmla="*/ 49 w 50"/>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2"/>
                  <a:gd name="T53" fmla="*/ 50 w 5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2">
                    <a:moveTo>
                      <a:pt x="49" y="0"/>
                    </a:moveTo>
                    <a:lnTo>
                      <a:pt x="50" y="6"/>
                    </a:lnTo>
                    <a:lnTo>
                      <a:pt x="49" y="15"/>
                    </a:lnTo>
                    <a:lnTo>
                      <a:pt x="43" y="30"/>
                    </a:lnTo>
                    <a:lnTo>
                      <a:pt x="37" y="45"/>
                    </a:lnTo>
                    <a:lnTo>
                      <a:pt x="28" y="59"/>
                    </a:lnTo>
                    <a:lnTo>
                      <a:pt x="19" y="74"/>
                    </a:lnTo>
                    <a:lnTo>
                      <a:pt x="9" y="84"/>
                    </a:lnTo>
                    <a:lnTo>
                      <a:pt x="0" y="92"/>
                    </a:lnTo>
                    <a:lnTo>
                      <a:pt x="3" y="84"/>
                    </a:lnTo>
                    <a:lnTo>
                      <a:pt x="9" y="73"/>
                    </a:lnTo>
                    <a:lnTo>
                      <a:pt x="16" y="58"/>
                    </a:lnTo>
                    <a:lnTo>
                      <a:pt x="24" y="42"/>
                    </a:lnTo>
                    <a:lnTo>
                      <a:pt x="33" y="25"/>
                    </a:lnTo>
                    <a:lnTo>
                      <a:pt x="40" y="12"/>
                    </a:lnTo>
                    <a:lnTo>
                      <a:pt x="46" y="3"/>
                    </a:lnTo>
                    <a:lnTo>
                      <a:pt x="4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6" name="Freeform 169"/>
              <p:cNvSpPr>
                <a:spLocks/>
              </p:cNvSpPr>
              <p:nvPr/>
            </p:nvSpPr>
            <p:spPr bwMode="auto">
              <a:xfrm>
                <a:off x="2951" y="1228"/>
                <a:ext cx="43" cy="70"/>
              </a:xfrm>
              <a:custGeom>
                <a:avLst/>
                <a:gdLst>
                  <a:gd name="T0" fmla="*/ 43 w 43"/>
                  <a:gd name="T1" fmla="*/ 0 h 70"/>
                  <a:gd name="T2" fmla="*/ 43 w 43"/>
                  <a:gd name="T3" fmla="*/ 2 h 70"/>
                  <a:gd name="T4" fmla="*/ 41 w 43"/>
                  <a:gd name="T5" fmla="*/ 10 h 70"/>
                  <a:gd name="T6" fmla="*/ 38 w 43"/>
                  <a:gd name="T7" fmla="*/ 20 h 70"/>
                  <a:gd name="T8" fmla="*/ 32 w 43"/>
                  <a:gd name="T9" fmla="*/ 31 h 70"/>
                  <a:gd name="T10" fmla="*/ 25 w 43"/>
                  <a:gd name="T11" fmla="*/ 44 h 70"/>
                  <a:gd name="T12" fmla="*/ 18 w 43"/>
                  <a:gd name="T13" fmla="*/ 54 h 70"/>
                  <a:gd name="T14" fmla="*/ 9 w 43"/>
                  <a:gd name="T15" fmla="*/ 65 h 70"/>
                  <a:gd name="T16" fmla="*/ 0 w 43"/>
                  <a:gd name="T17" fmla="*/ 70 h 70"/>
                  <a:gd name="T18" fmla="*/ 10 w 43"/>
                  <a:gd name="T19" fmla="*/ 53 h 70"/>
                  <a:gd name="T20" fmla="*/ 24 w 43"/>
                  <a:gd name="T21" fmla="*/ 28 h 70"/>
                  <a:gd name="T22" fmla="*/ 35 w 43"/>
                  <a:gd name="T23" fmla="*/ 7 h 70"/>
                  <a:gd name="T24" fmla="*/ 43 w 4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70"/>
                  <a:gd name="T41" fmla="*/ 43 w 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70">
                    <a:moveTo>
                      <a:pt x="43" y="0"/>
                    </a:moveTo>
                    <a:lnTo>
                      <a:pt x="43" y="2"/>
                    </a:lnTo>
                    <a:lnTo>
                      <a:pt x="41" y="10"/>
                    </a:lnTo>
                    <a:lnTo>
                      <a:pt x="38" y="20"/>
                    </a:lnTo>
                    <a:lnTo>
                      <a:pt x="32" y="31"/>
                    </a:lnTo>
                    <a:lnTo>
                      <a:pt x="25" y="44"/>
                    </a:lnTo>
                    <a:lnTo>
                      <a:pt x="18" y="54"/>
                    </a:lnTo>
                    <a:lnTo>
                      <a:pt x="9" y="65"/>
                    </a:lnTo>
                    <a:lnTo>
                      <a:pt x="0" y="70"/>
                    </a:lnTo>
                    <a:lnTo>
                      <a:pt x="10" y="53"/>
                    </a:lnTo>
                    <a:lnTo>
                      <a:pt x="24" y="28"/>
                    </a:lnTo>
                    <a:lnTo>
                      <a:pt x="35" y="7"/>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7" name="Freeform 170"/>
              <p:cNvSpPr>
                <a:spLocks/>
              </p:cNvSpPr>
              <p:nvPr/>
            </p:nvSpPr>
            <p:spPr bwMode="auto">
              <a:xfrm>
                <a:off x="2957" y="1294"/>
                <a:ext cx="46" cy="62"/>
              </a:xfrm>
              <a:custGeom>
                <a:avLst/>
                <a:gdLst>
                  <a:gd name="T0" fmla="*/ 0 w 46"/>
                  <a:gd name="T1" fmla="*/ 0 h 62"/>
                  <a:gd name="T2" fmla="*/ 6 w 46"/>
                  <a:gd name="T3" fmla="*/ 4 h 62"/>
                  <a:gd name="T4" fmla="*/ 13 w 46"/>
                  <a:gd name="T5" fmla="*/ 13 h 62"/>
                  <a:gd name="T6" fmla="*/ 21 w 46"/>
                  <a:gd name="T7" fmla="*/ 22 h 62"/>
                  <a:gd name="T8" fmla="*/ 29 w 46"/>
                  <a:gd name="T9" fmla="*/ 33 h 62"/>
                  <a:gd name="T10" fmla="*/ 37 w 46"/>
                  <a:gd name="T11" fmla="*/ 43 h 62"/>
                  <a:gd name="T12" fmla="*/ 43 w 46"/>
                  <a:gd name="T13" fmla="*/ 52 h 62"/>
                  <a:gd name="T14" fmla="*/ 46 w 46"/>
                  <a:gd name="T15" fmla="*/ 58 h 62"/>
                  <a:gd name="T16" fmla="*/ 44 w 46"/>
                  <a:gd name="T17" fmla="*/ 62 h 62"/>
                  <a:gd name="T18" fmla="*/ 40 w 46"/>
                  <a:gd name="T19" fmla="*/ 62 h 62"/>
                  <a:gd name="T20" fmla="*/ 34 w 46"/>
                  <a:gd name="T21" fmla="*/ 56 h 62"/>
                  <a:gd name="T22" fmla="*/ 26 w 46"/>
                  <a:gd name="T23" fmla="*/ 47 h 62"/>
                  <a:gd name="T24" fmla="*/ 21 w 46"/>
                  <a:gd name="T25" fmla="*/ 36 h 62"/>
                  <a:gd name="T26" fmla="*/ 15 w 46"/>
                  <a:gd name="T27" fmla="*/ 24 h 62"/>
                  <a:gd name="T28" fmla="*/ 9 w 46"/>
                  <a:gd name="T29" fmla="*/ 13 h 62"/>
                  <a:gd name="T30" fmla="*/ 3 w 46"/>
                  <a:gd name="T31" fmla="*/ 4 h 62"/>
                  <a:gd name="T32" fmla="*/ 0 w 46"/>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2"/>
                  <a:gd name="T53" fmla="*/ 46 w 46"/>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2">
                    <a:moveTo>
                      <a:pt x="0" y="0"/>
                    </a:moveTo>
                    <a:lnTo>
                      <a:pt x="6" y="4"/>
                    </a:lnTo>
                    <a:lnTo>
                      <a:pt x="13" y="13"/>
                    </a:lnTo>
                    <a:lnTo>
                      <a:pt x="21" y="22"/>
                    </a:lnTo>
                    <a:lnTo>
                      <a:pt x="29" y="33"/>
                    </a:lnTo>
                    <a:lnTo>
                      <a:pt x="37" y="43"/>
                    </a:lnTo>
                    <a:lnTo>
                      <a:pt x="43" y="52"/>
                    </a:lnTo>
                    <a:lnTo>
                      <a:pt x="46" y="58"/>
                    </a:lnTo>
                    <a:lnTo>
                      <a:pt x="44" y="62"/>
                    </a:lnTo>
                    <a:lnTo>
                      <a:pt x="40" y="62"/>
                    </a:lnTo>
                    <a:lnTo>
                      <a:pt x="34" y="56"/>
                    </a:lnTo>
                    <a:lnTo>
                      <a:pt x="26" y="47"/>
                    </a:lnTo>
                    <a:lnTo>
                      <a:pt x="21" y="36"/>
                    </a:lnTo>
                    <a:lnTo>
                      <a:pt x="15" y="24"/>
                    </a:lnTo>
                    <a:lnTo>
                      <a:pt x="9" y="13"/>
                    </a:lnTo>
                    <a:lnTo>
                      <a:pt x="3"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8" name="Freeform 171"/>
              <p:cNvSpPr>
                <a:spLocks/>
              </p:cNvSpPr>
              <p:nvPr/>
            </p:nvSpPr>
            <p:spPr bwMode="auto">
              <a:xfrm>
                <a:off x="1342" y="2241"/>
                <a:ext cx="112" cy="293"/>
              </a:xfrm>
              <a:custGeom>
                <a:avLst/>
                <a:gdLst>
                  <a:gd name="T0" fmla="*/ 20 w 112"/>
                  <a:gd name="T1" fmla="*/ 0 h 293"/>
                  <a:gd name="T2" fmla="*/ 22 w 112"/>
                  <a:gd name="T3" fmla="*/ 0 h 293"/>
                  <a:gd name="T4" fmla="*/ 23 w 112"/>
                  <a:gd name="T5" fmla="*/ 3 h 293"/>
                  <a:gd name="T6" fmla="*/ 25 w 112"/>
                  <a:gd name="T7" fmla="*/ 6 h 293"/>
                  <a:gd name="T8" fmla="*/ 26 w 112"/>
                  <a:gd name="T9" fmla="*/ 8 h 293"/>
                  <a:gd name="T10" fmla="*/ 14 w 112"/>
                  <a:gd name="T11" fmla="*/ 54 h 293"/>
                  <a:gd name="T12" fmla="*/ 13 w 112"/>
                  <a:gd name="T13" fmla="*/ 98 h 293"/>
                  <a:gd name="T14" fmla="*/ 20 w 112"/>
                  <a:gd name="T15" fmla="*/ 139 h 293"/>
                  <a:gd name="T16" fmla="*/ 35 w 112"/>
                  <a:gd name="T17" fmla="*/ 176 h 293"/>
                  <a:gd name="T18" fmla="*/ 53 w 112"/>
                  <a:gd name="T19" fmla="*/ 212 h 293"/>
                  <a:gd name="T20" fmla="*/ 73 w 112"/>
                  <a:gd name="T21" fmla="*/ 243 h 293"/>
                  <a:gd name="T22" fmla="*/ 94 w 112"/>
                  <a:gd name="T23" fmla="*/ 271 h 293"/>
                  <a:gd name="T24" fmla="*/ 112 w 112"/>
                  <a:gd name="T25" fmla="*/ 293 h 293"/>
                  <a:gd name="T26" fmla="*/ 90 w 112"/>
                  <a:gd name="T27" fmla="*/ 281 h 293"/>
                  <a:gd name="T28" fmla="*/ 66 w 112"/>
                  <a:gd name="T29" fmla="*/ 255 h 293"/>
                  <a:gd name="T30" fmla="*/ 42 w 112"/>
                  <a:gd name="T31" fmla="*/ 219 h 293"/>
                  <a:gd name="T32" fmla="*/ 22 w 112"/>
                  <a:gd name="T33" fmla="*/ 175 h 293"/>
                  <a:gd name="T34" fmla="*/ 7 w 112"/>
                  <a:gd name="T35" fmla="*/ 129 h 293"/>
                  <a:gd name="T36" fmla="*/ 0 w 112"/>
                  <a:gd name="T37" fmla="*/ 82 h 293"/>
                  <a:gd name="T38" fmla="*/ 4 w 112"/>
                  <a:gd name="T39" fmla="*/ 37 h 293"/>
                  <a:gd name="T40" fmla="*/ 20 w 112"/>
                  <a:gd name="T41" fmla="*/ 0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93"/>
                  <a:gd name="T65" fmla="*/ 112 w 112"/>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93">
                    <a:moveTo>
                      <a:pt x="20" y="0"/>
                    </a:moveTo>
                    <a:lnTo>
                      <a:pt x="22" y="0"/>
                    </a:lnTo>
                    <a:lnTo>
                      <a:pt x="23" y="3"/>
                    </a:lnTo>
                    <a:lnTo>
                      <a:pt x="25" y="6"/>
                    </a:lnTo>
                    <a:lnTo>
                      <a:pt x="26" y="8"/>
                    </a:lnTo>
                    <a:lnTo>
                      <a:pt x="14" y="54"/>
                    </a:lnTo>
                    <a:lnTo>
                      <a:pt x="13" y="98"/>
                    </a:lnTo>
                    <a:lnTo>
                      <a:pt x="20" y="139"/>
                    </a:lnTo>
                    <a:lnTo>
                      <a:pt x="35" y="176"/>
                    </a:lnTo>
                    <a:lnTo>
                      <a:pt x="53" y="212"/>
                    </a:lnTo>
                    <a:lnTo>
                      <a:pt x="73" y="243"/>
                    </a:lnTo>
                    <a:lnTo>
                      <a:pt x="94" y="271"/>
                    </a:lnTo>
                    <a:lnTo>
                      <a:pt x="112" y="293"/>
                    </a:lnTo>
                    <a:lnTo>
                      <a:pt x="90" y="281"/>
                    </a:lnTo>
                    <a:lnTo>
                      <a:pt x="66" y="255"/>
                    </a:lnTo>
                    <a:lnTo>
                      <a:pt x="42" y="219"/>
                    </a:lnTo>
                    <a:lnTo>
                      <a:pt x="22" y="175"/>
                    </a:lnTo>
                    <a:lnTo>
                      <a:pt x="7" y="129"/>
                    </a:lnTo>
                    <a:lnTo>
                      <a:pt x="0" y="82"/>
                    </a:lnTo>
                    <a:lnTo>
                      <a:pt x="4" y="37"/>
                    </a:lnTo>
                    <a:lnTo>
                      <a:pt x="2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9" name="Freeform 172"/>
              <p:cNvSpPr>
                <a:spLocks/>
              </p:cNvSpPr>
              <p:nvPr/>
            </p:nvSpPr>
            <p:spPr bwMode="auto">
              <a:xfrm>
                <a:off x="1396" y="2469"/>
                <a:ext cx="98" cy="21"/>
              </a:xfrm>
              <a:custGeom>
                <a:avLst/>
                <a:gdLst>
                  <a:gd name="T0" fmla="*/ 98 w 98"/>
                  <a:gd name="T1" fmla="*/ 18 h 21"/>
                  <a:gd name="T2" fmla="*/ 95 w 98"/>
                  <a:gd name="T3" fmla="*/ 19 h 21"/>
                  <a:gd name="T4" fmla="*/ 86 w 98"/>
                  <a:gd name="T5" fmla="*/ 21 h 21"/>
                  <a:gd name="T6" fmla="*/ 74 w 98"/>
                  <a:gd name="T7" fmla="*/ 21 h 21"/>
                  <a:gd name="T8" fmla="*/ 58 w 98"/>
                  <a:gd name="T9" fmla="*/ 19 h 21"/>
                  <a:gd name="T10" fmla="*/ 42 w 98"/>
                  <a:gd name="T11" fmla="*/ 18 h 21"/>
                  <a:gd name="T12" fmla="*/ 25 w 98"/>
                  <a:gd name="T13" fmla="*/ 13 h 21"/>
                  <a:gd name="T14" fmla="*/ 12 w 98"/>
                  <a:gd name="T15" fmla="*/ 8 h 21"/>
                  <a:gd name="T16" fmla="*/ 0 w 98"/>
                  <a:gd name="T17" fmla="*/ 0 h 21"/>
                  <a:gd name="T18" fmla="*/ 11 w 98"/>
                  <a:gd name="T19" fmla="*/ 2 h 21"/>
                  <a:gd name="T20" fmla="*/ 25 w 98"/>
                  <a:gd name="T21" fmla="*/ 5 h 21"/>
                  <a:gd name="T22" fmla="*/ 42 w 98"/>
                  <a:gd name="T23" fmla="*/ 6 h 21"/>
                  <a:gd name="T24" fmla="*/ 58 w 98"/>
                  <a:gd name="T25" fmla="*/ 9 h 21"/>
                  <a:gd name="T26" fmla="*/ 73 w 98"/>
                  <a:gd name="T27" fmla="*/ 10 h 21"/>
                  <a:gd name="T28" fmla="*/ 86 w 98"/>
                  <a:gd name="T29" fmla="*/ 13 h 21"/>
                  <a:gd name="T30" fmla="*/ 95 w 98"/>
                  <a:gd name="T31" fmla="*/ 15 h 21"/>
                  <a:gd name="T32" fmla="*/ 98 w 98"/>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21"/>
                  <a:gd name="T53" fmla="*/ 98 w 9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21">
                    <a:moveTo>
                      <a:pt x="98" y="18"/>
                    </a:moveTo>
                    <a:lnTo>
                      <a:pt x="95" y="19"/>
                    </a:lnTo>
                    <a:lnTo>
                      <a:pt x="86" y="21"/>
                    </a:lnTo>
                    <a:lnTo>
                      <a:pt x="74" y="21"/>
                    </a:lnTo>
                    <a:lnTo>
                      <a:pt x="58" y="19"/>
                    </a:lnTo>
                    <a:lnTo>
                      <a:pt x="42" y="18"/>
                    </a:lnTo>
                    <a:lnTo>
                      <a:pt x="25" y="13"/>
                    </a:lnTo>
                    <a:lnTo>
                      <a:pt x="12" y="8"/>
                    </a:lnTo>
                    <a:lnTo>
                      <a:pt x="0" y="0"/>
                    </a:lnTo>
                    <a:lnTo>
                      <a:pt x="11" y="2"/>
                    </a:lnTo>
                    <a:lnTo>
                      <a:pt x="25" y="5"/>
                    </a:lnTo>
                    <a:lnTo>
                      <a:pt x="42" y="6"/>
                    </a:lnTo>
                    <a:lnTo>
                      <a:pt x="58" y="9"/>
                    </a:lnTo>
                    <a:lnTo>
                      <a:pt x="73" y="10"/>
                    </a:lnTo>
                    <a:lnTo>
                      <a:pt x="86" y="13"/>
                    </a:lnTo>
                    <a:lnTo>
                      <a:pt x="95" y="15"/>
                    </a:lnTo>
                    <a:lnTo>
                      <a:pt x="98"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0" name="Freeform 173"/>
              <p:cNvSpPr>
                <a:spLocks/>
              </p:cNvSpPr>
              <p:nvPr/>
            </p:nvSpPr>
            <p:spPr bwMode="auto">
              <a:xfrm>
                <a:off x="1380" y="2443"/>
                <a:ext cx="117" cy="29"/>
              </a:xfrm>
              <a:custGeom>
                <a:avLst/>
                <a:gdLst>
                  <a:gd name="T0" fmla="*/ 117 w 117"/>
                  <a:gd name="T1" fmla="*/ 25 h 29"/>
                  <a:gd name="T2" fmla="*/ 112 w 117"/>
                  <a:gd name="T3" fmla="*/ 28 h 29"/>
                  <a:gd name="T4" fmla="*/ 102 w 117"/>
                  <a:gd name="T5" fmla="*/ 29 h 29"/>
                  <a:gd name="T6" fmla="*/ 86 w 117"/>
                  <a:gd name="T7" fmla="*/ 28 h 29"/>
                  <a:gd name="T8" fmla="*/ 68 w 117"/>
                  <a:gd name="T9" fmla="*/ 25 h 29"/>
                  <a:gd name="T10" fmla="*/ 49 w 117"/>
                  <a:gd name="T11" fmla="*/ 20 h 29"/>
                  <a:gd name="T12" fmla="*/ 30 w 117"/>
                  <a:gd name="T13" fmla="*/ 14 h 29"/>
                  <a:gd name="T14" fmla="*/ 13 w 117"/>
                  <a:gd name="T15" fmla="*/ 8 h 29"/>
                  <a:gd name="T16" fmla="*/ 0 w 117"/>
                  <a:gd name="T17" fmla="*/ 0 h 29"/>
                  <a:gd name="T18" fmla="*/ 9 w 117"/>
                  <a:gd name="T19" fmla="*/ 2 h 29"/>
                  <a:gd name="T20" fmla="*/ 25 w 117"/>
                  <a:gd name="T21" fmla="*/ 4 h 29"/>
                  <a:gd name="T22" fmla="*/ 43 w 117"/>
                  <a:gd name="T23" fmla="*/ 7 h 29"/>
                  <a:gd name="T24" fmla="*/ 64 w 117"/>
                  <a:gd name="T25" fmla="*/ 10 h 29"/>
                  <a:gd name="T26" fmla="*/ 84 w 117"/>
                  <a:gd name="T27" fmla="*/ 14 h 29"/>
                  <a:gd name="T28" fmla="*/ 100 w 117"/>
                  <a:gd name="T29" fmla="*/ 17 h 29"/>
                  <a:gd name="T30" fmla="*/ 112 w 117"/>
                  <a:gd name="T31" fmla="*/ 20 h 29"/>
                  <a:gd name="T32" fmla="*/ 117 w 117"/>
                  <a:gd name="T33" fmla="*/ 25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9"/>
                  <a:gd name="T53" fmla="*/ 117 w 1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9">
                    <a:moveTo>
                      <a:pt x="117" y="25"/>
                    </a:moveTo>
                    <a:lnTo>
                      <a:pt x="112" y="28"/>
                    </a:lnTo>
                    <a:lnTo>
                      <a:pt x="102" y="29"/>
                    </a:lnTo>
                    <a:lnTo>
                      <a:pt x="86" y="28"/>
                    </a:lnTo>
                    <a:lnTo>
                      <a:pt x="68" y="25"/>
                    </a:lnTo>
                    <a:lnTo>
                      <a:pt x="49" y="20"/>
                    </a:lnTo>
                    <a:lnTo>
                      <a:pt x="30" y="14"/>
                    </a:lnTo>
                    <a:lnTo>
                      <a:pt x="13" y="8"/>
                    </a:lnTo>
                    <a:lnTo>
                      <a:pt x="0" y="0"/>
                    </a:lnTo>
                    <a:lnTo>
                      <a:pt x="9" y="2"/>
                    </a:lnTo>
                    <a:lnTo>
                      <a:pt x="25" y="4"/>
                    </a:lnTo>
                    <a:lnTo>
                      <a:pt x="43" y="7"/>
                    </a:lnTo>
                    <a:lnTo>
                      <a:pt x="64" y="10"/>
                    </a:lnTo>
                    <a:lnTo>
                      <a:pt x="84" y="14"/>
                    </a:lnTo>
                    <a:lnTo>
                      <a:pt x="100" y="17"/>
                    </a:lnTo>
                    <a:lnTo>
                      <a:pt x="112" y="20"/>
                    </a:lnTo>
                    <a:lnTo>
                      <a:pt x="117"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1" name="Freeform 174"/>
              <p:cNvSpPr>
                <a:spLocks/>
              </p:cNvSpPr>
              <p:nvPr/>
            </p:nvSpPr>
            <p:spPr bwMode="auto">
              <a:xfrm>
                <a:off x="1359" y="2401"/>
                <a:ext cx="123" cy="22"/>
              </a:xfrm>
              <a:custGeom>
                <a:avLst/>
                <a:gdLst>
                  <a:gd name="T0" fmla="*/ 123 w 123"/>
                  <a:gd name="T1" fmla="*/ 16 h 22"/>
                  <a:gd name="T2" fmla="*/ 117 w 123"/>
                  <a:gd name="T3" fmla="*/ 19 h 22"/>
                  <a:gd name="T4" fmla="*/ 105 w 123"/>
                  <a:gd name="T5" fmla="*/ 22 h 22"/>
                  <a:gd name="T6" fmla="*/ 89 w 123"/>
                  <a:gd name="T7" fmla="*/ 22 h 22"/>
                  <a:gd name="T8" fmla="*/ 68 w 123"/>
                  <a:gd name="T9" fmla="*/ 21 h 22"/>
                  <a:gd name="T10" fmla="*/ 48 w 123"/>
                  <a:gd name="T11" fmla="*/ 18 h 22"/>
                  <a:gd name="T12" fmla="*/ 28 w 123"/>
                  <a:gd name="T13" fmla="*/ 13 h 22"/>
                  <a:gd name="T14" fmla="*/ 12 w 123"/>
                  <a:gd name="T15" fmla="*/ 8 h 22"/>
                  <a:gd name="T16" fmla="*/ 0 w 123"/>
                  <a:gd name="T17" fmla="*/ 0 h 22"/>
                  <a:gd name="T18" fmla="*/ 9 w 123"/>
                  <a:gd name="T19" fmla="*/ 2 h 22"/>
                  <a:gd name="T20" fmla="*/ 25 w 123"/>
                  <a:gd name="T21" fmla="*/ 2 h 22"/>
                  <a:gd name="T22" fmla="*/ 45 w 123"/>
                  <a:gd name="T23" fmla="*/ 5 h 22"/>
                  <a:gd name="T24" fmla="*/ 67 w 123"/>
                  <a:gd name="T25" fmla="*/ 6 h 22"/>
                  <a:gd name="T26" fmla="*/ 87 w 123"/>
                  <a:gd name="T27" fmla="*/ 9 h 22"/>
                  <a:gd name="T28" fmla="*/ 105 w 123"/>
                  <a:gd name="T29" fmla="*/ 10 h 22"/>
                  <a:gd name="T30" fmla="*/ 118 w 123"/>
                  <a:gd name="T31" fmla="*/ 13 h 22"/>
                  <a:gd name="T32" fmla="*/ 123 w 123"/>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2"/>
                  <a:gd name="T53" fmla="*/ 123 w 1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2">
                    <a:moveTo>
                      <a:pt x="123" y="16"/>
                    </a:moveTo>
                    <a:lnTo>
                      <a:pt x="117" y="19"/>
                    </a:lnTo>
                    <a:lnTo>
                      <a:pt x="105" y="22"/>
                    </a:lnTo>
                    <a:lnTo>
                      <a:pt x="89" y="22"/>
                    </a:lnTo>
                    <a:lnTo>
                      <a:pt x="68" y="21"/>
                    </a:lnTo>
                    <a:lnTo>
                      <a:pt x="48" y="18"/>
                    </a:lnTo>
                    <a:lnTo>
                      <a:pt x="28" y="13"/>
                    </a:lnTo>
                    <a:lnTo>
                      <a:pt x="12" y="8"/>
                    </a:lnTo>
                    <a:lnTo>
                      <a:pt x="0" y="0"/>
                    </a:lnTo>
                    <a:lnTo>
                      <a:pt x="9" y="2"/>
                    </a:lnTo>
                    <a:lnTo>
                      <a:pt x="25" y="2"/>
                    </a:lnTo>
                    <a:lnTo>
                      <a:pt x="45" y="5"/>
                    </a:lnTo>
                    <a:lnTo>
                      <a:pt x="67" y="6"/>
                    </a:lnTo>
                    <a:lnTo>
                      <a:pt x="87" y="9"/>
                    </a:lnTo>
                    <a:lnTo>
                      <a:pt x="105" y="10"/>
                    </a:lnTo>
                    <a:lnTo>
                      <a:pt x="118" y="13"/>
                    </a:lnTo>
                    <a:lnTo>
                      <a:pt x="123"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2" name="Freeform 175"/>
              <p:cNvSpPr>
                <a:spLocks/>
              </p:cNvSpPr>
              <p:nvPr/>
            </p:nvSpPr>
            <p:spPr bwMode="auto">
              <a:xfrm>
                <a:off x="1353" y="2375"/>
                <a:ext cx="108" cy="16"/>
              </a:xfrm>
              <a:custGeom>
                <a:avLst/>
                <a:gdLst>
                  <a:gd name="T0" fmla="*/ 108 w 108"/>
                  <a:gd name="T1" fmla="*/ 13 h 16"/>
                  <a:gd name="T2" fmla="*/ 105 w 108"/>
                  <a:gd name="T3" fmla="*/ 14 h 16"/>
                  <a:gd name="T4" fmla="*/ 93 w 108"/>
                  <a:gd name="T5" fmla="*/ 16 h 16"/>
                  <a:gd name="T6" fmla="*/ 79 w 108"/>
                  <a:gd name="T7" fmla="*/ 16 h 16"/>
                  <a:gd name="T8" fmla="*/ 60 w 108"/>
                  <a:gd name="T9" fmla="*/ 14 h 16"/>
                  <a:gd name="T10" fmla="*/ 40 w 108"/>
                  <a:gd name="T11" fmla="*/ 13 h 16"/>
                  <a:gd name="T12" fmla="*/ 23 w 108"/>
                  <a:gd name="T13" fmla="*/ 10 h 16"/>
                  <a:gd name="T14" fmla="*/ 9 w 108"/>
                  <a:gd name="T15" fmla="*/ 5 h 16"/>
                  <a:gd name="T16" fmla="*/ 0 w 108"/>
                  <a:gd name="T17" fmla="*/ 0 h 16"/>
                  <a:gd name="T18" fmla="*/ 11 w 108"/>
                  <a:gd name="T19" fmla="*/ 1 h 16"/>
                  <a:gd name="T20" fmla="*/ 26 w 108"/>
                  <a:gd name="T21" fmla="*/ 1 h 16"/>
                  <a:gd name="T22" fmla="*/ 43 w 108"/>
                  <a:gd name="T23" fmla="*/ 1 h 16"/>
                  <a:gd name="T24" fmla="*/ 61 w 108"/>
                  <a:gd name="T25" fmla="*/ 2 h 16"/>
                  <a:gd name="T26" fmla="*/ 80 w 108"/>
                  <a:gd name="T27" fmla="*/ 4 h 16"/>
                  <a:gd name="T28" fmla="*/ 95 w 108"/>
                  <a:gd name="T29" fmla="*/ 5 h 16"/>
                  <a:gd name="T30" fmla="*/ 105 w 108"/>
                  <a:gd name="T31" fmla="*/ 8 h 16"/>
                  <a:gd name="T32" fmla="*/ 108 w 108"/>
                  <a:gd name="T33" fmla="*/ 1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16"/>
                  <a:gd name="T53" fmla="*/ 108 w 10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16">
                    <a:moveTo>
                      <a:pt x="108" y="13"/>
                    </a:moveTo>
                    <a:lnTo>
                      <a:pt x="105" y="14"/>
                    </a:lnTo>
                    <a:lnTo>
                      <a:pt x="93" y="16"/>
                    </a:lnTo>
                    <a:lnTo>
                      <a:pt x="79" y="16"/>
                    </a:lnTo>
                    <a:lnTo>
                      <a:pt x="60" y="14"/>
                    </a:lnTo>
                    <a:lnTo>
                      <a:pt x="40" y="13"/>
                    </a:lnTo>
                    <a:lnTo>
                      <a:pt x="23" y="10"/>
                    </a:lnTo>
                    <a:lnTo>
                      <a:pt x="9" y="5"/>
                    </a:lnTo>
                    <a:lnTo>
                      <a:pt x="0" y="0"/>
                    </a:lnTo>
                    <a:lnTo>
                      <a:pt x="11" y="1"/>
                    </a:lnTo>
                    <a:lnTo>
                      <a:pt x="26" y="1"/>
                    </a:lnTo>
                    <a:lnTo>
                      <a:pt x="43" y="1"/>
                    </a:lnTo>
                    <a:lnTo>
                      <a:pt x="61" y="2"/>
                    </a:lnTo>
                    <a:lnTo>
                      <a:pt x="80" y="4"/>
                    </a:lnTo>
                    <a:lnTo>
                      <a:pt x="95" y="5"/>
                    </a:lnTo>
                    <a:lnTo>
                      <a:pt x="105" y="8"/>
                    </a:lnTo>
                    <a:lnTo>
                      <a:pt x="108"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3" name="Freeform 176"/>
              <p:cNvSpPr>
                <a:spLocks/>
              </p:cNvSpPr>
              <p:nvPr/>
            </p:nvSpPr>
            <p:spPr bwMode="auto">
              <a:xfrm>
                <a:off x="1345" y="2326"/>
                <a:ext cx="93" cy="15"/>
              </a:xfrm>
              <a:custGeom>
                <a:avLst/>
                <a:gdLst>
                  <a:gd name="T0" fmla="*/ 93 w 93"/>
                  <a:gd name="T1" fmla="*/ 4 h 15"/>
                  <a:gd name="T2" fmla="*/ 90 w 93"/>
                  <a:gd name="T3" fmla="*/ 7 h 15"/>
                  <a:gd name="T4" fmla="*/ 81 w 93"/>
                  <a:gd name="T5" fmla="*/ 12 h 15"/>
                  <a:gd name="T6" fmla="*/ 69 w 93"/>
                  <a:gd name="T7" fmla="*/ 13 h 15"/>
                  <a:gd name="T8" fmla="*/ 56 w 93"/>
                  <a:gd name="T9" fmla="*/ 15 h 15"/>
                  <a:gd name="T10" fmla="*/ 39 w 93"/>
                  <a:gd name="T11" fmla="*/ 15 h 15"/>
                  <a:gd name="T12" fmla="*/ 25 w 93"/>
                  <a:gd name="T13" fmla="*/ 12 h 15"/>
                  <a:gd name="T14" fmla="*/ 11 w 93"/>
                  <a:gd name="T15" fmla="*/ 7 h 15"/>
                  <a:gd name="T16" fmla="*/ 0 w 93"/>
                  <a:gd name="T17" fmla="*/ 1 h 15"/>
                  <a:gd name="T18" fmla="*/ 8 w 93"/>
                  <a:gd name="T19" fmla="*/ 1 h 15"/>
                  <a:gd name="T20" fmla="*/ 22 w 93"/>
                  <a:gd name="T21" fmla="*/ 1 h 15"/>
                  <a:gd name="T22" fmla="*/ 38 w 93"/>
                  <a:gd name="T23" fmla="*/ 1 h 15"/>
                  <a:gd name="T24" fmla="*/ 53 w 93"/>
                  <a:gd name="T25" fmla="*/ 0 h 15"/>
                  <a:gd name="T26" fmla="*/ 68 w 93"/>
                  <a:gd name="T27" fmla="*/ 0 h 15"/>
                  <a:gd name="T28" fmla="*/ 81 w 93"/>
                  <a:gd name="T29" fmla="*/ 0 h 15"/>
                  <a:gd name="T30" fmla="*/ 90 w 93"/>
                  <a:gd name="T31" fmla="*/ 1 h 15"/>
                  <a:gd name="T32" fmla="*/ 93 w 93"/>
                  <a:gd name="T33" fmla="*/ 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15"/>
                  <a:gd name="T53" fmla="*/ 93 w 9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15">
                    <a:moveTo>
                      <a:pt x="93" y="4"/>
                    </a:moveTo>
                    <a:lnTo>
                      <a:pt x="90" y="7"/>
                    </a:lnTo>
                    <a:lnTo>
                      <a:pt x="81" y="12"/>
                    </a:lnTo>
                    <a:lnTo>
                      <a:pt x="69" y="13"/>
                    </a:lnTo>
                    <a:lnTo>
                      <a:pt x="56" y="15"/>
                    </a:lnTo>
                    <a:lnTo>
                      <a:pt x="39" y="15"/>
                    </a:lnTo>
                    <a:lnTo>
                      <a:pt x="25" y="12"/>
                    </a:lnTo>
                    <a:lnTo>
                      <a:pt x="11" y="7"/>
                    </a:lnTo>
                    <a:lnTo>
                      <a:pt x="0" y="1"/>
                    </a:lnTo>
                    <a:lnTo>
                      <a:pt x="8" y="1"/>
                    </a:lnTo>
                    <a:lnTo>
                      <a:pt x="22" y="1"/>
                    </a:lnTo>
                    <a:lnTo>
                      <a:pt x="38" y="1"/>
                    </a:lnTo>
                    <a:lnTo>
                      <a:pt x="53" y="0"/>
                    </a:lnTo>
                    <a:lnTo>
                      <a:pt x="68" y="0"/>
                    </a:lnTo>
                    <a:lnTo>
                      <a:pt x="81" y="0"/>
                    </a:lnTo>
                    <a:lnTo>
                      <a:pt x="90" y="1"/>
                    </a:lnTo>
                    <a:lnTo>
                      <a:pt x="93"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4" name="Freeform 177"/>
              <p:cNvSpPr>
                <a:spLocks/>
              </p:cNvSpPr>
              <p:nvPr/>
            </p:nvSpPr>
            <p:spPr bwMode="auto">
              <a:xfrm>
                <a:off x="1356" y="2249"/>
                <a:ext cx="45" cy="18"/>
              </a:xfrm>
              <a:custGeom>
                <a:avLst/>
                <a:gdLst>
                  <a:gd name="T0" fmla="*/ 45 w 45"/>
                  <a:gd name="T1" fmla="*/ 3 h 18"/>
                  <a:gd name="T2" fmla="*/ 43 w 45"/>
                  <a:gd name="T3" fmla="*/ 6 h 18"/>
                  <a:gd name="T4" fmla="*/ 39 w 45"/>
                  <a:gd name="T5" fmla="*/ 9 h 18"/>
                  <a:gd name="T6" fmla="*/ 33 w 45"/>
                  <a:gd name="T7" fmla="*/ 12 h 18"/>
                  <a:gd name="T8" fmla="*/ 26 w 45"/>
                  <a:gd name="T9" fmla="*/ 15 h 18"/>
                  <a:gd name="T10" fmla="*/ 18 w 45"/>
                  <a:gd name="T11" fmla="*/ 18 h 18"/>
                  <a:gd name="T12" fmla="*/ 11 w 45"/>
                  <a:gd name="T13" fmla="*/ 18 h 18"/>
                  <a:gd name="T14" fmla="*/ 5 w 45"/>
                  <a:gd name="T15" fmla="*/ 16 h 18"/>
                  <a:gd name="T16" fmla="*/ 0 w 45"/>
                  <a:gd name="T17" fmla="*/ 13 h 18"/>
                  <a:gd name="T18" fmla="*/ 6 w 45"/>
                  <a:gd name="T19" fmla="*/ 15 h 18"/>
                  <a:gd name="T20" fmla="*/ 14 w 45"/>
                  <a:gd name="T21" fmla="*/ 13 h 18"/>
                  <a:gd name="T22" fmla="*/ 21 w 45"/>
                  <a:gd name="T23" fmla="*/ 10 h 18"/>
                  <a:gd name="T24" fmla="*/ 28 w 45"/>
                  <a:gd name="T25" fmla="*/ 6 h 18"/>
                  <a:gd name="T26" fmla="*/ 34 w 45"/>
                  <a:gd name="T27" fmla="*/ 3 h 18"/>
                  <a:gd name="T28" fmla="*/ 40 w 45"/>
                  <a:gd name="T29" fmla="*/ 0 h 18"/>
                  <a:gd name="T30" fmla="*/ 43 w 45"/>
                  <a:gd name="T31" fmla="*/ 0 h 18"/>
                  <a:gd name="T32" fmla="*/ 45 w 45"/>
                  <a:gd name="T33" fmla="*/ 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8"/>
                  <a:gd name="T53" fmla="*/ 45 w 4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8">
                    <a:moveTo>
                      <a:pt x="45" y="3"/>
                    </a:moveTo>
                    <a:lnTo>
                      <a:pt x="43" y="6"/>
                    </a:lnTo>
                    <a:lnTo>
                      <a:pt x="39" y="9"/>
                    </a:lnTo>
                    <a:lnTo>
                      <a:pt x="33" y="12"/>
                    </a:lnTo>
                    <a:lnTo>
                      <a:pt x="26" y="15"/>
                    </a:lnTo>
                    <a:lnTo>
                      <a:pt x="18" y="18"/>
                    </a:lnTo>
                    <a:lnTo>
                      <a:pt x="11" y="18"/>
                    </a:lnTo>
                    <a:lnTo>
                      <a:pt x="5" y="16"/>
                    </a:lnTo>
                    <a:lnTo>
                      <a:pt x="0" y="13"/>
                    </a:lnTo>
                    <a:lnTo>
                      <a:pt x="6" y="15"/>
                    </a:lnTo>
                    <a:lnTo>
                      <a:pt x="14" y="13"/>
                    </a:lnTo>
                    <a:lnTo>
                      <a:pt x="21" y="10"/>
                    </a:lnTo>
                    <a:lnTo>
                      <a:pt x="28" y="6"/>
                    </a:lnTo>
                    <a:lnTo>
                      <a:pt x="34" y="3"/>
                    </a:lnTo>
                    <a:lnTo>
                      <a:pt x="40" y="0"/>
                    </a:lnTo>
                    <a:lnTo>
                      <a:pt x="43" y="0"/>
                    </a:lnTo>
                    <a:lnTo>
                      <a:pt x="45"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5" name="Freeform 178"/>
              <p:cNvSpPr>
                <a:spLocks/>
              </p:cNvSpPr>
              <p:nvPr/>
            </p:nvSpPr>
            <p:spPr bwMode="auto">
              <a:xfrm>
                <a:off x="1418" y="2497"/>
                <a:ext cx="83" cy="21"/>
              </a:xfrm>
              <a:custGeom>
                <a:avLst/>
                <a:gdLst>
                  <a:gd name="T0" fmla="*/ 83 w 83"/>
                  <a:gd name="T1" fmla="*/ 18 h 21"/>
                  <a:gd name="T2" fmla="*/ 80 w 83"/>
                  <a:gd name="T3" fmla="*/ 19 h 21"/>
                  <a:gd name="T4" fmla="*/ 74 w 83"/>
                  <a:gd name="T5" fmla="*/ 21 h 21"/>
                  <a:gd name="T6" fmla="*/ 64 w 83"/>
                  <a:gd name="T7" fmla="*/ 21 h 21"/>
                  <a:gd name="T8" fmla="*/ 51 w 83"/>
                  <a:gd name="T9" fmla="*/ 19 h 21"/>
                  <a:gd name="T10" fmla="*/ 37 w 83"/>
                  <a:gd name="T11" fmla="*/ 18 h 21"/>
                  <a:gd name="T12" fmla="*/ 24 w 83"/>
                  <a:gd name="T13" fmla="*/ 14 h 21"/>
                  <a:gd name="T14" fmla="*/ 11 w 83"/>
                  <a:gd name="T15" fmla="*/ 8 h 21"/>
                  <a:gd name="T16" fmla="*/ 0 w 83"/>
                  <a:gd name="T17" fmla="*/ 0 h 21"/>
                  <a:gd name="T18" fmla="*/ 11 w 83"/>
                  <a:gd name="T19" fmla="*/ 3 h 21"/>
                  <a:gd name="T20" fmla="*/ 23 w 83"/>
                  <a:gd name="T21" fmla="*/ 5 h 21"/>
                  <a:gd name="T22" fmla="*/ 36 w 83"/>
                  <a:gd name="T23" fmla="*/ 8 h 21"/>
                  <a:gd name="T24" fmla="*/ 51 w 83"/>
                  <a:gd name="T25" fmla="*/ 9 h 21"/>
                  <a:gd name="T26" fmla="*/ 62 w 83"/>
                  <a:gd name="T27" fmla="*/ 11 h 21"/>
                  <a:gd name="T28" fmla="*/ 73 w 83"/>
                  <a:gd name="T29" fmla="*/ 14 h 21"/>
                  <a:gd name="T30" fmla="*/ 80 w 83"/>
                  <a:gd name="T31" fmla="*/ 15 h 21"/>
                  <a:gd name="T32" fmla="*/ 83 w 83"/>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21"/>
                  <a:gd name="T53" fmla="*/ 83 w 8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21">
                    <a:moveTo>
                      <a:pt x="83" y="18"/>
                    </a:moveTo>
                    <a:lnTo>
                      <a:pt x="80" y="19"/>
                    </a:lnTo>
                    <a:lnTo>
                      <a:pt x="74" y="21"/>
                    </a:lnTo>
                    <a:lnTo>
                      <a:pt x="64" y="21"/>
                    </a:lnTo>
                    <a:lnTo>
                      <a:pt x="51" y="19"/>
                    </a:lnTo>
                    <a:lnTo>
                      <a:pt x="37" y="18"/>
                    </a:lnTo>
                    <a:lnTo>
                      <a:pt x="24" y="14"/>
                    </a:lnTo>
                    <a:lnTo>
                      <a:pt x="11" y="8"/>
                    </a:lnTo>
                    <a:lnTo>
                      <a:pt x="0" y="0"/>
                    </a:lnTo>
                    <a:lnTo>
                      <a:pt x="11" y="3"/>
                    </a:lnTo>
                    <a:lnTo>
                      <a:pt x="23" y="5"/>
                    </a:lnTo>
                    <a:lnTo>
                      <a:pt x="36" y="8"/>
                    </a:lnTo>
                    <a:lnTo>
                      <a:pt x="51" y="9"/>
                    </a:lnTo>
                    <a:lnTo>
                      <a:pt x="62" y="11"/>
                    </a:lnTo>
                    <a:lnTo>
                      <a:pt x="73" y="14"/>
                    </a:lnTo>
                    <a:lnTo>
                      <a:pt x="80" y="15"/>
                    </a:lnTo>
                    <a:lnTo>
                      <a:pt x="83"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6" name="Freeform 179"/>
              <p:cNvSpPr>
                <a:spLocks/>
              </p:cNvSpPr>
              <p:nvPr/>
            </p:nvSpPr>
            <p:spPr bwMode="auto">
              <a:xfrm>
                <a:off x="1371" y="2425"/>
                <a:ext cx="118" cy="22"/>
              </a:xfrm>
              <a:custGeom>
                <a:avLst/>
                <a:gdLst>
                  <a:gd name="T0" fmla="*/ 118 w 118"/>
                  <a:gd name="T1" fmla="*/ 16 h 22"/>
                  <a:gd name="T2" fmla="*/ 114 w 118"/>
                  <a:gd name="T3" fmla="*/ 19 h 22"/>
                  <a:gd name="T4" fmla="*/ 102 w 118"/>
                  <a:gd name="T5" fmla="*/ 22 h 22"/>
                  <a:gd name="T6" fmla="*/ 86 w 118"/>
                  <a:gd name="T7" fmla="*/ 22 h 22"/>
                  <a:gd name="T8" fmla="*/ 67 w 118"/>
                  <a:gd name="T9" fmla="*/ 20 h 22"/>
                  <a:gd name="T10" fmla="*/ 46 w 118"/>
                  <a:gd name="T11" fmla="*/ 18 h 22"/>
                  <a:gd name="T12" fmla="*/ 27 w 118"/>
                  <a:gd name="T13" fmla="*/ 13 h 22"/>
                  <a:gd name="T14" fmla="*/ 11 w 118"/>
                  <a:gd name="T15" fmla="*/ 7 h 22"/>
                  <a:gd name="T16" fmla="*/ 0 w 118"/>
                  <a:gd name="T17" fmla="*/ 0 h 22"/>
                  <a:gd name="T18" fmla="*/ 9 w 118"/>
                  <a:gd name="T19" fmla="*/ 0 h 22"/>
                  <a:gd name="T20" fmla="*/ 24 w 118"/>
                  <a:gd name="T21" fmla="*/ 1 h 22"/>
                  <a:gd name="T22" fmla="*/ 43 w 118"/>
                  <a:gd name="T23" fmla="*/ 3 h 22"/>
                  <a:gd name="T24" fmla="*/ 64 w 118"/>
                  <a:gd name="T25" fmla="*/ 6 h 22"/>
                  <a:gd name="T26" fmla="*/ 84 w 118"/>
                  <a:gd name="T27" fmla="*/ 7 h 22"/>
                  <a:gd name="T28" fmla="*/ 102 w 118"/>
                  <a:gd name="T29" fmla="*/ 10 h 22"/>
                  <a:gd name="T30" fmla="*/ 114 w 118"/>
                  <a:gd name="T31" fmla="*/ 13 h 22"/>
                  <a:gd name="T32" fmla="*/ 118 w 118"/>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22"/>
                  <a:gd name="T53" fmla="*/ 118 w 11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22">
                    <a:moveTo>
                      <a:pt x="118" y="16"/>
                    </a:moveTo>
                    <a:lnTo>
                      <a:pt x="114" y="19"/>
                    </a:lnTo>
                    <a:lnTo>
                      <a:pt x="102" y="22"/>
                    </a:lnTo>
                    <a:lnTo>
                      <a:pt x="86" y="22"/>
                    </a:lnTo>
                    <a:lnTo>
                      <a:pt x="67" y="20"/>
                    </a:lnTo>
                    <a:lnTo>
                      <a:pt x="46" y="18"/>
                    </a:lnTo>
                    <a:lnTo>
                      <a:pt x="27" y="13"/>
                    </a:lnTo>
                    <a:lnTo>
                      <a:pt x="11" y="7"/>
                    </a:lnTo>
                    <a:lnTo>
                      <a:pt x="0" y="0"/>
                    </a:lnTo>
                    <a:lnTo>
                      <a:pt x="9" y="0"/>
                    </a:lnTo>
                    <a:lnTo>
                      <a:pt x="24" y="1"/>
                    </a:lnTo>
                    <a:lnTo>
                      <a:pt x="43" y="3"/>
                    </a:lnTo>
                    <a:lnTo>
                      <a:pt x="64" y="6"/>
                    </a:lnTo>
                    <a:lnTo>
                      <a:pt x="84" y="7"/>
                    </a:lnTo>
                    <a:lnTo>
                      <a:pt x="102" y="10"/>
                    </a:lnTo>
                    <a:lnTo>
                      <a:pt x="114" y="13"/>
                    </a:lnTo>
                    <a:lnTo>
                      <a:pt x="118"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7" name="Freeform 180"/>
              <p:cNvSpPr>
                <a:spLocks/>
              </p:cNvSpPr>
              <p:nvPr/>
            </p:nvSpPr>
            <p:spPr bwMode="auto">
              <a:xfrm>
                <a:off x="1348" y="2348"/>
                <a:ext cx="106" cy="13"/>
              </a:xfrm>
              <a:custGeom>
                <a:avLst/>
                <a:gdLst>
                  <a:gd name="T0" fmla="*/ 106 w 106"/>
                  <a:gd name="T1" fmla="*/ 4 h 13"/>
                  <a:gd name="T2" fmla="*/ 101 w 106"/>
                  <a:gd name="T3" fmla="*/ 7 h 13"/>
                  <a:gd name="T4" fmla="*/ 93 w 106"/>
                  <a:gd name="T5" fmla="*/ 10 h 13"/>
                  <a:gd name="T6" fmla="*/ 78 w 106"/>
                  <a:gd name="T7" fmla="*/ 13 h 13"/>
                  <a:gd name="T8" fmla="*/ 62 w 106"/>
                  <a:gd name="T9" fmla="*/ 13 h 13"/>
                  <a:gd name="T10" fmla="*/ 44 w 106"/>
                  <a:gd name="T11" fmla="*/ 13 h 13"/>
                  <a:gd name="T12" fmla="*/ 26 w 106"/>
                  <a:gd name="T13" fmla="*/ 12 h 13"/>
                  <a:gd name="T14" fmla="*/ 11 w 106"/>
                  <a:gd name="T15" fmla="*/ 7 h 13"/>
                  <a:gd name="T16" fmla="*/ 0 w 106"/>
                  <a:gd name="T17" fmla="*/ 1 h 13"/>
                  <a:gd name="T18" fmla="*/ 10 w 106"/>
                  <a:gd name="T19" fmla="*/ 1 h 13"/>
                  <a:gd name="T20" fmla="*/ 25 w 106"/>
                  <a:gd name="T21" fmla="*/ 1 h 13"/>
                  <a:gd name="T22" fmla="*/ 41 w 106"/>
                  <a:gd name="T23" fmla="*/ 1 h 13"/>
                  <a:gd name="T24" fmla="*/ 60 w 106"/>
                  <a:gd name="T25" fmla="*/ 0 h 13"/>
                  <a:gd name="T26" fmla="*/ 78 w 106"/>
                  <a:gd name="T27" fmla="*/ 0 h 13"/>
                  <a:gd name="T28" fmla="*/ 93 w 106"/>
                  <a:gd name="T29" fmla="*/ 0 h 13"/>
                  <a:gd name="T30" fmla="*/ 101 w 106"/>
                  <a:gd name="T31" fmla="*/ 1 h 13"/>
                  <a:gd name="T32" fmla="*/ 106 w 106"/>
                  <a:gd name="T33" fmla="*/ 4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3"/>
                  <a:gd name="T53" fmla="*/ 106 w 106"/>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3">
                    <a:moveTo>
                      <a:pt x="106" y="4"/>
                    </a:moveTo>
                    <a:lnTo>
                      <a:pt x="101" y="7"/>
                    </a:lnTo>
                    <a:lnTo>
                      <a:pt x="93" y="10"/>
                    </a:lnTo>
                    <a:lnTo>
                      <a:pt x="78" y="13"/>
                    </a:lnTo>
                    <a:lnTo>
                      <a:pt x="62" y="13"/>
                    </a:lnTo>
                    <a:lnTo>
                      <a:pt x="44" y="13"/>
                    </a:lnTo>
                    <a:lnTo>
                      <a:pt x="26" y="12"/>
                    </a:lnTo>
                    <a:lnTo>
                      <a:pt x="11" y="7"/>
                    </a:lnTo>
                    <a:lnTo>
                      <a:pt x="0" y="1"/>
                    </a:lnTo>
                    <a:lnTo>
                      <a:pt x="10" y="1"/>
                    </a:lnTo>
                    <a:lnTo>
                      <a:pt x="25" y="1"/>
                    </a:lnTo>
                    <a:lnTo>
                      <a:pt x="41" y="1"/>
                    </a:lnTo>
                    <a:lnTo>
                      <a:pt x="60" y="0"/>
                    </a:lnTo>
                    <a:lnTo>
                      <a:pt x="78" y="0"/>
                    </a:lnTo>
                    <a:lnTo>
                      <a:pt x="93" y="0"/>
                    </a:lnTo>
                    <a:lnTo>
                      <a:pt x="101" y="1"/>
                    </a:lnTo>
                    <a:lnTo>
                      <a:pt x="106"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8" name="Freeform 181"/>
              <p:cNvSpPr>
                <a:spLocks/>
              </p:cNvSpPr>
              <p:nvPr/>
            </p:nvSpPr>
            <p:spPr bwMode="auto">
              <a:xfrm>
                <a:off x="1346" y="2305"/>
                <a:ext cx="87" cy="12"/>
              </a:xfrm>
              <a:custGeom>
                <a:avLst/>
                <a:gdLst>
                  <a:gd name="T0" fmla="*/ 87 w 87"/>
                  <a:gd name="T1" fmla="*/ 7 h 12"/>
                  <a:gd name="T2" fmla="*/ 84 w 87"/>
                  <a:gd name="T3" fmla="*/ 10 h 12"/>
                  <a:gd name="T4" fmla="*/ 74 w 87"/>
                  <a:gd name="T5" fmla="*/ 12 h 12"/>
                  <a:gd name="T6" fmla="*/ 61 w 87"/>
                  <a:gd name="T7" fmla="*/ 12 h 12"/>
                  <a:gd name="T8" fmla="*/ 46 w 87"/>
                  <a:gd name="T9" fmla="*/ 12 h 12"/>
                  <a:gd name="T10" fmla="*/ 30 w 87"/>
                  <a:gd name="T11" fmla="*/ 10 h 12"/>
                  <a:gd name="T12" fmla="*/ 16 w 87"/>
                  <a:gd name="T13" fmla="*/ 7 h 12"/>
                  <a:gd name="T14" fmla="*/ 6 w 87"/>
                  <a:gd name="T15" fmla="*/ 4 h 12"/>
                  <a:gd name="T16" fmla="*/ 0 w 87"/>
                  <a:gd name="T17" fmla="*/ 0 h 12"/>
                  <a:gd name="T18" fmla="*/ 9 w 87"/>
                  <a:gd name="T19" fmla="*/ 0 h 12"/>
                  <a:gd name="T20" fmla="*/ 19 w 87"/>
                  <a:gd name="T21" fmla="*/ 0 h 12"/>
                  <a:gd name="T22" fmla="*/ 33 w 87"/>
                  <a:gd name="T23" fmla="*/ 2 h 12"/>
                  <a:gd name="T24" fmla="*/ 47 w 87"/>
                  <a:gd name="T25" fmla="*/ 2 h 12"/>
                  <a:gd name="T26" fmla="*/ 61 w 87"/>
                  <a:gd name="T27" fmla="*/ 2 h 12"/>
                  <a:gd name="T28" fmla="*/ 74 w 87"/>
                  <a:gd name="T29" fmla="*/ 3 h 12"/>
                  <a:gd name="T30" fmla="*/ 83 w 87"/>
                  <a:gd name="T31" fmla="*/ 4 h 12"/>
                  <a:gd name="T32" fmla="*/ 87 w 87"/>
                  <a:gd name="T33" fmla="*/ 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2"/>
                  <a:gd name="T53" fmla="*/ 87 w 8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2">
                    <a:moveTo>
                      <a:pt x="87" y="7"/>
                    </a:moveTo>
                    <a:lnTo>
                      <a:pt x="84" y="10"/>
                    </a:lnTo>
                    <a:lnTo>
                      <a:pt x="74" y="12"/>
                    </a:lnTo>
                    <a:lnTo>
                      <a:pt x="61" y="12"/>
                    </a:lnTo>
                    <a:lnTo>
                      <a:pt x="46" y="12"/>
                    </a:lnTo>
                    <a:lnTo>
                      <a:pt x="30" y="10"/>
                    </a:lnTo>
                    <a:lnTo>
                      <a:pt x="16" y="7"/>
                    </a:lnTo>
                    <a:lnTo>
                      <a:pt x="6" y="4"/>
                    </a:lnTo>
                    <a:lnTo>
                      <a:pt x="0" y="0"/>
                    </a:lnTo>
                    <a:lnTo>
                      <a:pt x="9" y="0"/>
                    </a:lnTo>
                    <a:lnTo>
                      <a:pt x="19" y="0"/>
                    </a:lnTo>
                    <a:lnTo>
                      <a:pt x="33" y="2"/>
                    </a:lnTo>
                    <a:lnTo>
                      <a:pt x="47" y="2"/>
                    </a:lnTo>
                    <a:lnTo>
                      <a:pt x="61" y="2"/>
                    </a:lnTo>
                    <a:lnTo>
                      <a:pt x="74" y="3"/>
                    </a:lnTo>
                    <a:lnTo>
                      <a:pt x="83" y="4"/>
                    </a:lnTo>
                    <a:lnTo>
                      <a:pt x="87"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9" name="Freeform 182"/>
              <p:cNvSpPr>
                <a:spLocks/>
              </p:cNvSpPr>
              <p:nvPr/>
            </p:nvSpPr>
            <p:spPr bwMode="auto">
              <a:xfrm>
                <a:off x="1349" y="2277"/>
                <a:ext cx="55" cy="13"/>
              </a:xfrm>
              <a:custGeom>
                <a:avLst/>
                <a:gdLst>
                  <a:gd name="T0" fmla="*/ 55 w 55"/>
                  <a:gd name="T1" fmla="*/ 3 h 13"/>
                  <a:gd name="T2" fmla="*/ 53 w 55"/>
                  <a:gd name="T3" fmla="*/ 6 h 13"/>
                  <a:gd name="T4" fmla="*/ 47 w 55"/>
                  <a:gd name="T5" fmla="*/ 9 h 13"/>
                  <a:gd name="T6" fmla="*/ 40 w 55"/>
                  <a:gd name="T7" fmla="*/ 10 h 13"/>
                  <a:gd name="T8" fmla="*/ 31 w 55"/>
                  <a:gd name="T9" fmla="*/ 13 h 13"/>
                  <a:gd name="T10" fmla="*/ 21 w 55"/>
                  <a:gd name="T11" fmla="*/ 13 h 13"/>
                  <a:gd name="T12" fmla="*/ 12 w 55"/>
                  <a:gd name="T13" fmla="*/ 13 h 13"/>
                  <a:gd name="T14" fmla="*/ 4 w 55"/>
                  <a:gd name="T15" fmla="*/ 12 h 13"/>
                  <a:gd name="T16" fmla="*/ 0 w 55"/>
                  <a:gd name="T17" fmla="*/ 7 h 13"/>
                  <a:gd name="T18" fmla="*/ 7 w 55"/>
                  <a:gd name="T19" fmla="*/ 9 h 13"/>
                  <a:gd name="T20" fmla="*/ 15 w 55"/>
                  <a:gd name="T21" fmla="*/ 9 h 13"/>
                  <a:gd name="T22" fmla="*/ 25 w 55"/>
                  <a:gd name="T23" fmla="*/ 6 h 13"/>
                  <a:gd name="T24" fmla="*/ 34 w 55"/>
                  <a:gd name="T25" fmla="*/ 3 h 13"/>
                  <a:gd name="T26" fmla="*/ 41 w 55"/>
                  <a:gd name="T27" fmla="*/ 1 h 13"/>
                  <a:gd name="T28" fmla="*/ 49 w 55"/>
                  <a:gd name="T29" fmla="*/ 0 h 13"/>
                  <a:gd name="T30" fmla="*/ 53 w 55"/>
                  <a:gd name="T31" fmla="*/ 0 h 13"/>
                  <a:gd name="T32" fmla="*/ 55 w 55"/>
                  <a:gd name="T33" fmla="*/ 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3"/>
                  <a:gd name="T53" fmla="*/ 55 w 5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3">
                    <a:moveTo>
                      <a:pt x="55" y="3"/>
                    </a:moveTo>
                    <a:lnTo>
                      <a:pt x="53" y="6"/>
                    </a:lnTo>
                    <a:lnTo>
                      <a:pt x="47" y="9"/>
                    </a:lnTo>
                    <a:lnTo>
                      <a:pt x="40" y="10"/>
                    </a:lnTo>
                    <a:lnTo>
                      <a:pt x="31" y="13"/>
                    </a:lnTo>
                    <a:lnTo>
                      <a:pt x="21" y="13"/>
                    </a:lnTo>
                    <a:lnTo>
                      <a:pt x="12" y="13"/>
                    </a:lnTo>
                    <a:lnTo>
                      <a:pt x="4" y="12"/>
                    </a:lnTo>
                    <a:lnTo>
                      <a:pt x="0" y="7"/>
                    </a:lnTo>
                    <a:lnTo>
                      <a:pt x="7" y="9"/>
                    </a:lnTo>
                    <a:lnTo>
                      <a:pt x="15" y="9"/>
                    </a:lnTo>
                    <a:lnTo>
                      <a:pt x="25" y="6"/>
                    </a:lnTo>
                    <a:lnTo>
                      <a:pt x="34" y="3"/>
                    </a:lnTo>
                    <a:lnTo>
                      <a:pt x="41" y="1"/>
                    </a:lnTo>
                    <a:lnTo>
                      <a:pt x="49" y="0"/>
                    </a:lnTo>
                    <a:lnTo>
                      <a:pt x="53" y="0"/>
                    </a:lnTo>
                    <a:lnTo>
                      <a:pt x="55"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0" name="Freeform 183"/>
              <p:cNvSpPr>
                <a:spLocks/>
              </p:cNvSpPr>
              <p:nvPr/>
            </p:nvSpPr>
            <p:spPr bwMode="auto">
              <a:xfrm>
                <a:off x="1436" y="2521"/>
                <a:ext cx="53" cy="21"/>
              </a:xfrm>
              <a:custGeom>
                <a:avLst/>
                <a:gdLst>
                  <a:gd name="T0" fmla="*/ 0 w 53"/>
                  <a:gd name="T1" fmla="*/ 0 h 21"/>
                  <a:gd name="T2" fmla="*/ 5 w 53"/>
                  <a:gd name="T3" fmla="*/ 0 h 21"/>
                  <a:gd name="T4" fmla="*/ 12 w 53"/>
                  <a:gd name="T5" fmla="*/ 1 h 21"/>
                  <a:gd name="T6" fmla="*/ 21 w 53"/>
                  <a:gd name="T7" fmla="*/ 3 h 21"/>
                  <a:gd name="T8" fmla="*/ 31 w 53"/>
                  <a:gd name="T9" fmla="*/ 4 h 21"/>
                  <a:gd name="T10" fmla="*/ 40 w 53"/>
                  <a:gd name="T11" fmla="*/ 7 h 21"/>
                  <a:gd name="T12" fmla="*/ 47 w 53"/>
                  <a:gd name="T13" fmla="*/ 9 h 21"/>
                  <a:gd name="T14" fmla="*/ 52 w 53"/>
                  <a:gd name="T15" fmla="*/ 13 h 21"/>
                  <a:gd name="T16" fmla="*/ 53 w 53"/>
                  <a:gd name="T17" fmla="*/ 18 h 21"/>
                  <a:gd name="T18" fmla="*/ 50 w 53"/>
                  <a:gd name="T19" fmla="*/ 21 h 21"/>
                  <a:gd name="T20" fmla="*/ 44 w 53"/>
                  <a:gd name="T21" fmla="*/ 21 h 21"/>
                  <a:gd name="T22" fmla="*/ 36 w 53"/>
                  <a:gd name="T23" fmla="*/ 19 h 21"/>
                  <a:gd name="T24" fmla="*/ 28 w 53"/>
                  <a:gd name="T25" fmla="*/ 15 h 21"/>
                  <a:gd name="T26" fmla="*/ 19 w 53"/>
                  <a:gd name="T27" fmla="*/ 10 h 21"/>
                  <a:gd name="T28" fmla="*/ 12 w 53"/>
                  <a:gd name="T29" fmla="*/ 6 h 21"/>
                  <a:gd name="T30" fmla="*/ 5 w 53"/>
                  <a:gd name="T31" fmla="*/ 3 h 21"/>
                  <a:gd name="T32" fmla="*/ 0 w 53"/>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21"/>
                  <a:gd name="T53" fmla="*/ 53 w 5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21">
                    <a:moveTo>
                      <a:pt x="0" y="0"/>
                    </a:moveTo>
                    <a:lnTo>
                      <a:pt x="5" y="0"/>
                    </a:lnTo>
                    <a:lnTo>
                      <a:pt x="12" y="1"/>
                    </a:lnTo>
                    <a:lnTo>
                      <a:pt x="21" y="3"/>
                    </a:lnTo>
                    <a:lnTo>
                      <a:pt x="31" y="4"/>
                    </a:lnTo>
                    <a:lnTo>
                      <a:pt x="40" y="7"/>
                    </a:lnTo>
                    <a:lnTo>
                      <a:pt x="47" y="9"/>
                    </a:lnTo>
                    <a:lnTo>
                      <a:pt x="52" y="13"/>
                    </a:lnTo>
                    <a:lnTo>
                      <a:pt x="53" y="18"/>
                    </a:lnTo>
                    <a:lnTo>
                      <a:pt x="50" y="21"/>
                    </a:lnTo>
                    <a:lnTo>
                      <a:pt x="44" y="21"/>
                    </a:lnTo>
                    <a:lnTo>
                      <a:pt x="36" y="19"/>
                    </a:lnTo>
                    <a:lnTo>
                      <a:pt x="28" y="15"/>
                    </a:lnTo>
                    <a:lnTo>
                      <a:pt x="19" y="10"/>
                    </a:lnTo>
                    <a:lnTo>
                      <a:pt x="12" y="6"/>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1" name="Freeform 184"/>
              <p:cNvSpPr>
                <a:spLocks/>
              </p:cNvSpPr>
              <p:nvPr/>
            </p:nvSpPr>
            <p:spPr bwMode="auto">
              <a:xfrm>
                <a:off x="1432" y="2518"/>
                <a:ext cx="10" cy="50"/>
              </a:xfrm>
              <a:custGeom>
                <a:avLst/>
                <a:gdLst>
                  <a:gd name="T0" fmla="*/ 1 w 10"/>
                  <a:gd name="T1" fmla="*/ 0 h 50"/>
                  <a:gd name="T2" fmla="*/ 1 w 10"/>
                  <a:gd name="T3" fmla="*/ 9 h 50"/>
                  <a:gd name="T4" fmla="*/ 0 w 10"/>
                  <a:gd name="T5" fmla="*/ 27 h 50"/>
                  <a:gd name="T6" fmla="*/ 0 w 10"/>
                  <a:gd name="T7" fmla="*/ 43 h 50"/>
                  <a:gd name="T8" fmla="*/ 6 w 10"/>
                  <a:gd name="T9" fmla="*/ 50 h 50"/>
                  <a:gd name="T10" fmla="*/ 10 w 10"/>
                  <a:gd name="T11" fmla="*/ 44 h 50"/>
                  <a:gd name="T12" fmla="*/ 9 w 10"/>
                  <a:gd name="T13" fmla="*/ 29 h 50"/>
                  <a:gd name="T14" fmla="*/ 4 w 10"/>
                  <a:gd name="T15" fmla="*/ 12 h 50"/>
                  <a:gd name="T16" fmla="*/ 1 w 10"/>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0"/>
                  <a:gd name="T29" fmla="*/ 10 w 1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0">
                    <a:moveTo>
                      <a:pt x="1" y="0"/>
                    </a:moveTo>
                    <a:lnTo>
                      <a:pt x="1" y="9"/>
                    </a:lnTo>
                    <a:lnTo>
                      <a:pt x="0" y="27"/>
                    </a:lnTo>
                    <a:lnTo>
                      <a:pt x="0" y="43"/>
                    </a:lnTo>
                    <a:lnTo>
                      <a:pt x="6" y="50"/>
                    </a:lnTo>
                    <a:lnTo>
                      <a:pt x="10" y="44"/>
                    </a:lnTo>
                    <a:lnTo>
                      <a:pt x="9" y="29"/>
                    </a:lnTo>
                    <a:lnTo>
                      <a:pt x="4" y="12"/>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2" name="Freeform 185"/>
              <p:cNvSpPr>
                <a:spLocks/>
              </p:cNvSpPr>
              <p:nvPr/>
            </p:nvSpPr>
            <p:spPr bwMode="auto">
              <a:xfrm>
                <a:off x="1451" y="2533"/>
                <a:ext cx="31" cy="43"/>
              </a:xfrm>
              <a:custGeom>
                <a:avLst/>
                <a:gdLst>
                  <a:gd name="T0" fmla="*/ 0 w 31"/>
                  <a:gd name="T1" fmla="*/ 0 h 43"/>
                  <a:gd name="T2" fmla="*/ 4 w 31"/>
                  <a:gd name="T3" fmla="*/ 9 h 43"/>
                  <a:gd name="T4" fmla="*/ 13 w 31"/>
                  <a:gd name="T5" fmla="*/ 25 h 43"/>
                  <a:gd name="T6" fmla="*/ 21 w 31"/>
                  <a:gd name="T7" fmla="*/ 38 h 43"/>
                  <a:gd name="T8" fmla="*/ 29 w 31"/>
                  <a:gd name="T9" fmla="*/ 43 h 43"/>
                  <a:gd name="T10" fmla="*/ 31 w 31"/>
                  <a:gd name="T11" fmla="*/ 35 h 43"/>
                  <a:gd name="T12" fmla="*/ 22 w 31"/>
                  <a:gd name="T13" fmla="*/ 22 h 43"/>
                  <a:gd name="T14" fmla="*/ 9 w 31"/>
                  <a:gd name="T15" fmla="*/ 9 h 43"/>
                  <a:gd name="T16" fmla="*/ 0 w 31"/>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3"/>
                  <a:gd name="T29" fmla="*/ 31 w 3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3">
                    <a:moveTo>
                      <a:pt x="0" y="0"/>
                    </a:moveTo>
                    <a:lnTo>
                      <a:pt x="4" y="9"/>
                    </a:lnTo>
                    <a:lnTo>
                      <a:pt x="13" y="25"/>
                    </a:lnTo>
                    <a:lnTo>
                      <a:pt x="21" y="38"/>
                    </a:lnTo>
                    <a:lnTo>
                      <a:pt x="29" y="43"/>
                    </a:lnTo>
                    <a:lnTo>
                      <a:pt x="31" y="35"/>
                    </a:lnTo>
                    <a:lnTo>
                      <a:pt x="22" y="22"/>
                    </a:lnTo>
                    <a:lnTo>
                      <a:pt x="9"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3" name="Freeform 186"/>
              <p:cNvSpPr>
                <a:spLocks/>
              </p:cNvSpPr>
              <p:nvPr/>
            </p:nvSpPr>
            <p:spPr bwMode="auto">
              <a:xfrm>
                <a:off x="1289" y="2281"/>
                <a:ext cx="66" cy="15"/>
              </a:xfrm>
              <a:custGeom>
                <a:avLst/>
                <a:gdLst>
                  <a:gd name="T0" fmla="*/ 66 w 66"/>
                  <a:gd name="T1" fmla="*/ 3 h 15"/>
                  <a:gd name="T2" fmla="*/ 59 w 66"/>
                  <a:gd name="T3" fmla="*/ 8 h 15"/>
                  <a:gd name="T4" fmla="*/ 50 w 66"/>
                  <a:gd name="T5" fmla="*/ 11 h 15"/>
                  <a:gd name="T6" fmla="*/ 39 w 66"/>
                  <a:gd name="T7" fmla="*/ 14 h 15"/>
                  <a:gd name="T8" fmla="*/ 29 w 66"/>
                  <a:gd name="T9" fmla="*/ 15 h 15"/>
                  <a:gd name="T10" fmla="*/ 17 w 66"/>
                  <a:gd name="T11" fmla="*/ 15 h 15"/>
                  <a:gd name="T12" fmla="*/ 8 w 66"/>
                  <a:gd name="T13" fmla="*/ 14 h 15"/>
                  <a:gd name="T14" fmla="*/ 2 w 66"/>
                  <a:gd name="T15" fmla="*/ 11 h 15"/>
                  <a:gd name="T16" fmla="*/ 0 w 66"/>
                  <a:gd name="T17" fmla="*/ 6 h 15"/>
                  <a:gd name="T18" fmla="*/ 1 w 66"/>
                  <a:gd name="T19" fmla="*/ 2 h 15"/>
                  <a:gd name="T20" fmla="*/ 7 w 66"/>
                  <a:gd name="T21" fmla="*/ 0 h 15"/>
                  <a:gd name="T22" fmla="*/ 14 w 66"/>
                  <a:gd name="T23" fmla="*/ 0 h 15"/>
                  <a:gd name="T24" fmla="*/ 26 w 66"/>
                  <a:gd name="T25" fmla="*/ 0 h 15"/>
                  <a:gd name="T26" fmla="*/ 36 w 66"/>
                  <a:gd name="T27" fmla="*/ 2 h 15"/>
                  <a:gd name="T28" fmla="*/ 48 w 66"/>
                  <a:gd name="T29" fmla="*/ 2 h 15"/>
                  <a:gd name="T30" fmla="*/ 59 w 66"/>
                  <a:gd name="T31" fmla="*/ 3 h 15"/>
                  <a:gd name="T32" fmla="*/ 66 w 66"/>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3"/>
                    </a:moveTo>
                    <a:lnTo>
                      <a:pt x="59" y="8"/>
                    </a:lnTo>
                    <a:lnTo>
                      <a:pt x="50" y="11"/>
                    </a:lnTo>
                    <a:lnTo>
                      <a:pt x="39" y="14"/>
                    </a:lnTo>
                    <a:lnTo>
                      <a:pt x="29" y="15"/>
                    </a:lnTo>
                    <a:lnTo>
                      <a:pt x="17" y="15"/>
                    </a:lnTo>
                    <a:lnTo>
                      <a:pt x="8" y="14"/>
                    </a:lnTo>
                    <a:lnTo>
                      <a:pt x="2" y="11"/>
                    </a:lnTo>
                    <a:lnTo>
                      <a:pt x="0" y="6"/>
                    </a:lnTo>
                    <a:lnTo>
                      <a:pt x="1" y="2"/>
                    </a:lnTo>
                    <a:lnTo>
                      <a:pt x="7" y="0"/>
                    </a:lnTo>
                    <a:lnTo>
                      <a:pt x="14" y="0"/>
                    </a:lnTo>
                    <a:lnTo>
                      <a:pt x="26" y="0"/>
                    </a:lnTo>
                    <a:lnTo>
                      <a:pt x="36" y="2"/>
                    </a:lnTo>
                    <a:lnTo>
                      <a:pt x="48" y="2"/>
                    </a:lnTo>
                    <a:lnTo>
                      <a:pt x="59" y="3"/>
                    </a:lnTo>
                    <a:lnTo>
                      <a:pt x="66"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4" name="Freeform 187"/>
              <p:cNvSpPr>
                <a:spLocks/>
              </p:cNvSpPr>
              <p:nvPr/>
            </p:nvSpPr>
            <p:spPr bwMode="auto">
              <a:xfrm>
                <a:off x="1303" y="2231"/>
                <a:ext cx="64" cy="27"/>
              </a:xfrm>
              <a:custGeom>
                <a:avLst/>
                <a:gdLst>
                  <a:gd name="T0" fmla="*/ 64 w 64"/>
                  <a:gd name="T1" fmla="*/ 27 h 27"/>
                  <a:gd name="T2" fmla="*/ 58 w 64"/>
                  <a:gd name="T3" fmla="*/ 27 h 27"/>
                  <a:gd name="T4" fmla="*/ 48 w 64"/>
                  <a:gd name="T5" fmla="*/ 25 h 27"/>
                  <a:gd name="T6" fmla="*/ 37 w 64"/>
                  <a:gd name="T7" fmla="*/ 22 h 27"/>
                  <a:gd name="T8" fmla="*/ 27 w 64"/>
                  <a:gd name="T9" fmla="*/ 19 h 27"/>
                  <a:gd name="T10" fmla="*/ 17 w 64"/>
                  <a:gd name="T11" fmla="*/ 16 h 27"/>
                  <a:gd name="T12" fmla="*/ 8 w 64"/>
                  <a:gd name="T13" fmla="*/ 12 h 27"/>
                  <a:gd name="T14" fmla="*/ 2 w 64"/>
                  <a:gd name="T15" fmla="*/ 8 h 27"/>
                  <a:gd name="T16" fmla="*/ 0 w 64"/>
                  <a:gd name="T17" fmla="*/ 3 h 27"/>
                  <a:gd name="T18" fmla="*/ 3 w 64"/>
                  <a:gd name="T19" fmla="*/ 0 h 27"/>
                  <a:gd name="T20" fmla="*/ 9 w 64"/>
                  <a:gd name="T21" fmla="*/ 0 h 27"/>
                  <a:gd name="T22" fmla="*/ 18 w 64"/>
                  <a:gd name="T23" fmla="*/ 3 h 27"/>
                  <a:gd name="T24" fmla="*/ 30 w 64"/>
                  <a:gd name="T25" fmla="*/ 8 h 27"/>
                  <a:gd name="T26" fmla="*/ 40 w 64"/>
                  <a:gd name="T27" fmla="*/ 13 h 27"/>
                  <a:gd name="T28" fmla="*/ 50 w 64"/>
                  <a:gd name="T29" fmla="*/ 19 h 27"/>
                  <a:gd name="T30" fmla="*/ 59 w 64"/>
                  <a:gd name="T31" fmla="*/ 24 h 27"/>
                  <a:gd name="T32" fmla="*/ 64 w 64"/>
                  <a:gd name="T33" fmla="*/ 27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7"/>
                  <a:gd name="T53" fmla="*/ 64 w 64"/>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7">
                    <a:moveTo>
                      <a:pt x="64" y="27"/>
                    </a:moveTo>
                    <a:lnTo>
                      <a:pt x="58" y="27"/>
                    </a:lnTo>
                    <a:lnTo>
                      <a:pt x="48" y="25"/>
                    </a:lnTo>
                    <a:lnTo>
                      <a:pt x="37" y="22"/>
                    </a:lnTo>
                    <a:lnTo>
                      <a:pt x="27" y="19"/>
                    </a:lnTo>
                    <a:lnTo>
                      <a:pt x="17" y="16"/>
                    </a:lnTo>
                    <a:lnTo>
                      <a:pt x="8" y="12"/>
                    </a:lnTo>
                    <a:lnTo>
                      <a:pt x="2" y="8"/>
                    </a:lnTo>
                    <a:lnTo>
                      <a:pt x="0" y="3"/>
                    </a:lnTo>
                    <a:lnTo>
                      <a:pt x="3" y="0"/>
                    </a:lnTo>
                    <a:lnTo>
                      <a:pt x="9" y="0"/>
                    </a:lnTo>
                    <a:lnTo>
                      <a:pt x="18" y="3"/>
                    </a:lnTo>
                    <a:lnTo>
                      <a:pt x="30" y="8"/>
                    </a:lnTo>
                    <a:lnTo>
                      <a:pt x="40" y="13"/>
                    </a:lnTo>
                    <a:lnTo>
                      <a:pt x="50" y="19"/>
                    </a:lnTo>
                    <a:lnTo>
                      <a:pt x="59" y="24"/>
                    </a:lnTo>
                    <a:lnTo>
                      <a:pt x="64"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5" name="Freeform 188"/>
              <p:cNvSpPr>
                <a:spLocks/>
              </p:cNvSpPr>
              <p:nvPr/>
            </p:nvSpPr>
            <p:spPr bwMode="auto">
              <a:xfrm>
                <a:off x="1289" y="2305"/>
                <a:ext cx="60" cy="15"/>
              </a:xfrm>
              <a:custGeom>
                <a:avLst/>
                <a:gdLst>
                  <a:gd name="T0" fmla="*/ 60 w 60"/>
                  <a:gd name="T1" fmla="*/ 0 h 15"/>
                  <a:gd name="T2" fmla="*/ 57 w 60"/>
                  <a:gd name="T3" fmla="*/ 4 h 15"/>
                  <a:gd name="T4" fmla="*/ 51 w 60"/>
                  <a:gd name="T5" fmla="*/ 9 h 15"/>
                  <a:gd name="T6" fmla="*/ 42 w 60"/>
                  <a:gd name="T7" fmla="*/ 12 h 15"/>
                  <a:gd name="T8" fmla="*/ 32 w 60"/>
                  <a:gd name="T9" fmla="*/ 15 h 15"/>
                  <a:gd name="T10" fmla="*/ 22 w 60"/>
                  <a:gd name="T11" fmla="*/ 15 h 15"/>
                  <a:gd name="T12" fmla="*/ 13 w 60"/>
                  <a:gd name="T13" fmla="*/ 15 h 15"/>
                  <a:gd name="T14" fmla="*/ 4 w 60"/>
                  <a:gd name="T15" fmla="*/ 12 h 15"/>
                  <a:gd name="T16" fmla="*/ 0 w 60"/>
                  <a:gd name="T17" fmla="*/ 9 h 15"/>
                  <a:gd name="T18" fmla="*/ 0 w 60"/>
                  <a:gd name="T19" fmla="*/ 6 h 15"/>
                  <a:gd name="T20" fmla="*/ 2 w 60"/>
                  <a:gd name="T21" fmla="*/ 3 h 15"/>
                  <a:gd name="T22" fmla="*/ 10 w 60"/>
                  <a:gd name="T23" fmla="*/ 2 h 15"/>
                  <a:gd name="T24" fmla="*/ 20 w 60"/>
                  <a:gd name="T25" fmla="*/ 2 h 15"/>
                  <a:gd name="T26" fmla="*/ 32 w 60"/>
                  <a:gd name="T27" fmla="*/ 2 h 15"/>
                  <a:gd name="T28" fmla="*/ 42 w 60"/>
                  <a:gd name="T29" fmla="*/ 2 h 15"/>
                  <a:gd name="T30" fmla="*/ 53 w 60"/>
                  <a:gd name="T31" fmla="*/ 2 h 15"/>
                  <a:gd name="T32" fmla="*/ 60 w 6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5"/>
                  <a:gd name="T53" fmla="*/ 60 w 6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5">
                    <a:moveTo>
                      <a:pt x="60" y="0"/>
                    </a:moveTo>
                    <a:lnTo>
                      <a:pt x="57" y="4"/>
                    </a:lnTo>
                    <a:lnTo>
                      <a:pt x="51" y="9"/>
                    </a:lnTo>
                    <a:lnTo>
                      <a:pt x="42" y="12"/>
                    </a:lnTo>
                    <a:lnTo>
                      <a:pt x="32" y="15"/>
                    </a:lnTo>
                    <a:lnTo>
                      <a:pt x="22" y="15"/>
                    </a:lnTo>
                    <a:lnTo>
                      <a:pt x="13" y="15"/>
                    </a:lnTo>
                    <a:lnTo>
                      <a:pt x="4" y="12"/>
                    </a:lnTo>
                    <a:lnTo>
                      <a:pt x="0" y="9"/>
                    </a:lnTo>
                    <a:lnTo>
                      <a:pt x="0" y="6"/>
                    </a:lnTo>
                    <a:lnTo>
                      <a:pt x="2" y="3"/>
                    </a:lnTo>
                    <a:lnTo>
                      <a:pt x="10" y="2"/>
                    </a:lnTo>
                    <a:lnTo>
                      <a:pt x="20" y="2"/>
                    </a:lnTo>
                    <a:lnTo>
                      <a:pt x="32" y="2"/>
                    </a:lnTo>
                    <a:lnTo>
                      <a:pt x="42" y="2"/>
                    </a:lnTo>
                    <a:lnTo>
                      <a:pt x="53" y="2"/>
                    </a:lnTo>
                    <a:lnTo>
                      <a:pt x="6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6" name="Freeform 189"/>
              <p:cNvSpPr>
                <a:spLocks/>
              </p:cNvSpPr>
              <p:nvPr/>
            </p:nvSpPr>
            <p:spPr bwMode="auto">
              <a:xfrm>
                <a:off x="1284" y="2327"/>
                <a:ext cx="65" cy="21"/>
              </a:xfrm>
              <a:custGeom>
                <a:avLst/>
                <a:gdLst>
                  <a:gd name="T0" fmla="*/ 65 w 65"/>
                  <a:gd name="T1" fmla="*/ 0 h 21"/>
                  <a:gd name="T2" fmla="*/ 61 w 65"/>
                  <a:gd name="T3" fmla="*/ 6 h 21"/>
                  <a:gd name="T4" fmla="*/ 53 w 65"/>
                  <a:gd name="T5" fmla="*/ 11 h 21"/>
                  <a:gd name="T6" fmla="*/ 44 w 65"/>
                  <a:gd name="T7" fmla="*/ 15 h 21"/>
                  <a:gd name="T8" fmla="*/ 33 w 65"/>
                  <a:gd name="T9" fmla="*/ 18 h 21"/>
                  <a:gd name="T10" fmla="*/ 22 w 65"/>
                  <a:gd name="T11" fmla="*/ 19 h 21"/>
                  <a:gd name="T12" fmla="*/ 12 w 65"/>
                  <a:gd name="T13" fmla="*/ 21 h 21"/>
                  <a:gd name="T14" fmla="*/ 5 w 65"/>
                  <a:gd name="T15" fmla="*/ 19 h 21"/>
                  <a:gd name="T16" fmla="*/ 0 w 65"/>
                  <a:gd name="T17" fmla="*/ 16 h 21"/>
                  <a:gd name="T18" fmla="*/ 0 w 65"/>
                  <a:gd name="T19" fmla="*/ 14 h 21"/>
                  <a:gd name="T20" fmla="*/ 5 w 65"/>
                  <a:gd name="T21" fmla="*/ 12 h 21"/>
                  <a:gd name="T22" fmla="*/ 12 w 65"/>
                  <a:gd name="T23" fmla="*/ 9 h 21"/>
                  <a:gd name="T24" fmla="*/ 21 w 65"/>
                  <a:gd name="T25" fmla="*/ 8 h 21"/>
                  <a:gd name="T26" fmla="*/ 33 w 65"/>
                  <a:gd name="T27" fmla="*/ 8 h 21"/>
                  <a:gd name="T28" fmla="*/ 44 w 65"/>
                  <a:gd name="T29" fmla="*/ 5 h 21"/>
                  <a:gd name="T30" fmla="*/ 55 w 65"/>
                  <a:gd name="T31" fmla="*/ 3 h 21"/>
                  <a:gd name="T32" fmla="*/ 65 w 6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21"/>
                  <a:gd name="T53" fmla="*/ 65 w 6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21">
                    <a:moveTo>
                      <a:pt x="65" y="0"/>
                    </a:moveTo>
                    <a:lnTo>
                      <a:pt x="61" y="6"/>
                    </a:lnTo>
                    <a:lnTo>
                      <a:pt x="53" y="11"/>
                    </a:lnTo>
                    <a:lnTo>
                      <a:pt x="44" y="15"/>
                    </a:lnTo>
                    <a:lnTo>
                      <a:pt x="33" y="18"/>
                    </a:lnTo>
                    <a:lnTo>
                      <a:pt x="22" y="19"/>
                    </a:lnTo>
                    <a:lnTo>
                      <a:pt x="12" y="21"/>
                    </a:lnTo>
                    <a:lnTo>
                      <a:pt x="5" y="19"/>
                    </a:lnTo>
                    <a:lnTo>
                      <a:pt x="0" y="16"/>
                    </a:lnTo>
                    <a:lnTo>
                      <a:pt x="0" y="14"/>
                    </a:lnTo>
                    <a:lnTo>
                      <a:pt x="5" y="12"/>
                    </a:lnTo>
                    <a:lnTo>
                      <a:pt x="12" y="9"/>
                    </a:lnTo>
                    <a:lnTo>
                      <a:pt x="21" y="8"/>
                    </a:lnTo>
                    <a:lnTo>
                      <a:pt x="33" y="8"/>
                    </a:lnTo>
                    <a:lnTo>
                      <a:pt x="44" y="5"/>
                    </a:lnTo>
                    <a:lnTo>
                      <a:pt x="55"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7" name="Freeform 190"/>
              <p:cNvSpPr>
                <a:spLocks/>
              </p:cNvSpPr>
              <p:nvPr/>
            </p:nvSpPr>
            <p:spPr bwMode="auto">
              <a:xfrm>
                <a:off x="1289" y="2346"/>
                <a:ext cx="62" cy="27"/>
              </a:xfrm>
              <a:custGeom>
                <a:avLst/>
                <a:gdLst>
                  <a:gd name="T0" fmla="*/ 62 w 62"/>
                  <a:gd name="T1" fmla="*/ 0 h 27"/>
                  <a:gd name="T2" fmla="*/ 57 w 62"/>
                  <a:gd name="T3" fmla="*/ 6 h 27"/>
                  <a:gd name="T4" fmla="*/ 48 w 62"/>
                  <a:gd name="T5" fmla="*/ 14 h 27"/>
                  <a:gd name="T6" fmla="*/ 39 w 62"/>
                  <a:gd name="T7" fmla="*/ 18 h 27"/>
                  <a:gd name="T8" fmla="*/ 29 w 62"/>
                  <a:gd name="T9" fmla="*/ 23 h 27"/>
                  <a:gd name="T10" fmla="*/ 19 w 62"/>
                  <a:gd name="T11" fmla="*/ 26 h 27"/>
                  <a:gd name="T12" fmla="*/ 10 w 62"/>
                  <a:gd name="T13" fmla="*/ 27 h 27"/>
                  <a:gd name="T14" fmla="*/ 2 w 62"/>
                  <a:gd name="T15" fmla="*/ 27 h 27"/>
                  <a:gd name="T16" fmla="*/ 0 w 62"/>
                  <a:gd name="T17" fmla="*/ 24 h 27"/>
                  <a:gd name="T18" fmla="*/ 1 w 62"/>
                  <a:gd name="T19" fmla="*/ 21 h 27"/>
                  <a:gd name="T20" fmla="*/ 5 w 62"/>
                  <a:gd name="T21" fmla="*/ 17 h 27"/>
                  <a:gd name="T22" fmla="*/ 13 w 62"/>
                  <a:gd name="T23" fmla="*/ 14 h 27"/>
                  <a:gd name="T24" fmla="*/ 23 w 62"/>
                  <a:gd name="T25" fmla="*/ 12 h 27"/>
                  <a:gd name="T26" fmla="*/ 33 w 62"/>
                  <a:gd name="T27" fmla="*/ 9 h 27"/>
                  <a:gd name="T28" fmla="*/ 44 w 62"/>
                  <a:gd name="T29" fmla="*/ 6 h 27"/>
                  <a:gd name="T30" fmla="*/ 54 w 62"/>
                  <a:gd name="T31" fmla="*/ 3 h 27"/>
                  <a:gd name="T32" fmla="*/ 62 w 62"/>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7"/>
                  <a:gd name="T53" fmla="*/ 62 w 62"/>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7">
                    <a:moveTo>
                      <a:pt x="62" y="0"/>
                    </a:moveTo>
                    <a:lnTo>
                      <a:pt x="57" y="6"/>
                    </a:lnTo>
                    <a:lnTo>
                      <a:pt x="48" y="14"/>
                    </a:lnTo>
                    <a:lnTo>
                      <a:pt x="39" y="18"/>
                    </a:lnTo>
                    <a:lnTo>
                      <a:pt x="29" y="23"/>
                    </a:lnTo>
                    <a:lnTo>
                      <a:pt x="19" y="26"/>
                    </a:lnTo>
                    <a:lnTo>
                      <a:pt x="10" y="27"/>
                    </a:lnTo>
                    <a:lnTo>
                      <a:pt x="2" y="27"/>
                    </a:lnTo>
                    <a:lnTo>
                      <a:pt x="0" y="24"/>
                    </a:lnTo>
                    <a:lnTo>
                      <a:pt x="1" y="21"/>
                    </a:lnTo>
                    <a:lnTo>
                      <a:pt x="5" y="17"/>
                    </a:lnTo>
                    <a:lnTo>
                      <a:pt x="13" y="14"/>
                    </a:lnTo>
                    <a:lnTo>
                      <a:pt x="23" y="12"/>
                    </a:lnTo>
                    <a:lnTo>
                      <a:pt x="33" y="9"/>
                    </a:lnTo>
                    <a:lnTo>
                      <a:pt x="44" y="6"/>
                    </a:lnTo>
                    <a:lnTo>
                      <a:pt x="54" y="3"/>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8" name="Freeform 191"/>
              <p:cNvSpPr>
                <a:spLocks/>
              </p:cNvSpPr>
              <p:nvPr/>
            </p:nvSpPr>
            <p:spPr bwMode="auto">
              <a:xfrm>
                <a:off x="1291" y="2370"/>
                <a:ext cx="65" cy="40"/>
              </a:xfrm>
              <a:custGeom>
                <a:avLst/>
                <a:gdLst>
                  <a:gd name="T0" fmla="*/ 65 w 65"/>
                  <a:gd name="T1" fmla="*/ 0 h 40"/>
                  <a:gd name="T2" fmla="*/ 58 w 65"/>
                  <a:gd name="T3" fmla="*/ 6 h 40"/>
                  <a:gd name="T4" fmla="*/ 51 w 65"/>
                  <a:gd name="T5" fmla="*/ 13 h 40"/>
                  <a:gd name="T6" fmla="*/ 40 w 65"/>
                  <a:gd name="T7" fmla="*/ 22 h 40"/>
                  <a:gd name="T8" fmla="*/ 30 w 65"/>
                  <a:gd name="T9" fmla="*/ 30 h 40"/>
                  <a:gd name="T10" fmla="*/ 20 w 65"/>
                  <a:gd name="T11" fmla="*/ 36 h 40"/>
                  <a:gd name="T12" fmla="*/ 12 w 65"/>
                  <a:gd name="T13" fmla="*/ 39 h 40"/>
                  <a:gd name="T14" fmla="*/ 5 w 65"/>
                  <a:gd name="T15" fmla="*/ 40 h 40"/>
                  <a:gd name="T16" fmla="*/ 0 w 65"/>
                  <a:gd name="T17" fmla="*/ 37 h 40"/>
                  <a:gd name="T18" fmla="*/ 0 w 65"/>
                  <a:gd name="T19" fmla="*/ 33 h 40"/>
                  <a:gd name="T20" fmla="*/ 6 w 65"/>
                  <a:gd name="T21" fmla="*/ 27 h 40"/>
                  <a:gd name="T22" fmla="*/ 14 w 65"/>
                  <a:gd name="T23" fmla="*/ 22 h 40"/>
                  <a:gd name="T24" fmla="*/ 26 w 65"/>
                  <a:gd name="T25" fmla="*/ 16 h 40"/>
                  <a:gd name="T26" fmla="*/ 37 w 65"/>
                  <a:gd name="T27" fmla="*/ 12 h 40"/>
                  <a:gd name="T28" fmla="*/ 49 w 65"/>
                  <a:gd name="T29" fmla="*/ 7 h 40"/>
                  <a:gd name="T30" fmla="*/ 58 w 65"/>
                  <a:gd name="T31" fmla="*/ 3 h 40"/>
                  <a:gd name="T32" fmla="*/ 65 w 65"/>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0"/>
                  <a:gd name="T53" fmla="*/ 65 w 6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0">
                    <a:moveTo>
                      <a:pt x="65" y="0"/>
                    </a:moveTo>
                    <a:lnTo>
                      <a:pt x="58" y="6"/>
                    </a:lnTo>
                    <a:lnTo>
                      <a:pt x="51" y="13"/>
                    </a:lnTo>
                    <a:lnTo>
                      <a:pt x="40" y="22"/>
                    </a:lnTo>
                    <a:lnTo>
                      <a:pt x="30" y="30"/>
                    </a:lnTo>
                    <a:lnTo>
                      <a:pt x="20" y="36"/>
                    </a:lnTo>
                    <a:lnTo>
                      <a:pt x="12" y="39"/>
                    </a:lnTo>
                    <a:lnTo>
                      <a:pt x="5" y="40"/>
                    </a:lnTo>
                    <a:lnTo>
                      <a:pt x="0" y="37"/>
                    </a:lnTo>
                    <a:lnTo>
                      <a:pt x="0" y="33"/>
                    </a:lnTo>
                    <a:lnTo>
                      <a:pt x="6" y="27"/>
                    </a:lnTo>
                    <a:lnTo>
                      <a:pt x="14" y="22"/>
                    </a:lnTo>
                    <a:lnTo>
                      <a:pt x="26" y="16"/>
                    </a:lnTo>
                    <a:lnTo>
                      <a:pt x="37" y="12"/>
                    </a:lnTo>
                    <a:lnTo>
                      <a:pt x="49" y="7"/>
                    </a:lnTo>
                    <a:lnTo>
                      <a:pt x="58"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9" name="Freeform 192"/>
              <p:cNvSpPr>
                <a:spLocks/>
              </p:cNvSpPr>
              <p:nvPr/>
            </p:nvSpPr>
            <p:spPr bwMode="auto">
              <a:xfrm>
                <a:off x="1303" y="2397"/>
                <a:ext cx="64" cy="54"/>
              </a:xfrm>
              <a:custGeom>
                <a:avLst/>
                <a:gdLst>
                  <a:gd name="T0" fmla="*/ 64 w 64"/>
                  <a:gd name="T1" fmla="*/ 0 h 54"/>
                  <a:gd name="T2" fmla="*/ 58 w 64"/>
                  <a:gd name="T3" fmla="*/ 6 h 54"/>
                  <a:gd name="T4" fmla="*/ 50 w 64"/>
                  <a:gd name="T5" fmla="*/ 14 h 54"/>
                  <a:gd name="T6" fmla="*/ 40 w 64"/>
                  <a:gd name="T7" fmla="*/ 25 h 54"/>
                  <a:gd name="T8" fmla="*/ 30 w 64"/>
                  <a:gd name="T9" fmla="*/ 35 h 54"/>
                  <a:gd name="T10" fmla="*/ 19 w 64"/>
                  <a:gd name="T11" fmla="*/ 44 h 54"/>
                  <a:gd name="T12" fmla="*/ 11 w 64"/>
                  <a:gd name="T13" fmla="*/ 51 h 54"/>
                  <a:gd name="T14" fmla="*/ 3 w 64"/>
                  <a:gd name="T15" fmla="*/ 54 h 54"/>
                  <a:gd name="T16" fmla="*/ 0 w 64"/>
                  <a:gd name="T17" fmla="*/ 51 h 54"/>
                  <a:gd name="T18" fmla="*/ 2 w 64"/>
                  <a:gd name="T19" fmla="*/ 46 h 54"/>
                  <a:gd name="T20" fmla="*/ 8 w 64"/>
                  <a:gd name="T21" fmla="*/ 38 h 54"/>
                  <a:gd name="T22" fmla="*/ 17 w 64"/>
                  <a:gd name="T23" fmla="*/ 31 h 54"/>
                  <a:gd name="T24" fmla="*/ 28 w 64"/>
                  <a:gd name="T25" fmla="*/ 23 h 54"/>
                  <a:gd name="T26" fmla="*/ 39 w 64"/>
                  <a:gd name="T27" fmla="*/ 16 h 54"/>
                  <a:gd name="T28" fmla="*/ 50 w 64"/>
                  <a:gd name="T29" fmla="*/ 9 h 54"/>
                  <a:gd name="T30" fmla="*/ 59 w 64"/>
                  <a:gd name="T31" fmla="*/ 4 h 54"/>
                  <a:gd name="T32" fmla="*/ 64 w 64"/>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4"/>
                  <a:gd name="T53" fmla="*/ 64 w 6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4">
                    <a:moveTo>
                      <a:pt x="64" y="0"/>
                    </a:moveTo>
                    <a:lnTo>
                      <a:pt x="58" y="6"/>
                    </a:lnTo>
                    <a:lnTo>
                      <a:pt x="50" y="14"/>
                    </a:lnTo>
                    <a:lnTo>
                      <a:pt x="40" y="25"/>
                    </a:lnTo>
                    <a:lnTo>
                      <a:pt x="30" y="35"/>
                    </a:lnTo>
                    <a:lnTo>
                      <a:pt x="19" y="44"/>
                    </a:lnTo>
                    <a:lnTo>
                      <a:pt x="11" y="51"/>
                    </a:lnTo>
                    <a:lnTo>
                      <a:pt x="3" y="54"/>
                    </a:lnTo>
                    <a:lnTo>
                      <a:pt x="0" y="51"/>
                    </a:lnTo>
                    <a:lnTo>
                      <a:pt x="2" y="46"/>
                    </a:lnTo>
                    <a:lnTo>
                      <a:pt x="8" y="38"/>
                    </a:lnTo>
                    <a:lnTo>
                      <a:pt x="17" y="31"/>
                    </a:lnTo>
                    <a:lnTo>
                      <a:pt x="28" y="23"/>
                    </a:lnTo>
                    <a:lnTo>
                      <a:pt x="39" y="16"/>
                    </a:lnTo>
                    <a:lnTo>
                      <a:pt x="50" y="9"/>
                    </a:lnTo>
                    <a:lnTo>
                      <a:pt x="59" y="4"/>
                    </a:lnTo>
                    <a:lnTo>
                      <a:pt x="6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0" name="Freeform 193"/>
              <p:cNvSpPr>
                <a:spLocks/>
              </p:cNvSpPr>
              <p:nvPr/>
            </p:nvSpPr>
            <p:spPr bwMode="auto">
              <a:xfrm>
                <a:off x="1312" y="2428"/>
                <a:ext cx="65" cy="62"/>
              </a:xfrm>
              <a:custGeom>
                <a:avLst/>
                <a:gdLst>
                  <a:gd name="T0" fmla="*/ 65 w 65"/>
                  <a:gd name="T1" fmla="*/ 0 h 62"/>
                  <a:gd name="T2" fmla="*/ 61 w 65"/>
                  <a:gd name="T3" fmla="*/ 7 h 62"/>
                  <a:gd name="T4" fmla="*/ 53 w 65"/>
                  <a:gd name="T5" fmla="*/ 17 h 62"/>
                  <a:gd name="T6" fmla="*/ 43 w 65"/>
                  <a:gd name="T7" fmla="*/ 29 h 62"/>
                  <a:gd name="T8" fmla="*/ 33 w 65"/>
                  <a:gd name="T9" fmla="*/ 41 h 62"/>
                  <a:gd name="T10" fmla="*/ 22 w 65"/>
                  <a:gd name="T11" fmla="*/ 51 h 62"/>
                  <a:gd name="T12" fmla="*/ 13 w 65"/>
                  <a:gd name="T13" fmla="*/ 59 h 62"/>
                  <a:gd name="T14" fmla="*/ 5 w 65"/>
                  <a:gd name="T15" fmla="*/ 62 h 62"/>
                  <a:gd name="T16" fmla="*/ 0 w 65"/>
                  <a:gd name="T17" fmla="*/ 59 h 62"/>
                  <a:gd name="T18" fmla="*/ 0 w 65"/>
                  <a:gd name="T19" fmla="*/ 53 h 62"/>
                  <a:gd name="T20" fmla="*/ 5 w 65"/>
                  <a:gd name="T21" fmla="*/ 46 h 62"/>
                  <a:gd name="T22" fmla="*/ 15 w 65"/>
                  <a:gd name="T23" fmla="*/ 38 h 62"/>
                  <a:gd name="T24" fmla="*/ 27 w 65"/>
                  <a:gd name="T25" fmla="*/ 29 h 62"/>
                  <a:gd name="T26" fmla="*/ 39 w 65"/>
                  <a:gd name="T27" fmla="*/ 22 h 62"/>
                  <a:gd name="T28" fmla="*/ 50 w 65"/>
                  <a:gd name="T29" fmla="*/ 13 h 62"/>
                  <a:gd name="T30" fmla="*/ 59 w 65"/>
                  <a:gd name="T31" fmla="*/ 6 h 62"/>
                  <a:gd name="T32" fmla="*/ 65 w 65"/>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2"/>
                  <a:gd name="T53" fmla="*/ 65 w 65"/>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2">
                    <a:moveTo>
                      <a:pt x="65" y="0"/>
                    </a:moveTo>
                    <a:lnTo>
                      <a:pt x="61" y="7"/>
                    </a:lnTo>
                    <a:lnTo>
                      <a:pt x="53" y="17"/>
                    </a:lnTo>
                    <a:lnTo>
                      <a:pt x="43" y="29"/>
                    </a:lnTo>
                    <a:lnTo>
                      <a:pt x="33" y="41"/>
                    </a:lnTo>
                    <a:lnTo>
                      <a:pt x="22" y="51"/>
                    </a:lnTo>
                    <a:lnTo>
                      <a:pt x="13" y="59"/>
                    </a:lnTo>
                    <a:lnTo>
                      <a:pt x="5" y="62"/>
                    </a:lnTo>
                    <a:lnTo>
                      <a:pt x="0" y="59"/>
                    </a:lnTo>
                    <a:lnTo>
                      <a:pt x="0" y="53"/>
                    </a:lnTo>
                    <a:lnTo>
                      <a:pt x="5" y="46"/>
                    </a:lnTo>
                    <a:lnTo>
                      <a:pt x="15" y="38"/>
                    </a:lnTo>
                    <a:lnTo>
                      <a:pt x="27" y="29"/>
                    </a:lnTo>
                    <a:lnTo>
                      <a:pt x="39" y="22"/>
                    </a:lnTo>
                    <a:lnTo>
                      <a:pt x="50" y="13"/>
                    </a:lnTo>
                    <a:lnTo>
                      <a:pt x="59" y="6"/>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1" name="Freeform 194"/>
              <p:cNvSpPr>
                <a:spLocks/>
              </p:cNvSpPr>
              <p:nvPr/>
            </p:nvSpPr>
            <p:spPr bwMode="auto">
              <a:xfrm>
                <a:off x="1330" y="2451"/>
                <a:ext cx="62" cy="71"/>
              </a:xfrm>
              <a:custGeom>
                <a:avLst/>
                <a:gdLst>
                  <a:gd name="T0" fmla="*/ 62 w 62"/>
                  <a:gd name="T1" fmla="*/ 0 h 71"/>
                  <a:gd name="T2" fmla="*/ 59 w 62"/>
                  <a:gd name="T3" fmla="*/ 9 h 71"/>
                  <a:gd name="T4" fmla="*/ 53 w 62"/>
                  <a:gd name="T5" fmla="*/ 21 h 71"/>
                  <a:gd name="T6" fmla="*/ 46 w 62"/>
                  <a:gd name="T7" fmla="*/ 33 h 71"/>
                  <a:gd name="T8" fmla="*/ 38 w 62"/>
                  <a:gd name="T9" fmla="*/ 45 h 71"/>
                  <a:gd name="T10" fmla="*/ 29 w 62"/>
                  <a:gd name="T11" fmla="*/ 55 h 71"/>
                  <a:gd name="T12" fmla="*/ 21 w 62"/>
                  <a:gd name="T13" fmla="*/ 64 h 71"/>
                  <a:gd name="T14" fmla="*/ 10 w 62"/>
                  <a:gd name="T15" fmla="*/ 70 h 71"/>
                  <a:gd name="T16" fmla="*/ 1 w 62"/>
                  <a:gd name="T17" fmla="*/ 71 h 71"/>
                  <a:gd name="T18" fmla="*/ 0 w 62"/>
                  <a:gd name="T19" fmla="*/ 68 h 71"/>
                  <a:gd name="T20" fmla="*/ 3 w 62"/>
                  <a:gd name="T21" fmla="*/ 61 h 71"/>
                  <a:gd name="T22" fmla="*/ 12 w 62"/>
                  <a:gd name="T23" fmla="*/ 51 h 71"/>
                  <a:gd name="T24" fmla="*/ 22 w 62"/>
                  <a:gd name="T25" fmla="*/ 39 h 71"/>
                  <a:gd name="T26" fmla="*/ 34 w 62"/>
                  <a:gd name="T27" fmla="*/ 27 h 71"/>
                  <a:gd name="T28" fmla="*/ 46 w 62"/>
                  <a:gd name="T29" fmla="*/ 15 h 71"/>
                  <a:gd name="T30" fmla="*/ 56 w 62"/>
                  <a:gd name="T31" fmla="*/ 6 h 71"/>
                  <a:gd name="T32" fmla="*/ 62 w 6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71"/>
                  <a:gd name="T53" fmla="*/ 62 w 6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71">
                    <a:moveTo>
                      <a:pt x="62" y="0"/>
                    </a:moveTo>
                    <a:lnTo>
                      <a:pt x="59" y="9"/>
                    </a:lnTo>
                    <a:lnTo>
                      <a:pt x="53" y="21"/>
                    </a:lnTo>
                    <a:lnTo>
                      <a:pt x="46" y="33"/>
                    </a:lnTo>
                    <a:lnTo>
                      <a:pt x="38" y="45"/>
                    </a:lnTo>
                    <a:lnTo>
                      <a:pt x="29" y="55"/>
                    </a:lnTo>
                    <a:lnTo>
                      <a:pt x="21" y="64"/>
                    </a:lnTo>
                    <a:lnTo>
                      <a:pt x="10" y="70"/>
                    </a:lnTo>
                    <a:lnTo>
                      <a:pt x="1" y="71"/>
                    </a:lnTo>
                    <a:lnTo>
                      <a:pt x="0" y="68"/>
                    </a:lnTo>
                    <a:lnTo>
                      <a:pt x="3" y="61"/>
                    </a:lnTo>
                    <a:lnTo>
                      <a:pt x="12" y="51"/>
                    </a:lnTo>
                    <a:lnTo>
                      <a:pt x="22" y="39"/>
                    </a:lnTo>
                    <a:lnTo>
                      <a:pt x="34" y="27"/>
                    </a:lnTo>
                    <a:lnTo>
                      <a:pt x="46" y="15"/>
                    </a:lnTo>
                    <a:lnTo>
                      <a:pt x="56" y="6"/>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2" name="Freeform 195"/>
              <p:cNvSpPr>
                <a:spLocks/>
              </p:cNvSpPr>
              <p:nvPr/>
            </p:nvSpPr>
            <p:spPr bwMode="auto">
              <a:xfrm>
                <a:off x="1370" y="2469"/>
                <a:ext cx="28" cy="78"/>
              </a:xfrm>
              <a:custGeom>
                <a:avLst/>
                <a:gdLst>
                  <a:gd name="T0" fmla="*/ 0 w 28"/>
                  <a:gd name="T1" fmla="*/ 78 h 78"/>
                  <a:gd name="T2" fmla="*/ 1 w 28"/>
                  <a:gd name="T3" fmla="*/ 67 h 78"/>
                  <a:gd name="T4" fmla="*/ 9 w 28"/>
                  <a:gd name="T5" fmla="*/ 43 h 78"/>
                  <a:gd name="T6" fmla="*/ 19 w 28"/>
                  <a:gd name="T7" fmla="*/ 18 h 78"/>
                  <a:gd name="T8" fmla="*/ 26 w 28"/>
                  <a:gd name="T9" fmla="*/ 0 h 78"/>
                  <a:gd name="T10" fmla="*/ 28 w 28"/>
                  <a:gd name="T11" fmla="*/ 24 h 78"/>
                  <a:gd name="T12" fmla="*/ 22 w 28"/>
                  <a:gd name="T13" fmla="*/ 52 h 78"/>
                  <a:gd name="T14" fmla="*/ 13 w 28"/>
                  <a:gd name="T15" fmla="*/ 73 h 78"/>
                  <a:gd name="T16" fmla="*/ 0 w 28"/>
                  <a:gd name="T17" fmla="*/ 7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8"/>
                  <a:gd name="T29" fmla="*/ 28 w 2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8">
                    <a:moveTo>
                      <a:pt x="0" y="78"/>
                    </a:moveTo>
                    <a:lnTo>
                      <a:pt x="1" y="67"/>
                    </a:lnTo>
                    <a:lnTo>
                      <a:pt x="9" y="43"/>
                    </a:lnTo>
                    <a:lnTo>
                      <a:pt x="19" y="18"/>
                    </a:lnTo>
                    <a:lnTo>
                      <a:pt x="26" y="0"/>
                    </a:lnTo>
                    <a:lnTo>
                      <a:pt x="28" y="24"/>
                    </a:lnTo>
                    <a:lnTo>
                      <a:pt x="22" y="52"/>
                    </a:lnTo>
                    <a:lnTo>
                      <a:pt x="13" y="73"/>
                    </a:lnTo>
                    <a:lnTo>
                      <a:pt x="0" y="7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3" name="Freeform 196"/>
              <p:cNvSpPr>
                <a:spLocks/>
              </p:cNvSpPr>
              <p:nvPr/>
            </p:nvSpPr>
            <p:spPr bwMode="auto">
              <a:xfrm>
                <a:off x="1392" y="2496"/>
                <a:ext cx="28" cy="75"/>
              </a:xfrm>
              <a:custGeom>
                <a:avLst/>
                <a:gdLst>
                  <a:gd name="T0" fmla="*/ 0 w 28"/>
                  <a:gd name="T1" fmla="*/ 75 h 75"/>
                  <a:gd name="T2" fmla="*/ 1 w 28"/>
                  <a:gd name="T3" fmla="*/ 63 h 75"/>
                  <a:gd name="T4" fmla="*/ 10 w 28"/>
                  <a:gd name="T5" fmla="*/ 40 h 75"/>
                  <a:gd name="T6" fmla="*/ 21 w 28"/>
                  <a:gd name="T7" fmla="*/ 16 h 75"/>
                  <a:gd name="T8" fmla="*/ 26 w 28"/>
                  <a:gd name="T9" fmla="*/ 0 h 75"/>
                  <a:gd name="T10" fmla="*/ 28 w 28"/>
                  <a:gd name="T11" fmla="*/ 23 h 75"/>
                  <a:gd name="T12" fmla="*/ 22 w 28"/>
                  <a:gd name="T13" fmla="*/ 50 h 75"/>
                  <a:gd name="T14" fmla="*/ 13 w 28"/>
                  <a:gd name="T15" fmla="*/ 71 h 75"/>
                  <a:gd name="T16" fmla="*/ 0 w 28"/>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5"/>
                  <a:gd name="T29" fmla="*/ 28 w 2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5">
                    <a:moveTo>
                      <a:pt x="0" y="75"/>
                    </a:moveTo>
                    <a:lnTo>
                      <a:pt x="1" y="63"/>
                    </a:lnTo>
                    <a:lnTo>
                      <a:pt x="10" y="40"/>
                    </a:lnTo>
                    <a:lnTo>
                      <a:pt x="21" y="16"/>
                    </a:lnTo>
                    <a:lnTo>
                      <a:pt x="26" y="0"/>
                    </a:lnTo>
                    <a:lnTo>
                      <a:pt x="28" y="23"/>
                    </a:lnTo>
                    <a:lnTo>
                      <a:pt x="22" y="50"/>
                    </a:lnTo>
                    <a:lnTo>
                      <a:pt x="13" y="71"/>
                    </a:lnTo>
                    <a:lnTo>
                      <a:pt x="0"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4" name="Freeform 197"/>
              <p:cNvSpPr>
                <a:spLocks/>
              </p:cNvSpPr>
              <p:nvPr/>
            </p:nvSpPr>
            <p:spPr bwMode="auto">
              <a:xfrm>
                <a:off x="1275" y="2419"/>
                <a:ext cx="83" cy="383"/>
              </a:xfrm>
              <a:custGeom>
                <a:avLst/>
                <a:gdLst>
                  <a:gd name="T0" fmla="*/ 12 w 83"/>
                  <a:gd name="T1" fmla="*/ 4 h 383"/>
                  <a:gd name="T2" fmla="*/ 9 w 83"/>
                  <a:gd name="T3" fmla="*/ 3 h 383"/>
                  <a:gd name="T4" fmla="*/ 6 w 83"/>
                  <a:gd name="T5" fmla="*/ 1 h 383"/>
                  <a:gd name="T6" fmla="*/ 3 w 83"/>
                  <a:gd name="T7" fmla="*/ 1 h 383"/>
                  <a:gd name="T8" fmla="*/ 0 w 83"/>
                  <a:gd name="T9" fmla="*/ 0 h 383"/>
                  <a:gd name="T10" fmla="*/ 28 w 83"/>
                  <a:gd name="T11" fmla="*/ 56 h 383"/>
                  <a:gd name="T12" fmla="*/ 49 w 83"/>
                  <a:gd name="T13" fmla="*/ 111 h 383"/>
                  <a:gd name="T14" fmla="*/ 62 w 83"/>
                  <a:gd name="T15" fmla="*/ 164 h 383"/>
                  <a:gd name="T16" fmla="*/ 70 w 83"/>
                  <a:gd name="T17" fmla="*/ 214 h 383"/>
                  <a:gd name="T18" fmla="*/ 73 w 83"/>
                  <a:gd name="T19" fmla="*/ 261 h 383"/>
                  <a:gd name="T20" fmla="*/ 74 w 83"/>
                  <a:gd name="T21" fmla="*/ 306 h 383"/>
                  <a:gd name="T22" fmla="*/ 74 w 83"/>
                  <a:gd name="T23" fmla="*/ 346 h 383"/>
                  <a:gd name="T24" fmla="*/ 73 w 83"/>
                  <a:gd name="T25" fmla="*/ 383 h 383"/>
                  <a:gd name="T26" fmla="*/ 78 w 83"/>
                  <a:gd name="T27" fmla="*/ 355 h 383"/>
                  <a:gd name="T28" fmla="*/ 83 w 83"/>
                  <a:gd name="T29" fmla="*/ 315 h 383"/>
                  <a:gd name="T30" fmla="*/ 83 w 83"/>
                  <a:gd name="T31" fmla="*/ 263 h 383"/>
                  <a:gd name="T32" fmla="*/ 80 w 83"/>
                  <a:gd name="T33" fmla="*/ 207 h 383"/>
                  <a:gd name="T34" fmla="*/ 71 w 83"/>
                  <a:gd name="T35" fmla="*/ 149 h 383"/>
                  <a:gd name="T36" fmla="*/ 58 w 83"/>
                  <a:gd name="T37" fmla="*/ 93 h 383"/>
                  <a:gd name="T38" fmla="*/ 39 w 83"/>
                  <a:gd name="T39" fmla="*/ 44 h 383"/>
                  <a:gd name="T40" fmla="*/ 12 w 83"/>
                  <a:gd name="T41" fmla="*/ 4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383"/>
                  <a:gd name="T65" fmla="*/ 83 w 83"/>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383">
                    <a:moveTo>
                      <a:pt x="12" y="4"/>
                    </a:moveTo>
                    <a:lnTo>
                      <a:pt x="9" y="3"/>
                    </a:lnTo>
                    <a:lnTo>
                      <a:pt x="6" y="1"/>
                    </a:lnTo>
                    <a:lnTo>
                      <a:pt x="3" y="1"/>
                    </a:lnTo>
                    <a:lnTo>
                      <a:pt x="0" y="0"/>
                    </a:lnTo>
                    <a:lnTo>
                      <a:pt x="28" y="56"/>
                    </a:lnTo>
                    <a:lnTo>
                      <a:pt x="49" y="111"/>
                    </a:lnTo>
                    <a:lnTo>
                      <a:pt x="62" y="164"/>
                    </a:lnTo>
                    <a:lnTo>
                      <a:pt x="70" y="214"/>
                    </a:lnTo>
                    <a:lnTo>
                      <a:pt x="73" y="261"/>
                    </a:lnTo>
                    <a:lnTo>
                      <a:pt x="74" y="306"/>
                    </a:lnTo>
                    <a:lnTo>
                      <a:pt x="74" y="346"/>
                    </a:lnTo>
                    <a:lnTo>
                      <a:pt x="73" y="383"/>
                    </a:lnTo>
                    <a:lnTo>
                      <a:pt x="78" y="355"/>
                    </a:lnTo>
                    <a:lnTo>
                      <a:pt x="83" y="315"/>
                    </a:lnTo>
                    <a:lnTo>
                      <a:pt x="83" y="263"/>
                    </a:lnTo>
                    <a:lnTo>
                      <a:pt x="80" y="207"/>
                    </a:lnTo>
                    <a:lnTo>
                      <a:pt x="71" y="149"/>
                    </a:lnTo>
                    <a:lnTo>
                      <a:pt x="58" y="93"/>
                    </a:lnTo>
                    <a:lnTo>
                      <a:pt x="39" y="44"/>
                    </a:lnTo>
                    <a:lnTo>
                      <a:pt x="12"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5" name="Freeform 198"/>
              <p:cNvSpPr>
                <a:spLocks/>
              </p:cNvSpPr>
              <p:nvPr/>
            </p:nvSpPr>
            <p:spPr bwMode="auto">
              <a:xfrm>
                <a:off x="1296" y="2722"/>
                <a:ext cx="57" cy="56"/>
              </a:xfrm>
              <a:custGeom>
                <a:avLst/>
                <a:gdLst>
                  <a:gd name="T0" fmla="*/ 0 w 57"/>
                  <a:gd name="T1" fmla="*/ 55 h 56"/>
                  <a:gd name="T2" fmla="*/ 3 w 57"/>
                  <a:gd name="T3" fmla="*/ 56 h 56"/>
                  <a:gd name="T4" fmla="*/ 9 w 57"/>
                  <a:gd name="T5" fmla="*/ 55 h 56"/>
                  <a:gd name="T6" fmla="*/ 18 w 57"/>
                  <a:gd name="T7" fmla="*/ 50 h 56"/>
                  <a:gd name="T8" fmla="*/ 28 w 57"/>
                  <a:gd name="T9" fmla="*/ 44 h 56"/>
                  <a:gd name="T10" fmla="*/ 37 w 57"/>
                  <a:gd name="T11" fmla="*/ 35 h 56"/>
                  <a:gd name="T12" fmla="*/ 47 w 57"/>
                  <a:gd name="T13" fmla="*/ 25 h 56"/>
                  <a:gd name="T14" fmla="*/ 53 w 57"/>
                  <a:gd name="T15" fmla="*/ 13 h 56"/>
                  <a:gd name="T16" fmla="*/ 57 w 57"/>
                  <a:gd name="T17" fmla="*/ 0 h 56"/>
                  <a:gd name="T18" fmla="*/ 52 w 57"/>
                  <a:gd name="T19" fmla="*/ 7 h 56"/>
                  <a:gd name="T20" fmla="*/ 43 w 57"/>
                  <a:gd name="T21" fmla="*/ 15 h 56"/>
                  <a:gd name="T22" fmla="*/ 34 w 57"/>
                  <a:gd name="T23" fmla="*/ 22 h 56"/>
                  <a:gd name="T24" fmla="*/ 24 w 57"/>
                  <a:gd name="T25" fmla="*/ 29 h 56"/>
                  <a:gd name="T26" fmla="*/ 13 w 57"/>
                  <a:gd name="T27" fmla="*/ 38 h 56"/>
                  <a:gd name="T28" fmla="*/ 6 w 57"/>
                  <a:gd name="T29" fmla="*/ 44 h 56"/>
                  <a:gd name="T30" fmla="*/ 1 w 57"/>
                  <a:gd name="T31" fmla="*/ 50 h 56"/>
                  <a:gd name="T32" fmla="*/ 0 w 5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6"/>
                  <a:gd name="T53" fmla="*/ 57 w 5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6">
                    <a:moveTo>
                      <a:pt x="0" y="55"/>
                    </a:moveTo>
                    <a:lnTo>
                      <a:pt x="3" y="56"/>
                    </a:lnTo>
                    <a:lnTo>
                      <a:pt x="9" y="55"/>
                    </a:lnTo>
                    <a:lnTo>
                      <a:pt x="18" y="50"/>
                    </a:lnTo>
                    <a:lnTo>
                      <a:pt x="28" y="44"/>
                    </a:lnTo>
                    <a:lnTo>
                      <a:pt x="37" y="35"/>
                    </a:lnTo>
                    <a:lnTo>
                      <a:pt x="47" y="25"/>
                    </a:lnTo>
                    <a:lnTo>
                      <a:pt x="53" y="13"/>
                    </a:lnTo>
                    <a:lnTo>
                      <a:pt x="57" y="0"/>
                    </a:lnTo>
                    <a:lnTo>
                      <a:pt x="52" y="7"/>
                    </a:lnTo>
                    <a:lnTo>
                      <a:pt x="43" y="15"/>
                    </a:lnTo>
                    <a:lnTo>
                      <a:pt x="34" y="22"/>
                    </a:lnTo>
                    <a:lnTo>
                      <a:pt x="24" y="29"/>
                    </a:lnTo>
                    <a:lnTo>
                      <a:pt x="13" y="38"/>
                    </a:lnTo>
                    <a:lnTo>
                      <a:pt x="6" y="44"/>
                    </a:lnTo>
                    <a:lnTo>
                      <a:pt x="1" y="50"/>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6" name="Freeform 199"/>
              <p:cNvSpPr>
                <a:spLocks/>
              </p:cNvSpPr>
              <p:nvPr/>
            </p:nvSpPr>
            <p:spPr bwMode="auto">
              <a:xfrm>
                <a:off x="1290" y="2654"/>
                <a:ext cx="66" cy="71"/>
              </a:xfrm>
              <a:custGeom>
                <a:avLst/>
                <a:gdLst>
                  <a:gd name="T0" fmla="*/ 0 w 66"/>
                  <a:gd name="T1" fmla="*/ 69 h 71"/>
                  <a:gd name="T2" fmla="*/ 4 w 66"/>
                  <a:gd name="T3" fmla="*/ 71 h 71"/>
                  <a:gd name="T4" fmla="*/ 12 w 66"/>
                  <a:gd name="T5" fmla="*/ 69 h 71"/>
                  <a:gd name="T6" fmla="*/ 21 w 66"/>
                  <a:gd name="T7" fmla="*/ 62 h 71"/>
                  <a:gd name="T8" fmla="*/ 32 w 66"/>
                  <a:gd name="T9" fmla="*/ 53 h 71"/>
                  <a:gd name="T10" fmla="*/ 43 w 66"/>
                  <a:gd name="T11" fmla="*/ 41 h 71"/>
                  <a:gd name="T12" fmla="*/ 53 w 66"/>
                  <a:gd name="T13" fmla="*/ 28 h 71"/>
                  <a:gd name="T14" fmla="*/ 62 w 66"/>
                  <a:gd name="T15" fmla="*/ 15 h 71"/>
                  <a:gd name="T16" fmla="*/ 66 w 66"/>
                  <a:gd name="T17" fmla="*/ 0 h 71"/>
                  <a:gd name="T18" fmla="*/ 62 w 66"/>
                  <a:gd name="T19" fmla="*/ 6 h 71"/>
                  <a:gd name="T20" fmla="*/ 52 w 66"/>
                  <a:gd name="T21" fmla="*/ 13 h 71"/>
                  <a:gd name="T22" fmla="*/ 41 w 66"/>
                  <a:gd name="T23" fmla="*/ 24 h 71"/>
                  <a:gd name="T24" fmla="*/ 30 w 66"/>
                  <a:gd name="T25" fmla="*/ 34 h 71"/>
                  <a:gd name="T26" fmla="*/ 18 w 66"/>
                  <a:gd name="T27" fmla="*/ 44 h 71"/>
                  <a:gd name="T28" fmla="*/ 7 w 66"/>
                  <a:gd name="T29" fmla="*/ 55 h 71"/>
                  <a:gd name="T30" fmla="*/ 1 w 66"/>
                  <a:gd name="T31" fmla="*/ 63 h 71"/>
                  <a:gd name="T32" fmla="*/ 0 w 66"/>
                  <a:gd name="T33" fmla="*/ 69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1"/>
                  <a:gd name="T53" fmla="*/ 66 w 66"/>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1">
                    <a:moveTo>
                      <a:pt x="0" y="69"/>
                    </a:moveTo>
                    <a:lnTo>
                      <a:pt x="4" y="71"/>
                    </a:lnTo>
                    <a:lnTo>
                      <a:pt x="12" y="69"/>
                    </a:lnTo>
                    <a:lnTo>
                      <a:pt x="21" y="62"/>
                    </a:lnTo>
                    <a:lnTo>
                      <a:pt x="32" y="53"/>
                    </a:lnTo>
                    <a:lnTo>
                      <a:pt x="43" y="41"/>
                    </a:lnTo>
                    <a:lnTo>
                      <a:pt x="53" y="28"/>
                    </a:lnTo>
                    <a:lnTo>
                      <a:pt x="62" y="15"/>
                    </a:lnTo>
                    <a:lnTo>
                      <a:pt x="66" y="0"/>
                    </a:lnTo>
                    <a:lnTo>
                      <a:pt x="62" y="6"/>
                    </a:lnTo>
                    <a:lnTo>
                      <a:pt x="52" y="13"/>
                    </a:lnTo>
                    <a:lnTo>
                      <a:pt x="41" y="24"/>
                    </a:lnTo>
                    <a:lnTo>
                      <a:pt x="30" y="34"/>
                    </a:lnTo>
                    <a:lnTo>
                      <a:pt x="18" y="44"/>
                    </a:lnTo>
                    <a:lnTo>
                      <a:pt x="7" y="55"/>
                    </a:lnTo>
                    <a:lnTo>
                      <a:pt x="1" y="63"/>
                    </a:lnTo>
                    <a:lnTo>
                      <a:pt x="0"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7" name="Freeform 200"/>
              <p:cNvSpPr>
                <a:spLocks/>
              </p:cNvSpPr>
              <p:nvPr/>
            </p:nvSpPr>
            <p:spPr bwMode="auto">
              <a:xfrm>
                <a:off x="1277" y="2620"/>
                <a:ext cx="74" cy="62"/>
              </a:xfrm>
              <a:custGeom>
                <a:avLst/>
                <a:gdLst>
                  <a:gd name="T0" fmla="*/ 0 w 74"/>
                  <a:gd name="T1" fmla="*/ 59 h 62"/>
                  <a:gd name="T2" fmla="*/ 4 w 74"/>
                  <a:gd name="T3" fmla="*/ 62 h 62"/>
                  <a:gd name="T4" fmla="*/ 14 w 74"/>
                  <a:gd name="T5" fmla="*/ 60 h 62"/>
                  <a:gd name="T6" fmla="*/ 25 w 74"/>
                  <a:gd name="T7" fmla="*/ 55 h 62"/>
                  <a:gd name="T8" fmla="*/ 38 w 74"/>
                  <a:gd name="T9" fmla="*/ 47 h 62"/>
                  <a:gd name="T10" fmla="*/ 50 w 74"/>
                  <a:gd name="T11" fmla="*/ 37 h 62"/>
                  <a:gd name="T12" fmla="*/ 62 w 74"/>
                  <a:gd name="T13" fmla="*/ 25 h 62"/>
                  <a:gd name="T14" fmla="*/ 69 w 74"/>
                  <a:gd name="T15" fmla="*/ 12 h 62"/>
                  <a:gd name="T16" fmla="*/ 74 w 74"/>
                  <a:gd name="T17" fmla="*/ 0 h 62"/>
                  <a:gd name="T18" fmla="*/ 68 w 74"/>
                  <a:gd name="T19" fmla="*/ 3 h 62"/>
                  <a:gd name="T20" fmla="*/ 59 w 74"/>
                  <a:gd name="T21" fmla="*/ 10 h 62"/>
                  <a:gd name="T22" fmla="*/ 45 w 74"/>
                  <a:gd name="T23" fmla="*/ 18 h 62"/>
                  <a:gd name="T24" fmla="*/ 32 w 74"/>
                  <a:gd name="T25" fmla="*/ 28 h 62"/>
                  <a:gd name="T26" fmla="*/ 20 w 74"/>
                  <a:gd name="T27" fmla="*/ 37 h 62"/>
                  <a:gd name="T28" fmla="*/ 9 w 74"/>
                  <a:gd name="T29" fmla="*/ 47 h 62"/>
                  <a:gd name="T30" fmla="*/ 1 w 74"/>
                  <a:gd name="T31" fmla="*/ 55 h 62"/>
                  <a:gd name="T32" fmla="*/ 0 w 7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2"/>
                  <a:gd name="T53" fmla="*/ 74 w 7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2">
                    <a:moveTo>
                      <a:pt x="0" y="59"/>
                    </a:moveTo>
                    <a:lnTo>
                      <a:pt x="4" y="62"/>
                    </a:lnTo>
                    <a:lnTo>
                      <a:pt x="14" y="60"/>
                    </a:lnTo>
                    <a:lnTo>
                      <a:pt x="25" y="55"/>
                    </a:lnTo>
                    <a:lnTo>
                      <a:pt x="38" y="47"/>
                    </a:lnTo>
                    <a:lnTo>
                      <a:pt x="50" y="37"/>
                    </a:lnTo>
                    <a:lnTo>
                      <a:pt x="62" y="25"/>
                    </a:lnTo>
                    <a:lnTo>
                      <a:pt x="69" y="12"/>
                    </a:lnTo>
                    <a:lnTo>
                      <a:pt x="74" y="0"/>
                    </a:lnTo>
                    <a:lnTo>
                      <a:pt x="68" y="3"/>
                    </a:lnTo>
                    <a:lnTo>
                      <a:pt x="59" y="10"/>
                    </a:lnTo>
                    <a:lnTo>
                      <a:pt x="45" y="18"/>
                    </a:lnTo>
                    <a:lnTo>
                      <a:pt x="32" y="28"/>
                    </a:lnTo>
                    <a:lnTo>
                      <a:pt x="20" y="37"/>
                    </a:lnTo>
                    <a:lnTo>
                      <a:pt x="9" y="47"/>
                    </a:lnTo>
                    <a:lnTo>
                      <a:pt x="1" y="55"/>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8" name="Freeform 201"/>
              <p:cNvSpPr>
                <a:spLocks/>
              </p:cNvSpPr>
              <p:nvPr/>
            </p:nvSpPr>
            <p:spPr bwMode="auto">
              <a:xfrm>
                <a:off x="1275" y="2555"/>
                <a:ext cx="68" cy="53"/>
              </a:xfrm>
              <a:custGeom>
                <a:avLst/>
                <a:gdLst>
                  <a:gd name="T0" fmla="*/ 0 w 68"/>
                  <a:gd name="T1" fmla="*/ 52 h 53"/>
                  <a:gd name="T2" fmla="*/ 3 w 68"/>
                  <a:gd name="T3" fmla="*/ 53 h 53"/>
                  <a:gd name="T4" fmla="*/ 12 w 68"/>
                  <a:gd name="T5" fmla="*/ 52 h 53"/>
                  <a:gd name="T6" fmla="*/ 22 w 68"/>
                  <a:gd name="T7" fmla="*/ 46 h 53"/>
                  <a:gd name="T8" fmla="*/ 34 w 68"/>
                  <a:gd name="T9" fmla="*/ 38 h 53"/>
                  <a:gd name="T10" fmla="*/ 46 w 68"/>
                  <a:gd name="T11" fmla="*/ 29 h 53"/>
                  <a:gd name="T12" fmla="*/ 56 w 68"/>
                  <a:gd name="T13" fmla="*/ 21 h 53"/>
                  <a:gd name="T14" fmla="*/ 65 w 68"/>
                  <a:gd name="T15" fmla="*/ 10 h 53"/>
                  <a:gd name="T16" fmla="*/ 68 w 68"/>
                  <a:gd name="T17" fmla="*/ 0 h 53"/>
                  <a:gd name="T18" fmla="*/ 62 w 68"/>
                  <a:gd name="T19" fmla="*/ 4 h 53"/>
                  <a:gd name="T20" fmla="*/ 52 w 68"/>
                  <a:gd name="T21" fmla="*/ 10 h 53"/>
                  <a:gd name="T22" fmla="*/ 40 w 68"/>
                  <a:gd name="T23" fmla="*/ 16 h 53"/>
                  <a:gd name="T24" fmla="*/ 28 w 68"/>
                  <a:gd name="T25" fmla="*/ 23 h 53"/>
                  <a:gd name="T26" fmla="*/ 16 w 68"/>
                  <a:gd name="T27" fmla="*/ 31 h 53"/>
                  <a:gd name="T28" fmla="*/ 6 w 68"/>
                  <a:gd name="T29" fmla="*/ 38 h 53"/>
                  <a:gd name="T30" fmla="*/ 2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2" y="52"/>
                    </a:lnTo>
                    <a:lnTo>
                      <a:pt x="22" y="46"/>
                    </a:lnTo>
                    <a:lnTo>
                      <a:pt x="34" y="38"/>
                    </a:lnTo>
                    <a:lnTo>
                      <a:pt x="46" y="29"/>
                    </a:lnTo>
                    <a:lnTo>
                      <a:pt x="56" y="21"/>
                    </a:lnTo>
                    <a:lnTo>
                      <a:pt x="65" y="10"/>
                    </a:lnTo>
                    <a:lnTo>
                      <a:pt x="68" y="0"/>
                    </a:lnTo>
                    <a:lnTo>
                      <a:pt x="62" y="4"/>
                    </a:lnTo>
                    <a:lnTo>
                      <a:pt x="52" y="10"/>
                    </a:lnTo>
                    <a:lnTo>
                      <a:pt x="40" y="16"/>
                    </a:lnTo>
                    <a:lnTo>
                      <a:pt x="28" y="23"/>
                    </a:lnTo>
                    <a:lnTo>
                      <a:pt x="16" y="31"/>
                    </a:lnTo>
                    <a:lnTo>
                      <a:pt x="6" y="38"/>
                    </a:lnTo>
                    <a:lnTo>
                      <a:pt x="2" y="46"/>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9" name="Freeform 202"/>
              <p:cNvSpPr>
                <a:spLocks/>
              </p:cNvSpPr>
              <p:nvPr/>
            </p:nvSpPr>
            <p:spPr bwMode="auto">
              <a:xfrm>
                <a:off x="1272" y="2528"/>
                <a:ext cx="62" cy="39"/>
              </a:xfrm>
              <a:custGeom>
                <a:avLst/>
                <a:gdLst>
                  <a:gd name="T0" fmla="*/ 0 w 62"/>
                  <a:gd name="T1" fmla="*/ 34 h 39"/>
                  <a:gd name="T2" fmla="*/ 3 w 62"/>
                  <a:gd name="T3" fmla="*/ 37 h 39"/>
                  <a:gd name="T4" fmla="*/ 11 w 62"/>
                  <a:gd name="T5" fmla="*/ 39 h 39"/>
                  <a:gd name="T6" fmla="*/ 19 w 62"/>
                  <a:gd name="T7" fmla="*/ 37 h 39"/>
                  <a:gd name="T8" fmla="*/ 30 w 62"/>
                  <a:gd name="T9" fmla="*/ 34 h 39"/>
                  <a:gd name="T10" fmla="*/ 40 w 62"/>
                  <a:gd name="T11" fmla="*/ 28 h 39"/>
                  <a:gd name="T12" fmla="*/ 50 w 62"/>
                  <a:gd name="T13" fmla="*/ 21 h 39"/>
                  <a:gd name="T14" fmla="*/ 58 w 62"/>
                  <a:gd name="T15" fmla="*/ 12 h 39"/>
                  <a:gd name="T16" fmla="*/ 62 w 62"/>
                  <a:gd name="T17" fmla="*/ 0 h 39"/>
                  <a:gd name="T18" fmla="*/ 56 w 62"/>
                  <a:gd name="T19" fmla="*/ 3 h 39"/>
                  <a:gd name="T20" fmla="*/ 48 w 62"/>
                  <a:gd name="T21" fmla="*/ 8 h 39"/>
                  <a:gd name="T22" fmla="*/ 36 w 62"/>
                  <a:gd name="T23" fmla="*/ 12 h 39"/>
                  <a:gd name="T24" fmla="*/ 25 w 62"/>
                  <a:gd name="T25" fmla="*/ 17 h 39"/>
                  <a:gd name="T26" fmla="*/ 15 w 62"/>
                  <a:gd name="T27" fmla="*/ 21 h 39"/>
                  <a:gd name="T28" fmla="*/ 6 w 62"/>
                  <a:gd name="T29" fmla="*/ 25 h 39"/>
                  <a:gd name="T30" fmla="*/ 2 w 62"/>
                  <a:gd name="T31" fmla="*/ 30 h 39"/>
                  <a:gd name="T32" fmla="*/ 0 w 62"/>
                  <a:gd name="T33" fmla="*/ 3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9"/>
                  <a:gd name="T53" fmla="*/ 62 w 62"/>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9">
                    <a:moveTo>
                      <a:pt x="0" y="34"/>
                    </a:moveTo>
                    <a:lnTo>
                      <a:pt x="3" y="37"/>
                    </a:lnTo>
                    <a:lnTo>
                      <a:pt x="11" y="39"/>
                    </a:lnTo>
                    <a:lnTo>
                      <a:pt x="19" y="37"/>
                    </a:lnTo>
                    <a:lnTo>
                      <a:pt x="30" y="34"/>
                    </a:lnTo>
                    <a:lnTo>
                      <a:pt x="40" y="28"/>
                    </a:lnTo>
                    <a:lnTo>
                      <a:pt x="50" y="21"/>
                    </a:lnTo>
                    <a:lnTo>
                      <a:pt x="58" y="12"/>
                    </a:lnTo>
                    <a:lnTo>
                      <a:pt x="62" y="0"/>
                    </a:lnTo>
                    <a:lnTo>
                      <a:pt x="56" y="3"/>
                    </a:lnTo>
                    <a:lnTo>
                      <a:pt x="48" y="8"/>
                    </a:lnTo>
                    <a:lnTo>
                      <a:pt x="36" y="12"/>
                    </a:lnTo>
                    <a:lnTo>
                      <a:pt x="25" y="17"/>
                    </a:lnTo>
                    <a:lnTo>
                      <a:pt x="15" y="21"/>
                    </a:lnTo>
                    <a:lnTo>
                      <a:pt x="6" y="25"/>
                    </a:lnTo>
                    <a:lnTo>
                      <a:pt x="2" y="30"/>
                    </a:lnTo>
                    <a:lnTo>
                      <a:pt x="0"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0" name="Freeform 203"/>
              <p:cNvSpPr>
                <a:spLocks/>
              </p:cNvSpPr>
              <p:nvPr/>
            </p:nvSpPr>
            <p:spPr bwMode="auto">
              <a:xfrm>
                <a:off x="1263" y="2469"/>
                <a:ext cx="48" cy="30"/>
              </a:xfrm>
              <a:custGeom>
                <a:avLst/>
                <a:gdLst>
                  <a:gd name="T0" fmla="*/ 0 w 48"/>
                  <a:gd name="T1" fmla="*/ 27 h 30"/>
                  <a:gd name="T2" fmla="*/ 3 w 48"/>
                  <a:gd name="T3" fmla="*/ 30 h 30"/>
                  <a:gd name="T4" fmla="*/ 9 w 48"/>
                  <a:gd name="T5" fmla="*/ 30 h 30"/>
                  <a:gd name="T6" fmla="*/ 17 w 48"/>
                  <a:gd name="T7" fmla="*/ 27 h 30"/>
                  <a:gd name="T8" fmla="*/ 26 w 48"/>
                  <a:gd name="T9" fmla="*/ 24 h 30"/>
                  <a:gd name="T10" fmla="*/ 34 w 48"/>
                  <a:gd name="T11" fmla="*/ 18 h 30"/>
                  <a:gd name="T12" fmla="*/ 40 w 48"/>
                  <a:gd name="T13" fmla="*/ 12 h 30"/>
                  <a:gd name="T14" fmla="*/ 46 w 48"/>
                  <a:gd name="T15" fmla="*/ 6 h 30"/>
                  <a:gd name="T16" fmla="*/ 48 w 48"/>
                  <a:gd name="T17" fmla="*/ 0 h 30"/>
                  <a:gd name="T18" fmla="*/ 43 w 48"/>
                  <a:gd name="T19" fmla="*/ 3 h 30"/>
                  <a:gd name="T20" fmla="*/ 36 w 48"/>
                  <a:gd name="T21" fmla="*/ 6 h 30"/>
                  <a:gd name="T22" fmla="*/ 28 w 48"/>
                  <a:gd name="T23" fmla="*/ 9 h 30"/>
                  <a:gd name="T24" fmla="*/ 21 w 48"/>
                  <a:gd name="T25" fmla="*/ 12 h 30"/>
                  <a:gd name="T26" fmla="*/ 14 w 48"/>
                  <a:gd name="T27" fmla="*/ 15 h 30"/>
                  <a:gd name="T28" fmla="*/ 6 w 48"/>
                  <a:gd name="T29" fmla="*/ 19 h 30"/>
                  <a:gd name="T30" fmla="*/ 2 w 48"/>
                  <a:gd name="T31" fmla="*/ 22 h 30"/>
                  <a:gd name="T32" fmla="*/ 0 w 48"/>
                  <a:gd name="T33" fmla="*/ 2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27"/>
                    </a:moveTo>
                    <a:lnTo>
                      <a:pt x="3" y="30"/>
                    </a:lnTo>
                    <a:lnTo>
                      <a:pt x="9" y="30"/>
                    </a:lnTo>
                    <a:lnTo>
                      <a:pt x="17" y="27"/>
                    </a:lnTo>
                    <a:lnTo>
                      <a:pt x="26" y="24"/>
                    </a:lnTo>
                    <a:lnTo>
                      <a:pt x="34" y="18"/>
                    </a:lnTo>
                    <a:lnTo>
                      <a:pt x="40" y="12"/>
                    </a:lnTo>
                    <a:lnTo>
                      <a:pt x="46" y="6"/>
                    </a:lnTo>
                    <a:lnTo>
                      <a:pt x="48" y="0"/>
                    </a:lnTo>
                    <a:lnTo>
                      <a:pt x="43" y="3"/>
                    </a:lnTo>
                    <a:lnTo>
                      <a:pt x="36" y="6"/>
                    </a:lnTo>
                    <a:lnTo>
                      <a:pt x="28" y="9"/>
                    </a:lnTo>
                    <a:lnTo>
                      <a:pt x="21" y="12"/>
                    </a:lnTo>
                    <a:lnTo>
                      <a:pt x="14" y="15"/>
                    </a:lnTo>
                    <a:lnTo>
                      <a:pt x="6" y="19"/>
                    </a:lnTo>
                    <a:lnTo>
                      <a:pt x="2" y="22"/>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1" name="Freeform 204"/>
              <p:cNvSpPr>
                <a:spLocks/>
              </p:cNvSpPr>
              <p:nvPr/>
            </p:nvSpPr>
            <p:spPr bwMode="auto">
              <a:xfrm>
                <a:off x="1268" y="2443"/>
                <a:ext cx="31" cy="22"/>
              </a:xfrm>
              <a:custGeom>
                <a:avLst/>
                <a:gdLst>
                  <a:gd name="T0" fmla="*/ 1 w 31"/>
                  <a:gd name="T1" fmla="*/ 20 h 22"/>
                  <a:gd name="T2" fmla="*/ 10 w 31"/>
                  <a:gd name="T3" fmla="*/ 22 h 22"/>
                  <a:gd name="T4" fmla="*/ 22 w 31"/>
                  <a:gd name="T5" fmla="*/ 19 h 22"/>
                  <a:gd name="T6" fmla="*/ 31 w 31"/>
                  <a:gd name="T7" fmla="*/ 10 h 22"/>
                  <a:gd name="T8" fmla="*/ 29 w 31"/>
                  <a:gd name="T9" fmla="*/ 0 h 22"/>
                  <a:gd name="T10" fmla="*/ 23 w 31"/>
                  <a:gd name="T11" fmla="*/ 8 h 22"/>
                  <a:gd name="T12" fmla="*/ 12 w 31"/>
                  <a:gd name="T13" fmla="*/ 11 h 22"/>
                  <a:gd name="T14" fmla="*/ 0 w 31"/>
                  <a:gd name="T15" fmla="*/ 14 h 22"/>
                  <a:gd name="T16" fmla="*/ 1 w 31"/>
                  <a:gd name="T17" fmla="*/ 2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2"/>
                  <a:gd name="T29" fmla="*/ 31 w 3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2">
                    <a:moveTo>
                      <a:pt x="1" y="20"/>
                    </a:moveTo>
                    <a:lnTo>
                      <a:pt x="10" y="22"/>
                    </a:lnTo>
                    <a:lnTo>
                      <a:pt x="22" y="19"/>
                    </a:lnTo>
                    <a:lnTo>
                      <a:pt x="31" y="10"/>
                    </a:lnTo>
                    <a:lnTo>
                      <a:pt x="29" y="0"/>
                    </a:lnTo>
                    <a:lnTo>
                      <a:pt x="23" y="8"/>
                    </a:lnTo>
                    <a:lnTo>
                      <a:pt x="12" y="11"/>
                    </a:lnTo>
                    <a:lnTo>
                      <a:pt x="0" y="14"/>
                    </a:lnTo>
                    <a:lnTo>
                      <a:pt x="1"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2" name="Freeform 205"/>
              <p:cNvSpPr>
                <a:spLocks/>
              </p:cNvSpPr>
              <p:nvPr/>
            </p:nvSpPr>
            <p:spPr bwMode="auto">
              <a:xfrm>
                <a:off x="1293" y="2686"/>
                <a:ext cx="62" cy="64"/>
              </a:xfrm>
              <a:custGeom>
                <a:avLst/>
                <a:gdLst>
                  <a:gd name="T0" fmla="*/ 0 w 62"/>
                  <a:gd name="T1" fmla="*/ 61 h 64"/>
                  <a:gd name="T2" fmla="*/ 4 w 62"/>
                  <a:gd name="T3" fmla="*/ 64 h 64"/>
                  <a:gd name="T4" fmla="*/ 12 w 62"/>
                  <a:gd name="T5" fmla="*/ 61 h 64"/>
                  <a:gd name="T6" fmla="*/ 21 w 62"/>
                  <a:gd name="T7" fmla="*/ 57 h 64"/>
                  <a:gd name="T8" fmla="*/ 31 w 62"/>
                  <a:gd name="T9" fmla="*/ 49 h 64"/>
                  <a:gd name="T10" fmla="*/ 41 w 62"/>
                  <a:gd name="T11" fmla="*/ 39 h 64"/>
                  <a:gd name="T12" fmla="*/ 50 w 62"/>
                  <a:gd name="T13" fmla="*/ 27 h 64"/>
                  <a:gd name="T14" fmla="*/ 58 w 62"/>
                  <a:gd name="T15" fmla="*/ 14 h 64"/>
                  <a:gd name="T16" fmla="*/ 62 w 62"/>
                  <a:gd name="T17" fmla="*/ 0 h 64"/>
                  <a:gd name="T18" fmla="*/ 58 w 62"/>
                  <a:gd name="T19" fmla="*/ 5 h 64"/>
                  <a:gd name="T20" fmla="*/ 49 w 62"/>
                  <a:gd name="T21" fmla="*/ 12 h 64"/>
                  <a:gd name="T22" fmla="*/ 38 w 62"/>
                  <a:gd name="T23" fmla="*/ 21 h 64"/>
                  <a:gd name="T24" fmla="*/ 27 w 62"/>
                  <a:gd name="T25" fmla="*/ 30 h 64"/>
                  <a:gd name="T26" fmla="*/ 16 w 62"/>
                  <a:gd name="T27" fmla="*/ 39 h 64"/>
                  <a:gd name="T28" fmla="*/ 7 w 62"/>
                  <a:gd name="T29" fmla="*/ 48 h 64"/>
                  <a:gd name="T30" fmla="*/ 1 w 62"/>
                  <a:gd name="T31" fmla="*/ 55 h 64"/>
                  <a:gd name="T32" fmla="*/ 0 w 62"/>
                  <a:gd name="T33" fmla="*/ 61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4"/>
                  <a:gd name="T53" fmla="*/ 62 w 6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4">
                    <a:moveTo>
                      <a:pt x="0" y="61"/>
                    </a:moveTo>
                    <a:lnTo>
                      <a:pt x="4" y="64"/>
                    </a:lnTo>
                    <a:lnTo>
                      <a:pt x="12" y="61"/>
                    </a:lnTo>
                    <a:lnTo>
                      <a:pt x="21" y="57"/>
                    </a:lnTo>
                    <a:lnTo>
                      <a:pt x="31" y="49"/>
                    </a:lnTo>
                    <a:lnTo>
                      <a:pt x="41" y="39"/>
                    </a:lnTo>
                    <a:lnTo>
                      <a:pt x="50" y="27"/>
                    </a:lnTo>
                    <a:lnTo>
                      <a:pt x="58" y="14"/>
                    </a:lnTo>
                    <a:lnTo>
                      <a:pt x="62" y="0"/>
                    </a:lnTo>
                    <a:lnTo>
                      <a:pt x="58" y="5"/>
                    </a:lnTo>
                    <a:lnTo>
                      <a:pt x="49" y="12"/>
                    </a:lnTo>
                    <a:lnTo>
                      <a:pt x="38" y="21"/>
                    </a:lnTo>
                    <a:lnTo>
                      <a:pt x="27" y="30"/>
                    </a:lnTo>
                    <a:lnTo>
                      <a:pt x="16" y="39"/>
                    </a:lnTo>
                    <a:lnTo>
                      <a:pt x="7" y="48"/>
                    </a:lnTo>
                    <a:lnTo>
                      <a:pt x="1" y="55"/>
                    </a:lnTo>
                    <a:lnTo>
                      <a:pt x="0"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3" name="Freeform 206"/>
              <p:cNvSpPr>
                <a:spLocks/>
              </p:cNvSpPr>
              <p:nvPr/>
            </p:nvSpPr>
            <p:spPr bwMode="auto">
              <a:xfrm>
                <a:off x="1305" y="2756"/>
                <a:ext cx="48" cy="49"/>
              </a:xfrm>
              <a:custGeom>
                <a:avLst/>
                <a:gdLst>
                  <a:gd name="T0" fmla="*/ 0 w 48"/>
                  <a:gd name="T1" fmla="*/ 47 h 49"/>
                  <a:gd name="T2" fmla="*/ 3 w 48"/>
                  <a:gd name="T3" fmla="*/ 49 h 49"/>
                  <a:gd name="T4" fmla="*/ 7 w 48"/>
                  <a:gd name="T5" fmla="*/ 49 h 49"/>
                  <a:gd name="T6" fmla="*/ 15 w 48"/>
                  <a:gd name="T7" fmla="*/ 46 h 49"/>
                  <a:gd name="T8" fmla="*/ 23 w 48"/>
                  <a:gd name="T9" fmla="*/ 41 h 49"/>
                  <a:gd name="T10" fmla="*/ 31 w 48"/>
                  <a:gd name="T11" fmla="*/ 34 h 49"/>
                  <a:gd name="T12" fmla="*/ 38 w 48"/>
                  <a:gd name="T13" fmla="*/ 24 h 49"/>
                  <a:gd name="T14" fmla="*/ 46 w 48"/>
                  <a:gd name="T15" fmla="*/ 13 h 49"/>
                  <a:gd name="T16" fmla="*/ 48 w 48"/>
                  <a:gd name="T17" fmla="*/ 0 h 49"/>
                  <a:gd name="T18" fmla="*/ 43 w 48"/>
                  <a:gd name="T19" fmla="*/ 6 h 49"/>
                  <a:gd name="T20" fmla="*/ 35 w 48"/>
                  <a:gd name="T21" fmla="*/ 13 h 49"/>
                  <a:gd name="T22" fmla="*/ 26 w 48"/>
                  <a:gd name="T23" fmla="*/ 19 h 49"/>
                  <a:gd name="T24" fmla="*/ 17 w 48"/>
                  <a:gd name="T25" fmla="*/ 26 h 49"/>
                  <a:gd name="T26" fmla="*/ 10 w 48"/>
                  <a:gd name="T27" fmla="*/ 32 h 49"/>
                  <a:gd name="T28" fmla="*/ 4 w 48"/>
                  <a:gd name="T29" fmla="*/ 38 h 49"/>
                  <a:gd name="T30" fmla="*/ 0 w 48"/>
                  <a:gd name="T31" fmla="*/ 44 h 49"/>
                  <a:gd name="T32" fmla="*/ 0 w 48"/>
                  <a:gd name="T33" fmla="*/ 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0" y="47"/>
                    </a:moveTo>
                    <a:lnTo>
                      <a:pt x="3" y="49"/>
                    </a:lnTo>
                    <a:lnTo>
                      <a:pt x="7" y="49"/>
                    </a:lnTo>
                    <a:lnTo>
                      <a:pt x="15" y="46"/>
                    </a:lnTo>
                    <a:lnTo>
                      <a:pt x="23" y="41"/>
                    </a:lnTo>
                    <a:lnTo>
                      <a:pt x="31" y="34"/>
                    </a:lnTo>
                    <a:lnTo>
                      <a:pt x="38" y="24"/>
                    </a:lnTo>
                    <a:lnTo>
                      <a:pt x="46" y="13"/>
                    </a:lnTo>
                    <a:lnTo>
                      <a:pt x="48" y="0"/>
                    </a:lnTo>
                    <a:lnTo>
                      <a:pt x="43" y="6"/>
                    </a:lnTo>
                    <a:lnTo>
                      <a:pt x="35" y="13"/>
                    </a:lnTo>
                    <a:lnTo>
                      <a:pt x="26" y="19"/>
                    </a:lnTo>
                    <a:lnTo>
                      <a:pt x="17" y="26"/>
                    </a:lnTo>
                    <a:lnTo>
                      <a:pt x="10" y="32"/>
                    </a:lnTo>
                    <a:lnTo>
                      <a:pt x="4" y="38"/>
                    </a:lnTo>
                    <a:lnTo>
                      <a:pt x="0" y="44"/>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4" name="Freeform 207"/>
              <p:cNvSpPr>
                <a:spLocks/>
              </p:cNvSpPr>
              <p:nvPr/>
            </p:nvSpPr>
            <p:spPr bwMode="auto">
              <a:xfrm>
                <a:off x="1283" y="2583"/>
                <a:ext cx="68" cy="53"/>
              </a:xfrm>
              <a:custGeom>
                <a:avLst/>
                <a:gdLst>
                  <a:gd name="T0" fmla="*/ 0 w 68"/>
                  <a:gd name="T1" fmla="*/ 52 h 53"/>
                  <a:gd name="T2" fmla="*/ 3 w 68"/>
                  <a:gd name="T3" fmla="*/ 53 h 53"/>
                  <a:gd name="T4" fmla="*/ 11 w 68"/>
                  <a:gd name="T5" fmla="*/ 50 h 53"/>
                  <a:gd name="T6" fmla="*/ 22 w 68"/>
                  <a:gd name="T7" fmla="*/ 46 h 53"/>
                  <a:gd name="T8" fmla="*/ 34 w 68"/>
                  <a:gd name="T9" fmla="*/ 38 h 53"/>
                  <a:gd name="T10" fmla="*/ 45 w 68"/>
                  <a:gd name="T11" fmla="*/ 29 h 53"/>
                  <a:gd name="T12" fmla="*/ 56 w 68"/>
                  <a:gd name="T13" fmla="*/ 19 h 53"/>
                  <a:gd name="T14" fmla="*/ 65 w 68"/>
                  <a:gd name="T15" fmla="*/ 9 h 53"/>
                  <a:gd name="T16" fmla="*/ 68 w 68"/>
                  <a:gd name="T17" fmla="*/ 0 h 53"/>
                  <a:gd name="T18" fmla="*/ 62 w 68"/>
                  <a:gd name="T19" fmla="*/ 4 h 53"/>
                  <a:gd name="T20" fmla="*/ 51 w 68"/>
                  <a:gd name="T21" fmla="*/ 9 h 53"/>
                  <a:gd name="T22" fmla="*/ 39 w 68"/>
                  <a:gd name="T23" fmla="*/ 16 h 53"/>
                  <a:gd name="T24" fmla="*/ 28 w 68"/>
                  <a:gd name="T25" fmla="*/ 24 h 53"/>
                  <a:gd name="T26" fmla="*/ 16 w 68"/>
                  <a:gd name="T27" fmla="*/ 31 h 53"/>
                  <a:gd name="T28" fmla="*/ 6 w 68"/>
                  <a:gd name="T29" fmla="*/ 38 h 53"/>
                  <a:gd name="T30" fmla="*/ 1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1" y="50"/>
                    </a:lnTo>
                    <a:lnTo>
                      <a:pt x="22" y="46"/>
                    </a:lnTo>
                    <a:lnTo>
                      <a:pt x="34" y="38"/>
                    </a:lnTo>
                    <a:lnTo>
                      <a:pt x="45" y="29"/>
                    </a:lnTo>
                    <a:lnTo>
                      <a:pt x="56" y="19"/>
                    </a:lnTo>
                    <a:lnTo>
                      <a:pt x="65" y="9"/>
                    </a:lnTo>
                    <a:lnTo>
                      <a:pt x="68" y="0"/>
                    </a:lnTo>
                    <a:lnTo>
                      <a:pt x="62" y="4"/>
                    </a:lnTo>
                    <a:lnTo>
                      <a:pt x="51" y="9"/>
                    </a:lnTo>
                    <a:lnTo>
                      <a:pt x="39" y="16"/>
                    </a:lnTo>
                    <a:lnTo>
                      <a:pt x="28" y="24"/>
                    </a:lnTo>
                    <a:lnTo>
                      <a:pt x="16" y="31"/>
                    </a:lnTo>
                    <a:lnTo>
                      <a:pt x="6" y="38"/>
                    </a:lnTo>
                    <a:lnTo>
                      <a:pt x="1" y="46"/>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5" name="Freeform 208"/>
              <p:cNvSpPr>
                <a:spLocks/>
              </p:cNvSpPr>
              <p:nvPr/>
            </p:nvSpPr>
            <p:spPr bwMode="auto">
              <a:xfrm>
                <a:off x="1268" y="2497"/>
                <a:ext cx="56" cy="40"/>
              </a:xfrm>
              <a:custGeom>
                <a:avLst/>
                <a:gdLst>
                  <a:gd name="T0" fmla="*/ 0 w 56"/>
                  <a:gd name="T1" fmla="*/ 37 h 40"/>
                  <a:gd name="T2" fmla="*/ 4 w 56"/>
                  <a:gd name="T3" fmla="*/ 40 h 40"/>
                  <a:gd name="T4" fmla="*/ 10 w 56"/>
                  <a:gd name="T5" fmla="*/ 39 h 40"/>
                  <a:gd name="T6" fmla="*/ 21 w 56"/>
                  <a:gd name="T7" fmla="*/ 34 h 40"/>
                  <a:gd name="T8" fmla="*/ 31 w 56"/>
                  <a:gd name="T9" fmla="*/ 28 h 40"/>
                  <a:gd name="T10" fmla="*/ 40 w 56"/>
                  <a:gd name="T11" fmla="*/ 21 h 40"/>
                  <a:gd name="T12" fmla="*/ 49 w 56"/>
                  <a:gd name="T13" fmla="*/ 14 h 40"/>
                  <a:gd name="T14" fmla="*/ 54 w 56"/>
                  <a:gd name="T15" fmla="*/ 6 h 40"/>
                  <a:gd name="T16" fmla="*/ 56 w 56"/>
                  <a:gd name="T17" fmla="*/ 0 h 40"/>
                  <a:gd name="T18" fmla="*/ 52 w 56"/>
                  <a:gd name="T19" fmla="*/ 3 h 40"/>
                  <a:gd name="T20" fmla="*/ 44 w 56"/>
                  <a:gd name="T21" fmla="*/ 8 h 40"/>
                  <a:gd name="T22" fmla="*/ 35 w 56"/>
                  <a:gd name="T23" fmla="*/ 12 h 40"/>
                  <a:gd name="T24" fmla="*/ 25 w 56"/>
                  <a:gd name="T25" fmla="*/ 16 h 40"/>
                  <a:gd name="T26" fmla="*/ 16 w 56"/>
                  <a:gd name="T27" fmla="*/ 22 h 40"/>
                  <a:gd name="T28" fmla="*/ 9 w 56"/>
                  <a:gd name="T29" fmla="*/ 28 h 40"/>
                  <a:gd name="T30" fmla="*/ 3 w 56"/>
                  <a:gd name="T31" fmla="*/ 33 h 40"/>
                  <a:gd name="T32" fmla="*/ 0 w 56"/>
                  <a:gd name="T33" fmla="*/ 3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0"/>
                  <a:gd name="T53" fmla="*/ 56 w 5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0">
                    <a:moveTo>
                      <a:pt x="0" y="37"/>
                    </a:moveTo>
                    <a:lnTo>
                      <a:pt x="4" y="40"/>
                    </a:lnTo>
                    <a:lnTo>
                      <a:pt x="10" y="39"/>
                    </a:lnTo>
                    <a:lnTo>
                      <a:pt x="21" y="34"/>
                    </a:lnTo>
                    <a:lnTo>
                      <a:pt x="31" y="28"/>
                    </a:lnTo>
                    <a:lnTo>
                      <a:pt x="40" y="21"/>
                    </a:lnTo>
                    <a:lnTo>
                      <a:pt x="49" y="14"/>
                    </a:lnTo>
                    <a:lnTo>
                      <a:pt x="54" y="6"/>
                    </a:lnTo>
                    <a:lnTo>
                      <a:pt x="56" y="0"/>
                    </a:lnTo>
                    <a:lnTo>
                      <a:pt x="52" y="3"/>
                    </a:lnTo>
                    <a:lnTo>
                      <a:pt x="44" y="8"/>
                    </a:lnTo>
                    <a:lnTo>
                      <a:pt x="35" y="12"/>
                    </a:lnTo>
                    <a:lnTo>
                      <a:pt x="25" y="16"/>
                    </a:lnTo>
                    <a:lnTo>
                      <a:pt x="16" y="22"/>
                    </a:lnTo>
                    <a:lnTo>
                      <a:pt x="9" y="28"/>
                    </a:lnTo>
                    <a:lnTo>
                      <a:pt x="3" y="33"/>
                    </a:lnTo>
                    <a:lnTo>
                      <a:pt x="0"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6" name="Freeform 209"/>
              <p:cNvSpPr>
                <a:spLocks/>
              </p:cNvSpPr>
              <p:nvPr/>
            </p:nvSpPr>
            <p:spPr bwMode="auto">
              <a:xfrm>
                <a:off x="1345" y="2781"/>
                <a:ext cx="8" cy="58"/>
              </a:xfrm>
              <a:custGeom>
                <a:avLst/>
                <a:gdLst>
                  <a:gd name="T0" fmla="*/ 4 w 8"/>
                  <a:gd name="T1" fmla="*/ 0 h 58"/>
                  <a:gd name="T2" fmla="*/ 6 w 8"/>
                  <a:gd name="T3" fmla="*/ 12 h 58"/>
                  <a:gd name="T4" fmla="*/ 7 w 8"/>
                  <a:gd name="T5" fmla="*/ 33 h 58"/>
                  <a:gd name="T6" fmla="*/ 8 w 8"/>
                  <a:gd name="T7" fmla="*/ 50 h 58"/>
                  <a:gd name="T8" fmla="*/ 4 w 8"/>
                  <a:gd name="T9" fmla="*/ 58 h 58"/>
                  <a:gd name="T10" fmla="*/ 0 w 8"/>
                  <a:gd name="T11" fmla="*/ 50 h 58"/>
                  <a:gd name="T12" fmla="*/ 0 w 8"/>
                  <a:gd name="T13" fmla="*/ 33 h 58"/>
                  <a:gd name="T14" fmla="*/ 3 w 8"/>
                  <a:gd name="T15" fmla="*/ 13 h 58"/>
                  <a:gd name="T16" fmla="*/ 4 w 8"/>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8"/>
                  <a:gd name="T29" fmla="*/ 8 w 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8">
                    <a:moveTo>
                      <a:pt x="4" y="0"/>
                    </a:moveTo>
                    <a:lnTo>
                      <a:pt x="6" y="12"/>
                    </a:lnTo>
                    <a:lnTo>
                      <a:pt x="7" y="33"/>
                    </a:lnTo>
                    <a:lnTo>
                      <a:pt x="8" y="50"/>
                    </a:lnTo>
                    <a:lnTo>
                      <a:pt x="4" y="58"/>
                    </a:lnTo>
                    <a:lnTo>
                      <a:pt x="0" y="50"/>
                    </a:lnTo>
                    <a:lnTo>
                      <a:pt x="0" y="33"/>
                    </a:lnTo>
                    <a:lnTo>
                      <a:pt x="3" y="13"/>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7" name="Freeform 210"/>
              <p:cNvSpPr>
                <a:spLocks/>
              </p:cNvSpPr>
              <p:nvPr/>
            </p:nvSpPr>
            <p:spPr bwMode="auto">
              <a:xfrm>
                <a:off x="1355" y="2714"/>
                <a:ext cx="63" cy="82"/>
              </a:xfrm>
              <a:custGeom>
                <a:avLst/>
                <a:gdLst>
                  <a:gd name="T0" fmla="*/ 0 w 63"/>
                  <a:gd name="T1" fmla="*/ 0 h 82"/>
                  <a:gd name="T2" fmla="*/ 4 w 63"/>
                  <a:gd name="T3" fmla="*/ 9 h 82"/>
                  <a:gd name="T4" fmla="*/ 12 w 63"/>
                  <a:gd name="T5" fmla="*/ 23 h 82"/>
                  <a:gd name="T6" fmla="*/ 21 w 63"/>
                  <a:gd name="T7" fmla="*/ 37 h 82"/>
                  <a:gd name="T8" fmla="*/ 31 w 63"/>
                  <a:gd name="T9" fmla="*/ 52 h 82"/>
                  <a:gd name="T10" fmla="*/ 41 w 63"/>
                  <a:gd name="T11" fmla="*/ 66 h 82"/>
                  <a:gd name="T12" fmla="*/ 50 w 63"/>
                  <a:gd name="T13" fmla="*/ 76 h 82"/>
                  <a:gd name="T14" fmla="*/ 59 w 63"/>
                  <a:gd name="T15" fmla="*/ 82 h 82"/>
                  <a:gd name="T16" fmla="*/ 63 w 63"/>
                  <a:gd name="T17" fmla="*/ 80 h 82"/>
                  <a:gd name="T18" fmla="*/ 63 w 63"/>
                  <a:gd name="T19" fmla="*/ 74 h 82"/>
                  <a:gd name="T20" fmla="*/ 59 w 63"/>
                  <a:gd name="T21" fmla="*/ 64 h 82"/>
                  <a:gd name="T22" fmla="*/ 50 w 63"/>
                  <a:gd name="T23" fmla="*/ 54 h 82"/>
                  <a:gd name="T24" fmla="*/ 38 w 63"/>
                  <a:gd name="T25" fmla="*/ 42 h 82"/>
                  <a:gd name="T26" fmla="*/ 27 w 63"/>
                  <a:gd name="T27" fmla="*/ 30 h 82"/>
                  <a:gd name="T28" fmla="*/ 15 w 63"/>
                  <a:gd name="T29" fmla="*/ 18 h 82"/>
                  <a:gd name="T30" fmla="*/ 6 w 63"/>
                  <a:gd name="T31" fmla="*/ 8 h 82"/>
                  <a:gd name="T32" fmla="*/ 0 w 63"/>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0" y="0"/>
                    </a:moveTo>
                    <a:lnTo>
                      <a:pt x="4" y="9"/>
                    </a:lnTo>
                    <a:lnTo>
                      <a:pt x="12" y="23"/>
                    </a:lnTo>
                    <a:lnTo>
                      <a:pt x="21" y="37"/>
                    </a:lnTo>
                    <a:lnTo>
                      <a:pt x="31" y="52"/>
                    </a:lnTo>
                    <a:lnTo>
                      <a:pt x="41" y="66"/>
                    </a:lnTo>
                    <a:lnTo>
                      <a:pt x="50" y="76"/>
                    </a:lnTo>
                    <a:lnTo>
                      <a:pt x="59" y="82"/>
                    </a:lnTo>
                    <a:lnTo>
                      <a:pt x="63" y="80"/>
                    </a:lnTo>
                    <a:lnTo>
                      <a:pt x="63" y="74"/>
                    </a:lnTo>
                    <a:lnTo>
                      <a:pt x="59" y="64"/>
                    </a:lnTo>
                    <a:lnTo>
                      <a:pt x="50" y="54"/>
                    </a:lnTo>
                    <a:lnTo>
                      <a:pt x="38" y="42"/>
                    </a:lnTo>
                    <a:lnTo>
                      <a:pt x="27" y="30"/>
                    </a:lnTo>
                    <a:lnTo>
                      <a:pt x="15" y="18"/>
                    </a:lnTo>
                    <a:lnTo>
                      <a:pt x="6" y="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8" name="Freeform 211"/>
              <p:cNvSpPr>
                <a:spLocks/>
              </p:cNvSpPr>
              <p:nvPr/>
            </p:nvSpPr>
            <p:spPr bwMode="auto">
              <a:xfrm>
                <a:off x="1353" y="2686"/>
                <a:ext cx="68" cy="74"/>
              </a:xfrm>
              <a:custGeom>
                <a:avLst/>
                <a:gdLst>
                  <a:gd name="T0" fmla="*/ 0 w 68"/>
                  <a:gd name="T1" fmla="*/ 0 h 74"/>
                  <a:gd name="T2" fmla="*/ 6 w 68"/>
                  <a:gd name="T3" fmla="*/ 9 h 74"/>
                  <a:gd name="T4" fmla="*/ 15 w 68"/>
                  <a:gd name="T5" fmla="*/ 23 h 74"/>
                  <a:gd name="T6" fmla="*/ 26 w 68"/>
                  <a:gd name="T7" fmla="*/ 36 h 74"/>
                  <a:gd name="T8" fmla="*/ 37 w 68"/>
                  <a:gd name="T9" fmla="*/ 49 h 74"/>
                  <a:gd name="T10" fmla="*/ 48 w 68"/>
                  <a:gd name="T11" fmla="*/ 61 h 74"/>
                  <a:gd name="T12" fmla="*/ 58 w 68"/>
                  <a:gd name="T13" fmla="*/ 70 h 74"/>
                  <a:gd name="T14" fmla="*/ 65 w 68"/>
                  <a:gd name="T15" fmla="*/ 74 h 74"/>
                  <a:gd name="T16" fmla="*/ 68 w 68"/>
                  <a:gd name="T17" fmla="*/ 73 h 74"/>
                  <a:gd name="T18" fmla="*/ 67 w 68"/>
                  <a:gd name="T19" fmla="*/ 65 h 74"/>
                  <a:gd name="T20" fmla="*/ 60 w 68"/>
                  <a:gd name="T21" fmla="*/ 57 h 74"/>
                  <a:gd name="T22" fmla="*/ 49 w 68"/>
                  <a:gd name="T23" fmla="*/ 46 h 74"/>
                  <a:gd name="T24" fmla="*/ 37 w 68"/>
                  <a:gd name="T25" fmla="*/ 34 h 74"/>
                  <a:gd name="T26" fmla="*/ 26 w 68"/>
                  <a:gd name="T27" fmla="*/ 24 h 74"/>
                  <a:gd name="T28" fmla="*/ 14 w 68"/>
                  <a:gd name="T29" fmla="*/ 14 h 74"/>
                  <a:gd name="T30" fmla="*/ 5 w 68"/>
                  <a:gd name="T31" fmla="*/ 6 h 74"/>
                  <a:gd name="T32" fmla="*/ 0 w 68"/>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4"/>
                  <a:gd name="T53" fmla="*/ 68 w 68"/>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4">
                    <a:moveTo>
                      <a:pt x="0" y="0"/>
                    </a:moveTo>
                    <a:lnTo>
                      <a:pt x="6" y="9"/>
                    </a:lnTo>
                    <a:lnTo>
                      <a:pt x="15" y="23"/>
                    </a:lnTo>
                    <a:lnTo>
                      <a:pt x="26" y="36"/>
                    </a:lnTo>
                    <a:lnTo>
                      <a:pt x="37" y="49"/>
                    </a:lnTo>
                    <a:lnTo>
                      <a:pt x="48" y="61"/>
                    </a:lnTo>
                    <a:lnTo>
                      <a:pt x="58" y="70"/>
                    </a:lnTo>
                    <a:lnTo>
                      <a:pt x="65" y="74"/>
                    </a:lnTo>
                    <a:lnTo>
                      <a:pt x="68" y="73"/>
                    </a:lnTo>
                    <a:lnTo>
                      <a:pt x="67" y="65"/>
                    </a:lnTo>
                    <a:lnTo>
                      <a:pt x="60" y="57"/>
                    </a:lnTo>
                    <a:lnTo>
                      <a:pt x="49" y="46"/>
                    </a:lnTo>
                    <a:lnTo>
                      <a:pt x="37" y="34"/>
                    </a:lnTo>
                    <a:lnTo>
                      <a:pt x="26" y="24"/>
                    </a:lnTo>
                    <a:lnTo>
                      <a:pt x="14" y="14"/>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9" name="Freeform 212"/>
              <p:cNvSpPr>
                <a:spLocks/>
              </p:cNvSpPr>
              <p:nvPr/>
            </p:nvSpPr>
            <p:spPr bwMode="auto">
              <a:xfrm>
                <a:off x="1353" y="2654"/>
                <a:ext cx="71" cy="65"/>
              </a:xfrm>
              <a:custGeom>
                <a:avLst/>
                <a:gdLst>
                  <a:gd name="T0" fmla="*/ 0 w 71"/>
                  <a:gd name="T1" fmla="*/ 0 h 65"/>
                  <a:gd name="T2" fmla="*/ 8 w 71"/>
                  <a:gd name="T3" fmla="*/ 10 h 65"/>
                  <a:gd name="T4" fmla="*/ 17 w 71"/>
                  <a:gd name="T5" fmla="*/ 22 h 65"/>
                  <a:gd name="T6" fmla="*/ 29 w 71"/>
                  <a:gd name="T7" fmla="*/ 34 h 65"/>
                  <a:gd name="T8" fmla="*/ 40 w 71"/>
                  <a:gd name="T9" fmla="*/ 46 h 65"/>
                  <a:gd name="T10" fmla="*/ 51 w 71"/>
                  <a:gd name="T11" fmla="*/ 56 h 65"/>
                  <a:gd name="T12" fmla="*/ 61 w 71"/>
                  <a:gd name="T13" fmla="*/ 62 h 65"/>
                  <a:gd name="T14" fmla="*/ 68 w 71"/>
                  <a:gd name="T15" fmla="*/ 65 h 65"/>
                  <a:gd name="T16" fmla="*/ 71 w 71"/>
                  <a:gd name="T17" fmla="*/ 63 h 65"/>
                  <a:gd name="T18" fmla="*/ 70 w 71"/>
                  <a:gd name="T19" fmla="*/ 58 h 65"/>
                  <a:gd name="T20" fmla="*/ 62 w 71"/>
                  <a:gd name="T21" fmla="*/ 50 h 65"/>
                  <a:gd name="T22" fmla="*/ 52 w 71"/>
                  <a:gd name="T23" fmla="*/ 41 h 65"/>
                  <a:gd name="T24" fmla="*/ 40 w 71"/>
                  <a:gd name="T25" fmla="*/ 32 h 65"/>
                  <a:gd name="T26" fmla="*/ 27 w 71"/>
                  <a:gd name="T27" fmla="*/ 24 h 65"/>
                  <a:gd name="T28" fmla="*/ 15 w 71"/>
                  <a:gd name="T29" fmla="*/ 15 h 65"/>
                  <a:gd name="T30" fmla="*/ 6 w 71"/>
                  <a:gd name="T31" fmla="*/ 7 h 65"/>
                  <a:gd name="T32" fmla="*/ 0 w 71"/>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65"/>
                  <a:gd name="T53" fmla="*/ 71 w 71"/>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65">
                    <a:moveTo>
                      <a:pt x="0" y="0"/>
                    </a:moveTo>
                    <a:lnTo>
                      <a:pt x="8" y="10"/>
                    </a:lnTo>
                    <a:lnTo>
                      <a:pt x="17" y="22"/>
                    </a:lnTo>
                    <a:lnTo>
                      <a:pt x="29" y="34"/>
                    </a:lnTo>
                    <a:lnTo>
                      <a:pt x="40" y="46"/>
                    </a:lnTo>
                    <a:lnTo>
                      <a:pt x="51" y="56"/>
                    </a:lnTo>
                    <a:lnTo>
                      <a:pt x="61" y="62"/>
                    </a:lnTo>
                    <a:lnTo>
                      <a:pt x="68" y="65"/>
                    </a:lnTo>
                    <a:lnTo>
                      <a:pt x="71" y="63"/>
                    </a:lnTo>
                    <a:lnTo>
                      <a:pt x="70" y="58"/>
                    </a:lnTo>
                    <a:lnTo>
                      <a:pt x="62" y="50"/>
                    </a:lnTo>
                    <a:lnTo>
                      <a:pt x="52" y="41"/>
                    </a:lnTo>
                    <a:lnTo>
                      <a:pt x="40" y="32"/>
                    </a:lnTo>
                    <a:lnTo>
                      <a:pt x="27" y="24"/>
                    </a:lnTo>
                    <a:lnTo>
                      <a:pt x="15" y="15"/>
                    </a:lnTo>
                    <a:lnTo>
                      <a:pt x="6"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0" name="Freeform 213"/>
              <p:cNvSpPr>
                <a:spLocks/>
              </p:cNvSpPr>
              <p:nvPr/>
            </p:nvSpPr>
            <p:spPr bwMode="auto">
              <a:xfrm>
                <a:off x="1348" y="2621"/>
                <a:ext cx="67" cy="51"/>
              </a:xfrm>
              <a:custGeom>
                <a:avLst/>
                <a:gdLst>
                  <a:gd name="T0" fmla="*/ 0 w 67"/>
                  <a:gd name="T1" fmla="*/ 0 h 51"/>
                  <a:gd name="T2" fmla="*/ 5 w 67"/>
                  <a:gd name="T3" fmla="*/ 8 h 51"/>
                  <a:gd name="T4" fmla="*/ 14 w 67"/>
                  <a:gd name="T5" fmla="*/ 17 h 51"/>
                  <a:gd name="T6" fmla="*/ 26 w 67"/>
                  <a:gd name="T7" fmla="*/ 27 h 51"/>
                  <a:gd name="T8" fmla="*/ 38 w 67"/>
                  <a:gd name="T9" fmla="*/ 36 h 51"/>
                  <a:gd name="T10" fmla="*/ 48 w 67"/>
                  <a:gd name="T11" fmla="*/ 45 h 51"/>
                  <a:gd name="T12" fmla="*/ 59 w 67"/>
                  <a:gd name="T13" fmla="*/ 49 h 51"/>
                  <a:gd name="T14" fmla="*/ 65 w 67"/>
                  <a:gd name="T15" fmla="*/ 51 h 51"/>
                  <a:gd name="T16" fmla="*/ 67 w 67"/>
                  <a:gd name="T17" fmla="*/ 46 h 51"/>
                  <a:gd name="T18" fmla="*/ 65 w 67"/>
                  <a:gd name="T19" fmla="*/ 39 h 51"/>
                  <a:gd name="T20" fmla="*/ 59 w 67"/>
                  <a:gd name="T21" fmla="*/ 33 h 51"/>
                  <a:gd name="T22" fmla="*/ 50 w 67"/>
                  <a:gd name="T23" fmla="*/ 27 h 51"/>
                  <a:gd name="T24" fmla="*/ 38 w 67"/>
                  <a:gd name="T25" fmla="*/ 21 h 51"/>
                  <a:gd name="T26" fmla="*/ 26 w 67"/>
                  <a:gd name="T27" fmla="*/ 15 h 51"/>
                  <a:gd name="T28" fmla="*/ 16 w 67"/>
                  <a:gd name="T29" fmla="*/ 11 h 51"/>
                  <a:gd name="T30" fmla="*/ 5 w 67"/>
                  <a:gd name="T31" fmla="*/ 5 h 51"/>
                  <a:gd name="T32" fmla="*/ 0 w 67"/>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51"/>
                  <a:gd name="T53" fmla="*/ 67 w 67"/>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51">
                    <a:moveTo>
                      <a:pt x="0" y="0"/>
                    </a:moveTo>
                    <a:lnTo>
                      <a:pt x="5" y="8"/>
                    </a:lnTo>
                    <a:lnTo>
                      <a:pt x="14" y="17"/>
                    </a:lnTo>
                    <a:lnTo>
                      <a:pt x="26" y="27"/>
                    </a:lnTo>
                    <a:lnTo>
                      <a:pt x="38" y="36"/>
                    </a:lnTo>
                    <a:lnTo>
                      <a:pt x="48" y="45"/>
                    </a:lnTo>
                    <a:lnTo>
                      <a:pt x="59" y="49"/>
                    </a:lnTo>
                    <a:lnTo>
                      <a:pt x="65" y="51"/>
                    </a:lnTo>
                    <a:lnTo>
                      <a:pt x="67" y="46"/>
                    </a:lnTo>
                    <a:lnTo>
                      <a:pt x="65" y="39"/>
                    </a:lnTo>
                    <a:lnTo>
                      <a:pt x="59" y="33"/>
                    </a:lnTo>
                    <a:lnTo>
                      <a:pt x="50" y="27"/>
                    </a:lnTo>
                    <a:lnTo>
                      <a:pt x="38" y="21"/>
                    </a:lnTo>
                    <a:lnTo>
                      <a:pt x="26" y="15"/>
                    </a:lnTo>
                    <a:lnTo>
                      <a:pt x="16" y="11"/>
                    </a:lnTo>
                    <a:lnTo>
                      <a:pt x="5"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1" name="Freeform 214"/>
              <p:cNvSpPr>
                <a:spLocks/>
              </p:cNvSpPr>
              <p:nvPr/>
            </p:nvSpPr>
            <p:spPr bwMode="auto">
              <a:xfrm>
                <a:off x="1343" y="2584"/>
                <a:ext cx="67" cy="46"/>
              </a:xfrm>
              <a:custGeom>
                <a:avLst/>
                <a:gdLst>
                  <a:gd name="T0" fmla="*/ 0 w 67"/>
                  <a:gd name="T1" fmla="*/ 0 h 46"/>
                  <a:gd name="T2" fmla="*/ 6 w 67"/>
                  <a:gd name="T3" fmla="*/ 6 h 46"/>
                  <a:gd name="T4" fmla="*/ 16 w 67"/>
                  <a:gd name="T5" fmla="*/ 15 h 46"/>
                  <a:gd name="T6" fmla="*/ 28 w 67"/>
                  <a:gd name="T7" fmla="*/ 24 h 46"/>
                  <a:gd name="T8" fmla="*/ 40 w 67"/>
                  <a:gd name="T9" fmla="*/ 33 h 46"/>
                  <a:gd name="T10" fmla="*/ 50 w 67"/>
                  <a:gd name="T11" fmla="*/ 40 h 46"/>
                  <a:gd name="T12" fmla="*/ 59 w 67"/>
                  <a:gd name="T13" fmla="*/ 45 h 46"/>
                  <a:gd name="T14" fmla="*/ 65 w 67"/>
                  <a:gd name="T15" fmla="*/ 46 h 46"/>
                  <a:gd name="T16" fmla="*/ 67 w 67"/>
                  <a:gd name="T17" fmla="*/ 42 h 46"/>
                  <a:gd name="T18" fmla="*/ 64 w 67"/>
                  <a:gd name="T19" fmla="*/ 34 h 46"/>
                  <a:gd name="T20" fmla="*/ 56 w 67"/>
                  <a:gd name="T21" fmla="*/ 28 h 46"/>
                  <a:gd name="T22" fmla="*/ 46 w 67"/>
                  <a:gd name="T23" fmla="*/ 23 h 46"/>
                  <a:gd name="T24" fmla="*/ 36 w 67"/>
                  <a:gd name="T25" fmla="*/ 17 h 46"/>
                  <a:gd name="T26" fmla="*/ 24 w 67"/>
                  <a:gd name="T27" fmla="*/ 12 h 46"/>
                  <a:gd name="T28" fmla="*/ 13 w 67"/>
                  <a:gd name="T29" fmla="*/ 8 h 46"/>
                  <a:gd name="T30" fmla="*/ 5 w 67"/>
                  <a:gd name="T31" fmla="*/ 3 h 46"/>
                  <a:gd name="T32" fmla="*/ 0 w 67"/>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6"/>
                  <a:gd name="T53" fmla="*/ 67 w 67"/>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6">
                    <a:moveTo>
                      <a:pt x="0" y="0"/>
                    </a:moveTo>
                    <a:lnTo>
                      <a:pt x="6" y="6"/>
                    </a:lnTo>
                    <a:lnTo>
                      <a:pt x="16" y="15"/>
                    </a:lnTo>
                    <a:lnTo>
                      <a:pt x="28" y="24"/>
                    </a:lnTo>
                    <a:lnTo>
                      <a:pt x="40" y="33"/>
                    </a:lnTo>
                    <a:lnTo>
                      <a:pt x="50" y="40"/>
                    </a:lnTo>
                    <a:lnTo>
                      <a:pt x="59" y="45"/>
                    </a:lnTo>
                    <a:lnTo>
                      <a:pt x="65" y="46"/>
                    </a:lnTo>
                    <a:lnTo>
                      <a:pt x="67" y="42"/>
                    </a:lnTo>
                    <a:lnTo>
                      <a:pt x="64" y="34"/>
                    </a:lnTo>
                    <a:lnTo>
                      <a:pt x="56" y="28"/>
                    </a:lnTo>
                    <a:lnTo>
                      <a:pt x="46" y="23"/>
                    </a:lnTo>
                    <a:lnTo>
                      <a:pt x="36" y="17"/>
                    </a:lnTo>
                    <a:lnTo>
                      <a:pt x="24" y="12"/>
                    </a:lnTo>
                    <a:lnTo>
                      <a:pt x="13" y="8"/>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2" name="Freeform 215"/>
              <p:cNvSpPr>
                <a:spLocks/>
              </p:cNvSpPr>
              <p:nvPr/>
            </p:nvSpPr>
            <p:spPr bwMode="auto">
              <a:xfrm>
                <a:off x="1337" y="2550"/>
                <a:ext cx="58" cy="24"/>
              </a:xfrm>
              <a:custGeom>
                <a:avLst/>
                <a:gdLst>
                  <a:gd name="T0" fmla="*/ 0 w 58"/>
                  <a:gd name="T1" fmla="*/ 0 h 24"/>
                  <a:gd name="T2" fmla="*/ 8 w 58"/>
                  <a:gd name="T3" fmla="*/ 6 h 24"/>
                  <a:gd name="T4" fmla="*/ 16 w 58"/>
                  <a:gd name="T5" fmla="*/ 11 h 24"/>
                  <a:gd name="T6" fmla="*/ 25 w 58"/>
                  <a:gd name="T7" fmla="*/ 17 h 24"/>
                  <a:gd name="T8" fmla="*/ 36 w 58"/>
                  <a:gd name="T9" fmla="*/ 21 h 24"/>
                  <a:gd name="T10" fmla="*/ 45 w 58"/>
                  <a:gd name="T11" fmla="*/ 24 h 24"/>
                  <a:gd name="T12" fmla="*/ 52 w 58"/>
                  <a:gd name="T13" fmla="*/ 24 h 24"/>
                  <a:gd name="T14" fmla="*/ 56 w 58"/>
                  <a:gd name="T15" fmla="*/ 23 h 24"/>
                  <a:gd name="T16" fmla="*/ 58 w 58"/>
                  <a:gd name="T17" fmla="*/ 18 h 24"/>
                  <a:gd name="T18" fmla="*/ 55 w 58"/>
                  <a:gd name="T19" fmla="*/ 12 h 24"/>
                  <a:gd name="T20" fmla="*/ 50 w 58"/>
                  <a:gd name="T21" fmla="*/ 8 h 24"/>
                  <a:gd name="T22" fmla="*/ 43 w 58"/>
                  <a:gd name="T23" fmla="*/ 6 h 24"/>
                  <a:gd name="T24" fmla="*/ 34 w 58"/>
                  <a:gd name="T25" fmla="*/ 5 h 24"/>
                  <a:gd name="T26" fmla="*/ 24 w 58"/>
                  <a:gd name="T27" fmla="*/ 5 h 24"/>
                  <a:gd name="T28" fmla="*/ 15 w 58"/>
                  <a:gd name="T29" fmla="*/ 3 h 24"/>
                  <a:gd name="T30" fmla="*/ 6 w 58"/>
                  <a:gd name="T31" fmla="*/ 2 h 24"/>
                  <a:gd name="T32" fmla="*/ 0 w 5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0" y="0"/>
                    </a:moveTo>
                    <a:lnTo>
                      <a:pt x="8" y="6"/>
                    </a:lnTo>
                    <a:lnTo>
                      <a:pt x="16" y="11"/>
                    </a:lnTo>
                    <a:lnTo>
                      <a:pt x="25" y="17"/>
                    </a:lnTo>
                    <a:lnTo>
                      <a:pt x="36" y="21"/>
                    </a:lnTo>
                    <a:lnTo>
                      <a:pt x="45" y="24"/>
                    </a:lnTo>
                    <a:lnTo>
                      <a:pt x="52" y="24"/>
                    </a:lnTo>
                    <a:lnTo>
                      <a:pt x="56" y="23"/>
                    </a:lnTo>
                    <a:lnTo>
                      <a:pt x="58" y="18"/>
                    </a:lnTo>
                    <a:lnTo>
                      <a:pt x="55" y="12"/>
                    </a:lnTo>
                    <a:lnTo>
                      <a:pt x="50" y="8"/>
                    </a:lnTo>
                    <a:lnTo>
                      <a:pt x="43" y="6"/>
                    </a:lnTo>
                    <a:lnTo>
                      <a:pt x="34" y="5"/>
                    </a:lnTo>
                    <a:lnTo>
                      <a:pt x="24" y="5"/>
                    </a:lnTo>
                    <a:lnTo>
                      <a:pt x="15" y="3"/>
                    </a:lnTo>
                    <a:lnTo>
                      <a:pt x="6"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3" name="Freeform 216"/>
              <p:cNvSpPr>
                <a:spLocks/>
              </p:cNvSpPr>
              <p:nvPr/>
            </p:nvSpPr>
            <p:spPr bwMode="auto">
              <a:xfrm>
                <a:off x="1331" y="2524"/>
                <a:ext cx="51" cy="12"/>
              </a:xfrm>
              <a:custGeom>
                <a:avLst/>
                <a:gdLst>
                  <a:gd name="T0" fmla="*/ 0 w 51"/>
                  <a:gd name="T1" fmla="*/ 0 h 12"/>
                  <a:gd name="T2" fmla="*/ 6 w 51"/>
                  <a:gd name="T3" fmla="*/ 1 h 12"/>
                  <a:gd name="T4" fmla="*/ 12 w 51"/>
                  <a:gd name="T5" fmla="*/ 4 h 12"/>
                  <a:gd name="T6" fmla="*/ 21 w 51"/>
                  <a:gd name="T7" fmla="*/ 7 h 12"/>
                  <a:gd name="T8" fmla="*/ 30 w 51"/>
                  <a:gd name="T9" fmla="*/ 10 h 12"/>
                  <a:gd name="T10" fmla="*/ 39 w 51"/>
                  <a:gd name="T11" fmla="*/ 12 h 12"/>
                  <a:gd name="T12" fmla="*/ 45 w 51"/>
                  <a:gd name="T13" fmla="*/ 12 h 12"/>
                  <a:gd name="T14" fmla="*/ 49 w 51"/>
                  <a:gd name="T15" fmla="*/ 10 h 12"/>
                  <a:gd name="T16" fmla="*/ 51 w 51"/>
                  <a:gd name="T17" fmla="*/ 6 h 12"/>
                  <a:gd name="T18" fmla="*/ 48 w 51"/>
                  <a:gd name="T19" fmla="*/ 1 h 12"/>
                  <a:gd name="T20" fmla="*/ 43 w 51"/>
                  <a:gd name="T21" fmla="*/ 0 h 12"/>
                  <a:gd name="T22" fmla="*/ 37 w 51"/>
                  <a:gd name="T23" fmla="*/ 0 h 12"/>
                  <a:gd name="T24" fmla="*/ 30 w 51"/>
                  <a:gd name="T25" fmla="*/ 0 h 12"/>
                  <a:gd name="T26" fmla="*/ 22 w 51"/>
                  <a:gd name="T27" fmla="*/ 1 h 12"/>
                  <a:gd name="T28" fmla="*/ 14 w 51"/>
                  <a:gd name="T29" fmla="*/ 1 h 12"/>
                  <a:gd name="T30" fmla="*/ 6 w 51"/>
                  <a:gd name="T31" fmla="*/ 1 h 12"/>
                  <a:gd name="T32" fmla="*/ 0 w 5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0" y="0"/>
                    </a:moveTo>
                    <a:lnTo>
                      <a:pt x="6" y="1"/>
                    </a:lnTo>
                    <a:lnTo>
                      <a:pt x="12" y="4"/>
                    </a:lnTo>
                    <a:lnTo>
                      <a:pt x="21" y="7"/>
                    </a:lnTo>
                    <a:lnTo>
                      <a:pt x="30" y="10"/>
                    </a:lnTo>
                    <a:lnTo>
                      <a:pt x="39" y="12"/>
                    </a:lnTo>
                    <a:lnTo>
                      <a:pt x="45" y="12"/>
                    </a:lnTo>
                    <a:lnTo>
                      <a:pt x="49" y="10"/>
                    </a:lnTo>
                    <a:lnTo>
                      <a:pt x="51" y="6"/>
                    </a:lnTo>
                    <a:lnTo>
                      <a:pt x="48" y="1"/>
                    </a:lnTo>
                    <a:lnTo>
                      <a:pt x="43" y="0"/>
                    </a:lnTo>
                    <a:lnTo>
                      <a:pt x="37" y="0"/>
                    </a:lnTo>
                    <a:lnTo>
                      <a:pt x="30" y="0"/>
                    </a:lnTo>
                    <a:lnTo>
                      <a:pt x="22" y="1"/>
                    </a:lnTo>
                    <a:lnTo>
                      <a:pt x="14" y="1"/>
                    </a:lnTo>
                    <a:lnTo>
                      <a:pt x="6" y="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4" name="Freeform 217"/>
              <p:cNvSpPr>
                <a:spLocks/>
              </p:cNvSpPr>
              <p:nvPr/>
            </p:nvSpPr>
            <p:spPr bwMode="auto">
              <a:xfrm>
                <a:off x="1322" y="2491"/>
                <a:ext cx="51" cy="15"/>
              </a:xfrm>
              <a:custGeom>
                <a:avLst/>
                <a:gdLst>
                  <a:gd name="T0" fmla="*/ 0 w 51"/>
                  <a:gd name="T1" fmla="*/ 8 h 15"/>
                  <a:gd name="T2" fmla="*/ 5 w 51"/>
                  <a:gd name="T3" fmla="*/ 11 h 15"/>
                  <a:gd name="T4" fmla="*/ 12 w 51"/>
                  <a:gd name="T5" fmla="*/ 12 h 15"/>
                  <a:gd name="T6" fmla="*/ 20 w 51"/>
                  <a:gd name="T7" fmla="*/ 14 h 15"/>
                  <a:gd name="T8" fmla="*/ 29 w 51"/>
                  <a:gd name="T9" fmla="*/ 15 h 15"/>
                  <a:gd name="T10" fmla="*/ 36 w 51"/>
                  <a:gd name="T11" fmla="*/ 14 h 15"/>
                  <a:gd name="T12" fmla="*/ 43 w 51"/>
                  <a:gd name="T13" fmla="*/ 12 h 15"/>
                  <a:gd name="T14" fmla="*/ 48 w 51"/>
                  <a:gd name="T15" fmla="*/ 9 h 15"/>
                  <a:gd name="T16" fmla="*/ 51 w 51"/>
                  <a:gd name="T17" fmla="*/ 5 h 15"/>
                  <a:gd name="T18" fmla="*/ 49 w 51"/>
                  <a:gd name="T19" fmla="*/ 2 h 15"/>
                  <a:gd name="T20" fmla="*/ 46 w 51"/>
                  <a:gd name="T21" fmla="*/ 0 h 15"/>
                  <a:gd name="T22" fmla="*/ 40 w 51"/>
                  <a:gd name="T23" fmla="*/ 0 h 15"/>
                  <a:gd name="T24" fmla="*/ 33 w 51"/>
                  <a:gd name="T25" fmla="*/ 2 h 15"/>
                  <a:gd name="T26" fmla="*/ 24 w 51"/>
                  <a:gd name="T27" fmla="*/ 3 h 15"/>
                  <a:gd name="T28" fmla="*/ 17 w 51"/>
                  <a:gd name="T29" fmla="*/ 6 h 15"/>
                  <a:gd name="T30" fmla="*/ 8 w 51"/>
                  <a:gd name="T31" fmla="*/ 8 h 15"/>
                  <a:gd name="T32" fmla="*/ 0 w 51"/>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5"/>
                  <a:gd name="T53" fmla="*/ 51 w 5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5">
                    <a:moveTo>
                      <a:pt x="0" y="8"/>
                    </a:moveTo>
                    <a:lnTo>
                      <a:pt x="5" y="11"/>
                    </a:lnTo>
                    <a:lnTo>
                      <a:pt x="12" y="12"/>
                    </a:lnTo>
                    <a:lnTo>
                      <a:pt x="20" y="14"/>
                    </a:lnTo>
                    <a:lnTo>
                      <a:pt x="29" y="15"/>
                    </a:lnTo>
                    <a:lnTo>
                      <a:pt x="36" y="14"/>
                    </a:lnTo>
                    <a:lnTo>
                      <a:pt x="43" y="12"/>
                    </a:lnTo>
                    <a:lnTo>
                      <a:pt x="48" y="9"/>
                    </a:lnTo>
                    <a:lnTo>
                      <a:pt x="51" y="5"/>
                    </a:lnTo>
                    <a:lnTo>
                      <a:pt x="49" y="2"/>
                    </a:lnTo>
                    <a:lnTo>
                      <a:pt x="46" y="0"/>
                    </a:lnTo>
                    <a:lnTo>
                      <a:pt x="40" y="0"/>
                    </a:lnTo>
                    <a:lnTo>
                      <a:pt x="33" y="2"/>
                    </a:lnTo>
                    <a:lnTo>
                      <a:pt x="24" y="3"/>
                    </a:lnTo>
                    <a:lnTo>
                      <a:pt x="17" y="6"/>
                    </a:lnTo>
                    <a:lnTo>
                      <a:pt x="8" y="8"/>
                    </a:lnTo>
                    <a:lnTo>
                      <a:pt x="0"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5" name="Freeform 218"/>
              <p:cNvSpPr>
                <a:spLocks/>
              </p:cNvSpPr>
              <p:nvPr/>
            </p:nvSpPr>
            <p:spPr bwMode="auto">
              <a:xfrm>
                <a:off x="1297" y="2447"/>
                <a:ext cx="55" cy="15"/>
              </a:xfrm>
              <a:custGeom>
                <a:avLst/>
                <a:gdLst>
                  <a:gd name="T0" fmla="*/ 0 w 55"/>
                  <a:gd name="T1" fmla="*/ 3 h 15"/>
                  <a:gd name="T2" fmla="*/ 5 w 55"/>
                  <a:gd name="T3" fmla="*/ 4 h 15"/>
                  <a:gd name="T4" fmla="*/ 12 w 55"/>
                  <a:gd name="T5" fmla="*/ 7 h 15"/>
                  <a:gd name="T6" fmla="*/ 20 w 55"/>
                  <a:gd name="T7" fmla="*/ 10 h 15"/>
                  <a:gd name="T8" fmla="*/ 28 w 55"/>
                  <a:gd name="T9" fmla="*/ 13 h 15"/>
                  <a:gd name="T10" fmla="*/ 36 w 55"/>
                  <a:gd name="T11" fmla="*/ 15 h 15"/>
                  <a:gd name="T12" fmla="*/ 43 w 55"/>
                  <a:gd name="T13" fmla="*/ 15 h 15"/>
                  <a:gd name="T14" fmla="*/ 51 w 55"/>
                  <a:gd name="T15" fmla="*/ 13 h 15"/>
                  <a:gd name="T16" fmla="*/ 55 w 55"/>
                  <a:gd name="T17" fmla="*/ 10 h 15"/>
                  <a:gd name="T18" fmla="*/ 55 w 55"/>
                  <a:gd name="T19" fmla="*/ 6 h 15"/>
                  <a:gd name="T20" fmla="*/ 52 w 55"/>
                  <a:gd name="T21" fmla="*/ 3 h 15"/>
                  <a:gd name="T22" fmla="*/ 45 w 55"/>
                  <a:gd name="T23" fmla="*/ 1 h 15"/>
                  <a:gd name="T24" fmla="*/ 34 w 55"/>
                  <a:gd name="T25" fmla="*/ 0 h 15"/>
                  <a:gd name="T26" fmla="*/ 24 w 55"/>
                  <a:gd name="T27" fmla="*/ 1 h 15"/>
                  <a:gd name="T28" fmla="*/ 14 w 55"/>
                  <a:gd name="T29" fmla="*/ 1 h 15"/>
                  <a:gd name="T30" fmla="*/ 6 w 55"/>
                  <a:gd name="T31" fmla="*/ 3 h 15"/>
                  <a:gd name="T32" fmla="*/ 0 w 55"/>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5"/>
                  <a:gd name="T53" fmla="*/ 55 w 5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5">
                    <a:moveTo>
                      <a:pt x="0" y="3"/>
                    </a:moveTo>
                    <a:lnTo>
                      <a:pt x="5" y="4"/>
                    </a:lnTo>
                    <a:lnTo>
                      <a:pt x="12" y="7"/>
                    </a:lnTo>
                    <a:lnTo>
                      <a:pt x="20" y="10"/>
                    </a:lnTo>
                    <a:lnTo>
                      <a:pt x="28" y="13"/>
                    </a:lnTo>
                    <a:lnTo>
                      <a:pt x="36" y="15"/>
                    </a:lnTo>
                    <a:lnTo>
                      <a:pt x="43" y="15"/>
                    </a:lnTo>
                    <a:lnTo>
                      <a:pt x="51" y="13"/>
                    </a:lnTo>
                    <a:lnTo>
                      <a:pt x="55" y="10"/>
                    </a:lnTo>
                    <a:lnTo>
                      <a:pt x="55" y="6"/>
                    </a:lnTo>
                    <a:lnTo>
                      <a:pt x="52" y="3"/>
                    </a:lnTo>
                    <a:lnTo>
                      <a:pt x="45" y="1"/>
                    </a:lnTo>
                    <a:lnTo>
                      <a:pt x="34" y="0"/>
                    </a:lnTo>
                    <a:lnTo>
                      <a:pt x="24" y="1"/>
                    </a:lnTo>
                    <a:lnTo>
                      <a:pt x="14" y="1"/>
                    </a:lnTo>
                    <a:lnTo>
                      <a:pt x="6" y="3"/>
                    </a:lnTo>
                    <a:lnTo>
                      <a:pt x="0"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6" name="Freeform 219"/>
              <p:cNvSpPr>
                <a:spLocks/>
              </p:cNvSpPr>
              <p:nvPr/>
            </p:nvSpPr>
            <p:spPr bwMode="auto">
              <a:xfrm>
                <a:off x="1353" y="2746"/>
                <a:ext cx="52" cy="84"/>
              </a:xfrm>
              <a:custGeom>
                <a:avLst/>
                <a:gdLst>
                  <a:gd name="T0" fmla="*/ 52 w 52"/>
                  <a:gd name="T1" fmla="*/ 81 h 84"/>
                  <a:gd name="T2" fmla="*/ 51 w 52"/>
                  <a:gd name="T3" fmla="*/ 76 h 84"/>
                  <a:gd name="T4" fmla="*/ 45 w 52"/>
                  <a:gd name="T5" fmla="*/ 69 h 84"/>
                  <a:gd name="T6" fmla="*/ 37 w 52"/>
                  <a:gd name="T7" fmla="*/ 59 h 84"/>
                  <a:gd name="T8" fmla="*/ 29 w 52"/>
                  <a:gd name="T9" fmla="*/ 47 h 84"/>
                  <a:gd name="T10" fmla="*/ 18 w 52"/>
                  <a:gd name="T11" fmla="*/ 35 h 84"/>
                  <a:gd name="T12" fmla="*/ 9 w 52"/>
                  <a:gd name="T13" fmla="*/ 22 h 84"/>
                  <a:gd name="T14" fmla="*/ 3 w 52"/>
                  <a:gd name="T15" fmla="*/ 10 h 84"/>
                  <a:gd name="T16" fmla="*/ 0 w 52"/>
                  <a:gd name="T17" fmla="*/ 0 h 84"/>
                  <a:gd name="T18" fmla="*/ 3 w 52"/>
                  <a:gd name="T19" fmla="*/ 13 h 84"/>
                  <a:gd name="T20" fmla="*/ 9 w 52"/>
                  <a:gd name="T21" fmla="*/ 28 h 84"/>
                  <a:gd name="T22" fmla="*/ 18 w 52"/>
                  <a:gd name="T23" fmla="*/ 44 h 84"/>
                  <a:gd name="T24" fmla="*/ 26 w 52"/>
                  <a:gd name="T25" fmla="*/ 59 h 84"/>
                  <a:gd name="T26" fmla="*/ 34 w 52"/>
                  <a:gd name="T27" fmla="*/ 70 h 84"/>
                  <a:gd name="T28" fmla="*/ 42 w 52"/>
                  <a:gd name="T29" fmla="*/ 79 h 84"/>
                  <a:gd name="T30" fmla="*/ 48 w 52"/>
                  <a:gd name="T31" fmla="*/ 84 h 84"/>
                  <a:gd name="T32" fmla="*/ 52 w 52"/>
                  <a:gd name="T33" fmla="*/ 8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4"/>
                  <a:gd name="T53" fmla="*/ 52 w 52"/>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4">
                    <a:moveTo>
                      <a:pt x="52" y="81"/>
                    </a:moveTo>
                    <a:lnTo>
                      <a:pt x="51" y="76"/>
                    </a:lnTo>
                    <a:lnTo>
                      <a:pt x="45" y="69"/>
                    </a:lnTo>
                    <a:lnTo>
                      <a:pt x="37" y="59"/>
                    </a:lnTo>
                    <a:lnTo>
                      <a:pt x="29" y="47"/>
                    </a:lnTo>
                    <a:lnTo>
                      <a:pt x="18" y="35"/>
                    </a:lnTo>
                    <a:lnTo>
                      <a:pt x="9" y="22"/>
                    </a:lnTo>
                    <a:lnTo>
                      <a:pt x="3" y="10"/>
                    </a:lnTo>
                    <a:lnTo>
                      <a:pt x="0" y="0"/>
                    </a:lnTo>
                    <a:lnTo>
                      <a:pt x="3" y="13"/>
                    </a:lnTo>
                    <a:lnTo>
                      <a:pt x="9" y="28"/>
                    </a:lnTo>
                    <a:lnTo>
                      <a:pt x="18" y="44"/>
                    </a:lnTo>
                    <a:lnTo>
                      <a:pt x="26" y="59"/>
                    </a:lnTo>
                    <a:lnTo>
                      <a:pt x="34" y="70"/>
                    </a:lnTo>
                    <a:lnTo>
                      <a:pt x="42" y="79"/>
                    </a:lnTo>
                    <a:lnTo>
                      <a:pt x="48" y="84"/>
                    </a:lnTo>
                    <a:lnTo>
                      <a:pt x="52"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7" name="Freeform 220"/>
              <p:cNvSpPr>
                <a:spLocks/>
              </p:cNvSpPr>
              <p:nvPr/>
            </p:nvSpPr>
            <p:spPr bwMode="auto">
              <a:xfrm>
                <a:off x="1349" y="2781"/>
                <a:ext cx="33" cy="61"/>
              </a:xfrm>
              <a:custGeom>
                <a:avLst/>
                <a:gdLst>
                  <a:gd name="T0" fmla="*/ 0 w 33"/>
                  <a:gd name="T1" fmla="*/ 0 h 61"/>
                  <a:gd name="T2" fmla="*/ 7 w 33"/>
                  <a:gd name="T3" fmla="*/ 19 h 61"/>
                  <a:gd name="T4" fmla="*/ 18 w 33"/>
                  <a:gd name="T5" fmla="*/ 40 h 61"/>
                  <a:gd name="T6" fmla="*/ 27 w 33"/>
                  <a:gd name="T7" fmla="*/ 58 h 61"/>
                  <a:gd name="T8" fmla="*/ 33 w 33"/>
                  <a:gd name="T9" fmla="*/ 61 h 61"/>
                  <a:gd name="T10" fmla="*/ 30 w 33"/>
                  <a:gd name="T11" fmla="*/ 49 h 61"/>
                  <a:gd name="T12" fmla="*/ 21 w 33"/>
                  <a:gd name="T13" fmla="*/ 31 h 61"/>
                  <a:gd name="T14" fmla="*/ 9 w 33"/>
                  <a:gd name="T15" fmla="*/ 13 h 61"/>
                  <a:gd name="T16" fmla="*/ 0 w 3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1"/>
                  <a:gd name="T29" fmla="*/ 33 w 3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1">
                    <a:moveTo>
                      <a:pt x="0" y="0"/>
                    </a:moveTo>
                    <a:lnTo>
                      <a:pt x="7" y="19"/>
                    </a:lnTo>
                    <a:lnTo>
                      <a:pt x="18" y="40"/>
                    </a:lnTo>
                    <a:lnTo>
                      <a:pt x="27" y="58"/>
                    </a:lnTo>
                    <a:lnTo>
                      <a:pt x="33" y="61"/>
                    </a:lnTo>
                    <a:lnTo>
                      <a:pt x="30" y="49"/>
                    </a:lnTo>
                    <a:lnTo>
                      <a:pt x="21" y="31"/>
                    </a:lnTo>
                    <a:lnTo>
                      <a:pt x="9"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8" name="Freeform 221"/>
              <p:cNvSpPr>
                <a:spLocks/>
              </p:cNvSpPr>
              <p:nvPr/>
            </p:nvSpPr>
            <p:spPr bwMode="auto">
              <a:xfrm>
                <a:off x="1110" y="2296"/>
                <a:ext cx="88" cy="322"/>
              </a:xfrm>
              <a:custGeom>
                <a:avLst/>
                <a:gdLst>
                  <a:gd name="T0" fmla="*/ 77 w 88"/>
                  <a:gd name="T1" fmla="*/ 0 h 322"/>
                  <a:gd name="T2" fmla="*/ 80 w 88"/>
                  <a:gd name="T3" fmla="*/ 0 h 322"/>
                  <a:gd name="T4" fmla="*/ 83 w 88"/>
                  <a:gd name="T5" fmla="*/ 0 h 322"/>
                  <a:gd name="T6" fmla="*/ 86 w 88"/>
                  <a:gd name="T7" fmla="*/ 2 h 322"/>
                  <a:gd name="T8" fmla="*/ 88 w 88"/>
                  <a:gd name="T9" fmla="*/ 2 h 322"/>
                  <a:gd name="T10" fmla="*/ 54 w 88"/>
                  <a:gd name="T11" fmla="*/ 42 h 322"/>
                  <a:gd name="T12" fmla="*/ 32 w 88"/>
                  <a:gd name="T13" fmla="*/ 84 h 322"/>
                  <a:gd name="T14" fmla="*/ 18 w 88"/>
                  <a:gd name="T15" fmla="*/ 129 h 322"/>
                  <a:gd name="T16" fmla="*/ 12 w 88"/>
                  <a:gd name="T17" fmla="*/ 173 h 322"/>
                  <a:gd name="T18" fmla="*/ 10 w 88"/>
                  <a:gd name="T19" fmla="*/ 216 h 322"/>
                  <a:gd name="T20" fmla="*/ 13 w 88"/>
                  <a:gd name="T21" fmla="*/ 256 h 322"/>
                  <a:gd name="T22" fmla="*/ 19 w 88"/>
                  <a:gd name="T23" fmla="*/ 291 h 322"/>
                  <a:gd name="T24" fmla="*/ 23 w 88"/>
                  <a:gd name="T25" fmla="*/ 322 h 322"/>
                  <a:gd name="T26" fmla="*/ 12 w 88"/>
                  <a:gd name="T27" fmla="*/ 297 h 322"/>
                  <a:gd name="T28" fmla="*/ 3 w 88"/>
                  <a:gd name="T29" fmla="*/ 260 h 322"/>
                  <a:gd name="T30" fmla="*/ 0 w 88"/>
                  <a:gd name="T31" fmla="*/ 215 h 322"/>
                  <a:gd name="T32" fmla="*/ 3 w 88"/>
                  <a:gd name="T33" fmla="*/ 164 h 322"/>
                  <a:gd name="T34" fmla="*/ 12 w 88"/>
                  <a:gd name="T35" fmla="*/ 114 h 322"/>
                  <a:gd name="T36" fmla="*/ 26 w 88"/>
                  <a:gd name="T37" fmla="*/ 67 h 322"/>
                  <a:gd name="T38" fmla="*/ 47 w 88"/>
                  <a:gd name="T39" fmla="*/ 28 h 322"/>
                  <a:gd name="T40" fmla="*/ 77 w 88"/>
                  <a:gd name="T41" fmla="*/ 0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322"/>
                  <a:gd name="T65" fmla="*/ 88 w 88"/>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322">
                    <a:moveTo>
                      <a:pt x="77" y="0"/>
                    </a:moveTo>
                    <a:lnTo>
                      <a:pt x="80" y="0"/>
                    </a:lnTo>
                    <a:lnTo>
                      <a:pt x="83" y="0"/>
                    </a:lnTo>
                    <a:lnTo>
                      <a:pt x="86" y="2"/>
                    </a:lnTo>
                    <a:lnTo>
                      <a:pt x="88" y="2"/>
                    </a:lnTo>
                    <a:lnTo>
                      <a:pt x="54" y="42"/>
                    </a:lnTo>
                    <a:lnTo>
                      <a:pt x="32" y="84"/>
                    </a:lnTo>
                    <a:lnTo>
                      <a:pt x="18" y="129"/>
                    </a:lnTo>
                    <a:lnTo>
                      <a:pt x="12" y="173"/>
                    </a:lnTo>
                    <a:lnTo>
                      <a:pt x="10" y="216"/>
                    </a:lnTo>
                    <a:lnTo>
                      <a:pt x="13" y="256"/>
                    </a:lnTo>
                    <a:lnTo>
                      <a:pt x="19" y="291"/>
                    </a:lnTo>
                    <a:lnTo>
                      <a:pt x="23" y="322"/>
                    </a:lnTo>
                    <a:lnTo>
                      <a:pt x="12" y="297"/>
                    </a:lnTo>
                    <a:lnTo>
                      <a:pt x="3" y="260"/>
                    </a:lnTo>
                    <a:lnTo>
                      <a:pt x="0" y="215"/>
                    </a:lnTo>
                    <a:lnTo>
                      <a:pt x="3" y="164"/>
                    </a:lnTo>
                    <a:lnTo>
                      <a:pt x="12" y="114"/>
                    </a:lnTo>
                    <a:lnTo>
                      <a:pt x="26" y="67"/>
                    </a:lnTo>
                    <a:lnTo>
                      <a:pt x="47" y="28"/>
                    </a:lnTo>
                    <a:lnTo>
                      <a:pt x="7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9" name="Freeform 222"/>
              <p:cNvSpPr>
                <a:spLocks/>
              </p:cNvSpPr>
              <p:nvPr/>
            </p:nvSpPr>
            <p:spPr bwMode="auto">
              <a:xfrm>
                <a:off x="1120" y="2567"/>
                <a:ext cx="64" cy="43"/>
              </a:xfrm>
              <a:custGeom>
                <a:avLst/>
                <a:gdLst>
                  <a:gd name="T0" fmla="*/ 0 w 64"/>
                  <a:gd name="T1" fmla="*/ 0 h 43"/>
                  <a:gd name="T2" fmla="*/ 6 w 64"/>
                  <a:gd name="T3" fmla="*/ 9 h 43"/>
                  <a:gd name="T4" fmla="*/ 15 w 64"/>
                  <a:gd name="T5" fmla="*/ 17 h 43"/>
                  <a:gd name="T6" fmla="*/ 24 w 64"/>
                  <a:gd name="T7" fmla="*/ 25 h 43"/>
                  <a:gd name="T8" fmla="*/ 34 w 64"/>
                  <a:gd name="T9" fmla="*/ 32 h 43"/>
                  <a:gd name="T10" fmla="*/ 44 w 64"/>
                  <a:gd name="T11" fmla="*/ 38 h 43"/>
                  <a:gd name="T12" fmla="*/ 53 w 64"/>
                  <a:gd name="T13" fmla="*/ 41 h 43"/>
                  <a:gd name="T14" fmla="*/ 61 w 64"/>
                  <a:gd name="T15" fmla="*/ 43 h 43"/>
                  <a:gd name="T16" fmla="*/ 64 w 64"/>
                  <a:gd name="T17" fmla="*/ 41 h 43"/>
                  <a:gd name="T18" fmla="*/ 64 w 64"/>
                  <a:gd name="T19" fmla="*/ 38 h 43"/>
                  <a:gd name="T20" fmla="*/ 58 w 64"/>
                  <a:gd name="T21" fmla="*/ 34 h 43"/>
                  <a:gd name="T22" fmla="*/ 50 w 64"/>
                  <a:gd name="T23" fmla="*/ 29 h 43"/>
                  <a:gd name="T24" fmla="*/ 42 w 64"/>
                  <a:gd name="T25" fmla="*/ 25 h 43"/>
                  <a:gd name="T26" fmla="*/ 30 w 64"/>
                  <a:gd name="T27" fmla="*/ 19 h 43"/>
                  <a:gd name="T28" fmla="*/ 19 w 64"/>
                  <a:gd name="T29" fmla="*/ 13 h 43"/>
                  <a:gd name="T30" fmla="*/ 9 w 64"/>
                  <a:gd name="T31" fmla="*/ 7 h 43"/>
                  <a:gd name="T32" fmla="*/ 0 w 6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3"/>
                  <a:gd name="T53" fmla="*/ 64 w 64"/>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3">
                    <a:moveTo>
                      <a:pt x="0" y="0"/>
                    </a:moveTo>
                    <a:lnTo>
                      <a:pt x="6" y="9"/>
                    </a:lnTo>
                    <a:lnTo>
                      <a:pt x="15" y="17"/>
                    </a:lnTo>
                    <a:lnTo>
                      <a:pt x="24" y="25"/>
                    </a:lnTo>
                    <a:lnTo>
                      <a:pt x="34" y="32"/>
                    </a:lnTo>
                    <a:lnTo>
                      <a:pt x="44" y="38"/>
                    </a:lnTo>
                    <a:lnTo>
                      <a:pt x="53" y="41"/>
                    </a:lnTo>
                    <a:lnTo>
                      <a:pt x="61" y="43"/>
                    </a:lnTo>
                    <a:lnTo>
                      <a:pt x="64" y="41"/>
                    </a:lnTo>
                    <a:lnTo>
                      <a:pt x="64" y="38"/>
                    </a:lnTo>
                    <a:lnTo>
                      <a:pt x="58" y="34"/>
                    </a:lnTo>
                    <a:lnTo>
                      <a:pt x="50" y="29"/>
                    </a:lnTo>
                    <a:lnTo>
                      <a:pt x="42" y="25"/>
                    </a:lnTo>
                    <a:lnTo>
                      <a:pt x="30" y="19"/>
                    </a:lnTo>
                    <a:lnTo>
                      <a:pt x="19" y="13"/>
                    </a:lnTo>
                    <a:lnTo>
                      <a:pt x="9"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0" name="Freeform 223"/>
              <p:cNvSpPr>
                <a:spLocks/>
              </p:cNvSpPr>
              <p:nvPr/>
            </p:nvSpPr>
            <p:spPr bwMode="auto">
              <a:xfrm>
                <a:off x="1117" y="2536"/>
                <a:ext cx="76" cy="63"/>
              </a:xfrm>
              <a:custGeom>
                <a:avLst/>
                <a:gdLst>
                  <a:gd name="T0" fmla="*/ 76 w 76"/>
                  <a:gd name="T1" fmla="*/ 63 h 63"/>
                  <a:gd name="T2" fmla="*/ 71 w 76"/>
                  <a:gd name="T3" fmla="*/ 63 h 63"/>
                  <a:gd name="T4" fmla="*/ 64 w 76"/>
                  <a:gd name="T5" fmla="*/ 60 h 63"/>
                  <a:gd name="T6" fmla="*/ 53 w 76"/>
                  <a:gd name="T7" fmla="*/ 54 h 63"/>
                  <a:gd name="T8" fmla="*/ 40 w 76"/>
                  <a:gd name="T9" fmla="*/ 47 h 63"/>
                  <a:gd name="T10" fmla="*/ 27 w 76"/>
                  <a:gd name="T11" fmla="*/ 37 h 63"/>
                  <a:gd name="T12" fmla="*/ 15 w 76"/>
                  <a:gd name="T13" fmla="*/ 25 h 63"/>
                  <a:gd name="T14" fmla="*/ 6 w 76"/>
                  <a:gd name="T15" fmla="*/ 13 h 63"/>
                  <a:gd name="T16" fmla="*/ 0 w 76"/>
                  <a:gd name="T17" fmla="*/ 0 h 63"/>
                  <a:gd name="T18" fmla="*/ 8 w 76"/>
                  <a:gd name="T19" fmla="*/ 7 h 63"/>
                  <a:gd name="T20" fmla="*/ 19 w 76"/>
                  <a:gd name="T21" fmla="*/ 16 h 63"/>
                  <a:gd name="T22" fmla="*/ 33 w 76"/>
                  <a:gd name="T23" fmla="*/ 26 h 63"/>
                  <a:gd name="T24" fmla="*/ 46 w 76"/>
                  <a:gd name="T25" fmla="*/ 35 h 63"/>
                  <a:gd name="T26" fmla="*/ 58 w 76"/>
                  <a:gd name="T27" fmla="*/ 44 h 63"/>
                  <a:gd name="T28" fmla="*/ 68 w 76"/>
                  <a:gd name="T29" fmla="*/ 53 h 63"/>
                  <a:gd name="T30" fmla="*/ 74 w 76"/>
                  <a:gd name="T31" fmla="*/ 59 h 63"/>
                  <a:gd name="T32" fmla="*/ 76 w 76"/>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3"/>
                  <a:gd name="T53" fmla="*/ 76 w 76"/>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3">
                    <a:moveTo>
                      <a:pt x="76" y="63"/>
                    </a:moveTo>
                    <a:lnTo>
                      <a:pt x="71" y="63"/>
                    </a:lnTo>
                    <a:lnTo>
                      <a:pt x="64" y="60"/>
                    </a:lnTo>
                    <a:lnTo>
                      <a:pt x="53" y="54"/>
                    </a:lnTo>
                    <a:lnTo>
                      <a:pt x="40" y="47"/>
                    </a:lnTo>
                    <a:lnTo>
                      <a:pt x="27" y="37"/>
                    </a:lnTo>
                    <a:lnTo>
                      <a:pt x="15" y="25"/>
                    </a:lnTo>
                    <a:lnTo>
                      <a:pt x="6" y="13"/>
                    </a:lnTo>
                    <a:lnTo>
                      <a:pt x="0" y="0"/>
                    </a:lnTo>
                    <a:lnTo>
                      <a:pt x="8" y="7"/>
                    </a:lnTo>
                    <a:lnTo>
                      <a:pt x="19" y="16"/>
                    </a:lnTo>
                    <a:lnTo>
                      <a:pt x="33" y="26"/>
                    </a:lnTo>
                    <a:lnTo>
                      <a:pt x="46" y="35"/>
                    </a:lnTo>
                    <a:lnTo>
                      <a:pt x="58" y="44"/>
                    </a:lnTo>
                    <a:lnTo>
                      <a:pt x="68" y="53"/>
                    </a:lnTo>
                    <a:lnTo>
                      <a:pt x="74" y="59"/>
                    </a:lnTo>
                    <a:lnTo>
                      <a:pt x="76"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1" name="Freeform 224"/>
              <p:cNvSpPr>
                <a:spLocks/>
              </p:cNvSpPr>
              <p:nvPr/>
            </p:nvSpPr>
            <p:spPr bwMode="auto">
              <a:xfrm>
                <a:off x="1114" y="2475"/>
                <a:ext cx="90" cy="83"/>
              </a:xfrm>
              <a:custGeom>
                <a:avLst/>
                <a:gdLst>
                  <a:gd name="T0" fmla="*/ 90 w 90"/>
                  <a:gd name="T1" fmla="*/ 81 h 83"/>
                  <a:gd name="T2" fmla="*/ 86 w 90"/>
                  <a:gd name="T3" fmla="*/ 83 h 83"/>
                  <a:gd name="T4" fmla="*/ 76 w 90"/>
                  <a:gd name="T5" fmla="*/ 78 h 83"/>
                  <a:gd name="T6" fmla="*/ 62 w 90"/>
                  <a:gd name="T7" fmla="*/ 70 h 83"/>
                  <a:gd name="T8" fmla="*/ 48 w 90"/>
                  <a:gd name="T9" fmla="*/ 58 h 83"/>
                  <a:gd name="T10" fmla="*/ 33 w 90"/>
                  <a:gd name="T11" fmla="*/ 43 h 83"/>
                  <a:gd name="T12" fmla="*/ 18 w 90"/>
                  <a:gd name="T13" fmla="*/ 28 h 83"/>
                  <a:gd name="T14" fmla="*/ 8 w 90"/>
                  <a:gd name="T15" fmla="*/ 13 h 83"/>
                  <a:gd name="T16" fmla="*/ 0 w 90"/>
                  <a:gd name="T17" fmla="*/ 0 h 83"/>
                  <a:gd name="T18" fmla="*/ 8 w 90"/>
                  <a:gd name="T19" fmla="*/ 6 h 83"/>
                  <a:gd name="T20" fmla="*/ 19 w 90"/>
                  <a:gd name="T21" fmla="*/ 16 h 83"/>
                  <a:gd name="T22" fmla="*/ 34 w 90"/>
                  <a:gd name="T23" fmla="*/ 28 h 83"/>
                  <a:gd name="T24" fmla="*/ 52 w 90"/>
                  <a:gd name="T25" fmla="*/ 41 h 83"/>
                  <a:gd name="T26" fmla="*/ 67 w 90"/>
                  <a:gd name="T27" fmla="*/ 55 h 83"/>
                  <a:gd name="T28" fmla="*/ 80 w 90"/>
                  <a:gd name="T29" fmla="*/ 67 h 83"/>
                  <a:gd name="T30" fmla="*/ 89 w 90"/>
                  <a:gd name="T31" fmla="*/ 75 h 83"/>
                  <a:gd name="T32" fmla="*/ 90 w 90"/>
                  <a:gd name="T33" fmla="*/ 8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3"/>
                  <a:gd name="T53" fmla="*/ 90 w 90"/>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3">
                    <a:moveTo>
                      <a:pt x="90" y="81"/>
                    </a:moveTo>
                    <a:lnTo>
                      <a:pt x="86" y="83"/>
                    </a:lnTo>
                    <a:lnTo>
                      <a:pt x="76" y="78"/>
                    </a:lnTo>
                    <a:lnTo>
                      <a:pt x="62" y="70"/>
                    </a:lnTo>
                    <a:lnTo>
                      <a:pt x="48" y="58"/>
                    </a:lnTo>
                    <a:lnTo>
                      <a:pt x="33" y="43"/>
                    </a:lnTo>
                    <a:lnTo>
                      <a:pt x="18" y="28"/>
                    </a:lnTo>
                    <a:lnTo>
                      <a:pt x="8" y="13"/>
                    </a:lnTo>
                    <a:lnTo>
                      <a:pt x="0" y="0"/>
                    </a:lnTo>
                    <a:lnTo>
                      <a:pt x="8" y="6"/>
                    </a:lnTo>
                    <a:lnTo>
                      <a:pt x="19" y="16"/>
                    </a:lnTo>
                    <a:lnTo>
                      <a:pt x="34" y="28"/>
                    </a:lnTo>
                    <a:lnTo>
                      <a:pt x="52" y="41"/>
                    </a:lnTo>
                    <a:lnTo>
                      <a:pt x="67" y="55"/>
                    </a:lnTo>
                    <a:lnTo>
                      <a:pt x="80" y="67"/>
                    </a:lnTo>
                    <a:lnTo>
                      <a:pt x="89" y="75"/>
                    </a:lnTo>
                    <a:lnTo>
                      <a:pt x="90"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2" name="Freeform 225"/>
              <p:cNvSpPr>
                <a:spLocks/>
              </p:cNvSpPr>
              <p:nvPr/>
            </p:nvSpPr>
            <p:spPr bwMode="auto">
              <a:xfrm>
                <a:off x="1122" y="2417"/>
                <a:ext cx="97" cy="76"/>
              </a:xfrm>
              <a:custGeom>
                <a:avLst/>
                <a:gdLst>
                  <a:gd name="T0" fmla="*/ 97 w 97"/>
                  <a:gd name="T1" fmla="*/ 74 h 76"/>
                  <a:gd name="T2" fmla="*/ 91 w 97"/>
                  <a:gd name="T3" fmla="*/ 76 h 76"/>
                  <a:gd name="T4" fmla="*/ 79 w 97"/>
                  <a:gd name="T5" fmla="*/ 71 h 76"/>
                  <a:gd name="T6" fmla="*/ 65 w 97"/>
                  <a:gd name="T7" fmla="*/ 64 h 76"/>
                  <a:gd name="T8" fmla="*/ 48 w 97"/>
                  <a:gd name="T9" fmla="*/ 52 h 76"/>
                  <a:gd name="T10" fmla="*/ 32 w 97"/>
                  <a:gd name="T11" fmla="*/ 39 h 76"/>
                  <a:gd name="T12" fmla="*/ 17 w 97"/>
                  <a:gd name="T13" fmla="*/ 26 h 76"/>
                  <a:gd name="T14" fmla="*/ 6 w 97"/>
                  <a:gd name="T15" fmla="*/ 12 h 76"/>
                  <a:gd name="T16" fmla="*/ 0 w 97"/>
                  <a:gd name="T17" fmla="*/ 0 h 76"/>
                  <a:gd name="T18" fmla="*/ 7 w 97"/>
                  <a:gd name="T19" fmla="*/ 5 h 76"/>
                  <a:gd name="T20" fmla="*/ 20 w 97"/>
                  <a:gd name="T21" fmla="*/ 14 h 76"/>
                  <a:gd name="T22" fmla="*/ 37 w 97"/>
                  <a:gd name="T23" fmla="*/ 24 h 76"/>
                  <a:gd name="T24" fmla="*/ 54 w 97"/>
                  <a:gd name="T25" fmla="*/ 37 h 76"/>
                  <a:gd name="T26" fmla="*/ 71 w 97"/>
                  <a:gd name="T27" fmla="*/ 49 h 76"/>
                  <a:gd name="T28" fmla="*/ 85 w 97"/>
                  <a:gd name="T29" fmla="*/ 61 h 76"/>
                  <a:gd name="T30" fmla="*/ 94 w 97"/>
                  <a:gd name="T31" fmla="*/ 70 h 76"/>
                  <a:gd name="T32" fmla="*/ 97 w 97"/>
                  <a:gd name="T33" fmla="*/ 74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6"/>
                  <a:gd name="T53" fmla="*/ 97 w 97"/>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6">
                    <a:moveTo>
                      <a:pt x="97" y="74"/>
                    </a:moveTo>
                    <a:lnTo>
                      <a:pt x="91" y="76"/>
                    </a:lnTo>
                    <a:lnTo>
                      <a:pt x="79" y="71"/>
                    </a:lnTo>
                    <a:lnTo>
                      <a:pt x="65" y="64"/>
                    </a:lnTo>
                    <a:lnTo>
                      <a:pt x="48" y="52"/>
                    </a:lnTo>
                    <a:lnTo>
                      <a:pt x="32" y="39"/>
                    </a:lnTo>
                    <a:lnTo>
                      <a:pt x="17" y="26"/>
                    </a:lnTo>
                    <a:lnTo>
                      <a:pt x="6" y="12"/>
                    </a:lnTo>
                    <a:lnTo>
                      <a:pt x="0" y="0"/>
                    </a:lnTo>
                    <a:lnTo>
                      <a:pt x="7" y="5"/>
                    </a:lnTo>
                    <a:lnTo>
                      <a:pt x="20" y="14"/>
                    </a:lnTo>
                    <a:lnTo>
                      <a:pt x="37" y="24"/>
                    </a:lnTo>
                    <a:lnTo>
                      <a:pt x="54" y="37"/>
                    </a:lnTo>
                    <a:lnTo>
                      <a:pt x="71" y="49"/>
                    </a:lnTo>
                    <a:lnTo>
                      <a:pt x="85" y="61"/>
                    </a:lnTo>
                    <a:lnTo>
                      <a:pt x="94" y="70"/>
                    </a:lnTo>
                    <a:lnTo>
                      <a:pt x="97"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3" name="Freeform 226"/>
              <p:cNvSpPr>
                <a:spLocks/>
              </p:cNvSpPr>
              <p:nvPr/>
            </p:nvSpPr>
            <p:spPr bwMode="auto">
              <a:xfrm>
                <a:off x="1133" y="2394"/>
                <a:ext cx="89" cy="65"/>
              </a:xfrm>
              <a:custGeom>
                <a:avLst/>
                <a:gdLst>
                  <a:gd name="T0" fmla="*/ 89 w 89"/>
                  <a:gd name="T1" fmla="*/ 65 h 65"/>
                  <a:gd name="T2" fmla="*/ 85 w 89"/>
                  <a:gd name="T3" fmla="*/ 65 h 65"/>
                  <a:gd name="T4" fmla="*/ 74 w 89"/>
                  <a:gd name="T5" fmla="*/ 60 h 65"/>
                  <a:gd name="T6" fmla="*/ 61 w 89"/>
                  <a:gd name="T7" fmla="*/ 53 h 65"/>
                  <a:gd name="T8" fmla="*/ 45 w 89"/>
                  <a:gd name="T9" fmla="*/ 43 h 65"/>
                  <a:gd name="T10" fmla="*/ 29 w 89"/>
                  <a:gd name="T11" fmla="*/ 32 h 65"/>
                  <a:gd name="T12" fmla="*/ 15 w 89"/>
                  <a:gd name="T13" fmla="*/ 20 h 65"/>
                  <a:gd name="T14" fmla="*/ 5 w 89"/>
                  <a:gd name="T15" fmla="*/ 9 h 65"/>
                  <a:gd name="T16" fmla="*/ 0 w 89"/>
                  <a:gd name="T17" fmla="*/ 0 h 65"/>
                  <a:gd name="T18" fmla="*/ 9 w 89"/>
                  <a:gd name="T19" fmla="*/ 6 h 65"/>
                  <a:gd name="T20" fmla="*/ 21 w 89"/>
                  <a:gd name="T21" fmla="*/ 13 h 65"/>
                  <a:gd name="T22" fmla="*/ 37 w 89"/>
                  <a:gd name="T23" fmla="*/ 22 h 65"/>
                  <a:gd name="T24" fmla="*/ 54 w 89"/>
                  <a:gd name="T25" fmla="*/ 31 h 65"/>
                  <a:gd name="T26" fmla="*/ 68 w 89"/>
                  <a:gd name="T27" fmla="*/ 41 h 65"/>
                  <a:gd name="T28" fmla="*/ 80 w 89"/>
                  <a:gd name="T29" fmla="*/ 50 h 65"/>
                  <a:gd name="T30" fmla="*/ 88 w 89"/>
                  <a:gd name="T31" fmla="*/ 59 h 65"/>
                  <a:gd name="T32" fmla="*/ 89 w 89"/>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5"/>
                  <a:gd name="T53" fmla="*/ 89 w 89"/>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5">
                    <a:moveTo>
                      <a:pt x="89" y="65"/>
                    </a:moveTo>
                    <a:lnTo>
                      <a:pt x="85" y="65"/>
                    </a:lnTo>
                    <a:lnTo>
                      <a:pt x="74" y="60"/>
                    </a:lnTo>
                    <a:lnTo>
                      <a:pt x="61" y="53"/>
                    </a:lnTo>
                    <a:lnTo>
                      <a:pt x="45" y="43"/>
                    </a:lnTo>
                    <a:lnTo>
                      <a:pt x="29" y="32"/>
                    </a:lnTo>
                    <a:lnTo>
                      <a:pt x="15" y="20"/>
                    </a:lnTo>
                    <a:lnTo>
                      <a:pt x="5" y="9"/>
                    </a:lnTo>
                    <a:lnTo>
                      <a:pt x="0" y="0"/>
                    </a:lnTo>
                    <a:lnTo>
                      <a:pt x="9" y="6"/>
                    </a:lnTo>
                    <a:lnTo>
                      <a:pt x="21" y="13"/>
                    </a:lnTo>
                    <a:lnTo>
                      <a:pt x="37" y="22"/>
                    </a:lnTo>
                    <a:lnTo>
                      <a:pt x="54" y="31"/>
                    </a:lnTo>
                    <a:lnTo>
                      <a:pt x="68" y="41"/>
                    </a:lnTo>
                    <a:lnTo>
                      <a:pt x="80" y="50"/>
                    </a:lnTo>
                    <a:lnTo>
                      <a:pt x="88" y="59"/>
                    </a:lnTo>
                    <a:lnTo>
                      <a:pt x="89"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4" name="Freeform 227"/>
              <p:cNvSpPr>
                <a:spLocks/>
              </p:cNvSpPr>
              <p:nvPr/>
            </p:nvSpPr>
            <p:spPr bwMode="auto">
              <a:xfrm>
                <a:off x="1145" y="2348"/>
                <a:ext cx="76" cy="55"/>
              </a:xfrm>
              <a:custGeom>
                <a:avLst/>
                <a:gdLst>
                  <a:gd name="T0" fmla="*/ 76 w 76"/>
                  <a:gd name="T1" fmla="*/ 53 h 55"/>
                  <a:gd name="T2" fmla="*/ 71 w 76"/>
                  <a:gd name="T3" fmla="*/ 55 h 55"/>
                  <a:gd name="T4" fmla="*/ 62 w 76"/>
                  <a:gd name="T5" fmla="*/ 53 h 55"/>
                  <a:gd name="T6" fmla="*/ 52 w 76"/>
                  <a:gd name="T7" fmla="*/ 49 h 55"/>
                  <a:gd name="T8" fmla="*/ 39 w 76"/>
                  <a:gd name="T9" fmla="*/ 41 h 55"/>
                  <a:gd name="T10" fmla="*/ 27 w 76"/>
                  <a:gd name="T11" fmla="*/ 34 h 55"/>
                  <a:gd name="T12" fmla="*/ 15 w 76"/>
                  <a:gd name="T13" fmla="*/ 24 h 55"/>
                  <a:gd name="T14" fmla="*/ 6 w 76"/>
                  <a:gd name="T15" fmla="*/ 12 h 55"/>
                  <a:gd name="T16" fmla="*/ 0 w 76"/>
                  <a:gd name="T17" fmla="*/ 0 h 55"/>
                  <a:gd name="T18" fmla="*/ 8 w 76"/>
                  <a:gd name="T19" fmla="*/ 6 h 55"/>
                  <a:gd name="T20" fmla="*/ 19 w 76"/>
                  <a:gd name="T21" fmla="*/ 12 h 55"/>
                  <a:gd name="T22" fmla="*/ 33 w 76"/>
                  <a:gd name="T23" fmla="*/ 21 h 55"/>
                  <a:gd name="T24" fmla="*/ 46 w 76"/>
                  <a:gd name="T25" fmla="*/ 28 h 55"/>
                  <a:gd name="T26" fmla="*/ 58 w 76"/>
                  <a:gd name="T27" fmla="*/ 37 h 55"/>
                  <a:gd name="T28" fmla="*/ 68 w 76"/>
                  <a:gd name="T29" fmla="*/ 43 h 55"/>
                  <a:gd name="T30" fmla="*/ 74 w 76"/>
                  <a:gd name="T31" fmla="*/ 49 h 55"/>
                  <a:gd name="T32" fmla="*/ 76 w 76"/>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5"/>
                  <a:gd name="T53" fmla="*/ 76 w 76"/>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5">
                    <a:moveTo>
                      <a:pt x="76" y="53"/>
                    </a:moveTo>
                    <a:lnTo>
                      <a:pt x="71" y="55"/>
                    </a:lnTo>
                    <a:lnTo>
                      <a:pt x="62" y="53"/>
                    </a:lnTo>
                    <a:lnTo>
                      <a:pt x="52" y="49"/>
                    </a:lnTo>
                    <a:lnTo>
                      <a:pt x="39" y="41"/>
                    </a:lnTo>
                    <a:lnTo>
                      <a:pt x="27" y="34"/>
                    </a:lnTo>
                    <a:lnTo>
                      <a:pt x="15" y="24"/>
                    </a:lnTo>
                    <a:lnTo>
                      <a:pt x="6" y="12"/>
                    </a:lnTo>
                    <a:lnTo>
                      <a:pt x="0" y="0"/>
                    </a:lnTo>
                    <a:lnTo>
                      <a:pt x="8" y="6"/>
                    </a:lnTo>
                    <a:lnTo>
                      <a:pt x="19" y="12"/>
                    </a:lnTo>
                    <a:lnTo>
                      <a:pt x="33" y="21"/>
                    </a:lnTo>
                    <a:lnTo>
                      <a:pt x="46" y="28"/>
                    </a:lnTo>
                    <a:lnTo>
                      <a:pt x="58" y="37"/>
                    </a:lnTo>
                    <a:lnTo>
                      <a:pt x="68" y="43"/>
                    </a:lnTo>
                    <a:lnTo>
                      <a:pt x="74" y="49"/>
                    </a:lnTo>
                    <a:lnTo>
                      <a:pt x="76"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5" name="Freeform 228"/>
              <p:cNvSpPr>
                <a:spLocks/>
              </p:cNvSpPr>
              <p:nvPr/>
            </p:nvSpPr>
            <p:spPr bwMode="auto">
              <a:xfrm>
                <a:off x="1191" y="2308"/>
                <a:ext cx="44" cy="15"/>
              </a:xfrm>
              <a:custGeom>
                <a:avLst/>
                <a:gdLst>
                  <a:gd name="T0" fmla="*/ 44 w 44"/>
                  <a:gd name="T1" fmla="*/ 10 h 15"/>
                  <a:gd name="T2" fmla="*/ 41 w 44"/>
                  <a:gd name="T3" fmla="*/ 13 h 15"/>
                  <a:gd name="T4" fmla="*/ 36 w 44"/>
                  <a:gd name="T5" fmla="*/ 15 h 15"/>
                  <a:gd name="T6" fmla="*/ 30 w 44"/>
                  <a:gd name="T7" fmla="*/ 15 h 15"/>
                  <a:gd name="T8" fmla="*/ 21 w 44"/>
                  <a:gd name="T9" fmla="*/ 15 h 15"/>
                  <a:gd name="T10" fmla="*/ 13 w 44"/>
                  <a:gd name="T11" fmla="*/ 13 h 15"/>
                  <a:gd name="T12" fmla="*/ 6 w 44"/>
                  <a:gd name="T13" fmla="*/ 10 h 15"/>
                  <a:gd name="T14" fmla="*/ 2 w 44"/>
                  <a:gd name="T15" fmla="*/ 6 h 15"/>
                  <a:gd name="T16" fmla="*/ 0 w 44"/>
                  <a:gd name="T17" fmla="*/ 0 h 15"/>
                  <a:gd name="T18" fmla="*/ 6 w 44"/>
                  <a:gd name="T19" fmla="*/ 4 h 15"/>
                  <a:gd name="T20" fmla="*/ 12 w 44"/>
                  <a:gd name="T21" fmla="*/ 6 h 15"/>
                  <a:gd name="T22" fmla="*/ 21 w 44"/>
                  <a:gd name="T23" fmla="*/ 6 h 15"/>
                  <a:gd name="T24" fmla="*/ 30 w 44"/>
                  <a:gd name="T25" fmla="*/ 6 h 15"/>
                  <a:gd name="T26" fmla="*/ 37 w 44"/>
                  <a:gd name="T27" fmla="*/ 6 h 15"/>
                  <a:gd name="T28" fmla="*/ 41 w 44"/>
                  <a:gd name="T29" fmla="*/ 6 h 15"/>
                  <a:gd name="T30" fmla="*/ 44 w 44"/>
                  <a:gd name="T31" fmla="*/ 7 h 15"/>
                  <a:gd name="T32" fmla="*/ 44 w 44"/>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5"/>
                  <a:gd name="T53" fmla="*/ 44 w 4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5">
                    <a:moveTo>
                      <a:pt x="44" y="10"/>
                    </a:moveTo>
                    <a:lnTo>
                      <a:pt x="41" y="13"/>
                    </a:lnTo>
                    <a:lnTo>
                      <a:pt x="36" y="15"/>
                    </a:lnTo>
                    <a:lnTo>
                      <a:pt x="30" y="15"/>
                    </a:lnTo>
                    <a:lnTo>
                      <a:pt x="21" y="15"/>
                    </a:lnTo>
                    <a:lnTo>
                      <a:pt x="13" y="13"/>
                    </a:lnTo>
                    <a:lnTo>
                      <a:pt x="6" y="10"/>
                    </a:lnTo>
                    <a:lnTo>
                      <a:pt x="2" y="6"/>
                    </a:lnTo>
                    <a:lnTo>
                      <a:pt x="0" y="0"/>
                    </a:lnTo>
                    <a:lnTo>
                      <a:pt x="6" y="4"/>
                    </a:lnTo>
                    <a:lnTo>
                      <a:pt x="12" y="6"/>
                    </a:lnTo>
                    <a:lnTo>
                      <a:pt x="21" y="6"/>
                    </a:lnTo>
                    <a:lnTo>
                      <a:pt x="30" y="6"/>
                    </a:lnTo>
                    <a:lnTo>
                      <a:pt x="37" y="6"/>
                    </a:lnTo>
                    <a:lnTo>
                      <a:pt x="41" y="6"/>
                    </a:lnTo>
                    <a:lnTo>
                      <a:pt x="44" y="7"/>
                    </a:lnTo>
                    <a:lnTo>
                      <a:pt x="44"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6" name="Freeform 229"/>
              <p:cNvSpPr>
                <a:spLocks/>
              </p:cNvSpPr>
              <p:nvPr/>
            </p:nvSpPr>
            <p:spPr bwMode="auto">
              <a:xfrm>
                <a:off x="1113" y="2503"/>
                <a:ext cx="84" cy="73"/>
              </a:xfrm>
              <a:custGeom>
                <a:avLst/>
                <a:gdLst>
                  <a:gd name="T0" fmla="*/ 84 w 84"/>
                  <a:gd name="T1" fmla="*/ 71 h 73"/>
                  <a:gd name="T2" fmla="*/ 80 w 84"/>
                  <a:gd name="T3" fmla="*/ 73 h 73"/>
                  <a:gd name="T4" fmla="*/ 71 w 84"/>
                  <a:gd name="T5" fmla="*/ 68 h 73"/>
                  <a:gd name="T6" fmla="*/ 57 w 84"/>
                  <a:gd name="T7" fmla="*/ 62 h 73"/>
                  <a:gd name="T8" fmla="*/ 44 w 84"/>
                  <a:gd name="T9" fmla="*/ 52 h 73"/>
                  <a:gd name="T10" fmla="*/ 29 w 84"/>
                  <a:gd name="T11" fmla="*/ 40 h 73"/>
                  <a:gd name="T12" fmla="*/ 18 w 84"/>
                  <a:gd name="T13" fmla="*/ 27 h 73"/>
                  <a:gd name="T14" fmla="*/ 7 w 84"/>
                  <a:gd name="T15" fmla="*/ 13 h 73"/>
                  <a:gd name="T16" fmla="*/ 0 w 84"/>
                  <a:gd name="T17" fmla="*/ 0 h 73"/>
                  <a:gd name="T18" fmla="*/ 7 w 84"/>
                  <a:gd name="T19" fmla="*/ 6 h 73"/>
                  <a:gd name="T20" fmla="*/ 18 w 84"/>
                  <a:gd name="T21" fmla="*/ 13 h 73"/>
                  <a:gd name="T22" fmla="*/ 32 w 84"/>
                  <a:gd name="T23" fmla="*/ 24 h 73"/>
                  <a:gd name="T24" fmla="*/ 47 w 84"/>
                  <a:gd name="T25" fmla="*/ 36 h 73"/>
                  <a:gd name="T26" fmla="*/ 62 w 84"/>
                  <a:gd name="T27" fmla="*/ 47 h 73"/>
                  <a:gd name="T28" fmla="*/ 74 w 84"/>
                  <a:gd name="T29" fmla="*/ 58 h 73"/>
                  <a:gd name="T30" fmla="*/ 83 w 84"/>
                  <a:gd name="T31" fmla="*/ 65 h 73"/>
                  <a:gd name="T32" fmla="*/ 84 w 84"/>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3"/>
                  <a:gd name="T53" fmla="*/ 84 w 8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3">
                    <a:moveTo>
                      <a:pt x="84" y="71"/>
                    </a:moveTo>
                    <a:lnTo>
                      <a:pt x="80" y="73"/>
                    </a:lnTo>
                    <a:lnTo>
                      <a:pt x="71" y="68"/>
                    </a:lnTo>
                    <a:lnTo>
                      <a:pt x="57" y="62"/>
                    </a:lnTo>
                    <a:lnTo>
                      <a:pt x="44" y="52"/>
                    </a:lnTo>
                    <a:lnTo>
                      <a:pt x="29" y="40"/>
                    </a:lnTo>
                    <a:lnTo>
                      <a:pt x="18" y="27"/>
                    </a:lnTo>
                    <a:lnTo>
                      <a:pt x="7" y="13"/>
                    </a:lnTo>
                    <a:lnTo>
                      <a:pt x="0" y="0"/>
                    </a:lnTo>
                    <a:lnTo>
                      <a:pt x="7" y="6"/>
                    </a:lnTo>
                    <a:lnTo>
                      <a:pt x="18" y="13"/>
                    </a:lnTo>
                    <a:lnTo>
                      <a:pt x="32" y="24"/>
                    </a:lnTo>
                    <a:lnTo>
                      <a:pt x="47" y="36"/>
                    </a:lnTo>
                    <a:lnTo>
                      <a:pt x="62" y="47"/>
                    </a:lnTo>
                    <a:lnTo>
                      <a:pt x="74" y="58"/>
                    </a:lnTo>
                    <a:lnTo>
                      <a:pt x="83" y="65"/>
                    </a:lnTo>
                    <a:lnTo>
                      <a:pt x="84"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7" name="Freeform 230"/>
              <p:cNvSpPr>
                <a:spLocks/>
              </p:cNvSpPr>
              <p:nvPr/>
            </p:nvSpPr>
            <p:spPr bwMode="auto">
              <a:xfrm>
                <a:off x="1116" y="2448"/>
                <a:ext cx="96" cy="73"/>
              </a:xfrm>
              <a:custGeom>
                <a:avLst/>
                <a:gdLst>
                  <a:gd name="T0" fmla="*/ 96 w 96"/>
                  <a:gd name="T1" fmla="*/ 71 h 73"/>
                  <a:gd name="T2" fmla="*/ 90 w 96"/>
                  <a:gd name="T3" fmla="*/ 73 h 73"/>
                  <a:gd name="T4" fmla="*/ 78 w 96"/>
                  <a:gd name="T5" fmla="*/ 68 h 73"/>
                  <a:gd name="T6" fmla="*/ 65 w 96"/>
                  <a:gd name="T7" fmla="*/ 61 h 73"/>
                  <a:gd name="T8" fmla="*/ 48 w 96"/>
                  <a:gd name="T9" fmla="*/ 51 h 73"/>
                  <a:gd name="T10" fmla="*/ 31 w 96"/>
                  <a:gd name="T11" fmla="*/ 39 h 73"/>
                  <a:gd name="T12" fmla="*/ 17 w 96"/>
                  <a:gd name="T13" fmla="*/ 26 h 73"/>
                  <a:gd name="T14" fmla="*/ 6 w 96"/>
                  <a:gd name="T15" fmla="*/ 12 h 73"/>
                  <a:gd name="T16" fmla="*/ 0 w 96"/>
                  <a:gd name="T17" fmla="*/ 0 h 73"/>
                  <a:gd name="T18" fmla="*/ 7 w 96"/>
                  <a:gd name="T19" fmla="*/ 5 h 73"/>
                  <a:gd name="T20" fmla="*/ 20 w 96"/>
                  <a:gd name="T21" fmla="*/ 12 h 73"/>
                  <a:gd name="T22" fmla="*/ 35 w 96"/>
                  <a:gd name="T23" fmla="*/ 24 h 73"/>
                  <a:gd name="T24" fmla="*/ 53 w 96"/>
                  <a:gd name="T25" fmla="*/ 36 h 73"/>
                  <a:gd name="T26" fmla="*/ 71 w 96"/>
                  <a:gd name="T27" fmla="*/ 48 h 73"/>
                  <a:gd name="T28" fmla="*/ 84 w 96"/>
                  <a:gd name="T29" fmla="*/ 58 h 73"/>
                  <a:gd name="T30" fmla="*/ 93 w 96"/>
                  <a:gd name="T31" fmla="*/ 67 h 73"/>
                  <a:gd name="T32" fmla="*/ 96 w 96"/>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73"/>
                  <a:gd name="T53" fmla="*/ 96 w 9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73">
                    <a:moveTo>
                      <a:pt x="96" y="71"/>
                    </a:moveTo>
                    <a:lnTo>
                      <a:pt x="90" y="73"/>
                    </a:lnTo>
                    <a:lnTo>
                      <a:pt x="78" y="68"/>
                    </a:lnTo>
                    <a:lnTo>
                      <a:pt x="65" y="61"/>
                    </a:lnTo>
                    <a:lnTo>
                      <a:pt x="48" y="51"/>
                    </a:lnTo>
                    <a:lnTo>
                      <a:pt x="31" y="39"/>
                    </a:lnTo>
                    <a:lnTo>
                      <a:pt x="17" y="26"/>
                    </a:lnTo>
                    <a:lnTo>
                      <a:pt x="6" y="12"/>
                    </a:lnTo>
                    <a:lnTo>
                      <a:pt x="0" y="0"/>
                    </a:lnTo>
                    <a:lnTo>
                      <a:pt x="7" y="5"/>
                    </a:lnTo>
                    <a:lnTo>
                      <a:pt x="20" y="12"/>
                    </a:lnTo>
                    <a:lnTo>
                      <a:pt x="35" y="24"/>
                    </a:lnTo>
                    <a:lnTo>
                      <a:pt x="53" y="36"/>
                    </a:lnTo>
                    <a:lnTo>
                      <a:pt x="71" y="48"/>
                    </a:lnTo>
                    <a:lnTo>
                      <a:pt x="84" y="58"/>
                    </a:lnTo>
                    <a:lnTo>
                      <a:pt x="93" y="67"/>
                    </a:lnTo>
                    <a:lnTo>
                      <a:pt x="96"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8" name="Freeform 231"/>
              <p:cNvSpPr>
                <a:spLocks/>
              </p:cNvSpPr>
              <p:nvPr/>
            </p:nvSpPr>
            <p:spPr bwMode="auto">
              <a:xfrm>
                <a:off x="1133" y="2370"/>
                <a:ext cx="92" cy="55"/>
              </a:xfrm>
              <a:custGeom>
                <a:avLst/>
                <a:gdLst>
                  <a:gd name="T0" fmla="*/ 92 w 92"/>
                  <a:gd name="T1" fmla="*/ 53 h 55"/>
                  <a:gd name="T2" fmla="*/ 88 w 92"/>
                  <a:gd name="T3" fmla="*/ 55 h 55"/>
                  <a:gd name="T4" fmla="*/ 77 w 92"/>
                  <a:gd name="T5" fmla="*/ 53 h 55"/>
                  <a:gd name="T6" fmla="*/ 64 w 92"/>
                  <a:gd name="T7" fmla="*/ 49 h 55"/>
                  <a:gd name="T8" fmla="*/ 49 w 92"/>
                  <a:gd name="T9" fmla="*/ 41 h 55"/>
                  <a:gd name="T10" fmla="*/ 33 w 92"/>
                  <a:gd name="T11" fmla="*/ 33 h 55"/>
                  <a:gd name="T12" fmla="*/ 18 w 92"/>
                  <a:gd name="T13" fmla="*/ 24 h 55"/>
                  <a:gd name="T14" fmla="*/ 8 w 92"/>
                  <a:gd name="T15" fmla="*/ 12 h 55"/>
                  <a:gd name="T16" fmla="*/ 0 w 92"/>
                  <a:gd name="T17" fmla="*/ 0 h 55"/>
                  <a:gd name="T18" fmla="*/ 9 w 92"/>
                  <a:gd name="T19" fmla="*/ 6 h 55"/>
                  <a:gd name="T20" fmla="*/ 23 w 92"/>
                  <a:gd name="T21" fmla="*/ 12 h 55"/>
                  <a:gd name="T22" fmla="*/ 39 w 92"/>
                  <a:gd name="T23" fmla="*/ 19 h 55"/>
                  <a:gd name="T24" fmla="*/ 55 w 92"/>
                  <a:gd name="T25" fmla="*/ 28 h 55"/>
                  <a:gd name="T26" fmla="*/ 70 w 92"/>
                  <a:gd name="T27" fmla="*/ 36 h 55"/>
                  <a:gd name="T28" fmla="*/ 83 w 92"/>
                  <a:gd name="T29" fmla="*/ 43 h 55"/>
                  <a:gd name="T30" fmla="*/ 91 w 92"/>
                  <a:gd name="T31" fmla="*/ 49 h 55"/>
                  <a:gd name="T32" fmla="*/ 92 w 92"/>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55"/>
                  <a:gd name="T53" fmla="*/ 92 w 92"/>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55">
                    <a:moveTo>
                      <a:pt x="92" y="53"/>
                    </a:moveTo>
                    <a:lnTo>
                      <a:pt x="88" y="55"/>
                    </a:lnTo>
                    <a:lnTo>
                      <a:pt x="77" y="53"/>
                    </a:lnTo>
                    <a:lnTo>
                      <a:pt x="64" y="49"/>
                    </a:lnTo>
                    <a:lnTo>
                      <a:pt x="49" y="41"/>
                    </a:lnTo>
                    <a:lnTo>
                      <a:pt x="33" y="33"/>
                    </a:lnTo>
                    <a:lnTo>
                      <a:pt x="18" y="24"/>
                    </a:lnTo>
                    <a:lnTo>
                      <a:pt x="8" y="12"/>
                    </a:lnTo>
                    <a:lnTo>
                      <a:pt x="0" y="0"/>
                    </a:lnTo>
                    <a:lnTo>
                      <a:pt x="9" y="6"/>
                    </a:lnTo>
                    <a:lnTo>
                      <a:pt x="23" y="12"/>
                    </a:lnTo>
                    <a:lnTo>
                      <a:pt x="39" y="19"/>
                    </a:lnTo>
                    <a:lnTo>
                      <a:pt x="55" y="28"/>
                    </a:lnTo>
                    <a:lnTo>
                      <a:pt x="70" y="36"/>
                    </a:lnTo>
                    <a:lnTo>
                      <a:pt x="83" y="43"/>
                    </a:lnTo>
                    <a:lnTo>
                      <a:pt x="91" y="49"/>
                    </a:lnTo>
                    <a:lnTo>
                      <a:pt x="92"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9" name="Freeform 232"/>
              <p:cNvSpPr>
                <a:spLocks/>
              </p:cNvSpPr>
              <p:nvPr/>
            </p:nvSpPr>
            <p:spPr bwMode="auto">
              <a:xfrm>
                <a:off x="1157" y="2330"/>
                <a:ext cx="68" cy="56"/>
              </a:xfrm>
              <a:custGeom>
                <a:avLst/>
                <a:gdLst>
                  <a:gd name="T0" fmla="*/ 68 w 68"/>
                  <a:gd name="T1" fmla="*/ 55 h 56"/>
                  <a:gd name="T2" fmla="*/ 64 w 68"/>
                  <a:gd name="T3" fmla="*/ 56 h 56"/>
                  <a:gd name="T4" fmla="*/ 55 w 68"/>
                  <a:gd name="T5" fmla="*/ 52 h 56"/>
                  <a:gd name="T6" fmla="*/ 44 w 68"/>
                  <a:gd name="T7" fmla="*/ 45 h 56"/>
                  <a:gd name="T8" fmla="*/ 33 w 68"/>
                  <a:gd name="T9" fmla="*/ 36 h 56"/>
                  <a:gd name="T10" fmla="*/ 19 w 68"/>
                  <a:gd name="T11" fmla="*/ 25 h 56"/>
                  <a:gd name="T12" fmla="*/ 9 w 68"/>
                  <a:gd name="T13" fmla="*/ 15 h 56"/>
                  <a:gd name="T14" fmla="*/ 3 w 68"/>
                  <a:gd name="T15" fmla="*/ 6 h 56"/>
                  <a:gd name="T16" fmla="*/ 0 w 68"/>
                  <a:gd name="T17" fmla="*/ 0 h 56"/>
                  <a:gd name="T18" fmla="*/ 7 w 68"/>
                  <a:gd name="T19" fmla="*/ 5 h 56"/>
                  <a:gd name="T20" fmla="*/ 16 w 68"/>
                  <a:gd name="T21" fmla="*/ 11 h 56"/>
                  <a:gd name="T22" fmla="*/ 28 w 68"/>
                  <a:gd name="T23" fmla="*/ 18 h 56"/>
                  <a:gd name="T24" fmla="*/ 39 w 68"/>
                  <a:gd name="T25" fmla="*/ 27 h 56"/>
                  <a:gd name="T26" fmla="*/ 50 w 68"/>
                  <a:gd name="T27" fmla="*/ 36 h 56"/>
                  <a:gd name="T28" fmla="*/ 59 w 68"/>
                  <a:gd name="T29" fmla="*/ 43 h 56"/>
                  <a:gd name="T30" fmla="*/ 65 w 68"/>
                  <a:gd name="T31" fmla="*/ 50 h 56"/>
                  <a:gd name="T32" fmla="*/ 68 w 68"/>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6"/>
                  <a:gd name="T53" fmla="*/ 68 w 6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6">
                    <a:moveTo>
                      <a:pt x="68" y="55"/>
                    </a:moveTo>
                    <a:lnTo>
                      <a:pt x="64" y="56"/>
                    </a:lnTo>
                    <a:lnTo>
                      <a:pt x="55" y="52"/>
                    </a:lnTo>
                    <a:lnTo>
                      <a:pt x="44" y="45"/>
                    </a:lnTo>
                    <a:lnTo>
                      <a:pt x="33" y="36"/>
                    </a:lnTo>
                    <a:lnTo>
                      <a:pt x="19" y="25"/>
                    </a:lnTo>
                    <a:lnTo>
                      <a:pt x="9" y="15"/>
                    </a:lnTo>
                    <a:lnTo>
                      <a:pt x="3" y="6"/>
                    </a:lnTo>
                    <a:lnTo>
                      <a:pt x="0" y="0"/>
                    </a:lnTo>
                    <a:lnTo>
                      <a:pt x="7" y="5"/>
                    </a:lnTo>
                    <a:lnTo>
                      <a:pt x="16" y="11"/>
                    </a:lnTo>
                    <a:lnTo>
                      <a:pt x="28" y="18"/>
                    </a:lnTo>
                    <a:lnTo>
                      <a:pt x="39" y="27"/>
                    </a:lnTo>
                    <a:lnTo>
                      <a:pt x="50" y="36"/>
                    </a:lnTo>
                    <a:lnTo>
                      <a:pt x="59" y="43"/>
                    </a:lnTo>
                    <a:lnTo>
                      <a:pt x="65" y="50"/>
                    </a:lnTo>
                    <a:lnTo>
                      <a:pt x="68"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0" name="Freeform 233"/>
              <p:cNvSpPr>
                <a:spLocks/>
              </p:cNvSpPr>
              <p:nvPr/>
            </p:nvSpPr>
            <p:spPr bwMode="auto">
              <a:xfrm>
                <a:off x="1166" y="2321"/>
                <a:ext cx="50" cy="22"/>
              </a:xfrm>
              <a:custGeom>
                <a:avLst/>
                <a:gdLst>
                  <a:gd name="T0" fmla="*/ 50 w 50"/>
                  <a:gd name="T1" fmla="*/ 20 h 22"/>
                  <a:gd name="T2" fmla="*/ 47 w 50"/>
                  <a:gd name="T3" fmla="*/ 21 h 22"/>
                  <a:gd name="T4" fmla="*/ 41 w 50"/>
                  <a:gd name="T5" fmla="*/ 22 h 22"/>
                  <a:gd name="T6" fmla="*/ 34 w 50"/>
                  <a:gd name="T7" fmla="*/ 21 h 22"/>
                  <a:gd name="T8" fmla="*/ 25 w 50"/>
                  <a:gd name="T9" fmla="*/ 20 h 22"/>
                  <a:gd name="T10" fmla="*/ 16 w 50"/>
                  <a:gd name="T11" fmla="*/ 17 h 22"/>
                  <a:gd name="T12" fmla="*/ 9 w 50"/>
                  <a:gd name="T13" fmla="*/ 12 h 22"/>
                  <a:gd name="T14" fmla="*/ 3 w 50"/>
                  <a:gd name="T15" fmla="*/ 6 h 22"/>
                  <a:gd name="T16" fmla="*/ 0 w 50"/>
                  <a:gd name="T17" fmla="*/ 0 h 22"/>
                  <a:gd name="T18" fmla="*/ 6 w 50"/>
                  <a:gd name="T19" fmla="*/ 5 h 22"/>
                  <a:gd name="T20" fmla="*/ 13 w 50"/>
                  <a:gd name="T21" fmla="*/ 8 h 22"/>
                  <a:gd name="T22" fmla="*/ 24 w 50"/>
                  <a:gd name="T23" fmla="*/ 9 h 22"/>
                  <a:gd name="T24" fmla="*/ 32 w 50"/>
                  <a:gd name="T25" fmla="*/ 11 h 22"/>
                  <a:gd name="T26" fmla="*/ 41 w 50"/>
                  <a:gd name="T27" fmla="*/ 12 h 22"/>
                  <a:gd name="T28" fmla="*/ 47 w 50"/>
                  <a:gd name="T29" fmla="*/ 14 h 22"/>
                  <a:gd name="T30" fmla="*/ 50 w 50"/>
                  <a:gd name="T31" fmla="*/ 17 h 22"/>
                  <a:gd name="T32" fmla="*/ 50 w 50"/>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22"/>
                  <a:gd name="T53" fmla="*/ 50 w 5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22">
                    <a:moveTo>
                      <a:pt x="50" y="20"/>
                    </a:moveTo>
                    <a:lnTo>
                      <a:pt x="47" y="21"/>
                    </a:lnTo>
                    <a:lnTo>
                      <a:pt x="41" y="22"/>
                    </a:lnTo>
                    <a:lnTo>
                      <a:pt x="34" y="21"/>
                    </a:lnTo>
                    <a:lnTo>
                      <a:pt x="25" y="20"/>
                    </a:lnTo>
                    <a:lnTo>
                      <a:pt x="16" y="17"/>
                    </a:lnTo>
                    <a:lnTo>
                      <a:pt x="9" y="12"/>
                    </a:lnTo>
                    <a:lnTo>
                      <a:pt x="3" y="6"/>
                    </a:lnTo>
                    <a:lnTo>
                      <a:pt x="0" y="0"/>
                    </a:lnTo>
                    <a:lnTo>
                      <a:pt x="6" y="5"/>
                    </a:lnTo>
                    <a:lnTo>
                      <a:pt x="13" y="8"/>
                    </a:lnTo>
                    <a:lnTo>
                      <a:pt x="24" y="9"/>
                    </a:lnTo>
                    <a:lnTo>
                      <a:pt x="32" y="11"/>
                    </a:lnTo>
                    <a:lnTo>
                      <a:pt x="41" y="12"/>
                    </a:lnTo>
                    <a:lnTo>
                      <a:pt x="47" y="14"/>
                    </a:lnTo>
                    <a:lnTo>
                      <a:pt x="50" y="17"/>
                    </a:lnTo>
                    <a:lnTo>
                      <a:pt x="50"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1" name="Freeform 234"/>
              <p:cNvSpPr>
                <a:spLocks/>
              </p:cNvSpPr>
              <p:nvPr/>
            </p:nvSpPr>
            <p:spPr bwMode="auto">
              <a:xfrm>
                <a:off x="1126" y="2592"/>
                <a:ext cx="40" cy="43"/>
              </a:xfrm>
              <a:custGeom>
                <a:avLst/>
                <a:gdLst>
                  <a:gd name="T0" fmla="*/ 0 w 40"/>
                  <a:gd name="T1" fmla="*/ 0 h 43"/>
                  <a:gd name="T2" fmla="*/ 5 w 40"/>
                  <a:gd name="T3" fmla="*/ 3 h 43"/>
                  <a:gd name="T4" fmla="*/ 10 w 40"/>
                  <a:gd name="T5" fmla="*/ 7 h 43"/>
                  <a:gd name="T6" fmla="*/ 18 w 40"/>
                  <a:gd name="T7" fmla="*/ 13 h 43"/>
                  <a:gd name="T8" fmla="*/ 25 w 40"/>
                  <a:gd name="T9" fmla="*/ 19 h 43"/>
                  <a:gd name="T10" fmla="*/ 33 w 40"/>
                  <a:gd name="T11" fmla="*/ 26 h 43"/>
                  <a:gd name="T12" fmla="*/ 37 w 40"/>
                  <a:gd name="T13" fmla="*/ 32 h 43"/>
                  <a:gd name="T14" fmla="*/ 40 w 40"/>
                  <a:gd name="T15" fmla="*/ 38 h 43"/>
                  <a:gd name="T16" fmla="*/ 38 w 40"/>
                  <a:gd name="T17" fmla="*/ 43 h 43"/>
                  <a:gd name="T18" fmla="*/ 30 w 40"/>
                  <a:gd name="T19" fmla="*/ 41 h 43"/>
                  <a:gd name="T20" fmla="*/ 18 w 40"/>
                  <a:gd name="T21" fmla="*/ 28 h 43"/>
                  <a:gd name="T22" fmla="*/ 7 w 40"/>
                  <a:gd name="T23" fmla="*/ 12 h 43"/>
                  <a:gd name="T24" fmla="*/ 0 w 40"/>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3"/>
                  <a:gd name="T41" fmla="*/ 40 w 4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3">
                    <a:moveTo>
                      <a:pt x="0" y="0"/>
                    </a:moveTo>
                    <a:lnTo>
                      <a:pt x="5" y="3"/>
                    </a:lnTo>
                    <a:lnTo>
                      <a:pt x="10" y="7"/>
                    </a:lnTo>
                    <a:lnTo>
                      <a:pt x="18" y="13"/>
                    </a:lnTo>
                    <a:lnTo>
                      <a:pt x="25" y="19"/>
                    </a:lnTo>
                    <a:lnTo>
                      <a:pt x="33" y="26"/>
                    </a:lnTo>
                    <a:lnTo>
                      <a:pt x="37" y="32"/>
                    </a:lnTo>
                    <a:lnTo>
                      <a:pt x="40" y="38"/>
                    </a:lnTo>
                    <a:lnTo>
                      <a:pt x="38" y="43"/>
                    </a:lnTo>
                    <a:lnTo>
                      <a:pt x="30" y="41"/>
                    </a:lnTo>
                    <a:lnTo>
                      <a:pt x="18" y="28"/>
                    </a:lnTo>
                    <a:lnTo>
                      <a:pt x="7"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2" name="Freeform 235"/>
              <p:cNvSpPr>
                <a:spLocks/>
              </p:cNvSpPr>
              <p:nvPr/>
            </p:nvSpPr>
            <p:spPr bwMode="auto">
              <a:xfrm>
                <a:off x="1125" y="2601"/>
                <a:ext cx="10" cy="53"/>
              </a:xfrm>
              <a:custGeom>
                <a:avLst/>
                <a:gdLst>
                  <a:gd name="T0" fmla="*/ 3 w 10"/>
                  <a:gd name="T1" fmla="*/ 0 h 53"/>
                  <a:gd name="T2" fmla="*/ 3 w 10"/>
                  <a:gd name="T3" fmla="*/ 10 h 53"/>
                  <a:gd name="T4" fmla="*/ 0 w 10"/>
                  <a:gd name="T5" fmla="*/ 28 h 53"/>
                  <a:gd name="T6" fmla="*/ 0 w 10"/>
                  <a:gd name="T7" fmla="*/ 45 h 53"/>
                  <a:gd name="T8" fmla="*/ 6 w 10"/>
                  <a:gd name="T9" fmla="*/ 53 h 53"/>
                  <a:gd name="T10" fmla="*/ 10 w 10"/>
                  <a:gd name="T11" fmla="*/ 45 h 53"/>
                  <a:gd name="T12" fmla="*/ 10 w 10"/>
                  <a:gd name="T13" fmla="*/ 31 h 53"/>
                  <a:gd name="T14" fmla="*/ 6 w 10"/>
                  <a:gd name="T15" fmla="*/ 13 h 53"/>
                  <a:gd name="T16" fmla="*/ 3 w 10"/>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3"/>
                  <a:gd name="T29" fmla="*/ 10 w 1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3">
                    <a:moveTo>
                      <a:pt x="3" y="0"/>
                    </a:moveTo>
                    <a:lnTo>
                      <a:pt x="3" y="10"/>
                    </a:lnTo>
                    <a:lnTo>
                      <a:pt x="0" y="28"/>
                    </a:lnTo>
                    <a:lnTo>
                      <a:pt x="0" y="45"/>
                    </a:lnTo>
                    <a:lnTo>
                      <a:pt x="6" y="53"/>
                    </a:lnTo>
                    <a:lnTo>
                      <a:pt x="10" y="45"/>
                    </a:lnTo>
                    <a:lnTo>
                      <a:pt x="10" y="31"/>
                    </a:lnTo>
                    <a:lnTo>
                      <a:pt x="6" y="13"/>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3" name="Freeform 236"/>
              <p:cNvSpPr>
                <a:spLocks/>
              </p:cNvSpPr>
              <p:nvPr/>
            </p:nvSpPr>
            <p:spPr bwMode="auto">
              <a:xfrm>
                <a:off x="1085" y="2590"/>
                <a:ext cx="43" cy="49"/>
              </a:xfrm>
              <a:custGeom>
                <a:avLst/>
                <a:gdLst>
                  <a:gd name="T0" fmla="*/ 43 w 43"/>
                  <a:gd name="T1" fmla="*/ 0 h 49"/>
                  <a:gd name="T2" fmla="*/ 32 w 43"/>
                  <a:gd name="T3" fmla="*/ 15 h 49"/>
                  <a:gd name="T4" fmla="*/ 19 w 43"/>
                  <a:gd name="T5" fmla="*/ 33 h 49"/>
                  <a:gd name="T6" fmla="*/ 7 w 43"/>
                  <a:gd name="T7" fmla="*/ 48 h 49"/>
                  <a:gd name="T8" fmla="*/ 0 w 43"/>
                  <a:gd name="T9" fmla="*/ 49 h 49"/>
                  <a:gd name="T10" fmla="*/ 0 w 43"/>
                  <a:gd name="T11" fmla="*/ 45 h 49"/>
                  <a:gd name="T12" fmla="*/ 3 w 43"/>
                  <a:gd name="T13" fmla="*/ 39 h 49"/>
                  <a:gd name="T14" fmla="*/ 9 w 43"/>
                  <a:gd name="T15" fmla="*/ 33 h 49"/>
                  <a:gd name="T16" fmla="*/ 16 w 43"/>
                  <a:gd name="T17" fmla="*/ 24 h 49"/>
                  <a:gd name="T18" fmla="*/ 25 w 43"/>
                  <a:gd name="T19" fmla="*/ 17 h 49"/>
                  <a:gd name="T20" fmla="*/ 32 w 43"/>
                  <a:gd name="T21" fmla="*/ 11 h 49"/>
                  <a:gd name="T22" fmla="*/ 38 w 43"/>
                  <a:gd name="T23" fmla="*/ 5 h 49"/>
                  <a:gd name="T24" fmla="*/ 43 w 43"/>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9"/>
                  <a:gd name="T41" fmla="*/ 43 w 43"/>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9">
                    <a:moveTo>
                      <a:pt x="43" y="0"/>
                    </a:moveTo>
                    <a:lnTo>
                      <a:pt x="32" y="15"/>
                    </a:lnTo>
                    <a:lnTo>
                      <a:pt x="19" y="33"/>
                    </a:lnTo>
                    <a:lnTo>
                      <a:pt x="7" y="48"/>
                    </a:lnTo>
                    <a:lnTo>
                      <a:pt x="0" y="49"/>
                    </a:lnTo>
                    <a:lnTo>
                      <a:pt x="0" y="45"/>
                    </a:lnTo>
                    <a:lnTo>
                      <a:pt x="3" y="39"/>
                    </a:lnTo>
                    <a:lnTo>
                      <a:pt x="9" y="33"/>
                    </a:lnTo>
                    <a:lnTo>
                      <a:pt x="16" y="24"/>
                    </a:lnTo>
                    <a:lnTo>
                      <a:pt x="25" y="17"/>
                    </a:lnTo>
                    <a:lnTo>
                      <a:pt x="32" y="11"/>
                    </a:lnTo>
                    <a:lnTo>
                      <a:pt x="38" y="5"/>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4" name="Freeform 237"/>
              <p:cNvSpPr>
                <a:spLocks/>
              </p:cNvSpPr>
              <p:nvPr/>
            </p:nvSpPr>
            <p:spPr bwMode="auto">
              <a:xfrm>
                <a:off x="1094" y="2320"/>
                <a:ext cx="66" cy="15"/>
              </a:xfrm>
              <a:custGeom>
                <a:avLst/>
                <a:gdLst>
                  <a:gd name="T0" fmla="*/ 66 w 66"/>
                  <a:gd name="T1" fmla="*/ 12 h 15"/>
                  <a:gd name="T2" fmla="*/ 59 w 66"/>
                  <a:gd name="T3" fmla="*/ 13 h 15"/>
                  <a:gd name="T4" fmla="*/ 48 w 66"/>
                  <a:gd name="T5" fmla="*/ 15 h 15"/>
                  <a:gd name="T6" fmla="*/ 38 w 66"/>
                  <a:gd name="T7" fmla="*/ 15 h 15"/>
                  <a:gd name="T8" fmla="*/ 28 w 66"/>
                  <a:gd name="T9" fmla="*/ 15 h 15"/>
                  <a:gd name="T10" fmla="*/ 17 w 66"/>
                  <a:gd name="T11" fmla="*/ 15 h 15"/>
                  <a:gd name="T12" fmla="*/ 8 w 66"/>
                  <a:gd name="T13" fmla="*/ 13 h 15"/>
                  <a:gd name="T14" fmla="*/ 3 w 66"/>
                  <a:gd name="T15" fmla="*/ 10 h 15"/>
                  <a:gd name="T16" fmla="*/ 0 w 66"/>
                  <a:gd name="T17" fmla="*/ 6 h 15"/>
                  <a:gd name="T18" fmla="*/ 1 w 66"/>
                  <a:gd name="T19" fmla="*/ 1 h 15"/>
                  <a:gd name="T20" fmla="*/ 7 w 66"/>
                  <a:gd name="T21" fmla="*/ 0 h 15"/>
                  <a:gd name="T22" fmla="*/ 16 w 66"/>
                  <a:gd name="T23" fmla="*/ 1 h 15"/>
                  <a:gd name="T24" fmla="*/ 26 w 66"/>
                  <a:gd name="T25" fmla="*/ 3 h 15"/>
                  <a:gd name="T26" fmla="*/ 37 w 66"/>
                  <a:gd name="T27" fmla="*/ 6 h 15"/>
                  <a:gd name="T28" fmla="*/ 48 w 66"/>
                  <a:gd name="T29" fmla="*/ 9 h 15"/>
                  <a:gd name="T30" fmla="*/ 59 w 66"/>
                  <a:gd name="T31" fmla="*/ 10 h 15"/>
                  <a:gd name="T32" fmla="*/ 66 w 66"/>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12"/>
                    </a:moveTo>
                    <a:lnTo>
                      <a:pt x="59" y="13"/>
                    </a:lnTo>
                    <a:lnTo>
                      <a:pt x="48" y="15"/>
                    </a:lnTo>
                    <a:lnTo>
                      <a:pt x="38" y="15"/>
                    </a:lnTo>
                    <a:lnTo>
                      <a:pt x="28" y="15"/>
                    </a:lnTo>
                    <a:lnTo>
                      <a:pt x="17" y="15"/>
                    </a:lnTo>
                    <a:lnTo>
                      <a:pt x="8" y="13"/>
                    </a:lnTo>
                    <a:lnTo>
                      <a:pt x="3" y="10"/>
                    </a:lnTo>
                    <a:lnTo>
                      <a:pt x="0" y="6"/>
                    </a:lnTo>
                    <a:lnTo>
                      <a:pt x="1" y="1"/>
                    </a:lnTo>
                    <a:lnTo>
                      <a:pt x="7" y="0"/>
                    </a:lnTo>
                    <a:lnTo>
                      <a:pt x="16" y="1"/>
                    </a:lnTo>
                    <a:lnTo>
                      <a:pt x="26" y="3"/>
                    </a:lnTo>
                    <a:lnTo>
                      <a:pt x="37" y="6"/>
                    </a:lnTo>
                    <a:lnTo>
                      <a:pt x="48" y="9"/>
                    </a:lnTo>
                    <a:lnTo>
                      <a:pt x="59" y="10"/>
                    </a:lnTo>
                    <a:lnTo>
                      <a:pt x="66"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5" name="Freeform 238"/>
              <p:cNvSpPr>
                <a:spLocks/>
              </p:cNvSpPr>
              <p:nvPr/>
            </p:nvSpPr>
            <p:spPr bwMode="auto">
              <a:xfrm>
                <a:off x="1108" y="2292"/>
                <a:ext cx="62" cy="28"/>
              </a:xfrm>
              <a:custGeom>
                <a:avLst/>
                <a:gdLst>
                  <a:gd name="T0" fmla="*/ 62 w 62"/>
                  <a:gd name="T1" fmla="*/ 28 h 28"/>
                  <a:gd name="T2" fmla="*/ 56 w 62"/>
                  <a:gd name="T3" fmla="*/ 28 h 28"/>
                  <a:gd name="T4" fmla="*/ 48 w 62"/>
                  <a:gd name="T5" fmla="*/ 26 h 28"/>
                  <a:gd name="T6" fmla="*/ 37 w 62"/>
                  <a:gd name="T7" fmla="*/ 23 h 28"/>
                  <a:gd name="T8" fmla="*/ 27 w 62"/>
                  <a:gd name="T9" fmla="*/ 20 h 28"/>
                  <a:gd name="T10" fmla="*/ 18 w 62"/>
                  <a:gd name="T11" fmla="*/ 16 h 28"/>
                  <a:gd name="T12" fmla="*/ 9 w 62"/>
                  <a:gd name="T13" fmla="*/ 12 h 28"/>
                  <a:gd name="T14" fmla="*/ 3 w 62"/>
                  <a:gd name="T15" fmla="*/ 7 h 28"/>
                  <a:gd name="T16" fmla="*/ 0 w 62"/>
                  <a:gd name="T17" fmla="*/ 3 h 28"/>
                  <a:gd name="T18" fmla="*/ 2 w 62"/>
                  <a:gd name="T19" fmla="*/ 0 h 28"/>
                  <a:gd name="T20" fmla="*/ 8 w 62"/>
                  <a:gd name="T21" fmla="*/ 0 h 28"/>
                  <a:gd name="T22" fmla="*/ 18 w 62"/>
                  <a:gd name="T23" fmla="*/ 3 h 28"/>
                  <a:gd name="T24" fmla="*/ 28 w 62"/>
                  <a:gd name="T25" fmla="*/ 9 h 28"/>
                  <a:gd name="T26" fmla="*/ 39 w 62"/>
                  <a:gd name="T27" fmla="*/ 15 h 28"/>
                  <a:gd name="T28" fmla="*/ 49 w 62"/>
                  <a:gd name="T29" fmla="*/ 20 h 28"/>
                  <a:gd name="T30" fmla="*/ 58 w 62"/>
                  <a:gd name="T31" fmla="*/ 25 h 28"/>
                  <a:gd name="T32" fmla="*/ 62 w 62"/>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8"/>
                  <a:gd name="T53" fmla="*/ 62 w 62"/>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8">
                    <a:moveTo>
                      <a:pt x="62" y="28"/>
                    </a:moveTo>
                    <a:lnTo>
                      <a:pt x="56" y="28"/>
                    </a:lnTo>
                    <a:lnTo>
                      <a:pt x="48" y="26"/>
                    </a:lnTo>
                    <a:lnTo>
                      <a:pt x="37" y="23"/>
                    </a:lnTo>
                    <a:lnTo>
                      <a:pt x="27" y="20"/>
                    </a:lnTo>
                    <a:lnTo>
                      <a:pt x="18" y="16"/>
                    </a:lnTo>
                    <a:lnTo>
                      <a:pt x="9" y="12"/>
                    </a:lnTo>
                    <a:lnTo>
                      <a:pt x="3" y="7"/>
                    </a:lnTo>
                    <a:lnTo>
                      <a:pt x="0" y="3"/>
                    </a:lnTo>
                    <a:lnTo>
                      <a:pt x="2" y="0"/>
                    </a:lnTo>
                    <a:lnTo>
                      <a:pt x="8" y="0"/>
                    </a:lnTo>
                    <a:lnTo>
                      <a:pt x="18" y="3"/>
                    </a:lnTo>
                    <a:lnTo>
                      <a:pt x="28" y="9"/>
                    </a:lnTo>
                    <a:lnTo>
                      <a:pt x="39" y="15"/>
                    </a:lnTo>
                    <a:lnTo>
                      <a:pt x="49" y="20"/>
                    </a:lnTo>
                    <a:lnTo>
                      <a:pt x="58" y="25"/>
                    </a:lnTo>
                    <a:lnTo>
                      <a:pt x="62" y="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6" name="Freeform 239"/>
              <p:cNvSpPr>
                <a:spLocks/>
              </p:cNvSpPr>
              <p:nvPr/>
            </p:nvSpPr>
            <p:spPr bwMode="auto">
              <a:xfrm>
                <a:off x="1094" y="2348"/>
                <a:ext cx="62" cy="15"/>
              </a:xfrm>
              <a:custGeom>
                <a:avLst/>
                <a:gdLst>
                  <a:gd name="T0" fmla="*/ 62 w 62"/>
                  <a:gd name="T1" fmla="*/ 6 h 15"/>
                  <a:gd name="T2" fmla="*/ 59 w 62"/>
                  <a:gd name="T3" fmla="*/ 9 h 15"/>
                  <a:gd name="T4" fmla="*/ 53 w 62"/>
                  <a:gd name="T5" fmla="*/ 12 h 15"/>
                  <a:gd name="T6" fmla="*/ 42 w 62"/>
                  <a:gd name="T7" fmla="*/ 13 h 15"/>
                  <a:gd name="T8" fmla="*/ 32 w 62"/>
                  <a:gd name="T9" fmla="*/ 15 h 15"/>
                  <a:gd name="T10" fmla="*/ 22 w 62"/>
                  <a:gd name="T11" fmla="*/ 15 h 15"/>
                  <a:gd name="T12" fmla="*/ 11 w 62"/>
                  <a:gd name="T13" fmla="*/ 13 h 15"/>
                  <a:gd name="T14" fmla="*/ 4 w 62"/>
                  <a:gd name="T15" fmla="*/ 10 h 15"/>
                  <a:gd name="T16" fmla="*/ 0 w 62"/>
                  <a:gd name="T17" fmla="*/ 6 h 15"/>
                  <a:gd name="T18" fmla="*/ 0 w 62"/>
                  <a:gd name="T19" fmla="*/ 1 h 15"/>
                  <a:gd name="T20" fmla="*/ 4 w 62"/>
                  <a:gd name="T21" fmla="*/ 0 h 15"/>
                  <a:gd name="T22" fmla="*/ 13 w 62"/>
                  <a:gd name="T23" fmla="*/ 0 h 15"/>
                  <a:gd name="T24" fmla="*/ 22 w 62"/>
                  <a:gd name="T25" fmla="*/ 1 h 15"/>
                  <a:gd name="T26" fmla="*/ 34 w 62"/>
                  <a:gd name="T27" fmla="*/ 3 h 15"/>
                  <a:gd name="T28" fmla="*/ 44 w 62"/>
                  <a:gd name="T29" fmla="*/ 4 h 15"/>
                  <a:gd name="T30" fmla="*/ 54 w 62"/>
                  <a:gd name="T31" fmla="*/ 6 h 15"/>
                  <a:gd name="T32" fmla="*/ 62 w 62"/>
                  <a:gd name="T33" fmla="*/ 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5"/>
                  <a:gd name="T53" fmla="*/ 62 w 6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5">
                    <a:moveTo>
                      <a:pt x="62" y="6"/>
                    </a:moveTo>
                    <a:lnTo>
                      <a:pt x="59" y="9"/>
                    </a:lnTo>
                    <a:lnTo>
                      <a:pt x="53" y="12"/>
                    </a:lnTo>
                    <a:lnTo>
                      <a:pt x="42" y="13"/>
                    </a:lnTo>
                    <a:lnTo>
                      <a:pt x="32" y="15"/>
                    </a:lnTo>
                    <a:lnTo>
                      <a:pt x="22" y="15"/>
                    </a:lnTo>
                    <a:lnTo>
                      <a:pt x="11" y="13"/>
                    </a:lnTo>
                    <a:lnTo>
                      <a:pt x="4" y="10"/>
                    </a:lnTo>
                    <a:lnTo>
                      <a:pt x="0" y="6"/>
                    </a:lnTo>
                    <a:lnTo>
                      <a:pt x="0" y="1"/>
                    </a:lnTo>
                    <a:lnTo>
                      <a:pt x="4" y="0"/>
                    </a:lnTo>
                    <a:lnTo>
                      <a:pt x="13" y="0"/>
                    </a:lnTo>
                    <a:lnTo>
                      <a:pt x="22" y="1"/>
                    </a:lnTo>
                    <a:lnTo>
                      <a:pt x="34" y="3"/>
                    </a:lnTo>
                    <a:lnTo>
                      <a:pt x="44" y="4"/>
                    </a:lnTo>
                    <a:lnTo>
                      <a:pt x="54" y="6"/>
                    </a:lnTo>
                    <a:lnTo>
                      <a:pt x="62"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7" name="Freeform 240"/>
              <p:cNvSpPr>
                <a:spLocks/>
              </p:cNvSpPr>
              <p:nvPr/>
            </p:nvSpPr>
            <p:spPr bwMode="auto">
              <a:xfrm>
                <a:off x="1077" y="2375"/>
                <a:ext cx="67" cy="10"/>
              </a:xfrm>
              <a:custGeom>
                <a:avLst/>
                <a:gdLst>
                  <a:gd name="T0" fmla="*/ 67 w 67"/>
                  <a:gd name="T1" fmla="*/ 0 h 10"/>
                  <a:gd name="T2" fmla="*/ 61 w 67"/>
                  <a:gd name="T3" fmla="*/ 2 h 10"/>
                  <a:gd name="T4" fmla="*/ 54 w 67"/>
                  <a:gd name="T5" fmla="*/ 4 h 10"/>
                  <a:gd name="T6" fmla="*/ 43 w 67"/>
                  <a:gd name="T7" fmla="*/ 7 h 10"/>
                  <a:gd name="T8" fmla="*/ 31 w 67"/>
                  <a:gd name="T9" fmla="*/ 8 h 10"/>
                  <a:gd name="T10" fmla="*/ 21 w 67"/>
                  <a:gd name="T11" fmla="*/ 10 h 10"/>
                  <a:gd name="T12" fmla="*/ 11 w 67"/>
                  <a:gd name="T13" fmla="*/ 10 h 10"/>
                  <a:gd name="T14" fmla="*/ 5 w 67"/>
                  <a:gd name="T15" fmla="*/ 8 h 10"/>
                  <a:gd name="T16" fmla="*/ 0 w 67"/>
                  <a:gd name="T17" fmla="*/ 5 h 10"/>
                  <a:gd name="T18" fmla="*/ 0 w 67"/>
                  <a:gd name="T19" fmla="*/ 2 h 10"/>
                  <a:gd name="T20" fmla="*/ 5 w 67"/>
                  <a:gd name="T21" fmla="*/ 0 h 10"/>
                  <a:gd name="T22" fmla="*/ 12 w 67"/>
                  <a:gd name="T23" fmla="*/ 0 h 10"/>
                  <a:gd name="T24" fmla="*/ 23 w 67"/>
                  <a:gd name="T25" fmla="*/ 0 h 10"/>
                  <a:gd name="T26" fmla="*/ 34 w 67"/>
                  <a:gd name="T27" fmla="*/ 0 h 10"/>
                  <a:gd name="T28" fmla="*/ 46 w 67"/>
                  <a:gd name="T29" fmla="*/ 1 h 10"/>
                  <a:gd name="T30" fmla="*/ 56 w 67"/>
                  <a:gd name="T31" fmla="*/ 1 h 10"/>
                  <a:gd name="T32" fmla="*/ 67 w 67"/>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0"/>
                  <a:gd name="T53" fmla="*/ 67 w 6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0">
                    <a:moveTo>
                      <a:pt x="67" y="0"/>
                    </a:moveTo>
                    <a:lnTo>
                      <a:pt x="61" y="2"/>
                    </a:lnTo>
                    <a:lnTo>
                      <a:pt x="54" y="4"/>
                    </a:lnTo>
                    <a:lnTo>
                      <a:pt x="43" y="7"/>
                    </a:lnTo>
                    <a:lnTo>
                      <a:pt x="31" y="8"/>
                    </a:lnTo>
                    <a:lnTo>
                      <a:pt x="21" y="10"/>
                    </a:lnTo>
                    <a:lnTo>
                      <a:pt x="11" y="10"/>
                    </a:lnTo>
                    <a:lnTo>
                      <a:pt x="5" y="8"/>
                    </a:lnTo>
                    <a:lnTo>
                      <a:pt x="0" y="5"/>
                    </a:lnTo>
                    <a:lnTo>
                      <a:pt x="0" y="2"/>
                    </a:lnTo>
                    <a:lnTo>
                      <a:pt x="5" y="0"/>
                    </a:lnTo>
                    <a:lnTo>
                      <a:pt x="12" y="0"/>
                    </a:lnTo>
                    <a:lnTo>
                      <a:pt x="23" y="0"/>
                    </a:lnTo>
                    <a:lnTo>
                      <a:pt x="34" y="0"/>
                    </a:lnTo>
                    <a:lnTo>
                      <a:pt x="46" y="1"/>
                    </a:lnTo>
                    <a:lnTo>
                      <a:pt x="56" y="1"/>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8" name="Freeform 241"/>
              <p:cNvSpPr>
                <a:spLocks/>
              </p:cNvSpPr>
              <p:nvPr/>
            </p:nvSpPr>
            <p:spPr bwMode="auto">
              <a:xfrm>
                <a:off x="1066" y="2397"/>
                <a:ext cx="66" cy="14"/>
              </a:xfrm>
              <a:custGeom>
                <a:avLst/>
                <a:gdLst>
                  <a:gd name="T0" fmla="*/ 66 w 66"/>
                  <a:gd name="T1" fmla="*/ 0 h 14"/>
                  <a:gd name="T2" fmla="*/ 60 w 66"/>
                  <a:gd name="T3" fmla="*/ 1 h 14"/>
                  <a:gd name="T4" fmla="*/ 51 w 66"/>
                  <a:gd name="T5" fmla="*/ 4 h 14"/>
                  <a:gd name="T6" fmla="*/ 39 w 66"/>
                  <a:gd name="T7" fmla="*/ 9 h 14"/>
                  <a:gd name="T8" fmla="*/ 29 w 66"/>
                  <a:gd name="T9" fmla="*/ 12 h 14"/>
                  <a:gd name="T10" fmla="*/ 17 w 66"/>
                  <a:gd name="T11" fmla="*/ 13 h 14"/>
                  <a:gd name="T12" fmla="*/ 8 w 66"/>
                  <a:gd name="T13" fmla="*/ 14 h 14"/>
                  <a:gd name="T14" fmla="*/ 3 w 66"/>
                  <a:gd name="T15" fmla="*/ 13 h 14"/>
                  <a:gd name="T16" fmla="*/ 0 w 66"/>
                  <a:gd name="T17" fmla="*/ 10 h 14"/>
                  <a:gd name="T18" fmla="*/ 1 w 66"/>
                  <a:gd name="T19" fmla="*/ 6 h 14"/>
                  <a:gd name="T20" fmla="*/ 7 w 66"/>
                  <a:gd name="T21" fmla="*/ 4 h 14"/>
                  <a:gd name="T22" fmla="*/ 16 w 66"/>
                  <a:gd name="T23" fmla="*/ 3 h 14"/>
                  <a:gd name="T24" fmla="*/ 26 w 66"/>
                  <a:gd name="T25" fmla="*/ 1 h 14"/>
                  <a:gd name="T26" fmla="*/ 36 w 66"/>
                  <a:gd name="T27" fmla="*/ 1 h 14"/>
                  <a:gd name="T28" fmla="*/ 47 w 66"/>
                  <a:gd name="T29" fmla="*/ 1 h 14"/>
                  <a:gd name="T30" fmla="*/ 57 w 66"/>
                  <a:gd name="T31" fmla="*/ 1 h 14"/>
                  <a:gd name="T32" fmla="*/ 66 w 66"/>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4"/>
                  <a:gd name="T53" fmla="*/ 66 w 6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4">
                    <a:moveTo>
                      <a:pt x="66" y="0"/>
                    </a:moveTo>
                    <a:lnTo>
                      <a:pt x="60" y="1"/>
                    </a:lnTo>
                    <a:lnTo>
                      <a:pt x="51" y="4"/>
                    </a:lnTo>
                    <a:lnTo>
                      <a:pt x="39" y="9"/>
                    </a:lnTo>
                    <a:lnTo>
                      <a:pt x="29" y="12"/>
                    </a:lnTo>
                    <a:lnTo>
                      <a:pt x="17" y="13"/>
                    </a:lnTo>
                    <a:lnTo>
                      <a:pt x="8" y="14"/>
                    </a:lnTo>
                    <a:lnTo>
                      <a:pt x="3" y="13"/>
                    </a:lnTo>
                    <a:lnTo>
                      <a:pt x="0" y="10"/>
                    </a:lnTo>
                    <a:lnTo>
                      <a:pt x="1" y="6"/>
                    </a:lnTo>
                    <a:lnTo>
                      <a:pt x="7" y="4"/>
                    </a:lnTo>
                    <a:lnTo>
                      <a:pt x="16" y="3"/>
                    </a:lnTo>
                    <a:lnTo>
                      <a:pt x="26" y="1"/>
                    </a:lnTo>
                    <a:lnTo>
                      <a:pt x="36" y="1"/>
                    </a:lnTo>
                    <a:lnTo>
                      <a:pt x="47" y="1"/>
                    </a:lnTo>
                    <a:lnTo>
                      <a:pt x="57" y="1"/>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9" name="Freeform 242"/>
              <p:cNvSpPr>
                <a:spLocks/>
              </p:cNvSpPr>
              <p:nvPr/>
            </p:nvSpPr>
            <p:spPr bwMode="auto">
              <a:xfrm>
                <a:off x="1052" y="2420"/>
                <a:ext cx="74" cy="18"/>
              </a:xfrm>
              <a:custGeom>
                <a:avLst/>
                <a:gdLst>
                  <a:gd name="T0" fmla="*/ 74 w 74"/>
                  <a:gd name="T1" fmla="*/ 0 h 18"/>
                  <a:gd name="T2" fmla="*/ 65 w 74"/>
                  <a:gd name="T3" fmla="*/ 5 h 18"/>
                  <a:gd name="T4" fmla="*/ 55 w 74"/>
                  <a:gd name="T5" fmla="*/ 9 h 18"/>
                  <a:gd name="T6" fmla="*/ 43 w 74"/>
                  <a:gd name="T7" fmla="*/ 12 h 18"/>
                  <a:gd name="T8" fmla="*/ 31 w 74"/>
                  <a:gd name="T9" fmla="*/ 17 h 18"/>
                  <a:gd name="T10" fmla="*/ 19 w 74"/>
                  <a:gd name="T11" fmla="*/ 18 h 18"/>
                  <a:gd name="T12" fmla="*/ 9 w 74"/>
                  <a:gd name="T13" fmla="*/ 18 h 18"/>
                  <a:gd name="T14" fmla="*/ 3 w 74"/>
                  <a:gd name="T15" fmla="*/ 15 h 18"/>
                  <a:gd name="T16" fmla="*/ 0 w 74"/>
                  <a:gd name="T17" fmla="*/ 11 h 18"/>
                  <a:gd name="T18" fmla="*/ 2 w 74"/>
                  <a:gd name="T19" fmla="*/ 6 h 18"/>
                  <a:gd name="T20" fmla="*/ 9 w 74"/>
                  <a:gd name="T21" fmla="*/ 3 h 18"/>
                  <a:gd name="T22" fmla="*/ 19 w 74"/>
                  <a:gd name="T23" fmla="*/ 2 h 18"/>
                  <a:gd name="T24" fmla="*/ 31 w 74"/>
                  <a:gd name="T25" fmla="*/ 0 h 18"/>
                  <a:gd name="T26" fmla="*/ 45 w 74"/>
                  <a:gd name="T27" fmla="*/ 2 h 18"/>
                  <a:gd name="T28" fmla="*/ 56 w 74"/>
                  <a:gd name="T29" fmla="*/ 2 h 18"/>
                  <a:gd name="T30" fmla="*/ 67 w 74"/>
                  <a:gd name="T31" fmla="*/ 2 h 18"/>
                  <a:gd name="T32" fmla="*/ 74 w 7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8"/>
                  <a:gd name="T53" fmla="*/ 74 w 7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8">
                    <a:moveTo>
                      <a:pt x="74" y="0"/>
                    </a:moveTo>
                    <a:lnTo>
                      <a:pt x="65" y="5"/>
                    </a:lnTo>
                    <a:lnTo>
                      <a:pt x="55" y="9"/>
                    </a:lnTo>
                    <a:lnTo>
                      <a:pt x="43" y="12"/>
                    </a:lnTo>
                    <a:lnTo>
                      <a:pt x="31" y="17"/>
                    </a:lnTo>
                    <a:lnTo>
                      <a:pt x="19" y="18"/>
                    </a:lnTo>
                    <a:lnTo>
                      <a:pt x="9" y="18"/>
                    </a:lnTo>
                    <a:lnTo>
                      <a:pt x="3" y="15"/>
                    </a:lnTo>
                    <a:lnTo>
                      <a:pt x="0" y="11"/>
                    </a:lnTo>
                    <a:lnTo>
                      <a:pt x="2" y="6"/>
                    </a:lnTo>
                    <a:lnTo>
                      <a:pt x="9" y="3"/>
                    </a:lnTo>
                    <a:lnTo>
                      <a:pt x="19" y="2"/>
                    </a:lnTo>
                    <a:lnTo>
                      <a:pt x="31" y="0"/>
                    </a:lnTo>
                    <a:lnTo>
                      <a:pt x="45" y="2"/>
                    </a:lnTo>
                    <a:lnTo>
                      <a:pt x="56" y="2"/>
                    </a:lnTo>
                    <a:lnTo>
                      <a:pt x="67" y="2"/>
                    </a:lnTo>
                    <a:lnTo>
                      <a:pt x="7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0" name="Freeform 243"/>
              <p:cNvSpPr>
                <a:spLocks/>
              </p:cNvSpPr>
              <p:nvPr/>
            </p:nvSpPr>
            <p:spPr bwMode="auto">
              <a:xfrm>
                <a:off x="1040" y="2447"/>
                <a:ext cx="82" cy="25"/>
              </a:xfrm>
              <a:custGeom>
                <a:avLst/>
                <a:gdLst>
                  <a:gd name="T0" fmla="*/ 82 w 82"/>
                  <a:gd name="T1" fmla="*/ 0 h 25"/>
                  <a:gd name="T2" fmla="*/ 74 w 82"/>
                  <a:gd name="T3" fmla="*/ 3 h 25"/>
                  <a:gd name="T4" fmla="*/ 62 w 82"/>
                  <a:gd name="T5" fmla="*/ 9 h 25"/>
                  <a:gd name="T6" fmla="*/ 48 w 82"/>
                  <a:gd name="T7" fmla="*/ 15 h 25"/>
                  <a:gd name="T8" fmla="*/ 34 w 82"/>
                  <a:gd name="T9" fmla="*/ 19 h 25"/>
                  <a:gd name="T10" fmla="*/ 20 w 82"/>
                  <a:gd name="T11" fmla="*/ 24 h 25"/>
                  <a:gd name="T12" fmla="*/ 9 w 82"/>
                  <a:gd name="T13" fmla="*/ 25 h 25"/>
                  <a:gd name="T14" fmla="*/ 2 w 82"/>
                  <a:gd name="T15" fmla="*/ 25 h 25"/>
                  <a:gd name="T16" fmla="*/ 0 w 82"/>
                  <a:gd name="T17" fmla="*/ 21 h 25"/>
                  <a:gd name="T18" fmla="*/ 5 w 82"/>
                  <a:gd name="T19" fmla="*/ 15 h 25"/>
                  <a:gd name="T20" fmla="*/ 12 w 82"/>
                  <a:gd name="T21" fmla="*/ 12 h 25"/>
                  <a:gd name="T22" fmla="*/ 24 w 82"/>
                  <a:gd name="T23" fmla="*/ 9 h 25"/>
                  <a:gd name="T24" fmla="*/ 39 w 82"/>
                  <a:gd name="T25" fmla="*/ 6 h 25"/>
                  <a:gd name="T26" fmla="*/ 52 w 82"/>
                  <a:gd name="T27" fmla="*/ 4 h 25"/>
                  <a:gd name="T28" fmla="*/ 65 w 82"/>
                  <a:gd name="T29" fmla="*/ 3 h 25"/>
                  <a:gd name="T30" fmla="*/ 76 w 82"/>
                  <a:gd name="T31" fmla="*/ 1 h 25"/>
                  <a:gd name="T32" fmla="*/ 82 w 8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25"/>
                  <a:gd name="T53" fmla="*/ 82 w 8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25">
                    <a:moveTo>
                      <a:pt x="82" y="0"/>
                    </a:moveTo>
                    <a:lnTo>
                      <a:pt x="74" y="3"/>
                    </a:lnTo>
                    <a:lnTo>
                      <a:pt x="62" y="9"/>
                    </a:lnTo>
                    <a:lnTo>
                      <a:pt x="48" y="15"/>
                    </a:lnTo>
                    <a:lnTo>
                      <a:pt x="34" y="19"/>
                    </a:lnTo>
                    <a:lnTo>
                      <a:pt x="20" y="24"/>
                    </a:lnTo>
                    <a:lnTo>
                      <a:pt x="9" y="25"/>
                    </a:lnTo>
                    <a:lnTo>
                      <a:pt x="2" y="25"/>
                    </a:lnTo>
                    <a:lnTo>
                      <a:pt x="0" y="21"/>
                    </a:lnTo>
                    <a:lnTo>
                      <a:pt x="5" y="15"/>
                    </a:lnTo>
                    <a:lnTo>
                      <a:pt x="12" y="12"/>
                    </a:lnTo>
                    <a:lnTo>
                      <a:pt x="24" y="9"/>
                    </a:lnTo>
                    <a:lnTo>
                      <a:pt x="39" y="6"/>
                    </a:lnTo>
                    <a:lnTo>
                      <a:pt x="52" y="4"/>
                    </a:lnTo>
                    <a:lnTo>
                      <a:pt x="65" y="3"/>
                    </a:lnTo>
                    <a:lnTo>
                      <a:pt x="76" y="1"/>
                    </a:lnTo>
                    <a:lnTo>
                      <a:pt x="8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1" name="Freeform 244"/>
              <p:cNvSpPr>
                <a:spLocks/>
              </p:cNvSpPr>
              <p:nvPr/>
            </p:nvSpPr>
            <p:spPr bwMode="auto">
              <a:xfrm>
                <a:off x="1033" y="2468"/>
                <a:ext cx="87" cy="34"/>
              </a:xfrm>
              <a:custGeom>
                <a:avLst/>
                <a:gdLst>
                  <a:gd name="T0" fmla="*/ 87 w 87"/>
                  <a:gd name="T1" fmla="*/ 0 h 34"/>
                  <a:gd name="T2" fmla="*/ 80 w 87"/>
                  <a:gd name="T3" fmla="*/ 7 h 34"/>
                  <a:gd name="T4" fmla="*/ 68 w 87"/>
                  <a:gd name="T5" fmla="*/ 16 h 34"/>
                  <a:gd name="T6" fmla="*/ 53 w 87"/>
                  <a:gd name="T7" fmla="*/ 22 h 34"/>
                  <a:gd name="T8" fmla="*/ 38 w 87"/>
                  <a:gd name="T9" fmla="*/ 28 h 34"/>
                  <a:gd name="T10" fmla="*/ 24 w 87"/>
                  <a:gd name="T11" fmla="*/ 32 h 34"/>
                  <a:gd name="T12" fmla="*/ 12 w 87"/>
                  <a:gd name="T13" fmla="*/ 34 h 34"/>
                  <a:gd name="T14" fmla="*/ 3 w 87"/>
                  <a:gd name="T15" fmla="*/ 32 h 34"/>
                  <a:gd name="T16" fmla="*/ 0 w 87"/>
                  <a:gd name="T17" fmla="*/ 28 h 34"/>
                  <a:gd name="T18" fmla="*/ 2 w 87"/>
                  <a:gd name="T19" fmla="*/ 22 h 34"/>
                  <a:gd name="T20" fmla="*/ 10 w 87"/>
                  <a:gd name="T21" fmla="*/ 16 h 34"/>
                  <a:gd name="T22" fmla="*/ 21 w 87"/>
                  <a:gd name="T23" fmla="*/ 11 h 34"/>
                  <a:gd name="T24" fmla="*/ 36 w 87"/>
                  <a:gd name="T25" fmla="*/ 9 h 34"/>
                  <a:gd name="T26" fmla="*/ 50 w 87"/>
                  <a:gd name="T27" fmla="*/ 6 h 34"/>
                  <a:gd name="T28" fmla="*/ 65 w 87"/>
                  <a:gd name="T29" fmla="*/ 3 h 34"/>
                  <a:gd name="T30" fmla="*/ 78 w 87"/>
                  <a:gd name="T31" fmla="*/ 1 h 34"/>
                  <a:gd name="T32" fmla="*/ 87 w 8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34"/>
                  <a:gd name="T53" fmla="*/ 87 w 8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34">
                    <a:moveTo>
                      <a:pt x="87" y="0"/>
                    </a:moveTo>
                    <a:lnTo>
                      <a:pt x="80" y="7"/>
                    </a:lnTo>
                    <a:lnTo>
                      <a:pt x="68" y="16"/>
                    </a:lnTo>
                    <a:lnTo>
                      <a:pt x="53" y="22"/>
                    </a:lnTo>
                    <a:lnTo>
                      <a:pt x="38" y="28"/>
                    </a:lnTo>
                    <a:lnTo>
                      <a:pt x="24" y="32"/>
                    </a:lnTo>
                    <a:lnTo>
                      <a:pt x="12" y="34"/>
                    </a:lnTo>
                    <a:lnTo>
                      <a:pt x="3" y="32"/>
                    </a:lnTo>
                    <a:lnTo>
                      <a:pt x="0" y="28"/>
                    </a:lnTo>
                    <a:lnTo>
                      <a:pt x="2" y="22"/>
                    </a:lnTo>
                    <a:lnTo>
                      <a:pt x="10" y="16"/>
                    </a:lnTo>
                    <a:lnTo>
                      <a:pt x="21" y="11"/>
                    </a:lnTo>
                    <a:lnTo>
                      <a:pt x="36" y="9"/>
                    </a:lnTo>
                    <a:lnTo>
                      <a:pt x="50" y="6"/>
                    </a:lnTo>
                    <a:lnTo>
                      <a:pt x="65" y="3"/>
                    </a:lnTo>
                    <a:lnTo>
                      <a:pt x="78" y="1"/>
                    </a:lnTo>
                    <a:lnTo>
                      <a:pt x="8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grpSp>
        <p:sp>
          <p:nvSpPr>
            <p:cNvPr id="102932" name="Freeform 245"/>
            <p:cNvSpPr>
              <a:spLocks/>
            </p:cNvSpPr>
            <p:nvPr/>
          </p:nvSpPr>
          <p:spPr bwMode="auto">
            <a:xfrm>
              <a:off x="1039" y="2502"/>
              <a:ext cx="83" cy="54"/>
            </a:xfrm>
            <a:custGeom>
              <a:avLst/>
              <a:gdLst>
                <a:gd name="T0" fmla="*/ 83 w 83"/>
                <a:gd name="T1" fmla="*/ 0 h 54"/>
                <a:gd name="T2" fmla="*/ 75 w 83"/>
                <a:gd name="T3" fmla="*/ 9 h 54"/>
                <a:gd name="T4" fmla="*/ 65 w 83"/>
                <a:gd name="T5" fmla="*/ 17 h 54"/>
                <a:gd name="T6" fmla="*/ 52 w 83"/>
                <a:gd name="T7" fmla="*/ 28 h 54"/>
                <a:gd name="T8" fmla="*/ 38 w 83"/>
                <a:gd name="T9" fmla="*/ 38 h 54"/>
                <a:gd name="T10" fmla="*/ 25 w 83"/>
                <a:gd name="T11" fmla="*/ 45 h 54"/>
                <a:gd name="T12" fmla="*/ 13 w 83"/>
                <a:gd name="T13" fmla="*/ 51 h 54"/>
                <a:gd name="T14" fmla="*/ 4 w 83"/>
                <a:gd name="T15" fmla="*/ 54 h 54"/>
                <a:gd name="T16" fmla="*/ 0 w 83"/>
                <a:gd name="T17" fmla="*/ 51 h 54"/>
                <a:gd name="T18" fmla="*/ 1 w 83"/>
                <a:gd name="T19" fmla="*/ 45 h 54"/>
                <a:gd name="T20" fmla="*/ 7 w 83"/>
                <a:gd name="T21" fmla="*/ 38 h 54"/>
                <a:gd name="T22" fmla="*/ 16 w 83"/>
                <a:gd name="T23" fmla="*/ 31 h 54"/>
                <a:gd name="T24" fmla="*/ 30 w 83"/>
                <a:gd name="T25" fmla="*/ 22 h 54"/>
                <a:gd name="T26" fmla="*/ 43 w 83"/>
                <a:gd name="T27" fmla="*/ 14 h 54"/>
                <a:gd name="T28" fmla="*/ 58 w 83"/>
                <a:gd name="T29" fmla="*/ 7 h 54"/>
                <a:gd name="T30" fmla="*/ 71 w 83"/>
                <a:gd name="T31" fmla="*/ 3 h 54"/>
                <a:gd name="T32" fmla="*/ 83 w 83"/>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4"/>
                <a:gd name="T53" fmla="*/ 83 w 83"/>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4">
                  <a:moveTo>
                    <a:pt x="83" y="0"/>
                  </a:moveTo>
                  <a:lnTo>
                    <a:pt x="75" y="9"/>
                  </a:lnTo>
                  <a:lnTo>
                    <a:pt x="65" y="17"/>
                  </a:lnTo>
                  <a:lnTo>
                    <a:pt x="52" y="28"/>
                  </a:lnTo>
                  <a:lnTo>
                    <a:pt x="38" y="38"/>
                  </a:lnTo>
                  <a:lnTo>
                    <a:pt x="25" y="45"/>
                  </a:lnTo>
                  <a:lnTo>
                    <a:pt x="13" y="51"/>
                  </a:lnTo>
                  <a:lnTo>
                    <a:pt x="4" y="54"/>
                  </a:lnTo>
                  <a:lnTo>
                    <a:pt x="0" y="51"/>
                  </a:lnTo>
                  <a:lnTo>
                    <a:pt x="1" y="45"/>
                  </a:lnTo>
                  <a:lnTo>
                    <a:pt x="7" y="38"/>
                  </a:lnTo>
                  <a:lnTo>
                    <a:pt x="16" y="31"/>
                  </a:lnTo>
                  <a:lnTo>
                    <a:pt x="30" y="22"/>
                  </a:lnTo>
                  <a:lnTo>
                    <a:pt x="43" y="14"/>
                  </a:lnTo>
                  <a:lnTo>
                    <a:pt x="58" y="7"/>
                  </a:lnTo>
                  <a:lnTo>
                    <a:pt x="71" y="3"/>
                  </a:lnTo>
                  <a:lnTo>
                    <a:pt x="8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3" name="Freeform 246"/>
            <p:cNvSpPr>
              <a:spLocks/>
            </p:cNvSpPr>
            <p:nvPr/>
          </p:nvSpPr>
          <p:spPr bwMode="auto">
            <a:xfrm>
              <a:off x="1052" y="2533"/>
              <a:ext cx="70" cy="69"/>
            </a:xfrm>
            <a:custGeom>
              <a:avLst/>
              <a:gdLst>
                <a:gd name="T0" fmla="*/ 70 w 70"/>
                <a:gd name="T1" fmla="*/ 0 h 69"/>
                <a:gd name="T2" fmla="*/ 65 w 70"/>
                <a:gd name="T3" fmla="*/ 9 h 69"/>
                <a:gd name="T4" fmla="*/ 56 w 70"/>
                <a:gd name="T5" fmla="*/ 19 h 69"/>
                <a:gd name="T6" fmla="*/ 46 w 70"/>
                <a:gd name="T7" fmla="*/ 32 h 69"/>
                <a:gd name="T8" fmla="*/ 36 w 70"/>
                <a:gd name="T9" fmla="*/ 44 h 69"/>
                <a:gd name="T10" fmla="*/ 24 w 70"/>
                <a:gd name="T11" fmla="*/ 56 h 69"/>
                <a:gd name="T12" fmla="*/ 14 w 70"/>
                <a:gd name="T13" fmla="*/ 65 h 69"/>
                <a:gd name="T14" fmla="*/ 5 w 70"/>
                <a:gd name="T15" fmla="*/ 69 h 69"/>
                <a:gd name="T16" fmla="*/ 0 w 70"/>
                <a:gd name="T17" fmla="*/ 68 h 69"/>
                <a:gd name="T18" fmla="*/ 0 w 70"/>
                <a:gd name="T19" fmla="*/ 60 h 69"/>
                <a:gd name="T20" fmla="*/ 6 w 70"/>
                <a:gd name="T21" fmla="*/ 51 h 69"/>
                <a:gd name="T22" fmla="*/ 15 w 70"/>
                <a:gd name="T23" fmla="*/ 40 h 69"/>
                <a:gd name="T24" fmla="*/ 27 w 70"/>
                <a:gd name="T25" fmla="*/ 29 h 69"/>
                <a:gd name="T26" fmla="*/ 40 w 70"/>
                <a:gd name="T27" fmla="*/ 17 h 69"/>
                <a:gd name="T28" fmla="*/ 52 w 70"/>
                <a:gd name="T29" fmla="*/ 9 h 69"/>
                <a:gd name="T30" fmla="*/ 62 w 70"/>
                <a:gd name="T31" fmla="*/ 3 h 69"/>
                <a:gd name="T32" fmla="*/ 70 w 70"/>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9"/>
                <a:gd name="T53" fmla="*/ 70 w 7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9">
                  <a:moveTo>
                    <a:pt x="70" y="0"/>
                  </a:moveTo>
                  <a:lnTo>
                    <a:pt x="65" y="9"/>
                  </a:lnTo>
                  <a:lnTo>
                    <a:pt x="56" y="19"/>
                  </a:lnTo>
                  <a:lnTo>
                    <a:pt x="46" y="32"/>
                  </a:lnTo>
                  <a:lnTo>
                    <a:pt x="36" y="44"/>
                  </a:lnTo>
                  <a:lnTo>
                    <a:pt x="24" y="56"/>
                  </a:lnTo>
                  <a:lnTo>
                    <a:pt x="14" y="65"/>
                  </a:lnTo>
                  <a:lnTo>
                    <a:pt x="5" y="69"/>
                  </a:lnTo>
                  <a:lnTo>
                    <a:pt x="0" y="68"/>
                  </a:lnTo>
                  <a:lnTo>
                    <a:pt x="0" y="60"/>
                  </a:lnTo>
                  <a:lnTo>
                    <a:pt x="6" y="51"/>
                  </a:lnTo>
                  <a:lnTo>
                    <a:pt x="15" y="40"/>
                  </a:lnTo>
                  <a:lnTo>
                    <a:pt x="27" y="29"/>
                  </a:lnTo>
                  <a:lnTo>
                    <a:pt x="40" y="17"/>
                  </a:lnTo>
                  <a:lnTo>
                    <a:pt x="52" y="9"/>
                  </a:lnTo>
                  <a:lnTo>
                    <a:pt x="62" y="3"/>
                  </a:lnTo>
                  <a:lnTo>
                    <a:pt x="7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4" name="Freeform 247"/>
            <p:cNvSpPr>
              <a:spLocks/>
            </p:cNvSpPr>
            <p:nvPr/>
          </p:nvSpPr>
          <p:spPr bwMode="auto">
            <a:xfrm>
              <a:off x="1061" y="2562"/>
              <a:ext cx="64" cy="62"/>
            </a:xfrm>
            <a:custGeom>
              <a:avLst/>
              <a:gdLst>
                <a:gd name="T0" fmla="*/ 0 w 64"/>
                <a:gd name="T1" fmla="*/ 59 h 62"/>
                <a:gd name="T2" fmla="*/ 2 w 64"/>
                <a:gd name="T3" fmla="*/ 55 h 62"/>
                <a:gd name="T4" fmla="*/ 8 w 64"/>
                <a:gd name="T5" fmla="*/ 49 h 62"/>
                <a:gd name="T6" fmla="*/ 16 w 64"/>
                <a:gd name="T7" fmla="*/ 43 h 62"/>
                <a:gd name="T8" fmla="*/ 27 w 64"/>
                <a:gd name="T9" fmla="*/ 34 h 62"/>
                <a:gd name="T10" fmla="*/ 39 w 64"/>
                <a:gd name="T11" fmla="*/ 25 h 62"/>
                <a:gd name="T12" fmla="*/ 49 w 64"/>
                <a:gd name="T13" fmla="*/ 16 h 62"/>
                <a:gd name="T14" fmla="*/ 58 w 64"/>
                <a:gd name="T15" fmla="*/ 8 h 62"/>
                <a:gd name="T16" fmla="*/ 64 w 64"/>
                <a:gd name="T17" fmla="*/ 0 h 62"/>
                <a:gd name="T18" fmla="*/ 61 w 64"/>
                <a:gd name="T19" fmla="*/ 11 h 62"/>
                <a:gd name="T20" fmla="*/ 53 w 64"/>
                <a:gd name="T21" fmla="*/ 22 h 62"/>
                <a:gd name="T22" fmla="*/ 44 w 64"/>
                <a:gd name="T23" fmla="*/ 34 h 62"/>
                <a:gd name="T24" fmla="*/ 34 w 64"/>
                <a:gd name="T25" fmla="*/ 46 h 62"/>
                <a:gd name="T26" fmla="*/ 24 w 64"/>
                <a:gd name="T27" fmla="*/ 55 h 62"/>
                <a:gd name="T28" fmla="*/ 15 w 64"/>
                <a:gd name="T29" fmla="*/ 61 h 62"/>
                <a:gd name="T30" fmla="*/ 6 w 64"/>
                <a:gd name="T31" fmla="*/ 62 h 62"/>
                <a:gd name="T32" fmla="*/ 0 w 6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2"/>
                <a:gd name="T53" fmla="*/ 64 w 6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2">
                  <a:moveTo>
                    <a:pt x="0" y="59"/>
                  </a:moveTo>
                  <a:lnTo>
                    <a:pt x="2" y="55"/>
                  </a:lnTo>
                  <a:lnTo>
                    <a:pt x="8" y="49"/>
                  </a:lnTo>
                  <a:lnTo>
                    <a:pt x="16" y="43"/>
                  </a:lnTo>
                  <a:lnTo>
                    <a:pt x="27" y="34"/>
                  </a:lnTo>
                  <a:lnTo>
                    <a:pt x="39" y="25"/>
                  </a:lnTo>
                  <a:lnTo>
                    <a:pt x="49" y="16"/>
                  </a:lnTo>
                  <a:lnTo>
                    <a:pt x="58" y="8"/>
                  </a:lnTo>
                  <a:lnTo>
                    <a:pt x="64" y="0"/>
                  </a:lnTo>
                  <a:lnTo>
                    <a:pt x="61" y="11"/>
                  </a:lnTo>
                  <a:lnTo>
                    <a:pt x="53" y="22"/>
                  </a:lnTo>
                  <a:lnTo>
                    <a:pt x="44" y="34"/>
                  </a:lnTo>
                  <a:lnTo>
                    <a:pt x="34" y="46"/>
                  </a:lnTo>
                  <a:lnTo>
                    <a:pt x="24" y="55"/>
                  </a:lnTo>
                  <a:lnTo>
                    <a:pt x="15" y="61"/>
                  </a:lnTo>
                  <a:lnTo>
                    <a:pt x="6" y="62"/>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5" name="Freeform 248"/>
            <p:cNvSpPr>
              <a:spLocks/>
            </p:cNvSpPr>
            <p:nvPr/>
          </p:nvSpPr>
          <p:spPr bwMode="auto">
            <a:xfrm>
              <a:off x="1184" y="2627"/>
              <a:ext cx="75" cy="303"/>
            </a:xfrm>
            <a:custGeom>
              <a:avLst/>
              <a:gdLst>
                <a:gd name="T0" fmla="*/ 68 w 75"/>
                <a:gd name="T1" fmla="*/ 0 h 303"/>
                <a:gd name="T2" fmla="*/ 69 w 75"/>
                <a:gd name="T3" fmla="*/ 0 h 303"/>
                <a:gd name="T4" fmla="*/ 72 w 75"/>
                <a:gd name="T5" fmla="*/ 2 h 303"/>
                <a:gd name="T6" fmla="*/ 74 w 75"/>
                <a:gd name="T7" fmla="*/ 5 h 303"/>
                <a:gd name="T8" fmla="*/ 75 w 75"/>
                <a:gd name="T9" fmla="*/ 8 h 303"/>
                <a:gd name="T10" fmla="*/ 45 w 75"/>
                <a:gd name="T11" fmla="*/ 45 h 303"/>
                <a:gd name="T12" fmla="*/ 26 w 75"/>
                <a:gd name="T13" fmla="*/ 85 h 303"/>
                <a:gd name="T14" fmla="*/ 16 w 75"/>
                <a:gd name="T15" fmla="*/ 126 h 303"/>
                <a:gd name="T16" fmla="*/ 14 w 75"/>
                <a:gd name="T17" fmla="*/ 166 h 303"/>
                <a:gd name="T18" fmla="*/ 16 w 75"/>
                <a:gd name="T19" fmla="*/ 206 h 303"/>
                <a:gd name="T20" fmla="*/ 22 w 75"/>
                <a:gd name="T21" fmla="*/ 241 h 303"/>
                <a:gd name="T22" fmla="*/ 29 w 75"/>
                <a:gd name="T23" fmla="*/ 275 h 303"/>
                <a:gd name="T24" fmla="*/ 37 w 75"/>
                <a:gd name="T25" fmla="*/ 303 h 303"/>
                <a:gd name="T26" fmla="*/ 20 w 75"/>
                <a:gd name="T27" fmla="*/ 284 h 303"/>
                <a:gd name="T28" fmla="*/ 9 w 75"/>
                <a:gd name="T29" fmla="*/ 252 h 303"/>
                <a:gd name="T30" fmla="*/ 1 w 75"/>
                <a:gd name="T31" fmla="*/ 210 h 303"/>
                <a:gd name="T32" fmla="*/ 0 w 75"/>
                <a:gd name="T33" fmla="*/ 163 h 303"/>
                <a:gd name="T34" fmla="*/ 6 w 75"/>
                <a:gd name="T35" fmla="*/ 114 h 303"/>
                <a:gd name="T36" fmla="*/ 17 w 75"/>
                <a:gd name="T37" fmla="*/ 67 h 303"/>
                <a:gd name="T38" fmla="*/ 38 w 75"/>
                <a:gd name="T39" fmla="*/ 28 h 303"/>
                <a:gd name="T40" fmla="*/ 68 w 75"/>
                <a:gd name="T41" fmla="*/ 0 h 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303"/>
                <a:gd name="T65" fmla="*/ 75 w 75"/>
                <a:gd name="T66" fmla="*/ 303 h 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303">
                  <a:moveTo>
                    <a:pt x="68" y="0"/>
                  </a:moveTo>
                  <a:lnTo>
                    <a:pt x="69" y="0"/>
                  </a:lnTo>
                  <a:lnTo>
                    <a:pt x="72" y="2"/>
                  </a:lnTo>
                  <a:lnTo>
                    <a:pt x="74" y="5"/>
                  </a:lnTo>
                  <a:lnTo>
                    <a:pt x="75" y="8"/>
                  </a:lnTo>
                  <a:lnTo>
                    <a:pt x="45" y="45"/>
                  </a:lnTo>
                  <a:lnTo>
                    <a:pt x="26" y="85"/>
                  </a:lnTo>
                  <a:lnTo>
                    <a:pt x="16" y="126"/>
                  </a:lnTo>
                  <a:lnTo>
                    <a:pt x="14" y="166"/>
                  </a:lnTo>
                  <a:lnTo>
                    <a:pt x="16" y="206"/>
                  </a:lnTo>
                  <a:lnTo>
                    <a:pt x="22" y="241"/>
                  </a:lnTo>
                  <a:lnTo>
                    <a:pt x="29" y="275"/>
                  </a:lnTo>
                  <a:lnTo>
                    <a:pt x="37" y="303"/>
                  </a:lnTo>
                  <a:lnTo>
                    <a:pt x="20" y="284"/>
                  </a:lnTo>
                  <a:lnTo>
                    <a:pt x="9" y="252"/>
                  </a:lnTo>
                  <a:lnTo>
                    <a:pt x="1" y="210"/>
                  </a:lnTo>
                  <a:lnTo>
                    <a:pt x="0" y="163"/>
                  </a:lnTo>
                  <a:lnTo>
                    <a:pt x="6" y="114"/>
                  </a:lnTo>
                  <a:lnTo>
                    <a:pt x="17" y="67"/>
                  </a:lnTo>
                  <a:lnTo>
                    <a:pt x="38" y="28"/>
                  </a:lnTo>
                  <a:lnTo>
                    <a:pt x="6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6" name="Freeform 249"/>
            <p:cNvSpPr>
              <a:spLocks/>
            </p:cNvSpPr>
            <p:nvPr/>
          </p:nvSpPr>
          <p:spPr bwMode="auto">
            <a:xfrm>
              <a:off x="1201" y="2889"/>
              <a:ext cx="65" cy="37"/>
            </a:xfrm>
            <a:custGeom>
              <a:avLst/>
              <a:gdLst>
                <a:gd name="T0" fmla="*/ 0 w 65"/>
                <a:gd name="T1" fmla="*/ 0 h 37"/>
                <a:gd name="T2" fmla="*/ 8 w 65"/>
                <a:gd name="T3" fmla="*/ 7 h 37"/>
                <a:gd name="T4" fmla="*/ 17 w 65"/>
                <a:gd name="T5" fmla="*/ 15 h 37"/>
                <a:gd name="T6" fmla="*/ 27 w 65"/>
                <a:gd name="T7" fmla="*/ 22 h 37"/>
                <a:gd name="T8" fmla="*/ 37 w 65"/>
                <a:gd name="T9" fmla="*/ 28 h 37"/>
                <a:gd name="T10" fmla="*/ 48 w 65"/>
                <a:gd name="T11" fmla="*/ 32 h 37"/>
                <a:gd name="T12" fmla="*/ 57 w 65"/>
                <a:gd name="T13" fmla="*/ 37 h 37"/>
                <a:gd name="T14" fmla="*/ 62 w 65"/>
                <a:gd name="T15" fmla="*/ 37 h 37"/>
                <a:gd name="T16" fmla="*/ 65 w 65"/>
                <a:gd name="T17" fmla="*/ 35 h 37"/>
                <a:gd name="T18" fmla="*/ 65 w 65"/>
                <a:gd name="T19" fmla="*/ 32 h 37"/>
                <a:gd name="T20" fmla="*/ 59 w 65"/>
                <a:gd name="T21" fmla="*/ 29 h 37"/>
                <a:gd name="T22" fmla="*/ 52 w 65"/>
                <a:gd name="T23" fmla="*/ 25 h 37"/>
                <a:gd name="T24" fmla="*/ 42 w 65"/>
                <a:gd name="T25" fmla="*/ 21 h 37"/>
                <a:gd name="T26" fmla="*/ 31 w 65"/>
                <a:gd name="T27" fmla="*/ 16 h 37"/>
                <a:gd name="T28" fmla="*/ 20 w 65"/>
                <a:gd name="T29" fmla="*/ 12 h 37"/>
                <a:gd name="T30" fmla="*/ 9 w 65"/>
                <a:gd name="T31" fmla="*/ 6 h 37"/>
                <a:gd name="T32" fmla="*/ 0 w 65"/>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37"/>
                <a:gd name="T53" fmla="*/ 65 w 6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37">
                  <a:moveTo>
                    <a:pt x="0" y="0"/>
                  </a:moveTo>
                  <a:lnTo>
                    <a:pt x="8" y="7"/>
                  </a:lnTo>
                  <a:lnTo>
                    <a:pt x="17" y="15"/>
                  </a:lnTo>
                  <a:lnTo>
                    <a:pt x="27" y="22"/>
                  </a:lnTo>
                  <a:lnTo>
                    <a:pt x="37" y="28"/>
                  </a:lnTo>
                  <a:lnTo>
                    <a:pt x="48" y="32"/>
                  </a:lnTo>
                  <a:lnTo>
                    <a:pt x="57" y="37"/>
                  </a:lnTo>
                  <a:lnTo>
                    <a:pt x="62" y="37"/>
                  </a:lnTo>
                  <a:lnTo>
                    <a:pt x="65" y="35"/>
                  </a:lnTo>
                  <a:lnTo>
                    <a:pt x="65" y="32"/>
                  </a:lnTo>
                  <a:lnTo>
                    <a:pt x="59" y="29"/>
                  </a:lnTo>
                  <a:lnTo>
                    <a:pt x="52" y="25"/>
                  </a:lnTo>
                  <a:lnTo>
                    <a:pt x="42" y="21"/>
                  </a:lnTo>
                  <a:lnTo>
                    <a:pt x="31" y="16"/>
                  </a:lnTo>
                  <a:lnTo>
                    <a:pt x="20" y="12"/>
                  </a:lnTo>
                  <a:lnTo>
                    <a:pt x="9"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7" name="Freeform 250"/>
            <p:cNvSpPr>
              <a:spLocks/>
            </p:cNvSpPr>
            <p:nvPr/>
          </p:nvSpPr>
          <p:spPr bwMode="auto">
            <a:xfrm>
              <a:off x="1194" y="2862"/>
              <a:ext cx="74" cy="45"/>
            </a:xfrm>
            <a:custGeom>
              <a:avLst/>
              <a:gdLst>
                <a:gd name="T0" fmla="*/ 74 w 74"/>
                <a:gd name="T1" fmla="*/ 43 h 45"/>
                <a:gd name="T2" fmla="*/ 71 w 74"/>
                <a:gd name="T3" fmla="*/ 45 h 45"/>
                <a:gd name="T4" fmla="*/ 64 w 74"/>
                <a:gd name="T5" fmla="*/ 43 h 45"/>
                <a:gd name="T6" fmla="*/ 55 w 74"/>
                <a:gd name="T7" fmla="*/ 40 h 45"/>
                <a:gd name="T8" fmla="*/ 43 w 74"/>
                <a:gd name="T9" fmla="*/ 34 h 45"/>
                <a:gd name="T10" fmla="*/ 31 w 74"/>
                <a:gd name="T11" fmla="*/ 28 h 45"/>
                <a:gd name="T12" fmla="*/ 19 w 74"/>
                <a:gd name="T13" fmla="*/ 21 h 45"/>
                <a:gd name="T14" fmla="*/ 9 w 74"/>
                <a:gd name="T15" fmla="*/ 11 h 45"/>
                <a:gd name="T16" fmla="*/ 0 w 74"/>
                <a:gd name="T17" fmla="*/ 0 h 45"/>
                <a:gd name="T18" fmla="*/ 9 w 74"/>
                <a:gd name="T19" fmla="*/ 5 h 45"/>
                <a:gd name="T20" fmla="*/ 21 w 74"/>
                <a:gd name="T21" fmla="*/ 11 h 45"/>
                <a:gd name="T22" fmla="*/ 33 w 74"/>
                <a:gd name="T23" fmla="*/ 17 h 45"/>
                <a:gd name="T24" fmla="*/ 46 w 74"/>
                <a:gd name="T25" fmla="*/ 24 h 45"/>
                <a:gd name="T26" fmla="*/ 56 w 74"/>
                <a:gd name="T27" fmla="*/ 30 h 45"/>
                <a:gd name="T28" fmla="*/ 66 w 74"/>
                <a:gd name="T29" fmla="*/ 34 h 45"/>
                <a:gd name="T30" fmla="*/ 72 w 74"/>
                <a:gd name="T31" fmla="*/ 40 h 45"/>
                <a:gd name="T32" fmla="*/ 74 w 74"/>
                <a:gd name="T33" fmla="*/ 4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5"/>
                <a:gd name="T53" fmla="*/ 74 w 7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5">
                  <a:moveTo>
                    <a:pt x="74" y="43"/>
                  </a:moveTo>
                  <a:lnTo>
                    <a:pt x="71" y="45"/>
                  </a:lnTo>
                  <a:lnTo>
                    <a:pt x="64" y="43"/>
                  </a:lnTo>
                  <a:lnTo>
                    <a:pt x="55" y="40"/>
                  </a:lnTo>
                  <a:lnTo>
                    <a:pt x="43" y="34"/>
                  </a:lnTo>
                  <a:lnTo>
                    <a:pt x="31" y="28"/>
                  </a:lnTo>
                  <a:lnTo>
                    <a:pt x="19" y="21"/>
                  </a:lnTo>
                  <a:lnTo>
                    <a:pt x="9" y="11"/>
                  </a:lnTo>
                  <a:lnTo>
                    <a:pt x="0" y="0"/>
                  </a:lnTo>
                  <a:lnTo>
                    <a:pt x="9" y="5"/>
                  </a:lnTo>
                  <a:lnTo>
                    <a:pt x="21" y="11"/>
                  </a:lnTo>
                  <a:lnTo>
                    <a:pt x="33" y="17"/>
                  </a:lnTo>
                  <a:lnTo>
                    <a:pt x="46" y="24"/>
                  </a:lnTo>
                  <a:lnTo>
                    <a:pt x="56" y="30"/>
                  </a:lnTo>
                  <a:lnTo>
                    <a:pt x="66" y="34"/>
                  </a:lnTo>
                  <a:lnTo>
                    <a:pt x="72" y="40"/>
                  </a:lnTo>
                  <a:lnTo>
                    <a:pt x="74"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8" name="Freeform 251"/>
            <p:cNvSpPr>
              <a:spLocks/>
            </p:cNvSpPr>
            <p:nvPr/>
          </p:nvSpPr>
          <p:spPr bwMode="auto">
            <a:xfrm>
              <a:off x="1188" y="2802"/>
              <a:ext cx="95" cy="59"/>
            </a:xfrm>
            <a:custGeom>
              <a:avLst/>
              <a:gdLst>
                <a:gd name="T0" fmla="*/ 95 w 95"/>
                <a:gd name="T1" fmla="*/ 57 h 59"/>
                <a:gd name="T2" fmla="*/ 90 w 95"/>
                <a:gd name="T3" fmla="*/ 59 h 59"/>
                <a:gd name="T4" fmla="*/ 80 w 95"/>
                <a:gd name="T5" fmla="*/ 56 h 59"/>
                <a:gd name="T6" fmla="*/ 67 w 95"/>
                <a:gd name="T7" fmla="*/ 51 h 59"/>
                <a:gd name="T8" fmla="*/ 52 w 95"/>
                <a:gd name="T9" fmla="*/ 44 h 59"/>
                <a:gd name="T10" fmla="*/ 36 w 95"/>
                <a:gd name="T11" fmla="*/ 34 h 59"/>
                <a:gd name="T12" fmla="*/ 21 w 95"/>
                <a:gd name="T13" fmla="*/ 23 h 59"/>
                <a:gd name="T14" fmla="*/ 8 w 95"/>
                <a:gd name="T15" fmla="*/ 12 h 59"/>
                <a:gd name="T16" fmla="*/ 0 w 95"/>
                <a:gd name="T17" fmla="*/ 0 h 59"/>
                <a:gd name="T18" fmla="*/ 8 w 95"/>
                <a:gd name="T19" fmla="*/ 4 h 59"/>
                <a:gd name="T20" fmla="*/ 19 w 95"/>
                <a:gd name="T21" fmla="*/ 12 h 59"/>
                <a:gd name="T22" fmla="*/ 36 w 95"/>
                <a:gd name="T23" fmla="*/ 20 h 59"/>
                <a:gd name="T24" fmla="*/ 53 w 95"/>
                <a:gd name="T25" fmla="*/ 29 h 59"/>
                <a:gd name="T26" fmla="*/ 70 w 95"/>
                <a:gd name="T27" fmla="*/ 38 h 59"/>
                <a:gd name="T28" fmla="*/ 83 w 95"/>
                <a:gd name="T29" fmla="*/ 46 h 59"/>
                <a:gd name="T30" fmla="*/ 92 w 95"/>
                <a:gd name="T31" fmla="*/ 53 h 59"/>
                <a:gd name="T32" fmla="*/ 95 w 95"/>
                <a:gd name="T33" fmla="*/ 57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59"/>
                <a:gd name="T53" fmla="*/ 95 w 9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59">
                  <a:moveTo>
                    <a:pt x="95" y="57"/>
                  </a:moveTo>
                  <a:lnTo>
                    <a:pt x="90" y="59"/>
                  </a:lnTo>
                  <a:lnTo>
                    <a:pt x="80" y="56"/>
                  </a:lnTo>
                  <a:lnTo>
                    <a:pt x="67" y="51"/>
                  </a:lnTo>
                  <a:lnTo>
                    <a:pt x="52" y="44"/>
                  </a:lnTo>
                  <a:lnTo>
                    <a:pt x="36" y="34"/>
                  </a:lnTo>
                  <a:lnTo>
                    <a:pt x="21" y="23"/>
                  </a:lnTo>
                  <a:lnTo>
                    <a:pt x="8" y="12"/>
                  </a:lnTo>
                  <a:lnTo>
                    <a:pt x="0" y="0"/>
                  </a:lnTo>
                  <a:lnTo>
                    <a:pt x="8" y="4"/>
                  </a:lnTo>
                  <a:lnTo>
                    <a:pt x="19" y="12"/>
                  </a:lnTo>
                  <a:lnTo>
                    <a:pt x="36" y="20"/>
                  </a:lnTo>
                  <a:lnTo>
                    <a:pt x="53" y="29"/>
                  </a:lnTo>
                  <a:lnTo>
                    <a:pt x="70" y="38"/>
                  </a:lnTo>
                  <a:lnTo>
                    <a:pt x="83" y="46"/>
                  </a:lnTo>
                  <a:lnTo>
                    <a:pt x="92" y="53"/>
                  </a:lnTo>
                  <a:lnTo>
                    <a:pt x="95"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9" name="Freeform 252"/>
            <p:cNvSpPr>
              <a:spLocks/>
            </p:cNvSpPr>
            <p:nvPr/>
          </p:nvSpPr>
          <p:spPr bwMode="auto">
            <a:xfrm>
              <a:off x="1193" y="2746"/>
              <a:ext cx="103" cy="65"/>
            </a:xfrm>
            <a:custGeom>
              <a:avLst/>
              <a:gdLst>
                <a:gd name="T0" fmla="*/ 103 w 103"/>
                <a:gd name="T1" fmla="*/ 63 h 65"/>
                <a:gd name="T2" fmla="*/ 97 w 103"/>
                <a:gd name="T3" fmla="*/ 65 h 65"/>
                <a:gd name="T4" fmla="*/ 85 w 103"/>
                <a:gd name="T5" fmla="*/ 62 h 65"/>
                <a:gd name="T6" fmla="*/ 70 w 103"/>
                <a:gd name="T7" fmla="*/ 54 h 65"/>
                <a:gd name="T8" fmla="*/ 53 w 103"/>
                <a:gd name="T9" fmla="*/ 45 h 65"/>
                <a:gd name="T10" fmla="*/ 35 w 103"/>
                <a:gd name="T11" fmla="*/ 35 h 65"/>
                <a:gd name="T12" fmla="*/ 20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0" y="54"/>
                  </a:lnTo>
                  <a:lnTo>
                    <a:pt x="53" y="45"/>
                  </a:lnTo>
                  <a:lnTo>
                    <a:pt x="35" y="35"/>
                  </a:lnTo>
                  <a:lnTo>
                    <a:pt x="20"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0" name="Freeform 253"/>
            <p:cNvSpPr>
              <a:spLocks/>
            </p:cNvSpPr>
            <p:nvPr/>
          </p:nvSpPr>
          <p:spPr bwMode="auto">
            <a:xfrm>
              <a:off x="1203" y="2709"/>
              <a:ext cx="83" cy="69"/>
            </a:xfrm>
            <a:custGeom>
              <a:avLst/>
              <a:gdLst>
                <a:gd name="T0" fmla="*/ 83 w 83"/>
                <a:gd name="T1" fmla="*/ 69 h 69"/>
                <a:gd name="T2" fmla="*/ 78 w 83"/>
                <a:gd name="T3" fmla="*/ 69 h 69"/>
                <a:gd name="T4" fmla="*/ 69 w 83"/>
                <a:gd name="T5" fmla="*/ 65 h 69"/>
                <a:gd name="T6" fmla="*/ 56 w 83"/>
                <a:gd name="T7" fmla="*/ 56 h 69"/>
                <a:gd name="T8" fmla="*/ 41 w 83"/>
                <a:gd name="T9" fmla="*/ 45 h 69"/>
                <a:gd name="T10" fmla="*/ 26 w 83"/>
                <a:gd name="T11" fmla="*/ 32 h 69"/>
                <a:gd name="T12" fmla="*/ 13 w 83"/>
                <a:gd name="T13" fmla="*/ 20 h 69"/>
                <a:gd name="T14" fmla="*/ 4 w 83"/>
                <a:gd name="T15" fmla="*/ 8 h 69"/>
                <a:gd name="T16" fmla="*/ 0 w 83"/>
                <a:gd name="T17" fmla="*/ 0 h 69"/>
                <a:gd name="T18" fmla="*/ 7 w 83"/>
                <a:gd name="T19" fmla="*/ 5 h 69"/>
                <a:gd name="T20" fmla="*/ 19 w 83"/>
                <a:gd name="T21" fmla="*/ 14 h 69"/>
                <a:gd name="T22" fmla="*/ 34 w 83"/>
                <a:gd name="T23" fmla="*/ 25 h 69"/>
                <a:gd name="T24" fmla="*/ 50 w 83"/>
                <a:gd name="T25" fmla="*/ 35 h 69"/>
                <a:gd name="T26" fmla="*/ 63 w 83"/>
                <a:gd name="T27" fmla="*/ 45 h 69"/>
                <a:gd name="T28" fmla="*/ 75 w 83"/>
                <a:gd name="T29" fmla="*/ 56 h 69"/>
                <a:gd name="T30" fmla="*/ 83 w 83"/>
                <a:gd name="T31" fmla="*/ 63 h 69"/>
                <a:gd name="T32" fmla="*/ 83 w 83"/>
                <a:gd name="T33" fmla="*/ 6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69"/>
                <a:gd name="T53" fmla="*/ 83 w 83"/>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69">
                  <a:moveTo>
                    <a:pt x="83" y="69"/>
                  </a:moveTo>
                  <a:lnTo>
                    <a:pt x="78" y="69"/>
                  </a:lnTo>
                  <a:lnTo>
                    <a:pt x="69" y="65"/>
                  </a:lnTo>
                  <a:lnTo>
                    <a:pt x="56" y="56"/>
                  </a:lnTo>
                  <a:lnTo>
                    <a:pt x="41" y="45"/>
                  </a:lnTo>
                  <a:lnTo>
                    <a:pt x="26" y="32"/>
                  </a:lnTo>
                  <a:lnTo>
                    <a:pt x="13" y="20"/>
                  </a:lnTo>
                  <a:lnTo>
                    <a:pt x="4" y="8"/>
                  </a:lnTo>
                  <a:lnTo>
                    <a:pt x="0" y="0"/>
                  </a:lnTo>
                  <a:lnTo>
                    <a:pt x="7" y="5"/>
                  </a:lnTo>
                  <a:lnTo>
                    <a:pt x="19" y="14"/>
                  </a:lnTo>
                  <a:lnTo>
                    <a:pt x="34" y="25"/>
                  </a:lnTo>
                  <a:lnTo>
                    <a:pt x="50" y="35"/>
                  </a:lnTo>
                  <a:lnTo>
                    <a:pt x="63" y="45"/>
                  </a:lnTo>
                  <a:lnTo>
                    <a:pt x="75" y="56"/>
                  </a:lnTo>
                  <a:lnTo>
                    <a:pt x="83" y="63"/>
                  </a:lnTo>
                  <a:lnTo>
                    <a:pt x="83"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1" name="Freeform 254"/>
            <p:cNvSpPr>
              <a:spLocks/>
            </p:cNvSpPr>
            <p:nvPr/>
          </p:nvSpPr>
          <p:spPr bwMode="auto">
            <a:xfrm>
              <a:off x="1213" y="2680"/>
              <a:ext cx="70" cy="60"/>
            </a:xfrm>
            <a:custGeom>
              <a:avLst/>
              <a:gdLst>
                <a:gd name="T0" fmla="*/ 70 w 70"/>
                <a:gd name="T1" fmla="*/ 60 h 60"/>
                <a:gd name="T2" fmla="*/ 65 w 70"/>
                <a:gd name="T3" fmla="*/ 60 h 60"/>
                <a:gd name="T4" fmla="*/ 58 w 70"/>
                <a:gd name="T5" fmla="*/ 58 h 60"/>
                <a:gd name="T6" fmla="*/ 47 w 70"/>
                <a:gd name="T7" fmla="*/ 52 h 60"/>
                <a:gd name="T8" fmla="*/ 36 w 70"/>
                <a:gd name="T9" fmla="*/ 45 h 60"/>
                <a:gd name="T10" fmla="*/ 24 w 70"/>
                <a:gd name="T11" fmla="*/ 34 h 60"/>
                <a:gd name="T12" fmla="*/ 14 w 70"/>
                <a:gd name="T13" fmla="*/ 24 h 60"/>
                <a:gd name="T14" fmla="*/ 5 w 70"/>
                <a:gd name="T15" fmla="*/ 12 h 60"/>
                <a:gd name="T16" fmla="*/ 0 w 70"/>
                <a:gd name="T17" fmla="*/ 0 h 60"/>
                <a:gd name="T18" fmla="*/ 8 w 70"/>
                <a:gd name="T19" fmla="*/ 6 h 60"/>
                <a:gd name="T20" fmla="*/ 18 w 70"/>
                <a:gd name="T21" fmla="*/ 15 h 60"/>
                <a:gd name="T22" fmla="*/ 30 w 70"/>
                <a:gd name="T23" fmla="*/ 24 h 60"/>
                <a:gd name="T24" fmla="*/ 43 w 70"/>
                <a:gd name="T25" fmla="*/ 33 h 60"/>
                <a:gd name="T26" fmla="*/ 55 w 70"/>
                <a:gd name="T27" fmla="*/ 42 h 60"/>
                <a:gd name="T28" fmla="*/ 64 w 70"/>
                <a:gd name="T29" fmla="*/ 49 h 60"/>
                <a:gd name="T30" fmla="*/ 70 w 70"/>
                <a:gd name="T31" fmla="*/ 55 h 60"/>
                <a:gd name="T32" fmla="*/ 70 w 70"/>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0"/>
                <a:gd name="T53" fmla="*/ 70 w 7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0">
                  <a:moveTo>
                    <a:pt x="70" y="60"/>
                  </a:moveTo>
                  <a:lnTo>
                    <a:pt x="65" y="60"/>
                  </a:lnTo>
                  <a:lnTo>
                    <a:pt x="58" y="58"/>
                  </a:lnTo>
                  <a:lnTo>
                    <a:pt x="47" y="52"/>
                  </a:lnTo>
                  <a:lnTo>
                    <a:pt x="36" y="45"/>
                  </a:lnTo>
                  <a:lnTo>
                    <a:pt x="24" y="34"/>
                  </a:lnTo>
                  <a:lnTo>
                    <a:pt x="14" y="24"/>
                  </a:lnTo>
                  <a:lnTo>
                    <a:pt x="5" y="12"/>
                  </a:lnTo>
                  <a:lnTo>
                    <a:pt x="0" y="0"/>
                  </a:lnTo>
                  <a:lnTo>
                    <a:pt x="8" y="6"/>
                  </a:lnTo>
                  <a:lnTo>
                    <a:pt x="18" y="15"/>
                  </a:lnTo>
                  <a:lnTo>
                    <a:pt x="30" y="24"/>
                  </a:lnTo>
                  <a:lnTo>
                    <a:pt x="43" y="33"/>
                  </a:lnTo>
                  <a:lnTo>
                    <a:pt x="55" y="42"/>
                  </a:lnTo>
                  <a:lnTo>
                    <a:pt x="64" y="49"/>
                  </a:lnTo>
                  <a:lnTo>
                    <a:pt x="70" y="55"/>
                  </a:lnTo>
                  <a:lnTo>
                    <a:pt x="70"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2" name="Freeform 255"/>
            <p:cNvSpPr>
              <a:spLocks/>
            </p:cNvSpPr>
            <p:nvPr/>
          </p:nvSpPr>
          <p:spPr bwMode="auto">
            <a:xfrm>
              <a:off x="1234" y="2652"/>
              <a:ext cx="49" cy="52"/>
            </a:xfrm>
            <a:custGeom>
              <a:avLst/>
              <a:gdLst>
                <a:gd name="T0" fmla="*/ 49 w 49"/>
                <a:gd name="T1" fmla="*/ 52 h 52"/>
                <a:gd name="T2" fmla="*/ 44 w 49"/>
                <a:gd name="T3" fmla="*/ 52 h 52"/>
                <a:gd name="T4" fmla="*/ 38 w 49"/>
                <a:gd name="T5" fmla="*/ 48 h 52"/>
                <a:gd name="T6" fmla="*/ 29 w 49"/>
                <a:gd name="T7" fmla="*/ 42 h 52"/>
                <a:gd name="T8" fmla="*/ 21 w 49"/>
                <a:gd name="T9" fmla="*/ 33 h 52"/>
                <a:gd name="T10" fmla="*/ 13 w 49"/>
                <a:gd name="T11" fmla="*/ 24 h 52"/>
                <a:gd name="T12" fmla="*/ 6 w 49"/>
                <a:gd name="T13" fmla="*/ 14 h 52"/>
                <a:gd name="T14" fmla="*/ 1 w 49"/>
                <a:gd name="T15" fmla="*/ 6 h 52"/>
                <a:gd name="T16" fmla="*/ 0 w 49"/>
                <a:gd name="T17" fmla="*/ 0 h 52"/>
                <a:gd name="T18" fmla="*/ 4 w 49"/>
                <a:gd name="T19" fmla="*/ 6 h 52"/>
                <a:gd name="T20" fmla="*/ 12 w 49"/>
                <a:gd name="T21" fmla="*/ 12 h 52"/>
                <a:gd name="T22" fmla="*/ 21 w 49"/>
                <a:gd name="T23" fmla="*/ 20 h 52"/>
                <a:gd name="T24" fmla="*/ 28 w 49"/>
                <a:gd name="T25" fmla="*/ 27 h 52"/>
                <a:gd name="T26" fmla="*/ 35 w 49"/>
                <a:gd name="T27" fmla="*/ 34 h 52"/>
                <a:gd name="T28" fmla="*/ 43 w 49"/>
                <a:gd name="T29" fmla="*/ 42 h 52"/>
                <a:gd name="T30" fmla="*/ 47 w 49"/>
                <a:gd name="T31" fmla="*/ 48 h 52"/>
                <a:gd name="T32" fmla="*/ 49 w 49"/>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2"/>
                <a:gd name="T53" fmla="*/ 49 w 4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2">
                  <a:moveTo>
                    <a:pt x="49" y="52"/>
                  </a:moveTo>
                  <a:lnTo>
                    <a:pt x="44" y="52"/>
                  </a:lnTo>
                  <a:lnTo>
                    <a:pt x="38" y="48"/>
                  </a:lnTo>
                  <a:lnTo>
                    <a:pt x="29" y="42"/>
                  </a:lnTo>
                  <a:lnTo>
                    <a:pt x="21" y="33"/>
                  </a:lnTo>
                  <a:lnTo>
                    <a:pt x="13" y="24"/>
                  </a:lnTo>
                  <a:lnTo>
                    <a:pt x="6" y="14"/>
                  </a:lnTo>
                  <a:lnTo>
                    <a:pt x="1" y="6"/>
                  </a:lnTo>
                  <a:lnTo>
                    <a:pt x="0" y="0"/>
                  </a:lnTo>
                  <a:lnTo>
                    <a:pt x="4" y="6"/>
                  </a:lnTo>
                  <a:lnTo>
                    <a:pt x="12" y="12"/>
                  </a:lnTo>
                  <a:lnTo>
                    <a:pt x="21" y="20"/>
                  </a:lnTo>
                  <a:lnTo>
                    <a:pt x="28" y="27"/>
                  </a:lnTo>
                  <a:lnTo>
                    <a:pt x="35" y="34"/>
                  </a:lnTo>
                  <a:lnTo>
                    <a:pt x="43" y="42"/>
                  </a:lnTo>
                  <a:lnTo>
                    <a:pt x="47" y="48"/>
                  </a:lnTo>
                  <a:lnTo>
                    <a:pt x="49"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3" name="Freeform 256"/>
            <p:cNvSpPr>
              <a:spLocks/>
            </p:cNvSpPr>
            <p:nvPr/>
          </p:nvSpPr>
          <p:spPr bwMode="auto">
            <a:xfrm>
              <a:off x="1246" y="2636"/>
              <a:ext cx="29" cy="34"/>
            </a:xfrm>
            <a:custGeom>
              <a:avLst/>
              <a:gdLst>
                <a:gd name="T0" fmla="*/ 29 w 29"/>
                <a:gd name="T1" fmla="*/ 34 h 34"/>
                <a:gd name="T2" fmla="*/ 22 w 29"/>
                <a:gd name="T3" fmla="*/ 33 h 34"/>
                <a:gd name="T4" fmla="*/ 10 w 29"/>
                <a:gd name="T5" fmla="*/ 24 h 34"/>
                <a:gd name="T6" fmla="*/ 0 w 29"/>
                <a:gd name="T7" fmla="*/ 12 h 34"/>
                <a:gd name="T8" fmla="*/ 0 w 29"/>
                <a:gd name="T9" fmla="*/ 0 h 34"/>
                <a:gd name="T10" fmla="*/ 7 w 29"/>
                <a:gd name="T11" fmla="*/ 12 h 34"/>
                <a:gd name="T12" fmla="*/ 19 w 29"/>
                <a:gd name="T13" fmla="*/ 21 h 34"/>
                <a:gd name="T14" fmla="*/ 29 w 29"/>
                <a:gd name="T15" fmla="*/ 28 h 34"/>
                <a:gd name="T16" fmla="*/ 29 w 29"/>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4"/>
                <a:gd name="T29" fmla="*/ 29 w 29"/>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4">
                  <a:moveTo>
                    <a:pt x="29" y="34"/>
                  </a:moveTo>
                  <a:lnTo>
                    <a:pt x="22" y="33"/>
                  </a:lnTo>
                  <a:lnTo>
                    <a:pt x="10" y="24"/>
                  </a:lnTo>
                  <a:lnTo>
                    <a:pt x="0" y="12"/>
                  </a:lnTo>
                  <a:lnTo>
                    <a:pt x="0" y="0"/>
                  </a:lnTo>
                  <a:lnTo>
                    <a:pt x="7" y="12"/>
                  </a:lnTo>
                  <a:lnTo>
                    <a:pt x="19" y="21"/>
                  </a:lnTo>
                  <a:lnTo>
                    <a:pt x="29" y="28"/>
                  </a:lnTo>
                  <a:lnTo>
                    <a:pt x="29"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4" name="Freeform 257"/>
            <p:cNvSpPr>
              <a:spLocks/>
            </p:cNvSpPr>
            <p:nvPr/>
          </p:nvSpPr>
          <p:spPr bwMode="auto">
            <a:xfrm>
              <a:off x="1213" y="2913"/>
              <a:ext cx="43" cy="37"/>
            </a:xfrm>
            <a:custGeom>
              <a:avLst/>
              <a:gdLst>
                <a:gd name="T0" fmla="*/ 0 w 43"/>
                <a:gd name="T1" fmla="*/ 0 h 37"/>
                <a:gd name="T2" fmla="*/ 3 w 43"/>
                <a:gd name="T3" fmla="*/ 3 h 37"/>
                <a:gd name="T4" fmla="*/ 9 w 43"/>
                <a:gd name="T5" fmla="*/ 5 h 37"/>
                <a:gd name="T6" fmla="*/ 18 w 43"/>
                <a:gd name="T7" fmla="*/ 11 h 37"/>
                <a:gd name="T8" fmla="*/ 25 w 43"/>
                <a:gd name="T9" fmla="*/ 16 h 37"/>
                <a:gd name="T10" fmla="*/ 34 w 43"/>
                <a:gd name="T11" fmla="*/ 22 h 37"/>
                <a:gd name="T12" fmla="*/ 40 w 43"/>
                <a:gd name="T13" fmla="*/ 28 h 37"/>
                <a:gd name="T14" fmla="*/ 43 w 43"/>
                <a:gd name="T15" fmla="*/ 32 h 37"/>
                <a:gd name="T16" fmla="*/ 42 w 43"/>
                <a:gd name="T17" fmla="*/ 37 h 37"/>
                <a:gd name="T18" fmla="*/ 33 w 43"/>
                <a:gd name="T19" fmla="*/ 37 h 37"/>
                <a:gd name="T20" fmla="*/ 21 w 43"/>
                <a:gd name="T21" fmla="*/ 25 h 37"/>
                <a:gd name="T22" fmla="*/ 9 w 43"/>
                <a:gd name="T23" fmla="*/ 10 h 37"/>
                <a:gd name="T24" fmla="*/ 0 w 43"/>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7"/>
                <a:gd name="T41" fmla="*/ 43 w 43"/>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7">
                  <a:moveTo>
                    <a:pt x="0" y="0"/>
                  </a:moveTo>
                  <a:lnTo>
                    <a:pt x="3" y="3"/>
                  </a:lnTo>
                  <a:lnTo>
                    <a:pt x="9" y="5"/>
                  </a:lnTo>
                  <a:lnTo>
                    <a:pt x="18" y="11"/>
                  </a:lnTo>
                  <a:lnTo>
                    <a:pt x="25" y="16"/>
                  </a:lnTo>
                  <a:lnTo>
                    <a:pt x="34" y="22"/>
                  </a:lnTo>
                  <a:lnTo>
                    <a:pt x="40" y="28"/>
                  </a:lnTo>
                  <a:lnTo>
                    <a:pt x="43" y="32"/>
                  </a:lnTo>
                  <a:lnTo>
                    <a:pt x="42" y="37"/>
                  </a:lnTo>
                  <a:lnTo>
                    <a:pt x="33" y="37"/>
                  </a:lnTo>
                  <a:lnTo>
                    <a:pt x="21" y="25"/>
                  </a:lnTo>
                  <a:lnTo>
                    <a:pt x="9"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5" name="Freeform 258"/>
            <p:cNvSpPr>
              <a:spLocks/>
            </p:cNvSpPr>
            <p:nvPr/>
          </p:nvSpPr>
          <p:spPr bwMode="auto">
            <a:xfrm>
              <a:off x="1191" y="2911"/>
              <a:ext cx="21" cy="46"/>
            </a:xfrm>
            <a:custGeom>
              <a:avLst/>
              <a:gdLst>
                <a:gd name="T0" fmla="*/ 21 w 21"/>
                <a:gd name="T1" fmla="*/ 0 h 46"/>
                <a:gd name="T2" fmla="*/ 16 w 21"/>
                <a:gd name="T3" fmla="*/ 7 h 46"/>
                <a:gd name="T4" fmla="*/ 7 w 21"/>
                <a:gd name="T5" fmla="*/ 22 h 46"/>
                <a:gd name="T6" fmla="*/ 0 w 21"/>
                <a:gd name="T7" fmla="*/ 36 h 46"/>
                <a:gd name="T8" fmla="*/ 2 w 21"/>
                <a:gd name="T9" fmla="*/ 46 h 46"/>
                <a:gd name="T10" fmla="*/ 7 w 21"/>
                <a:gd name="T11" fmla="*/ 43 h 46"/>
                <a:gd name="T12" fmla="*/ 13 w 21"/>
                <a:gd name="T13" fmla="*/ 30 h 46"/>
                <a:gd name="T14" fmla="*/ 18 w 21"/>
                <a:gd name="T15" fmla="*/ 12 h 46"/>
                <a:gd name="T16" fmla="*/ 21 w 2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6"/>
                <a:gd name="T29" fmla="*/ 21 w 2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6">
                  <a:moveTo>
                    <a:pt x="21" y="0"/>
                  </a:moveTo>
                  <a:lnTo>
                    <a:pt x="16" y="7"/>
                  </a:lnTo>
                  <a:lnTo>
                    <a:pt x="7" y="22"/>
                  </a:lnTo>
                  <a:lnTo>
                    <a:pt x="0" y="36"/>
                  </a:lnTo>
                  <a:lnTo>
                    <a:pt x="2" y="46"/>
                  </a:lnTo>
                  <a:lnTo>
                    <a:pt x="7" y="43"/>
                  </a:lnTo>
                  <a:lnTo>
                    <a:pt x="13" y="30"/>
                  </a:lnTo>
                  <a:lnTo>
                    <a:pt x="18" y="12"/>
                  </a:lnTo>
                  <a:lnTo>
                    <a:pt x="2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6" name="Freeform 259"/>
            <p:cNvSpPr>
              <a:spLocks/>
            </p:cNvSpPr>
            <p:nvPr/>
          </p:nvSpPr>
          <p:spPr bwMode="auto">
            <a:xfrm>
              <a:off x="1215" y="2920"/>
              <a:ext cx="13" cy="52"/>
            </a:xfrm>
            <a:custGeom>
              <a:avLst/>
              <a:gdLst>
                <a:gd name="T0" fmla="*/ 0 w 13"/>
                <a:gd name="T1" fmla="*/ 0 h 52"/>
                <a:gd name="T2" fmla="*/ 1 w 13"/>
                <a:gd name="T3" fmla="*/ 10 h 52"/>
                <a:gd name="T4" fmla="*/ 1 w 13"/>
                <a:gd name="T5" fmla="*/ 28 h 52"/>
                <a:gd name="T6" fmla="*/ 3 w 13"/>
                <a:gd name="T7" fmla="*/ 44 h 52"/>
                <a:gd name="T8" fmla="*/ 9 w 13"/>
                <a:gd name="T9" fmla="*/ 52 h 52"/>
                <a:gd name="T10" fmla="*/ 13 w 13"/>
                <a:gd name="T11" fmla="*/ 46 h 52"/>
                <a:gd name="T12" fmla="*/ 10 w 13"/>
                <a:gd name="T13" fmla="*/ 30 h 52"/>
                <a:gd name="T14" fmla="*/ 4 w 13"/>
                <a:gd name="T15" fmla="*/ 12 h 52"/>
                <a:gd name="T16" fmla="*/ 0 w 13"/>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2"/>
                <a:gd name="T29" fmla="*/ 13 w 13"/>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2">
                  <a:moveTo>
                    <a:pt x="0" y="0"/>
                  </a:moveTo>
                  <a:lnTo>
                    <a:pt x="1" y="10"/>
                  </a:lnTo>
                  <a:lnTo>
                    <a:pt x="1" y="28"/>
                  </a:lnTo>
                  <a:lnTo>
                    <a:pt x="3" y="44"/>
                  </a:lnTo>
                  <a:lnTo>
                    <a:pt x="9" y="52"/>
                  </a:lnTo>
                  <a:lnTo>
                    <a:pt x="13" y="46"/>
                  </a:lnTo>
                  <a:lnTo>
                    <a:pt x="10" y="30"/>
                  </a:lnTo>
                  <a:lnTo>
                    <a:pt x="4"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7" name="Freeform 260"/>
            <p:cNvSpPr>
              <a:spLocks/>
            </p:cNvSpPr>
            <p:nvPr/>
          </p:nvSpPr>
          <p:spPr bwMode="auto">
            <a:xfrm>
              <a:off x="1166" y="2895"/>
              <a:ext cx="38" cy="46"/>
            </a:xfrm>
            <a:custGeom>
              <a:avLst/>
              <a:gdLst>
                <a:gd name="T0" fmla="*/ 38 w 38"/>
                <a:gd name="T1" fmla="*/ 0 h 46"/>
                <a:gd name="T2" fmla="*/ 30 w 38"/>
                <a:gd name="T3" fmla="*/ 15 h 46"/>
                <a:gd name="T4" fmla="*/ 19 w 38"/>
                <a:gd name="T5" fmla="*/ 31 h 46"/>
                <a:gd name="T6" fmla="*/ 7 w 38"/>
                <a:gd name="T7" fmla="*/ 44 h 46"/>
                <a:gd name="T8" fmla="*/ 0 w 38"/>
                <a:gd name="T9" fmla="*/ 46 h 46"/>
                <a:gd name="T10" fmla="*/ 0 w 38"/>
                <a:gd name="T11" fmla="*/ 41 h 46"/>
                <a:gd name="T12" fmla="*/ 3 w 38"/>
                <a:gd name="T13" fmla="*/ 37 h 46"/>
                <a:gd name="T14" fmla="*/ 7 w 38"/>
                <a:gd name="T15" fmla="*/ 29 h 46"/>
                <a:gd name="T16" fmla="*/ 15 w 38"/>
                <a:gd name="T17" fmla="*/ 22 h 46"/>
                <a:gd name="T18" fmla="*/ 22 w 38"/>
                <a:gd name="T19" fmla="*/ 16 h 46"/>
                <a:gd name="T20" fmla="*/ 30 w 38"/>
                <a:gd name="T21" fmla="*/ 9 h 46"/>
                <a:gd name="T22" fmla="*/ 35 w 38"/>
                <a:gd name="T23" fmla="*/ 4 h 46"/>
                <a:gd name="T24" fmla="*/ 38 w 3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6"/>
                <a:gd name="T41" fmla="*/ 38 w 3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6">
                  <a:moveTo>
                    <a:pt x="38" y="0"/>
                  </a:moveTo>
                  <a:lnTo>
                    <a:pt x="30" y="15"/>
                  </a:lnTo>
                  <a:lnTo>
                    <a:pt x="19" y="31"/>
                  </a:lnTo>
                  <a:lnTo>
                    <a:pt x="7" y="44"/>
                  </a:lnTo>
                  <a:lnTo>
                    <a:pt x="0" y="46"/>
                  </a:lnTo>
                  <a:lnTo>
                    <a:pt x="0" y="41"/>
                  </a:lnTo>
                  <a:lnTo>
                    <a:pt x="3" y="37"/>
                  </a:lnTo>
                  <a:lnTo>
                    <a:pt x="7" y="29"/>
                  </a:lnTo>
                  <a:lnTo>
                    <a:pt x="15" y="22"/>
                  </a:lnTo>
                  <a:lnTo>
                    <a:pt x="22" y="16"/>
                  </a:lnTo>
                  <a:lnTo>
                    <a:pt x="30" y="9"/>
                  </a:lnTo>
                  <a:lnTo>
                    <a:pt x="35" y="4"/>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8" name="Freeform 261"/>
            <p:cNvSpPr>
              <a:spLocks/>
            </p:cNvSpPr>
            <p:nvPr/>
          </p:nvSpPr>
          <p:spPr bwMode="auto">
            <a:xfrm>
              <a:off x="1170" y="2645"/>
              <a:ext cx="67" cy="13"/>
            </a:xfrm>
            <a:custGeom>
              <a:avLst/>
              <a:gdLst>
                <a:gd name="T0" fmla="*/ 67 w 67"/>
                <a:gd name="T1" fmla="*/ 12 h 13"/>
                <a:gd name="T2" fmla="*/ 59 w 67"/>
                <a:gd name="T3" fmla="*/ 12 h 13"/>
                <a:gd name="T4" fmla="*/ 49 w 67"/>
                <a:gd name="T5" fmla="*/ 13 h 13"/>
                <a:gd name="T6" fmla="*/ 39 w 67"/>
                <a:gd name="T7" fmla="*/ 13 h 13"/>
                <a:gd name="T8" fmla="*/ 28 w 67"/>
                <a:gd name="T9" fmla="*/ 13 h 13"/>
                <a:gd name="T10" fmla="*/ 18 w 67"/>
                <a:gd name="T11" fmla="*/ 13 h 13"/>
                <a:gd name="T12" fmla="*/ 9 w 67"/>
                <a:gd name="T13" fmla="*/ 12 h 13"/>
                <a:gd name="T14" fmla="*/ 3 w 67"/>
                <a:gd name="T15" fmla="*/ 9 h 13"/>
                <a:gd name="T16" fmla="*/ 0 w 67"/>
                <a:gd name="T17" fmla="*/ 4 h 13"/>
                <a:gd name="T18" fmla="*/ 2 w 67"/>
                <a:gd name="T19" fmla="*/ 1 h 13"/>
                <a:gd name="T20" fmla="*/ 8 w 67"/>
                <a:gd name="T21" fmla="*/ 0 h 13"/>
                <a:gd name="T22" fmla="*/ 17 w 67"/>
                <a:gd name="T23" fmla="*/ 0 h 13"/>
                <a:gd name="T24" fmla="*/ 27 w 67"/>
                <a:gd name="T25" fmla="*/ 3 h 13"/>
                <a:gd name="T26" fmla="*/ 37 w 67"/>
                <a:gd name="T27" fmla="*/ 6 h 13"/>
                <a:gd name="T28" fmla="*/ 49 w 67"/>
                <a:gd name="T29" fmla="*/ 9 h 13"/>
                <a:gd name="T30" fmla="*/ 59 w 67"/>
                <a:gd name="T31" fmla="*/ 10 h 13"/>
                <a:gd name="T32" fmla="*/ 67 w 67"/>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3"/>
                <a:gd name="T53" fmla="*/ 67 w 6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3">
                  <a:moveTo>
                    <a:pt x="67" y="12"/>
                  </a:moveTo>
                  <a:lnTo>
                    <a:pt x="59" y="12"/>
                  </a:lnTo>
                  <a:lnTo>
                    <a:pt x="49" y="13"/>
                  </a:lnTo>
                  <a:lnTo>
                    <a:pt x="39" y="13"/>
                  </a:lnTo>
                  <a:lnTo>
                    <a:pt x="28" y="13"/>
                  </a:lnTo>
                  <a:lnTo>
                    <a:pt x="18" y="13"/>
                  </a:lnTo>
                  <a:lnTo>
                    <a:pt x="9" y="12"/>
                  </a:lnTo>
                  <a:lnTo>
                    <a:pt x="3" y="9"/>
                  </a:lnTo>
                  <a:lnTo>
                    <a:pt x="0" y="4"/>
                  </a:lnTo>
                  <a:lnTo>
                    <a:pt x="2" y="1"/>
                  </a:lnTo>
                  <a:lnTo>
                    <a:pt x="8" y="0"/>
                  </a:lnTo>
                  <a:lnTo>
                    <a:pt x="17" y="0"/>
                  </a:lnTo>
                  <a:lnTo>
                    <a:pt x="27" y="3"/>
                  </a:lnTo>
                  <a:lnTo>
                    <a:pt x="37" y="6"/>
                  </a:lnTo>
                  <a:lnTo>
                    <a:pt x="49" y="9"/>
                  </a:lnTo>
                  <a:lnTo>
                    <a:pt x="59" y="10"/>
                  </a:lnTo>
                  <a:lnTo>
                    <a:pt x="67"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9" name="Freeform 262"/>
            <p:cNvSpPr>
              <a:spLocks/>
            </p:cNvSpPr>
            <p:nvPr/>
          </p:nvSpPr>
          <p:spPr bwMode="auto">
            <a:xfrm>
              <a:off x="1182" y="2618"/>
              <a:ext cx="64" cy="23"/>
            </a:xfrm>
            <a:custGeom>
              <a:avLst/>
              <a:gdLst>
                <a:gd name="T0" fmla="*/ 64 w 64"/>
                <a:gd name="T1" fmla="*/ 23 h 23"/>
                <a:gd name="T2" fmla="*/ 58 w 64"/>
                <a:gd name="T3" fmla="*/ 23 h 23"/>
                <a:gd name="T4" fmla="*/ 49 w 64"/>
                <a:gd name="T5" fmla="*/ 21 h 23"/>
                <a:gd name="T6" fmla="*/ 39 w 64"/>
                <a:gd name="T7" fmla="*/ 20 h 23"/>
                <a:gd name="T8" fmla="*/ 28 w 64"/>
                <a:gd name="T9" fmla="*/ 18 h 23"/>
                <a:gd name="T10" fmla="*/ 18 w 64"/>
                <a:gd name="T11" fmla="*/ 15 h 23"/>
                <a:gd name="T12" fmla="*/ 9 w 64"/>
                <a:gd name="T13" fmla="*/ 12 h 23"/>
                <a:gd name="T14" fmla="*/ 3 w 64"/>
                <a:gd name="T15" fmla="*/ 8 h 23"/>
                <a:gd name="T16" fmla="*/ 0 w 64"/>
                <a:gd name="T17" fmla="*/ 3 h 23"/>
                <a:gd name="T18" fmla="*/ 2 w 64"/>
                <a:gd name="T19" fmla="*/ 0 h 23"/>
                <a:gd name="T20" fmla="*/ 9 w 64"/>
                <a:gd name="T21" fmla="*/ 0 h 23"/>
                <a:gd name="T22" fmla="*/ 18 w 64"/>
                <a:gd name="T23" fmla="*/ 3 h 23"/>
                <a:gd name="T24" fmla="*/ 28 w 64"/>
                <a:gd name="T25" fmla="*/ 8 h 23"/>
                <a:gd name="T26" fmla="*/ 40 w 64"/>
                <a:gd name="T27" fmla="*/ 12 h 23"/>
                <a:gd name="T28" fmla="*/ 50 w 64"/>
                <a:gd name="T29" fmla="*/ 17 h 23"/>
                <a:gd name="T30" fmla="*/ 59 w 64"/>
                <a:gd name="T31" fmla="*/ 21 h 23"/>
                <a:gd name="T32" fmla="*/ 64 w 64"/>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3"/>
                <a:gd name="T53" fmla="*/ 64 w 64"/>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3">
                  <a:moveTo>
                    <a:pt x="64" y="23"/>
                  </a:moveTo>
                  <a:lnTo>
                    <a:pt x="58" y="23"/>
                  </a:lnTo>
                  <a:lnTo>
                    <a:pt x="49" y="21"/>
                  </a:lnTo>
                  <a:lnTo>
                    <a:pt x="39" y="20"/>
                  </a:lnTo>
                  <a:lnTo>
                    <a:pt x="28" y="18"/>
                  </a:lnTo>
                  <a:lnTo>
                    <a:pt x="18" y="15"/>
                  </a:lnTo>
                  <a:lnTo>
                    <a:pt x="9" y="12"/>
                  </a:lnTo>
                  <a:lnTo>
                    <a:pt x="3" y="8"/>
                  </a:lnTo>
                  <a:lnTo>
                    <a:pt x="0" y="3"/>
                  </a:lnTo>
                  <a:lnTo>
                    <a:pt x="2" y="0"/>
                  </a:lnTo>
                  <a:lnTo>
                    <a:pt x="9" y="0"/>
                  </a:lnTo>
                  <a:lnTo>
                    <a:pt x="18" y="3"/>
                  </a:lnTo>
                  <a:lnTo>
                    <a:pt x="28" y="8"/>
                  </a:lnTo>
                  <a:lnTo>
                    <a:pt x="40" y="12"/>
                  </a:lnTo>
                  <a:lnTo>
                    <a:pt x="50" y="17"/>
                  </a:lnTo>
                  <a:lnTo>
                    <a:pt x="59" y="21"/>
                  </a:lnTo>
                  <a:lnTo>
                    <a:pt x="64"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0" name="Freeform 263"/>
            <p:cNvSpPr>
              <a:spLocks/>
            </p:cNvSpPr>
            <p:nvPr/>
          </p:nvSpPr>
          <p:spPr bwMode="auto">
            <a:xfrm>
              <a:off x="1153" y="2678"/>
              <a:ext cx="62" cy="13"/>
            </a:xfrm>
            <a:custGeom>
              <a:avLst/>
              <a:gdLst>
                <a:gd name="T0" fmla="*/ 62 w 62"/>
                <a:gd name="T1" fmla="*/ 5 h 13"/>
                <a:gd name="T2" fmla="*/ 59 w 62"/>
                <a:gd name="T3" fmla="*/ 8 h 13"/>
                <a:gd name="T4" fmla="*/ 53 w 62"/>
                <a:gd name="T5" fmla="*/ 10 h 13"/>
                <a:gd name="T6" fmla="*/ 44 w 62"/>
                <a:gd name="T7" fmla="*/ 13 h 13"/>
                <a:gd name="T8" fmla="*/ 34 w 62"/>
                <a:gd name="T9" fmla="*/ 13 h 13"/>
                <a:gd name="T10" fmla="*/ 22 w 62"/>
                <a:gd name="T11" fmla="*/ 13 h 13"/>
                <a:gd name="T12" fmla="*/ 13 w 62"/>
                <a:gd name="T13" fmla="*/ 11 h 13"/>
                <a:gd name="T14" fmla="*/ 4 w 62"/>
                <a:gd name="T15" fmla="*/ 10 h 13"/>
                <a:gd name="T16" fmla="*/ 0 w 62"/>
                <a:gd name="T17" fmla="*/ 5 h 13"/>
                <a:gd name="T18" fmla="*/ 0 w 62"/>
                <a:gd name="T19" fmla="*/ 1 h 13"/>
                <a:gd name="T20" fmla="*/ 4 w 62"/>
                <a:gd name="T21" fmla="*/ 0 h 13"/>
                <a:gd name="T22" fmla="*/ 13 w 62"/>
                <a:gd name="T23" fmla="*/ 0 h 13"/>
                <a:gd name="T24" fmla="*/ 22 w 62"/>
                <a:gd name="T25" fmla="*/ 1 h 13"/>
                <a:gd name="T26" fmla="*/ 34 w 62"/>
                <a:gd name="T27" fmla="*/ 2 h 13"/>
                <a:gd name="T28" fmla="*/ 44 w 62"/>
                <a:gd name="T29" fmla="*/ 4 h 13"/>
                <a:gd name="T30" fmla="*/ 54 w 62"/>
                <a:gd name="T31" fmla="*/ 5 h 13"/>
                <a:gd name="T32" fmla="*/ 62 w 62"/>
                <a:gd name="T33" fmla="*/ 5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3"/>
                <a:gd name="T53" fmla="*/ 62 w 6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3">
                  <a:moveTo>
                    <a:pt x="62" y="5"/>
                  </a:moveTo>
                  <a:lnTo>
                    <a:pt x="59" y="8"/>
                  </a:lnTo>
                  <a:lnTo>
                    <a:pt x="53" y="10"/>
                  </a:lnTo>
                  <a:lnTo>
                    <a:pt x="44" y="13"/>
                  </a:lnTo>
                  <a:lnTo>
                    <a:pt x="34" y="13"/>
                  </a:lnTo>
                  <a:lnTo>
                    <a:pt x="22" y="13"/>
                  </a:lnTo>
                  <a:lnTo>
                    <a:pt x="13" y="11"/>
                  </a:lnTo>
                  <a:lnTo>
                    <a:pt x="4" y="10"/>
                  </a:lnTo>
                  <a:lnTo>
                    <a:pt x="0" y="5"/>
                  </a:lnTo>
                  <a:lnTo>
                    <a:pt x="0" y="1"/>
                  </a:lnTo>
                  <a:lnTo>
                    <a:pt x="4" y="0"/>
                  </a:lnTo>
                  <a:lnTo>
                    <a:pt x="13" y="0"/>
                  </a:lnTo>
                  <a:lnTo>
                    <a:pt x="22" y="1"/>
                  </a:lnTo>
                  <a:lnTo>
                    <a:pt x="34" y="2"/>
                  </a:lnTo>
                  <a:lnTo>
                    <a:pt x="44" y="4"/>
                  </a:lnTo>
                  <a:lnTo>
                    <a:pt x="54" y="5"/>
                  </a:lnTo>
                  <a:lnTo>
                    <a:pt x="62"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1" name="Freeform 264"/>
            <p:cNvSpPr>
              <a:spLocks/>
            </p:cNvSpPr>
            <p:nvPr/>
          </p:nvSpPr>
          <p:spPr bwMode="auto">
            <a:xfrm>
              <a:off x="1135" y="2709"/>
              <a:ext cx="72" cy="20"/>
            </a:xfrm>
            <a:custGeom>
              <a:avLst/>
              <a:gdLst>
                <a:gd name="T0" fmla="*/ 72 w 72"/>
                <a:gd name="T1" fmla="*/ 0 h 20"/>
                <a:gd name="T2" fmla="*/ 65 w 72"/>
                <a:gd name="T3" fmla="*/ 4 h 20"/>
                <a:gd name="T4" fmla="*/ 55 w 72"/>
                <a:gd name="T5" fmla="*/ 8 h 20"/>
                <a:gd name="T6" fmla="*/ 43 w 72"/>
                <a:gd name="T7" fmla="*/ 13 h 20"/>
                <a:gd name="T8" fmla="*/ 32 w 72"/>
                <a:gd name="T9" fmla="*/ 17 h 20"/>
                <a:gd name="T10" fmla="*/ 21 w 72"/>
                <a:gd name="T11" fmla="*/ 20 h 20"/>
                <a:gd name="T12" fmla="*/ 10 w 72"/>
                <a:gd name="T13" fmla="*/ 20 h 20"/>
                <a:gd name="T14" fmla="*/ 4 w 72"/>
                <a:gd name="T15" fmla="*/ 20 h 20"/>
                <a:gd name="T16" fmla="*/ 0 w 72"/>
                <a:gd name="T17" fmla="*/ 16 h 20"/>
                <a:gd name="T18" fmla="*/ 1 w 72"/>
                <a:gd name="T19" fmla="*/ 11 h 20"/>
                <a:gd name="T20" fmla="*/ 9 w 72"/>
                <a:gd name="T21" fmla="*/ 8 h 20"/>
                <a:gd name="T22" fmla="*/ 18 w 72"/>
                <a:gd name="T23" fmla="*/ 5 h 20"/>
                <a:gd name="T24" fmla="*/ 29 w 72"/>
                <a:gd name="T25" fmla="*/ 4 h 20"/>
                <a:gd name="T26" fmla="*/ 43 w 72"/>
                <a:gd name="T27" fmla="*/ 4 h 20"/>
                <a:gd name="T28" fmla="*/ 55 w 72"/>
                <a:gd name="T29" fmla="*/ 3 h 20"/>
                <a:gd name="T30" fmla="*/ 65 w 72"/>
                <a:gd name="T31" fmla="*/ 1 h 20"/>
                <a:gd name="T32" fmla="*/ 72 w 72"/>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0"/>
                <a:gd name="T53" fmla="*/ 72 w 7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0">
                  <a:moveTo>
                    <a:pt x="72" y="0"/>
                  </a:moveTo>
                  <a:lnTo>
                    <a:pt x="65" y="4"/>
                  </a:lnTo>
                  <a:lnTo>
                    <a:pt x="55" y="8"/>
                  </a:lnTo>
                  <a:lnTo>
                    <a:pt x="43" y="13"/>
                  </a:lnTo>
                  <a:lnTo>
                    <a:pt x="32" y="17"/>
                  </a:lnTo>
                  <a:lnTo>
                    <a:pt x="21" y="20"/>
                  </a:lnTo>
                  <a:lnTo>
                    <a:pt x="10" y="20"/>
                  </a:lnTo>
                  <a:lnTo>
                    <a:pt x="4" y="20"/>
                  </a:lnTo>
                  <a:lnTo>
                    <a:pt x="0" y="16"/>
                  </a:lnTo>
                  <a:lnTo>
                    <a:pt x="1" y="11"/>
                  </a:lnTo>
                  <a:lnTo>
                    <a:pt x="9" y="8"/>
                  </a:lnTo>
                  <a:lnTo>
                    <a:pt x="18" y="5"/>
                  </a:lnTo>
                  <a:lnTo>
                    <a:pt x="29" y="4"/>
                  </a:lnTo>
                  <a:lnTo>
                    <a:pt x="43" y="4"/>
                  </a:lnTo>
                  <a:lnTo>
                    <a:pt x="55" y="3"/>
                  </a:lnTo>
                  <a:lnTo>
                    <a:pt x="65" y="1"/>
                  </a:lnTo>
                  <a:lnTo>
                    <a:pt x="7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2" name="Freeform 265"/>
            <p:cNvSpPr>
              <a:spLocks/>
            </p:cNvSpPr>
            <p:nvPr/>
          </p:nvSpPr>
          <p:spPr bwMode="auto">
            <a:xfrm>
              <a:off x="1117" y="2741"/>
              <a:ext cx="79" cy="25"/>
            </a:xfrm>
            <a:custGeom>
              <a:avLst/>
              <a:gdLst>
                <a:gd name="T0" fmla="*/ 79 w 79"/>
                <a:gd name="T1" fmla="*/ 0 h 25"/>
                <a:gd name="T2" fmla="*/ 71 w 79"/>
                <a:gd name="T3" fmla="*/ 3 h 25"/>
                <a:gd name="T4" fmla="*/ 61 w 79"/>
                <a:gd name="T5" fmla="*/ 9 h 25"/>
                <a:gd name="T6" fmla="*/ 47 w 79"/>
                <a:gd name="T7" fmla="*/ 13 h 25"/>
                <a:gd name="T8" fmla="*/ 34 w 79"/>
                <a:gd name="T9" fmla="*/ 19 h 25"/>
                <a:gd name="T10" fmla="*/ 21 w 79"/>
                <a:gd name="T11" fmla="*/ 22 h 25"/>
                <a:gd name="T12" fmla="*/ 11 w 79"/>
                <a:gd name="T13" fmla="*/ 25 h 25"/>
                <a:gd name="T14" fmla="*/ 3 w 79"/>
                <a:gd name="T15" fmla="*/ 24 h 25"/>
                <a:gd name="T16" fmla="*/ 0 w 79"/>
                <a:gd name="T17" fmla="*/ 21 h 25"/>
                <a:gd name="T18" fmla="*/ 3 w 79"/>
                <a:gd name="T19" fmla="*/ 15 h 25"/>
                <a:gd name="T20" fmla="*/ 12 w 79"/>
                <a:gd name="T21" fmla="*/ 12 h 25"/>
                <a:gd name="T22" fmla="*/ 24 w 79"/>
                <a:gd name="T23" fmla="*/ 9 h 25"/>
                <a:gd name="T24" fmla="*/ 37 w 79"/>
                <a:gd name="T25" fmla="*/ 6 h 25"/>
                <a:gd name="T26" fmla="*/ 50 w 79"/>
                <a:gd name="T27" fmla="*/ 5 h 25"/>
                <a:gd name="T28" fmla="*/ 62 w 79"/>
                <a:gd name="T29" fmla="*/ 3 h 25"/>
                <a:gd name="T30" fmla="*/ 73 w 79"/>
                <a:gd name="T31" fmla="*/ 2 h 25"/>
                <a:gd name="T32" fmla="*/ 79 w 7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25"/>
                <a:gd name="T53" fmla="*/ 79 w 7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25">
                  <a:moveTo>
                    <a:pt x="79" y="0"/>
                  </a:moveTo>
                  <a:lnTo>
                    <a:pt x="71" y="3"/>
                  </a:lnTo>
                  <a:lnTo>
                    <a:pt x="61" y="9"/>
                  </a:lnTo>
                  <a:lnTo>
                    <a:pt x="47" y="13"/>
                  </a:lnTo>
                  <a:lnTo>
                    <a:pt x="34" y="19"/>
                  </a:lnTo>
                  <a:lnTo>
                    <a:pt x="21" y="22"/>
                  </a:lnTo>
                  <a:lnTo>
                    <a:pt x="11" y="25"/>
                  </a:lnTo>
                  <a:lnTo>
                    <a:pt x="3" y="24"/>
                  </a:lnTo>
                  <a:lnTo>
                    <a:pt x="0" y="21"/>
                  </a:lnTo>
                  <a:lnTo>
                    <a:pt x="3" y="15"/>
                  </a:lnTo>
                  <a:lnTo>
                    <a:pt x="12" y="12"/>
                  </a:lnTo>
                  <a:lnTo>
                    <a:pt x="24" y="9"/>
                  </a:lnTo>
                  <a:lnTo>
                    <a:pt x="37" y="6"/>
                  </a:lnTo>
                  <a:lnTo>
                    <a:pt x="50" y="5"/>
                  </a:lnTo>
                  <a:lnTo>
                    <a:pt x="62" y="3"/>
                  </a:lnTo>
                  <a:lnTo>
                    <a:pt x="73" y="2"/>
                  </a:lnTo>
                  <a:lnTo>
                    <a:pt x="7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3" name="Freeform 266"/>
            <p:cNvSpPr>
              <a:spLocks/>
            </p:cNvSpPr>
            <p:nvPr/>
          </p:nvSpPr>
          <p:spPr bwMode="auto">
            <a:xfrm>
              <a:off x="1111" y="2800"/>
              <a:ext cx="85" cy="45"/>
            </a:xfrm>
            <a:custGeom>
              <a:avLst/>
              <a:gdLst>
                <a:gd name="T0" fmla="*/ 85 w 85"/>
                <a:gd name="T1" fmla="*/ 0 h 45"/>
                <a:gd name="T2" fmla="*/ 77 w 85"/>
                <a:gd name="T3" fmla="*/ 8 h 45"/>
                <a:gd name="T4" fmla="*/ 65 w 85"/>
                <a:gd name="T5" fmla="*/ 16 h 45"/>
                <a:gd name="T6" fmla="*/ 53 w 85"/>
                <a:gd name="T7" fmla="*/ 24 h 45"/>
                <a:gd name="T8" fmla="*/ 39 w 85"/>
                <a:gd name="T9" fmla="*/ 31 h 45"/>
                <a:gd name="T10" fmla="*/ 25 w 85"/>
                <a:gd name="T11" fmla="*/ 39 h 45"/>
                <a:gd name="T12" fmla="*/ 14 w 85"/>
                <a:gd name="T13" fmla="*/ 43 h 45"/>
                <a:gd name="T14" fmla="*/ 5 w 85"/>
                <a:gd name="T15" fmla="*/ 45 h 45"/>
                <a:gd name="T16" fmla="*/ 0 w 85"/>
                <a:gd name="T17" fmla="*/ 42 h 45"/>
                <a:gd name="T18" fmla="*/ 2 w 85"/>
                <a:gd name="T19" fmla="*/ 37 h 45"/>
                <a:gd name="T20" fmla="*/ 11 w 85"/>
                <a:gd name="T21" fmla="*/ 33 h 45"/>
                <a:gd name="T22" fmla="*/ 22 w 85"/>
                <a:gd name="T23" fmla="*/ 27 h 45"/>
                <a:gd name="T24" fmla="*/ 37 w 85"/>
                <a:gd name="T25" fmla="*/ 21 h 45"/>
                <a:gd name="T26" fmla="*/ 53 w 85"/>
                <a:gd name="T27" fmla="*/ 16 h 45"/>
                <a:gd name="T28" fmla="*/ 67 w 85"/>
                <a:gd name="T29" fmla="*/ 11 h 45"/>
                <a:gd name="T30" fmla="*/ 79 w 85"/>
                <a:gd name="T31" fmla="*/ 5 h 45"/>
                <a:gd name="T32" fmla="*/ 85 w 8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45"/>
                <a:gd name="T53" fmla="*/ 85 w 8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45">
                  <a:moveTo>
                    <a:pt x="85" y="0"/>
                  </a:moveTo>
                  <a:lnTo>
                    <a:pt x="77" y="8"/>
                  </a:lnTo>
                  <a:lnTo>
                    <a:pt x="65" y="16"/>
                  </a:lnTo>
                  <a:lnTo>
                    <a:pt x="53" y="24"/>
                  </a:lnTo>
                  <a:lnTo>
                    <a:pt x="39" y="31"/>
                  </a:lnTo>
                  <a:lnTo>
                    <a:pt x="25" y="39"/>
                  </a:lnTo>
                  <a:lnTo>
                    <a:pt x="14" y="43"/>
                  </a:lnTo>
                  <a:lnTo>
                    <a:pt x="5" y="45"/>
                  </a:lnTo>
                  <a:lnTo>
                    <a:pt x="0" y="42"/>
                  </a:lnTo>
                  <a:lnTo>
                    <a:pt x="2" y="37"/>
                  </a:lnTo>
                  <a:lnTo>
                    <a:pt x="11" y="33"/>
                  </a:lnTo>
                  <a:lnTo>
                    <a:pt x="22" y="27"/>
                  </a:lnTo>
                  <a:lnTo>
                    <a:pt x="37" y="21"/>
                  </a:lnTo>
                  <a:lnTo>
                    <a:pt x="53" y="16"/>
                  </a:lnTo>
                  <a:lnTo>
                    <a:pt x="67" y="11"/>
                  </a:lnTo>
                  <a:lnTo>
                    <a:pt x="79" y="5"/>
                  </a:lnTo>
                  <a:lnTo>
                    <a:pt x="8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4" name="Freeform 267"/>
            <p:cNvSpPr>
              <a:spLocks/>
            </p:cNvSpPr>
            <p:nvPr/>
          </p:nvSpPr>
          <p:spPr bwMode="auto">
            <a:xfrm>
              <a:off x="1125" y="2868"/>
              <a:ext cx="78" cy="50"/>
            </a:xfrm>
            <a:custGeom>
              <a:avLst/>
              <a:gdLst>
                <a:gd name="T0" fmla="*/ 78 w 78"/>
                <a:gd name="T1" fmla="*/ 0 h 50"/>
                <a:gd name="T2" fmla="*/ 72 w 78"/>
                <a:gd name="T3" fmla="*/ 6 h 50"/>
                <a:gd name="T4" fmla="*/ 62 w 78"/>
                <a:gd name="T5" fmla="*/ 15 h 50"/>
                <a:gd name="T6" fmla="*/ 50 w 78"/>
                <a:gd name="T7" fmla="*/ 24 h 50"/>
                <a:gd name="T8" fmla="*/ 37 w 78"/>
                <a:gd name="T9" fmla="*/ 33 h 50"/>
                <a:gd name="T10" fmla="*/ 23 w 78"/>
                <a:gd name="T11" fmla="*/ 42 h 50"/>
                <a:gd name="T12" fmla="*/ 13 w 78"/>
                <a:gd name="T13" fmla="*/ 48 h 50"/>
                <a:gd name="T14" fmla="*/ 4 w 78"/>
                <a:gd name="T15" fmla="*/ 50 h 50"/>
                <a:gd name="T16" fmla="*/ 0 w 78"/>
                <a:gd name="T17" fmla="*/ 48 h 50"/>
                <a:gd name="T18" fmla="*/ 1 w 78"/>
                <a:gd name="T19" fmla="*/ 42 h 50"/>
                <a:gd name="T20" fmla="*/ 8 w 78"/>
                <a:gd name="T21" fmla="*/ 36 h 50"/>
                <a:gd name="T22" fmla="*/ 20 w 78"/>
                <a:gd name="T23" fmla="*/ 28 h 50"/>
                <a:gd name="T24" fmla="*/ 35 w 78"/>
                <a:gd name="T25" fmla="*/ 21 h 50"/>
                <a:gd name="T26" fmla="*/ 48 w 78"/>
                <a:gd name="T27" fmla="*/ 15 h 50"/>
                <a:gd name="T28" fmla="*/ 62 w 78"/>
                <a:gd name="T29" fmla="*/ 9 h 50"/>
                <a:gd name="T30" fmla="*/ 72 w 78"/>
                <a:gd name="T31" fmla="*/ 3 h 50"/>
                <a:gd name="T32" fmla="*/ 78 w 78"/>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50"/>
                <a:gd name="T53" fmla="*/ 78 w 7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50">
                  <a:moveTo>
                    <a:pt x="78" y="0"/>
                  </a:moveTo>
                  <a:lnTo>
                    <a:pt x="72" y="6"/>
                  </a:lnTo>
                  <a:lnTo>
                    <a:pt x="62" y="15"/>
                  </a:lnTo>
                  <a:lnTo>
                    <a:pt x="50" y="24"/>
                  </a:lnTo>
                  <a:lnTo>
                    <a:pt x="37" y="33"/>
                  </a:lnTo>
                  <a:lnTo>
                    <a:pt x="23" y="42"/>
                  </a:lnTo>
                  <a:lnTo>
                    <a:pt x="13" y="48"/>
                  </a:lnTo>
                  <a:lnTo>
                    <a:pt x="4" y="50"/>
                  </a:lnTo>
                  <a:lnTo>
                    <a:pt x="0" y="48"/>
                  </a:lnTo>
                  <a:lnTo>
                    <a:pt x="1" y="42"/>
                  </a:lnTo>
                  <a:lnTo>
                    <a:pt x="8" y="36"/>
                  </a:lnTo>
                  <a:lnTo>
                    <a:pt x="20" y="28"/>
                  </a:lnTo>
                  <a:lnTo>
                    <a:pt x="35" y="21"/>
                  </a:lnTo>
                  <a:lnTo>
                    <a:pt x="48" y="15"/>
                  </a:lnTo>
                  <a:lnTo>
                    <a:pt x="62" y="9"/>
                  </a:lnTo>
                  <a:lnTo>
                    <a:pt x="72" y="3"/>
                  </a:lnTo>
                  <a:lnTo>
                    <a:pt x="7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5" name="Freeform 268"/>
            <p:cNvSpPr>
              <a:spLocks/>
            </p:cNvSpPr>
            <p:nvPr/>
          </p:nvSpPr>
          <p:spPr bwMode="auto">
            <a:xfrm>
              <a:off x="1122" y="2771"/>
              <a:ext cx="71" cy="43"/>
            </a:xfrm>
            <a:custGeom>
              <a:avLst/>
              <a:gdLst>
                <a:gd name="T0" fmla="*/ 71 w 71"/>
                <a:gd name="T1" fmla="*/ 0 h 43"/>
                <a:gd name="T2" fmla="*/ 65 w 71"/>
                <a:gd name="T3" fmla="*/ 6 h 43"/>
                <a:gd name="T4" fmla="*/ 54 w 71"/>
                <a:gd name="T5" fmla="*/ 13 h 43"/>
                <a:gd name="T6" fmla="*/ 44 w 71"/>
                <a:gd name="T7" fmla="*/ 20 h 43"/>
                <a:gd name="T8" fmla="*/ 31 w 71"/>
                <a:gd name="T9" fmla="*/ 29 h 43"/>
                <a:gd name="T10" fmla="*/ 20 w 71"/>
                <a:gd name="T11" fmla="*/ 37 h 43"/>
                <a:gd name="T12" fmla="*/ 10 w 71"/>
                <a:gd name="T13" fmla="*/ 41 h 43"/>
                <a:gd name="T14" fmla="*/ 3 w 71"/>
                <a:gd name="T15" fmla="*/ 43 h 43"/>
                <a:gd name="T16" fmla="*/ 0 w 71"/>
                <a:gd name="T17" fmla="*/ 40 h 43"/>
                <a:gd name="T18" fmla="*/ 3 w 71"/>
                <a:gd name="T19" fmla="*/ 34 h 43"/>
                <a:gd name="T20" fmla="*/ 9 w 71"/>
                <a:gd name="T21" fmla="*/ 28 h 43"/>
                <a:gd name="T22" fmla="*/ 19 w 71"/>
                <a:gd name="T23" fmla="*/ 22 h 43"/>
                <a:gd name="T24" fmla="*/ 32 w 71"/>
                <a:gd name="T25" fmla="*/ 16 h 43"/>
                <a:gd name="T26" fmla="*/ 44 w 71"/>
                <a:gd name="T27" fmla="*/ 10 h 43"/>
                <a:gd name="T28" fmla="*/ 56 w 71"/>
                <a:gd name="T29" fmla="*/ 6 h 43"/>
                <a:gd name="T30" fmla="*/ 65 w 71"/>
                <a:gd name="T31" fmla="*/ 3 h 43"/>
                <a:gd name="T32" fmla="*/ 71 w 71"/>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43"/>
                <a:gd name="T53" fmla="*/ 71 w 71"/>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43">
                  <a:moveTo>
                    <a:pt x="71" y="0"/>
                  </a:moveTo>
                  <a:lnTo>
                    <a:pt x="65" y="6"/>
                  </a:lnTo>
                  <a:lnTo>
                    <a:pt x="54" y="13"/>
                  </a:lnTo>
                  <a:lnTo>
                    <a:pt x="44" y="20"/>
                  </a:lnTo>
                  <a:lnTo>
                    <a:pt x="31" y="29"/>
                  </a:lnTo>
                  <a:lnTo>
                    <a:pt x="20" y="37"/>
                  </a:lnTo>
                  <a:lnTo>
                    <a:pt x="10" y="41"/>
                  </a:lnTo>
                  <a:lnTo>
                    <a:pt x="3" y="43"/>
                  </a:lnTo>
                  <a:lnTo>
                    <a:pt x="0" y="40"/>
                  </a:lnTo>
                  <a:lnTo>
                    <a:pt x="3" y="34"/>
                  </a:lnTo>
                  <a:lnTo>
                    <a:pt x="9" y="28"/>
                  </a:lnTo>
                  <a:lnTo>
                    <a:pt x="19" y="22"/>
                  </a:lnTo>
                  <a:lnTo>
                    <a:pt x="32" y="16"/>
                  </a:lnTo>
                  <a:lnTo>
                    <a:pt x="44" y="10"/>
                  </a:lnTo>
                  <a:lnTo>
                    <a:pt x="56" y="6"/>
                  </a:lnTo>
                  <a:lnTo>
                    <a:pt x="65" y="3"/>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6" name="Freeform 269"/>
            <p:cNvSpPr>
              <a:spLocks/>
            </p:cNvSpPr>
            <p:nvPr/>
          </p:nvSpPr>
          <p:spPr bwMode="auto">
            <a:xfrm>
              <a:off x="1187" y="2774"/>
              <a:ext cx="103" cy="65"/>
            </a:xfrm>
            <a:custGeom>
              <a:avLst/>
              <a:gdLst>
                <a:gd name="T0" fmla="*/ 103 w 103"/>
                <a:gd name="T1" fmla="*/ 63 h 65"/>
                <a:gd name="T2" fmla="*/ 97 w 103"/>
                <a:gd name="T3" fmla="*/ 65 h 65"/>
                <a:gd name="T4" fmla="*/ 85 w 103"/>
                <a:gd name="T5" fmla="*/ 62 h 65"/>
                <a:gd name="T6" fmla="*/ 71 w 103"/>
                <a:gd name="T7" fmla="*/ 54 h 65"/>
                <a:gd name="T8" fmla="*/ 53 w 103"/>
                <a:gd name="T9" fmla="*/ 45 h 65"/>
                <a:gd name="T10" fmla="*/ 35 w 103"/>
                <a:gd name="T11" fmla="*/ 35 h 65"/>
                <a:gd name="T12" fmla="*/ 19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1" y="54"/>
                  </a:lnTo>
                  <a:lnTo>
                    <a:pt x="53" y="45"/>
                  </a:lnTo>
                  <a:lnTo>
                    <a:pt x="35" y="35"/>
                  </a:lnTo>
                  <a:lnTo>
                    <a:pt x="19"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7" name="Freeform 270"/>
            <p:cNvSpPr>
              <a:spLocks/>
            </p:cNvSpPr>
            <p:nvPr/>
          </p:nvSpPr>
          <p:spPr bwMode="auto">
            <a:xfrm>
              <a:off x="1191" y="2827"/>
              <a:ext cx="81" cy="56"/>
            </a:xfrm>
            <a:custGeom>
              <a:avLst/>
              <a:gdLst>
                <a:gd name="T0" fmla="*/ 81 w 81"/>
                <a:gd name="T1" fmla="*/ 56 h 56"/>
                <a:gd name="T2" fmla="*/ 77 w 81"/>
                <a:gd name="T3" fmla="*/ 56 h 56"/>
                <a:gd name="T4" fmla="*/ 69 w 81"/>
                <a:gd name="T5" fmla="*/ 55 h 56"/>
                <a:gd name="T6" fmla="*/ 58 w 81"/>
                <a:gd name="T7" fmla="*/ 50 h 56"/>
                <a:gd name="T8" fmla="*/ 44 w 81"/>
                <a:gd name="T9" fmla="*/ 43 h 56"/>
                <a:gd name="T10" fmla="*/ 31 w 81"/>
                <a:gd name="T11" fmla="*/ 34 h 56"/>
                <a:gd name="T12" fmla="*/ 18 w 81"/>
                <a:gd name="T13" fmla="*/ 23 h 56"/>
                <a:gd name="T14" fmla="*/ 7 w 81"/>
                <a:gd name="T15" fmla="*/ 12 h 56"/>
                <a:gd name="T16" fmla="*/ 0 w 81"/>
                <a:gd name="T17" fmla="*/ 0 h 56"/>
                <a:gd name="T18" fmla="*/ 9 w 81"/>
                <a:gd name="T19" fmla="*/ 7 h 56"/>
                <a:gd name="T20" fmla="*/ 21 w 81"/>
                <a:gd name="T21" fmla="*/ 15 h 56"/>
                <a:gd name="T22" fmla="*/ 36 w 81"/>
                <a:gd name="T23" fmla="*/ 23 h 56"/>
                <a:gd name="T24" fmla="*/ 49 w 81"/>
                <a:gd name="T25" fmla="*/ 32 h 56"/>
                <a:gd name="T26" fmla="*/ 62 w 81"/>
                <a:gd name="T27" fmla="*/ 40 h 56"/>
                <a:gd name="T28" fmla="*/ 72 w 81"/>
                <a:gd name="T29" fmla="*/ 47 h 56"/>
                <a:gd name="T30" fmla="*/ 80 w 81"/>
                <a:gd name="T31" fmla="*/ 53 h 56"/>
                <a:gd name="T32" fmla="*/ 81 w 81"/>
                <a:gd name="T33" fmla="*/ 56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56"/>
                <a:gd name="T53" fmla="*/ 81 w 8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56">
                  <a:moveTo>
                    <a:pt x="81" y="56"/>
                  </a:moveTo>
                  <a:lnTo>
                    <a:pt x="77" y="56"/>
                  </a:lnTo>
                  <a:lnTo>
                    <a:pt x="69" y="55"/>
                  </a:lnTo>
                  <a:lnTo>
                    <a:pt x="58" y="50"/>
                  </a:lnTo>
                  <a:lnTo>
                    <a:pt x="44" y="43"/>
                  </a:lnTo>
                  <a:lnTo>
                    <a:pt x="31" y="34"/>
                  </a:lnTo>
                  <a:lnTo>
                    <a:pt x="18" y="23"/>
                  </a:lnTo>
                  <a:lnTo>
                    <a:pt x="7" y="12"/>
                  </a:lnTo>
                  <a:lnTo>
                    <a:pt x="0" y="0"/>
                  </a:lnTo>
                  <a:lnTo>
                    <a:pt x="9" y="7"/>
                  </a:lnTo>
                  <a:lnTo>
                    <a:pt x="21" y="15"/>
                  </a:lnTo>
                  <a:lnTo>
                    <a:pt x="36" y="23"/>
                  </a:lnTo>
                  <a:lnTo>
                    <a:pt x="49" y="32"/>
                  </a:lnTo>
                  <a:lnTo>
                    <a:pt x="62" y="40"/>
                  </a:lnTo>
                  <a:lnTo>
                    <a:pt x="72" y="47"/>
                  </a:lnTo>
                  <a:lnTo>
                    <a:pt x="80" y="53"/>
                  </a:lnTo>
                  <a:lnTo>
                    <a:pt x="81" y="5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8" name="Freeform 271"/>
            <p:cNvSpPr>
              <a:spLocks/>
            </p:cNvSpPr>
            <p:nvPr/>
          </p:nvSpPr>
          <p:spPr bwMode="auto">
            <a:xfrm>
              <a:off x="1120" y="2834"/>
              <a:ext cx="77" cy="50"/>
            </a:xfrm>
            <a:custGeom>
              <a:avLst/>
              <a:gdLst>
                <a:gd name="T0" fmla="*/ 77 w 77"/>
                <a:gd name="T1" fmla="*/ 0 h 50"/>
                <a:gd name="T2" fmla="*/ 71 w 77"/>
                <a:gd name="T3" fmla="*/ 6 h 50"/>
                <a:gd name="T4" fmla="*/ 61 w 77"/>
                <a:gd name="T5" fmla="*/ 15 h 50"/>
                <a:gd name="T6" fmla="*/ 49 w 77"/>
                <a:gd name="T7" fmla="*/ 24 h 50"/>
                <a:gd name="T8" fmla="*/ 37 w 77"/>
                <a:gd name="T9" fmla="*/ 34 h 50"/>
                <a:gd name="T10" fmla="*/ 24 w 77"/>
                <a:gd name="T11" fmla="*/ 42 h 50"/>
                <a:gd name="T12" fmla="*/ 13 w 77"/>
                <a:gd name="T13" fmla="*/ 48 h 50"/>
                <a:gd name="T14" fmla="*/ 5 w 77"/>
                <a:gd name="T15" fmla="*/ 50 h 50"/>
                <a:gd name="T16" fmla="*/ 0 w 77"/>
                <a:gd name="T17" fmla="*/ 48 h 50"/>
                <a:gd name="T18" fmla="*/ 2 w 77"/>
                <a:gd name="T19" fmla="*/ 42 h 50"/>
                <a:gd name="T20" fmla="*/ 8 w 77"/>
                <a:gd name="T21" fmla="*/ 36 h 50"/>
                <a:gd name="T22" fmla="*/ 19 w 77"/>
                <a:gd name="T23" fmla="*/ 30 h 50"/>
                <a:gd name="T24" fmla="*/ 34 w 77"/>
                <a:gd name="T25" fmla="*/ 22 h 50"/>
                <a:gd name="T26" fmla="*/ 47 w 77"/>
                <a:gd name="T27" fmla="*/ 15 h 50"/>
                <a:gd name="T28" fmla="*/ 61 w 77"/>
                <a:gd name="T29" fmla="*/ 9 h 50"/>
                <a:gd name="T30" fmla="*/ 71 w 77"/>
                <a:gd name="T31" fmla="*/ 5 h 50"/>
                <a:gd name="T32" fmla="*/ 77 w 7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0"/>
                <a:gd name="T53" fmla="*/ 77 w 77"/>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0">
                  <a:moveTo>
                    <a:pt x="77" y="0"/>
                  </a:moveTo>
                  <a:lnTo>
                    <a:pt x="71" y="6"/>
                  </a:lnTo>
                  <a:lnTo>
                    <a:pt x="61" y="15"/>
                  </a:lnTo>
                  <a:lnTo>
                    <a:pt x="49" y="24"/>
                  </a:lnTo>
                  <a:lnTo>
                    <a:pt x="37" y="34"/>
                  </a:lnTo>
                  <a:lnTo>
                    <a:pt x="24" y="42"/>
                  </a:lnTo>
                  <a:lnTo>
                    <a:pt x="13" y="48"/>
                  </a:lnTo>
                  <a:lnTo>
                    <a:pt x="5" y="50"/>
                  </a:lnTo>
                  <a:lnTo>
                    <a:pt x="0" y="48"/>
                  </a:lnTo>
                  <a:lnTo>
                    <a:pt x="2" y="42"/>
                  </a:lnTo>
                  <a:lnTo>
                    <a:pt x="8" y="36"/>
                  </a:lnTo>
                  <a:lnTo>
                    <a:pt x="19" y="30"/>
                  </a:lnTo>
                  <a:lnTo>
                    <a:pt x="34" y="22"/>
                  </a:lnTo>
                  <a:lnTo>
                    <a:pt x="47" y="15"/>
                  </a:lnTo>
                  <a:lnTo>
                    <a:pt x="61" y="9"/>
                  </a:lnTo>
                  <a:lnTo>
                    <a:pt x="71" y="5"/>
                  </a:lnTo>
                  <a:lnTo>
                    <a:pt x="7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9" name="Freeform 272"/>
            <p:cNvSpPr>
              <a:spLocks/>
            </p:cNvSpPr>
            <p:nvPr/>
          </p:nvSpPr>
          <p:spPr bwMode="auto">
            <a:xfrm>
              <a:off x="1297" y="2893"/>
              <a:ext cx="62" cy="258"/>
            </a:xfrm>
            <a:custGeom>
              <a:avLst/>
              <a:gdLst>
                <a:gd name="T0" fmla="*/ 56 w 62"/>
                <a:gd name="T1" fmla="*/ 0 h 258"/>
                <a:gd name="T2" fmla="*/ 58 w 62"/>
                <a:gd name="T3" fmla="*/ 0 h 258"/>
                <a:gd name="T4" fmla="*/ 61 w 62"/>
                <a:gd name="T5" fmla="*/ 2 h 258"/>
                <a:gd name="T6" fmla="*/ 62 w 62"/>
                <a:gd name="T7" fmla="*/ 5 h 258"/>
                <a:gd name="T8" fmla="*/ 62 w 62"/>
                <a:gd name="T9" fmla="*/ 6 h 258"/>
                <a:gd name="T10" fmla="*/ 37 w 62"/>
                <a:gd name="T11" fmla="*/ 37 h 258"/>
                <a:gd name="T12" fmla="*/ 21 w 62"/>
                <a:gd name="T13" fmla="*/ 71 h 258"/>
                <a:gd name="T14" fmla="*/ 14 w 62"/>
                <a:gd name="T15" fmla="*/ 107 h 258"/>
                <a:gd name="T16" fmla="*/ 11 w 62"/>
                <a:gd name="T17" fmla="*/ 141 h 258"/>
                <a:gd name="T18" fmla="*/ 14 w 62"/>
                <a:gd name="T19" fmla="*/ 175 h 258"/>
                <a:gd name="T20" fmla="*/ 18 w 62"/>
                <a:gd name="T21" fmla="*/ 206 h 258"/>
                <a:gd name="T22" fmla="*/ 25 w 62"/>
                <a:gd name="T23" fmla="*/ 234 h 258"/>
                <a:gd name="T24" fmla="*/ 31 w 62"/>
                <a:gd name="T25" fmla="*/ 258 h 258"/>
                <a:gd name="T26" fmla="*/ 18 w 62"/>
                <a:gd name="T27" fmla="*/ 241 h 258"/>
                <a:gd name="T28" fmla="*/ 8 w 62"/>
                <a:gd name="T29" fmla="*/ 215 h 258"/>
                <a:gd name="T30" fmla="*/ 2 w 62"/>
                <a:gd name="T31" fmla="*/ 178 h 258"/>
                <a:gd name="T32" fmla="*/ 0 w 62"/>
                <a:gd name="T33" fmla="*/ 138 h 258"/>
                <a:gd name="T34" fmla="*/ 5 w 62"/>
                <a:gd name="T35" fmla="*/ 96 h 258"/>
                <a:gd name="T36" fmla="*/ 15 w 62"/>
                <a:gd name="T37" fmla="*/ 57 h 258"/>
                <a:gd name="T38" fmla="*/ 31 w 62"/>
                <a:gd name="T39" fmla="*/ 24 h 258"/>
                <a:gd name="T40" fmla="*/ 56 w 62"/>
                <a:gd name="T41" fmla="*/ 0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258"/>
                <a:gd name="T65" fmla="*/ 62 w 62"/>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258">
                  <a:moveTo>
                    <a:pt x="56" y="0"/>
                  </a:moveTo>
                  <a:lnTo>
                    <a:pt x="58" y="0"/>
                  </a:lnTo>
                  <a:lnTo>
                    <a:pt x="61" y="2"/>
                  </a:lnTo>
                  <a:lnTo>
                    <a:pt x="62" y="5"/>
                  </a:lnTo>
                  <a:lnTo>
                    <a:pt x="62" y="6"/>
                  </a:lnTo>
                  <a:lnTo>
                    <a:pt x="37" y="37"/>
                  </a:lnTo>
                  <a:lnTo>
                    <a:pt x="21" y="71"/>
                  </a:lnTo>
                  <a:lnTo>
                    <a:pt x="14" y="107"/>
                  </a:lnTo>
                  <a:lnTo>
                    <a:pt x="11" y="141"/>
                  </a:lnTo>
                  <a:lnTo>
                    <a:pt x="14" y="175"/>
                  </a:lnTo>
                  <a:lnTo>
                    <a:pt x="18" y="206"/>
                  </a:lnTo>
                  <a:lnTo>
                    <a:pt x="25" y="234"/>
                  </a:lnTo>
                  <a:lnTo>
                    <a:pt x="31" y="258"/>
                  </a:lnTo>
                  <a:lnTo>
                    <a:pt x="18" y="241"/>
                  </a:lnTo>
                  <a:lnTo>
                    <a:pt x="8" y="215"/>
                  </a:lnTo>
                  <a:lnTo>
                    <a:pt x="2" y="178"/>
                  </a:lnTo>
                  <a:lnTo>
                    <a:pt x="0" y="138"/>
                  </a:lnTo>
                  <a:lnTo>
                    <a:pt x="5" y="96"/>
                  </a:lnTo>
                  <a:lnTo>
                    <a:pt x="15" y="57"/>
                  </a:lnTo>
                  <a:lnTo>
                    <a:pt x="31" y="24"/>
                  </a:lnTo>
                  <a:lnTo>
                    <a:pt x="5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0" name="Freeform 273"/>
            <p:cNvSpPr>
              <a:spLocks/>
            </p:cNvSpPr>
            <p:nvPr/>
          </p:nvSpPr>
          <p:spPr bwMode="auto">
            <a:xfrm>
              <a:off x="1311" y="3115"/>
              <a:ext cx="56" cy="33"/>
            </a:xfrm>
            <a:custGeom>
              <a:avLst/>
              <a:gdLst>
                <a:gd name="T0" fmla="*/ 0 w 56"/>
                <a:gd name="T1" fmla="*/ 0 h 33"/>
                <a:gd name="T2" fmla="*/ 6 w 56"/>
                <a:gd name="T3" fmla="*/ 6 h 33"/>
                <a:gd name="T4" fmla="*/ 13 w 56"/>
                <a:gd name="T5" fmla="*/ 13 h 33"/>
                <a:gd name="T6" fmla="*/ 22 w 56"/>
                <a:gd name="T7" fmla="*/ 19 h 33"/>
                <a:gd name="T8" fmla="*/ 32 w 56"/>
                <a:gd name="T9" fmla="*/ 24 h 33"/>
                <a:gd name="T10" fmla="*/ 40 w 56"/>
                <a:gd name="T11" fmla="*/ 28 h 33"/>
                <a:gd name="T12" fmla="*/ 47 w 56"/>
                <a:gd name="T13" fmla="*/ 31 h 33"/>
                <a:gd name="T14" fmla="*/ 53 w 56"/>
                <a:gd name="T15" fmla="*/ 33 h 33"/>
                <a:gd name="T16" fmla="*/ 56 w 56"/>
                <a:gd name="T17" fmla="*/ 31 h 33"/>
                <a:gd name="T18" fmla="*/ 56 w 56"/>
                <a:gd name="T19" fmla="*/ 28 h 33"/>
                <a:gd name="T20" fmla="*/ 51 w 56"/>
                <a:gd name="T21" fmla="*/ 25 h 33"/>
                <a:gd name="T22" fmla="*/ 45 w 56"/>
                <a:gd name="T23" fmla="*/ 22 h 33"/>
                <a:gd name="T24" fmla="*/ 37 w 56"/>
                <a:gd name="T25" fmla="*/ 18 h 33"/>
                <a:gd name="T26" fmla="*/ 28 w 56"/>
                <a:gd name="T27" fmla="*/ 15 h 33"/>
                <a:gd name="T28" fmla="*/ 17 w 56"/>
                <a:gd name="T29" fmla="*/ 10 h 33"/>
                <a:gd name="T30" fmla="*/ 7 w 56"/>
                <a:gd name="T31" fmla="*/ 6 h 33"/>
                <a:gd name="T32" fmla="*/ 0 w 5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3"/>
                <a:gd name="T53" fmla="*/ 56 w 5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3">
                  <a:moveTo>
                    <a:pt x="0" y="0"/>
                  </a:moveTo>
                  <a:lnTo>
                    <a:pt x="6" y="6"/>
                  </a:lnTo>
                  <a:lnTo>
                    <a:pt x="13" y="13"/>
                  </a:lnTo>
                  <a:lnTo>
                    <a:pt x="22" y="19"/>
                  </a:lnTo>
                  <a:lnTo>
                    <a:pt x="32" y="24"/>
                  </a:lnTo>
                  <a:lnTo>
                    <a:pt x="40" y="28"/>
                  </a:lnTo>
                  <a:lnTo>
                    <a:pt x="47" y="31"/>
                  </a:lnTo>
                  <a:lnTo>
                    <a:pt x="53" y="33"/>
                  </a:lnTo>
                  <a:lnTo>
                    <a:pt x="56" y="31"/>
                  </a:lnTo>
                  <a:lnTo>
                    <a:pt x="56" y="28"/>
                  </a:lnTo>
                  <a:lnTo>
                    <a:pt x="51" y="25"/>
                  </a:lnTo>
                  <a:lnTo>
                    <a:pt x="45" y="22"/>
                  </a:lnTo>
                  <a:lnTo>
                    <a:pt x="37" y="18"/>
                  </a:lnTo>
                  <a:lnTo>
                    <a:pt x="28" y="15"/>
                  </a:lnTo>
                  <a:lnTo>
                    <a:pt x="17" y="10"/>
                  </a:lnTo>
                  <a:lnTo>
                    <a:pt x="7"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1" name="Freeform 274"/>
            <p:cNvSpPr>
              <a:spLocks/>
            </p:cNvSpPr>
            <p:nvPr/>
          </p:nvSpPr>
          <p:spPr bwMode="auto">
            <a:xfrm>
              <a:off x="1306" y="3093"/>
              <a:ext cx="61" cy="37"/>
            </a:xfrm>
            <a:custGeom>
              <a:avLst/>
              <a:gdLst>
                <a:gd name="T0" fmla="*/ 61 w 61"/>
                <a:gd name="T1" fmla="*/ 35 h 37"/>
                <a:gd name="T2" fmla="*/ 58 w 61"/>
                <a:gd name="T3" fmla="*/ 37 h 37"/>
                <a:gd name="T4" fmla="*/ 53 w 61"/>
                <a:gd name="T5" fmla="*/ 35 h 37"/>
                <a:gd name="T6" fmla="*/ 45 w 61"/>
                <a:gd name="T7" fmla="*/ 34 h 37"/>
                <a:gd name="T8" fmla="*/ 36 w 61"/>
                <a:gd name="T9" fmla="*/ 29 h 37"/>
                <a:gd name="T10" fmla="*/ 25 w 61"/>
                <a:gd name="T11" fmla="*/ 24 h 37"/>
                <a:gd name="T12" fmla="*/ 15 w 61"/>
                <a:gd name="T13" fmla="*/ 16 h 37"/>
                <a:gd name="T14" fmla="*/ 8 w 61"/>
                <a:gd name="T15" fmla="*/ 9 h 37"/>
                <a:gd name="T16" fmla="*/ 0 w 61"/>
                <a:gd name="T17" fmla="*/ 0 h 37"/>
                <a:gd name="T18" fmla="*/ 8 w 61"/>
                <a:gd name="T19" fmla="*/ 4 h 37"/>
                <a:gd name="T20" fmla="*/ 16 w 61"/>
                <a:gd name="T21" fmla="*/ 9 h 37"/>
                <a:gd name="T22" fmla="*/ 27 w 61"/>
                <a:gd name="T23" fmla="*/ 15 h 37"/>
                <a:gd name="T24" fmla="*/ 37 w 61"/>
                <a:gd name="T25" fmla="*/ 19 h 37"/>
                <a:gd name="T26" fmla="*/ 47 w 61"/>
                <a:gd name="T27" fmla="*/ 25 h 37"/>
                <a:gd name="T28" fmla="*/ 55 w 61"/>
                <a:gd name="T29" fmla="*/ 29 h 37"/>
                <a:gd name="T30" fmla="*/ 59 w 61"/>
                <a:gd name="T31" fmla="*/ 32 h 37"/>
                <a:gd name="T32" fmla="*/ 61 w 61"/>
                <a:gd name="T33" fmla="*/ 3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37"/>
                <a:gd name="T53" fmla="*/ 61 w 6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37">
                  <a:moveTo>
                    <a:pt x="61" y="35"/>
                  </a:moveTo>
                  <a:lnTo>
                    <a:pt x="58" y="37"/>
                  </a:lnTo>
                  <a:lnTo>
                    <a:pt x="53" y="35"/>
                  </a:lnTo>
                  <a:lnTo>
                    <a:pt x="45" y="34"/>
                  </a:lnTo>
                  <a:lnTo>
                    <a:pt x="36" y="29"/>
                  </a:lnTo>
                  <a:lnTo>
                    <a:pt x="25" y="24"/>
                  </a:lnTo>
                  <a:lnTo>
                    <a:pt x="15" y="16"/>
                  </a:lnTo>
                  <a:lnTo>
                    <a:pt x="8" y="9"/>
                  </a:lnTo>
                  <a:lnTo>
                    <a:pt x="0" y="0"/>
                  </a:lnTo>
                  <a:lnTo>
                    <a:pt x="8" y="4"/>
                  </a:lnTo>
                  <a:lnTo>
                    <a:pt x="16" y="9"/>
                  </a:lnTo>
                  <a:lnTo>
                    <a:pt x="27" y="15"/>
                  </a:lnTo>
                  <a:lnTo>
                    <a:pt x="37" y="19"/>
                  </a:lnTo>
                  <a:lnTo>
                    <a:pt x="47" y="25"/>
                  </a:lnTo>
                  <a:lnTo>
                    <a:pt x="55" y="29"/>
                  </a:lnTo>
                  <a:lnTo>
                    <a:pt x="59" y="32"/>
                  </a:lnTo>
                  <a:lnTo>
                    <a:pt x="61"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2" name="Freeform 275"/>
            <p:cNvSpPr>
              <a:spLocks/>
            </p:cNvSpPr>
            <p:nvPr/>
          </p:nvSpPr>
          <p:spPr bwMode="auto">
            <a:xfrm>
              <a:off x="1300" y="3041"/>
              <a:ext cx="80" cy="50"/>
            </a:xfrm>
            <a:custGeom>
              <a:avLst/>
              <a:gdLst>
                <a:gd name="T0" fmla="*/ 80 w 80"/>
                <a:gd name="T1" fmla="*/ 49 h 50"/>
                <a:gd name="T2" fmla="*/ 76 w 80"/>
                <a:gd name="T3" fmla="*/ 50 h 50"/>
                <a:gd name="T4" fmla="*/ 67 w 80"/>
                <a:gd name="T5" fmla="*/ 49 h 50"/>
                <a:gd name="T6" fmla="*/ 56 w 80"/>
                <a:gd name="T7" fmla="*/ 44 h 50"/>
                <a:gd name="T8" fmla="*/ 43 w 80"/>
                <a:gd name="T9" fmla="*/ 37 h 50"/>
                <a:gd name="T10" fmla="*/ 30 w 80"/>
                <a:gd name="T11" fmla="*/ 30 h 50"/>
                <a:gd name="T12" fmla="*/ 17 w 80"/>
                <a:gd name="T13" fmla="*/ 21 h 50"/>
                <a:gd name="T14" fmla="*/ 6 w 80"/>
                <a:gd name="T15" fmla="*/ 10 h 50"/>
                <a:gd name="T16" fmla="*/ 0 w 80"/>
                <a:gd name="T17" fmla="*/ 0 h 50"/>
                <a:gd name="T18" fmla="*/ 6 w 80"/>
                <a:gd name="T19" fmla="*/ 5 h 50"/>
                <a:gd name="T20" fmla="*/ 17 w 80"/>
                <a:gd name="T21" fmla="*/ 10 h 50"/>
                <a:gd name="T22" fmla="*/ 31 w 80"/>
                <a:gd name="T23" fmla="*/ 18 h 50"/>
                <a:gd name="T24" fmla="*/ 45 w 80"/>
                <a:gd name="T25" fmla="*/ 25 h 50"/>
                <a:gd name="T26" fmla="*/ 59 w 80"/>
                <a:gd name="T27" fmla="*/ 33 h 50"/>
                <a:gd name="T28" fmla="*/ 71 w 80"/>
                <a:gd name="T29" fmla="*/ 40 h 50"/>
                <a:gd name="T30" fmla="*/ 79 w 80"/>
                <a:gd name="T31" fmla="*/ 44 h 50"/>
                <a:gd name="T32" fmla="*/ 80 w 80"/>
                <a:gd name="T33" fmla="*/ 49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50"/>
                <a:gd name="T53" fmla="*/ 80 w 8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50">
                  <a:moveTo>
                    <a:pt x="80" y="49"/>
                  </a:moveTo>
                  <a:lnTo>
                    <a:pt x="76" y="50"/>
                  </a:lnTo>
                  <a:lnTo>
                    <a:pt x="67" y="49"/>
                  </a:lnTo>
                  <a:lnTo>
                    <a:pt x="56" y="44"/>
                  </a:lnTo>
                  <a:lnTo>
                    <a:pt x="43" y="37"/>
                  </a:lnTo>
                  <a:lnTo>
                    <a:pt x="30" y="30"/>
                  </a:lnTo>
                  <a:lnTo>
                    <a:pt x="17" y="21"/>
                  </a:lnTo>
                  <a:lnTo>
                    <a:pt x="6" y="10"/>
                  </a:lnTo>
                  <a:lnTo>
                    <a:pt x="0" y="0"/>
                  </a:lnTo>
                  <a:lnTo>
                    <a:pt x="6" y="5"/>
                  </a:lnTo>
                  <a:lnTo>
                    <a:pt x="17" y="10"/>
                  </a:lnTo>
                  <a:lnTo>
                    <a:pt x="31" y="18"/>
                  </a:lnTo>
                  <a:lnTo>
                    <a:pt x="45" y="25"/>
                  </a:lnTo>
                  <a:lnTo>
                    <a:pt x="59" y="33"/>
                  </a:lnTo>
                  <a:lnTo>
                    <a:pt x="71" y="40"/>
                  </a:lnTo>
                  <a:lnTo>
                    <a:pt x="79" y="44"/>
                  </a:lnTo>
                  <a:lnTo>
                    <a:pt x="80"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3" name="Freeform 276"/>
            <p:cNvSpPr>
              <a:spLocks/>
            </p:cNvSpPr>
            <p:nvPr/>
          </p:nvSpPr>
          <p:spPr bwMode="auto">
            <a:xfrm>
              <a:off x="1305" y="2994"/>
              <a:ext cx="87" cy="56"/>
            </a:xfrm>
            <a:custGeom>
              <a:avLst/>
              <a:gdLst>
                <a:gd name="T0" fmla="*/ 87 w 87"/>
                <a:gd name="T1" fmla="*/ 55 h 56"/>
                <a:gd name="T2" fmla="*/ 82 w 87"/>
                <a:gd name="T3" fmla="*/ 56 h 56"/>
                <a:gd name="T4" fmla="*/ 72 w 87"/>
                <a:gd name="T5" fmla="*/ 53 h 56"/>
                <a:gd name="T6" fmla="*/ 59 w 87"/>
                <a:gd name="T7" fmla="*/ 47 h 56"/>
                <a:gd name="T8" fmla="*/ 44 w 87"/>
                <a:gd name="T9" fmla="*/ 38 h 56"/>
                <a:gd name="T10" fmla="*/ 29 w 87"/>
                <a:gd name="T11" fmla="*/ 29 h 56"/>
                <a:gd name="T12" fmla="*/ 16 w 87"/>
                <a:gd name="T13" fmla="*/ 19 h 56"/>
                <a:gd name="T14" fmla="*/ 6 w 87"/>
                <a:gd name="T15" fmla="*/ 9 h 56"/>
                <a:gd name="T16" fmla="*/ 0 w 87"/>
                <a:gd name="T17" fmla="*/ 0 h 56"/>
                <a:gd name="T18" fmla="*/ 6 w 87"/>
                <a:gd name="T19" fmla="*/ 4 h 56"/>
                <a:gd name="T20" fmla="*/ 17 w 87"/>
                <a:gd name="T21" fmla="*/ 10 h 56"/>
                <a:gd name="T22" fmla="*/ 32 w 87"/>
                <a:gd name="T23" fmla="*/ 18 h 56"/>
                <a:gd name="T24" fmla="*/ 48 w 87"/>
                <a:gd name="T25" fmla="*/ 26 h 56"/>
                <a:gd name="T26" fmla="*/ 63 w 87"/>
                <a:gd name="T27" fmla="*/ 37 h 56"/>
                <a:gd name="T28" fmla="*/ 75 w 87"/>
                <a:gd name="T29" fmla="*/ 44 h 56"/>
                <a:gd name="T30" fmla="*/ 84 w 87"/>
                <a:gd name="T31" fmla="*/ 50 h 56"/>
                <a:gd name="T32" fmla="*/ 87 w 8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6"/>
                <a:gd name="T53" fmla="*/ 87 w 8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6">
                  <a:moveTo>
                    <a:pt x="87" y="55"/>
                  </a:moveTo>
                  <a:lnTo>
                    <a:pt x="82" y="56"/>
                  </a:lnTo>
                  <a:lnTo>
                    <a:pt x="72" y="53"/>
                  </a:lnTo>
                  <a:lnTo>
                    <a:pt x="59" y="47"/>
                  </a:lnTo>
                  <a:lnTo>
                    <a:pt x="44" y="38"/>
                  </a:lnTo>
                  <a:lnTo>
                    <a:pt x="29" y="29"/>
                  </a:lnTo>
                  <a:lnTo>
                    <a:pt x="16" y="19"/>
                  </a:lnTo>
                  <a:lnTo>
                    <a:pt x="6" y="9"/>
                  </a:lnTo>
                  <a:lnTo>
                    <a:pt x="0" y="0"/>
                  </a:lnTo>
                  <a:lnTo>
                    <a:pt x="6" y="4"/>
                  </a:lnTo>
                  <a:lnTo>
                    <a:pt x="17" y="10"/>
                  </a:lnTo>
                  <a:lnTo>
                    <a:pt x="32" y="18"/>
                  </a:lnTo>
                  <a:lnTo>
                    <a:pt x="48" y="26"/>
                  </a:lnTo>
                  <a:lnTo>
                    <a:pt x="63" y="37"/>
                  </a:lnTo>
                  <a:lnTo>
                    <a:pt x="75" y="44"/>
                  </a:lnTo>
                  <a:lnTo>
                    <a:pt x="84" y="50"/>
                  </a:lnTo>
                  <a:lnTo>
                    <a:pt x="87"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4" name="Freeform 277"/>
            <p:cNvSpPr>
              <a:spLocks/>
            </p:cNvSpPr>
            <p:nvPr/>
          </p:nvSpPr>
          <p:spPr bwMode="auto">
            <a:xfrm>
              <a:off x="1312" y="2963"/>
              <a:ext cx="71" cy="59"/>
            </a:xfrm>
            <a:custGeom>
              <a:avLst/>
              <a:gdLst>
                <a:gd name="T0" fmla="*/ 71 w 71"/>
                <a:gd name="T1" fmla="*/ 59 h 59"/>
                <a:gd name="T2" fmla="*/ 67 w 71"/>
                <a:gd name="T3" fmla="*/ 59 h 59"/>
                <a:gd name="T4" fmla="*/ 59 w 71"/>
                <a:gd name="T5" fmla="*/ 54 h 59"/>
                <a:gd name="T6" fmla="*/ 47 w 71"/>
                <a:gd name="T7" fmla="*/ 47 h 59"/>
                <a:gd name="T8" fmla="*/ 36 w 71"/>
                <a:gd name="T9" fmla="*/ 38 h 59"/>
                <a:gd name="T10" fmla="*/ 22 w 71"/>
                <a:gd name="T11" fmla="*/ 28 h 59"/>
                <a:gd name="T12" fmla="*/ 12 w 71"/>
                <a:gd name="T13" fmla="*/ 18 h 59"/>
                <a:gd name="T14" fmla="*/ 3 w 71"/>
                <a:gd name="T15" fmla="*/ 7 h 59"/>
                <a:gd name="T16" fmla="*/ 0 w 71"/>
                <a:gd name="T17" fmla="*/ 0 h 59"/>
                <a:gd name="T18" fmla="*/ 8 w 71"/>
                <a:gd name="T19" fmla="*/ 4 h 59"/>
                <a:gd name="T20" fmla="*/ 18 w 71"/>
                <a:gd name="T21" fmla="*/ 12 h 59"/>
                <a:gd name="T22" fmla="*/ 30 w 71"/>
                <a:gd name="T23" fmla="*/ 20 h 59"/>
                <a:gd name="T24" fmla="*/ 43 w 71"/>
                <a:gd name="T25" fmla="*/ 29 h 59"/>
                <a:gd name="T26" fmla="*/ 55 w 71"/>
                <a:gd name="T27" fmla="*/ 40 h 59"/>
                <a:gd name="T28" fmla="*/ 65 w 71"/>
                <a:gd name="T29" fmla="*/ 47 h 59"/>
                <a:gd name="T30" fmla="*/ 71 w 71"/>
                <a:gd name="T31" fmla="*/ 54 h 59"/>
                <a:gd name="T32" fmla="*/ 71 w 71"/>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59"/>
                <a:gd name="T53" fmla="*/ 71 w 7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59">
                  <a:moveTo>
                    <a:pt x="71" y="59"/>
                  </a:moveTo>
                  <a:lnTo>
                    <a:pt x="67" y="59"/>
                  </a:lnTo>
                  <a:lnTo>
                    <a:pt x="59" y="54"/>
                  </a:lnTo>
                  <a:lnTo>
                    <a:pt x="47" y="47"/>
                  </a:lnTo>
                  <a:lnTo>
                    <a:pt x="36" y="38"/>
                  </a:lnTo>
                  <a:lnTo>
                    <a:pt x="22" y="28"/>
                  </a:lnTo>
                  <a:lnTo>
                    <a:pt x="12" y="18"/>
                  </a:lnTo>
                  <a:lnTo>
                    <a:pt x="3" y="7"/>
                  </a:lnTo>
                  <a:lnTo>
                    <a:pt x="0" y="0"/>
                  </a:lnTo>
                  <a:lnTo>
                    <a:pt x="8" y="4"/>
                  </a:lnTo>
                  <a:lnTo>
                    <a:pt x="18" y="12"/>
                  </a:lnTo>
                  <a:lnTo>
                    <a:pt x="30" y="20"/>
                  </a:lnTo>
                  <a:lnTo>
                    <a:pt x="43" y="29"/>
                  </a:lnTo>
                  <a:lnTo>
                    <a:pt x="55" y="40"/>
                  </a:lnTo>
                  <a:lnTo>
                    <a:pt x="65" y="47"/>
                  </a:lnTo>
                  <a:lnTo>
                    <a:pt x="71" y="54"/>
                  </a:lnTo>
                  <a:lnTo>
                    <a:pt x="71"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5" name="Freeform 278"/>
            <p:cNvSpPr>
              <a:spLocks/>
            </p:cNvSpPr>
            <p:nvPr/>
          </p:nvSpPr>
          <p:spPr bwMode="auto">
            <a:xfrm>
              <a:off x="1322" y="2939"/>
              <a:ext cx="58" cy="49"/>
            </a:xfrm>
            <a:custGeom>
              <a:avLst/>
              <a:gdLst>
                <a:gd name="T0" fmla="*/ 58 w 58"/>
                <a:gd name="T1" fmla="*/ 49 h 49"/>
                <a:gd name="T2" fmla="*/ 55 w 58"/>
                <a:gd name="T3" fmla="*/ 49 h 49"/>
                <a:gd name="T4" fmla="*/ 48 w 58"/>
                <a:gd name="T5" fmla="*/ 47 h 49"/>
                <a:gd name="T6" fmla="*/ 39 w 58"/>
                <a:gd name="T7" fmla="*/ 43 h 49"/>
                <a:gd name="T8" fmla="*/ 30 w 58"/>
                <a:gd name="T9" fmla="*/ 37 h 49"/>
                <a:gd name="T10" fmla="*/ 20 w 58"/>
                <a:gd name="T11" fmla="*/ 28 h 49"/>
                <a:gd name="T12" fmla="*/ 11 w 58"/>
                <a:gd name="T13" fmla="*/ 19 h 49"/>
                <a:gd name="T14" fmla="*/ 3 w 58"/>
                <a:gd name="T15" fmla="*/ 11 h 49"/>
                <a:gd name="T16" fmla="*/ 0 w 58"/>
                <a:gd name="T17" fmla="*/ 0 h 49"/>
                <a:gd name="T18" fmla="*/ 6 w 58"/>
                <a:gd name="T19" fmla="*/ 6 h 49"/>
                <a:gd name="T20" fmla="*/ 15 w 58"/>
                <a:gd name="T21" fmla="*/ 12 h 49"/>
                <a:gd name="T22" fmla="*/ 24 w 58"/>
                <a:gd name="T23" fmla="*/ 19 h 49"/>
                <a:gd name="T24" fmla="*/ 36 w 58"/>
                <a:gd name="T25" fmla="*/ 27 h 49"/>
                <a:gd name="T26" fmla="*/ 45 w 58"/>
                <a:gd name="T27" fmla="*/ 34 h 49"/>
                <a:gd name="T28" fmla="*/ 54 w 58"/>
                <a:gd name="T29" fmla="*/ 42 h 49"/>
                <a:gd name="T30" fmla="*/ 58 w 58"/>
                <a:gd name="T31" fmla="*/ 46 h 49"/>
                <a:gd name="T32" fmla="*/ 58 w 58"/>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49"/>
                <a:gd name="T53" fmla="*/ 58 w 5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49">
                  <a:moveTo>
                    <a:pt x="58" y="49"/>
                  </a:moveTo>
                  <a:lnTo>
                    <a:pt x="55" y="49"/>
                  </a:lnTo>
                  <a:lnTo>
                    <a:pt x="48" y="47"/>
                  </a:lnTo>
                  <a:lnTo>
                    <a:pt x="39" y="43"/>
                  </a:lnTo>
                  <a:lnTo>
                    <a:pt x="30" y="37"/>
                  </a:lnTo>
                  <a:lnTo>
                    <a:pt x="20" y="28"/>
                  </a:lnTo>
                  <a:lnTo>
                    <a:pt x="11" y="19"/>
                  </a:lnTo>
                  <a:lnTo>
                    <a:pt x="3" y="11"/>
                  </a:lnTo>
                  <a:lnTo>
                    <a:pt x="0" y="0"/>
                  </a:lnTo>
                  <a:lnTo>
                    <a:pt x="6" y="6"/>
                  </a:lnTo>
                  <a:lnTo>
                    <a:pt x="15" y="12"/>
                  </a:lnTo>
                  <a:lnTo>
                    <a:pt x="24" y="19"/>
                  </a:lnTo>
                  <a:lnTo>
                    <a:pt x="36" y="27"/>
                  </a:lnTo>
                  <a:lnTo>
                    <a:pt x="45" y="34"/>
                  </a:lnTo>
                  <a:lnTo>
                    <a:pt x="54" y="42"/>
                  </a:lnTo>
                  <a:lnTo>
                    <a:pt x="58" y="46"/>
                  </a:lnTo>
                  <a:lnTo>
                    <a:pt x="58"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6" name="Freeform 279"/>
            <p:cNvSpPr>
              <a:spLocks/>
            </p:cNvSpPr>
            <p:nvPr/>
          </p:nvSpPr>
          <p:spPr bwMode="auto">
            <a:xfrm>
              <a:off x="1339" y="2916"/>
              <a:ext cx="41" cy="42"/>
            </a:xfrm>
            <a:custGeom>
              <a:avLst/>
              <a:gdLst>
                <a:gd name="T0" fmla="*/ 41 w 41"/>
                <a:gd name="T1" fmla="*/ 42 h 42"/>
                <a:gd name="T2" fmla="*/ 38 w 41"/>
                <a:gd name="T3" fmla="*/ 42 h 42"/>
                <a:gd name="T4" fmla="*/ 32 w 41"/>
                <a:gd name="T5" fmla="*/ 39 h 42"/>
                <a:gd name="T6" fmla="*/ 25 w 41"/>
                <a:gd name="T7" fmla="*/ 34 h 42"/>
                <a:gd name="T8" fmla="*/ 17 w 41"/>
                <a:gd name="T9" fmla="*/ 26 h 42"/>
                <a:gd name="T10" fmla="*/ 10 w 41"/>
                <a:gd name="T11" fmla="*/ 19 h 42"/>
                <a:gd name="T12" fmla="*/ 4 w 41"/>
                <a:gd name="T13" fmla="*/ 11 h 42"/>
                <a:gd name="T14" fmla="*/ 1 w 41"/>
                <a:gd name="T15" fmla="*/ 4 h 42"/>
                <a:gd name="T16" fmla="*/ 0 w 41"/>
                <a:gd name="T17" fmla="*/ 0 h 42"/>
                <a:gd name="T18" fmla="*/ 10 w 41"/>
                <a:gd name="T19" fmla="*/ 8 h 42"/>
                <a:gd name="T20" fmla="*/ 23 w 41"/>
                <a:gd name="T21" fmla="*/ 22 h 42"/>
                <a:gd name="T22" fmla="*/ 35 w 41"/>
                <a:gd name="T23" fmla="*/ 34 h 42"/>
                <a:gd name="T24" fmla="*/ 41 w 41"/>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2"/>
                <a:gd name="T41" fmla="*/ 41 w 4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2">
                  <a:moveTo>
                    <a:pt x="41" y="42"/>
                  </a:moveTo>
                  <a:lnTo>
                    <a:pt x="38" y="42"/>
                  </a:lnTo>
                  <a:lnTo>
                    <a:pt x="32" y="39"/>
                  </a:lnTo>
                  <a:lnTo>
                    <a:pt x="25" y="34"/>
                  </a:lnTo>
                  <a:lnTo>
                    <a:pt x="17" y="26"/>
                  </a:lnTo>
                  <a:lnTo>
                    <a:pt x="10" y="19"/>
                  </a:lnTo>
                  <a:lnTo>
                    <a:pt x="4" y="11"/>
                  </a:lnTo>
                  <a:lnTo>
                    <a:pt x="1" y="4"/>
                  </a:lnTo>
                  <a:lnTo>
                    <a:pt x="0" y="0"/>
                  </a:lnTo>
                  <a:lnTo>
                    <a:pt x="10" y="8"/>
                  </a:lnTo>
                  <a:lnTo>
                    <a:pt x="23" y="22"/>
                  </a:lnTo>
                  <a:lnTo>
                    <a:pt x="35" y="34"/>
                  </a:lnTo>
                  <a:lnTo>
                    <a:pt x="41"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7" name="Freeform 280"/>
            <p:cNvSpPr>
              <a:spLocks/>
            </p:cNvSpPr>
            <p:nvPr/>
          </p:nvSpPr>
          <p:spPr bwMode="auto">
            <a:xfrm>
              <a:off x="1349" y="2901"/>
              <a:ext cx="25" cy="28"/>
            </a:xfrm>
            <a:custGeom>
              <a:avLst/>
              <a:gdLst>
                <a:gd name="T0" fmla="*/ 25 w 25"/>
                <a:gd name="T1" fmla="*/ 28 h 28"/>
                <a:gd name="T2" fmla="*/ 18 w 25"/>
                <a:gd name="T3" fmla="*/ 26 h 28"/>
                <a:gd name="T4" fmla="*/ 9 w 25"/>
                <a:gd name="T5" fmla="*/ 20 h 28"/>
                <a:gd name="T6" fmla="*/ 0 w 25"/>
                <a:gd name="T7" fmla="*/ 10 h 28"/>
                <a:gd name="T8" fmla="*/ 0 w 25"/>
                <a:gd name="T9" fmla="*/ 0 h 28"/>
                <a:gd name="T10" fmla="*/ 6 w 25"/>
                <a:gd name="T11" fmla="*/ 10 h 28"/>
                <a:gd name="T12" fmla="*/ 18 w 25"/>
                <a:gd name="T13" fmla="*/ 17 h 28"/>
                <a:gd name="T14" fmla="*/ 25 w 25"/>
                <a:gd name="T15" fmla="*/ 23 h 28"/>
                <a:gd name="T16" fmla="*/ 25 w 25"/>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8"/>
                <a:gd name="T29" fmla="*/ 25 w 2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8">
                  <a:moveTo>
                    <a:pt x="25" y="28"/>
                  </a:moveTo>
                  <a:lnTo>
                    <a:pt x="18" y="26"/>
                  </a:lnTo>
                  <a:lnTo>
                    <a:pt x="9" y="20"/>
                  </a:lnTo>
                  <a:lnTo>
                    <a:pt x="0" y="10"/>
                  </a:lnTo>
                  <a:lnTo>
                    <a:pt x="0" y="0"/>
                  </a:lnTo>
                  <a:lnTo>
                    <a:pt x="6" y="10"/>
                  </a:lnTo>
                  <a:lnTo>
                    <a:pt x="18" y="17"/>
                  </a:lnTo>
                  <a:lnTo>
                    <a:pt x="25" y="23"/>
                  </a:lnTo>
                  <a:lnTo>
                    <a:pt x="25" y="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8" name="Freeform 281"/>
            <p:cNvSpPr>
              <a:spLocks/>
            </p:cNvSpPr>
            <p:nvPr/>
          </p:nvSpPr>
          <p:spPr bwMode="auto">
            <a:xfrm>
              <a:off x="1321" y="3136"/>
              <a:ext cx="35" cy="32"/>
            </a:xfrm>
            <a:custGeom>
              <a:avLst/>
              <a:gdLst>
                <a:gd name="T0" fmla="*/ 0 w 35"/>
                <a:gd name="T1" fmla="*/ 0 h 32"/>
                <a:gd name="T2" fmla="*/ 9 w 35"/>
                <a:gd name="T3" fmla="*/ 4 h 32"/>
                <a:gd name="T4" fmla="*/ 22 w 35"/>
                <a:gd name="T5" fmla="*/ 13 h 32"/>
                <a:gd name="T6" fmla="*/ 34 w 35"/>
                <a:gd name="T7" fmla="*/ 23 h 32"/>
                <a:gd name="T8" fmla="*/ 35 w 35"/>
                <a:gd name="T9" fmla="*/ 32 h 32"/>
                <a:gd name="T10" fmla="*/ 28 w 35"/>
                <a:gd name="T11" fmla="*/ 31 h 32"/>
                <a:gd name="T12" fmla="*/ 18 w 35"/>
                <a:gd name="T13" fmla="*/ 22 h 32"/>
                <a:gd name="T14" fmla="*/ 7 w 35"/>
                <a:gd name="T15" fmla="*/ 9 h 32"/>
                <a:gd name="T16" fmla="*/ 0 w 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0" y="0"/>
                  </a:moveTo>
                  <a:lnTo>
                    <a:pt x="9" y="4"/>
                  </a:lnTo>
                  <a:lnTo>
                    <a:pt x="22" y="13"/>
                  </a:lnTo>
                  <a:lnTo>
                    <a:pt x="34" y="23"/>
                  </a:lnTo>
                  <a:lnTo>
                    <a:pt x="35" y="32"/>
                  </a:lnTo>
                  <a:lnTo>
                    <a:pt x="28" y="31"/>
                  </a:lnTo>
                  <a:lnTo>
                    <a:pt x="18" y="22"/>
                  </a:lnTo>
                  <a:lnTo>
                    <a:pt x="7"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9" name="Freeform 282"/>
            <p:cNvSpPr>
              <a:spLocks/>
            </p:cNvSpPr>
            <p:nvPr/>
          </p:nvSpPr>
          <p:spPr bwMode="auto">
            <a:xfrm>
              <a:off x="1302" y="3134"/>
              <a:ext cx="18" cy="39"/>
            </a:xfrm>
            <a:custGeom>
              <a:avLst/>
              <a:gdLst>
                <a:gd name="T0" fmla="*/ 18 w 18"/>
                <a:gd name="T1" fmla="*/ 0 h 39"/>
                <a:gd name="T2" fmla="*/ 13 w 18"/>
                <a:gd name="T3" fmla="*/ 8 h 39"/>
                <a:gd name="T4" fmla="*/ 6 w 18"/>
                <a:gd name="T5" fmla="*/ 19 h 39"/>
                <a:gd name="T6" fmla="*/ 0 w 18"/>
                <a:gd name="T7" fmla="*/ 31 h 39"/>
                <a:gd name="T8" fmla="*/ 1 w 18"/>
                <a:gd name="T9" fmla="*/ 39 h 39"/>
                <a:gd name="T10" fmla="*/ 7 w 18"/>
                <a:gd name="T11" fmla="*/ 36 h 39"/>
                <a:gd name="T12" fmla="*/ 12 w 18"/>
                <a:gd name="T13" fmla="*/ 25 h 39"/>
                <a:gd name="T14" fmla="*/ 16 w 18"/>
                <a:gd name="T15" fmla="*/ 11 h 39"/>
                <a:gd name="T16" fmla="*/ 18 w 18"/>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9"/>
                <a:gd name="T29" fmla="*/ 18 w 18"/>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9">
                  <a:moveTo>
                    <a:pt x="18" y="0"/>
                  </a:moveTo>
                  <a:lnTo>
                    <a:pt x="13" y="8"/>
                  </a:lnTo>
                  <a:lnTo>
                    <a:pt x="6" y="19"/>
                  </a:lnTo>
                  <a:lnTo>
                    <a:pt x="0" y="31"/>
                  </a:lnTo>
                  <a:lnTo>
                    <a:pt x="1" y="39"/>
                  </a:lnTo>
                  <a:lnTo>
                    <a:pt x="7" y="36"/>
                  </a:lnTo>
                  <a:lnTo>
                    <a:pt x="12" y="25"/>
                  </a:lnTo>
                  <a:lnTo>
                    <a:pt x="16" y="11"/>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0" name="Freeform 283"/>
            <p:cNvSpPr>
              <a:spLocks/>
            </p:cNvSpPr>
            <p:nvPr/>
          </p:nvSpPr>
          <p:spPr bwMode="auto">
            <a:xfrm>
              <a:off x="1324" y="3143"/>
              <a:ext cx="10" cy="43"/>
            </a:xfrm>
            <a:custGeom>
              <a:avLst/>
              <a:gdLst>
                <a:gd name="T0" fmla="*/ 0 w 10"/>
                <a:gd name="T1" fmla="*/ 0 h 43"/>
                <a:gd name="T2" fmla="*/ 0 w 10"/>
                <a:gd name="T3" fmla="*/ 8 h 43"/>
                <a:gd name="T4" fmla="*/ 0 w 10"/>
                <a:gd name="T5" fmla="*/ 22 h 43"/>
                <a:gd name="T6" fmla="*/ 1 w 10"/>
                <a:gd name="T7" fmla="*/ 37 h 43"/>
                <a:gd name="T8" fmla="*/ 6 w 10"/>
                <a:gd name="T9" fmla="*/ 43 h 43"/>
                <a:gd name="T10" fmla="*/ 10 w 10"/>
                <a:gd name="T11" fmla="*/ 37 h 43"/>
                <a:gd name="T12" fmla="*/ 7 w 10"/>
                <a:gd name="T13" fmla="*/ 24 h 43"/>
                <a:gd name="T14" fmla="*/ 3 w 10"/>
                <a:gd name="T15" fmla="*/ 10 h 43"/>
                <a:gd name="T16" fmla="*/ 0 w 10"/>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3"/>
                <a:gd name="T29" fmla="*/ 10 w 1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3">
                  <a:moveTo>
                    <a:pt x="0" y="0"/>
                  </a:moveTo>
                  <a:lnTo>
                    <a:pt x="0" y="8"/>
                  </a:lnTo>
                  <a:lnTo>
                    <a:pt x="0" y="22"/>
                  </a:lnTo>
                  <a:lnTo>
                    <a:pt x="1" y="37"/>
                  </a:lnTo>
                  <a:lnTo>
                    <a:pt x="6" y="43"/>
                  </a:lnTo>
                  <a:lnTo>
                    <a:pt x="10" y="37"/>
                  </a:lnTo>
                  <a:lnTo>
                    <a:pt x="7" y="24"/>
                  </a:lnTo>
                  <a:lnTo>
                    <a:pt x="3"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1" name="Freeform 284"/>
            <p:cNvSpPr>
              <a:spLocks/>
            </p:cNvSpPr>
            <p:nvPr/>
          </p:nvSpPr>
          <p:spPr bwMode="auto">
            <a:xfrm>
              <a:off x="1281" y="3121"/>
              <a:ext cx="33" cy="38"/>
            </a:xfrm>
            <a:custGeom>
              <a:avLst/>
              <a:gdLst>
                <a:gd name="T0" fmla="*/ 33 w 33"/>
                <a:gd name="T1" fmla="*/ 0 h 38"/>
                <a:gd name="T2" fmla="*/ 25 w 33"/>
                <a:gd name="T3" fmla="*/ 12 h 38"/>
                <a:gd name="T4" fmla="*/ 16 w 33"/>
                <a:gd name="T5" fmla="*/ 27 h 38"/>
                <a:gd name="T6" fmla="*/ 8 w 33"/>
                <a:gd name="T7" fmla="*/ 37 h 38"/>
                <a:gd name="T8" fmla="*/ 0 w 33"/>
                <a:gd name="T9" fmla="*/ 38 h 38"/>
                <a:gd name="T10" fmla="*/ 2 w 33"/>
                <a:gd name="T11" fmla="*/ 31 h 38"/>
                <a:gd name="T12" fmla="*/ 12 w 33"/>
                <a:gd name="T13" fmla="*/ 19 h 38"/>
                <a:gd name="T14" fmla="*/ 24 w 33"/>
                <a:gd name="T15" fmla="*/ 7 h 38"/>
                <a:gd name="T16" fmla="*/ 33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8"/>
                <a:gd name="T29" fmla="*/ 33 w 3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8">
                  <a:moveTo>
                    <a:pt x="33" y="0"/>
                  </a:moveTo>
                  <a:lnTo>
                    <a:pt x="25" y="12"/>
                  </a:lnTo>
                  <a:lnTo>
                    <a:pt x="16" y="27"/>
                  </a:lnTo>
                  <a:lnTo>
                    <a:pt x="8" y="37"/>
                  </a:lnTo>
                  <a:lnTo>
                    <a:pt x="0" y="38"/>
                  </a:lnTo>
                  <a:lnTo>
                    <a:pt x="2" y="31"/>
                  </a:lnTo>
                  <a:lnTo>
                    <a:pt x="12" y="19"/>
                  </a:lnTo>
                  <a:lnTo>
                    <a:pt x="24" y="7"/>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2" name="Freeform 285"/>
            <p:cNvSpPr>
              <a:spLocks/>
            </p:cNvSpPr>
            <p:nvPr/>
          </p:nvSpPr>
          <p:spPr bwMode="auto">
            <a:xfrm>
              <a:off x="1286" y="2908"/>
              <a:ext cx="56" cy="12"/>
            </a:xfrm>
            <a:custGeom>
              <a:avLst/>
              <a:gdLst>
                <a:gd name="T0" fmla="*/ 56 w 56"/>
                <a:gd name="T1" fmla="*/ 10 h 12"/>
                <a:gd name="T2" fmla="*/ 50 w 56"/>
                <a:gd name="T3" fmla="*/ 10 h 12"/>
                <a:gd name="T4" fmla="*/ 41 w 56"/>
                <a:gd name="T5" fmla="*/ 12 h 12"/>
                <a:gd name="T6" fmla="*/ 32 w 56"/>
                <a:gd name="T7" fmla="*/ 12 h 12"/>
                <a:gd name="T8" fmla="*/ 23 w 56"/>
                <a:gd name="T9" fmla="*/ 12 h 12"/>
                <a:gd name="T10" fmla="*/ 14 w 56"/>
                <a:gd name="T11" fmla="*/ 12 h 12"/>
                <a:gd name="T12" fmla="*/ 7 w 56"/>
                <a:gd name="T13" fmla="*/ 10 h 12"/>
                <a:gd name="T14" fmla="*/ 3 w 56"/>
                <a:gd name="T15" fmla="*/ 8 h 12"/>
                <a:gd name="T16" fmla="*/ 0 w 56"/>
                <a:gd name="T17" fmla="*/ 5 h 12"/>
                <a:gd name="T18" fmla="*/ 1 w 56"/>
                <a:gd name="T19" fmla="*/ 2 h 12"/>
                <a:gd name="T20" fmla="*/ 5 w 56"/>
                <a:gd name="T21" fmla="*/ 0 h 12"/>
                <a:gd name="T22" fmla="*/ 13 w 56"/>
                <a:gd name="T23" fmla="*/ 0 h 12"/>
                <a:gd name="T24" fmla="*/ 22 w 56"/>
                <a:gd name="T25" fmla="*/ 3 h 12"/>
                <a:gd name="T26" fmla="*/ 31 w 56"/>
                <a:gd name="T27" fmla="*/ 5 h 12"/>
                <a:gd name="T28" fmla="*/ 41 w 56"/>
                <a:gd name="T29" fmla="*/ 8 h 12"/>
                <a:gd name="T30" fmla="*/ 48 w 56"/>
                <a:gd name="T31" fmla="*/ 9 h 12"/>
                <a:gd name="T32" fmla="*/ 56 w 56"/>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2"/>
                <a:gd name="T53" fmla="*/ 56 w 5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2">
                  <a:moveTo>
                    <a:pt x="56" y="10"/>
                  </a:moveTo>
                  <a:lnTo>
                    <a:pt x="50" y="10"/>
                  </a:lnTo>
                  <a:lnTo>
                    <a:pt x="41" y="12"/>
                  </a:lnTo>
                  <a:lnTo>
                    <a:pt x="32" y="12"/>
                  </a:lnTo>
                  <a:lnTo>
                    <a:pt x="23" y="12"/>
                  </a:lnTo>
                  <a:lnTo>
                    <a:pt x="14" y="12"/>
                  </a:lnTo>
                  <a:lnTo>
                    <a:pt x="7" y="10"/>
                  </a:lnTo>
                  <a:lnTo>
                    <a:pt x="3" y="8"/>
                  </a:lnTo>
                  <a:lnTo>
                    <a:pt x="0" y="5"/>
                  </a:lnTo>
                  <a:lnTo>
                    <a:pt x="1" y="2"/>
                  </a:lnTo>
                  <a:lnTo>
                    <a:pt x="5" y="0"/>
                  </a:lnTo>
                  <a:lnTo>
                    <a:pt x="13" y="0"/>
                  </a:lnTo>
                  <a:lnTo>
                    <a:pt x="22" y="3"/>
                  </a:lnTo>
                  <a:lnTo>
                    <a:pt x="31" y="5"/>
                  </a:lnTo>
                  <a:lnTo>
                    <a:pt x="41" y="8"/>
                  </a:lnTo>
                  <a:lnTo>
                    <a:pt x="48" y="9"/>
                  </a:lnTo>
                  <a:lnTo>
                    <a:pt x="56"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3" name="Freeform 286"/>
            <p:cNvSpPr>
              <a:spLocks/>
            </p:cNvSpPr>
            <p:nvPr/>
          </p:nvSpPr>
          <p:spPr bwMode="auto">
            <a:xfrm>
              <a:off x="1294" y="2886"/>
              <a:ext cx="55" cy="19"/>
            </a:xfrm>
            <a:custGeom>
              <a:avLst/>
              <a:gdLst>
                <a:gd name="T0" fmla="*/ 55 w 55"/>
                <a:gd name="T1" fmla="*/ 19 h 19"/>
                <a:gd name="T2" fmla="*/ 49 w 55"/>
                <a:gd name="T3" fmla="*/ 19 h 19"/>
                <a:gd name="T4" fmla="*/ 42 w 55"/>
                <a:gd name="T5" fmla="*/ 18 h 19"/>
                <a:gd name="T6" fmla="*/ 33 w 55"/>
                <a:gd name="T7" fmla="*/ 16 h 19"/>
                <a:gd name="T8" fmla="*/ 24 w 55"/>
                <a:gd name="T9" fmla="*/ 15 h 19"/>
                <a:gd name="T10" fmla="*/ 15 w 55"/>
                <a:gd name="T11" fmla="*/ 13 h 19"/>
                <a:gd name="T12" fmla="*/ 8 w 55"/>
                <a:gd name="T13" fmla="*/ 10 h 19"/>
                <a:gd name="T14" fmla="*/ 3 w 55"/>
                <a:gd name="T15" fmla="*/ 6 h 19"/>
                <a:gd name="T16" fmla="*/ 0 w 55"/>
                <a:gd name="T17" fmla="*/ 3 h 19"/>
                <a:gd name="T18" fmla="*/ 2 w 55"/>
                <a:gd name="T19" fmla="*/ 0 h 19"/>
                <a:gd name="T20" fmla="*/ 8 w 55"/>
                <a:gd name="T21" fmla="*/ 0 h 19"/>
                <a:gd name="T22" fmla="*/ 15 w 55"/>
                <a:gd name="T23" fmla="*/ 1 h 19"/>
                <a:gd name="T24" fmla="*/ 24 w 55"/>
                <a:gd name="T25" fmla="*/ 6 h 19"/>
                <a:gd name="T26" fmla="*/ 34 w 55"/>
                <a:gd name="T27" fmla="*/ 10 h 19"/>
                <a:gd name="T28" fmla="*/ 43 w 55"/>
                <a:gd name="T29" fmla="*/ 13 h 19"/>
                <a:gd name="T30" fmla="*/ 51 w 55"/>
                <a:gd name="T31" fmla="*/ 18 h 19"/>
                <a:gd name="T32" fmla="*/ 55 w 5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9"/>
                <a:gd name="T53" fmla="*/ 55 w 5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9">
                  <a:moveTo>
                    <a:pt x="55" y="19"/>
                  </a:moveTo>
                  <a:lnTo>
                    <a:pt x="49" y="19"/>
                  </a:lnTo>
                  <a:lnTo>
                    <a:pt x="42" y="18"/>
                  </a:lnTo>
                  <a:lnTo>
                    <a:pt x="33" y="16"/>
                  </a:lnTo>
                  <a:lnTo>
                    <a:pt x="24" y="15"/>
                  </a:lnTo>
                  <a:lnTo>
                    <a:pt x="15" y="13"/>
                  </a:lnTo>
                  <a:lnTo>
                    <a:pt x="8" y="10"/>
                  </a:lnTo>
                  <a:lnTo>
                    <a:pt x="3" y="6"/>
                  </a:lnTo>
                  <a:lnTo>
                    <a:pt x="0" y="3"/>
                  </a:lnTo>
                  <a:lnTo>
                    <a:pt x="2" y="0"/>
                  </a:lnTo>
                  <a:lnTo>
                    <a:pt x="8" y="0"/>
                  </a:lnTo>
                  <a:lnTo>
                    <a:pt x="15" y="1"/>
                  </a:lnTo>
                  <a:lnTo>
                    <a:pt x="24" y="6"/>
                  </a:lnTo>
                  <a:lnTo>
                    <a:pt x="34" y="10"/>
                  </a:lnTo>
                  <a:lnTo>
                    <a:pt x="43" y="13"/>
                  </a:lnTo>
                  <a:lnTo>
                    <a:pt x="51" y="18"/>
                  </a:lnTo>
                  <a:lnTo>
                    <a:pt x="55"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4" name="Freeform 287"/>
            <p:cNvSpPr>
              <a:spLocks/>
            </p:cNvSpPr>
            <p:nvPr/>
          </p:nvSpPr>
          <p:spPr bwMode="auto">
            <a:xfrm>
              <a:off x="1271" y="2936"/>
              <a:ext cx="51" cy="12"/>
            </a:xfrm>
            <a:custGeom>
              <a:avLst/>
              <a:gdLst>
                <a:gd name="T0" fmla="*/ 51 w 51"/>
                <a:gd name="T1" fmla="*/ 5 h 12"/>
                <a:gd name="T2" fmla="*/ 50 w 51"/>
                <a:gd name="T3" fmla="*/ 8 h 12"/>
                <a:gd name="T4" fmla="*/ 44 w 51"/>
                <a:gd name="T5" fmla="*/ 9 h 12"/>
                <a:gd name="T6" fmla="*/ 37 w 51"/>
                <a:gd name="T7" fmla="*/ 11 h 12"/>
                <a:gd name="T8" fmla="*/ 28 w 51"/>
                <a:gd name="T9" fmla="*/ 12 h 12"/>
                <a:gd name="T10" fmla="*/ 18 w 51"/>
                <a:gd name="T11" fmla="*/ 12 h 12"/>
                <a:gd name="T12" fmla="*/ 10 w 51"/>
                <a:gd name="T13" fmla="*/ 11 h 12"/>
                <a:gd name="T14" fmla="*/ 3 w 51"/>
                <a:gd name="T15" fmla="*/ 9 h 12"/>
                <a:gd name="T16" fmla="*/ 0 w 51"/>
                <a:gd name="T17" fmla="*/ 5 h 12"/>
                <a:gd name="T18" fmla="*/ 0 w 51"/>
                <a:gd name="T19" fmla="*/ 2 h 12"/>
                <a:gd name="T20" fmla="*/ 3 w 51"/>
                <a:gd name="T21" fmla="*/ 0 h 12"/>
                <a:gd name="T22" fmla="*/ 10 w 51"/>
                <a:gd name="T23" fmla="*/ 0 h 12"/>
                <a:gd name="T24" fmla="*/ 18 w 51"/>
                <a:gd name="T25" fmla="*/ 2 h 12"/>
                <a:gd name="T26" fmla="*/ 26 w 51"/>
                <a:gd name="T27" fmla="*/ 3 h 12"/>
                <a:gd name="T28" fmla="*/ 37 w 51"/>
                <a:gd name="T29" fmla="*/ 3 h 12"/>
                <a:gd name="T30" fmla="*/ 44 w 51"/>
                <a:gd name="T31" fmla="*/ 5 h 12"/>
                <a:gd name="T32" fmla="*/ 51 w 51"/>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51" y="5"/>
                  </a:moveTo>
                  <a:lnTo>
                    <a:pt x="50" y="8"/>
                  </a:lnTo>
                  <a:lnTo>
                    <a:pt x="44" y="9"/>
                  </a:lnTo>
                  <a:lnTo>
                    <a:pt x="37" y="11"/>
                  </a:lnTo>
                  <a:lnTo>
                    <a:pt x="28" y="12"/>
                  </a:lnTo>
                  <a:lnTo>
                    <a:pt x="18" y="12"/>
                  </a:lnTo>
                  <a:lnTo>
                    <a:pt x="10" y="11"/>
                  </a:lnTo>
                  <a:lnTo>
                    <a:pt x="3" y="9"/>
                  </a:lnTo>
                  <a:lnTo>
                    <a:pt x="0" y="5"/>
                  </a:lnTo>
                  <a:lnTo>
                    <a:pt x="0" y="2"/>
                  </a:lnTo>
                  <a:lnTo>
                    <a:pt x="3" y="0"/>
                  </a:lnTo>
                  <a:lnTo>
                    <a:pt x="10" y="0"/>
                  </a:lnTo>
                  <a:lnTo>
                    <a:pt x="18" y="2"/>
                  </a:lnTo>
                  <a:lnTo>
                    <a:pt x="26" y="3"/>
                  </a:lnTo>
                  <a:lnTo>
                    <a:pt x="37" y="3"/>
                  </a:lnTo>
                  <a:lnTo>
                    <a:pt x="44" y="5"/>
                  </a:lnTo>
                  <a:lnTo>
                    <a:pt x="51"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5" name="Freeform 288"/>
            <p:cNvSpPr>
              <a:spLocks/>
            </p:cNvSpPr>
            <p:nvPr/>
          </p:nvSpPr>
          <p:spPr bwMode="auto">
            <a:xfrm>
              <a:off x="1256" y="2961"/>
              <a:ext cx="61" cy="20"/>
            </a:xfrm>
            <a:custGeom>
              <a:avLst/>
              <a:gdLst>
                <a:gd name="T0" fmla="*/ 61 w 61"/>
                <a:gd name="T1" fmla="*/ 0 h 20"/>
                <a:gd name="T2" fmla="*/ 53 w 61"/>
                <a:gd name="T3" fmla="*/ 5 h 20"/>
                <a:gd name="T4" fmla="*/ 46 w 61"/>
                <a:gd name="T5" fmla="*/ 9 h 20"/>
                <a:gd name="T6" fmla="*/ 35 w 61"/>
                <a:gd name="T7" fmla="*/ 12 h 20"/>
                <a:gd name="T8" fmla="*/ 25 w 61"/>
                <a:gd name="T9" fmla="*/ 17 h 20"/>
                <a:gd name="T10" fmla="*/ 16 w 61"/>
                <a:gd name="T11" fmla="*/ 18 h 20"/>
                <a:gd name="T12" fmla="*/ 7 w 61"/>
                <a:gd name="T13" fmla="*/ 20 h 20"/>
                <a:gd name="T14" fmla="*/ 3 w 61"/>
                <a:gd name="T15" fmla="*/ 18 h 20"/>
                <a:gd name="T16" fmla="*/ 0 w 61"/>
                <a:gd name="T17" fmla="*/ 15 h 20"/>
                <a:gd name="T18" fmla="*/ 2 w 61"/>
                <a:gd name="T19" fmla="*/ 11 h 20"/>
                <a:gd name="T20" fmla="*/ 6 w 61"/>
                <a:gd name="T21" fmla="*/ 8 h 20"/>
                <a:gd name="T22" fmla="*/ 15 w 61"/>
                <a:gd name="T23" fmla="*/ 6 h 20"/>
                <a:gd name="T24" fmla="*/ 25 w 61"/>
                <a:gd name="T25" fmla="*/ 5 h 20"/>
                <a:gd name="T26" fmla="*/ 35 w 61"/>
                <a:gd name="T27" fmla="*/ 5 h 20"/>
                <a:gd name="T28" fmla="*/ 46 w 61"/>
                <a:gd name="T29" fmla="*/ 3 h 20"/>
                <a:gd name="T30" fmla="*/ 55 w 61"/>
                <a:gd name="T31" fmla="*/ 2 h 20"/>
                <a:gd name="T32" fmla="*/ 61 w 61"/>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
                <a:gd name="T53" fmla="*/ 61 w 6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
                  <a:moveTo>
                    <a:pt x="61" y="0"/>
                  </a:moveTo>
                  <a:lnTo>
                    <a:pt x="53" y="5"/>
                  </a:lnTo>
                  <a:lnTo>
                    <a:pt x="46" y="9"/>
                  </a:lnTo>
                  <a:lnTo>
                    <a:pt x="35" y="12"/>
                  </a:lnTo>
                  <a:lnTo>
                    <a:pt x="25" y="17"/>
                  </a:lnTo>
                  <a:lnTo>
                    <a:pt x="16" y="18"/>
                  </a:lnTo>
                  <a:lnTo>
                    <a:pt x="7" y="20"/>
                  </a:lnTo>
                  <a:lnTo>
                    <a:pt x="3" y="18"/>
                  </a:lnTo>
                  <a:lnTo>
                    <a:pt x="0" y="15"/>
                  </a:lnTo>
                  <a:lnTo>
                    <a:pt x="2" y="11"/>
                  </a:lnTo>
                  <a:lnTo>
                    <a:pt x="6" y="8"/>
                  </a:lnTo>
                  <a:lnTo>
                    <a:pt x="15" y="6"/>
                  </a:lnTo>
                  <a:lnTo>
                    <a:pt x="25" y="5"/>
                  </a:lnTo>
                  <a:lnTo>
                    <a:pt x="35" y="5"/>
                  </a:lnTo>
                  <a:lnTo>
                    <a:pt x="46" y="3"/>
                  </a:lnTo>
                  <a:lnTo>
                    <a:pt x="55" y="2"/>
                  </a:lnTo>
                  <a:lnTo>
                    <a:pt x="6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6" name="Freeform 289"/>
            <p:cNvSpPr>
              <a:spLocks/>
            </p:cNvSpPr>
            <p:nvPr/>
          </p:nvSpPr>
          <p:spPr bwMode="auto">
            <a:xfrm>
              <a:off x="1240" y="2989"/>
              <a:ext cx="66" cy="23"/>
            </a:xfrm>
            <a:custGeom>
              <a:avLst/>
              <a:gdLst>
                <a:gd name="T0" fmla="*/ 66 w 66"/>
                <a:gd name="T1" fmla="*/ 0 h 23"/>
                <a:gd name="T2" fmla="*/ 60 w 66"/>
                <a:gd name="T3" fmla="*/ 3 h 23"/>
                <a:gd name="T4" fmla="*/ 50 w 66"/>
                <a:gd name="T5" fmla="*/ 8 h 23"/>
                <a:gd name="T6" fmla="*/ 40 w 66"/>
                <a:gd name="T7" fmla="*/ 12 h 23"/>
                <a:gd name="T8" fmla="*/ 28 w 66"/>
                <a:gd name="T9" fmla="*/ 17 h 23"/>
                <a:gd name="T10" fmla="*/ 18 w 66"/>
                <a:gd name="T11" fmla="*/ 20 h 23"/>
                <a:gd name="T12" fmla="*/ 7 w 66"/>
                <a:gd name="T13" fmla="*/ 23 h 23"/>
                <a:gd name="T14" fmla="*/ 1 w 66"/>
                <a:gd name="T15" fmla="*/ 21 h 23"/>
                <a:gd name="T16" fmla="*/ 0 w 66"/>
                <a:gd name="T17" fmla="*/ 18 h 23"/>
                <a:gd name="T18" fmla="*/ 3 w 66"/>
                <a:gd name="T19" fmla="*/ 14 h 23"/>
                <a:gd name="T20" fmla="*/ 10 w 66"/>
                <a:gd name="T21" fmla="*/ 11 h 23"/>
                <a:gd name="T22" fmla="*/ 19 w 66"/>
                <a:gd name="T23" fmla="*/ 8 h 23"/>
                <a:gd name="T24" fmla="*/ 31 w 66"/>
                <a:gd name="T25" fmla="*/ 6 h 23"/>
                <a:gd name="T26" fmla="*/ 43 w 66"/>
                <a:gd name="T27" fmla="*/ 5 h 23"/>
                <a:gd name="T28" fmla="*/ 53 w 66"/>
                <a:gd name="T29" fmla="*/ 3 h 23"/>
                <a:gd name="T30" fmla="*/ 62 w 66"/>
                <a:gd name="T31" fmla="*/ 2 h 23"/>
                <a:gd name="T32" fmla="*/ 66 w 6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3"/>
                <a:gd name="T53" fmla="*/ 66 w 6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3">
                  <a:moveTo>
                    <a:pt x="66" y="0"/>
                  </a:moveTo>
                  <a:lnTo>
                    <a:pt x="60" y="3"/>
                  </a:lnTo>
                  <a:lnTo>
                    <a:pt x="50" y="8"/>
                  </a:lnTo>
                  <a:lnTo>
                    <a:pt x="40" y="12"/>
                  </a:lnTo>
                  <a:lnTo>
                    <a:pt x="28" y="17"/>
                  </a:lnTo>
                  <a:lnTo>
                    <a:pt x="18" y="20"/>
                  </a:lnTo>
                  <a:lnTo>
                    <a:pt x="7" y="23"/>
                  </a:lnTo>
                  <a:lnTo>
                    <a:pt x="1" y="21"/>
                  </a:lnTo>
                  <a:lnTo>
                    <a:pt x="0" y="18"/>
                  </a:lnTo>
                  <a:lnTo>
                    <a:pt x="3" y="14"/>
                  </a:lnTo>
                  <a:lnTo>
                    <a:pt x="10" y="11"/>
                  </a:lnTo>
                  <a:lnTo>
                    <a:pt x="19" y="8"/>
                  </a:lnTo>
                  <a:lnTo>
                    <a:pt x="31" y="6"/>
                  </a:lnTo>
                  <a:lnTo>
                    <a:pt x="43" y="5"/>
                  </a:lnTo>
                  <a:lnTo>
                    <a:pt x="53" y="3"/>
                  </a:lnTo>
                  <a:lnTo>
                    <a:pt x="62" y="2"/>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7" name="Freeform 290"/>
            <p:cNvSpPr>
              <a:spLocks/>
            </p:cNvSpPr>
            <p:nvPr/>
          </p:nvSpPr>
          <p:spPr bwMode="auto">
            <a:xfrm>
              <a:off x="1235" y="3041"/>
              <a:ext cx="71" cy="36"/>
            </a:xfrm>
            <a:custGeom>
              <a:avLst/>
              <a:gdLst>
                <a:gd name="T0" fmla="*/ 71 w 71"/>
                <a:gd name="T1" fmla="*/ 0 h 36"/>
                <a:gd name="T2" fmla="*/ 64 w 71"/>
                <a:gd name="T3" fmla="*/ 6 h 36"/>
                <a:gd name="T4" fmla="*/ 55 w 71"/>
                <a:gd name="T5" fmla="*/ 13 h 36"/>
                <a:gd name="T6" fmla="*/ 45 w 71"/>
                <a:gd name="T7" fmla="*/ 21 h 36"/>
                <a:gd name="T8" fmla="*/ 33 w 71"/>
                <a:gd name="T9" fmla="*/ 27 h 36"/>
                <a:gd name="T10" fmla="*/ 21 w 71"/>
                <a:gd name="T11" fmla="*/ 31 h 36"/>
                <a:gd name="T12" fmla="*/ 12 w 71"/>
                <a:gd name="T13" fmla="*/ 36 h 36"/>
                <a:gd name="T14" fmla="*/ 5 w 71"/>
                <a:gd name="T15" fmla="*/ 36 h 36"/>
                <a:gd name="T16" fmla="*/ 0 w 71"/>
                <a:gd name="T17" fmla="*/ 34 h 36"/>
                <a:gd name="T18" fmla="*/ 2 w 71"/>
                <a:gd name="T19" fmla="*/ 30 h 36"/>
                <a:gd name="T20" fmla="*/ 9 w 71"/>
                <a:gd name="T21" fmla="*/ 25 h 36"/>
                <a:gd name="T22" fmla="*/ 20 w 71"/>
                <a:gd name="T23" fmla="*/ 21 h 36"/>
                <a:gd name="T24" fmla="*/ 31 w 71"/>
                <a:gd name="T25" fmla="*/ 16 h 36"/>
                <a:gd name="T26" fmla="*/ 45 w 71"/>
                <a:gd name="T27" fmla="*/ 13 h 36"/>
                <a:gd name="T28" fmla="*/ 56 w 71"/>
                <a:gd name="T29" fmla="*/ 9 h 36"/>
                <a:gd name="T30" fmla="*/ 65 w 71"/>
                <a:gd name="T31" fmla="*/ 5 h 36"/>
                <a:gd name="T32" fmla="*/ 71 w 7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36"/>
                <a:gd name="T53" fmla="*/ 71 w 7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36">
                  <a:moveTo>
                    <a:pt x="71" y="0"/>
                  </a:moveTo>
                  <a:lnTo>
                    <a:pt x="64" y="6"/>
                  </a:lnTo>
                  <a:lnTo>
                    <a:pt x="55" y="13"/>
                  </a:lnTo>
                  <a:lnTo>
                    <a:pt x="45" y="21"/>
                  </a:lnTo>
                  <a:lnTo>
                    <a:pt x="33" y="27"/>
                  </a:lnTo>
                  <a:lnTo>
                    <a:pt x="21" y="31"/>
                  </a:lnTo>
                  <a:lnTo>
                    <a:pt x="12" y="36"/>
                  </a:lnTo>
                  <a:lnTo>
                    <a:pt x="5" y="36"/>
                  </a:lnTo>
                  <a:lnTo>
                    <a:pt x="0" y="34"/>
                  </a:lnTo>
                  <a:lnTo>
                    <a:pt x="2" y="30"/>
                  </a:lnTo>
                  <a:lnTo>
                    <a:pt x="9" y="25"/>
                  </a:lnTo>
                  <a:lnTo>
                    <a:pt x="20" y="21"/>
                  </a:lnTo>
                  <a:lnTo>
                    <a:pt x="31" y="16"/>
                  </a:lnTo>
                  <a:lnTo>
                    <a:pt x="45" y="13"/>
                  </a:lnTo>
                  <a:lnTo>
                    <a:pt x="56" y="9"/>
                  </a:lnTo>
                  <a:lnTo>
                    <a:pt x="65" y="5"/>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8" name="Freeform 291"/>
            <p:cNvSpPr>
              <a:spLocks/>
            </p:cNvSpPr>
            <p:nvPr/>
          </p:nvSpPr>
          <p:spPr bwMode="auto">
            <a:xfrm>
              <a:off x="1247" y="3097"/>
              <a:ext cx="65" cy="43"/>
            </a:xfrm>
            <a:custGeom>
              <a:avLst/>
              <a:gdLst>
                <a:gd name="T0" fmla="*/ 65 w 65"/>
                <a:gd name="T1" fmla="*/ 0 h 43"/>
                <a:gd name="T2" fmla="*/ 61 w 65"/>
                <a:gd name="T3" fmla="*/ 6 h 43"/>
                <a:gd name="T4" fmla="*/ 52 w 65"/>
                <a:gd name="T5" fmla="*/ 14 h 43"/>
                <a:gd name="T6" fmla="*/ 42 w 65"/>
                <a:gd name="T7" fmla="*/ 21 h 43"/>
                <a:gd name="T8" fmla="*/ 31 w 65"/>
                <a:gd name="T9" fmla="*/ 30 h 43"/>
                <a:gd name="T10" fmla="*/ 21 w 65"/>
                <a:gd name="T11" fmla="*/ 36 h 43"/>
                <a:gd name="T12" fmla="*/ 11 w 65"/>
                <a:gd name="T13" fmla="*/ 42 h 43"/>
                <a:gd name="T14" fmla="*/ 5 w 65"/>
                <a:gd name="T15" fmla="*/ 43 h 43"/>
                <a:gd name="T16" fmla="*/ 0 w 65"/>
                <a:gd name="T17" fmla="*/ 42 h 43"/>
                <a:gd name="T18" fmla="*/ 2 w 65"/>
                <a:gd name="T19" fmla="*/ 37 h 43"/>
                <a:gd name="T20" fmla="*/ 8 w 65"/>
                <a:gd name="T21" fmla="*/ 31 h 43"/>
                <a:gd name="T22" fmla="*/ 16 w 65"/>
                <a:gd name="T23" fmla="*/ 25 h 43"/>
                <a:gd name="T24" fmla="*/ 28 w 65"/>
                <a:gd name="T25" fmla="*/ 20 h 43"/>
                <a:gd name="T26" fmla="*/ 42 w 65"/>
                <a:gd name="T27" fmla="*/ 14 h 43"/>
                <a:gd name="T28" fmla="*/ 52 w 65"/>
                <a:gd name="T29" fmla="*/ 8 h 43"/>
                <a:gd name="T30" fmla="*/ 61 w 65"/>
                <a:gd name="T31" fmla="*/ 3 h 43"/>
                <a:gd name="T32" fmla="*/ 65 w 6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3"/>
                <a:gd name="T53" fmla="*/ 65 w 65"/>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3">
                  <a:moveTo>
                    <a:pt x="65" y="0"/>
                  </a:moveTo>
                  <a:lnTo>
                    <a:pt x="61" y="6"/>
                  </a:lnTo>
                  <a:lnTo>
                    <a:pt x="52" y="14"/>
                  </a:lnTo>
                  <a:lnTo>
                    <a:pt x="42" y="21"/>
                  </a:lnTo>
                  <a:lnTo>
                    <a:pt x="31" y="30"/>
                  </a:lnTo>
                  <a:lnTo>
                    <a:pt x="21" y="36"/>
                  </a:lnTo>
                  <a:lnTo>
                    <a:pt x="11" y="42"/>
                  </a:lnTo>
                  <a:lnTo>
                    <a:pt x="5" y="43"/>
                  </a:lnTo>
                  <a:lnTo>
                    <a:pt x="0" y="42"/>
                  </a:lnTo>
                  <a:lnTo>
                    <a:pt x="2" y="37"/>
                  </a:lnTo>
                  <a:lnTo>
                    <a:pt x="8" y="31"/>
                  </a:lnTo>
                  <a:lnTo>
                    <a:pt x="16" y="25"/>
                  </a:lnTo>
                  <a:lnTo>
                    <a:pt x="28" y="20"/>
                  </a:lnTo>
                  <a:lnTo>
                    <a:pt x="42" y="14"/>
                  </a:lnTo>
                  <a:lnTo>
                    <a:pt x="52" y="8"/>
                  </a:lnTo>
                  <a:lnTo>
                    <a:pt x="61"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9" name="Freeform 292"/>
            <p:cNvSpPr>
              <a:spLocks/>
            </p:cNvSpPr>
            <p:nvPr/>
          </p:nvSpPr>
          <p:spPr bwMode="auto">
            <a:xfrm>
              <a:off x="1244" y="3015"/>
              <a:ext cx="59" cy="36"/>
            </a:xfrm>
            <a:custGeom>
              <a:avLst/>
              <a:gdLst>
                <a:gd name="T0" fmla="*/ 59 w 59"/>
                <a:gd name="T1" fmla="*/ 0 h 36"/>
                <a:gd name="T2" fmla="*/ 55 w 59"/>
                <a:gd name="T3" fmla="*/ 4 h 36"/>
                <a:gd name="T4" fmla="*/ 46 w 59"/>
                <a:gd name="T5" fmla="*/ 10 h 36"/>
                <a:gd name="T6" fmla="*/ 37 w 59"/>
                <a:gd name="T7" fmla="*/ 17 h 36"/>
                <a:gd name="T8" fmla="*/ 27 w 59"/>
                <a:gd name="T9" fmla="*/ 25 h 36"/>
                <a:gd name="T10" fmla="*/ 18 w 59"/>
                <a:gd name="T11" fmla="*/ 31 h 36"/>
                <a:gd name="T12" fmla="*/ 9 w 59"/>
                <a:gd name="T13" fmla="*/ 35 h 36"/>
                <a:gd name="T14" fmla="*/ 3 w 59"/>
                <a:gd name="T15" fmla="*/ 36 h 36"/>
                <a:gd name="T16" fmla="*/ 0 w 59"/>
                <a:gd name="T17" fmla="*/ 34 h 36"/>
                <a:gd name="T18" fmla="*/ 2 w 59"/>
                <a:gd name="T19" fmla="*/ 29 h 36"/>
                <a:gd name="T20" fmla="*/ 8 w 59"/>
                <a:gd name="T21" fmla="*/ 23 h 36"/>
                <a:gd name="T22" fmla="*/ 16 w 59"/>
                <a:gd name="T23" fmla="*/ 19 h 36"/>
                <a:gd name="T24" fmla="*/ 27 w 59"/>
                <a:gd name="T25" fmla="*/ 14 h 36"/>
                <a:gd name="T26" fmla="*/ 37 w 59"/>
                <a:gd name="T27" fmla="*/ 10 h 36"/>
                <a:gd name="T28" fmla="*/ 47 w 59"/>
                <a:gd name="T29" fmla="*/ 5 h 36"/>
                <a:gd name="T30" fmla="*/ 55 w 59"/>
                <a:gd name="T31" fmla="*/ 2 h 36"/>
                <a:gd name="T32" fmla="*/ 59 w 5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6"/>
                <a:gd name="T53" fmla="*/ 59 w 5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6">
                  <a:moveTo>
                    <a:pt x="59" y="0"/>
                  </a:moveTo>
                  <a:lnTo>
                    <a:pt x="55" y="4"/>
                  </a:lnTo>
                  <a:lnTo>
                    <a:pt x="46" y="10"/>
                  </a:lnTo>
                  <a:lnTo>
                    <a:pt x="37" y="17"/>
                  </a:lnTo>
                  <a:lnTo>
                    <a:pt x="27" y="25"/>
                  </a:lnTo>
                  <a:lnTo>
                    <a:pt x="18" y="31"/>
                  </a:lnTo>
                  <a:lnTo>
                    <a:pt x="9" y="35"/>
                  </a:lnTo>
                  <a:lnTo>
                    <a:pt x="3" y="36"/>
                  </a:lnTo>
                  <a:lnTo>
                    <a:pt x="0" y="34"/>
                  </a:lnTo>
                  <a:lnTo>
                    <a:pt x="2" y="29"/>
                  </a:lnTo>
                  <a:lnTo>
                    <a:pt x="8" y="23"/>
                  </a:lnTo>
                  <a:lnTo>
                    <a:pt x="16" y="19"/>
                  </a:lnTo>
                  <a:lnTo>
                    <a:pt x="27" y="14"/>
                  </a:lnTo>
                  <a:lnTo>
                    <a:pt x="37" y="10"/>
                  </a:lnTo>
                  <a:lnTo>
                    <a:pt x="47" y="5"/>
                  </a:lnTo>
                  <a:lnTo>
                    <a:pt x="55"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0" name="Freeform 293"/>
            <p:cNvSpPr>
              <a:spLocks/>
            </p:cNvSpPr>
            <p:nvPr/>
          </p:nvSpPr>
          <p:spPr bwMode="auto">
            <a:xfrm>
              <a:off x="1299" y="3017"/>
              <a:ext cx="87" cy="57"/>
            </a:xfrm>
            <a:custGeom>
              <a:avLst/>
              <a:gdLst>
                <a:gd name="T0" fmla="*/ 87 w 87"/>
                <a:gd name="T1" fmla="*/ 55 h 57"/>
                <a:gd name="T2" fmla="*/ 83 w 87"/>
                <a:gd name="T3" fmla="*/ 57 h 57"/>
                <a:gd name="T4" fmla="*/ 72 w 87"/>
                <a:gd name="T5" fmla="*/ 54 h 57"/>
                <a:gd name="T6" fmla="*/ 59 w 87"/>
                <a:gd name="T7" fmla="*/ 48 h 57"/>
                <a:gd name="T8" fmla="*/ 44 w 87"/>
                <a:gd name="T9" fmla="*/ 40 h 57"/>
                <a:gd name="T10" fmla="*/ 29 w 87"/>
                <a:gd name="T11" fmla="*/ 30 h 57"/>
                <a:gd name="T12" fmla="*/ 16 w 87"/>
                <a:gd name="T13" fmla="*/ 20 h 57"/>
                <a:gd name="T14" fmla="*/ 6 w 87"/>
                <a:gd name="T15" fmla="*/ 9 h 57"/>
                <a:gd name="T16" fmla="*/ 0 w 87"/>
                <a:gd name="T17" fmla="*/ 0 h 57"/>
                <a:gd name="T18" fmla="*/ 7 w 87"/>
                <a:gd name="T19" fmla="*/ 5 h 57"/>
                <a:gd name="T20" fmla="*/ 18 w 87"/>
                <a:gd name="T21" fmla="*/ 11 h 57"/>
                <a:gd name="T22" fmla="*/ 32 w 87"/>
                <a:gd name="T23" fmla="*/ 18 h 57"/>
                <a:gd name="T24" fmla="*/ 49 w 87"/>
                <a:gd name="T25" fmla="*/ 27 h 57"/>
                <a:gd name="T26" fmla="*/ 63 w 87"/>
                <a:gd name="T27" fmla="*/ 37 h 57"/>
                <a:gd name="T28" fmla="*/ 77 w 87"/>
                <a:gd name="T29" fmla="*/ 45 h 57"/>
                <a:gd name="T30" fmla="*/ 84 w 87"/>
                <a:gd name="T31" fmla="*/ 51 h 57"/>
                <a:gd name="T32" fmla="*/ 87 w 87"/>
                <a:gd name="T33" fmla="*/ 55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7"/>
                <a:gd name="T53" fmla="*/ 87 w 8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7">
                  <a:moveTo>
                    <a:pt x="87" y="55"/>
                  </a:moveTo>
                  <a:lnTo>
                    <a:pt x="83" y="57"/>
                  </a:lnTo>
                  <a:lnTo>
                    <a:pt x="72" y="54"/>
                  </a:lnTo>
                  <a:lnTo>
                    <a:pt x="59" y="48"/>
                  </a:lnTo>
                  <a:lnTo>
                    <a:pt x="44" y="40"/>
                  </a:lnTo>
                  <a:lnTo>
                    <a:pt x="29" y="30"/>
                  </a:lnTo>
                  <a:lnTo>
                    <a:pt x="16" y="20"/>
                  </a:lnTo>
                  <a:lnTo>
                    <a:pt x="6" y="9"/>
                  </a:lnTo>
                  <a:lnTo>
                    <a:pt x="0" y="0"/>
                  </a:lnTo>
                  <a:lnTo>
                    <a:pt x="7" y="5"/>
                  </a:lnTo>
                  <a:lnTo>
                    <a:pt x="18" y="11"/>
                  </a:lnTo>
                  <a:lnTo>
                    <a:pt x="32" y="18"/>
                  </a:lnTo>
                  <a:lnTo>
                    <a:pt x="49" y="27"/>
                  </a:lnTo>
                  <a:lnTo>
                    <a:pt x="63" y="37"/>
                  </a:lnTo>
                  <a:lnTo>
                    <a:pt x="77" y="45"/>
                  </a:lnTo>
                  <a:lnTo>
                    <a:pt x="84" y="51"/>
                  </a:lnTo>
                  <a:lnTo>
                    <a:pt x="87"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1" name="Freeform 294"/>
            <p:cNvSpPr>
              <a:spLocks/>
            </p:cNvSpPr>
            <p:nvPr/>
          </p:nvSpPr>
          <p:spPr bwMode="auto">
            <a:xfrm>
              <a:off x="1303" y="3063"/>
              <a:ext cx="68" cy="48"/>
            </a:xfrm>
            <a:custGeom>
              <a:avLst/>
              <a:gdLst>
                <a:gd name="T0" fmla="*/ 68 w 68"/>
                <a:gd name="T1" fmla="*/ 48 h 48"/>
                <a:gd name="T2" fmla="*/ 65 w 68"/>
                <a:gd name="T3" fmla="*/ 48 h 48"/>
                <a:gd name="T4" fmla="*/ 58 w 68"/>
                <a:gd name="T5" fmla="*/ 46 h 48"/>
                <a:gd name="T6" fmla="*/ 48 w 68"/>
                <a:gd name="T7" fmla="*/ 42 h 48"/>
                <a:gd name="T8" fmla="*/ 37 w 68"/>
                <a:gd name="T9" fmla="*/ 36 h 48"/>
                <a:gd name="T10" fmla="*/ 25 w 68"/>
                <a:gd name="T11" fmla="*/ 28 h 48"/>
                <a:gd name="T12" fmla="*/ 15 w 68"/>
                <a:gd name="T13" fmla="*/ 20 h 48"/>
                <a:gd name="T14" fmla="*/ 6 w 68"/>
                <a:gd name="T15" fmla="*/ 11 h 48"/>
                <a:gd name="T16" fmla="*/ 0 w 68"/>
                <a:gd name="T17" fmla="*/ 0 h 48"/>
                <a:gd name="T18" fmla="*/ 8 w 68"/>
                <a:gd name="T19" fmla="*/ 6 h 48"/>
                <a:gd name="T20" fmla="*/ 18 w 68"/>
                <a:gd name="T21" fmla="*/ 12 h 48"/>
                <a:gd name="T22" fmla="*/ 28 w 68"/>
                <a:gd name="T23" fmla="*/ 20 h 48"/>
                <a:gd name="T24" fmla="*/ 42 w 68"/>
                <a:gd name="T25" fmla="*/ 27 h 48"/>
                <a:gd name="T26" fmla="*/ 52 w 68"/>
                <a:gd name="T27" fmla="*/ 34 h 48"/>
                <a:gd name="T28" fmla="*/ 61 w 68"/>
                <a:gd name="T29" fmla="*/ 40 h 48"/>
                <a:gd name="T30" fmla="*/ 67 w 68"/>
                <a:gd name="T31" fmla="*/ 45 h 48"/>
                <a:gd name="T32" fmla="*/ 68 w 6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8"/>
                <a:gd name="T53" fmla="*/ 68 w 6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8">
                  <a:moveTo>
                    <a:pt x="68" y="48"/>
                  </a:moveTo>
                  <a:lnTo>
                    <a:pt x="65" y="48"/>
                  </a:lnTo>
                  <a:lnTo>
                    <a:pt x="58" y="46"/>
                  </a:lnTo>
                  <a:lnTo>
                    <a:pt x="48" y="42"/>
                  </a:lnTo>
                  <a:lnTo>
                    <a:pt x="37" y="36"/>
                  </a:lnTo>
                  <a:lnTo>
                    <a:pt x="25" y="28"/>
                  </a:lnTo>
                  <a:lnTo>
                    <a:pt x="15" y="20"/>
                  </a:lnTo>
                  <a:lnTo>
                    <a:pt x="6" y="11"/>
                  </a:lnTo>
                  <a:lnTo>
                    <a:pt x="0" y="0"/>
                  </a:lnTo>
                  <a:lnTo>
                    <a:pt x="8" y="6"/>
                  </a:lnTo>
                  <a:lnTo>
                    <a:pt x="18" y="12"/>
                  </a:lnTo>
                  <a:lnTo>
                    <a:pt x="28" y="20"/>
                  </a:lnTo>
                  <a:lnTo>
                    <a:pt x="42" y="27"/>
                  </a:lnTo>
                  <a:lnTo>
                    <a:pt x="52" y="34"/>
                  </a:lnTo>
                  <a:lnTo>
                    <a:pt x="61" y="40"/>
                  </a:lnTo>
                  <a:lnTo>
                    <a:pt x="67" y="45"/>
                  </a:lnTo>
                  <a:lnTo>
                    <a:pt x="68"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2" name="Freeform 295"/>
            <p:cNvSpPr>
              <a:spLocks/>
            </p:cNvSpPr>
            <p:nvPr/>
          </p:nvSpPr>
          <p:spPr bwMode="auto">
            <a:xfrm>
              <a:off x="1241" y="3069"/>
              <a:ext cx="67" cy="42"/>
            </a:xfrm>
            <a:custGeom>
              <a:avLst/>
              <a:gdLst>
                <a:gd name="T0" fmla="*/ 67 w 67"/>
                <a:gd name="T1" fmla="*/ 0 h 42"/>
                <a:gd name="T2" fmla="*/ 62 w 67"/>
                <a:gd name="T3" fmla="*/ 6 h 42"/>
                <a:gd name="T4" fmla="*/ 53 w 67"/>
                <a:gd name="T5" fmla="*/ 14 h 42"/>
                <a:gd name="T6" fmla="*/ 43 w 67"/>
                <a:gd name="T7" fmla="*/ 21 h 42"/>
                <a:gd name="T8" fmla="*/ 33 w 67"/>
                <a:gd name="T9" fmla="*/ 28 h 42"/>
                <a:gd name="T10" fmla="*/ 21 w 67"/>
                <a:gd name="T11" fmla="*/ 36 h 42"/>
                <a:gd name="T12" fmla="*/ 12 w 67"/>
                <a:gd name="T13" fmla="*/ 40 h 42"/>
                <a:gd name="T14" fmla="*/ 5 w 67"/>
                <a:gd name="T15" fmla="*/ 42 h 42"/>
                <a:gd name="T16" fmla="*/ 0 w 67"/>
                <a:gd name="T17" fmla="*/ 40 h 42"/>
                <a:gd name="T18" fmla="*/ 2 w 67"/>
                <a:gd name="T19" fmla="*/ 36 h 42"/>
                <a:gd name="T20" fmla="*/ 8 w 67"/>
                <a:gd name="T21" fmla="*/ 31 h 42"/>
                <a:gd name="T22" fmla="*/ 18 w 67"/>
                <a:gd name="T23" fmla="*/ 25 h 42"/>
                <a:gd name="T24" fmla="*/ 30 w 67"/>
                <a:gd name="T25" fmla="*/ 19 h 42"/>
                <a:gd name="T26" fmla="*/ 43 w 67"/>
                <a:gd name="T27" fmla="*/ 14 h 42"/>
                <a:gd name="T28" fmla="*/ 53 w 67"/>
                <a:gd name="T29" fmla="*/ 8 h 42"/>
                <a:gd name="T30" fmla="*/ 62 w 67"/>
                <a:gd name="T31" fmla="*/ 3 h 42"/>
                <a:gd name="T32" fmla="*/ 67 w 67"/>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2"/>
                <a:gd name="T53" fmla="*/ 67 w 6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2">
                  <a:moveTo>
                    <a:pt x="67" y="0"/>
                  </a:moveTo>
                  <a:lnTo>
                    <a:pt x="62" y="6"/>
                  </a:lnTo>
                  <a:lnTo>
                    <a:pt x="53" y="14"/>
                  </a:lnTo>
                  <a:lnTo>
                    <a:pt x="43" y="21"/>
                  </a:lnTo>
                  <a:lnTo>
                    <a:pt x="33" y="28"/>
                  </a:lnTo>
                  <a:lnTo>
                    <a:pt x="21" y="36"/>
                  </a:lnTo>
                  <a:lnTo>
                    <a:pt x="12" y="40"/>
                  </a:lnTo>
                  <a:lnTo>
                    <a:pt x="5" y="42"/>
                  </a:lnTo>
                  <a:lnTo>
                    <a:pt x="0" y="40"/>
                  </a:lnTo>
                  <a:lnTo>
                    <a:pt x="2" y="36"/>
                  </a:lnTo>
                  <a:lnTo>
                    <a:pt x="8" y="31"/>
                  </a:lnTo>
                  <a:lnTo>
                    <a:pt x="18" y="25"/>
                  </a:lnTo>
                  <a:lnTo>
                    <a:pt x="30" y="19"/>
                  </a:lnTo>
                  <a:lnTo>
                    <a:pt x="43" y="14"/>
                  </a:lnTo>
                  <a:lnTo>
                    <a:pt x="53" y="8"/>
                  </a:lnTo>
                  <a:lnTo>
                    <a:pt x="62" y="3"/>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3" name="Freeform 296"/>
            <p:cNvSpPr>
              <a:spLocks/>
            </p:cNvSpPr>
            <p:nvPr/>
          </p:nvSpPr>
          <p:spPr bwMode="auto">
            <a:xfrm>
              <a:off x="1012" y="1171"/>
              <a:ext cx="652" cy="643"/>
            </a:xfrm>
            <a:custGeom>
              <a:avLst/>
              <a:gdLst>
                <a:gd name="T0" fmla="*/ 257 w 652"/>
                <a:gd name="T1" fmla="*/ 150 h 643"/>
                <a:gd name="T2" fmla="*/ 179 w 652"/>
                <a:gd name="T3" fmla="*/ 95 h 643"/>
                <a:gd name="T4" fmla="*/ 76 w 652"/>
                <a:gd name="T5" fmla="*/ 73 h 643"/>
                <a:gd name="T6" fmla="*/ 37 w 652"/>
                <a:gd name="T7" fmla="*/ 61 h 643"/>
                <a:gd name="T8" fmla="*/ 64 w 652"/>
                <a:gd name="T9" fmla="*/ 148 h 643"/>
                <a:gd name="T10" fmla="*/ 104 w 652"/>
                <a:gd name="T11" fmla="*/ 225 h 643"/>
                <a:gd name="T12" fmla="*/ 182 w 652"/>
                <a:gd name="T13" fmla="*/ 272 h 643"/>
                <a:gd name="T14" fmla="*/ 243 w 652"/>
                <a:gd name="T15" fmla="*/ 306 h 643"/>
                <a:gd name="T16" fmla="*/ 216 w 652"/>
                <a:gd name="T17" fmla="*/ 318 h 643"/>
                <a:gd name="T18" fmla="*/ 166 w 652"/>
                <a:gd name="T19" fmla="*/ 308 h 643"/>
                <a:gd name="T20" fmla="*/ 99 w 652"/>
                <a:gd name="T21" fmla="*/ 339 h 643"/>
                <a:gd name="T22" fmla="*/ 55 w 652"/>
                <a:gd name="T23" fmla="*/ 396 h 643"/>
                <a:gd name="T24" fmla="*/ 11 w 652"/>
                <a:gd name="T25" fmla="*/ 428 h 643"/>
                <a:gd name="T26" fmla="*/ 17 w 652"/>
                <a:gd name="T27" fmla="*/ 448 h 643"/>
                <a:gd name="T28" fmla="*/ 55 w 652"/>
                <a:gd name="T29" fmla="*/ 466 h 643"/>
                <a:gd name="T30" fmla="*/ 135 w 652"/>
                <a:gd name="T31" fmla="*/ 476 h 643"/>
                <a:gd name="T32" fmla="*/ 225 w 652"/>
                <a:gd name="T33" fmla="*/ 422 h 643"/>
                <a:gd name="T34" fmla="*/ 246 w 652"/>
                <a:gd name="T35" fmla="*/ 377 h 643"/>
                <a:gd name="T36" fmla="*/ 272 w 652"/>
                <a:gd name="T37" fmla="*/ 337 h 643"/>
                <a:gd name="T38" fmla="*/ 290 w 652"/>
                <a:gd name="T39" fmla="*/ 355 h 643"/>
                <a:gd name="T40" fmla="*/ 262 w 652"/>
                <a:gd name="T41" fmla="*/ 411 h 643"/>
                <a:gd name="T42" fmla="*/ 215 w 652"/>
                <a:gd name="T43" fmla="*/ 445 h 643"/>
                <a:gd name="T44" fmla="*/ 185 w 652"/>
                <a:gd name="T45" fmla="*/ 515 h 643"/>
                <a:gd name="T46" fmla="*/ 189 w 652"/>
                <a:gd name="T47" fmla="*/ 572 h 643"/>
                <a:gd name="T48" fmla="*/ 182 w 652"/>
                <a:gd name="T49" fmla="*/ 633 h 643"/>
                <a:gd name="T50" fmla="*/ 240 w 652"/>
                <a:gd name="T51" fmla="*/ 634 h 643"/>
                <a:gd name="T52" fmla="*/ 352 w 652"/>
                <a:gd name="T53" fmla="*/ 496 h 643"/>
                <a:gd name="T54" fmla="*/ 321 w 652"/>
                <a:gd name="T55" fmla="*/ 386 h 643"/>
                <a:gd name="T56" fmla="*/ 340 w 652"/>
                <a:gd name="T57" fmla="*/ 365 h 643"/>
                <a:gd name="T58" fmla="*/ 365 w 652"/>
                <a:gd name="T59" fmla="*/ 448 h 643"/>
                <a:gd name="T60" fmla="*/ 399 w 652"/>
                <a:gd name="T61" fmla="*/ 515 h 643"/>
                <a:gd name="T62" fmla="*/ 491 w 652"/>
                <a:gd name="T63" fmla="*/ 556 h 643"/>
                <a:gd name="T64" fmla="*/ 554 w 652"/>
                <a:gd name="T65" fmla="*/ 606 h 643"/>
                <a:gd name="T66" fmla="*/ 553 w 652"/>
                <a:gd name="T67" fmla="*/ 462 h 643"/>
                <a:gd name="T68" fmla="*/ 464 w 652"/>
                <a:gd name="T69" fmla="*/ 392 h 643"/>
                <a:gd name="T70" fmla="*/ 423 w 652"/>
                <a:gd name="T71" fmla="*/ 382 h 643"/>
                <a:gd name="T72" fmla="*/ 430 w 652"/>
                <a:gd name="T73" fmla="*/ 360 h 643"/>
                <a:gd name="T74" fmla="*/ 535 w 652"/>
                <a:gd name="T75" fmla="*/ 389 h 643"/>
                <a:gd name="T76" fmla="*/ 607 w 652"/>
                <a:gd name="T77" fmla="*/ 371 h 643"/>
                <a:gd name="T78" fmla="*/ 646 w 652"/>
                <a:gd name="T79" fmla="*/ 360 h 643"/>
                <a:gd name="T80" fmla="*/ 604 w 652"/>
                <a:gd name="T81" fmla="*/ 330 h 643"/>
                <a:gd name="T82" fmla="*/ 560 w 652"/>
                <a:gd name="T83" fmla="*/ 275 h 643"/>
                <a:gd name="T84" fmla="*/ 471 w 652"/>
                <a:gd name="T85" fmla="*/ 240 h 643"/>
                <a:gd name="T86" fmla="*/ 414 w 652"/>
                <a:gd name="T87" fmla="*/ 263 h 643"/>
                <a:gd name="T88" fmla="*/ 390 w 652"/>
                <a:gd name="T89" fmla="*/ 274 h 643"/>
                <a:gd name="T90" fmla="*/ 393 w 652"/>
                <a:gd name="T91" fmla="*/ 247 h 643"/>
                <a:gd name="T92" fmla="*/ 420 w 652"/>
                <a:gd name="T93" fmla="*/ 240 h 643"/>
                <a:gd name="T94" fmla="*/ 468 w 652"/>
                <a:gd name="T95" fmla="*/ 188 h 643"/>
                <a:gd name="T96" fmla="*/ 476 w 652"/>
                <a:gd name="T97" fmla="*/ 89 h 643"/>
                <a:gd name="T98" fmla="*/ 452 w 652"/>
                <a:gd name="T99" fmla="*/ 14 h 643"/>
                <a:gd name="T100" fmla="*/ 399 w 652"/>
                <a:gd name="T101" fmla="*/ 62 h 643"/>
                <a:gd name="T102" fmla="*/ 328 w 652"/>
                <a:gd name="T103" fmla="*/ 110 h 643"/>
                <a:gd name="T104" fmla="*/ 308 w 652"/>
                <a:gd name="T105" fmla="*/ 234 h 6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2"/>
                <a:gd name="T160" fmla="*/ 0 h 643"/>
                <a:gd name="T161" fmla="*/ 652 w 652"/>
                <a:gd name="T162" fmla="*/ 643 h 6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2" h="643">
                  <a:moveTo>
                    <a:pt x="284" y="235"/>
                  </a:moveTo>
                  <a:lnTo>
                    <a:pt x="282" y="213"/>
                  </a:lnTo>
                  <a:lnTo>
                    <a:pt x="277" y="191"/>
                  </a:lnTo>
                  <a:lnTo>
                    <a:pt x="269" y="170"/>
                  </a:lnTo>
                  <a:lnTo>
                    <a:pt x="257" y="150"/>
                  </a:lnTo>
                  <a:lnTo>
                    <a:pt x="244" y="132"/>
                  </a:lnTo>
                  <a:lnTo>
                    <a:pt x="229" y="117"/>
                  </a:lnTo>
                  <a:lnTo>
                    <a:pt x="213" y="105"/>
                  </a:lnTo>
                  <a:lnTo>
                    <a:pt x="197" y="99"/>
                  </a:lnTo>
                  <a:lnTo>
                    <a:pt x="179" y="95"/>
                  </a:lnTo>
                  <a:lnTo>
                    <a:pt x="158" y="91"/>
                  </a:lnTo>
                  <a:lnTo>
                    <a:pt x="136" y="86"/>
                  </a:lnTo>
                  <a:lnTo>
                    <a:pt x="114" y="82"/>
                  </a:lnTo>
                  <a:lnTo>
                    <a:pt x="93" y="77"/>
                  </a:lnTo>
                  <a:lnTo>
                    <a:pt x="76" y="73"/>
                  </a:lnTo>
                  <a:lnTo>
                    <a:pt x="61" y="68"/>
                  </a:lnTo>
                  <a:lnTo>
                    <a:pt x="52" y="64"/>
                  </a:lnTo>
                  <a:lnTo>
                    <a:pt x="43" y="58"/>
                  </a:lnTo>
                  <a:lnTo>
                    <a:pt x="37" y="57"/>
                  </a:lnTo>
                  <a:lnTo>
                    <a:pt x="37" y="61"/>
                  </a:lnTo>
                  <a:lnTo>
                    <a:pt x="43" y="68"/>
                  </a:lnTo>
                  <a:lnTo>
                    <a:pt x="52" y="82"/>
                  </a:lnTo>
                  <a:lnTo>
                    <a:pt x="57" y="101"/>
                  </a:lnTo>
                  <a:lnTo>
                    <a:pt x="61" y="125"/>
                  </a:lnTo>
                  <a:lnTo>
                    <a:pt x="64" y="148"/>
                  </a:lnTo>
                  <a:lnTo>
                    <a:pt x="67" y="161"/>
                  </a:lnTo>
                  <a:lnTo>
                    <a:pt x="73" y="176"/>
                  </a:lnTo>
                  <a:lnTo>
                    <a:pt x="82" y="192"/>
                  </a:lnTo>
                  <a:lnTo>
                    <a:pt x="92" y="209"/>
                  </a:lnTo>
                  <a:lnTo>
                    <a:pt x="104" y="225"/>
                  </a:lnTo>
                  <a:lnTo>
                    <a:pt x="119" y="240"/>
                  </a:lnTo>
                  <a:lnTo>
                    <a:pt x="133" y="252"/>
                  </a:lnTo>
                  <a:lnTo>
                    <a:pt x="151" y="260"/>
                  </a:lnTo>
                  <a:lnTo>
                    <a:pt x="167" y="266"/>
                  </a:lnTo>
                  <a:lnTo>
                    <a:pt x="182" y="272"/>
                  </a:lnTo>
                  <a:lnTo>
                    <a:pt x="197" y="277"/>
                  </a:lnTo>
                  <a:lnTo>
                    <a:pt x="210" y="283"/>
                  </a:lnTo>
                  <a:lnTo>
                    <a:pt x="222" y="289"/>
                  </a:lnTo>
                  <a:lnTo>
                    <a:pt x="232" y="296"/>
                  </a:lnTo>
                  <a:lnTo>
                    <a:pt x="243" y="306"/>
                  </a:lnTo>
                  <a:lnTo>
                    <a:pt x="251" y="320"/>
                  </a:lnTo>
                  <a:lnTo>
                    <a:pt x="243" y="323"/>
                  </a:lnTo>
                  <a:lnTo>
                    <a:pt x="232" y="323"/>
                  </a:lnTo>
                  <a:lnTo>
                    <a:pt x="225" y="321"/>
                  </a:lnTo>
                  <a:lnTo>
                    <a:pt x="216" y="318"/>
                  </a:lnTo>
                  <a:lnTo>
                    <a:pt x="207" y="317"/>
                  </a:lnTo>
                  <a:lnTo>
                    <a:pt x="200" y="314"/>
                  </a:lnTo>
                  <a:lnTo>
                    <a:pt x="189" y="311"/>
                  </a:lnTo>
                  <a:lnTo>
                    <a:pt x="181" y="309"/>
                  </a:lnTo>
                  <a:lnTo>
                    <a:pt x="166" y="308"/>
                  </a:lnTo>
                  <a:lnTo>
                    <a:pt x="152" y="311"/>
                  </a:lnTo>
                  <a:lnTo>
                    <a:pt x="138" y="315"/>
                  </a:lnTo>
                  <a:lnTo>
                    <a:pt x="124" y="321"/>
                  </a:lnTo>
                  <a:lnTo>
                    <a:pt x="111" y="328"/>
                  </a:lnTo>
                  <a:lnTo>
                    <a:pt x="99" y="339"/>
                  </a:lnTo>
                  <a:lnTo>
                    <a:pt x="90" y="351"/>
                  </a:lnTo>
                  <a:lnTo>
                    <a:pt x="82" y="362"/>
                  </a:lnTo>
                  <a:lnTo>
                    <a:pt x="74" y="374"/>
                  </a:lnTo>
                  <a:lnTo>
                    <a:pt x="65" y="386"/>
                  </a:lnTo>
                  <a:lnTo>
                    <a:pt x="55" y="396"/>
                  </a:lnTo>
                  <a:lnTo>
                    <a:pt x="45" y="405"/>
                  </a:lnTo>
                  <a:lnTo>
                    <a:pt x="36" y="413"/>
                  </a:lnTo>
                  <a:lnTo>
                    <a:pt x="26" y="419"/>
                  </a:lnTo>
                  <a:lnTo>
                    <a:pt x="18" y="425"/>
                  </a:lnTo>
                  <a:lnTo>
                    <a:pt x="11" y="428"/>
                  </a:lnTo>
                  <a:lnTo>
                    <a:pt x="3" y="432"/>
                  </a:lnTo>
                  <a:lnTo>
                    <a:pt x="0" y="436"/>
                  </a:lnTo>
                  <a:lnTo>
                    <a:pt x="5" y="439"/>
                  </a:lnTo>
                  <a:lnTo>
                    <a:pt x="14" y="447"/>
                  </a:lnTo>
                  <a:lnTo>
                    <a:pt x="17" y="448"/>
                  </a:lnTo>
                  <a:lnTo>
                    <a:pt x="23" y="451"/>
                  </a:lnTo>
                  <a:lnTo>
                    <a:pt x="28" y="454"/>
                  </a:lnTo>
                  <a:lnTo>
                    <a:pt x="37" y="459"/>
                  </a:lnTo>
                  <a:lnTo>
                    <a:pt x="45" y="462"/>
                  </a:lnTo>
                  <a:lnTo>
                    <a:pt x="55" y="466"/>
                  </a:lnTo>
                  <a:lnTo>
                    <a:pt x="65" y="469"/>
                  </a:lnTo>
                  <a:lnTo>
                    <a:pt x="77" y="472"/>
                  </a:lnTo>
                  <a:lnTo>
                    <a:pt x="95" y="475"/>
                  </a:lnTo>
                  <a:lnTo>
                    <a:pt x="114" y="476"/>
                  </a:lnTo>
                  <a:lnTo>
                    <a:pt x="135" y="476"/>
                  </a:lnTo>
                  <a:lnTo>
                    <a:pt x="154" y="473"/>
                  </a:lnTo>
                  <a:lnTo>
                    <a:pt x="173" y="466"/>
                  </a:lnTo>
                  <a:lnTo>
                    <a:pt x="192" y="456"/>
                  </a:lnTo>
                  <a:lnTo>
                    <a:pt x="210" y="441"/>
                  </a:lnTo>
                  <a:lnTo>
                    <a:pt x="225" y="422"/>
                  </a:lnTo>
                  <a:lnTo>
                    <a:pt x="229" y="414"/>
                  </a:lnTo>
                  <a:lnTo>
                    <a:pt x="234" y="405"/>
                  </a:lnTo>
                  <a:lnTo>
                    <a:pt x="237" y="398"/>
                  </a:lnTo>
                  <a:lnTo>
                    <a:pt x="241" y="389"/>
                  </a:lnTo>
                  <a:lnTo>
                    <a:pt x="246" y="377"/>
                  </a:lnTo>
                  <a:lnTo>
                    <a:pt x="250" y="365"/>
                  </a:lnTo>
                  <a:lnTo>
                    <a:pt x="254" y="357"/>
                  </a:lnTo>
                  <a:lnTo>
                    <a:pt x="260" y="349"/>
                  </a:lnTo>
                  <a:lnTo>
                    <a:pt x="266" y="342"/>
                  </a:lnTo>
                  <a:lnTo>
                    <a:pt x="272" y="337"/>
                  </a:lnTo>
                  <a:lnTo>
                    <a:pt x="279" y="334"/>
                  </a:lnTo>
                  <a:lnTo>
                    <a:pt x="287" y="333"/>
                  </a:lnTo>
                  <a:lnTo>
                    <a:pt x="287" y="342"/>
                  </a:lnTo>
                  <a:lnTo>
                    <a:pt x="287" y="349"/>
                  </a:lnTo>
                  <a:lnTo>
                    <a:pt x="290" y="355"/>
                  </a:lnTo>
                  <a:lnTo>
                    <a:pt x="293" y="361"/>
                  </a:lnTo>
                  <a:lnTo>
                    <a:pt x="291" y="377"/>
                  </a:lnTo>
                  <a:lnTo>
                    <a:pt x="287" y="391"/>
                  </a:lnTo>
                  <a:lnTo>
                    <a:pt x="277" y="402"/>
                  </a:lnTo>
                  <a:lnTo>
                    <a:pt x="262" y="411"/>
                  </a:lnTo>
                  <a:lnTo>
                    <a:pt x="251" y="416"/>
                  </a:lnTo>
                  <a:lnTo>
                    <a:pt x="243" y="420"/>
                  </a:lnTo>
                  <a:lnTo>
                    <a:pt x="234" y="428"/>
                  </a:lnTo>
                  <a:lnTo>
                    <a:pt x="225" y="435"/>
                  </a:lnTo>
                  <a:lnTo>
                    <a:pt x="215" y="445"/>
                  </a:lnTo>
                  <a:lnTo>
                    <a:pt x="206" y="457"/>
                  </a:lnTo>
                  <a:lnTo>
                    <a:pt x="198" y="470"/>
                  </a:lnTo>
                  <a:lnTo>
                    <a:pt x="192" y="485"/>
                  </a:lnTo>
                  <a:lnTo>
                    <a:pt x="188" y="498"/>
                  </a:lnTo>
                  <a:lnTo>
                    <a:pt x="185" y="515"/>
                  </a:lnTo>
                  <a:lnTo>
                    <a:pt x="184" y="530"/>
                  </a:lnTo>
                  <a:lnTo>
                    <a:pt x="185" y="544"/>
                  </a:lnTo>
                  <a:lnTo>
                    <a:pt x="186" y="555"/>
                  </a:lnTo>
                  <a:lnTo>
                    <a:pt x="188" y="564"/>
                  </a:lnTo>
                  <a:lnTo>
                    <a:pt x="189" y="572"/>
                  </a:lnTo>
                  <a:lnTo>
                    <a:pt x="189" y="580"/>
                  </a:lnTo>
                  <a:lnTo>
                    <a:pt x="191" y="599"/>
                  </a:lnTo>
                  <a:lnTo>
                    <a:pt x="189" y="614"/>
                  </a:lnTo>
                  <a:lnTo>
                    <a:pt x="186" y="626"/>
                  </a:lnTo>
                  <a:lnTo>
                    <a:pt x="182" y="633"/>
                  </a:lnTo>
                  <a:lnTo>
                    <a:pt x="178" y="640"/>
                  </a:lnTo>
                  <a:lnTo>
                    <a:pt x="181" y="643"/>
                  </a:lnTo>
                  <a:lnTo>
                    <a:pt x="188" y="643"/>
                  </a:lnTo>
                  <a:lnTo>
                    <a:pt x="197" y="642"/>
                  </a:lnTo>
                  <a:lnTo>
                    <a:pt x="240" y="634"/>
                  </a:lnTo>
                  <a:lnTo>
                    <a:pt x="278" y="618"/>
                  </a:lnTo>
                  <a:lnTo>
                    <a:pt x="308" y="595"/>
                  </a:lnTo>
                  <a:lnTo>
                    <a:pt x="331" y="565"/>
                  </a:lnTo>
                  <a:lnTo>
                    <a:pt x="346" y="531"/>
                  </a:lnTo>
                  <a:lnTo>
                    <a:pt x="352" y="496"/>
                  </a:lnTo>
                  <a:lnTo>
                    <a:pt x="350" y="460"/>
                  </a:lnTo>
                  <a:lnTo>
                    <a:pt x="340" y="425"/>
                  </a:lnTo>
                  <a:lnTo>
                    <a:pt x="333" y="408"/>
                  </a:lnTo>
                  <a:lnTo>
                    <a:pt x="325" y="395"/>
                  </a:lnTo>
                  <a:lnTo>
                    <a:pt x="321" y="386"/>
                  </a:lnTo>
                  <a:lnTo>
                    <a:pt x="318" y="376"/>
                  </a:lnTo>
                  <a:lnTo>
                    <a:pt x="324" y="374"/>
                  </a:lnTo>
                  <a:lnTo>
                    <a:pt x="331" y="371"/>
                  </a:lnTo>
                  <a:lnTo>
                    <a:pt x="337" y="368"/>
                  </a:lnTo>
                  <a:lnTo>
                    <a:pt x="340" y="365"/>
                  </a:lnTo>
                  <a:lnTo>
                    <a:pt x="350" y="376"/>
                  </a:lnTo>
                  <a:lnTo>
                    <a:pt x="356" y="394"/>
                  </a:lnTo>
                  <a:lnTo>
                    <a:pt x="361" y="413"/>
                  </a:lnTo>
                  <a:lnTo>
                    <a:pt x="364" y="433"/>
                  </a:lnTo>
                  <a:lnTo>
                    <a:pt x="365" y="448"/>
                  </a:lnTo>
                  <a:lnTo>
                    <a:pt x="368" y="463"/>
                  </a:lnTo>
                  <a:lnTo>
                    <a:pt x="372" y="476"/>
                  </a:lnTo>
                  <a:lnTo>
                    <a:pt x="378" y="490"/>
                  </a:lnTo>
                  <a:lnTo>
                    <a:pt x="387" y="503"/>
                  </a:lnTo>
                  <a:lnTo>
                    <a:pt x="399" y="515"/>
                  </a:lnTo>
                  <a:lnTo>
                    <a:pt x="414" y="525"/>
                  </a:lnTo>
                  <a:lnTo>
                    <a:pt x="432" y="534"/>
                  </a:lnTo>
                  <a:lnTo>
                    <a:pt x="452" y="541"/>
                  </a:lnTo>
                  <a:lnTo>
                    <a:pt x="471" y="549"/>
                  </a:lnTo>
                  <a:lnTo>
                    <a:pt x="491" y="556"/>
                  </a:lnTo>
                  <a:lnTo>
                    <a:pt x="507" y="564"/>
                  </a:lnTo>
                  <a:lnTo>
                    <a:pt x="522" y="572"/>
                  </a:lnTo>
                  <a:lnTo>
                    <a:pt x="535" y="581"/>
                  </a:lnTo>
                  <a:lnTo>
                    <a:pt x="545" y="593"/>
                  </a:lnTo>
                  <a:lnTo>
                    <a:pt x="554" y="606"/>
                  </a:lnTo>
                  <a:lnTo>
                    <a:pt x="559" y="586"/>
                  </a:lnTo>
                  <a:lnTo>
                    <a:pt x="561" y="559"/>
                  </a:lnTo>
                  <a:lnTo>
                    <a:pt x="563" y="528"/>
                  </a:lnTo>
                  <a:lnTo>
                    <a:pt x="560" y="494"/>
                  </a:lnTo>
                  <a:lnTo>
                    <a:pt x="553" y="462"/>
                  </a:lnTo>
                  <a:lnTo>
                    <a:pt x="538" y="433"/>
                  </a:lnTo>
                  <a:lnTo>
                    <a:pt x="516" y="411"/>
                  </a:lnTo>
                  <a:lnTo>
                    <a:pt x="485" y="396"/>
                  </a:lnTo>
                  <a:lnTo>
                    <a:pt x="474" y="394"/>
                  </a:lnTo>
                  <a:lnTo>
                    <a:pt x="464" y="392"/>
                  </a:lnTo>
                  <a:lnTo>
                    <a:pt x="454" y="389"/>
                  </a:lnTo>
                  <a:lnTo>
                    <a:pt x="445" y="388"/>
                  </a:lnTo>
                  <a:lnTo>
                    <a:pt x="436" y="385"/>
                  </a:lnTo>
                  <a:lnTo>
                    <a:pt x="429" y="383"/>
                  </a:lnTo>
                  <a:lnTo>
                    <a:pt x="423" y="382"/>
                  </a:lnTo>
                  <a:lnTo>
                    <a:pt x="418" y="380"/>
                  </a:lnTo>
                  <a:lnTo>
                    <a:pt x="421" y="376"/>
                  </a:lnTo>
                  <a:lnTo>
                    <a:pt x="426" y="370"/>
                  </a:lnTo>
                  <a:lnTo>
                    <a:pt x="429" y="364"/>
                  </a:lnTo>
                  <a:lnTo>
                    <a:pt x="430" y="360"/>
                  </a:lnTo>
                  <a:lnTo>
                    <a:pt x="452" y="370"/>
                  </a:lnTo>
                  <a:lnTo>
                    <a:pt x="474" y="379"/>
                  </a:lnTo>
                  <a:lnTo>
                    <a:pt x="495" y="385"/>
                  </a:lnTo>
                  <a:lnTo>
                    <a:pt x="516" y="388"/>
                  </a:lnTo>
                  <a:lnTo>
                    <a:pt x="535" y="389"/>
                  </a:lnTo>
                  <a:lnTo>
                    <a:pt x="553" y="389"/>
                  </a:lnTo>
                  <a:lnTo>
                    <a:pt x="569" y="386"/>
                  </a:lnTo>
                  <a:lnTo>
                    <a:pt x="584" y="382"/>
                  </a:lnTo>
                  <a:lnTo>
                    <a:pt x="597" y="376"/>
                  </a:lnTo>
                  <a:lnTo>
                    <a:pt x="607" y="371"/>
                  </a:lnTo>
                  <a:lnTo>
                    <a:pt x="618" y="367"/>
                  </a:lnTo>
                  <a:lnTo>
                    <a:pt x="626" y="364"/>
                  </a:lnTo>
                  <a:lnTo>
                    <a:pt x="634" y="361"/>
                  </a:lnTo>
                  <a:lnTo>
                    <a:pt x="640" y="360"/>
                  </a:lnTo>
                  <a:lnTo>
                    <a:pt x="646" y="360"/>
                  </a:lnTo>
                  <a:lnTo>
                    <a:pt x="652" y="360"/>
                  </a:lnTo>
                  <a:lnTo>
                    <a:pt x="638" y="354"/>
                  </a:lnTo>
                  <a:lnTo>
                    <a:pt x="626" y="348"/>
                  </a:lnTo>
                  <a:lnTo>
                    <a:pt x="615" y="339"/>
                  </a:lnTo>
                  <a:lnTo>
                    <a:pt x="604" y="330"/>
                  </a:lnTo>
                  <a:lnTo>
                    <a:pt x="595" y="321"/>
                  </a:lnTo>
                  <a:lnTo>
                    <a:pt x="587" y="311"/>
                  </a:lnTo>
                  <a:lnTo>
                    <a:pt x="578" y="299"/>
                  </a:lnTo>
                  <a:lnTo>
                    <a:pt x="570" y="287"/>
                  </a:lnTo>
                  <a:lnTo>
                    <a:pt x="560" y="275"/>
                  </a:lnTo>
                  <a:lnTo>
                    <a:pt x="547" y="263"/>
                  </a:lnTo>
                  <a:lnTo>
                    <a:pt x="529" y="253"/>
                  </a:lnTo>
                  <a:lnTo>
                    <a:pt x="511" y="246"/>
                  </a:lnTo>
                  <a:lnTo>
                    <a:pt x="491" y="241"/>
                  </a:lnTo>
                  <a:lnTo>
                    <a:pt x="471" y="240"/>
                  </a:lnTo>
                  <a:lnTo>
                    <a:pt x="454" y="243"/>
                  </a:lnTo>
                  <a:lnTo>
                    <a:pt x="439" y="249"/>
                  </a:lnTo>
                  <a:lnTo>
                    <a:pt x="430" y="255"/>
                  </a:lnTo>
                  <a:lnTo>
                    <a:pt x="421" y="260"/>
                  </a:lnTo>
                  <a:lnTo>
                    <a:pt x="414" y="263"/>
                  </a:lnTo>
                  <a:lnTo>
                    <a:pt x="408" y="268"/>
                  </a:lnTo>
                  <a:lnTo>
                    <a:pt x="402" y="269"/>
                  </a:lnTo>
                  <a:lnTo>
                    <a:pt x="398" y="272"/>
                  </a:lnTo>
                  <a:lnTo>
                    <a:pt x="393" y="272"/>
                  </a:lnTo>
                  <a:lnTo>
                    <a:pt x="390" y="274"/>
                  </a:lnTo>
                  <a:lnTo>
                    <a:pt x="392" y="269"/>
                  </a:lnTo>
                  <a:lnTo>
                    <a:pt x="392" y="262"/>
                  </a:lnTo>
                  <a:lnTo>
                    <a:pt x="390" y="255"/>
                  </a:lnTo>
                  <a:lnTo>
                    <a:pt x="387" y="250"/>
                  </a:lnTo>
                  <a:lnTo>
                    <a:pt x="393" y="247"/>
                  </a:lnTo>
                  <a:lnTo>
                    <a:pt x="398" y="244"/>
                  </a:lnTo>
                  <a:lnTo>
                    <a:pt x="403" y="243"/>
                  </a:lnTo>
                  <a:lnTo>
                    <a:pt x="409" y="241"/>
                  </a:lnTo>
                  <a:lnTo>
                    <a:pt x="414" y="241"/>
                  </a:lnTo>
                  <a:lnTo>
                    <a:pt x="420" y="240"/>
                  </a:lnTo>
                  <a:lnTo>
                    <a:pt x="426" y="238"/>
                  </a:lnTo>
                  <a:lnTo>
                    <a:pt x="432" y="235"/>
                  </a:lnTo>
                  <a:lnTo>
                    <a:pt x="446" y="224"/>
                  </a:lnTo>
                  <a:lnTo>
                    <a:pt x="458" y="207"/>
                  </a:lnTo>
                  <a:lnTo>
                    <a:pt x="468" y="188"/>
                  </a:lnTo>
                  <a:lnTo>
                    <a:pt x="476" y="166"/>
                  </a:lnTo>
                  <a:lnTo>
                    <a:pt x="482" y="144"/>
                  </a:lnTo>
                  <a:lnTo>
                    <a:pt x="483" y="122"/>
                  </a:lnTo>
                  <a:lnTo>
                    <a:pt x="482" y="104"/>
                  </a:lnTo>
                  <a:lnTo>
                    <a:pt x="476" y="89"/>
                  </a:lnTo>
                  <a:lnTo>
                    <a:pt x="467" y="67"/>
                  </a:lnTo>
                  <a:lnTo>
                    <a:pt x="463" y="42"/>
                  </a:lnTo>
                  <a:lnTo>
                    <a:pt x="461" y="18"/>
                  </a:lnTo>
                  <a:lnTo>
                    <a:pt x="463" y="0"/>
                  </a:lnTo>
                  <a:lnTo>
                    <a:pt x="452" y="14"/>
                  </a:lnTo>
                  <a:lnTo>
                    <a:pt x="442" y="27"/>
                  </a:lnTo>
                  <a:lnTo>
                    <a:pt x="432" y="39"/>
                  </a:lnTo>
                  <a:lnTo>
                    <a:pt x="421" y="48"/>
                  </a:lnTo>
                  <a:lnTo>
                    <a:pt x="409" y="57"/>
                  </a:lnTo>
                  <a:lnTo>
                    <a:pt x="399" y="62"/>
                  </a:lnTo>
                  <a:lnTo>
                    <a:pt x="389" y="68"/>
                  </a:lnTo>
                  <a:lnTo>
                    <a:pt x="380" y="71"/>
                  </a:lnTo>
                  <a:lnTo>
                    <a:pt x="361" y="79"/>
                  </a:lnTo>
                  <a:lnTo>
                    <a:pt x="343" y="92"/>
                  </a:lnTo>
                  <a:lnTo>
                    <a:pt x="328" y="110"/>
                  </a:lnTo>
                  <a:lnTo>
                    <a:pt x="315" y="130"/>
                  </a:lnTo>
                  <a:lnTo>
                    <a:pt x="305" y="154"/>
                  </a:lnTo>
                  <a:lnTo>
                    <a:pt x="300" y="179"/>
                  </a:lnTo>
                  <a:lnTo>
                    <a:pt x="300" y="206"/>
                  </a:lnTo>
                  <a:lnTo>
                    <a:pt x="308" y="234"/>
                  </a:lnTo>
                  <a:lnTo>
                    <a:pt x="303" y="232"/>
                  </a:lnTo>
                  <a:lnTo>
                    <a:pt x="296" y="232"/>
                  </a:lnTo>
                  <a:lnTo>
                    <a:pt x="288" y="232"/>
                  </a:lnTo>
                  <a:lnTo>
                    <a:pt x="284" y="235"/>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4" name="Freeform 297"/>
            <p:cNvSpPr>
              <a:spLocks/>
            </p:cNvSpPr>
            <p:nvPr/>
          </p:nvSpPr>
          <p:spPr bwMode="auto">
            <a:xfrm>
              <a:off x="1194" y="1127"/>
              <a:ext cx="198" cy="279"/>
            </a:xfrm>
            <a:custGeom>
              <a:avLst/>
              <a:gdLst>
                <a:gd name="T0" fmla="*/ 198 w 198"/>
                <a:gd name="T1" fmla="*/ 115 h 279"/>
                <a:gd name="T2" fmla="*/ 186 w 198"/>
                <a:gd name="T3" fmla="*/ 120 h 279"/>
                <a:gd name="T4" fmla="*/ 174 w 198"/>
                <a:gd name="T5" fmla="*/ 127 h 279"/>
                <a:gd name="T6" fmla="*/ 162 w 198"/>
                <a:gd name="T7" fmla="*/ 136 h 279"/>
                <a:gd name="T8" fmla="*/ 151 w 198"/>
                <a:gd name="T9" fmla="*/ 146 h 279"/>
                <a:gd name="T10" fmla="*/ 142 w 198"/>
                <a:gd name="T11" fmla="*/ 158 h 279"/>
                <a:gd name="T12" fmla="*/ 133 w 198"/>
                <a:gd name="T13" fmla="*/ 173 h 279"/>
                <a:gd name="T14" fmla="*/ 126 w 198"/>
                <a:gd name="T15" fmla="*/ 188 h 279"/>
                <a:gd name="T16" fmla="*/ 121 w 198"/>
                <a:gd name="T17" fmla="*/ 204 h 279"/>
                <a:gd name="T18" fmla="*/ 120 w 198"/>
                <a:gd name="T19" fmla="*/ 210 h 279"/>
                <a:gd name="T20" fmla="*/ 120 w 198"/>
                <a:gd name="T21" fmla="*/ 214 h 279"/>
                <a:gd name="T22" fmla="*/ 118 w 198"/>
                <a:gd name="T23" fmla="*/ 220 h 279"/>
                <a:gd name="T24" fmla="*/ 118 w 198"/>
                <a:gd name="T25" fmla="*/ 226 h 279"/>
                <a:gd name="T26" fmla="*/ 118 w 198"/>
                <a:gd name="T27" fmla="*/ 238 h 279"/>
                <a:gd name="T28" fmla="*/ 120 w 198"/>
                <a:gd name="T29" fmla="*/ 251 h 279"/>
                <a:gd name="T30" fmla="*/ 121 w 198"/>
                <a:gd name="T31" fmla="*/ 265 h 279"/>
                <a:gd name="T32" fmla="*/ 126 w 198"/>
                <a:gd name="T33" fmla="*/ 278 h 279"/>
                <a:gd name="T34" fmla="*/ 121 w 198"/>
                <a:gd name="T35" fmla="*/ 276 h 279"/>
                <a:gd name="T36" fmla="*/ 114 w 198"/>
                <a:gd name="T37" fmla="*/ 276 h 279"/>
                <a:gd name="T38" fmla="*/ 106 w 198"/>
                <a:gd name="T39" fmla="*/ 276 h 279"/>
                <a:gd name="T40" fmla="*/ 102 w 198"/>
                <a:gd name="T41" fmla="*/ 279 h 279"/>
                <a:gd name="T42" fmla="*/ 100 w 198"/>
                <a:gd name="T43" fmla="*/ 257 h 279"/>
                <a:gd name="T44" fmla="*/ 95 w 198"/>
                <a:gd name="T45" fmla="*/ 235 h 279"/>
                <a:gd name="T46" fmla="*/ 87 w 198"/>
                <a:gd name="T47" fmla="*/ 214 h 279"/>
                <a:gd name="T48" fmla="*/ 75 w 198"/>
                <a:gd name="T49" fmla="*/ 194 h 279"/>
                <a:gd name="T50" fmla="*/ 62 w 198"/>
                <a:gd name="T51" fmla="*/ 176 h 279"/>
                <a:gd name="T52" fmla="*/ 47 w 198"/>
                <a:gd name="T53" fmla="*/ 161 h 279"/>
                <a:gd name="T54" fmla="*/ 31 w 198"/>
                <a:gd name="T55" fmla="*/ 149 h 279"/>
                <a:gd name="T56" fmla="*/ 15 w 198"/>
                <a:gd name="T57" fmla="*/ 143 h 279"/>
                <a:gd name="T58" fmla="*/ 16 w 198"/>
                <a:gd name="T59" fmla="*/ 130 h 279"/>
                <a:gd name="T60" fmla="*/ 16 w 198"/>
                <a:gd name="T61" fmla="*/ 117 h 279"/>
                <a:gd name="T62" fmla="*/ 10 w 198"/>
                <a:gd name="T63" fmla="*/ 106 h 279"/>
                <a:gd name="T64" fmla="*/ 0 w 198"/>
                <a:gd name="T65" fmla="*/ 99 h 279"/>
                <a:gd name="T66" fmla="*/ 12 w 198"/>
                <a:gd name="T67" fmla="*/ 80 h 279"/>
                <a:gd name="T68" fmla="*/ 22 w 198"/>
                <a:gd name="T69" fmla="*/ 53 h 279"/>
                <a:gd name="T70" fmla="*/ 27 w 198"/>
                <a:gd name="T71" fmla="*/ 24 h 279"/>
                <a:gd name="T72" fmla="*/ 18 w 198"/>
                <a:gd name="T73" fmla="*/ 0 h 279"/>
                <a:gd name="T74" fmla="*/ 27 w 198"/>
                <a:gd name="T75" fmla="*/ 7 h 279"/>
                <a:gd name="T76" fmla="*/ 37 w 198"/>
                <a:gd name="T77" fmla="*/ 16 h 279"/>
                <a:gd name="T78" fmla="*/ 47 w 198"/>
                <a:gd name="T79" fmla="*/ 25 h 279"/>
                <a:gd name="T80" fmla="*/ 59 w 198"/>
                <a:gd name="T81" fmla="*/ 33 h 279"/>
                <a:gd name="T82" fmla="*/ 72 w 198"/>
                <a:gd name="T83" fmla="*/ 38 h 279"/>
                <a:gd name="T84" fmla="*/ 87 w 198"/>
                <a:gd name="T85" fmla="*/ 43 h 279"/>
                <a:gd name="T86" fmla="*/ 103 w 198"/>
                <a:gd name="T87" fmla="*/ 44 h 279"/>
                <a:gd name="T88" fmla="*/ 121 w 198"/>
                <a:gd name="T89" fmla="*/ 43 h 279"/>
                <a:gd name="T90" fmla="*/ 121 w 198"/>
                <a:gd name="T91" fmla="*/ 56 h 279"/>
                <a:gd name="T92" fmla="*/ 123 w 198"/>
                <a:gd name="T93" fmla="*/ 71 h 279"/>
                <a:gd name="T94" fmla="*/ 126 w 198"/>
                <a:gd name="T95" fmla="*/ 86 h 279"/>
                <a:gd name="T96" fmla="*/ 131 w 198"/>
                <a:gd name="T97" fmla="*/ 99 h 279"/>
                <a:gd name="T98" fmla="*/ 142 w 198"/>
                <a:gd name="T99" fmla="*/ 111 h 279"/>
                <a:gd name="T100" fmla="*/ 155 w 198"/>
                <a:gd name="T101" fmla="*/ 117 h 279"/>
                <a:gd name="T102" fmla="*/ 174 w 198"/>
                <a:gd name="T103" fmla="*/ 120 h 279"/>
                <a:gd name="T104" fmla="*/ 198 w 198"/>
                <a:gd name="T105" fmla="*/ 115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
                <a:gd name="T160" fmla="*/ 0 h 279"/>
                <a:gd name="T161" fmla="*/ 198 w 198"/>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 h="279">
                  <a:moveTo>
                    <a:pt x="198" y="115"/>
                  </a:moveTo>
                  <a:lnTo>
                    <a:pt x="186" y="120"/>
                  </a:lnTo>
                  <a:lnTo>
                    <a:pt x="174" y="127"/>
                  </a:lnTo>
                  <a:lnTo>
                    <a:pt x="162" y="136"/>
                  </a:lnTo>
                  <a:lnTo>
                    <a:pt x="151" y="146"/>
                  </a:lnTo>
                  <a:lnTo>
                    <a:pt x="142" y="158"/>
                  </a:lnTo>
                  <a:lnTo>
                    <a:pt x="133" y="173"/>
                  </a:lnTo>
                  <a:lnTo>
                    <a:pt x="126" y="188"/>
                  </a:lnTo>
                  <a:lnTo>
                    <a:pt x="121" y="204"/>
                  </a:lnTo>
                  <a:lnTo>
                    <a:pt x="120" y="210"/>
                  </a:lnTo>
                  <a:lnTo>
                    <a:pt x="120" y="214"/>
                  </a:lnTo>
                  <a:lnTo>
                    <a:pt x="118" y="220"/>
                  </a:lnTo>
                  <a:lnTo>
                    <a:pt x="118" y="226"/>
                  </a:lnTo>
                  <a:lnTo>
                    <a:pt x="118" y="238"/>
                  </a:lnTo>
                  <a:lnTo>
                    <a:pt x="120" y="251"/>
                  </a:lnTo>
                  <a:lnTo>
                    <a:pt x="121" y="265"/>
                  </a:lnTo>
                  <a:lnTo>
                    <a:pt x="126" y="278"/>
                  </a:lnTo>
                  <a:lnTo>
                    <a:pt x="121" y="276"/>
                  </a:lnTo>
                  <a:lnTo>
                    <a:pt x="114" y="276"/>
                  </a:lnTo>
                  <a:lnTo>
                    <a:pt x="106" y="276"/>
                  </a:lnTo>
                  <a:lnTo>
                    <a:pt x="102" y="279"/>
                  </a:lnTo>
                  <a:lnTo>
                    <a:pt x="100" y="257"/>
                  </a:lnTo>
                  <a:lnTo>
                    <a:pt x="95" y="235"/>
                  </a:lnTo>
                  <a:lnTo>
                    <a:pt x="87" y="214"/>
                  </a:lnTo>
                  <a:lnTo>
                    <a:pt x="75" y="194"/>
                  </a:lnTo>
                  <a:lnTo>
                    <a:pt x="62" y="176"/>
                  </a:lnTo>
                  <a:lnTo>
                    <a:pt x="47" y="161"/>
                  </a:lnTo>
                  <a:lnTo>
                    <a:pt x="31" y="149"/>
                  </a:lnTo>
                  <a:lnTo>
                    <a:pt x="15" y="143"/>
                  </a:lnTo>
                  <a:lnTo>
                    <a:pt x="16" y="130"/>
                  </a:lnTo>
                  <a:lnTo>
                    <a:pt x="16" y="117"/>
                  </a:lnTo>
                  <a:lnTo>
                    <a:pt x="10" y="106"/>
                  </a:lnTo>
                  <a:lnTo>
                    <a:pt x="0" y="99"/>
                  </a:lnTo>
                  <a:lnTo>
                    <a:pt x="12" y="80"/>
                  </a:lnTo>
                  <a:lnTo>
                    <a:pt x="22" y="53"/>
                  </a:lnTo>
                  <a:lnTo>
                    <a:pt x="27" y="24"/>
                  </a:lnTo>
                  <a:lnTo>
                    <a:pt x="18" y="0"/>
                  </a:lnTo>
                  <a:lnTo>
                    <a:pt x="27" y="7"/>
                  </a:lnTo>
                  <a:lnTo>
                    <a:pt x="37" y="16"/>
                  </a:lnTo>
                  <a:lnTo>
                    <a:pt x="47" y="25"/>
                  </a:lnTo>
                  <a:lnTo>
                    <a:pt x="59" y="33"/>
                  </a:lnTo>
                  <a:lnTo>
                    <a:pt x="72" y="38"/>
                  </a:lnTo>
                  <a:lnTo>
                    <a:pt x="87" y="43"/>
                  </a:lnTo>
                  <a:lnTo>
                    <a:pt x="103" y="44"/>
                  </a:lnTo>
                  <a:lnTo>
                    <a:pt x="121" y="43"/>
                  </a:lnTo>
                  <a:lnTo>
                    <a:pt x="121" y="56"/>
                  </a:lnTo>
                  <a:lnTo>
                    <a:pt x="123" y="71"/>
                  </a:lnTo>
                  <a:lnTo>
                    <a:pt x="126" y="86"/>
                  </a:lnTo>
                  <a:lnTo>
                    <a:pt x="131" y="99"/>
                  </a:lnTo>
                  <a:lnTo>
                    <a:pt x="142" y="111"/>
                  </a:lnTo>
                  <a:lnTo>
                    <a:pt x="155" y="117"/>
                  </a:lnTo>
                  <a:lnTo>
                    <a:pt x="174" y="120"/>
                  </a:lnTo>
                  <a:lnTo>
                    <a:pt x="198" y="11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5" name="Freeform 298"/>
            <p:cNvSpPr>
              <a:spLocks/>
            </p:cNvSpPr>
            <p:nvPr/>
          </p:nvSpPr>
          <p:spPr bwMode="auto">
            <a:xfrm>
              <a:off x="1015" y="1593"/>
              <a:ext cx="223" cy="260"/>
            </a:xfrm>
            <a:custGeom>
              <a:avLst/>
              <a:gdLst>
                <a:gd name="T0" fmla="*/ 80 w 223"/>
                <a:gd name="T1" fmla="*/ 51 h 260"/>
                <a:gd name="T2" fmla="*/ 93 w 223"/>
                <a:gd name="T3" fmla="*/ 54 h 260"/>
                <a:gd name="T4" fmla="*/ 107 w 223"/>
                <a:gd name="T5" fmla="*/ 54 h 260"/>
                <a:gd name="T6" fmla="*/ 121 w 223"/>
                <a:gd name="T7" fmla="*/ 54 h 260"/>
                <a:gd name="T8" fmla="*/ 136 w 223"/>
                <a:gd name="T9" fmla="*/ 54 h 260"/>
                <a:gd name="T10" fmla="*/ 149 w 223"/>
                <a:gd name="T11" fmla="*/ 51 h 260"/>
                <a:gd name="T12" fmla="*/ 166 w 223"/>
                <a:gd name="T13" fmla="*/ 47 h 260"/>
                <a:gd name="T14" fmla="*/ 183 w 223"/>
                <a:gd name="T15" fmla="*/ 38 h 260"/>
                <a:gd name="T16" fmla="*/ 200 w 223"/>
                <a:gd name="T17" fmla="*/ 26 h 260"/>
                <a:gd name="T18" fmla="*/ 214 w 223"/>
                <a:gd name="T19" fmla="*/ 10 h 260"/>
                <a:gd name="T20" fmla="*/ 223 w 223"/>
                <a:gd name="T21" fmla="*/ 3 h 260"/>
                <a:gd name="T22" fmla="*/ 223 w 223"/>
                <a:gd name="T23" fmla="*/ 10 h 260"/>
                <a:gd name="T24" fmla="*/ 212 w 223"/>
                <a:gd name="T25" fmla="*/ 23 h 260"/>
                <a:gd name="T26" fmla="*/ 195 w 223"/>
                <a:gd name="T27" fmla="*/ 48 h 260"/>
                <a:gd name="T28" fmla="*/ 185 w 223"/>
                <a:gd name="T29" fmla="*/ 76 h 260"/>
                <a:gd name="T30" fmla="*/ 181 w 223"/>
                <a:gd name="T31" fmla="*/ 108 h 260"/>
                <a:gd name="T32" fmla="*/ 183 w 223"/>
                <a:gd name="T33" fmla="*/ 133 h 260"/>
                <a:gd name="T34" fmla="*/ 186 w 223"/>
                <a:gd name="T35" fmla="*/ 150 h 260"/>
                <a:gd name="T36" fmla="*/ 181 w 223"/>
                <a:gd name="T37" fmla="*/ 156 h 260"/>
                <a:gd name="T38" fmla="*/ 163 w 223"/>
                <a:gd name="T39" fmla="*/ 165 h 260"/>
                <a:gd name="T40" fmla="*/ 147 w 223"/>
                <a:gd name="T41" fmla="*/ 184 h 260"/>
                <a:gd name="T42" fmla="*/ 138 w 223"/>
                <a:gd name="T43" fmla="*/ 218 h 260"/>
                <a:gd name="T44" fmla="*/ 129 w 223"/>
                <a:gd name="T45" fmla="*/ 233 h 260"/>
                <a:gd name="T46" fmla="*/ 102 w 223"/>
                <a:gd name="T47" fmla="*/ 226 h 260"/>
                <a:gd name="T48" fmla="*/ 71 w 223"/>
                <a:gd name="T49" fmla="*/ 229 h 260"/>
                <a:gd name="T50" fmla="*/ 46 w 223"/>
                <a:gd name="T51" fmla="*/ 245 h 260"/>
                <a:gd name="T52" fmla="*/ 39 w 223"/>
                <a:gd name="T53" fmla="*/ 232 h 260"/>
                <a:gd name="T54" fmla="*/ 21 w 223"/>
                <a:gd name="T55" fmla="*/ 177 h 260"/>
                <a:gd name="T56" fmla="*/ 14 w 223"/>
                <a:gd name="T57" fmla="*/ 147 h 260"/>
                <a:gd name="T58" fmla="*/ 24 w 223"/>
                <a:gd name="T59" fmla="*/ 106 h 260"/>
                <a:gd name="T60" fmla="*/ 28 w 223"/>
                <a:gd name="T61" fmla="*/ 90 h 260"/>
                <a:gd name="T62" fmla="*/ 45 w 223"/>
                <a:gd name="T63" fmla="*/ 82 h 260"/>
                <a:gd name="T64" fmla="*/ 59 w 223"/>
                <a:gd name="T65" fmla="*/ 72 h 260"/>
                <a:gd name="T66" fmla="*/ 71 w 223"/>
                <a:gd name="T67" fmla="*/ 59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260"/>
                <a:gd name="T104" fmla="*/ 223 w 223"/>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260">
                  <a:moveTo>
                    <a:pt x="74" y="50"/>
                  </a:moveTo>
                  <a:lnTo>
                    <a:pt x="80" y="51"/>
                  </a:lnTo>
                  <a:lnTo>
                    <a:pt x="87" y="53"/>
                  </a:lnTo>
                  <a:lnTo>
                    <a:pt x="93" y="54"/>
                  </a:lnTo>
                  <a:lnTo>
                    <a:pt x="101" y="54"/>
                  </a:lnTo>
                  <a:lnTo>
                    <a:pt x="107" y="54"/>
                  </a:lnTo>
                  <a:lnTo>
                    <a:pt x="114" y="54"/>
                  </a:lnTo>
                  <a:lnTo>
                    <a:pt x="121" y="54"/>
                  </a:lnTo>
                  <a:lnTo>
                    <a:pt x="129" y="54"/>
                  </a:lnTo>
                  <a:lnTo>
                    <a:pt x="136" y="54"/>
                  </a:lnTo>
                  <a:lnTo>
                    <a:pt x="144" y="53"/>
                  </a:lnTo>
                  <a:lnTo>
                    <a:pt x="149" y="51"/>
                  </a:lnTo>
                  <a:lnTo>
                    <a:pt x="157" y="50"/>
                  </a:lnTo>
                  <a:lnTo>
                    <a:pt x="166" y="47"/>
                  </a:lnTo>
                  <a:lnTo>
                    <a:pt x="175" y="42"/>
                  </a:lnTo>
                  <a:lnTo>
                    <a:pt x="183" y="38"/>
                  </a:lnTo>
                  <a:lnTo>
                    <a:pt x="192" y="32"/>
                  </a:lnTo>
                  <a:lnTo>
                    <a:pt x="200" y="26"/>
                  </a:lnTo>
                  <a:lnTo>
                    <a:pt x="207" y="19"/>
                  </a:lnTo>
                  <a:lnTo>
                    <a:pt x="214" y="10"/>
                  </a:lnTo>
                  <a:lnTo>
                    <a:pt x="222" y="0"/>
                  </a:lnTo>
                  <a:lnTo>
                    <a:pt x="223" y="3"/>
                  </a:lnTo>
                  <a:lnTo>
                    <a:pt x="223" y="6"/>
                  </a:lnTo>
                  <a:lnTo>
                    <a:pt x="223" y="10"/>
                  </a:lnTo>
                  <a:lnTo>
                    <a:pt x="222" y="13"/>
                  </a:lnTo>
                  <a:lnTo>
                    <a:pt x="212" y="23"/>
                  </a:lnTo>
                  <a:lnTo>
                    <a:pt x="203" y="35"/>
                  </a:lnTo>
                  <a:lnTo>
                    <a:pt x="195" y="48"/>
                  </a:lnTo>
                  <a:lnTo>
                    <a:pt x="189" y="63"/>
                  </a:lnTo>
                  <a:lnTo>
                    <a:pt x="185" y="76"/>
                  </a:lnTo>
                  <a:lnTo>
                    <a:pt x="182" y="93"/>
                  </a:lnTo>
                  <a:lnTo>
                    <a:pt x="181" y="108"/>
                  </a:lnTo>
                  <a:lnTo>
                    <a:pt x="182" y="122"/>
                  </a:lnTo>
                  <a:lnTo>
                    <a:pt x="183" y="133"/>
                  </a:lnTo>
                  <a:lnTo>
                    <a:pt x="185" y="142"/>
                  </a:lnTo>
                  <a:lnTo>
                    <a:pt x="186" y="150"/>
                  </a:lnTo>
                  <a:lnTo>
                    <a:pt x="186" y="158"/>
                  </a:lnTo>
                  <a:lnTo>
                    <a:pt x="181" y="156"/>
                  </a:lnTo>
                  <a:lnTo>
                    <a:pt x="172" y="159"/>
                  </a:lnTo>
                  <a:lnTo>
                    <a:pt x="163" y="165"/>
                  </a:lnTo>
                  <a:lnTo>
                    <a:pt x="154" y="173"/>
                  </a:lnTo>
                  <a:lnTo>
                    <a:pt x="147" y="184"/>
                  </a:lnTo>
                  <a:lnTo>
                    <a:pt x="141" y="201"/>
                  </a:lnTo>
                  <a:lnTo>
                    <a:pt x="138" y="218"/>
                  </a:lnTo>
                  <a:lnTo>
                    <a:pt x="138" y="241"/>
                  </a:lnTo>
                  <a:lnTo>
                    <a:pt x="129" y="233"/>
                  </a:lnTo>
                  <a:lnTo>
                    <a:pt x="116" y="227"/>
                  </a:lnTo>
                  <a:lnTo>
                    <a:pt x="102" y="226"/>
                  </a:lnTo>
                  <a:lnTo>
                    <a:pt x="86" y="226"/>
                  </a:lnTo>
                  <a:lnTo>
                    <a:pt x="71" y="229"/>
                  </a:lnTo>
                  <a:lnTo>
                    <a:pt x="58" y="235"/>
                  </a:lnTo>
                  <a:lnTo>
                    <a:pt x="46" y="245"/>
                  </a:lnTo>
                  <a:lnTo>
                    <a:pt x="39" y="260"/>
                  </a:lnTo>
                  <a:lnTo>
                    <a:pt x="39" y="232"/>
                  </a:lnTo>
                  <a:lnTo>
                    <a:pt x="33" y="201"/>
                  </a:lnTo>
                  <a:lnTo>
                    <a:pt x="21" y="177"/>
                  </a:lnTo>
                  <a:lnTo>
                    <a:pt x="0" y="165"/>
                  </a:lnTo>
                  <a:lnTo>
                    <a:pt x="14" y="147"/>
                  </a:lnTo>
                  <a:lnTo>
                    <a:pt x="21" y="127"/>
                  </a:lnTo>
                  <a:lnTo>
                    <a:pt x="24" y="106"/>
                  </a:lnTo>
                  <a:lnTo>
                    <a:pt x="20" y="93"/>
                  </a:lnTo>
                  <a:lnTo>
                    <a:pt x="28" y="90"/>
                  </a:lnTo>
                  <a:lnTo>
                    <a:pt x="37" y="87"/>
                  </a:lnTo>
                  <a:lnTo>
                    <a:pt x="45" y="82"/>
                  </a:lnTo>
                  <a:lnTo>
                    <a:pt x="54" y="78"/>
                  </a:lnTo>
                  <a:lnTo>
                    <a:pt x="59" y="72"/>
                  </a:lnTo>
                  <a:lnTo>
                    <a:pt x="67" y="66"/>
                  </a:lnTo>
                  <a:lnTo>
                    <a:pt x="71" y="59"/>
                  </a:lnTo>
                  <a:lnTo>
                    <a:pt x="74" y="5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6" name="Freeform 299"/>
            <p:cNvSpPr>
              <a:spLocks/>
            </p:cNvSpPr>
            <p:nvPr/>
          </p:nvSpPr>
          <p:spPr bwMode="auto">
            <a:xfrm>
              <a:off x="1204" y="1158"/>
              <a:ext cx="138" cy="195"/>
            </a:xfrm>
            <a:custGeom>
              <a:avLst/>
              <a:gdLst>
                <a:gd name="T0" fmla="*/ 110 w 138"/>
                <a:gd name="T1" fmla="*/ 179 h 195"/>
                <a:gd name="T2" fmla="*/ 108 w 138"/>
                <a:gd name="T3" fmla="*/ 189 h 195"/>
                <a:gd name="T4" fmla="*/ 102 w 138"/>
                <a:gd name="T5" fmla="*/ 185 h 195"/>
                <a:gd name="T6" fmla="*/ 90 w 138"/>
                <a:gd name="T7" fmla="*/ 158 h 195"/>
                <a:gd name="T8" fmla="*/ 85 w 138"/>
                <a:gd name="T9" fmla="*/ 148 h 195"/>
                <a:gd name="T10" fmla="*/ 73 w 138"/>
                <a:gd name="T11" fmla="*/ 142 h 195"/>
                <a:gd name="T12" fmla="*/ 58 w 138"/>
                <a:gd name="T13" fmla="*/ 138 h 195"/>
                <a:gd name="T14" fmla="*/ 45 w 138"/>
                <a:gd name="T15" fmla="*/ 133 h 195"/>
                <a:gd name="T16" fmla="*/ 39 w 138"/>
                <a:gd name="T17" fmla="*/ 132 h 195"/>
                <a:gd name="T18" fmla="*/ 36 w 138"/>
                <a:gd name="T19" fmla="*/ 129 h 195"/>
                <a:gd name="T20" fmla="*/ 39 w 138"/>
                <a:gd name="T21" fmla="*/ 127 h 195"/>
                <a:gd name="T22" fmla="*/ 54 w 138"/>
                <a:gd name="T23" fmla="*/ 129 h 195"/>
                <a:gd name="T24" fmla="*/ 70 w 138"/>
                <a:gd name="T25" fmla="*/ 132 h 195"/>
                <a:gd name="T26" fmla="*/ 83 w 138"/>
                <a:gd name="T27" fmla="*/ 133 h 195"/>
                <a:gd name="T28" fmla="*/ 83 w 138"/>
                <a:gd name="T29" fmla="*/ 123 h 195"/>
                <a:gd name="T30" fmla="*/ 76 w 138"/>
                <a:gd name="T31" fmla="*/ 108 h 195"/>
                <a:gd name="T32" fmla="*/ 62 w 138"/>
                <a:gd name="T33" fmla="*/ 98 h 195"/>
                <a:gd name="T34" fmla="*/ 42 w 138"/>
                <a:gd name="T35" fmla="*/ 87 h 195"/>
                <a:gd name="T36" fmla="*/ 24 w 138"/>
                <a:gd name="T37" fmla="*/ 77 h 195"/>
                <a:gd name="T38" fmla="*/ 9 w 138"/>
                <a:gd name="T39" fmla="*/ 70 h 195"/>
                <a:gd name="T40" fmla="*/ 2 w 138"/>
                <a:gd name="T41" fmla="*/ 67 h 195"/>
                <a:gd name="T42" fmla="*/ 2 w 138"/>
                <a:gd name="T43" fmla="*/ 62 h 195"/>
                <a:gd name="T44" fmla="*/ 12 w 138"/>
                <a:gd name="T45" fmla="*/ 67 h 195"/>
                <a:gd name="T46" fmla="*/ 27 w 138"/>
                <a:gd name="T47" fmla="*/ 72 h 195"/>
                <a:gd name="T48" fmla="*/ 45 w 138"/>
                <a:gd name="T49" fmla="*/ 81 h 195"/>
                <a:gd name="T50" fmla="*/ 62 w 138"/>
                <a:gd name="T51" fmla="*/ 89 h 195"/>
                <a:gd name="T52" fmla="*/ 65 w 138"/>
                <a:gd name="T53" fmla="*/ 70 h 195"/>
                <a:gd name="T54" fmla="*/ 42 w 138"/>
                <a:gd name="T55" fmla="*/ 21 h 195"/>
                <a:gd name="T56" fmla="*/ 28 w 138"/>
                <a:gd name="T57" fmla="*/ 2 h 195"/>
                <a:gd name="T58" fmla="*/ 34 w 138"/>
                <a:gd name="T59" fmla="*/ 2 h 195"/>
                <a:gd name="T60" fmla="*/ 52 w 138"/>
                <a:gd name="T61" fmla="*/ 24 h 195"/>
                <a:gd name="T62" fmla="*/ 74 w 138"/>
                <a:gd name="T63" fmla="*/ 65 h 195"/>
                <a:gd name="T64" fmla="*/ 89 w 138"/>
                <a:gd name="T65" fmla="*/ 71 h 195"/>
                <a:gd name="T66" fmla="*/ 102 w 138"/>
                <a:gd name="T67" fmla="*/ 38 h 195"/>
                <a:gd name="T68" fmla="*/ 104 w 138"/>
                <a:gd name="T69" fmla="*/ 21 h 195"/>
                <a:gd name="T70" fmla="*/ 107 w 138"/>
                <a:gd name="T71" fmla="*/ 24 h 195"/>
                <a:gd name="T72" fmla="*/ 107 w 138"/>
                <a:gd name="T73" fmla="*/ 43 h 195"/>
                <a:gd name="T74" fmla="*/ 99 w 138"/>
                <a:gd name="T75" fmla="*/ 81 h 195"/>
                <a:gd name="T76" fmla="*/ 90 w 138"/>
                <a:gd name="T77" fmla="*/ 108 h 195"/>
                <a:gd name="T78" fmla="*/ 96 w 138"/>
                <a:gd name="T79" fmla="*/ 129 h 195"/>
                <a:gd name="T80" fmla="*/ 108 w 138"/>
                <a:gd name="T81" fmla="*/ 129 h 195"/>
                <a:gd name="T82" fmla="*/ 124 w 138"/>
                <a:gd name="T83" fmla="*/ 115 h 195"/>
                <a:gd name="T84" fmla="*/ 133 w 138"/>
                <a:gd name="T85" fmla="*/ 99 h 195"/>
                <a:gd name="T86" fmla="*/ 138 w 138"/>
                <a:gd name="T87" fmla="*/ 101 h 195"/>
                <a:gd name="T88" fmla="*/ 133 w 138"/>
                <a:gd name="T89" fmla="*/ 117 h 195"/>
                <a:gd name="T90" fmla="*/ 113 w 138"/>
                <a:gd name="T91" fmla="*/ 142 h 195"/>
                <a:gd name="T92" fmla="*/ 105 w 138"/>
                <a:gd name="T93" fmla="*/ 155 h 195"/>
                <a:gd name="T94" fmla="*/ 110 w 138"/>
                <a:gd name="T95" fmla="*/ 169 h 1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195"/>
                <a:gd name="T146" fmla="*/ 138 w 138"/>
                <a:gd name="T147" fmla="*/ 195 h 1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195">
                  <a:moveTo>
                    <a:pt x="111" y="173"/>
                  </a:moveTo>
                  <a:lnTo>
                    <a:pt x="110" y="179"/>
                  </a:lnTo>
                  <a:lnTo>
                    <a:pt x="110" y="183"/>
                  </a:lnTo>
                  <a:lnTo>
                    <a:pt x="108" y="189"/>
                  </a:lnTo>
                  <a:lnTo>
                    <a:pt x="108" y="195"/>
                  </a:lnTo>
                  <a:lnTo>
                    <a:pt x="102" y="185"/>
                  </a:lnTo>
                  <a:lnTo>
                    <a:pt x="96" y="172"/>
                  </a:lnTo>
                  <a:lnTo>
                    <a:pt x="90" y="158"/>
                  </a:lnTo>
                  <a:lnTo>
                    <a:pt x="89" y="149"/>
                  </a:lnTo>
                  <a:lnTo>
                    <a:pt x="85" y="148"/>
                  </a:lnTo>
                  <a:lnTo>
                    <a:pt x="79" y="145"/>
                  </a:lnTo>
                  <a:lnTo>
                    <a:pt x="73" y="142"/>
                  </a:lnTo>
                  <a:lnTo>
                    <a:pt x="65" y="139"/>
                  </a:lnTo>
                  <a:lnTo>
                    <a:pt x="58" y="138"/>
                  </a:lnTo>
                  <a:lnTo>
                    <a:pt x="52" y="135"/>
                  </a:lnTo>
                  <a:lnTo>
                    <a:pt x="45" y="133"/>
                  </a:lnTo>
                  <a:lnTo>
                    <a:pt x="40" y="133"/>
                  </a:lnTo>
                  <a:lnTo>
                    <a:pt x="39" y="132"/>
                  </a:lnTo>
                  <a:lnTo>
                    <a:pt x="37" y="130"/>
                  </a:lnTo>
                  <a:lnTo>
                    <a:pt x="36" y="129"/>
                  </a:lnTo>
                  <a:lnTo>
                    <a:pt x="34" y="127"/>
                  </a:lnTo>
                  <a:lnTo>
                    <a:pt x="39" y="127"/>
                  </a:lnTo>
                  <a:lnTo>
                    <a:pt x="46" y="129"/>
                  </a:lnTo>
                  <a:lnTo>
                    <a:pt x="54" y="129"/>
                  </a:lnTo>
                  <a:lnTo>
                    <a:pt x="62" y="130"/>
                  </a:lnTo>
                  <a:lnTo>
                    <a:pt x="70" y="132"/>
                  </a:lnTo>
                  <a:lnTo>
                    <a:pt x="77" y="133"/>
                  </a:lnTo>
                  <a:lnTo>
                    <a:pt x="83" y="133"/>
                  </a:lnTo>
                  <a:lnTo>
                    <a:pt x="86" y="135"/>
                  </a:lnTo>
                  <a:lnTo>
                    <a:pt x="83" y="123"/>
                  </a:lnTo>
                  <a:lnTo>
                    <a:pt x="80" y="114"/>
                  </a:lnTo>
                  <a:lnTo>
                    <a:pt x="76" y="108"/>
                  </a:lnTo>
                  <a:lnTo>
                    <a:pt x="73" y="102"/>
                  </a:lnTo>
                  <a:lnTo>
                    <a:pt x="62" y="98"/>
                  </a:lnTo>
                  <a:lnTo>
                    <a:pt x="52" y="93"/>
                  </a:lnTo>
                  <a:lnTo>
                    <a:pt x="42" y="87"/>
                  </a:lnTo>
                  <a:lnTo>
                    <a:pt x="33" y="83"/>
                  </a:lnTo>
                  <a:lnTo>
                    <a:pt x="24" y="77"/>
                  </a:lnTo>
                  <a:lnTo>
                    <a:pt x="17" y="72"/>
                  </a:lnTo>
                  <a:lnTo>
                    <a:pt x="9" y="70"/>
                  </a:lnTo>
                  <a:lnTo>
                    <a:pt x="5" y="68"/>
                  </a:lnTo>
                  <a:lnTo>
                    <a:pt x="2" y="67"/>
                  </a:lnTo>
                  <a:lnTo>
                    <a:pt x="0" y="64"/>
                  </a:lnTo>
                  <a:lnTo>
                    <a:pt x="2" y="62"/>
                  </a:lnTo>
                  <a:lnTo>
                    <a:pt x="8" y="64"/>
                  </a:lnTo>
                  <a:lnTo>
                    <a:pt x="12" y="67"/>
                  </a:lnTo>
                  <a:lnTo>
                    <a:pt x="20" y="70"/>
                  </a:lnTo>
                  <a:lnTo>
                    <a:pt x="27" y="72"/>
                  </a:lnTo>
                  <a:lnTo>
                    <a:pt x="36" y="77"/>
                  </a:lnTo>
                  <a:lnTo>
                    <a:pt x="45" y="81"/>
                  </a:lnTo>
                  <a:lnTo>
                    <a:pt x="54" y="86"/>
                  </a:lnTo>
                  <a:lnTo>
                    <a:pt x="62" y="89"/>
                  </a:lnTo>
                  <a:lnTo>
                    <a:pt x="70" y="90"/>
                  </a:lnTo>
                  <a:lnTo>
                    <a:pt x="65" y="70"/>
                  </a:lnTo>
                  <a:lnTo>
                    <a:pt x="54" y="44"/>
                  </a:lnTo>
                  <a:lnTo>
                    <a:pt x="42" y="21"/>
                  </a:lnTo>
                  <a:lnTo>
                    <a:pt x="31" y="7"/>
                  </a:lnTo>
                  <a:lnTo>
                    <a:pt x="28" y="2"/>
                  </a:lnTo>
                  <a:lnTo>
                    <a:pt x="30" y="0"/>
                  </a:lnTo>
                  <a:lnTo>
                    <a:pt x="34" y="2"/>
                  </a:lnTo>
                  <a:lnTo>
                    <a:pt x="42" y="9"/>
                  </a:lnTo>
                  <a:lnTo>
                    <a:pt x="52" y="24"/>
                  </a:lnTo>
                  <a:lnTo>
                    <a:pt x="64" y="44"/>
                  </a:lnTo>
                  <a:lnTo>
                    <a:pt x="74" y="65"/>
                  </a:lnTo>
                  <a:lnTo>
                    <a:pt x="80" y="81"/>
                  </a:lnTo>
                  <a:lnTo>
                    <a:pt x="89" y="71"/>
                  </a:lnTo>
                  <a:lnTo>
                    <a:pt x="96" y="55"/>
                  </a:lnTo>
                  <a:lnTo>
                    <a:pt x="102" y="38"/>
                  </a:lnTo>
                  <a:lnTo>
                    <a:pt x="104" y="25"/>
                  </a:lnTo>
                  <a:lnTo>
                    <a:pt x="104" y="21"/>
                  </a:lnTo>
                  <a:lnTo>
                    <a:pt x="105" y="19"/>
                  </a:lnTo>
                  <a:lnTo>
                    <a:pt x="107" y="24"/>
                  </a:lnTo>
                  <a:lnTo>
                    <a:pt x="107" y="30"/>
                  </a:lnTo>
                  <a:lnTo>
                    <a:pt x="107" y="43"/>
                  </a:lnTo>
                  <a:lnTo>
                    <a:pt x="105" y="61"/>
                  </a:lnTo>
                  <a:lnTo>
                    <a:pt x="99" y="81"/>
                  </a:lnTo>
                  <a:lnTo>
                    <a:pt x="86" y="98"/>
                  </a:lnTo>
                  <a:lnTo>
                    <a:pt x="90" y="108"/>
                  </a:lnTo>
                  <a:lnTo>
                    <a:pt x="95" y="118"/>
                  </a:lnTo>
                  <a:lnTo>
                    <a:pt x="96" y="129"/>
                  </a:lnTo>
                  <a:lnTo>
                    <a:pt x="98" y="135"/>
                  </a:lnTo>
                  <a:lnTo>
                    <a:pt x="108" y="129"/>
                  </a:lnTo>
                  <a:lnTo>
                    <a:pt x="117" y="123"/>
                  </a:lnTo>
                  <a:lnTo>
                    <a:pt x="124" y="115"/>
                  </a:lnTo>
                  <a:lnTo>
                    <a:pt x="130" y="105"/>
                  </a:lnTo>
                  <a:lnTo>
                    <a:pt x="133" y="99"/>
                  </a:lnTo>
                  <a:lnTo>
                    <a:pt x="136" y="98"/>
                  </a:lnTo>
                  <a:lnTo>
                    <a:pt x="138" y="101"/>
                  </a:lnTo>
                  <a:lnTo>
                    <a:pt x="138" y="106"/>
                  </a:lnTo>
                  <a:lnTo>
                    <a:pt x="133" y="117"/>
                  </a:lnTo>
                  <a:lnTo>
                    <a:pt x="124" y="130"/>
                  </a:lnTo>
                  <a:lnTo>
                    <a:pt x="113" y="142"/>
                  </a:lnTo>
                  <a:lnTo>
                    <a:pt x="102" y="149"/>
                  </a:lnTo>
                  <a:lnTo>
                    <a:pt x="105" y="155"/>
                  </a:lnTo>
                  <a:lnTo>
                    <a:pt x="107" y="163"/>
                  </a:lnTo>
                  <a:lnTo>
                    <a:pt x="110" y="169"/>
                  </a:lnTo>
                  <a:lnTo>
                    <a:pt x="111" y="173"/>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7" name="Freeform 300"/>
            <p:cNvSpPr>
              <a:spLocks/>
            </p:cNvSpPr>
            <p:nvPr/>
          </p:nvSpPr>
          <p:spPr bwMode="auto">
            <a:xfrm>
              <a:off x="1036" y="1643"/>
              <a:ext cx="136" cy="176"/>
            </a:xfrm>
            <a:custGeom>
              <a:avLst/>
              <a:gdLst>
                <a:gd name="T0" fmla="*/ 128 w 136"/>
                <a:gd name="T1" fmla="*/ 1 h 176"/>
                <a:gd name="T2" fmla="*/ 115 w 136"/>
                <a:gd name="T3" fmla="*/ 4 h 176"/>
                <a:gd name="T4" fmla="*/ 106 w 136"/>
                <a:gd name="T5" fmla="*/ 12 h 176"/>
                <a:gd name="T6" fmla="*/ 96 w 136"/>
                <a:gd name="T7" fmla="*/ 28 h 176"/>
                <a:gd name="T8" fmla="*/ 81 w 136"/>
                <a:gd name="T9" fmla="*/ 32 h 176"/>
                <a:gd name="T10" fmla="*/ 64 w 136"/>
                <a:gd name="T11" fmla="*/ 35 h 176"/>
                <a:gd name="T12" fmla="*/ 43 w 136"/>
                <a:gd name="T13" fmla="*/ 40 h 176"/>
                <a:gd name="T14" fmla="*/ 27 w 136"/>
                <a:gd name="T15" fmla="*/ 47 h 176"/>
                <a:gd name="T16" fmla="*/ 21 w 136"/>
                <a:gd name="T17" fmla="*/ 55 h 176"/>
                <a:gd name="T18" fmla="*/ 21 w 136"/>
                <a:gd name="T19" fmla="*/ 55 h 176"/>
                <a:gd name="T20" fmla="*/ 30 w 136"/>
                <a:gd name="T21" fmla="*/ 52 h 176"/>
                <a:gd name="T22" fmla="*/ 43 w 136"/>
                <a:gd name="T23" fmla="*/ 47 h 176"/>
                <a:gd name="T24" fmla="*/ 59 w 136"/>
                <a:gd name="T25" fmla="*/ 43 h 176"/>
                <a:gd name="T26" fmla="*/ 77 w 136"/>
                <a:gd name="T27" fmla="*/ 43 h 176"/>
                <a:gd name="T28" fmla="*/ 78 w 136"/>
                <a:gd name="T29" fmla="*/ 56 h 176"/>
                <a:gd name="T30" fmla="*/ 66 w 136"/>
                <a:gd name="T31" fmla="*/ 81 h 176"/>
                <a:gd name="T32" fmla="*/ 56 w 136"/>
                <a:gd name="T33" fmla="*/ 89 h 176"/>
                <a:gd name="T34" fmla="*/ 41 w 136"/>
                <a:gd name="T35" fmla="*/ 93 h 176"/>
                <a:gd name="T36" fmla="*/ 24 w 136"/>
                <a:gd name="T37" fmla="*/ 97 h 176"/>
                <a:gd name="T38" fmla="*/ 9 w 136"/>
                <a:gd name="T39" fmla="*/ 100 h 176"/>
                <a:gd name="T40" fmla="*/ 2 w 136"/>
                <a:gd name="T41" fmla="*/ 103 h 176"/>
                <a:gd name="T42" fmla="*/ 2 w 136"/>
                <a:gd name="T43" fmla="*/ 105 h 176"/>
                <a:gd name="T44" fmla="*/ 12 w 136"/>
                <a:gd name="T45" fmla="*/ 105 h 176"/>
                <a:gd name="T46" fmla="*/ 24 w 136"/>
                <a:gd name="T47" fmla="*/ 103 h 176"/>
                <a:gd name="T48" fmla="*/ 37 w 136"/>
                <a:gd name="T49" fmla="*/ 100 h 176"/>
                <a:gd name="T50" fmla="*/ 52 w 136"/>
                <a:gd name="T51" fmla="*/ 99 h 176"/>
                <a:gd name="T52" fmla="*/ 49 w 136"/>
                <a:gd name="T53" fmla="*/ 109 h 176"/>
                <a:gd name="T54" fmla="*/ 33 w 136"/>
                <a:gd name="T55" fmla="*/ 142 h 176"/>
                <a:gd name="T56" fmla="*/ 37 w 136"/>
                <a:gd name="T57" fmla="*/ 159 h 176"/>
                <a:gd name="T58" fmla="*/ 58 w 136"/>
                <a:gd name="T59" fmla="*/ 117 h 176"/>
                <a:gd name="T60" fmla="*/ 71 w 136"/>
                <a:gd name="T61" fmla="*/ 118 h 176"/>
                <a:gd name="T62" fmla="*/ 84 w 136"/>
                <a:gd name="T63" fmla="*/ 148 h 176"/>
                <a:gd name="T64" fmla="*/ 96 w 136"/>
                <a:gd name="T65" fmla="*/ 162 h 176"/>
                <a:gd name="T66" fmla="*/ 95 w 136"/>
                <a:gd name="T67" fmla="*/ 158 h 176"/>
                <a:gd name="T68" fmla="*/ 86 w 136"/>
                <a:gd name="T69" fmla="*/ 137 h 176"/>
                <a:gd name="T70" fmla="*/ 78 w 136"/>
                <a:gd name="T71" fmla="*/ 106 h 176"/>
                <a:gd name="T72" fmla="*/ 81 w 136"/>
                <a:gd name="T73" fmla="*/ 83 h 176"/>
                <a:gd name="T74" fmla="*/ 96 w 136"/>
                <a:gd name="T75" fmla="*/ 55 h 176"/>
                <a:gd name="T76" fmla="*/ 109 w 136"/>
                <a:gd name="T77" fmla="*/ 56 h 176"/>
                <a:gd name="T78" fmla="*/ 127 w 136"/>
                <a:gd name="T79" fmla="*/ 84 h 176"/>
                <a:gd name="T80" fmla="*/ 131 w 136"/>
                <a:gd name="T81" fmla="*/ 112 h 176"/>
                <a:gd name="T82" fmla="*/ 136 w 136"/>
                <a:gd name="T83" fmla="*/ 108 h 176"/>
                <a:gd name="T84" fmla="*/ 133 w 136"/>
                <a:gd name="T85" fmla="*/ 83 h 176"/>
                <a:gd name="T86" fmla="*/ 121 w 136"/>
                <a:gd name="T87" fmla="*/ 47 h 176"/>
                <a:gd name="T88" fmla="*/ 121 w 136"/>
                <a:gd name="T89" fmla="*/ 29 h 176"/>
                <a:gd name="T90" fmla="*/ 133 w 136"/>
                <a:gd name="T91" fmla="*/ 9 h 176"/>
                <a:gd name="T92" fmla="*/ 136 w 136"/>
                <a:gd name="T93" fmla="*/ 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176"/>
                <a:gd name="T143" fmla="*/ 136 w 136"/>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176">
                  <a:moveTo>
                    <a:pt x="136" y="0"/>
                  </a:moveTo>
                  <a:lnTo>
                    <a:pt x="128" y="1"/>
                  </a:lnTo>
                  <a:lnTo>
                    <a:pt x="123" y="3"/>
                  </a:lnTo>
                  <a:lnTo>
                    <a:pt x="115" y="4"/>
                  </a:lnTo>
                  <a:lnTo>
                    <a:pt x="108" y="4"/>
                  </a:lnTo>
                  <a:lnTo>
                    <a:pt x="106" y="12"/>
                  </a:lnTo>
                  <a:lnTo>
                    <a:pt x="102" y="21"/>
                  </a:lnTo>
                  <a:lnTo>
                    <a:pt x="96" y="28"/>
                  </a:lnTo>
                  <a:lnTo>
                    <a:pt x="89" y="31"/>
                  </a:lnTo>
                  <a:lnTo>
                    <a:pt x="81" y="32"/>
                  </a:lnTo>
                  <a:lnTo>
                    <a:pt x="72" y="32"/>
                  </a:lnTo>
                  <a:lnTo>
                    <a:pt x="64" y="35"/>
                  </a:lnTo>
                  <a:lnTo>
                    <a:pt x="53" y="37"/>
                  </a:lnTo>
                  <a:lnTo>
                    <a:pt x="43" y="40"/>
                  </a:lnTo>
                  <a:lnTo>
                    <a:pt x="34" y="44"/>
                  </a:lnTo>
                  <a:lnTo>
                    <a:pt x="27" y="47"/>
                  </a:lnTo>
                  <a:lnTo>
                    <a:pt x="22" y="52"/>
                  </a:lnTo>
                  <a:lnTo>
                    <a:pt x="21" y="55"/>
                  </a:lnTo>
                  <a:lnTo>
                    <a:pt x="19" y="55"/>
                  </a:lnTo>
                  <a:lnTo>
                    <a:pt x="21" y="55"/>
                  </a:lnTo>
                  <a:lnTo>
                    <a:pt x="25" y="53"/>
                  </a:lnTo>
                  <a:lnTo>
                    <a:pt x="30" y="52"/>
                  </a:lnTo>
                  <a:lnTo>
                    <a:pt x="35" y="49"/>
                  </a:lnTo>
                  <a:lnTo>
                    <a:pt x="43" y="47"/>
                  </a:lnTo>
                  <a:lnTo>
                    <a:pt x="50" y="44"/>
                  </a:lnTo>
                  <a:lnTo>
                    <a:pt x="59" y="43"/>
                  </a:lnTo>
                  <a:lnTo>
                    <a:pt x="68" y="43"/>
                  </a:lnTo>
                  <a:lnTo>
                    <a:pt x="77" y="43"/>
                  </a:lnTo>
                  <a:lnTo>
                    <a:pt x="84" y="44"/>
                  </a:lnTo>
                  <a:lnTo>
                    <a:pt x="78" y="56"/>
                  </a:lnTo>
                  <a:lnTo>
                    <a:pt x="72" y="69"/>
                  </a:lnTo>
                  <a:lnTo>
                    <a:pt x="66" y="81"/>
                  </a:lnTo>
                  <a:lnTo>
                    <a:pt x="61" y="87"/>
                  </a:lnTo>
                  <a:lnTo>
                    <a:pt x="56" y="89"/>
                  </a:lnTo>
                  <a:lnTo>
                    <a:pt x="49" y="92"/>
                  </a:lnTo>
                  <a:lnTo>
                    <a:pt x="41" y="93"/>
                  </a:lnTo>
                  <a:lnTo>
                    <a:pt x="33" y="96"/>
                  </a:lnTo>
                  <a:lnTo>
                    <a:pt x="24" y="97"/>
                  </a:lnTo>
                  <a:lnTo>
                    <a:pt x="16" y="99"/>
                  </a:lnTo>
                  <a:lnTo>
                    <a:pt x="9" y="100"/>
                  </a:lnTo>
                  <a:lnTo>
                    <a:pt x="4" y="102"/>
                  </a:lnTo>
                  <a:lnTo>
                    <a:pt x="2" y="103"/>
                  </a:lnTo>
                  <a:lnTo>
                    <a:pt x="0" y="103"/>
                  </a:lnTo>
                  <a:lnTo>
                    <a:pt x="2" y="105"/>
                  </a:lnTo>
                  <a:lnTo>
                    <a:pt x="7" y="105"/>
                  </a:lnTo>
                  <a:lnTo>
                    <a:pt x="12" y="105"/>
                  </a:lnTo>
                  <a:lnTo>
                    <a:pt x="18" y="103"/>
                  </a:lnTo>
                  <a:lnTo>
                    <a:pt x="24" y="103"/>
                  </a:lnTo>
                  <a:lnTo>
                    <a:pt x="31" y="102"/>
                  </a:lnTo>
                  <a:lnTo>
                    <a:pt x="37" y="100"/>
                  </a:lnTo>
                  <a:lnTo>
                    <a:pt x="44" y="100"/>
                  </a:lnTo>
                  <a:lnTo>
                    <a:pt x="52" y="99"/>
                  </a:lnTo>
                  <a:lnTo>
                    <a:pt x="58" y="97"/>
                  </a:lnTo>
                  <a:lnTo>
                    <a:pt x="49" y="109"/>
                  </a:lnTo>
                  <a:lnTo>
                    <a:pt x="40" y="121"/>
                  </a:lnTo>
                  <a:lnTo>
                    <a:pt x="33" y="142"/>
                  </a:lnTo>
                  <a:lnTo>
                    <a:pt x="30" y="176"/>
                  </a:lnTo>
                  <a:lnTo>
                    <a:pt x="37" y="159"/>
                  </a:lnTo>
                  <a:lnTo>
                    <a:pt x="47" y="137"/>
                  </a:lnTo>
                  <a:lnTo>
                    <a:pt x="58" y="117"/>
                  </a:lnTo>
                  <a:lnTo>
                    <a:pt x="68" y="103"/>
                  </a:lnTo>
                  <a:lnTo>
                    <a:pt x="71" y="118"/>
                  </a:lnTo>
                  <a:lnTo>
                    <a:pt x="77" y="134"/>
                  </a:lnTo>
                  <a:lnTo>
                    <a:pt x="84" y="148"/>
                  </a:lnTo>
                  <a:lnTo>
                    <a:pt x="92" y="158"/>
                  </a:lnTo>
                  <a:lnTo>
                    <a:pt x="96" y="162"/>
                  </a:lnTo>
                  <a:lnTo>
                    <a:pt x="96" y="161"/>
                  </a:lnTo>
                  <a:lnTo>
                    <a:pt x="95" y="158"/>
                  </a:lnTo>
                  <a:lnTo>
                    <a:pt x="92" y="154"/>
                  </a:lnTo>
                  <a:lnTo>
                    <a:pt x="86" y="137"/>
                  </a:lnTo>
                  <a:lnTo>
                    <a:pt x="81" y="121"/>
                  </a:lnTo>
                  <a:lnTo>
                    <a:pt x="78" y="106"/>
                  </a:lnTo>
                  <a:lnTo>
                    <a:pt x="78" y="94"/>
                  </a:lnTo>
                  <a:lnTo>
                    <a:pt x="81" y="83"/>
                  </a:lnTo>
                  <a:lnTo>
                    <a:pt x="89" y="68"/>
                  </a:lnTo>
                  <a:lnTo>
                    <a:pt x="96" y="55"/>
                  </a:lnTo>
                  <a:lnTo>
                    <a:pt x="100" y="47"/>
                  </a:lnTo>
                  <a:lnTo>
                    <a:pt x="109" y="56"/>
                  </a:lnTo>
                  <a:lnTo>
                    <a:pt x="120" y="69"/>
                  </a:lnTo>
                  <a:lnTo>
                    <a:pt x="127" y="84"/>
                  </a:lnTo>
                  <a:lnTo>
                    <a:pt x="131" y="105"/>
                  </a:lnTo>
                  <a:lnTo>
                    <a:pt x="131" y="112"/>
                  </a:lnTo>
                  <a:lnTo>
                    <a:pt x="134" y="112"/>
                  </a:lnTo>
                  <a:lnTo>
                    <a:pt x="136" y="108"/>
                  </a:lnTo>
                  <a:lnTo>
                    <a:pt x="136" y="102"/>
                  </a:lnTo>
                  <a:lnTo>
                    <a:pt x="133" y="83"/>
                  </a:lnTo>
                  <a:lnTo>
                    <a:pt x="128" y="62"/>
                  </a:lnTo>
                  <a:lnTo>
                    <a:pt x="121" y="47"/>
                  </a:lnTo>
                  <a:lnTo>
                    <a:pt x="115" y="38"/>
                  </a:lnTo>
                  <a:lnTo>
                    <a:pt x="121" y="29"/>
                  </a:lnTo>
                  <a:lnTo>
                    <a:pt x="127" y="19"/>
                  </a:lnTo>
                  <a:lnTo>
                    <a:pt x="133" y="9"/>
                  </a:lnTo>
                  <a:lnTo>
                    <a:pt x="136" y="0"/>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8" name="Freeform 301"/>
            <p:cNvSpPr>
              <a:spLocks/>
            </p:cNvSpPr>
            <p:nvPr/>
          </p:nvSpPr>
          <p:spPr bwMode="auto">
            <a:xfrm>
              <a:off x="1249" y="1403"/>
              <a:ext cx="193" cy="150"/>
            </a:xfrm>
            <a:custGeom>
              <a:avLst/>
              <a:gdLst>
                <a:gd name="T0" fmla="*/ 115 w 193"/>
                <a:gd name="T1" fmla="*/ 9 h 150"/>
                <a:gd name="T2" fmla="*/ 134 w 193"/>
                <a:gd name="T3" fmla="*/ 9 h 150"/>
                <a:gd name="T4" fmla="*/ 152 w 193"/>
                <a:gd name="T5" fmla="*/ 20 h 150"/>
                <a:gd name="T6" fmla="*/ 155 w 193"/>
                <a:gd name="T7" fmla="*/ 30 h 150"/>
                <a:gd name="T8" fmla="*/ 150 w 193"/>
                <a:gd name="T9" fmla="*/ 46 h 150"/>
                <a:gd name="T10" fmla="*/ 124 w 193"/>
                <a:gd name="T11" fmla="*/ 54 h 150"/>
                <a:gd name="T12" fmla="*/ 112 w 193"/>
                <a:gd name="T13" fmla="*/ 64 h 150"/>
                <a:gd name="T14" fmla="*/ 110 w 193"/>
                <a:gd name="T15" fmla="*/ 68 h 150"/>
                <a:gd name="T16" fmla="*/ 116 w 193"/>
                <a:gd name="T17" fmla="*/ 65 h 150"/>
                <a:gd name="T18" fmla="*/ 135 w 193"/>
                <a:gd name="T19" fmla="*/ 61 h 150"/>
                <a:gd name="T20" fmla="*/ 144 w 193"/>
                <a:gd name="T21" fmla="*/ 68 h 150"/>
                <a:gd name="T22" fmla="*/ 149 w 193"/>
                <a:gd name="T23" fmla="*/ 74 h 150"/>
                <a:gd name="T24" fmla="*/ 149 w 193"/>
                <a:gd name="T25" fmla="*/ 83 h 150"/>
                <a:gd name="T26" fmla="*/ 143 w 193"/>
                <a:gd name="T27" fmla="*/ 94 h 150"/>
                <a:gd name="T28" fmla="*/ 149 w 193"/>
                <a:gd name="T29" fmla="*/ 98 h 150"/>
                <a:gd name="T30" fmla="*/ 169 w 193"/>
                <a:gd name="T31" fmla="*/ 95 h 150"/>
                <a:gd name="T32" fmla="*/ 190 w 193"/>
                <a:gd name="T33" fmla="*/ 113 h 150"/>
                <a:gd name="T34" fmla="*/ 186 w 193"/>
                <a:gd name="T35" fmla="*/ 141 h 150"/>
                <a:gd name="T36" fmla="*/ 158 w 193"/>
                <a:gd name="T37" fmla="*/ 150 h 150"/>
                <a:gd name="T38" fmla="*/ 140 w 193"/>
                <a:gd name="T39" fmla="*/ 130 h 150"/>
                <a:gd name="T40" fmla="*/ 135 w 193"/>
                <a:gd name="T41" fmla="*/ 111 h 150"/>
                <a:gd name="T42" fmla="*/ 110 w 193"/>
                <a:gd name="T43" fmla="*/ 94 h 150"/>
                <a:gd name="T44" fmla="*/ 107 w 193"/>
                <a:gd name="T45" fmla="*/ 94 h 150"/>
                <a:gd name="T46" fmla="*/ 112 w 193"/>
                <a:gd name="T47" fmla="*/ 116 h 150"/>
                <a:gd name="T48" fmla="*/ 100 w 193"/>
                <a:gd name="T49" fmla="*/ 136 h 150"/>
                <a:gd name="T50" fmla="*/ 81 w 193"/>
                <a:gd name="T51" fmla="*/ 144 h 150"/>
                <a:gd name="T52" fmla="*/ 60 w 193"/>
                <a:gd name="T53" fmla="*/ 135 h 150"/>
                <a:gd name="T54" fmla="*/ 50 w 193"/>
                <a:gd name="T55" fmla="*/ 117 h 150"/>
                <a:gd name="T56" fmla="*/ 53 w 193"/>
                <a:gd name="T57" fmla="*/ 98 h 150"/>
                <a:gd name="T58" fmla="*/ 63 w 193"/>
                <a:gd name="T59" fmla="*/ 88 h 150"/>
                <a:gd name="T60" fmla="*/ 44 w 193"/>
                <a:gd name="T61" fmla="*/ 77 h 150"/>
                <a:gd name="T62" fmla="*/ 37 w 193"/>
                <a:gd name="T63" fmla="*/ 85 h 150"/>
                <a:gd name="T64" fmla="*/ 10 w 193"/>
                <a:gd name="T65" fmla="*/ 83 h 150"/>
                <a:gd name="T66" fmla="*/ 0 w 193"/>
                <a:gd name="T67" fmla="*/ 67 h 150"/>
                <a:gd name="T68" fmla="*/ 9 w 193"/>
                <a:gd name="T69" fmla="*/ 45 h 150"/>
                <a:gd name="T70" fmla="*/ 16 w 193"/>
                <a:gd name="T71" fmla="*/ 37 h 150"/>
                <a:gd name="T72" fmla="*/ 26 w 193"/>
                <a:gd name="T73" fmla="*/ 34 h 150"/>
                <a:gd name="T74" fmla="*/ 34 w 193"/>
                <a:gd name="T75" fmla="*/ 33 h 150"/>
                <a:gd name="T76" fmla="*/ 38 w 193"/>
                <a:gd name="T77" fmla="*/ 9 h 150"/>
                <a:gd name="T78" fmla="*/ 59 w 193"/>
                <a:gd name="T79" fmla="*/ 0 h 150"/>
                <a:gd name="T80" fmla="*/ 79 w 193"/>
                <a:gd name="T81" fmla="*/ 6 h 150"/>
                <a:gd name="T82" fmla="*/ 76 w 193"/>
                <a:gd name="T83" fmla="*/ 36 h 150"/>
                <a:gd name="T84" fmla="*/ 94 w 193"/>
                <a:gd name="T85" fmla="*/ 48 h 150"/>
                <a:gd name="T86" fmla="*/ 94 w 193"/>
                <a:gd name="T87" fmla="*/ 60 h 150"/>
                <a:gd name="T88" fmla="*/ 100 w 193"/>
                <a:gd name="T89" fmla="*/ 57 h 150"/>
                <a:gd name="T90" fmla="*/ 107 w 193"/>
                <a:gd name="T91" fmla="*/ 45 h 150"/>
                <a:gd name="T92" fmla="*/ 103 w 193"/>
                <a:gd name="T93" fmla="*/ 2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3"/>
                <a:gd name="T142" fmla="*/ 0 h 150"/>
                <a:gd name="T143" fmla="*/ 193 w 193"/>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3" h="150">
                  <a:moveTo>
                    <a:pt x="106" y="15"/>
                  </a:moveTo>
                  <a:lnTo>
                    <a:pt x="109" y="12"/>
                  </a:lnTo>
                  <a:lnTo>
                    <a:pt x="115" y="9"/>
                  </a:lnTo>
                  <a:lnTo>
                    <a:pt x="121" y="8"/>
                  </a:lnTo>
                  <a:lnTo>
                    <a:pt x="128" y="9"/>
                  </a:lnTo>
                  <a:lnTo>
                    <a:pt x="134" y="9"/>
                  </a:lnTo>
                  <a:lnTo>
                    <a:pt x="140" y="11"/>
                  </a:lnTo>
                  <a:lnTo>
                    <a:pt x="146" y="14"/>
                  </a:lnTo>
                  <a:lnTo>
                    <a:pt x="152" y="20"/>
                  </a:lnTo>
                  <a:lnTo>
                    <a:pt x="150" y="18"/>
                  </a:lnTo>
                  <a:lnTo>
                    <a:pt x="153" y="23"/>
                  </a:lnTo>
                  <a:lnTo>
                    <a:pt x="155" y="30"/>
                  </a:lnTo>
                  <a:lnTo>
                    <a:pt x="155" y="37"/>
                  </a:lnTo>
                  <a:lnTo>
                    <a:pt x="153" y="42"/>
                  </a:lnTo>
                  <a:lnTo>
                    <a:pt x="150" y="46"/>
                  </a:lnTo>
                  <a:lnTo>
                    <a:pt x="147" y="52"/>
                  </a:lnTo>
                  <a:lnTo>
                    <a:pt x="138" y="55"/>
                  </a:lnTo>
                  <a:lnTo>
                    <a:pt x="124" y="54"/>
                  </a:lnTo>
                  <a:lnTo>
                    <a:pt x="119" y="57"/>
                  </a:lnTo>
                  <a:lnTo>
                    <a:pt x="116" y="61"/>
                  </a:lnTo>
                  <a:lnTo>
                    <a:pt x="112" y="64"/>
                  </a:lnTo>
                  <a:lnTo>
                    <a:pt x="109" y="65"/>
                  </a:lnTo>
                  <a:lnTo>
                    <a:pt x="110" y="67"/>
                  </a:lnTo>
                  <a:lnTo>
                    <a:pt x="110" y="68"/>
                  </a:lnTo>
                  <a:lnTo>
                    <a:pt x="112" y="70"/>
                  </a:lnTo>
                  <a:lnTo>
                    <a:pt x="112" y="71"/>
                  </a:lnTo>
                  <a:lnTo>
                    <a:pt x="116" y="65"/>
                  </a:lnTo>
                  <a:lnTo>
                    <a:pt x="122" y="61"/>
                  </a:lnTo>
                  <a:lnTo>
                    <a:pt x="128" y="60"/>
                  </a:lnTo>
                  <a:lnTo>
                    <a:pt x="135" y="61"/>
                  </a:lnTo>
                  <a:lnTo>
                    <a:pt x="140" y="64"/>
                  </a:lnTo>
                  <a:lnTo>
                    <a:pt x="143" y="65"/>
                  </a:lnTo>
                  <a:lnTo>
                    <a:pt x="144" y="68"/>
                  </a:lnTo>
                  <a:lnTo>
                    <a:pt x="147" y="71"/>
                  </a:lnTo>
                  <a:lnTo>
                    <a:pt x="149" y="73"/>
                  </a:lnTo>
                  <a:lnTo>
                    <a:pt x="149" y="74"/>
                  </a:lnTo>
                  <a:lnTo>
                    <a:pt x="149" y="77"/>
                  </a:lnTo>
                  <a:lnTo>
                    <a:pt x="149" y="79"/>
                  </a:lnTo>
                  <a:lnTo>
                    <a:pt x="149" y="83"/>
                  </a:lnTo>
                  <a:lnTo>
                    <a:pt x="147" y="86"/>
                  </a:lnTo>
                  <a:lnTo>
                    <a:pt x="146" y="91"/>
                  </a:lnTo>
                  <a:lnTo>
                    <a:pt x="143" y="94"/>
                  </a:lnTo>
                  <a:lnTo>
                    <a:pt x="144" y="95"/>
                  </a:lnTo>
                  <a:lnTo>
                    <a:pt x="146" y="96"/>
                  </a:lnTo>
                  <a:lnTo>
                    <a:pt x="149" y="98"/>
                  </a:lnTo>
                  <a:lnTo>
                    <a:pt x="150" y="99"/>
                  </a:lnTo>
                  <a:lnTo>
                    <a:pt x="159" y="95"/>
                  </a:lnTo>
                  <a:lnTo>
                    <a:pt x="169" y="95"/>
                  </a:lnTo>
                  <a:lnTo>
                    <a:pt x="178" y="98"/>
                  </a:lnTo>
                  <a:lnTo>
                    <a:pt x="186" y="104"/>
                  </a:lnTo>
                  <a:lnTo>
                    <a:pt x="190" y="113"/>
                  </a:lnTo>
                  <a:lnTo>
                    <a:pt x="193" y="123"/>
                  </a:lnTo>
                  <a:lnTo>
                    <a:pt x="190" y="133"/>
                  </a:lnTo>
                  <a:lnTo>
                    <a:pt x="186" y="141"/>
                  </a:lnTo>
                  <a:lnTo>
                    <a:pt x="177" y="147"/>
                  </a:lnTo>
                  <a:lnTo>
                    <a:pt x="168" y="150"/>
                  </a:lnTo>
                  <a:lnTo>
                    <a:pt x="158" y="150"/>
                  </a:lnTo>
                  <a:lnTo>
                    <a:pt x="149" y="145"/>
                  </a:lnTo>
                  <a:lnTo>
                    <a:pt x="143" y="138"/>
                  </a:lnTo>
                  <a:lnTo>
                    <a:pt x="140" y="130"/>
                  </a:lnTo>
                  <a:lnTo>
                    <a:pt x="140" y="123"/>
                  </a:lnTo>
                  <a:lnTo>
                    <a:pt x="141" y="116"/>
                  </a:lnTo>
                  <a:lnTo>
                    <a:pt x="135" y="111"/>
                  </a:lnTo>
                  <a:lnTo>
                    <a:pt x="127" y="105"/>
                  </a:lnTo>
                  <a:lnTo>
                    <a:pt x="116" y="98"/>
                  </a:lnTo>
                  <a:lnTo>
                    <a:pt x="110" y="94"/>
                  </a:lnTo>
                  <a:lnTo>
                    <a:pt x="109" y="92"/>
                  </a:lnTo>
                  <a:lnTo>
                    <a:pt x="107" y="92"/>
                  </a:lnTo>
                  <a:lnTo>
                    <a:pt x="107" y="94"/>
                  </a:lnTo>
                  <a:lnTo>
                    <a:pt x="107" y="95"/>
                  </a:lnTo>
                  <a:lnTo>
                    <a:pt x="112" y="105"/>
                  </a:lnTo>
                  <a:lnTo>
                    <a:pt x="112" y="116"/>
                  </a:lnTo>
                  <a:lnTo>
                    <a:pt x="107" y="126"/>
                  </a:lnTo>
                  <a:lnTo>
                    <a:pt x="103" y="133"/>
                  </a:lnTo>
                  <a:lnTo>
                    <a:pt x="100" y="136"/>
                  </a:lnTo>
                  <a:lnTo>
                    <a:pt x="94" y="139"/>
                  </a:lnTo>
                  <a:lnTo>
                    <a:pt x="87" y="142"/>
                  </a:lnTo>
                  <a:lnTo>
                    <a:pt x="81" y="144"/>
                  </a:lnTo>
                  <a:lnTo>
                    <a:pt x="73" y="142"/>
                  </a:lnTo>
                  <a:lnTo>
                    <a:pt x="66" y="139"/>
                  </a:lnTo>
                  <a:lnTo>
                    <a:pt x="60" y="135"/>
                  </a:lnTo>
                  <a:lnTo>
                    <a:pt x="56" y="129"/>
                  </a:lnTo>
                  <a:lnTo>
                    <a:pt x="53" y="123"/>
                  </a:lnTo>
                  <a:lnTo>
                    <a:pt x="50" y="117"/>
                  </a:lnTo>
                  <a:lnTo>
                    <a:pt x="50" y="110"/>
                  </a:lnTo>
                  <a:lnTo>
                    <a:pt x="50" y="101"/>
                  </a:lnTo>
                  <a:lnTo>
                    <a:pt x="53" y="98"/>
                  </a:lnTo>
                  <a:lnTo>
                    <a:pt x="56" y="94"/>
                  </a:lnTo>
                  <a:lnTo>
                    <a:pt x="59" y="91"/>
                  </a:lnTo>
                  <a:lnTo>
                    <a:pt x="63" y="88"/>
                  </a:lnTo>
                  <a:lnTo>
                    <a:pt x="56" y="86"/>
                  </a:lnTo>
                  <a:lnTo>
                    <a:pt x="50" y="82"/>
                  </a:lnTo>
                  <a:lnTo>
                    <a:pt x="44" y="77"/>
                  </a:lnTo>
                  <a:lnTo>
                    <a:pt x="41" y="71"/>
                  </a:lnTo>
                  <a:lnTo>
                    <a:pt x="40" y="79"/>
                  </a:lnTo>
                  <a:lnTo>
                    <a:pt x="37" y="85"/>
                  </a:lnTo>
                  <a:lnTo>
                    <a:pt x="29" y="88"/>
                  </a:lnTo>
                  <a:lnTo>
                    <a:pt x="17" y="86"/>
                  </a:lnTo>
                  <a:lnTo>
                    <a:pt x="10" y="83"/>
                  </a:lnTo>
                  <a:lnTo>
                    <a:pt x="4" y="77"/>
                  </a:lnTo>
                  <a:lnTo>
                    <a:pt x="1" y="71"/>
                  </a:lnTo>
                  <a:lnTo>
                    <a:pt x="0" y="67"/>
                  </a:lnTo>
                  <a:lnTo>
                    <a:pt x="1" y="60"/>
                  </a:lnTo>
                  <a:lnTo>
                    <a:pt x="4" y="52"/>
                  </a:lnTo>
                  <a:lnTo>
                    <a:pt x="9" y="45"/>
                  </a:lnTo>
                  <a:lnTo>
                    <a:pt x="11" y="40"/>
                  </a:lnTo>
                  <a:lnTo>
                    <a:pt x="13" y="39"/>
                  </a:lnTo>
                  <a:lnTo>
                    <a:pt x="16" y="37"/>
                  </a:lnTo>
                  <a:lnTo>
                    <a:pt x="19" y="36"/>
                  </a:lnTo>
                  <a:lnTo>
                    <a:pt x="22" y="34"/>
                  </a:lnTo>
                  <a:lnTo>
                    <a:pt x="26" y="34"/>
                  </a:lnTo>
                  <a:lnTo>
                    <a:pt x="29" y="33"/>
                  </a:lnTo>
                  <a:lnTo>
                    <a:pt x="31" y="33"/>
                  </a:lnTo>
                  <a:lnTo>
                    <a:pt x="34" y="33"/>
                  </a:lnTo>
                  <a:lnTo>
                    <a:pt x="34" y="26"/>
                  </a:lnTo>
                  <a:lnTo>
                    <a:pt x="34" y="17"/>
                  </a:lnTo>
                  <a:lnTo>
                    <a:pt x="38" y="9"/>
                  </a:lnTo>
                  <a:lnTo>
                    <a:pt x="47" y="3"/>
                  </a:lnTo>
                  <a:lnTo>
                    <a:pt x="51" y="0"/>
                  </a:lnTo>
                  <a:lnTo>
                    <a:pt x="59" y="0"/>
                  </a:lnTo>
                  <a:lnTo>
                    <a:pt x="66" y="0"/>
                  </a:lnTo>
                  <a:lnTo>
                    <a:pt x="71" y="2"/>
                  </a:lnTo>
                  <a:lnTo>
                    <a:pt x="79" y="6"/>
                  </a:lnTo>
                  <a:lnTo>
                    <a:pt x="84" y="17"/>
                  </a:lnTo>
                  <a:lnTo>
                    <a:pt x="84" y="27"/>
                  </a:lnTo>
                  <a:lnTo>
                    <a:pt x="76" y="36"/>
                  </a:lnTo>
                  <a:lnTo>
                    <a:pt x="82" y="37"/>
                  </a:lnTo>
                  <a:lnTo>
                    <a:pt x="90" y="40"/>
                  </a:lnTo>
                  <a:lnTo>
                    <a:pt x="94" y="48"/>
                  </a:lnTo>
                  <a:lnTo>
                    <a:pt x="96" y="55"/>
                  </a:lnTo>
                  <a:lnTo>
                    <a:pt x="94" y="58"/>
                  </a:lnTo>
                  <a:lnTo>
                    <a:pt x="94" y="60"/>
                  </a:lnTo>
                  <a:lnTo>
                    <a:pt x="94" y="61"/>
                  </a:lnTo>
                  <a:lnTo>
                    <a:pt x="97" y="60"/>
                  </a:lnTo>
                  <a:lnTo>
                    <a:pt x="100" y="57"/>
                  </a:lnTo>
                  <a:lnTo>
                    <a:pt x="103" y="52"/>
                  </a:lnTo>
                  <a:lnTo>
                    <a:pt x="106" y="49"/>
                  </a:lnTo>
                  <a:lnTo>
                    <a:pt x="107" y="45"/>
                  </a:lnTo>
                  <a:lnTo>
                    <a:pt x="104" y="37"/>
                  </a:lnTo>
                  <a:lnTo>
                    <a:pt x="103" y="31"/>
                  </a:lnTo>
                  <a:lnTo>
                    <a:pt x="103" y="24"/>
                  </a:lnTo>
                  <a:lnTo>
                    <a:pt x="106" y="15"/>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9" name="Freeform 302"/>
            <p:cNvSpPr>
              <a:spLocks/>
            </p:cNvSpPr>
            <p:nvPr/>
          </p:nvSpPr>
          <p:spPr bwMode="auto">
            <a:xfrm>
              <a:off x="1091" y="1267"/>
              <a:ext cx="180" cy="176"/>
            </a:xfrm>
            <a:custGeom>
              <a:avLst/>
              <a:gdLst>
                <a:gd name="T0" fmla="*/ 174 w 180"/>
                <a:gd name="T1" fmla="*/ 173 h 176"/>
                <a:gd name="T2" fmla="*/ 165 w 180"/>
                <a:gd name="T3" fmla="*/ 169 h 176"/>
                <a:gd name="T4" fmla="*/ 146 w 180"/>
                <a:gd name="T5" fmla="*/ 164 h 176"/>
                <a:gd name="T6" fmla="*/ 128 w 180"/>
                <a:gd name="T7" fmla="*/ 166 h 176"/>
                <a:gd name="T8" fmla="*/ 107 w 180"/>
                <a:gd name="T9" fmla="*/ 166 h 176"/>
                <a:gd name="T10" fmla="*/ 94 w 180"/>
                <a:gd name="T11" fmla="*/ 160 h 176"/>
                <a:gd name="T12" fmla="*/ 102 w 180"/>
                <a:gd name="T13" fmla="*/ 157 h 176"/>
                <a:gd name="T14" fmla="*/ 134 w 180"/>
                <a:gd name="T15" fmla="*/ 153 h 176"/>
                <a:gd name="T16" fmla="*/ 125 w 180"/>
                <a:gd name="T17" fmla="*/ 132 h 176"/>
                <a:gd name="T18" fmla="*/ 106 w 180"/>
                <a:gd name="T19" fmla="*/ 122 h 176"/>
                <a:gd name="T20" fmla="*/ 75 w 180"/>
                <a:gd name="T21" fmla="*/ 126 h 176"/>
                <a:gd name="T22" fmla="*/ 45 w 180"/>
                <a:gd name="T23" fmla="*/ 123 h 176"/>
                <a:gd name="T24" fmla="*/ 35 w 180"/>
                <a:gd name="T25" fmla="*/ 113 h 176"/>
                <a:gd name="T26" fmla="*/ 50 w 180"/>
                <a:gd name="T27" fmla="*/ 116 h 176"/>
                <a:gd name="T28" fmla="*/ 71 w 180"/>
                <a:gd name="T29" fmla="*/ 114 h 176"/>
                <a:gd name="T30" fmla="*/ 91 w 180"/>
                <a:gd name="T31" fmla="*/ 110 h 176"/>
                <a:gd name="T32" fmla="*/ 87 w 180"/>
                <a:gd name="T33" fmla="*/ 92 h 176"/>
                <a:gd name="T34" fmla="*/ 63 w 180"/>
                <a:gd name="T35" fmla="*/ 85 h 176"/>
                <a:gd name="T36" fmla="*/ 31 w 180"/>
                <a:gd name="T37" fmla="*/ 86 h 176"/>
                <a:gd name="T38" fmla="*/ 6 w 180"/>
                <a:gd name="T39" fmla="*/ 76 h 176"/>
                <a:gd name="T40" fmla="*/ 0 w 180"/>
                <a:gd name="T41" fmla="*/ 65 h 176"/>
                <a:gd name="T42" fmla="*/ 11 w 180"/>
                <a:gd name="T43" fmla="*/ 71 h 176"/>
                <a:gd name="T44" fmla="*/ 31 w 180"/>
                <a:gd name="T45" fmla="*/ 74 h 176"/>
                <a:gd name="T46" fmla="*/ 53 w 180"/>
                <a:gd name="T47" fmla="*/ 73 h 176"/>
                <a:gd name="T48" fmla="*/ 44 w 180"/>
                <a:gd name="T49" fmla="*/ 57 h 176"/>
                <a:gd name="T50" fmla="*/ 20 w 180"/>
                <a:gd name="T51" fmla="*/ 31 h 176"/>
                <a:gd name="T52" fmla="*/ 4 w 180"/>
                <a:gd name="T53" fmla="*/ 11 h 176"/>
                <a:gd name="T54" fmla="*/ 6 w 180"/>
                <a:gd name="T55" fmla="*/ 2 h 176"/>
                <a:gd name="T56" fmla="*/ 19 w 180"/>
                <a:gd name="T57" fmla="*/ 17 h 176"/>
                <a:gd name="T58" fmla="*/ 42 w 180"/>
                <a:gd name="T59" fmla="*/ 42 h 176"/>
                <a:gd name="T60" fmla="*/ 62 w 180"/>
                <a:gd name="T61" fmla="*/ 60 h 176"/>
                <a:gd name="T62" fmla="*/ 71 w 180"/>
                <a:gd name="T63" fmla="*/ 30 h 176"/>
                <a:gd name="T64" fmla="*/ 69 w 180"/>
                <a:gd name="T65" fmla="*/ 11 h 176"/>
                <a:gd name="T66" fmla="*/ 78 w 180"/>
                <a:gd name="T67" fmla="*/ 31 h 176"/>
                <a:gd name="T68" fmla="*/ 81 w 180"/>
                <a:gd name="T69" fmla="*/ 68 h 176"/>
                <a:gd name="T70" fmla="*/ 102 w 180"/>
                <a:gd name="T71" fmla="*/ 91 h 176"/>
                <a:gd name="T72" fmla="*/ 124 w 180"/>
                <a:gd name="T73" fmla="*/ 83 h 176"/>
                <a:gd name="T74" fmla="*/ 127 w 180"/>
                <a:gd name="T75" fmla="*/ 48 h 176"/>
                <a:gd name="T76" fmla="*/ 133 w 180"/>
                <a:gd name="T77" fmla="*/ 51 h 176"/>
                <a:gd name="T78" fmla="*/ 137 w 180"/>
                <a:gd name="T79" fmla="*/ 98 h 176"/>
                <a:gd name="T80" fmla="*/ 147 w 180"/>
                <a:gd name="T81" fmla="*/ 126 h 176"/>
                <a:gd name="T82" fmla="*/ 162 w 180"/>
                <a:gd name="T83" fmla="*/ 135 h 176"/>
                <a:gd name="T84" fmla="*/ 169 w 180"/>
                <a:gd name="T85" fmla="*/ 119 h 176"/>
                <a:gd name="T86" fmla="*/ 177 w 180"/>
                <a:gd name="T87" fmla="*/ 116 h 176"/>
                <a:gd name="T88" fmla="*/ 174 w 180"/>
                <a:gd name="T89" fmla="*/ 138 h 176"/>
                <a:gd name="T90" fmla="*/ 171 w 180"/>
                <a:gd name="T91" fmla="*/ 156 h 176"/>
                <a:gd name="T92" fmla="*/ 180 w 180"/>
                <a:gd name="T93" fmla="*/ 17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0"/>
                <a:gd name="T142" fmla="*/ 0 h 176"/>
                <a:gd name="T143" fmla="*/ 180 w 180"/>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0" h="176">
                  <a:moveTo>
                    <a:pt x="180" y="170"/>
                  </a:moveTo>
                  <a:lnTo>
                    <a:pt x="177" y="172"/>
                  </a:lnTo>
                  <a:lnTo>
                    <a:pt x="174" y="173"/>
                  </a:lnTo>
                  <a:lnTo>
                    <a:pt x="171" y="175"/>
                  </a:lnTo>
                  <a:lnTo>
                    <a:pt x="169" y="176"/>
                  </a:lnTo>
                  <a:lnTo>
                    <a:pt x="165" y="169"/>
                  </a:lnTo>
                  <a:lnTo>
                    <a:pt x="161" y="164"/>
                  </a:lnTo>
                  <a:lnTo>
                    <a:pt x="155" y="163"/>
                  </a:lnTo>
                  <a:lnTo>
                    <a:pt x="146" y="164"/>
                  </a:lnTo>
                  <a:lnTo>
                    <a:pt x="140" y="166"/>
                  </a:lnTo>
                  <a:lnTo>
                    <a:pt x="134" y="166"/>
                  </a:lnTo>
                  <a:lnTo>
                    <a:pt x="128" y="166"/>
                  </a:lnTo>
                  <a:lnTo>
                    <a:pt x="121" y="166"/>
                  </a:lnTo>
                  <a:lnTo>
                    <a:pt x="113" y="166"/>
                  </a:lnTo>
                  <a:lnTo>
                    <a:pt x="107" y="166"/>
                  </a:lnTo>
                  <a:lnTo>
                    <a:pt x="103" y="164"/>
                  </a:lnTo>
                  <a:lnTo>
                    <a:pt x="99" y="163"/>
                  </a:lnTo>
                  <a:lnTo>
                    <a:pt x="94" y="160"/>
                  </a:lnTo>
                  <a:lnTo>
                    <a:pt x="93" y="157"/>
                  </a:lnTo>
                  <a:lnTo>
                    <a:pt x="94" y="156"/>
                  </a:lnTo>
                  <a:lnTo>
                    <a:pt x="102" y="157"/>
                  </a:lnTo>
                  <a:lnTo>
                    <a:pt x="112" y="157"/>
                  </a:lnTo>
                  <a:lnTo>
                    <a:pt x="124" y="156"/>
                  </a:lnTo>
                  <a:lnTo>
                    <a:pt x="134" y="153"/>
                  </a:lnTo>
                  <a:lnTo>
                    <a:pt x="141" y="150"/>
                  </a:lnTo>
                  <a:lnTo>
                    <a:pt x="134" y="141"/>
                  </a:lnTo>
                  <a:lnTo>
                    <a:pt x="125" y="132"/>
                  </a:lnTo>
                  <a:lnTo>
                    <a:pt x="118" y="125"/>
                  </a:lnTo>
                  <a:lnTo>
                    <a:pt x="113" y="120"/>
                  </a:lnTo>
                  <a:lnTo>
                    <a:pt x="106" y="122"/>
                  </a:lnTo>
                  <a:lnTo>
                    <a:pt x="96" y="123"/>
                  </a:lnTo>
                  <a:lnTo>
                    <a:pt x="85" y="125"/>
                  </a:lnTo>
                  <a:lnTo>
                    <a:pt x="75" y="126"/>
                  </a:lnTo>
                  <a:lnTo>
                    <a:pt x="63" y="126"/>
                  </a:lnTo>
                  <a:lnTo>
                    <a:pt x="54" y="125"/>
                  </a:lnTo>
                  <a:lnTo>
                    <a:pt x="45" y="123"/>
                  </a:lnTo>
                  <a:lnTo>
                    <a:pt x="40" y="120"/>
                  </a:lnTo>
                  <a:lnTo>
                    <a:pt x="35" y="116"/>
                  </a:lnTo>
                  <a:lnTo>
                    <a:pt x="35" y="113"/>
                  </a:lnTo>
                  <a:lnTo>
                    <a:pt x="38" y="113"/>
                  </a:lnTo>
                  <a:lnTo>
                    <a:pt x="44" y="114"/>
                  </a:lnTo>
                  <a:lnTo>
                    <a:pt x="50" y="116"/>
                  </a:lnTo>
                  <a:lnTo>
                    <a:pt x="56" y="116"/>
                  </a:lnTo>
                  <a:lnTo>
                    <a:pt x="63" y="116"/>
                  </a:lnTo>
                  <a:lnTo>
                    <a:pt x="71" y="114"/>
                  </a:lnTo>
                  <a:lnTo>
                    <a:pt x="78" y="113"/>
                  </a:lnTo>
                  <a:lnTo>
                    <a:pt x="85" y="111"/>
                  </a:lnTo>
                  <a:lnTo>
                    <a:pt x="91" y="110"/>
                  </a:lnTo>
                  <a:lnTo>
                    <a:pt x="97" y="107"/>
                  </a:lnTo>
                  <a:lnTo>
                    <a:pt x="93" y="99"/>
                  </a:lnTo>
                  <a:lnTo>
                    <a:pt x="87" y="92"/>
                  </a:lnTo>
                  <a:lnTo>
                    <a:pt x="79" y="86"/>
                  </a:lnTo>
                  <a:lnTo>
                    <a:pt x="72" y="82"/>
                  </a:lnTo>
                  <a:lnTo>
                    <a:pt x="63" y="85"/>
                  </a:lnTo>
                  <a:lnTo>
                    <a:pt x="53" y="86"/>
                  </a:lnTo>
                  <a:lnTo>
                    <a:pt x="41" y="86"/>
                  </a:lnTo>
                  <a:lnTo>
                    <a:pt x="31" y="86"/>
                  </a:lnTo>
                  <a:lnTo>
                    <a:pt x="22" y="83"/>
                  </a:lnTo>
                  <a:lnTo>
                    <a:pt x="13" y="80"/>
                  </a:lnTo>
                  <a:lnTo>
                    <a:pt x="6" y="76"/>
                  </a:lnTo>
                  <a:lnTo>
                    <a:pt x="1" y="70"/>
                  </a:lnTo>
                  <a:lnTo>
                    <a:pt x="0" y="67"/>
                  </a:lnTo>
                  <a:lnTo>
                    <a:pt x="0" y="65"/>
                  </a:lnTo>
                  <a:lnTo>
                    <a:pt x="3" y="67"/>
                  </a:lnTo>
                  <a:lnTo>
                    <a:pt x="7" y="70"/>
                  </a:lnTo>
                  <a:lnTo>
                    <a:pt x="11" y="71"/>
                  </a:lnTo>
                  <a:lnTo>
                    <a:pt x="16" y="73"/>
                  </a:lnTo>
                  <a:lnTo>
                    <a:pt x="23" y="74"/>
                  </a:lnTo>
                  <a:lnTo>
                    <a:pt x="31" y="74"/>
                  </a:lnTo>
                  <a:lnTo>
                    <a:pt x="38" y="74"/>
                  </a:lnTo>
                  <a:lnTo>
                    <a:pt x="45" y="74"/>
                  </a:lnTo>
                  <a:lnTo>
                    <a:pt x="53" y="73"/>
                  </a:lnTo>
                  <a:lnTo>
                    <a:pt x="59" y="71"/>
                  </a:lnTo>
                  <a:lnTo>
                    <a:pt x="51" y="64"/>
                  </a:lnTo>
                  <a:lnTo>
                    <a:pt x="44" y="57"/>
                  </a:lnTo>
                  <a:lnTo>
                    <a:pt x="37" y="49"/>
                  </a:lnTo>
                  <a:lnTo>
                    <a:pt x="28" y="40"/>
                  </a:lnTo>
                  <a:lnTo>
                    <a:pt x="20" y="31"/>
                  </a:lnTo>
                  <a:lnTo>
                    <a:pt x="13" y="24"/>
                  </a:lnTo>
                  <a:lnTo>
                    <a:pt x="9" y="17"/>
                  </a:lnTo>
                  <a:lnTo>
                    <a:pt x="4" y="11"/>
                  </a:lnTo>
                  <a:lnTo>
                    <a:pt x="1" y="3"/>
                  </a:lnTo>
                  <a:lnTo>
                    <a:pt x="1" y="0"/>
                  </a:lnTo>
                  <a:lnTo>
                    <a:pt x="6" y="2"/>
                  </a:lnTo>
                  <a:lnTo>
                    <a:pt x="10" y="6"/>
                  </a:lnTo>
                  <a:lnTo>
                    <a:pt x="13" y="11"/>
                  </a:lnTo>
                  <a:lnTo>
                    <a:pt x="19" y="17"/>
                  </a:lnTo>
                  <a:lnTo>
                    <a:pt x="26" y="26"/>
                  </a:lnTo>
                  <a:lnTo>
                    <a:pt x="34" y="33"/>
                  </a:lnTo>
                  <a:lnTo>
                    <a:pt x="42" y="42"/>
                  </a:lnTo>
                  <a:lnTo>
                    <a:pt x="50" y="49"/>
                  </a:lnTo>
                  <a:lnTo>
                    <a:pt x="57" y="57"/>
                  </a:lnTo>
                  <a:lnTo>
                    <a:pt x="62" y="60"/>
                  </a:lnTo>
                  <a:lnTo>
                    <a:pt x="66" y="51"/>
                  </a:lnTo>
                  <a:lnTo>
                    <a:pt x="69" y="40"/>
                  </a:lnTo>
                  <a:lnTo>
                    <a:pt x="71" y="30"/>
                  </a:lnTo>
                  <a:lnTo>
                    <a:pt x="69" y="21"/>
                  </a:lnTo>
                  <a:lnTo>
                    <a:pt x="68" y="15"/>
                  </a:lnTo>
                  <a:lnTo>
                    <a:pt x="69" y="11"/>
                  </a:lnTo>
                  <a:lnTo>
                    <a:pt x="71" y="12"/>
                  </a:lnTo>
                  <a:lnTo>
                    <a:pt x="73" y="15"/>
                  </a:lnTo>
                  <a:lnTo>
                    <a:pt x="78" y="31"/>
                  </a:lnTo>
                  <a:lnTo>
                    <a:pt x="81" y="48"/>
                  </a:lnTo>
                  <a:lnTo>
                    <a:pt x="81" y="61"/>
                  </a:lnTo>
                  <a:lnTo>
                    <a:pt x="81" y="68"/>
                  </a:lnTo>
                  <a:lnTo>
                    <a:pt x="88" y="74"/>
                  </a:lnTo>
                  <a:lnTo>
                    <a:pt x="96" y="83"/>
                  </a:lnTo>
                  <a:lnTo>
                    <a:pt x="102" y="91"/>
                  </a:lnTo>
                  <a:lnTo>
                    <a:pt x="107" y="95"/>
                  </a:lnTo>
                  <a:lnTo>
                    <a:pt x="116" y="92"/>
                  </a:lnTo>
                  <a:lnTo>
                    <a:pt x="124" y="83"/>
                  </a:lnTo>
                  <a:lnTo>
                    <a:pt x="128" y="71"/>
                  </a:lnTo>
                  <a:lnTo>
                    <a:pt x="128" y="58"/>
                  </a:lnTo>
                  <a:lnTo>
                    <a:pt x="127" y="48"/>
                  </a:lnTo>
                  <a:lnTo>
                    <a:pt x="128" y="43"/>
                  </a:lnTo>
                  <a:lnTo>
                    <a:pt x="130" y="45"/>
                  </a:lnTo>
                  <a:lnTo>
                    <a:pt x="133" y="51"/>
                  </a:lnTo>
                  <a:lnTo>
                    <a:pt x="136" y="65"/>
                  </a:lnTo>
                  <a:lnTo>
                    <a:pt x="137" y="82"/>
                  </a:lnTo>
                  <a:lnTo>
                    <a:pt x="137" y="98"/>
                  </a:lnTo>
                  <a:lnTo>
                    <a:pt x="131" y="110"/>
                  </a:lnTo>
                  <a:lnTo>
                    <a:pt x="140" y="119"/>
                  </a:lnTo>
                  <a:lnTo>
                    <a:pt x="147" y="126"/>
                  </a:lnTo>
                  <a:lnTo>
                    <a:pt x="152" y="133"/>
                  </a:lnTo>
                  <a:lnTo>
                    <a:pt x="156" y="139"/>
                  </a:lnTo>
                  <a:lnTo>
                    <a:pt x="162" y="135"/>
                  </a:lnTo>
                  <a:lnTo>
                    <a:pt x="165" y="129"/>
                  </a:lnTo>
                  <a:lnTo>
                    <a:pt x="168" y="123"/>
                  </a:lnTo>
                  <a:lnTo>
                    <a:pt x="169" y="119"/>
                  </a:lnTo>
                  <a:lnTo>
                    <a:pt x="171" y="116"/>
                  </a:lnTo>
                  <a:lnTo>
                    <a:pt x="174" y="114"/>
                  </a:lnTo>
                  <a:lnTo>
                    <a:pt x="177" y="116"/>
                  </a:lnTo>
                  <a:lnTo>
                    <a:pt x="178" y="122"/>
                  </a:lnTo>
                  <a:lnTo>
                    <a:pt x="177" y="130"/>
                  </a:lnTo>
                  <a:lnTo>
                    <a:pt x="174" y="138"/>
                  </a:lnTo>
                  <a:lnTo>
                    <a:pt x="171" y="147"/>
                  </a:lnTo>
                  <a:lnTo>
                    <a:pt x="168" y="151"/>
                  </a:lnTo>
                  <a:lnTo>
                    <a:pt x="171" y="156"/>
                  </a:lnTo>
                  <a:lnTo>
                    <a:pt x="174" y="160"/>
                  </a:lnTo>
                  <a:lnTo>
                    <a:pt x="177" y="166"/>
                  </a:lnTo>
                  <a:lnTo>
                    <a:pt x="180" y="17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0" name="Freeform 303"/>
            <p:cNvSpPr>
              <a:spLocks/>
            </p:cNvSpPr>
            <p:nvPr/>
          </p:nvSpPr>
          <p:spPr bwMode="auto">
            <a:xfrm>
              <a:off x="1325" y="1225"/>
              <a:ext cx="145" cy="193"/>
            </a:xfrm>
            <a:custGeom>
              <a:avLst/>
              <a:gdLst>
                <a:gd name="T0" fmla="*/ 20 w 145"/>
                <a:gd name="T1" fmla="*/ 184 h 193"/>
                <a:gd name="T2" fmla="*/ 0 w 145"/>
                <a:gd name="T3" fmla="*/ 146 h 193"/>
                <a:gd name="T4" fmla="*/ 3 w 145"/>
                <a:gd name="T5" fmla="*/ 116 h 193"/>
                <a:gd name="T6" fmla="*/ 8 w 145"/>
                <a:gd name="T7" fmla="*/ 118 h 193"/>
                <a:gd name="T8" fmla="*/ 9 w 145"/>
                <a:gd name="T9" fmla="*/ 138 h 193"/>
                <a:gd name="T10" fmla="*/ 21 w 145"/>
                <a:gd name="T11" fmla="*/ 171 h 193"/>
                <a:gd name="T12" fmla="*/ 37 w 145"/>
                <a:gd name="T13" fmla="*/ 177 h 193"/>
                <a:gd name="T14" fmla="*/ 42 w 145"/>
                <a:gd name="T15" fmla="*/ 167 h 193"/>
                <a:gd name="T16" fmla="*/ 39 w 145"/>
                <a:gd name="T17" fmla="*/ 146 h 193"/>
                <a:gd name="T18" fmla="*/ 31 w 145"/>
                <a:gd name="T19" fmla="*/ 105 h 193"/>
                <a:gd name="T20" fmla="*/ 33 w 145"/>
                <a:gd name="T21" fmla="*/ 84 h 193"/>
                <a:gd name="T22" fmla="*/ 37 w 145"/>
                <a:gd name="T23" fmla="*/ 84 h 193"/>
                <a:gd name="T24" fmla="*/ 39 w 145"/>
                <a:gd name="T25" fmla="*/ 105 h 193"/>
                <a:gd name="T26" fmla="*/ 46 w 145"/>
                <a:gd name="T27" fmla="*/ 137 h 193"/>
                <a:gd name="T28" fmla="*/ 58 w 145"/>
                <a:gd name="T29" fmla="*/ 138 h 193"/>
                <a:gd name="T30" fmla="*/ 68 w 145"/>
                <a:gd name="T31" fmla="*/ 115 h 193"/>
                <a:gd name="T32" fmla="*/ 64 w 145"/>
                <a:gd name="T33" fmla="*/ 84 h 193"/>
                <a:gd name="T34" fmla="*/ 64 w 145"/>
                <a:gd name="T35" fmla="*/ 41 h 193"/>
                <a:gd name="T36" fmla="*/ 76 w 145"/>
                <a:gd name="T37" fmla="*/ 22 h 193"/>
                <a:gd name="T38" fmla="*/ 79 w 145"/>
                <a:gd name="T39" fmla="*/ 23 h 193"/>
                <a:gd name="T40" fmla="*/ 73 w 145"/>
                <a:gd name="T41" fmla="*/ 45 h 193"/>
                <a:gd name="T42" fmla="*/ 74 w 145"/>
                <a:gd name="T43" fmla="*/ 78 h 193"/>
                <a:gd name="T44" fmla="*/ 88 w 145"/>
                <a:gd name="T45" fmla="*/ 76 h 193"/>
                <a:gd name="T46" fmla="*/ 98 w 145"/>
                <a:gd name="T47" fmla="*/ 54 h 193"/>
                <a:gd name="T48" fmla="*/ 102 w 145"/>
                <a:gd name="T49" fmla="*/ 34 h 193"/>
                <a:gd name="T50" fmla="*/ 114 w 145"/>
                <a:gd name="T51" fmla="*/ 11 h 193"/>
                <a:gd name="T52" fmla="*/ 124 w 145"/>
                <a:gd name="T53" fmla="*/ 1 h 193"/>
                <a:gd name="T54" fmla="*/ 132 w 145"/>
                <a:gd name="T55" fmla="*/ 1 h 193"/>
                <a:gd name="T56" fmla="*/ 120 w 145"/>
                <a:gd name="T57" fmla="*/ 19 h 193"/>
                <a:gd name="T58" fmla="*/ 105 w 145"/>
                <a:gd name="T59" fmla="*/ 42 h 193"/>
                <a:gd name="T60" fmla="*/ 102 w 145"/>
                <a:gd name="T61" fmla="*/ 62 h 193"/>
                <a:gd name="T62" fmla="*/ 95 w 145"/>
                <a:gd name="T63" fmla="*/ 84 h 193"/>
                <a:gd name="T64" fmla="*/ 98 w 145"/>
                <a:gd name="T65" fmla="*/ 90 h 193"/>
                <a:gd name="T66" fmla="*/ 113 w 145"/>
                <a:gd name="T67" fmla="*/ 84 h 193"/>
                <a:gd name="T68" fmla="*/ 127 w 145"/>
                <a:gd name="T69" fmla="*/ 76 h 193"/>
                <a:gd name="T70" fmla="*/ 136 w 145"/>
                <a:gd name="T71" fmla="*/ 69 h 193"/>
                <a:gd name="T72" fmla="*/ 142 w 145"/>
                <a:gd name="T73" fmla="*/ 63 h 193"/>
                <a:gd name="T74" fmla="*/ 145 w 145"/>
                <a:gd name="T75" fmla="*/ 65 h 193"/>
                <a:gd name="T76" fmla="*/ 138 w 145"/>
                <a:gd name="T77" fmla="*/ 78 h 193"/>
                <a:gd name="T78" fmla="*/ 123 w 145"/>
                <a:gd name="T79" fmla="*/ 91 h 193"/>
                <a:gd name="T80" fmla="*/ 107 w 145"/>
                <a:gd name="T81" fmla="*/ 99 h 193"/>
                <a:gd name="T82" fmla="*/ 93 w 145"/>
                <a:gd name="T83" fmla="*/ 103 h 193"/>
                <a:gd name="T84" fmla="*/ 83 w 145"/>
                <a:gd name="T85" fmla="*/ 115 h 193"/>
                <a:gd name="T86" fmla="*/ 68 w 145"/>
                <a:gd name="T87" fmla="*/ 144 h 193"/>
                <a:gd name="T88" fmla="*/ 71 w 145"/>
                <a:gd name="T89" fmla="*/ 156 h 193"/>
                <a:gd name="T90" fmla="*/ 86 w 145"/>
                <a:gd name="T91" fmla="*/ 158 h 193"/>
                <a:gd name="T92" fmla="*/ 101 w 145"/>
                <a:gd name="T93" fmla="*/ 155 h 193"/>
                <a:gd name="T94" fmla="*/ 114 w 145"/>
                <a:gd name="T95" fmla="*/ 147 h 193"/>
                <a:gd name="T96" fmla="*/ 123 w 145"/>
                <a:gd name="T97" fmla="*/ 136 h 193"/>
                <a:gd name="T98" fmla="*/ 126 w 145"/>
                <a:gd name="T99" fmla="*/ 136 h 193"/>
                <a:gd name="T100" fmla="*/ 120 w 145"/>
                <a:gd name="T101" fmla="*/ 149 h 193"/>
                <a:gd name="T102" fmla="*/ 107 w 145"/>
                <a:gd name="T103" fmla="*/ 162 h 193"/>
                <a:gd name="T104" fmla="*/ 89 w 145"/>
                <a:gd name="T105" fmla="*/ 168 h 193"/>
                <a:gd name="T106" fmla="*/ 71 w 145"/>
                <a:gd name="T107" fmla="*/ 170 h 193"/>
                <a:gd name="T108" fmla="*/ 59 w 145"/>
                <a:gd name="T109" fmla="*/ 172 h 193"/>
                <a:gd name="T110" fmla="*/ 54 w 145"/>
                <a:gd name="T111" fmla="*/ 183 h 193"/>
                <a:gd name="T112" fmla="*/ 45 w 145"/>
                <a:gd name="T113" fmla="*/ 186 h 193"/>
                <a:gd name="T114" fmla="*/ 33 w 145"/>
                <a:gd name="T115" fmla="*/ 19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
                <a:gd name="T175" fmla="*/ 0 h 193"/>
                <a:gd name="T176" fmla="*/ 145 w 145"/>
                <a:gd name="T177" fmla="*/ 193 h 1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 h="193">
                  <a:moveTo>
                    <a:pt x="30" y="193"/>
                  </a:moveTo>
                  <a:lnTo>
                    <a:pt x="20" y="184"/>
                  </a:lnTo>
                  <a:lnTo>
                    <a:pt x="9" y="167"/>
                  </a:lnTo>
                  <a:lnTo>
                    <a:pt x="0" y="146"/>
                  </a:lnTo>
                  <a:lnTo>
                    <a:pt x="0" y="122"/>
                  </a:lnTo>
                  <a:lnTo>
                    <a:pt x="3" y="116"/>
                  </a:lnTo>
                  <a:lnTo>
                    <a:pt x="5" y="116"/>
                  </a:lnTo>
                  <a:lnTo>
                    <a:pt x="8" y="118"/>
                  </a:lnTo>
                  <a:lnTo>
                    <a:pt x="8" y="122"/>
                  </a:lnTo>
                  <a:lnTo>
                    <a:pt x="9" y="138"/>
                  </a:lnTo>
                  <a:lnTo>
                    <a:pt x="14" y="156"/>
                  </a:lnTo>
                  <a:lnTo>
                    <a:pt x="21" y="171"/>
                  </a:lnTo>
                  <a:lnTo>
                    <a:pt x="33" y="181"/>
                  </a:lnTo>
                  <a:lnTo>
                    <a:pt x="37" y="177"/>
                  </a:lnTo>
                  <a:lnTo>
                    <a:pt x="40" y="171"/>
                  </a:lnTo>
                  <a:lnTo>
                    <a:pt x="42" y="167"/>
                  </a:lnTo>
                  <a:lnTo>
                    <a:pt x="45" y="164"/>
                  </a:lnTo>
                  <a:lnTo>
                    <a:pt x="39" y="146"/>
                  </a:lnTo>
                  <a:lnTo>
                    <a:pt x="34" y="125"/>
                  </a:lnTo>
                  <a:lnTo>
                    <a:pt x="31" y="105"/>
                  </a:lnTo>
                  <a:lnTo>
                    <a:pt x="31" y="91"/>
                  </a:lnTo>
                  <a:lnTo>
                    <a:pt x="33" y="84"/>
                  </a:lnTo>
                  <a:lnTo>
                    <a:pt x="36" y="82"/>
                  </a:lnTo>
                  <a:lnTo>
                    <a:pt x="37" y="84"/>
                  </a:lnTo>
                  <a:lnTo>
                    <a:pt x="39" y="91"/>
                  </a:lnTo>
                  <a:lnTo>
                    <a:pt x="39" y="105"/>
                  </a:lnTo>
                  <a:lnTo>
                    <a:pt x="42" y="121"/>
                  </a:lnTo>
                  <a:lnTo>
                    <a:pt x="46" y="137"/>
                  </a:lnTo>
                  <a:lnTo>
                    <a:pt x="52" y="147"/>
                  </a:lnTo>
                  <a:lnTo>
                    <a:pt x="58" y="138"/>
                  </a:lnTo>
                  <a:lnTo>
                    <a:pt x="64" y="127"/>
                  </a:lnTo>
                  <a:lnTo>
                    <a:pt x="68" y="115"/>
                  </a:lnTo>
                  <a:lnTo>
                    <a:pt x="71" y="106"/>
                  </a:lnTo>
                  <a:lnTo>
                    <a:pt x="64" y="84"/>
                  </a:lnTo>
                  <a:lnTo>
                    <a:pt x="61" y="62"/>
                  </a:lnTo>
                  <a:lnTo>
                    <a:pt x="64" y="41"/>
                  </a:lnTo>
                  <a:lnTo>
                    <a:pt x="71" y="25"/>
                  </a:lnTo>
                  <a:lnTo>
                    <a:pt x="76" y="22"/>
                  </a:lnTo>
                  <a:lnTo>
                    <a:pt x="77" y="22"/>
                  </a:lnTo>
                  <a:lnTo>
                    <a:pt x="79" y="23"/>
                  </a:lnTo>
                  <a:lnTo>
                    <a:pt x="77" y="28"/>
                  </a:lnTo>
                  <a:lnTo>
                    <a:pt x="73" y="45"/>
                  </a:lnTo>
                  <a:lnTo>
                    <a:pt x="71" y="63"/>
                  </a:lnTo>
                  <a:lnTo>
                    <a:pt x="74" y="78"/>
                  </a:lnTo>
                  <a:lnTo>
                    <a:pt x="79" y="88"/>
                  </a:lnTo>
                  <a:lnTo>
                    <a:pt x="88" y="76"/>
                  </a:lnTo>
                  <a:lnTo>
                    <a:pt x="93" y="65"/>
                  </a:lnTo>
                  <a:lnTo>
                    <a:pt x="98" y="54"/>
                  </a:lnTo>
                  <a:lnTo>
                    <a:pt x="99" y="44"/>
                  </a:lnTo>
                  <a:lnTo>
                    <a:pt x="102" y="34"/>
                  </a:lnTo>
                  <a:lnTo>
                    <a:pt x="108" y="22"/>
                  </a:lnTo>
                  <a:lnTo>
                    <a:pt x="114" y="11"/>
                  </a:lnTo>
                  <a:lnTo>
                    <a:pt x="120" y="4"/>
                  </a:lnTo>
                  <a:lnTo>
                    <a:pt x="124" y="1"/>
                  </a:lnTo>
                  <a:lnTo>
                    <a:pt x="130" y="0"/>
                  </a:lnTo>
                  <a:lnTo>
                    <a:pt x="132" y="1"/>
                  </a:lnTo>
                  <a:lnTo>
                    <a:pt x="130" y="5"/>
                  </a:lnTo>
                  <a:lnTo>
                    <a:pt x="120" y="19"/>
                  </a:lnTo>
                  <a:lnTo>
                    <a:pt x="111" y="31"/>
                  </a:lnTo>
                  <a:lnTo>
                    <a:pt x="105" y="42"/>
                  </a:lnTo>
                  <a:lnTo>
                    <a:pt x="104" y="51"/>
                  </a:lnTo>
                  <a:lnTo>
                    <a:pt x="102" y="62"/>
                  </a:lnTo>
                  <a:lnTo>
                    <a:pt x="99" y="73"/>
                  </a:lnTo>
                  <a:lnTo>
                    <a:pt x="95" y="84"/>
                  </a:lnTo>
                  <a:lnTo>
                    <a:pt x="90" y="91"/>
                  </a:lnTo>
                  <a:lnTo>
                    <a:pt x="98" y="90"/>
                  </a:lnTo>
                  <a:lnTo>
                    <a:pt x="105" y="87"/>
                  </a:lnTo>
                  <a:lnTo>
                    <a:pt x="113" y="84"/>
                  </a:lnTo>
                  <a:lnTo>
                    <a:pt x="120" y="81"/>
                  </a:lnTo>
                  <a:lnTo>
                    <a:pt x="127" y="76"/>
                  </a:lnTo>
                  <a:lnTo>
                    <a:pt x="132" y="72"/>
                  </a:lnTo>
                  <a:lnTo>
                    <a:pt x="136" y="69"/>
                  </a:lnTo>
                  <a:lnTo>
                    <a:pt x="139" y="66"/>
                  </a:lnTo>
                  <a:lnTo>
                    <a:pt x="142" y="63"/>
                  </a:lnTo>
                  <a:lnTo>
                    <a:pt x="145" y="62"/>
                  </a:lnTo>
                  <a:lnTo>
                    <a:pt x="145" y="65"/>
                  </a:lnTo>
                  <a:lnTo>
                    <a:pt x="144" y="69"/>
                  </a:lnTo>
                  <a:lnTo>
                    <a:pt x="138" y="78"/>
                  </a:lnTo>
                  <a:lnTo>
                    <a:pt x="130" y="85"/>
                  </a:lnTo>
                  <a:lnTo>
                    <a:pt x="123" y="91"/>
                  </a:lnTo>
                  <a:lnTo>
                    <a:pt x="116" y="96"/>
                  </a:lnTo>
                  <a:lnTo>
                    <a:pt x="107" y="99"/>
                  </a:lnTo>
                  <a:lnTo>
                    <a:pt x="99" y="102"/>
                  </a:lnTo>
                  <a:lnTo>
                    <a:pt x="93" y="103"/>
                  </a:lnTo>
                  <a:lnTo>
                    <a:pt x="89" y="103"/>
                  </a:lnTo>
                  <a:lnTo>
                    <a:pt x="83" y="115"/>
                  </a:lnTo>
                  <a:lnTo>
                    <a:pt x="74" y="130"/>
                  </a:lnTo>
                  <a:lnTo>
                    <a:pt x="68" y="144"/>
                  </a:lnTo>
                  <a:lnTo>
                    <a:pt x="65" y="155"/>
                  </a:lnTo>
                  <a:lnTo>
                    <a:pt x="71" y="156"/>
                  </a:lnTo>
                  <a:lnTo>
                    <a:pt x="77" y="158"/>
                  </a:lnTo>
                  <a:lnTo>
                    <a:pt x="86" y="158"/>
                  </a:lnTo>
                  <a:lnTo>
                    <a:pt x="93" y="156"/>
                  </a:lnTo>
                  <a:lnTo>
                    <a:pt x="101" y="155"/>
                  </a:lnTo>
                  <a:lnTo>
                    <a:pt x="108" y="152"/>
                  </a:lnTo>
                  <a:lnTo>
                    <a:pt x="114" y="147"/>
                  </a:lnTo>
                  <a:lnTo>
                    <a:pt x="119" y="141"/>
                  </a:lnTo>
                  <a:lnTo>
                    <a:pt x="123" y="136"/>
                  </a:lnTo>
                  <a:lnTo>
                    <a:pt x="126" y="134"/>
                  </a:lnTo>
                  <a:lnTo>
                    <a:pt x="126" y="136"/>
                  </a:lnTo>
                  <a:lnTo>
                    <a:pt x="124" y="141"/>
                  </a:lnTo>
                  <a:lnTo>
                    <a:pt x="120" y="149"/>
                  </a:lnTo>
                  <a:lnTo>
                    <a:pt x="114" y="156"/>
                  </a:lnTo>
                  <a:lnTo>
                    <a:pt x="107" y="162"/>
                  </a:lnTo>
                  <a:lnTo>
                    <a:pt x="98" y="165"/>
                  </a:lnTo>
                  <a:lnTo>
                    <a:pt x="89" y="168"/>
                  </a:lnTo>
                  <a:lnTo>
                    <a:pt x="80" y="170"/>
                  </a:lnTo>
                  <a:lnTo>
                    <a:pt x="71" y="170"/>
                  </a:lnTo>
                  <a:lnTo>
                    <a:pt x="64" y="168"/>
                  </a:lnTo>
                  <a:lnTo>
                    <a:pt x="59" y="172"/>
                  </a:lnTo>
                  <a:lnTo>
                    <a:pt x="57" y="177"/>
                  </a:lnTo>
                  <a:lnTo>
                    <a:pt x="54" y="183"/>
                  </a:lnTo>
                  <a:lnTo>
                    <a:pt x="52" y="187"/>
                  </a:lnTo>
                  <a:lnTo>
                    <a:pt x="45" y="186"/>
                  </a:lnTo>
                  <a:lnTo>
                    <a:pt x="39" y="187"/>
                  </a:lnTo>
                  <a:lnTo>
                    <a:pt x="33" y="190"/>
                  </a:lnTo>
                  <a:lnTo>
                    <a:pt x="30" y="19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1" name="Freeform 304"/>
            <p:cNvSpPr>
              <a:spLocks/>
            </p:cNvSpPr>
            <p:nvPr/>
          </p:nvSpPr>
          <p:spPr bwMode="auto">
            <a:xfrm>
              <a:off x="1396" y="1442"/>
              <a:ext cx="232" cy="106"/>
            </a:xfrm>
            <a:custGeom>
              <a:avLst/>
              <a:gdLst>
                <a:gd name="T0" fmla="*/ 2 w 232"/>
                <a:gd name="T1" fmla="*/ 34 h 106"/>
                <a:gd name="T2" fmla="*/ 2 w 232"/>
                <a:gd name="T3" fmla="*/ 38 h 106"/>
                <a:gd name="T4" fmla="*/ 11 w 232"/>
                <a:gd name="T5" fmla="*/ 40 h 106"/>
                <a:gd name="T6" fmla="*/ 30 w 232"/>
                <a:gd name="T7" fmla="*/ 40 h 106"/>
                <a:gd name="T8" fmla="*/ 50 w 232"/>
                <a:gd name="T9" fmla="*/ 43 h 106"/>
                <a:gd name="T10" fmla="*/ 64 w 232"/>
                <a:gd name="T11" fmla="*/ 47 h 106"/>
                <a:gd name="T12" fmla="*/ 73 w 232"/>
                <a:gd name="T13" fmla="*/ 59 h 106"/>
                <a:gd name="T14" fmla="*/ 89 w 232"/>
                <a:gd name="T15" fmla="*/ 86 h 106"/>
                <a:gd name="T16" fmla="*/ 110 w 232"/>
                <a:gd name="T17" fmla="*/ 97 h 106"/>
                <a:gd name="T18" fmla="*/ 110 w 232"/>
                <a:gd name="T19" fmla="*/ 93 h 106"/>
                <a:gd name="T20" fmla="*/ 96 w 232"/>
                <a:gd name="T21" fmla="*/ 78 h 106"/>
                <a:gd name="T22" fmla="*/ 89 w 232"/>
                <a:gd name="T23" fmla="*/ 59 h 106"/>
                <a:gd name="T24" fmla="*/ 98 w 232"/>
                <a:gd name="T25" fmla="*/ 52 h 106"/>
                <a:gd name="T26" fmla="*/ 121 w 232"/>
                <a:gd name="T27" fmla="*/ 56 h 106"/>
                <a:gd name="T28" fmla="*/ 133 w 232"/>
                <a:gd name="T29" fmla="*/ 71 h 106"/>
                <a:gd name="T30" fmla="*/ 154 w 232"/>
                <a:gd name="T31" fmla="*/ 94 h 106"/>
                <a:gd name="T32" fmla="*/ 177 w 232"/>
                <a:gd name="T33" fmla="*/ 106 h 106"/>
                <a:gd name="T34" fmla="*/ 186 w 232"/>
                <a:gd name="T35" fmla="*/ 105 h 106"/>
                <a:gd name="T36" fmla="*/ 167 w 232"/>
                <a:gd name="T37" fmla="*/ 91 h 106"/>
                <a:gd name="T38" fmla="*/ 146 w 232"/>
                <a:gd name="T39" fmla="*/ 72 h 106"/>
                <a:gd name="T40" fmla="*/ 152 w 232"/>
                <a:gd name="T41" fmla="*/ 68 h 106"/>
                <a:gd name="T42" fmla="*/ 176 w 232"/>
                <a:gd name="T43" fmla="*/ 74 h 106"/>
                <a:gd name="T44" fmla="*/ 201 w 232"/>
                <a:gd name="T45" fmla="*/ 78 h 106"/>
                <a:gd name="T46" fmla="*/ 220 w 232"/>
                <a:gd name="T47" fmla="*/ 81 h 106"/>
                <a:gd name="T48" fmla="*/ 231 w 232"/>
                <a:gd name="T49" fmla="*/ 81 h 106"/>
                <a:gd name="T50" fmla="*/ 228 w 232"/>
                <a:gd name="T51" fmla="*/ 75 h 106"/>
                <a:gd name="T52" fmla="*/ 213 w 232"/>
                <a:gd name="T53" fmla="*/ 72 h 106"/>
                <a:gd name="T54" fmla="*/ 192 w 232"/>
                <a:gd name="T55" fmla="*/ 68 h 106"/>
                <a:gd name="T56" fmla="*/ 172 w 232"/>
                <a:gd name="T57" fmla="*/ 60 h 106"/>
                <a:gd name="T58" fmla="*/ 155 w 232"/>
                <a:gd name="T59" fmla="*/ 55 h 106"/>
                <a:gd name="T60" fmla="*/ 158 w 232"/>
                <a:gd name="T61" fmla="*/ 46 h 106"/>
                <a:gd name="T62" fmla="*/ 173 w 232"/>
                <a:gd name="T63" fmla="*/ 38 h 106"/>
                <a:gd name="T64" fmla="*/ 186 w 232"/>
                <a:gd name="T65" fmla="*/ 35 h 106"/>
                <a:gd name="T66" fmla="*/ 185 w 232"/>
                <a:gd name="T67" fmla="*/ 31 h 106"/>
                <a:gd name="T68" fmla="*/ 169 w 232"/>
                <a:gd name="T69" fmla="*/ 28 h 106"/>
                <a:gd name="T70" fmla="*/ 146 w 232"/>
                <a:gd name="T71" fmla="*/ 38 h 106"/>
                <a:gd name="T72" fmla="*/ 135 w 232"/>
                <a:gd name="T73" fmla="*/ 46 h 106"/>
                <a:gd name="T74" fmla="*/ 120 w 232"/>
                <a:gd name="T75" fmla="*/ 43 h 106"/>
                <a:gd name="T76" fmla="*/ 107 w 232"/>
                <a:gd name="T77" fmla="*/ 41 h 106"/>
                <a:gd name="T78" fmla="*/ 96 w 232"/>
                <a:gd name="T79" fmla="*/ 41 h 106"/>
                <a:gd name="T80" fmla="*/ 92 w 232"/>
                <a:gd name="T81" fmla="*/ 32 h 106"/>
                <a:gd name="T82" fmla="*/ 102 w 232"/>
                <a:gd name="T83" fmla="*/ 13 h 106"/>
                <a:gd name="T84" fmla="*/ 120 w 232"/>
                <a:gd name="T85" fmla="*/ 3 h 106"/>
                <a:gd name="T86" fmla="*/ 118 w 232"/>
                <a:gd name="T87" fmla="*/ 0 h 106"/>
                <a:gd name="T88" fmla="*/ 108 w 232"/>
                <a:gd name="T89" fmla="*/ 1 h 106"/>
                <a:gd name="T90" fmla="*/ 95 w 232"/>
                <a:gd name="T91" fmla="*/ 9 h 106"/>
                <a:gd name="T92" fmla="*/ 81 w 232"/>
                <a:gd name="T93" fmla="*/ 19 h 106"/>
                <a:gd name="T94" fmla="*/ 71 w 232"/>
                <a:gd name="T95" fmla="*/ 28 h 106"/>
                <a:gd name="T96" fmla="*/ 62 w 232"/>
                <a:gd name="T97" fmla="*/ 31 h 106"/>
                <a:gd name="T98" fmla="*/ 45 w 232"/>
                <a:gd name="T99" fmla="*/ 31 h 106"/>
                <a:gd name="T100" fmla="*/ 24 w 232"/>
                <a:gd name="T101" fmla="*/ 31 h 106"/>
                <a:gd name="T102" fmla="*/ 6 w 232"/>
                <a:gd name="T103" fmla="*/ 31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106"/>
                <a:gd name="T158" fmla="*/ 232 w 232"/>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106">
                  <a:moveTo>
                    <a:pt x="0" y="32"/>
                  </a:moveTo>
                  <a:lnTo>
                    <a:pt x="2" y="34"/>
                  </a:lnTo>
                  <a:lnTo>
                    <a:pt x="2" y="35"/>
                  </a:lnTo>
                  <a:lnTo>
                    <a:pt x="2" y="38"/>
                  </a:lnTo>
                  <a:lnTo>
                    <a:pt x="2" y="40"/>
                  </a:lnTo>
                  <a:lnTo>
                    <a:pt x="11" y="40"/>
                  </a:lnTo>
                  <a:lnTo>
                    <a:pt x="19" y="40"/>
                  </a:lnTo>
                  <a:lnTo>
                    <a:pt x="30" y="40"/>
                  </a:lnTo>
                  <a:lnTo>
                    <a:pt x="40" y="41"/>
                  </a:lnTo>
                  <a:lnTo>
                    <a:pt x="50" y="43"/>
                  </a:lnTo>
                  <a:lnTo>
                    <a:pt x="58" y="46"/>
                  </a:lnTo>
                  <a:lnTo>
                    <a:pt x="64" y="47"/>
                  </a:lnTo>
                  <a:lnTo>
                    <a:pt x="68" y="50"/>
                  </a:lnTo>
                  <a:lnTo>
                    <a:pt x="73" y="59"/>
                  </a:lnTo>
                  <a:lnTo>
                    <a:pt x="79" y="72"/>
                  </a:lnTo>
                  <a:lnTo>
                    <a:pt x="89" y="86"/>
                  </a:lnTo>
                  <a:lnTo>
                    <a:pt x="102" y="96"/>
                  </a:lnTo>
                  <a:lnTo>
                    <a:pt x="110" y="97"/>
                  </a:lnTo>
                  <a:lnTo>
                    <a:pt x="111" y="96"/>
                  </a:lnTo>
                  <a:lnTo>
                    <a:pt x="110" y="93"/>
                  </a:lnTo>
                  <a:lnTo>
                    <a:pt x="104" y="87"/>
                  </a:lnTo>
                  <a:lnTo>
                    <a:pt x="96" y="78"/>
                  </a:lnTo>
                  <a:lnTo>
                    <a:pt x="92" y="69"/>
                  </a:lnTo>
                  <a:lnTo>
                    <a:pt x="89" y="59"/>
                  </a:lnTo>
                  <a:lnTo>
                    <a:pt x="87" y="52"/>
                  </a:lnTo>
                  <a:lnTo>
                    <a:pt x="98" y="52"/>
                  </a:lnTo>
                  <a:lnTo>
                    <a:pt x="111" y="53"/>
                  </a:lnTo>
                  <a:lnTo>
                    <a:pt x="121" y="56"/>
                  </a:lnTo>
                  <a:lnTo>
                    <a:pt x="130" y="59"/>
                  </a:lnTo>
                  <a:lnTo>
                    <a:pt x="133" y="71"/>
                  </a:lnTo>
                  <a:lnTo>
                    <a:pt x="142" y="83"/>
                  </a:lnTo>
                  <a:lnTo>
                    <a:pt x="154" y="94"/>
                  </a:lnTo>
                  <a:lnTo>
                    <a:pt x="167" y="103"/>
                  </a:lnTo>
                  <a:lnTo>
                    <a:pt x="177" y="106"/>
                  </a:lnTo>
                  <a:lnTo>
                    <a:pt x="185" y="106"/>
                  </a:lnTo>
                  <a:lnTo>
                    <a:pt x="186" y="105"/>
                  </a:lnTo>
                  <a:lnTo>
                    <a:pt x="182" y="100"/>
                  </a:lnTo>
                  <a:lnTo>
                    <a:pt x="167" y="91"/>
                  </a:lnTo>
                  <a:lnTo>
                    <a:pt x="155" y="81"/>
                  </a:lnTo>
                  <a:lnTo>
                    <a:pt x="146" y="72"/>
                  </a:lnTo>
                  <a:lnTo>
                    <a:pt x="144" y="63"/>
                  </a:lnTo>
                  <a:lnTo>
                    <a:pt x="152" y="68"/>
                  </a:lnTo>
                  <a:lnTo>
                    <a:pt x="164" y="72"/>
                  </a:lnTo>
                  <a:lnTo>
                    <a:pt x="176" y="74"/>
                  </a:lnTo>
                  <a:lnTo>
                    <a:pt x="189" y="77"/>
                  </a:lnTo>
                  <a:lnTo>
                    <a:pt x="201" y="78"/>
                  </a:lnTo>
                  <a:lnTo>
                    <a:pt x="211" y="80"/>
                  </a:lnTo>
                  <a:lnTo>
                    <a:pt x="220" y="81"/>
                  </a:lnTo>
                  <a:lnTo>
                    <a:pt x="226" y="81"/>
                  </a:lnTo>
                  <a:lnTo>
                    <a:pt x="231" y="81"/>
                  </a:lnTo>
                  <a:lnTo>
                    <a:pt x="232" y="78"/>
                  </a:lnTo>
                  <a:lnTo>
                    <a:pt x="228" y="75"/>
                  </a:lnTo>
                  <a:lnTo>
                    <a:pt x="222" y="74"/>
                  </a:lnTo>
                  <a:lnTo>
                    <a:pt x="213" y="72"/>
                  </a:lnTo>
                  <a:lnTo>
                    <a:pt x="204" y="71"/>
                  </a:lnTo>
                  <a:lnTo>
                    <a:pt x="192" y="68"/>
                  </a:lnTo>
                  <a:lnTo>
                    <a:pt x="182" y="65"/>
                  </a:lnTo>
                  <a:lnTo>
                    <a:pt x="172" y="60"/>
                  </a:lnTo>
                  <a:lnTo>
                    <a:pt x="161" y="57"/>
                  </a:lnTo>
                  <a:lnTo>
                    <a:pt x="155" y="55"/>
                  </a:lnTo>
                  <a:lnTo>
                    <a:pt x="151" y="53"/>
                  </a:lnTo>
                  <a:lnTo>
                    <a:pt x="158" y="46"/>
                  </a:lnTo>
                  <a:lnTo>
                    <a:pt x="166" y="41"/>
                  </a:lnTo>
                  <a:lnTo>
                    <a:pt x="173" y="38"/>
                  </a:lnTo>
                  <a:lnTo>
                    <a:pt x="180" y="37"/>
                  </a:lnTo>
                  <a:lnTo>
                    <a:pt x="186" y="35"/>
                  </a:lnTo>
                  <a:lnTo>
                    <a:pt x="188" y="34"/>
                  </a:lnTo>
                  <a:lnTo>
                    <a:pt x="185" y="31"/>
                  </a:lnTo>
                  <a:lnTo>
                    <a:pt x="177" y="28"/>
                  </a:lnTo>
                  <a:lnTo>
                    <a:pt x="169" y="28"/>
                  </a:lnTo>
                  <a:lnTo>
                    <a:pt x="157" y="32"/>
                  </a:lnTo>
                  <a:lnTo>
                    <a:pt x="146" y="38"/>
                  </a:lnTo>
                  <a:lnTo>
                    <a:pt x="141" y="46"/>
                  </a:lnTo>
                  <a:lnTo>
                    <a:pt x="135" y="46"/>
                  </a:lnTo>
                  <a:lnTo>
                    <a:pt x="127" y="44"/>
                  </a:lnTo>
                  <a:lnTo>
                    <a:pt x="120" y="43"/>
                  </a:lnTo>
                  <a:lnTo>
                    <a:pt x="112" y="43"/>
                  </a:lnTo>
                  <a:lnTo>
                    <a:pt x="107" y="41"/>
                  </a:lnTo>
                  <a:lnTo>
                    <a:pt x="101" y="41"/>
                  </a:lnTo>
                  <a:lnTo>
                    <a:pt x="96" y="41"/>
                  </a:lnTo>
                  <a:lnTo>
                    <a:pt x="93" y="41"/>
                  </a:lnTo>
                  <a:lnTo>
                    <a:pt x="92" y="32"/>
                  </a:lnTo>
                  <a:lnTo>
                    <a:pt x="95" y="22"/>
                  </a:lnTo>
                  <a:lnTo>
                    <a:pt x="102" y="13"/>
                  </a:lnTo>
                  <a:lnTo>
                    <a:pt x="112" y="7"/>
                  </a:lnTo>
                  <a:lnTo>
                    <a:pt x="120" y="3"/>
                  </a:lnTo>
                  <a:lnTo>
                    <a:pt x="121" y="1"/>
                  </a:lnTo>
                  <a:lnTo>
                    <a:pt x="118" y="0"/>
                  </a:lnTo>
                  <a:lnTo>
                    <a:pt x="112" y="0"/>
                  </a:lnTo>
                  <a:lnTo>
                    <a:pt x="108" y="1"/>
                  </a:lnTo>
                  <a:lnTo>
                    <a:pt x="102" y="4"/>
                  </a:lnTo>
                  <a:lnTo>
                    <a:pt x="95" y="9"/>
                  </a:lnTo>
                  <a:lnTo>
                    <a:pt x="89" y="13"/>
                  </a:lnTo>
                  <a:lnTo>
                    <a:pt x="81" y="19"/>
                  </a:lnTo>
                  <a:lnTo>
                    <a:pt x="76" y="23"/>
                  </a:lnTo>
                  <a:lnTo>
                    <a:pt x="71" y="28"/>
                  </a:lnTo>
                  <a:lnTo>
                    <a:pt x="68" y="31"/>
                  </a:lnTo>
                  <a:lnTo>
                    <a:pt x="62" y="31"/>
                  </a:lnTo>
                  <a:lnTo>
                    <a:pt x="53" y="31"/>
                  </a:lnTo>
                  <a:lnTo>
                    <a:pt x="45" y="31"/>
                  </a:lnTo>
                  <a:lnTo>
                    <a:pt x="34" y="31"/>
                  </a:lnTo>
                  <a:lnTo>
                    <a:pt x="24" y="31"/>
                  </a:lnTo>
                  <a:lnTo>
                    <a:pt x="14" y="31"/>
                  </a:lnTo>
                  <a:lnTo>
                    <a:pt x="6" y="31"/>
                  </a:lnTo>
                  <a:lnTo>
                    <a:pt x="0" y="32"/>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2" name="Freeform 305"/>
            <p:cNvSpPr>
              <a:spLocks/>
            </p:cNvSpPr>
            <p:nvPr/>
          </p:nvSpPr>
          <p:spPr bwMode="auto">
            <a:xfrm>
              <a:off x="1373" y="1536"/>
              <a:ext cx="189" cy="216"/>
            </a:xfrm>
            <a:custGeom>
              <a:avLst/>
              <a:gdLst>
                <a:gd name="T0" fmla="*/ 7 w 189"/>
                <a:gd name="T1" fmla="*/ 6 h 216"/>
                <a:gd name="T2" fmla="*/ 25 w 189"/>
                <a:gd name="T3" fmla="*/ 29 h 216"/>
                <a:gd name="T4" fmla="*/ 26 w 189"/>
                <a:gd name="T5" fmla="*/ 51 h 216"/>
                <a:gd name="T6" fmla="*/ 28 w 189"/>
                <a:gd name="T7" fmla="*/ 98 h 216"/>
                <a:gd name="T8" fmla="*/ 34 w 189"/>
                <a:gd name="T9" fmla="*/ 95 h 216"/>
                <a:gd name="T10" fmla="*/ 38 w 189"/>
                <a:gd name="T11" fmla="*/ 58 h 216"/>
                <a:gd name="T12" fmla="*/ 47 w 189"/>
                <a:gd name="T13" fmla="*/ 45 h 216"/>
                <a:gd name="T14" fmla="*/ 51 w 189"/>
                <a:gd name="T15" fmla="*/ 49 h 216"/>
                <a:gd name="T16" fmla="*/ 62 w 189"/>
                <a:gd name="T17" fmla="*/ 61 h 216"/>
                <a:gd name="T18" fmla="*/ 79 w 189"/>
                <a:gd name="T19" fmla="*/ 82 h 216"/>
                <a:gd name="T20" fmla="*/ 82 w 189"/>
                <a:gd name="T21" fmla="*/ 107 h 216"/>
                <a:gd name="T22" fmla="*/ 82 w 189"/>
                <a:gd name="T23" fmla="*/ 147 h 216"/>
                <a:gd name="T24" fmla="*/ 91 w 189"/>
                <a:gd name="T25" fmla="*/ 144 h 216"/>
                <a:gd name="T26" fmla="*/ 94 w 189"/>
                <a:gd name="T27" fmla="*/ 108 h 216"/>
                <a:gd name="T28" fmla="*/ 109 w 189"/>
                <a:gd name="T29" fmla="*/ 105 h 216"/>
                <a:gd name="T30" fmla="*/ 130 w 189"/>
                <a:gd name="T31" fmla="*/ 132 h 216"/>
                <a:gd name="T32" fmla="*/ 155 w 189"/>
                <a:gd name="T33" fmla="*/ 166 h 216"/>
                <a:gd name="T34" fmla="*/ 175 w 189"/>
                <a:gd name="T35" fmla="*/ 197 h 216"/>
                <a:gd name="T36" fmla="*/ 186 w 189"/>
                <a:gd name="T37" fmla="*/ 215 h 216"/>
                <a:gd name="T38" fmla="*/ 189 w 189"/>
                <a:gd name="T39" fmla="*/ 212 h 216"/>
                <a:gd name="T40" fmla="*/ 183 w 189"/>
                <a:gd name="T41" fmla="*/ 196 h 216"/>
                <a:gd name="T42" fmla="*/ 165 w 189"/>
                <a:gd name="T43" fmla="*/ 165 h 216"/>
                <a:gd name="T44" fmla="*/ 141 w 189"/>
                <a:gd name="T45" fmla="*/ 129 h 216"/>
                <a:gd name="T46" fmla="*/ 121 w 189"/>
                <a:gd name="T47" fmla="*/ 101 h 216"/>
                <a:gd name="T48" fmla="*/ 118 w 189"/>
                <a:gd name="T49" fmla="*/ 91 h 216"/>
                <a:gd name="T50" fmla="*/ 130 w 189"/>
                <a:gd name="T51" fmla="*/ 85 h 216"/>
                <a:gd name="T52" fmla="*/ 140 w 189"/>
                <a:gd name="T53" fmla="*/ 82 h 216"/>
                <a:gd name="T54" fmla="*/ 152 w 189"/>
                <a:gd name="T55" fmla="*/ 83 h 216"/>
                <a:gd name="T56" fmla="*/ 167 w 189"/>
                <a:gd name="T57" fmla="*/ 91 h 216"/>
                <a:gd name="T58" fmla="*/ 171 w 189"/>
                <a:gd name="T59" fmla="*/ 91 h 216"/>
                <a:gd name="T60" fmla="*/ 164 w 189"/>
                <a:gd name="T61" fmla="*/ 80 h 216"/>
                <a:gd name="T62" fmla="*/ 147 w 189"/>
                <a:gd name="T63" fmla="*/ 74 h 216"/>
                <a:gd name="T64" fmla="*/ 128 w 189"/>
                <a:gd name="T65" fmla="*/ 73 h 216"/>
                <a:gd name="T66" fmla="*/ 110 w 189"/>
                <a:gd name="T67" fmla="*/ 76 h 216"/>
                <a:gd name="T68" fmla="*/ 93 w 189"/>
                <a:gd name="T69" fmla="*/ 71 h 216"/>
                <a:gd name="T70" fmla="*/ 72 w 189"/>
                <a:gd name="T71" fmla="*/ 52 h 216"/>
                <a:gd name="T72" fmla="*/ 73 w 189"/>
                <a:gd name="T73" fmla="*/ 42 h 216"/>
                <a:gd name="T74" fmla="*/ 96 w 189"/>
                <a:gd name="T75" fmla="*/ 39 h 216"/>
                <a:gd name="T76" fmla="*/ 110 w 189"/>
                <a:gd name="T77" fmla="*/ 42 h 216"/>
                <a:gd name="T78" fmla="*/ 109 w 189"/>
                <a:gd name="T79" fmla="*/ 37 h 216"/>
                <a:gd name="T80" fmla="*/ 99 w 189"/>
                <a:gd name="T81" fmla="*/ 36 h 216"/>
                <a:gd name="T82" fmla="*/ 85 w 189"/>
                <a:gd name="T83" fmla="*/ 33 h 216"/>
                <a:gd name="T84" fmla="*/ 71 w 189"/>
                <a:gd name="T85" fmla="*/ 31 h 216"/>
                <a:gd name="T86" fmla="*/ 57 w 189"/>
                <a:gd name="T87" fmla="*/ 31 h 216"/>
                <a:gd name="T88" fmla="*/ 47 w 189"/>
                <a:gd name="T89" fmla="*/ 30 h 216"/>
                <a:gd name="T90" fmla="*/ 32 w 189"/>
                <a:gd name="T91" fmla="*/ 20 h 216"/>
                <a:gd name="T92" fmla="*/ 17 w 189"/>
                <a:gd name="T93" fmla="*/ 8 h 216"/>
                <a:gd name="T94" fmla="*/ 6 w 189"/>
                <a:gd name="T95" fmla="*/ 0 h 2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216"/>
                <a:gd name="T146" fmla="*/ 189 w 189"/>
                <a:gd name="T147" fmla="*/ 216 h 2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216">
                  <a:moveTo>
                    <a:pt x="0" y="0"/>
                  </a:moveTo>
                  <a:lnTo>
                    <a:pt x="7" y="6"/>
                  </a:lnTo>
                  <a:lnTo>
                    <a:pt x="16" y="17"/>
                  </a:lnTo>
                  <a:lnTo>
                    <a:pt x="25" y="29"/>
                  </a:lnTo>
                  <a:lnTo>
                    <a:pt x="31" y="34"/>
                  </a:lnTo>
                  <a:lnTo>
                    <a:pt x="26" y="51"/>
                  </a:lnTo>
                  <a:lnTo>
                    <a:pt x="26" y="74"/>
                  </a:lnTo>
                  <a:lnTo>
                    <a:pt x="28" y="98"/>
                  </a:lnTo>
                  <a:lnTo>
                    <a:pt x="35" y="114"/>
                  </a:lnTo>
                  <a:lnTo>
                    <a:pt x="34" y="95"/>
                  </a:lnTo>
                  <a:lnTo>
                    <a:pt x="35" y="76"/>
                  </a:lnTo>
                  <a:lnTo>
                    <a:pt x="38" y="58"/>
                  </a:lnTo>
                  <a:lnTo>
                    <a:pt x="44" y="48"/>
                  </a:lnTo>
                  <a:lnTo>
                    <a:pt x="47" y="45"/>
                  </a:lnTo>
                  <a:lnTo>
                    <a:pt x="50" y="46"/>
                  </a:lnTo>
                  <a:lnTo>
                    <a:pt x="51" y="49"/>
                  </a:lnTo>
                  <a:lnTo>
                    <a:pt x="54" y="54"/>
                  </a:lnTo>
                  <a:lnTo>
                    <a:pt x="62" y="61"/>
                  </a:lnTo>
                  <a:lnTo>
                    <a:pt x="71" y="71"/>
                  </a:lnTo>
                  <a:lnTo>
                    <a:pt x="79" y="82"/>
                  </a:lnTo>
                  <a:lnTo>
                    <a:pt x="85" y="89"/>
                  </a:lnTo>
                  <a:lnTo>
                    <a:pt x="82" y="107"/>
                  </a:lnTo>
                  <a:lnTo>
                    <a:pt x="79" y="128"/>
                  </a:lnTo>
                  <a:lnTo>
                    <a:pt x="82" y="147"/>
                  </a:lnTo>
                  <a:lnTo>
                    <a:pt x="94" y="163"/>
                  </a:lnTo>
                  <a:lnTo>
                    <a:pt x="91" y="144"/>
                  </a:lnTo>
                  <a:lnTo>
                    <a:pt x="91" y="125"/>
                  </a:lnTo>
                  <a:lnTo>
                    <a:pt x="94" y="108"/>
                  </a:lnTo>
                  <a:lnTo>
                    <a:pt x="102" y="98"/>
                  </a:lnTo>
                  <a:lnTo>
                    <a:pt x="109" y="105"/>
                  </a:lnTo>
                  <a:lnTo>
                    <a:pt x="119" y="116"/>
                  </a:lnTo>
                  <a:lnTo>
                    <a:pt x="130" y="132"/>
                  </a:lnTo>
                  <a:lnTo>
                    <a:pt x="143" y="148"/>
                  </a:lnTo>
                  <a:lnTo>
                    <a:pt x="155" y="166"/>
                  </a:lnTo>
                  <a:lnTo>
                    <a:pt x="167" y="182"/>
                  </a:lnTo>
                  <a:lnTo>
                    <a:pt x="175" y="197"/>
                  </a:lnTo>
                  <a:lnTo>
                    <a:pt x="181" y="207"/>
                  </a:lnTo>
                  <a:lnTo>
                    <a:pt x="186" y="215"/>
                  </a:lnTo>
                  <a:lnTo>
                    <a:pt x="189" y="216"/>
                  </a:lnTo>
                  <a:lnTo>
                    <a:pt x="189" y="212"/>
                  </a:lnTo>
                  <a:lnTo>
                    <a:pt x="187" y="204"/>
                  </a:lnTo>
                  <a:lnTo>
                    <a:pt x="183" y="196"/>
                  </a:lnTo>
                  <a:lnTo>
                    <a:pt x="175" y="182"/>
                  </a:lnTo>
                  <a:lnTo>
                    <a:pt x="165" y="165"/>
                  </a:lnTo>
                  <a:lnTo>
                    <a:pt x="155" y="147"/>
                  </a:lnTo>
                  <a:lnTo>
                    <a:pt x="141" y="129"/>
                  </a:lnTo>
                  <a:lnTo>
                    <a:pt x="131" y="113"/>
                  </a:lnTo>
                  <a:lnTo>
                    <a:pt x="121" y="101"/>
                  </a:lnTo>
                  <a:lnTo>
                    <a:pt x="113" y="94"/>
                  </a:lnTo>
                  <a:lnTo>
                    <a:pt x="118" y="91"/>
                  </a:lnTo>
                  <a:lnTo>
                    <a:pt x="124" y="86"/>
                  </a:lnTo>
                  <a:lnTo>
                    <a:pt x="130" y="85"/>
                  </a:lnTo>
                  <a:lnTo>
                    <a:pt x="135" y="83"/>
                  </a:lnTo>
                  <a:lnTo>
                    <a:pt x="140" y="82"/>
                  </a:lnTo>
                  <a:lnTo>
                    <a:pt x="146" y="82"/>
                  </a:lnTo>
                  <a:lnTo>
                    <a:pt x="152" y="83"/>
                  </a:lnTo>
                  <a:lnTo>
                    <a:pt x="158" y="86"/>
                  </a:lnTo>
                  <a:lnTo>
                    <a:pt x="167" y="91"/>
                  </a:lnTo>
                  <a:lnTo>
                    <a:pt x="171" y="92"/>
                  </a:lnTo>
                  <a:lnTo>
                    <a:pt x="171" y="91"/>
                  </a:lnTo>
                  <a:lnTo>
                    <a:pt x="168" y="85"/>
                  </a:lnTo>
                  <a:lnTo>
                    <a:pt x="164" y="80"/>
                  </a:lnTo>
                  <a:lnTo>
                    <a:pt x="156" y="77"/>
                  </a:lnTo>
                  <a:lnTo>
                    <a:pt x="147" y="74"/>
                  </a:lnTo>
                  <a:lnTo>
                    <a:pt x="138" y="73"/>
                  </a:lnTo>
                  <a:lnTo>
                    <a:pt x="128" y="73"/>
                  </a:lnTo>
                  <a:lnTo>
                    <a:pt x="118" y="74"/>
                  </a:lnTo>
                  <a:lnTo>
                    <a:pt x="110" y="76"/>
                  </a:lnTo>
                  <a:lnTo>
                    <a:pt x="103" y="80"/>
                  </a:lnTo>
                  <a:lnTo>
                    <a:pt x="93" y="71"/>
                  </a:lnTo>
                  <a:lnTo>
                    <a:pt x="82" y="61"/>
                  </a:lnTo>
                  <a:lnTo>
                    <a:pt x="72" y="52"/>
                  </a:lnTo>
                  <a:lnTo>
                    <a:pt x="66" y="46"/>
                  </a:lnTo>
                  <a:lnTo>
                    <a:pt x="73" y="42"/>
                  </a:lnTo>
                  <a:lnTo>
                    <a:pt x="84" y="40"/>
                  </a:lnTo>
                  <a:lnTo>
                    <a:pt x="96" y="39"/>
                  </a:lnTo>
                  <a:lnTo>
                    <a:pt x="106" y="40"/>
                  </a:lnTo>
                  <a:lnTo>
                    <a:pt x="110" y="42"/>
                  </a:lnTo>
                  <a:lnTo>
                    <a:pt x="112" y="40"/>
                  </a:lnTo>
                  <a:lnTo>
                    <a:pt x="109" y="37"/>
                  </a:lnTo>
                  <a:lnTo>
                    <a:pt x="103" y="36"/>
                  </a:lnTo>
                  <a:lnTo>
                    <a:pt x="99" y="36"/>
                  </a:lnTo>
                  <a:lnTo>
                    <a:pt x="93" y="34"/>
                  </a:lnTo>
                  <a:lnTo>
                    <a:pt x="85" y="33"/>
                  </a:lnTo>
                  <a:lnTo>
                    <a:pt x="78" y="33"/>
                  </a:lnTo>
                  <a:lnTo>
                    <a:pt x="71" y="31"/>
                  </a:lnTo>
                  <a:lnTo>
                    <a:pt x="65" y="31"/>
                  </a:lnTo>
                  <a:lnTo>
                    <a:pt x="57" y="31"/>
                  </a:lnTo>
                  <a:lnTo>
                    <a:pt x="53" y="31"/>
                  </a:lnTo>
                  <a:lnTo>
                    <a:pt x="47" y="30"/>
                  </a:lnTo>
                  <a:lnTo>
                    <a:pt x="40" y="26"/>
                  </a:lnTo>
                  <a:lnTo>
                    <a:pt x="32" y="20"/>
                  </a:lnTo>
                  <a:lnTo>
                    <a:pt x="25" y="14"/>
                  </a:lnTo>
                  <a:lnTo>
                    <a:pt x="17" y="8"/>
                  </a:lnTo>
                  <a:lnTo>
                    <a:pt x="11" y="3"/>
                  </a:lnTo>
                  <a:lnTo>
                    <a:pt x="6" y="0"/>
                  </a:lnTo>
                  <a:lnTo>
                    <a:pt x="0" y="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3" name="Freeform 306"/>
            <p:cNvSpPr>
              <a:spLocks/>
            </p:cNvSpPr>
            <p:nvPr/>
          </p:nvSpPr>
          <p:spPr bwMode="auto">
            <a:xfrm>
              <a:off x="1210" y="1556"/>
              <a:ext cx="142" cy="249"/>
            </a:xfrm>
            <a:custGeom>
              <a:avLst/>
              <a:gdLst>
                <a:gd name="T0" fmla="*/ 93 w 142"/>
                <a:gd name="T1" fmla="*/ 31 h 249"/>
                <a:gd name="T2" fmla="*/ 79 w 142"/>
                <a:gd name="T3" fmla="*/ 45 h 249"/>
                <a:gd name="T4" fmla="*/ 46 w 142"/>
                <a:gd name="T5" fmla="*/ 62 h 249"/>
                <a:gd name="T6" fmla="*/ 18 w 142"/>
                <a:gd name="T7" fmla="*/ 81 h 249"/>
                <a:gd name="T8" fmla="*/ 17 w 142"/>
                <a:gd name="T9" fmla="*/ 93 h 249"/>
                <a:gd name="T10" fmla="*/ 27 w 142"/>
                <a:gd name="T11" fmla="*/ 84 h 249"/>
                <a:gd name="T12" fmla="*/ 48 w 142"/>
                <a:gd name="T13" fmla="*/ 71 h 249"/>
                <a:gd name="T14" fmla="*/ 73 w 142"/>
                <a:gd name="T15" fmla="*/ 62 h 249"/>
                <a:gd name="T16" fmla="*/ 76 w 142"/>
                <a:gd name="T17" fmla="*/ 87 h 249"/>
                <a:gd name="T18" fmla="*/ 58 w 142"/>
                <a:gd name="T19" fmla="*/ 105 h 249"/>
                <a:gd name="T20" fmla="*/ 28 w 142"/>
                <a:gd name="T21" fmla="*/ 118 h 249"/>
                <a:gd name="T22" fmla="*/ 11 w 142"/>
                <a:gd name="T23" fmla="*/ 137 h 249"/>
                <a:gd name="T24" fmla="*/ 11 w 142"/>
                <a:gd name="T25" fmla="*/ 150 h 249"/>
                <a:gd name="T26" fmla="*/ 18 w 142"/>
                <a:gd name="T27" fmla="*/ 139 h 249"/>
                <a:gd name="T28" fmla="*/ 37 w 142"/>
                <a:gd name="T29" fmla="*/ 125 h 249"/>
                <a:gd name="T30" fmla="*/ 62 w 142"/>
                <a:gd name="T31" fmla="*/ 116 h 249"/>
                <a:gd name="T32" fmla="*/ 67 w 142"/>
                <a:gd name="T33" fmla="*/ 142 h 249"/>
                <a:gd name="T34" fmla="*/ 50 w 142"/>
                <a:gd name="T35" fmla="*/ 162 h 249"/>
                <a:gd name="T36" fmla="*/ 27 w 142"/>
                <a:gd name="T37" fmla="*/ 174 h 249"/>
                <a:gd name="T38" fmla="*/ 14 w 142"/>
                <a:gd name="T39" fmla="*/ 193 h 249"/>
                <a:gd name="T40" fmla="*/ 34 w 142"/>
                <a:gd name="T41" fmla="*/ 180 h 249"/>
                <a:gd name="T42" fmla="*/ 53 w 142"/>
                <a:gd name="T43" fmla="*/ 177 h 249"/>
                <a:gd name="T44" fmla="*/ 40 w 142"/>
                <a:gd name="T45" fmla="*/ 208 h 249"/>
                <a:gd name="T46" fmla="*/ 15 w 142"/>
                <a:gd name="T47" fmla="*/ 236 h 249"/>
                <a:gd name="T48" fmla="*/ 0 w 142"/>
                <a:gd name="T49" fmla="*/ 248 h 249"/>
                <a:gd name="T50" fmla="*/ 14 w 142"/>
                <a:gd name="T51" fmla="*/ 245 h 249"/>
                <a:gd name="T52" fmla="*/ 39 w 142"/>
                <a:gd name="T53" fmla="*/ 223 h 249"/>
                <a:gd name="T54" fmla="*/ 62 w 142"/>
                <a:gd name="T55" fmla="*/ 184 h 249"/>
                <a:gd name="T56" fmla="*/ 86 w 142"/>
                <a:gd name="T57" fmla="*/ 180 h 249"/>
                <a:gd name="T58" fmla="*/ 89 w 142"/>
                <a:gd name="T59" fmla="*/ 208 h 249"/>
                <a:gd name="T60" fmla="*/ 95 w 142"/>
                <a:gd name="T61" fmla="*/ 211 h 249"/>
                <a:gd name="T62" fmla="*/ 101 w 142"/>
                <a:gd name="T63" fmla="*/ 198 h 249"/>
                <a:gd name="T64" fmla="*/ 89 w 142"/>
                <a:gd name="T65" fmla="*/ 171 h 249"/>
                <a:gd name="T66" fmla="*/ 81 w 142"/>
                <a:gd name="T67" fmla="*/ 147 h 249"/>
                <a:gd name="T68" fmla="*/ 86 w 142"/>
                <a:gd name="T69" fmla="*/ 112 h 249"/>
                <a:gd name="T70" fmla="*/ 93 w 142"/>
                <a:gd name="T71" fmla="*/ 109 h 249"/>
                <a:gd name="T72" fmla="*/ 117 w 142"/>
                <a:gd name="T73" fmla="*/ 125 h 249"/>
                <a:gd name="T74" fmla="*/ 129 w 142"/>
                <a:gd name="T75" fmla="*/ 159 h 249"/>
                <a:gd name="T76" fmla="*/ 133 w 142"/>
                <a:gd name="T77" fmla="*/ 152 h 249"/>
                <a:gd name="T78" fmla="*/ 129 w 142"/>
                <a:gd name="T79" fmla="*/ 128 h 249"/>
                <a:gd name="T80" fmla="*/ 110 w 142"/>
                <a:gd name="T81" fmla="*/ 103 h 249"/>
                <a:gd name="T82" fmla="*/ 92 w 142"/>
                <a:gd name="T83" fmla="*/ 85 h 249"/>
                <a:gd name="T84" fmla="*/ 98 w 142"/>
                <a:gd name="T85" fmla="*/ 60 h 249"/>
                <a:gd name="T86" fmla="*/ 132 w 142"/>
                <a:gd name="T87" fmla="*/ 77 h 249"/>
                <a:gd name="T88" fmla="*/ 141 w 142"/>
                <a:gd name="T89" fmla="*/ 97 h 249"/>
                <a:gd name="T90" fmla="*/ 138 w 142"/>
                <a:gd name="T91" fmla="*/ 75 h 249"/>
                <a:gd name="T92" fmla="*/ 105 w 142"/>
                <a:gd name="T93" fmla="*/ 45 h 249"/>
                <a:gd name="T94" fmla="*/ 105 w 142"/>
                <a:gd name="T95" fmla="*/ 14 h 249"/>
                <a:gd name="T96" fmla="*/ 99 w 142"/>
                <a:gd name="T97" fmla="*/ 0 h 2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249"/>
                <a:gd name="T149" fmla="*/ 142 w 142"/>
                <a:gd name="T150" fmla="*/ 249 h 2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249">
                  <a:moveTo>
                    <a:pt x="95" y="11"/>
                  </a:moveTo>
                  <a:lnTo>
                    <a:pt x="95" y="22"/>
                  </a:lnTo>
                  <a:lnTo>
                    <a:pt x="93" y="31"/>
                  </a:lnTo>
                  <a:lnTo>
                    <a:pt x="90" y="37"/>
                  </a:lnTo>
                  <a:lnTo>
                    <a:pt x="86" y="41"/>
                  </a:lnTo>
                  <a:lnTo>
                    <a:pt x="79" y="45"/>
                  </a:lnTo>
                  <a:lnTo>
                    <a:pt x="68" y="50"/>
                  </a:lnTo>
                  <a:lnTo>
                    <a:pt x="58" y="56"/>
                  </a:lnTo>
                  <a:lnTo>
                    <a:pt x="46" y="62"/>
                  </a:lnTo>
                  <a:lnTo>
                    <a:pt x="34" y="68"/>
                  </a:lnTo>
                  <a:lnTo>
                    <a:pt x="25" y="74"/>
                  </a:lnTo>
                  <a:lnTo>
                    <a:pt x="18" y="81"/>
                  </a:lnTo>
                  <a:lnTo>
                    <a:pt x="15" y="87"/>
                  </a:lnTo>
                  <a:lnTo>
                    <a:pt x="15" y="91"/>
                  </a:lnTo>
                  <a:lnTo>
                    <a:pt x="17" y="93"/>
                  </a:lnTo>
                  <a:lnTo>
                    <a:pt x="18" y="91"/>
                  </a:lnTo>
                  <a:lnTo>
                    <a:pt x="22" y="88"/>
                  </a:lnTo>
                  <a:lnTo>
                    <a:pt x="27" y="84"/>
                  </a:lnTo>
                  <a:lnTo>
                    <a:pt x="33" y="78"/>
                  </a:lnTo>
                  <a:lnTo>
                    <a:pt x="40" y="74"/>
                  </a:lnTo>
                  <a:lnTo>
                    <a:pt x="48" y="71"/>
                  </a:lnTo>
                  <a:lnTo>
                    <a:pt x="55" y="66"/>
                  </a:lnTo>
                  <a:lnTo>
                    <a:pt x="64" y="65"/>
                  </a:lnTo>
                  <a:lnTo>
                    <a:pt x="73" y="62"/>
                  </a:lnTo>
                  <a:lnTo>
                    <a:pt x="80" y="62"/>
                  </a:lnTo>
                  <a:lnTo>
                    <a:pt x="79" y="75"/>
                  </a:lnTo>
                  <a:lnTo>
                    <a:pt x="76" y="87"/>
                  </a:lnTo>
                  <a:lnTo>
                    <a:pt x="71" y="96"/>
                  </a:lnTo>
                  <a:lnTo>
                    <a:pt x="68" y="103"/>
                  </a:lnTo>
                  <a:lnTo>
                    <a:pt x="58" y="105"/>
                  </a:lnTo>
                  <a:lnTo>
                    <a:pt x="46" y="109"/>
                  </a:lnTo>
                  <a:lnTo>
                    <a:pt x="37" y="112"/>
                  </a:lnTo>
                  <a:lnTo>
                    <a:pt x="28" y="118"/>
                  </a:lnTo>
                  <a:lnTo>
                    <a:pt x="19" y="124"/>
                  </a:lnTo>
                  <a:lnTo>
                    <a:pt x="14" y="130"/>
                  </a:lnTo>
                  <a:lnTo>
                    <a:pt x="11" y="137"/>
                  </a:lnTo>
                  <a:lnTo>
                    <a:pt x="9" y="145"/>
                  </a:lnTo>
                  <a:lnTo>
                    <a:pt x="9" y="149"/>
                  </a:lnTo>
                  <a:lnTo>
                    <a:pt x="11" y="150"/>
                  </a:lnTo>
                  <a:lnTo>
                    <a:pt x="14" y="147"/>
                  </a:lnTo>
                  <a:lnTo>
                    <a:pt x="15" y="143"/>
                  </a:lnTo>
                  <a:lnTo>
                    <a:pt x="18" y="139"/>
                  </a:lnTo>
                  <a:lnTo>
                    <a:pt x="22" y="134"/>
                  </a:lnTo>
                  <a:lnTo>
                    <a:pt x="30" y="130"/>
                  </a:lnTo>
                  <a:lnTo>
                    <a:pt x="37" y="125"/>
                  </a:lnTo>
                  <a:lnTo>
                    <a:pt x="46" y="121"/>
                  </a:lnTo>
                  <a:lnTo>
                    <a:pt x="55" y="118"/>
                  </a:lnTo>
                  <a:lnTo>
                    <a:pt x="62" y="116"/>
                  </a:lnTo>
                  <a:lnTo>
                    <a:pt x="70" y="115"/>
                  </a:lnTo>
                  <a:lnTo>
                    <a:pt x="70" y="130"/>
                  </a:lnTo>
                  <a:lnTo>
                    <a:pt x="67" y="142"/>
                  </a:lnTo>
                  <a:lnTo>
                    <a:pt x="64" y="152"/>
                  </a:lnTo>
                  <a:lnTo>
                    <a:pt x="59" y="159"/>
                  </a:lnTo>
                  <a:lnTo>
                    <a:pt x="50" y="162"/>
                  </a:lnTo>
                  <a:lnTo>
                    <a:pt x="42" y="165"/>
                  </a:lnTo>
                  <a:lnTo>
                    <a:pt x="34" y="170"/>
                  </a:lnTo>
                  <a:lnTo>
                    <a:pt x="27" y="174"/>
                  </a:lnTo>
                  <a:lnTo>
                    <a:pt x="21" y="180"/>
                  </a:lnTo>
                  <a:lnTo>
                    <a:pt x="17" y="186"/>
                  </a:lnTo>
                  <a:lnTo>
                    <a:pt x="14" y="193"/>
                  </a:lnTo>
                  <a:lnTo>
                    <a:pt x="12" y="201"/>
                  </a:lnTo>
                  <a:lnTo>
                    <a:pt x="22" y="190"/>
                  </a:lnTo>
                  <a:lnTo>
                    <a:pt x="34" y="180"/>
                  </a:lnTo>
                  <a:lnTo>
                    <a:pt x="46" y="173"/>
                  </a:lnTo>
                  <a:lnTo>
                    <a:pt x="55" y="170"/>
                  </a:lnTo>
                  <a:lnTo>
                    <a:pt x="53" y="177"/>
                  </a:lnTo>
                  <a:lnTo>
                    <a:pt x="50" y="186"/>
                  </a:lnTo>
                  <a:lnTo>
                    <a:pt x="46" y="196"/>
                  </a:lnTo>
                  <a:lnTo>
                    <a:pt x="40" y="208"/>
                  </a:lnTo>
                  <a:lnTo>
                    <a:pt x="31" y="218"/>
                  </a:lnTo>
                  <a:lnTo>
                    <a:pt x="24" y="229"/>
                  </a:lnTo>
                  <a:lnTo>
                    <a:pt x="15" y="236"/>
                  </a:lnTo>
                  <a:lnTo>
                    <a:pt x="6" y="242"/>
                  </a:lnTo>
                  <a:lnTo>
                    <a:pt x="2" y="245"/>
                  </a:lnTo>
                  <a:lnTo>
                    <a:pt x="0" y="248"/>
                  </a:lnTo>
                  <a:lnTo>
                    <a:pt x="2" y="249"/>
                  </a:lnTo>
                  <a:lnTo>
                    <a:pt x="8" y="248"/>
                  </a:lnTo>
                  <a:lnTo>
                    <a:pt x="14" y="245"/>
                  </a:lnTo>
                  <a:lnTo>
                    <a:pt x="21" y="241"/>
                  </a:lnTo>
                  <a:lnTo>
                    <a:pt x="30" y="233"/>
                  </a:lnTo>
                  <a:lnTo>
                    <a:pt x="39" y="223"/>
                  </a:lnTo>
                  <a:lnTo>
                    <a:pt x="48" y="212"/>
                  </a:lnTo>
                  <a:lnTo>
                    <a:pt x="56" y="199"/>
                  </a:lnTo>
                  <a:lnTo>
                    <a:pt x="62" y="184"/>
                  </a:lnTo>
                  <a:lnTo>
                    <a:pt x="67" y="170"/>
                  </a:lnTo>
                  <a:lnTo>
                    <a:pt x="77" y="173"/>
                  </a:lnTo>
                  <a:lnTo>
                    <a:pt x="86" y="180"/>
                  </a:lnTo>
                  <a:lnTo>
                    <a:pt x="92" y="190"/>
                  </a:lnTo>
                  <a:lnTo>
                    <a:pt x="92" y="199"/>
                  </a:lnTo>
                  <a:lnTo>
                    <a:pt x="89" y="208"/>
                  </a:lnTo>
                  <a:lnTo>
                    <a:pt x="89" y="214"/>
                  </a:lnTo>
                  <a:lnTo>
                    <a:pt x="90" y="215"/>
                  </a:lnTo>
                  <a:lnTo>
                    <a:pt x="95" y="211"/>
                  </a:lnTo>
                  <a:lnTo>
                    <a:pt x="98" y="207"/>
                  </a:lnTo>
                  <a:lnTo>
                    <a:pt x="101" y="202"/>
                  </a:lnTo>
                  <a:lnTo>
                    <a:pt x="101" y="198"/>
                  </a:lnTo>
                  <a:lnTo>
                    <a:pt x="99" y="192"/>
                  </a:lnTo>
                  <a:lnTo>
                    <a:pt x="95" y="181"/>
                  </a:lnTo>
                  <a:lnTo>
                    <a:pt x="89" y="171"/>
                  </a:lnTo>
                  <a:lnTo>
                    <a:pt x="83" y="164"/>
                  </a:lnTo>
                  <a:lnTo>
                    <a:pt x="79" y="159"/>
                  </a:lnTo>
                  <a:lnTo>
                    <a:pt x="81" y="147"/>
                  </a:lnTo>
                  <a:lnTo>
                    <a:pt x="83" y="134"/>
                  </a:lnTo>
                  <a:lnTo>
                    <a:pt x="86" y="121"/>
                  </a:lnTo>
                  <a:lnTo>
                    <a:pt x="86" y="112"/>
                  </a:lnTo>
                  <a:lnTo>
                    <a:pt x="87" y="108"/>
                  </a:lnTo>
                  <a:lnTo>
                    <a:pt x="89" y="108"/>
                  </a:lnTo>
                  <a:lnTo>
                    <a:pt x="93" y="109"/>
                  </a:lnTo>
                  <a:lnTo>
                    <a:pt x="101" y="112"/>
                  </a:lnTo>
                  <a:lnTo>
                    <a:pt x="110" y="118"/>
                  </a:lnTo>
                  <a:lnTo>
                    <a:pt x="117" y="125"/>
                  </a:lnTo>
                  <a:lnTo>
                    <a:pt x="124" y="137"/>
                  </a:lnTo>
                  <a:lnTo>
                    <a:pt x="127" y="153"/>
                  </a:lnTo>
                  <a:lnTo>
                    <a:pt x="129" y="159"/>
                  </a:lnTo>
                  <a:lnTo>
                    <a:pt x="130" y="161"/>
                  </a:lnTo>
                  <a:lnTo>
                    <a:pt x="133" y="159"/>
                  </a:lnTo>
                  <a:lnTo>
                    <a:pt x="133" y="152"/>
                  </a:lnTo>
                  <a:lnTo>
                    <a:pt x="133" y="146"/>
                  </a:lnTo>
                  <a:lnTo>
                    <a:pt x="132" y="139"/>
                  </a:lnTo>
                  <a:lnTo>
                    <a:pt x="129" y="128"/>
                  </a:lnTo>
                  <a:lnTo>
                    <a:pt x="124" y="119"/>
                  </a:lnTo>
                  <a:lnTo>
                    <a:pt x="118" y="111"/>
                  </a:lnTo>
                  <a:lnTo>
                    <a:pt x="110" y="103"/>
                  </a:lnTo>
                  <a:lnTo>
                    <a:pt x="101" y="96"/>
                  </a:lnTo>
                  <a:lnTo>
                    <a:pt x="89" y="93"/>
                  </a:lnTo>
                  <a:lnTo>
                    <a:pt x="92" y="85"/>
                  </a:lnTo>
                  <a:lnTo>
                    <a:pt x="95" y="75"/>
                  </a:lnTo>
                  <a:lnTo>
                    <a:pt x="98" y="66"/>
                  </a:lnTo>
                  <a:lnTo>
                    <a:pt x="98" y="60"/>
                  </a:lnTo>
                  <a:lnTo>
                    <a:pt x="110" y="63"/>
                  </a:lnTo>
                  <a:lnTo>
                    <a:pt x="123" y="68"/>
                  </a:lnTo>
                  <a:lnTo>
                    <a:pt x="132" y="77"/>
                  </a:lnTo>
                  <a:lnTo>
                    <a:pt x="138" y="90"/>
                  </a:lnTo>
                  <a:lnTo>
                    <a:pt x="139" y="96"/>
                  </a:lnTo>
                  <a:lnTo>
                    <a:pt x="141" y="97"/>
                  </a:lnTo>
                  <a:lnTo>
                    <a:pt x="142" y="94"/>
                  </a:lnTo>
                  <a:lnTo>
                    <a:pt x="142" y="87"/>
                  </a:lnTo>
                  <a:lnTo>
                    <a:pt x="138" y="75"/>
                  </a:lnTo>
                  <a:lnTo>
                    <a:pt x="129" y="62"/>
                  </a:lnTo>
                  <a:lnTo>
                    <a:pt x="117" y="50"/>
                  </a:lnTo>
                  <a:lnTo>
                    <a:pt x="105" y="45"/>
                  </a:lnTo>
                  <a:lnTo>
                    <a:pt x="105" y="34"/>
                  </a:lnTo>
                  <a:lnTo>
                    <a:pt x="105" y="23"/>
                  </a:lnTo>
                  <a:lnTo>
                    <a:pt x="105" y="14"/>
                  </a:lnTo>
                  <a:lnTo>
                    <a:pt x="105" y="6"/>
                  </a:lnTo>
                  <a:lnTo>
                    <a:pt x="102" y="0"/>
                  </a:lnTo>
                  <a:lnTo>
                    <a:pt x="99" y="0"/>
                  </a:lnTo>
                  <a:lnTo>
                    <a:pt x="96" y="6"/>
                  </a:lnTo>
                  <a:lnTo>
                    <a:pt x="95" y="1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4" name="Freeform 307"/>
            <p:cNvSpPr>
              <a:spLocks/>
            </p:cNvSpPr>
            <p:nvPr/>
          </p:nvSpPr>
          <p:spPr bwMode="auto">
            <a:xfrm>
              <a:off x="1054" y="1498"/>
              <a:ext cx="227" cy="129"/>
            </a:xfrm>
            <a:custGeom>
              <a:avLst/>
              <a:gdLst>
                <a:gd name="T0" fmla="*/ 195 w 227"/>
                <a:gd name="T1" fmla="*/ 6 h 129"/>
                <a:gd name="T2" fmla="*/ 175 w 227"/>
                <a:gd name="T3" fmla="*/ 13 h 129"/>
                <a:gd name="T4" fmla="*/ 153 w 227"/>
                <a:gd name="T5" fmla="*/ 24 h 129"/>
                <a:gd name="T6" fmla="*/ 137 w 227"/>
                <a:gd name="T7" fmla="*/ 31 h 129"/>
                <a:gd name="T8" fmla="*/ 130 w 227"/>
                <a:gd name="T9" fmla="*/ 31 h 129"/>
                <a:gd name="T10" fmla="*/ 116 w 227"/>
                <a:gd name="T11" fmla="*/ 25 h 129"/>
                <a:gd name="T12" fmla="*/ 100 w 227"/>
                <a:gd name="T13" fmla="*/ 22 h 129"/>
                <a:gd name="T14" fmla="*/ 85 w 227"/>
                <a:gd name="T15" fmla="*/ 22 h 129"/>
                <a:gd name="T16" fmla="*/ 74 w 227"/>
                <a:gd name="T17" fmla="*/ 27 h 129"/>
                <a:gd name="T18" fmla="*/ 78 w 227"/>
                <a:gd name="T19" fmla="*/ 28 h 129"/>
                <a:gd name="T20" fmla="*/ 93 w 227"/>
                <a:gd name="T21" fmla="*/ 30 h 129"/>
                <a:gd name="T22" fmla="*/ 116 w 227"/>
                <a:gd name="T23" fmla="*/ 40 h 129"/>
                <a:gd name="T24" fmla="*/ 119 w 227"/>
                <a:gd name="T25" fmla="*/ 50 h 129"/>
                <a:gd name="T26" fmla="*/ 106 w 227"/>
                <a:gd name="T27" fmla="*/ 62 h 129"/>
                <a:gd name="T28" fmla="*/ 93 w 227"/>
                <a:gd name="T29" fmla="*/ 64 h 129"/>
                <a:gd name="T30" fmla="*/ 74 w 227"/>
                <a:gd name="T31" fmla="*/ 61 h 129"/>
                <a:gd name="T32" fmla="*/ 53 w 227"/>
                <a:gd name="T33" fmla="*/ 58 h 129"/>
                <a:gd name="T34" fmla="*/ 37 w 227"/>
                <a:gd name="T35" fmla="*/ 59 h 129"/>
                <a:gd name="T36" fmla="*/ 37 w 227"/>
                <a:gd name="T37" fmla="*/ 61 h 129"/>
                <a:gd name="T38" fmla="*/ 50 w 227"/>
                <a:gd name="T39" fmla="*/ 64 h 129"/>
                <a:gd name="T40" fmla="*/ 65 w 227"/>
                <a:gd name="T41" fmla="*/ 67 h 129"/>
                <a:gd name="T42" fmla="*/ 78 w 227"/>
                <a:gd name="T43" fmla="*/ 71 h 129"/>
                <a:gd name="T44" fmla="*/ 77 w 227"/>
                <a:gd name="T45" fmla="*/ 81 h 129"/>
                <a:gd name="T46" fmla="*/ 57 w 227"/>
                <a:gd name="T47" fmla="*/ 93 h 129"/>
                <a:gd name="T48" fmla="*/ 37 w 227"/>
                <a:gd name="T49" fmla="*/ 101 h 129"/>
                <a:gd name="T50" fmla="*/ 16 w 227"/>
                <a:gd name="T51" fmla="*/ 103 h 129"/>
                <a:gd name="T52" fmla="*/ 3 w 227"/>
                <a:gd name="T53" fmla="*/ 103 h 129"/>
                <a:gd name="T54" fmla="*/ 1 w 227"/>
                <a:gd name="T55" fmla="*/ 106 h 129"/>
                <a:gd name="T56" fmla="*/ 15 w 227"/>
                <a:gd name="T57" fmla="*/ 108 h 129"/>
                <a:gd name="T58" fmla="*/ 35 w 227"/>
                <a:gd name="T59" fmla="*/ 106 h 129"/>
                <a:gd name="T60" fmla="*/ 60 w 227"/>
                <a:gd name="T61" fmla="*/ 102 h 129"/>
                <a:gd name="T62" fmla="*/ 84 w 227"/>
                <a:gd name="T63" fmla="*/ 92 h 129"/>
                <a:gd name="T64" fmla="*/ 100 w 227"/>
                <a:gd name="T65" fmla="*/ 93 h 129"/>
                <a:gd name="T66" fmla="*/ 99 w 227"/>
                <a:gd name="T67" fmla="*/ 114 h 129"/>
                <a:gd name="T68" fmla="*/ 90 w 227"/>
                <a:gd name="T69" fmla="*/ 127 h 129"/>
                <a:gd name="T70" fmla="*/ 94 w 227"/>
                <a:gd name="T71" fmla="*/ 129 h 129"/>
                <a:gd name="T72" fmla="*/ 105 w 227"/>
                <a:gd name="T73" fmla="*/ 120 h 129"/>
                <a:gd name="T74" fmla="*/ 110 w 227"/>
                <a:gd name="T75" fmla="*/ 95 h 129"/>
                <a:gd name="T76" fmla="*/ 119 w 227"/>
                <a:gd name="T77" fmla="*/ 71 h 129"/>
                <a:gd name="T78" fmla="*/ 140 w 227"/>
                <a:gd name="T79" fmla="*/ 50 h 129"/>
                <a:gd name="T80" fmla="*/ 158 w 227"/>
                <a:gd name="T81" fmla="*/ 55 h 129"/>
                <a:gd name="T82" fmla="*/ 161 w 227"/>
                <a:gd name="T83" fmla="*/ 81 h 129"/>
                <a:gd name="T84" fmla="*/ 156 w 227"/>
                <a:gd name="T85" fmla="*/ 98 h 129"/>
                <a:gd name="T86" fmla="*/ 161 w 227"/>
                <a:gd name="T87" fmla="*/ 99 h 129"/>
                <a:gd name="T88" fmla="*/ 168 w 227"/>
                <a:gd name="T89" fmla="*/ 84 h 129"/>
                <a:gd name="T90" fmla="*/ 170 w 227"/>
                <a:gd name="T91" fmla="*/ 55 h 129"/>
                <a:gd name="T92" fmla="*/ 170 w 227"/>
                <a:gd name="T93" fmla="*/ 34 h 129"/>
                <a:gd name="T94" fmla="*/ 184 w 227"/>
                <a:gd name="T95" fmla="*/ 24 h 129"/>
                <a:gd name="T96" fmla="*/ 205 w 227"/>
                <a:gd name="T97" fmla="*/ 12 h 129"/>
                <a:gd name="T98" fmla="*/ 221 w 227"/>
                <a:gd name="T99" fmla="*/ 4 h 129"/>
                <a:gd name="T100" fmla="*/ 223 w 227"/>
                <a:gd name="T101" fmla="*/ 0 h 129"/>
                <a:gd name="T102" fmla="*/ 206 w 227"/>
                <a:gd name="T103" fmla="*/ 3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
                <a:gd name="T157" fmla="*/ 0 h 129"/>
                <a:gd name="T158" fmla="*/ 227 w 227"/>
                <a:gd name="T159" fmla="*/ 129 h 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 h="129">
                  <a:moveTo>
                    <a:pt x="202" y="3"/>
                  </a:moveTo>
                  <a:lnTo>
                    <a:pt x="195" y="6"/>
                  </a:lnTo>
                  <a:lnTo>
                    <a:pt x="186" y="9"/>
                  </a:lnTo>
                  <a:lnTo>
                    <a:pt x="175" y="13"/>
                  </a:lnTo>
                  <a:lnTo>
                    <a:pt x="164" y="18"/>
                  </a:lnTo>
                  <a:lnTo>
                    <a:pt x="153" y="24"/>
                  </a:lnTo>
                  <a:lnTo>
                    <a:pt x="144" y="28"/>
                  </a:lnTo>
                  <a:lnTo>
                    <a:pt x="137" y="31"/>
                  </a:lnTo>
                  <a:lnTo>
                    <a:pt x="134" y="34"/>
                  </a:lnTo>
                  <a:lnTo>
                    <a:pt x="130" y="31"/>
                  </a:lnTo>
                  <a:lnTo>
                    <a:pt x="124" y="27"/>
                  </a:lnTo>
                  <a:lnTo>
                    <a:pt x="116" y="25"/>
                  </a:lnTo>
                  <a:lnTo>
                    <a:pt x="109" y="22"/>
                  </a:lnTo>
                  <a:lnTo>
                    <a:pt x="100" y="22"/>
                  </a:lnTo>
                  <a:lnTo>
                    <a:pt x="93" y="21"/>
                  </a:lnTo>
                  <a:lnTo>
                    <a:pt x="85" y="22"/>
                  </a:lnTo>
                  <a:lnTo>
                    <a:pt x="78" y="24"/>
                  </a:lnTo>
                  <a:lnTo>
                    <a:pt x="74" y="27"/>
                  </a:lnTo>
                  <a:lnTo>
                    <a:pt x="75" y="28"/>
                  </a:lnTo>
                  <a:lnTo>
                    <a:pt x="78" y="28"/>
                  </a:lnTo>
                  <a:lnTo>
                    <a:pt x="84" y="28"/>
                  </a:lnTo>
                  <a:lnTo>
                    <a:pt x="93" y="30"/>
                  </a:lnTo>
                  <a:lnTo>
                    <a:pt x="106" y="34"/>
                  </a:lnTo>
                  <a:lnTo>
                    <a:pt x="116" y="40"/>
                  </a:lnTo>
                  <a:lnTo>
                    <a:pt x="124" y="44"/>
                  </a:lnTo>
                  <a:lnTo>
                    <a:pt x="119" y="50"/>
                  </a:lnTo>
                  <a:lnTo>
                    <a:pt x="113" y="56"/>
                  </a:lnTo>
                  <a:lnTo>
                    <a:pt x="106" y="62"/>
                  </a:lnTo>
                  <a:lnTo>
                    <a:pt x="102" y="65"/>
                  </a:lnTo>
                  <a:lnTo>
                    <a:pt x="93" y="64"/>
                  </a:lnTo>
                  <a:lnTo>
                    <a:pt x="84" y="62"/>
                  </a:lnTo>
                  <a:lnTo>
                    <a:pt x="74" y="61"/>
                  </a:lnTo>
                  <a:lnTo>
                    <a:pt x="63" y="59"/>
                  </a:lnTo>
                  <a:lnTo>
                    <a:pt x="53" y="58"/>
                  </a:lnTo>
                  <a:lnTo>
                    <a:pt x="44" y="58"/>
                  </a:lnTo>
                  <a:lnTo>
                    <a:pt x="37" y="59"/>
                  </a:lnTo>
                  <a:lnTo>
                    <a:pt x="31" y="61"/>
                  </a:lnTo>
                  <a:lnTo>
                    <a:pt x="37" y="61"/>
                  </a:lnTo>
                  <a:lnTo>
                    <a:pt x="43" y="62"/>
                  </a:lnTo>
                  <a:lnTo>
                    <a:pt x="50" y="64"/>
                  </a:lnTo>
                  <a:lnTo>
                    <a:pt x="57" y="65"/>
                  </a:lnTo>
                  <a:lnTo>
                    <a:pt x="65" y="67"/>
                  </a:lnTo>
                  <a:lnTo>
                    <a:pt x="72" y="68"/>
                  </a:lnTo>
                  <a:lnTo>
                    <a:pt x="78" y="71"/>
                  </a:lnTo>
                  <a:lnTo>
                    <a:pt x="84" y="74"/>
                  </a:lnTo>
                  <a:lnTo>
                    <a:pt x="77" y="81"/>
                  </a:lnTo>
                  <a:lnTo>
                    <a:pt x="68" y="87"/>
                  </a:lnTo>
                  <a:lnTo>
                    <a:pt x="57" y="93"/>
                  </a:lnTo>
                  <a:lnTo>
                    <a:pt x="47" y="98"/>
                  </a:lnTo>
                  <a:lnTo>
                    <a:pt x="37" y="101"/>
                  </a:lnTo>
                  <a:lnTo>
                    <a:pt x="25" y="102"/>
                  </a:lnTo>
                  <a:lnTo>
                    <a:pt x="16" y="103"/>
                  </a:lnTo>
                  <a:lnTo>
                    <a:pt x="9" y="103"/>
                  </a:lnTo>
                  <a:lnTo>
                    <a:pt x="3" y="103"/>
                  </a:lnTo>
                  <a:lnTo>
                    <a:pt x="0" y="105"/>
                  </a:lnTo>
                  <a:lnTo>
                    <a:pt x="1" y="106"/>
                  </a:lnTo>
                  <a:lnTo>
                    <a:pt x="7" y="108"/>
                  </a:lnTo>
                  <a:lnTo>
                    <a:pt x="15" y="108"/>
                  </a:lnTo>
                  <a:lnTo>
                    <a:pt x="23" y="108"/>
                  </a:lnTo>
                  <a:lnTo>
                    <a:pt x="35" y="106"/>
                  </a:lnTo>
                  <a:lnTo>
                    <a:pt x="47" y="105"/>
                  </a:lnTo>
                  <a:lnTo>
                    <a:pt x="60" y="102"/>
                  </a:lnTo>
                  <a:lnTo>
                    <a:pt x="72" y="98"/>
                  </a:lnTo>
                  <a:lnTo>
                    <a:pt x="84" y="92"/>
                  </a:lnTo>
                  <a:lnTo>
                    <a:pt x="94" y="84"/>
                  </a:lnTo>
                  <a:lnTo>
                    <a:pt x="100" y="93"/>
                  </a:lnTo>
                  <a:lnTo>
                    <a:pt x="102" y="103"/>
                  </a:lnTo>
                  <a:lnTo>
                    <a:pt x="99" y="114"/>
                  </a:lnTo>
                  <a:lnTo>
                    <a:pt x="93" y="124"/>
                  </a:lnTo>
                  <a:lnTo>
                    <a:pt x="90" y="127"/>
                  </a:lnTo>
                  <a:lnTo>
                    <a:pt x="90" y="129"/>
                  </a:lnTo>
                  <a:lnTo>
                    <a:pt x="94" y="129"/>
                  </a:lnTo>
                  <a:lnTo>
                    <a:pt x="99" y="126"/>
                  </a:lnTo>
                  <a:lnTo>
                    <a:pt x="105" y="120"/>
                  </a:lnTo>
                  <a:lnTo>
                    <a:pt x="109" y="108"/>
                  </a:lnTo>
                  <a:lnTo>
                    <a:pt x="110" y="95"/>
                  </a:lnTo>
                  <a:lnTo>
                    <a:pt x="109" y="81"/>
                  </a:lnTo>
                  <a:lnTo>
                    <a:pt x="119" y="71"/>
                  </a:lnTo>
                  <a:lnTo>
                    <a:pt x="130" y="59"/>
                  </a:lnTo>
                  <a:lnTo>
                    <a:pt x="140" y="50"/>
                  </a:lnTo>
                  <a:lnTo>
                    <a:pt x="152" y="46"/>
                  </a:lnTo>
                  <a:lnTo>
                    <a:pt x="158" y="55"/>
                  </a:lnTo>
                  <a:lnTo>
                    <a:pt x="161" y="67"/>
                  </a:lnTo>
                  <a:lnTo>
                    <a:pt x="161" y="81"/>
                  </a:lnTo>
                  <a:lnTo>
                    <a:pt x="158" y="93"/>
                  </a:lnTo>
                  <a:lnTo>
                    <a:pt x="156" y="98"/>
                  </a:lnTo>
                  <a:lnTo>
                    <a:pt x="158" y="99"/>
                  </a:lnTo>
                  <a:lnTo>
                    <a:pt x="161" y="99"/>
                  </a:lnTo>
                  <a:lnTo>
                    <a:pt x="164" y="95"/>
                  </a:lnTo>
                  <a:lnTo>
                    <a:pt x="168" y="84"/>
                  </a:lnTo>
                  <a:lnTo>
                    <a:pt x="171" y="71"/>
                  </a:lnTo>
                  <a:lnTo>
                    <a:pt x="170" y="55"/>
                  </a:lnTo>
                  <a:lnTo>
                    <a:pt x="165" y="38"/>
                  </a:lnTo>
                  <a:lnTo>
                    <a:pt x="170" y="34"/>
                  </a:lnTo>
                  <a:lnTo>
                    <a:pt x="177" y="30"/>
                  </a:lnTo>
                  <a:lnTo>
                    <a:pt x="184" y="24"/>
                  </a:lnTo>
                  <a:lnTo>
                    <a:pt x="195" y="18"/>
                  </a:lnTo>
                  <a:lnTo>
                    <a:pt x="205" y="12"/>
                  </a:lnTo>
                  <a:lnTo>
                    <a:pt x="214" y="7"/>
                  </a:lnTo>
                  <a:lnTo>
                    <a:pt x="221" y="4"/>
                  </a:lnTo>
                  <a:lnTo>
                    <a:pt x="227" y="1"/>
                  </a:lnTo>
                  <a:lnTo>
                    <a:pt x="223" y="0"/>
                  </a:lnTo>
                  <a:lnTo>
                    <a:pt x="215" y="1"/>
                  </a:lnTo>
                  <a:lnTo>
                    <a:pt x="206" y="3"/>
                  </a:lnTo>
                  <a:lnTo>
                    <a:pt x="202" y="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5" name="Freeform 308"/>
            <p:cNvSpPr>
              <a:spLocks/>
            </p:cNvSpPr>
            <p:nvPr/>
          </p:nvSpPr>
          <p:spPr bwMode="auto">
            <a:xfrm>
              <a:off x="1370" y="1427"/>
              <a:ext cx="20" cy="22"/>
            </a:xfrm>
            <a:custGeom>
              <a:avLst/>
              <a:gdLst>
                <a:gd name="T0" fmla="*/ 3 w 20"/>
                <a:gd name="T1" fmla="*/ 2 h 22"/>
                <a:gd name="T2" fmla="*/ 9 w 20"/>
                <a:gd name="T3" fmla="*/ 0 h 22"/>
                <a:gd name="T4" fmla="*/ 13 w 20"/>
                <a:gd name="T5" fmla="*/ 0 h 22"/>
                <a:gd name="T6" fmla="*/ 17 w 20"/>
                <a:gd name="T7" fmla="*/ 2 h 22"/>
                <a:gd name="T8" fmla="*/ 19 w 20"/>
                <a:gd name="T9" fmla="*/ 6 h 22"/>
                <a:gd name="T10" fmla="*/ 20 w 20"/>
                <a:gd name="T11" fmla="*/ 10 h 22"/>
                <a:gd name="T12" fmla="*/ 20 w 20"/>
                <a:gd name="T13" fmla="*/ 15 h 22"/>
                <a:gd name="T14" fmla="*/ 19 w 20"/>
                <a:gd name="T15" fmla="*/ 18 h 22"/>
                <a:gd name="T16" fmla="*/ 17 w 20"/>
                <a:gd name="T17" fmla="*/ 21 h 22"/>
                <a:gd name="T18" fmla="*/ 14 w 20"/>
                <a:gd name="T19" fmla="*/ 22 h 22"/>
                <a:gd name="T20" fmla="*/ 12 w 20"/>
                <a:gd name="T21" fmla="*/ 22 h 22"/>
                <a:gd name="T22" fmla="*/ 7 w 20"/>
                <a:gd name="T23" fmla="*/ 21 h 22"/>
                <a:gd name="T24" fmla="*/ 3 w 20"/>
                <a:gd name="T25" fmla="*/ 18 h 22"/>
                <a:gd name="T26" fmla="*/ 1 w 20"/>
                <a:gd name="T27" fmla="*/ 13 h 22"/>
                <a:gd name="T28" fmla="*/ 0 w 20"/>
                <a:gd name="T29" fmla="*/ 7 h 22"/>
                <a:gd name="T30" fmla="*/ 0 w 20"/>
                <a:gd name="T31" fmla="*/ 3 h 22"/>
                <a:gd name="T32" fmla="*/ 3 w 20"/>
                <a:gd name="T33" fmla="*/ 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3" y="2"/>
                  </a:moveTo>
                  <a:lnTo>
                    <a:pt x="9" y="0"/>
                  </a:lnTo>
                  <a:lnTo>
                    <a:pt x="13" y="0"/>
                  </a:lnTo>
                  <a:lnTo>
                    <a:pt x="17" y="2"/>
                  </a:lnTo>
                  <a:lnTo>
                    <a:pt x="19" y="6"/>
                  </a:lnTo>
                  <a:lnTo>
                    <a:pt x="20" y="10"/>
                  </a:lnTo>
                  <a:lnTo>
                    <a:pt x="20" y="15"/>
                  </a:lnTo>
                  <a:lnTo>
                    <a:pt x="19" y="18"/>
                  </a:lnTo>
                  <a:lnTo>
                    <a:pt x="17" y="21"/>
                  </a:lnTo>
                  <a:lnTo>
                    <a:pt x="14" y="22"/>
                  </a:lnTo>
                  <a:lnTo>
                    <a:pt x="12" y="22"/>
                  </a:lnTo>
                  <a:lnTo>
                    <a:pt x="7" y="21"/>
                  </a:lnTo>
                  <a:lnTo>
                    <a:pt x="3" y="18"/>
                  </a:lnTo>
                  <a:lnTo>
                    <a:pt x="1" y="13"/>
                  </a:lnTo>
                  <a:lnTo>
                    <a:pt x="0" y="7"/>
                  </a:lnTo>
                  <a:lnTo>
                    <a:pt x="0" y="3"/>
                  </a:lnTo>
                  <a:lnTo>
                    <a:pt x="3" y="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6" name="Freeform 309"/>
            <p:cNvSpPr>
              <a:spLocks/>
            </p:cNvSpPr>
            <p:nvPr/>
          </p:nvSpPr>
          <p:spPr bwMode="auto">
            <a:xfrm>
              <a:off x="1365" y="1479"/>
              <a:ext cx="18" cy="15"/>
            </a:xfrm>
            <a:custGeom>
              <a:avLst/>
              <a:gdLst>
                <a:gd name="T0" fmla="*/ 2 w 18"/>
                <a:gd name="T1" fmla="*/ 1 h 15"/>
                <a:gd name="T2" fmla="*/ 6 w 18"/>
                <a:gd name="T3" fmla="*/ 0 h 15"/>
                <a:gd name="T4" fmla="*/ 9 w 18"/>
                <a:gd name="T5" fmla="*/ 0 h 15"/>
                <a:gd name="T6" fmla="*/ 14 w 18"/>
                <a:gd name="T7" fmla="*/ 1 h 15"/>
                <a:gd name="T8" fmla="*/ 17 w 18"/>
                <a:gd name="T9" fmla="*/ 3 h 15"/>
                <a:gd name="T10" fmla="*/ 18 w 18"/>
                <a:gd name="T11" fmla="*/ 6 h 15"/>
                <a:gd name="T12" fmla="*/ 18 w 18"/>
                <a:gd name="T13" fmla="*/ 7 h 15"/>
                <a:gd name="T14" fmla="*/ 17 w 18"/>
                <a:gd name="T15" fmla="*/ 10 h 15"/>
                <a:gd name="T16" fmla="*/ 15 w 18"/>
                <a:gd name="T17" fmla="*/ 13 h 15"/>
                <a:gd name="T18" fmla="*/ 12 w 18"/>
                <a:gd name="T19" fmla="*/ 15 h 15"/>
                <a:gd name="T20" fmla="*/ 8 w 18"/>
                <a:gd name="T21" fmla="*/ 15 h 15"/>
                <a:gd name="T22" fmla="*/ 3 w 18"/>
                <a:gd name="T23" fmla="*/ 13 h 15"/>
                <a:gd name="T24" fmla="*/ 2 w 18"/>
                <a:gd name="T25" fmla="*/ 12 h 15"/>
                <a:gd name="T26" fmla="*/ 2 w 18"/>
                <a:gd name="T27" fmla="*/ 10 h 15"/>
                <a:gd name="T28" fmla="*/ 0 w 18"/>
                <a:gd name="T29" fmla="*/ 9 h 15"/>
                <a:gd name="T30" fmla="*/ 0 w 18"/>
                <a:gd name="T31" fmla="*/ 4 h 15"/>
                <a:gd name="T32" fmla="*/ 2 w 18"/>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5"/>
                <a:gd name="T53" fmla="*/ 18 w 18"/>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5">
                  <a:moveTo>
                    <a:pt x="2" y="1"/>
                  </a:moveTo>
                  <a:lnTo>
                    <a:pt x="6" y="0"/>
                  </a:lnTo>
                  <a:lnTo>
                    <a:pt x="9" y="0"/>
                  </a:lnTo>
                  <a:lnTo>
                    <a:pt x="14" y="1"/>
                  </a:lnTo>
                  <a:lnTo>
                    <a:pt x="17" y="3"/>
                  </a:lnTo>
                  <a:lnTo>
                    <a:pt x="18" y="6"/>
                  </a:lnTo>
                  <a:lnTo>
                    <a:pt x="18" y="7"/>
                  </a:lnTo>
                  <a:lnTo>
                    <a:pt x="17" y="10"/>
                  </a:lnTo>
                  <a:lnTo>
                    <a:pt x="15" y="13"/>
                  </a:lnTo>
                  <a:lnTo>
                    <a:pt x="12" y="15"/>
                  </a:lnTo>
                  <a:lnTo>
                    <a:pt x="8" y="15"/>
                  </a:lnTo>
                  <a:lnTo>
                    <a:pt x="3" y="13"/>
                  </a:lnTo>
                  <a:lnTo>
                    <a:pt x="2" y="12"/>
                  </a:lnTo>
                  <a:lnTo>
                    <a:pt x="2" y="10"/>
                  </a:lnTo>
                  <a:lnTo>
                    <a:pt x="0" y="9"/>
                  </a:lnTo>
                  <a:lnTo>
                    <a:pt x="0" y="4"/>
                  </a:lnTo>
                  <a:lnTo>
                    <a:pt x="2"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7" name="Freeform 310"/>
            <p:cNvSpPr>
              <a:spLocks/>
            </p:cNvSpPr>
            <p:nvPr/>
          </p:nvSpPr>
          <p:spPr bwMode="auto">
            <a:xfrm>
              <a:off x="1404" y="1514"/>
              <a:ext cx="23" cy="22"/>
            </a:xfrm>
            <a:custGeom>
              <a:avLst/>
              <a:gdLst>
                <a:gd name="T0" fmla="*/ 3 w 23"/>
                <a:gd name="T1" fmla="*/ 6 h 22"/>
                <a:gd name="T2" fmla="*/ 7 w 23"/>
                <a:gd name="T3" fmla="*/ 2 h 22"/>
                <a:gd name="T4" fmla="*/ 11 w 23"/>
                <a:gd name="T5" fmla="*/ 0 h 22"/>
                <a:gd name="T6" fmla="*/ 14 w 23"/>
                <a:gd name="T7" fmla="*/ 0 h 22"/>
                <a:gd name="T8" fmla="*/ 19 w 23"/>
                <a:gd name="T9" fmla="*/ 3 h 22"/>
                <a:gd name="T10" fmla="*/ 22 w 23"/>
                <a:gd name="T11" fmla="*/ 6 h 22"/>
                <a:gd name="T12" fmla="*/ 23 w 23"/>
                <a:gd name="T13" fmla="*/ 11 h 22"/>
                <a:gd name="T14" fmla="*/ 23 w 23"/>
                <a:gd name="T15" fmla="*/ 15 h 22"/>
                <a:gd name="T16" fmla="*/ 20 w 23"/>
                <a:gd name="T17" fmla="*/ 18 h 22"/>
                <a:gd name="T18" fmla="*/ 17 w 23"/>
                <a:gd name="T19" fmla="*/ 21 h 22"/>
                <a:gd name="T20" fmla="*/ 13 w 23"/>
                <a:gd name="T21" fmla="*/ 22 h 22"/>
                <a:gd name="T22" fmla="*/ 7 w 23"/>
                <a:gd name="T23" fmla="*/ 22 h 22"/>
                <a:gd name="T24" fmla="*/ 4 w 23"/>
                <a:gd name="T25" fmla="*/ 21 h 22"/>
                <a:gd name="T26" fmla="*/ 1 w 23"/>
                <a:gd name="T27" fmla="*/ 17 h 22"/>
                <a:gd name="T28" fmla="*/ 0 w 23"/>
                <a:gd name="T29" fmla="*/ 14 h 22"/>
                <a:gd name="T30" fmla="*/ 0 w 23"/>
                <a:gd name="T31" fmla="*/ 9 h 22"/>
                <a:gd name="T32" fmla="*/ 3 w 23"/>
                <a:gd name="T33" fmla="*/ 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3" y="6"/>
                  </a:moveTo>
                  <a:lnTo>
                    <a:pt x="7" y="2"/>
                  </a:lnTo>
                  <a:lnTo>
                    <a:pt x="11" y="0"/>
                  </a:lnTo>
                  <a:lnTo>
                    <a:pt x="14" y="0"/>
                  </a:lnTo>
                  <a:lnTo>
                    <a:pt x="19" y="3"/>
                  </a:lnTo>
                  <a:lnTo>
                    <a:pt x="22" y="6"/>
                  </a:lnTo>
                  <a:lnTo>
                    <a:pt x="23" y="11"/>
                  </a:lnTo>
                  <a:lnTo>
                    <a:pt x="23" y="15"/>
                  </a:lnTo>
                  <a:lnTo>
                    <a:pt x="20" y="18"/>
                  </a:lnTo>
                  <a:lnTo>
                    <a:pt x="17" y="21"/>
                  </a:lnTo>
                  <a:lnTo>
                    <a:pt x="13" y="22"/>
                  </a:lnTo>
                  <a:lnTo>
                    <a:pt x="7" y="22"/>
                  </a:lnTo>
                  <a:lnTo>
                    <a:pt x="4" y="21"/>
                  </a:lnTo>
                  <a:lnTo>
                    <a:pt x="1" y="17"/>
                  </a:lnTo>
                  <a:lnTo>
                    <a:pt x="0" y="14"/>
                  </a:lnTo>
                  <a:lnTo>
                    <a:pt x="0" y="9"/>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8" name="Freeform 311"/>
            <p:cNvSpPr>
              <a:spLocks/>
            </p:cNvSpPr>
            <p:nvPr/>
          </p:nvSpPr>
          <p:spPr bwMode="auto">
            <a:xfrm>
              <a:off x="1317" y="1505"/>
              <a:ext cx="26" cy="26"/>
            </a:xfrm>
            <a:custGeom>
              <a:avLst/>
              <a:gdLst>
                <a:gd name="T0" fmla="*/ 13 w 26"/>
                <a:gd name="T1" fmla="*/ 0 h 26"/>
                <a:gd name="T2" fmla="*/ 19 w 26"/>
                <a:gd name="T3" fmla="*/ 2 h 26"/>
                <a:gd name="T4" fmla="*/ 23 w 26"/>
                <a:gd name="T5" fmla="*/ 3 h 26"/>
                <a:gd name="T6" fmla="*/ 26 w 26"/>
                <a:gd name="T7" fmla="*/ 8 h 26"/>
                <a:gd name="T8" fmla="*/ 26 w 26"/>
                <a:gd name="T9" fmla="*/ 12 h 26"/>
                <a:gd name="T10" fmla="*/ 25 w 26"/>
                <a:gd name="T11" fmla="*/ 18 h 26"/>
                <a:gd name="T12" fmla="*/ 23 w 26"/>
                <a:gd name="T13" fmla="*/ 23 h 26"/>
                <a:gd name="T14" fmla="*/ 19 w 26"/>
                <a:gd name="T15" fmla="*/ 26 h 26"/>
                <a:gd name="T16" fmla="*/ 14 w 26"/>
                <a:gd name="T17" fmla="*/ 26 h 26"/>
                <a:gd name="T18" fmla="*/ 8 w 26"/>
                <a:gd name="T19" fmla="*/ 24 h 26"/>
                <a:gd name="T20" fmla="*/ 4 w 26"/>
                <a:gd name="T21" fmla="*/ 23 h 26"/>
                <a:gd name="T22" fmla="*/ 1 w 26"/>
                <a:gd name="T23" fmla="*/ 20 h 26"/>
                <a:gd name="T24" fmla="*/ 0 w 26"/>
                <a:gd name="T25" fmla="*/ 15 h 26"/>
                <a:gd name="T26" fmla="*/ 1 w 26"/>
                <a:gd name="T27" fmla="*/ 11 h 26"/>
                <a:gd name="T28" fmla="*/ 3 w 26"/>
                <a:gd name="T29" fmla="*/ 5 h 26"/>
                <a:gd name="T30" fmla="*/ 7 w 26"/>
                <a:gd name="T31" fmla="*/ 2 h 26"/>
                <a:gd name="T32" fmla="*/ 13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13" y="0"/>
                  </a:moveTo>
                  <a:lnTo>
                    <a:pt x="19" y="2"/>
                  </a:lnTo>
                  <a:lnTo>
                    <a:pt x="23" y="3"/>
                  </a:lnTo>
                  <a:lnTo>
                    <a:pt x="26" y="8"/>
                  </a:lnTo>
                  <a:lnTo>
                    <a:pt x="26" y="12"/>
                  </a:lnTo>
                  <a:lnTo>
                    <a:pt x="25" y="18"/>
                  </a:lnTo>
                  <a:lnTo>
                    <a:pt x="23" y="23"/>
                  </a:lnTo>
                  <a:lnTo>
                    <a:pt x="19" y="26"/>
                  </a:lnTo>
                  <a:lnTo>
                    <a:pt x="14" y="26"/>
                  </a:lnTo>
                  <a:lnTo>
                    <a:pt x="8" y="24"/>
                  </a:lnTo>
                  <a:lnTo>
                    <a:pt x="4" y="23"/>
                  </a:lnTo>
                  <a:lnTo>
                    <a:pt x="1" y="20"/>
                  </a:lnTo>
                  <a:lnTo>
                    <a:pt x="0" y="15"/>
                  </a:lnTo>
                  <a:lnTo>
                    <a:pt x="1" y="11"/>
                  </a:lnTo>
                  <a:lnTo>
                    <a:pt x="3" y="5"/>
                  </a:lnTo>
                  <a:lnTo>
                    <a:pt x="7" y="2"/>
                  </a:lnTo>
                  <a:lnTo>
                    <a:pt x="13"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9" name="Freeform 312"/>
            <p:cNvSpPr>
              <a:spLocks/>
            </p:cNvSpPr>
            <p:nvPr/>
          </p:nvSpPr>
          <p:spPr bwMode="auto">
            <a:xfrm>
              <a:off x="1303" y="1451"/>
              <a:ext cx="27" cy="23"/>
            </a:xfrm>
            <a:custGeom>
              <a:avLst/>
              <a:gdLst>
                <a:gd name="T0" fmla="*/ 0 w 27"/>
                <a:gd name="T1" fmla="*/ 13 h 23"/>
                <a:gd name="T2" fmla="*/ 0 w 27"/>
                <a:gd name="T3" fmla="*/ 7 h 23"/>
                <a:gd name="T4" fmla="*/ 3 w 27"/>
                <a:gd name="T5" fmla="*/ 3 h 23"/>
                <a:gd name="T6" fmla="*/ 8 w 27"/>
                <a:gd name="T7" fmla="*/ 1 h 23"/>
                <a:gd name="T8" fmla="*/ 14 w 27"/>
                <a:gd name="T9" fmla="*/ 0 h 23"/>
                <a:gd name="T10" fmla="*/ 18 w 27"/>
                <a:gd name="T11" fmla="*/ 0 h 23"/>
                <a:gd name="T12" fmla="*/ 22 w 27"/>
                <a:gd name="T13" fmla="*/ 1 h 23"/>
                <a:gd name="T14" fmla="*/ 25 w 27"/>
                <a:gd name="T15" fmla="*/ 4 h 23"/>
                <a:gd name="T16" fmla="*/ 27 w 27"/>
                <a:gd name="T17" fmla="*/ 7 h 23"/>
                <a:gd name="T18" fmla="*/ 27 w 27"/>
                <a:gd name="T19" fmla="*/ 12 h 23"/>
                <a:gd name="T20" fmla="*/ 25 w 27"/>
                <a:gd name="T21" fmla="*/ 16 h 23"/>
                <a:gd name="T22" fmla="*/ 22 w 27"/>
                <a:gd name="T23" fmla="*/ 20 h 23"/>
                <a:gd name="T24" fmla="*/ 18 w 27"/>
                <a:gd name="T25" fmla="*/ 23 h 23"/>
                <a:gd name="T26" fmla="*/ 14 w 27"/>
                <a:gd name="T27" fmla="*/ 23 h 23"/>
                <a:gd name="T28" fmla="*/ 8 w 27"/>
                <a:gd name="T29" fmla="*/ 22 h 23"/>
                <a:gd name="T30" fmla="*/ 3 w 27"/>
                <a:gd name="T31" fmla="*/ 17 h 23"/>
                <a:gd name="T32" fmla="*/ 0 w 27"/>
                <a:gd name="T33" fmla="*/ 1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3"/>
                <a:gd name="T53" fmla="*/ 27 w 2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3">
                  <a:moveTo>
                    <a:pt x="0" y="13"/>
                  </a:moveTo>
                  <a:lnTo>
                    <a:pt x="0" y="7"/>
                  </a:lnTo>
                  <a:lnTo>
                    <a:pt x="3" y="3"/>
                  </a:lnTo>
                  <a:lnTo>
                    <a:pt x="8" y="1"/>
                  </a:lnTo>
                  <a:lnTo>
                    <a:pt x="14" y="0"/>
                  </a:lnTo>
                  <a:lnTo>
                    <a:pt x="18" y="0"/>
                  </a:lnTo>
                  <a:lnTo>
                    <a:pt x="22" y="1"/>
                  </a:lnTo>
                  <a:lnTo>
                    <a:pt x="25" y="4"/>
                  </a:lnTo>
                  <a:lnTo>
                    <a:pt x="27" y="7"/>
                  </a:lnTo>
                  <a:lnTo>
                    <a:pt x="27" y="12"/>
                  </a:lnTo>
                  <a:lnTo>
                    <a:pt x="25" y="16"/>
                  </a:lnTo>
                  <a:lnTo>
                    <a:pt x="22" y="20"/>
                  </a:lnTo>
                  <a:lnTo>
                    <a:pt x="18" y="23"/>
                  </a:lnTo>
                  <a:lnTo>
                    <a:pt x="14" y="23"/>
                  </a:lnTo>
                  <a:lnTo>
                    <a:pt x="8" y="22"/>
                  </a:lnTo>
                  <a:lnTo>
                    <a:pt x="3"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0" name="Freeform 313"/>
            <p:cNvSpPr>
              <a:spLocks/>
            </p:cNvSpPr>
            <p:nvPr/>
          </p:nvSpPr>
          <p:spPr bwMode="auto">
            <a:xfrm>
              <a:off x="1263" y="1449"/>
              <a:ext cx="23" cy="21"/>
            </a:xfrm>
            <a:custGeom>
              <a:avLst/>
              <a:gdLst>
                <a:gd name="T0" fmla="*/ 0 w 23"/>
                <a:gd name="T1" fmla="*/ 14 h 21"/>
                <a:gd name="T2" fmla="*/ 0 w 23"/>
                <a:gd name="T3" fmla="*/ 9 h 21"/>
                <a:gd name="T4" fmla="*/ 3 w 23"/>
                <a:gd name="T5" fmla="*/ 5 h 21"/>
                <a:gd name="T6" fmla="*/ 6 w 23"/>
                <a:gd name="T7" fmla="*/ 2 h 21"/>
                <a:gd name="T8" fmla="*/ 11 w 23"/>
                <a:gd name="T9" fmla="*/ 0 h 21"/>
                <a:gd name="T10" fmla="*/ 15 w 23"/>
                <a:gd name="T11" fmla="*/ 0 h 21"/>
                <a:gd name="T12" fmla="*/ 20 w 23"/>
                <a:gd name="T13" fmla="*/ 2 h 21"/>
                <a:gd name="T14" fmla="*/ 21 w 23"/>
                <a:gd name="T15" fmla="*/ 6 h 21"/>
                <a:gd name="T16" fmla="*/ 23 w 23"/>
                <a:gd name="T17" fmla="*/ 9 h 21"/>
                <a:gd name="T18" fmla="*/ 21 w 23"/>
                <a:gd name="T19" fmla="*/ 14 h 21"/>
                <a:gd name="T20" fmla="*/ 20 w 23"/>
                <a:gd name="T21" fmla="*/ 16 h 21"/>
                <a:gd name="T22" fmla="*/ 17 w 23"/>
                <a:gd name="T23" fmla="*/ 19 h 21"/>
                <a:gd name="T24" fmla="*/ 14 w 23"/>
                <a:gd name="T25" fmla="*/ 21 h 21"/>
                <a:gd name="T26" fmla="*/ 9 w 23"/>
                <a:gd name="T27" fmla="*/ 21 h 21"/>
                <a:gd name="T28" fmla="*/ 5 w 23"/>
                <a:gd name="T29" fmla="*/ 19 h 21"/>
                <a:gd name="T30" fmla="*/ 0 w 23"/>
                <a:gd name="T31" fmla="*/ 18 h 21"/>
                <a:gd name="T32" fmla="*/ 0 w 23"/>
                <a:gd name="T33" fmla="*/ 14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1"/>
                <a:gd name="T53" fmla="*/ 23 w 2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1">
                  <a:moveTo>
                    <a:pt x="0" y="14"/>
                  </a:moveTo>
                  <a:lnTo>
                    <a:pt x="0" y="9"/>
                  </a:lnTo>
                  <a:lnTo>
                    <a:pt x="3" y="5"/>
                  </a:lnTo>
                  <a:lnTo>
                    <a:pt x="6" y="2"/>
                  </a:lnTo>
                  <a:lnTo>
                    <a:pt x="11" y="0"/>
                  </a:lnTo>
                  <a:lnTo>
                    <a:pt x="15" y="0"/>
                  </a:lnTo>
                  <a:lnTo>
                    <a:pt x="20" y="2"/>
                  </a:lnTo>
                  <a:lnTo>
                    <a:pt x="21" y="6"/>
                  </a:lnTo>
                  <a:lnTo>
                    <a:pt x="23" y="9"/>
                  </a:lnTo>
                  <a:lnTo>
                    <a:pt x="21" y="14"/>
                  </a:lnTo>
                  <a:lnTo>
                    <a:pt x="20" y="16"/>
                  </a:lnTo>
                  <a:lnTo>
                    <a:pt x="17" y="19"/>
                  </a:lnTo>
                  <a:lnTo>
                    <a:pt x="14" y="21"/>
                  </a:lnTo>
                  <a:lnTo>
                    <a:pt x="9" y="21"/>
                  </a:lnTo>
                  <a:lnTo>
                    <a:pt x="5" y="19"/>
                  </a:lnTo>
                  <a:lnTo>
                    <a:pt x="0" y="18"/>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1" name="Freeform 314"/>
            <p:cNvSpPr>
              <a:spLocks/>
            </p:cNvSpPr>
            <p:nvPr/>
          </p:nvSpPr>
          <p:spPr bwMode="auto">
            <a:xfrm>
              <a:off x="1296" y="1412"/>
              <a:ext cx="24" cy="22"/>
            </a:xfrm>
            <a:custGeom>
              <a:avLst/>
              <a:gdLst>
                <a:gd name="T0" fmla="*/ 0 w 24"/>
                <a:gd name="T1" fmla="*/ 12 h 22"/>
                <a:gd name="T2" fmla="*/ 1 w 24"/>
                <a:gd name="T3" fmla="*/ 9 h 22"/>
                <a:gd name="T4" fmla="*/ 3 w 24"/>
                <a:gd name="T5" fmla="*/ 5 h 22"/>
                <a:gd name="T6" fmla="*/ 6 w 24"/>
                <a:gd name="T7" fmla="*/ 2 h 22"/>
                <a:gd name="T8" fmla="*/ 10 w 24"/>
                <a:gd name="T9" fmla="*/ 0 h 22"/>
                <a:gd name="T10" fmla="*/ 15 w 24"/>
                <a:gd name="T11" fmla="*/ 0 h 22"/>
                <a:gd name="T12" fmla="*/ 19 w 24"/>
                <a:gd name="T13" fmla="*/ 2 h 22"/>
                <a:gd name="T14" fmla="*/ 22 w 24"/>
                <a:gd name="T15" fmla="*/ 5 h 22"/>
                <a:gd name="T16" fmla="*/ 24 w 24"/>
                <a:gd name="T17" fmla="*/ 8 h 22"/>
                <a:gd name="T18" fmla="*/ 24 w 24"/>
                <a:gd name="T19" fmla="*/ 12 h 22"/>
                <a:gd name="T20" fmla="*/ 22 w 24"/>
                <a:gd name="T21" fmla="*/ 17 h 22"/>
                <a:gd name="T22" fmla="*/ 19 w 24"/>
                <a:gd name="T23" fmla="*/ 21 h 22"/>
                <a:gd name="T24" fmla="*/ 15 w 24"/>
                <a:gd name="T25" fmla="*/ 22 h 22"/>
                <a:gd name="T26" fmla="*/ 10 w 24"/>
                <a:gd name="T27" fmla="*/ 22 h 22"/>
                <a:gd name="T28" fmla="*/ 6 w 24"/>
                <a:gd name="T29" fmla="*/ 21 h 22"/>
                <a:gd name="T30" fmla="*/ 1 w 24"/>
                <a:gd name="T31" fmla="*/ 17 h 22"/>
                <a:gd name="T32" fmla="*/ 0 w 24"/>
                <a:gd name="T33" fmla="*/ 1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0" y="12"/>
                  </a:moveTo>
                  <a:lnTo>
                    <a:pt x="1" y="9"/>
                  </a:lnTo>
                  <a:lnTo>
                    <a:pt x="3" y="5"/>
                  </a:lnTo>
                  <a:lnTo>
                    <a:pt x="6" y="2"/>
                  </a:lnTo>
                  <a:lnTo>
                    <a:pt x="10" y="0"/>
                  </a:lnTo>
                  <a:lnTo>
                    <a:pt x="15" y="0"/>
                  </a:lnTo>
                  <a:lnTo>
                    <a:pt x="19" y="2"/>
                  </a:lnTo>
                  <a:lnTo>
                    <a:pt x="22" y="5"/>
                  </a:lnTo>
                  <a:lnTo>
                    <a:pt x="24" y="8"/>
                  </a:lnTo>
                  <a:lnTo>
                    <a:pt x="24" y="12"/>
                  </a:lnTo>
                  <a:lnTo>
                    <a:pt x="22" y="17"/>
                  </a:lnTo>
                  <a:lnTo>
                    <a:pt x="19" y="21"/>
                  </a:lnTo>
                  <a:lnTo>
                    <a:pt x="15" y="22"/>
                  </a:lnTo>
                  <a:lnTo>
                    <a:pt x="10" y="22"/>
                  </a:lnTo>
                  <a:lnTo>
                    <a:pt x="6" y="21"/>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2" name="Freeform 315"/>
            <p:cNvSpPr>
              <a:spLocks/>
            </p:cNvSpPr>
            <p:nvPr/>
          </p:nvSpPr>
          <p:spPr bwMode="auto">
            <a:xfrm>
              <a:off x="1752" y="1406"/>
              <a:ext cx="168" cy="172"/>
            </a:xfrm>
            <a:custGeom>
              <a:avLst/>
              <a:gdLst>
                <a:gd name="T0" fmla="*/ 18 w 168"/>
                <a:gd name="T1" fmla="*/ 49 h 172"/>
                <a:gd name="T2" fmla="*/ 27 w 168"/>
                <a:gd name="T3" fmla="*/ 83 h 172"/>
                <a:gd name="T4" fmla="*/ 41 w 168"/>
                <a:gd name="T5" fmla="*/ 80 h 172"/>
                <a:gd name="T6" fmla="*/ 55 w 168"/>
                <a:gd name="T7" fmla="*/ 92 h 172"/>
                <a:gd name="T8" fmla="*/ 59 w 168"/>
                <a:gd name="T9" fmla="*/ 101 h 172"/>
                <a:gd name="T10" fmla="*/ 44 w 168"/>
                <a:gd name="T11" fmla="*/ 98 h 172"/>
                <a:gd name="T12" fmla="*/ 36 w 168"/>
                <a:gd name="T13" fmla="*/ 95 h 172"/>
                <a:gd name="T14" fmla="*/ 24 w 168"/>
                <a:gd name="T15" fmla="*/ 88 h 172"/>
                <a:gd name="T16" fmla="*/ 3 w 168"/>
                <a:gd name="T17" fmla="*/ 96 h 172"/>
                <a:gd name="T18" fmla="*/ 2 w 168"/>
                <a:gd name="T19" fmla="*/ 119 h 172"/>
                <a:gd name="T20" fmla="*/ 6 w 168"/>
                <a:gd name="T21" fmla="*/ 129 h 172"/>
                <a:gd name="T22" fmla="*/ 34 w 168"/>
                <a:gd name="T23" fmla="*/ 132 h 172"/>
                <a:gd name="T24" fmla="*/ 49 w 168"/>
                <a:gd name="T25" fmla="*/ 125 h 172"/>
                <a:gd name="T26" fmla="*/ 49 w 168"/>
                <a:gd name="T27" fmla="*/ 133 h 172"/>
                <a:gd name="T28" fmla="*/ 40 w 168"/>
                <a:gd name="T29" fmla="*/ 166 h 172"/>
                <a:gd name="T30" fmla="*/ 68 w 168"/>
                <a:gd name="T31" fmla="*/ 169 h 172"/>
                <a:gd name="T32" fmla="*/ 80 w 168"/>
                <a:gd name="T33" fmla="*/ 145 h 172"/>
                <a:gd name="T34" fmla="*/ 71 w 168"/>
                <a:gd name="T35" fmla="*/ 126 h 172"/>
                <a:gd name="T36" fmla="*/ 77 w 168"/>
                <a:gd name="T37" fmla="*/ 120 h 172"/>
                <a:gd name="T38" fmla="*/ 81 w 168"/>
                <a:gd name="T39" fmla="*/ 129 h 172"/>
                <a:gd name="T40" fmla="*/ 90 w 168"/>
                <a:gd name="T41" fmla="*/ 147 h 172"/>
                <a:gd name="T42" fmla="*/ 114 w 168"/>
                <a:gd name="T43" fmla="*/ 145 h 172"/>
                <a:gd name="T44" fmla="*/ 134 w 168"/>
                <a:gd name="T45" fmla="*/ 151 h 172"/>
                <a:gd name="T46" fmla="*/ 154 w 168"/>
                <a:gd name="T47" fmla="*/ 139 h 172"/>
                <a:gd name="T48" fmla="*/ 158 w 168"/>
                <a:gd name="T49" fmla="*/ 127 h 172"/>
                <a:gd name="T50" fmla="*/ 154 w 168"/>
                <a:gd name="T51" fmla="*/ 120 h 172"/>
                <a:gd name="T52" fmla="*/ 132 w 168"/>
                <a:gd name="T53" fmla="*/ 110 h 172"/>
                <a:gd name="T54" fmla="*/ 117 w 168"/>
                <a:gd name="T55" fmla="*/ 105 h 172"/>
                <a:gd name="T56" fmla="*/ 124 w 168"/>
                <a:gd name="T57" fmla="*/ 89 h 172"/>
                <a:gd name="T58" fmla="*/ 145 w 168"/>
                <a:gd name="T59" fmla="*/ 82 h 172"/>
                <a:gd name="T60" fmla="*/ 165 w 168"/>
                <a:gd name="T61" fmla="*/ 70 h 172"/>
                <a:gd name="T62" fmla="*/ 165 w 168"/>
                <a:gd name="T63" fmla="*/ 49 h 172"/>
                <a:gd name="T64" fmla="*/ 146 w 168"/>
                <a:gd name="T65" fmla="*/ 37 h 172"/>
                <a:gd name="T66" fmla="*/ 126 w 168"/>
                <a:gd name="T67" fmla="*/ 48 h 172"/>
                <a:gd name="T68" fmla="*/ 126 w 168"/>
                <a:gd name="T69" fmla="*/ 61 h 172"/>
                <a:gd name="T70" fmla="*/ 106 w 168"/>
                <a:gd name="T71" fmla="*/ 77 h 172"/>
                <a:gd name="T72" fmla="*/ 99 w 168"/>
                <a:gd name="T73" fmla="*/ 76 h 172"/>
                <a:gd name="T74" fmla="*/ 96 w 168"/>
                <a:gd name="T75" fmla="*/ 65 h 172"/>
                <a:gd name="T76" fmla="*/ 102 w 168"/>
                <a:gd name="T77" fmla="*/ 46 h 172"/>
                <a:gd name="T78" fmla="*/ 118 w 168"/>
                <a:gd name="T79" fmla="*/ 25 h 172"/>
                <a:gd name="T80" fmla="*/ 108 w 168"/>
                <a:gd name="T81" fmla="*/ 3 h 172"/>
                <a:gd name="T82" fmla="*/ 86 w 168"/>
                <a:gd name="T83" fmla="*/ 2 h 172"/>
                <a:gd name="T84" fmla="*/ 72 w 168"/>
                <a:gd name="T85" fmla="*/ 11 h 172"/>
                <a:gd name="T86" fmla="*/ 67 w 168"/>
                <a:gd name="T87" fmla="*/ 21 h 172"/>
                <a:gd name="T88" fmla="*/ 72 w 168"/>
                <a:gd name="T89" fmla="*/ 37 h 172"/>
                <a:gd name="T90" fmla="*/ 81 w 168"/>
                <a:gd name="T91" fmla="*/ 52 h 172"/>
                <a:gd name="T92" fmla="*/ 80 w 168"/>
                <a:gd name="T93" fmla="*/ 68 h 172"/>
                <a:gd name="T94" fmla="*/ 71 w 168"/>
                <a:gd name="T95" fmla="*/ 71 h 172"/>
                <a:gd name="T96" fmla="*/ 61 w 168"/>
                <a:gd name="T97" fmla="*/ 52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72"/>
                <a:gd name="T149" fmla="*/ 168 w 168"/>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72">
                  <a:moveTo>
                    <a:pt x="41" y="39"/>
                  </a:moveTo>
                  <a:lnTo>
                    <a:pt x="30" y="42"/>
                  </a:lnTo>
                  <a:lnTo>
                    <a:pt x="18" y="49"/>
                  </a:lnTo>
                  <a:lnTo>
                    <a:pt x="13" y="62"/>
                  </a:lnTo>
                  <a:lnTo>
                    <a:pt x="21" y="80"/>
                  </a:lnTo>
                  <a:lnTo>
                    <a:pt x="27" y="83"/>
                  </a:lnTo>
                  <a:lnTo>
                    <a:pt x="33" y="85"/>
                  </a:lnTo>
                  <a:lnTo>
                    <a:pt x="38" y="83"/>
                  </a:lnTo>
                  <a:lnTo>
                    <a:pt x="41" y="80"/>
                  </a:lnTo>
                  <a:lnTo>
                    <a:pt x="46" y="85"/>
                  </a:lnTo>
                  <a:lnTo>
                    <a:pt x="50" y="88"/>
                  </a:lnTo>
                  <a:lnTo>
                    <a:pt x="55" y="92"/>
                  </a:lnTo>
                  <a:lnTo>
                    <a:pt x="58" y="96"/>
                  </a:lnTo>
                  <a:lnTo>
                    <a:pt x="59" y="99"/>
                  </a:lnTo>
                  <a:lnTo>
                    <a:pt x="59" y="101"/>
                  </a:lnTo>
                  <a:lnTo>
                    <a:pt x="56" y="101"/>
                  </a:lnTo>
                  <a:lnTo>
                    <a:pt x="50" y="99"/>
                  </a:lnTo>
                  <a:lnTo>
                    <a:pt x="44" y="98"/>
                  </a:lnTo>
                  <a:lnTo>
                    <a:pt x="40" y="98"/>
                  </a:lnTo>
                  <a:lnTo>
                    <a:pt x="37" y="96"/>
                  </a:lnTo>
                  <a:lnTo>
                    <a:pt x="36" y="95"/>
                  </a:lnTo>
                  <a:lnTo>
                    <a:pt x="34" y="92"/>
                  </a:lnTo>
                  <a:lnTo>
                    <a:pt x="30" y="89"/>
                  </a:lnTo>
                  <a:lnTo>
                    <a:pt x="24" y="88"/>
                  </a:lnTo>
                  <a:lnTo>
                    <a:pt x="16" y="88"/>
                  </a:lnTo>
                  <a:lnTo>
                    <a:pt x="9" y="91"/>
                  </a:lnTo>
                  <a:lnTo>
                    <a:pt x="3" y="96"/>
                  </a:lnTo>
                  <a:lnTo>
                    <a:pt x="0" y="105"/>
                  </a:lnTo>
                  <a:lnTo>
                    <a:pt x="0" y="114"/>
                  </a:lnTo>
                  <a:lnTo>
                    <a:pt x="2" y="119"/>
                  </a:lnTo>
                  <a:lnTo>
                    <a:pt x="3" y="123"/>
                  </a:lnTo>
                  <a:lnTo>
                    <a:pt x="5" y="126"/>
                  </a:lnTo>
                  <a:lnTo>
                    <a:pt x="6" y="129"/>
                  </a:lnTo>
                  <a:lnTo>
                    <a:pt x="15" y="133"/>
                  </a:lnTo>
                  <a:lnTo>
                    <a:pt x="25" y="133"/>
                  </a:lnTo>
                  <a:lnTo>
                    <a:pt x="34" y="132"/>
                  </a:lnTo>
                  <a:lnTo>
                    <a:pt x="40" y="127"/>
                  </a:lnTo>
                  <a:lnTo>
                    <a:pt x="44" y="125"/>
                  </a:lnTo>
                  <a:lnTo>
                    <a:pt x="49" y="125"/>
                  </a:lnTo>
                  <a:lnTo>
                    <a:pt x="53" y="125"/>
                  </a:lnTo>
                  <a:lnTo>
                    <a:pt x="58" y="126"/>
                  </a:lnTo>
                  <a:lnTo>
                    <a:pt x="49" y="133"/>
                  </a:lnTo>
                  <a:lnTo>
                    <a:pt x="41" y="145"/>
                  </a:lnTo>
                  <a:lnTo>
                    <a:pt x="37" y="157"/>
                  </a:lnTo>
                  <a:lnTo>
                    <a:pt x="40" y="166"/>
                  </a:lnTo>
                  <a:lnTo>
                    <a:pt x="49" y="170"/>
                  </a:lnTo>
                  <a:lnTo>
                    <a:pt x="59" y="172"/>
                  </a:lnTo>
                  <a:lnTo>
                    <a:pt x="68" y="169"/>
                  </a:lnTo>
                  <a:lnTo>
                    <a:pt x="75" y="163"/>
                  </a:lnTo>
                  <a:lnTo>
                    <a:pt x="78" y="154"/>
                  </a:lnTo>
                  <a:lnTo>
                    <a:pt x="80" y="145"/>
                  </a:lnTo>
                  <a:lnTo>
                    <a:pt x="77" y="138"/>
                  </a:lnTo>
                  <a:lnTo>
                    <a:pt x="74" y="130"/>
                  </a:lnTo>
                  <a:lnTo>
                    <a:pt x="71" y="126"/>
                  </a:lnTo>
                  <a:lnTo>
                    <a:pt x="71" y="123"/>
                  </a:lnTo>
                  <a:lnTo>
                    <a:pt x="74" y="122"/>
                  </a:lnTo>
                  <a:lnTo>
                    <a:pt x="77" y="120"/>
                  </a:lnTo>
                  <a:lnTo>
                    <a:pt x="78" y="122"/>
                  </a:lnTo>
                  <a:lnTo>
                    <a:pt x="80" y="125"/>
                  </a:lnTo>
                  <a:lnTo>
                    <a:pt x="81" y="129"/>
                  </a:lnTo>
                  <a:lnTo>
                    <a:pt x="83" y="135"/>
                  </a:lnTo>
                  <a:lnTo>
                    <a:pt x="84" y="141"/>
                  </a:lnTo>
                  <a:lnTo>
                    <a:pt x="90" y="147"/>
                  </a:lnTo>
                  <a:lnTo>
                    <a:pt x="98" y="147"/>
                  </a:lnTo>
                  <a:lnTo>
                    <a:pt x="109" y="141"/>
                  </a:lnTo>
                  <a:lnTo>
                    <a:pt x="114" y="145"/>
                  </a:lnTo>
                  <a:lnTo>
                    <a:pt x="120" y="148"/>
                  </a:lnTo>
                  <a:lnTo>
                    <a:pt x="127" y="151"/>
                  </a:lnTo>
                  <a:lnTo>
                    <a:pt x="134" y="151"/>
                  </a:lnTo>
                  <a:lnTo>
                    <a:pt x="140" y="150"/>
                  </a:lnTo>
                  <a:lnTo>
                    <a:pt x="148" y="147"/>
                  </a:lnTo>
                  <a:lnTo>
                    <a:pt x="154" y="139"/>
                  </a:lnTo>
                  <a:lnTo>
                    <a:pt x="158" y="130"/>
                  </a:lnTo>
                  <a:lnTo>
                    <a:pt x="158" y="129"/>
                  </a:lnTo>
                  <a:lnTo>
                    <a:pt x="158" y="127"/>
                  </a:lnTo>
                  <a:lnTo>
                    <a:pt x="157" y="126"/>
                  </a:lnTo>
                  <a:lnTo>
                    <a:pt x="157" y="125"/>
                  </a:lnTo>
                  <a:lnTo>
                    <a:pt x="154" y="120"/>
                  </a:lnTo>
                  <a:lnTo>
                    <a:pt x="149" y="114"/>
                  </a:lnTo>
                  <a:lnTo>
                    <a:pt x="142" y="110"/>
                  </a:lnTo>
                  <a:lnTo>
                    <a:pt x="132" y="110"/>
                  </a:lnTo>
                  <a:lnTo>
                    <a:pt x="126" y="110"/>
                  </a:lnTo>
                  <a:lnTo>
                    <a:pt x="121" y="108"/>
                  </a:lnTo>
                  <a:lnTo>
                    <a:pt x="117" y="105"/>
                  </a:lnTo>
                  <a:lnTo>
                    <a:pt x="114" y="102"/>
                  </a:lnTo>
                  <a:lnTo>
                    <a:pt x="118" y="96"/>
                  </a:lnTo>
                  <a:lnTo>
                    <a:pt x="124" y="89"/>
                  </a:lnTo>
                  <a:lnTo>
                    <a:pt x="129" y="85"/>
                  </a:lnTo>
                  <a:lnTo>
                    <a:pt x="133" y="82"/>
                  </a:lnTo>
                  <a:lnTo>
                    <a:pt x="145" y="82"/>
                  </a:lnTo>
                  <a:lnTo>
                    <a:pt x="154" y="80"/>
                  </a:lnTo>
                  <a:lnTo>
                    <a:pt x="160" y="76"/>
                  </a:lnTo>
                  <a:lnTo>
                    <a:pt x="165" y="70"/>
                  </a:lnTo>
                  <a:lnTo>
                    <a:pt x="168" y="62"/>
                  </a:lnTo>
                  <a:lnTo>
                    <a:pt x="168" y="57"/>
                  </a:lnTo>
                  <a:lnTo>
                    <a:pt x="165" y="49"/>
                  </a:lnTo>
                  <a:lnTo>
                    <a:pt x="163" y="43"/>
                  </a:lnTo>
                  <a:lnTo>
                    <a:pt x="155" y="39"/>
                  </a:lnTo>
                  <a:lnTo>
                    <a:pt x="146" y="37"/>
                  </a:lnTo>
                  <a:lnTo>
                    <a:pt x="137" y="39"/>
                  </a:lnTo>
                  <a:lnTo>
                    <a:pt x="130" y="42"/>
                  </a:lnTo>
                  <a:lnTo>
                    <a:pt x="126" y="48"/>
                  </a:lnTo>
                  <a:lnTo>
                    <a:pt x="124" y="52"/>
                  </a:lnTo>
                  <a:lnTo>
                    <a:pt x="124" y="57"/>
                  </a:lnTo>
                  <a:lnTo>
                    <a:pt x="126" y="61"/>
                  </a:lnTo>
                  <a:lnTo>
                    <a:pt x="120" y="67"/>
                  </a:lnTo>
                  <a:lnTo>
                    <a:pt x="112" y="73"/>
                  </a:lnTo>
                  <a:lnTo>
                    <a:pt x="106" y="77"/>
                  </a:lnTo>
                  <a:lnTo>
                    <a:pt x="103" y="80"/>
                  </a:lnTo>
                  <a:lnTo>
                    <a:pt x="102" y="77"/>
                  </a:lnTo>
                  <a:lnTo>
                    <a:pt x="99" y="76"/>
                  </a:lnTo>
                  <a:lnTo>
                    <a:pt x="96" y="73"/>
                  </a:lnTo>
                  <a:lnTo>
                    <a:pt x="93" y="71"/>
                  </a:lnTo>
                  <a:lnTo>
                    <a:pt x="96" y="65"/>
                  </a:lnTo>
                  <a:lnTo>
                    <a:pt x="99" y="58"/>
                  </a:lnTo>
                  <a:lnTo>
                    <a:pt x="100" y="52"/>
                  </a:lnTo>
                  <a:lnTo>
                    <a:pt x="102" y="46"/>
                  </a:lnTo>
                  <a:lnTo>
                    <a:pt x="109" y="40"/>
                  </a:lnTo>
                  <a:lnTo>
                    <a:pt x="115" y="33"/>
                  </a:lnTo>
                  <a:lnTo>
                    <a:pt x="118" y="25"/>
                  </a:lnTo>
                  <a:lnTo>
                    <a:pt x="118" y="17"/>
                  </a:lnTo>
                  <a:lnTo>
                    <a:pt x="114" y="9"/>
                  </a:lnTo>
                  <a:lnTo>
                    <a:pt x="108" y="3"/>
                  </a:lnTo>
                  <a:lnTo>
                    <a:pt x="99" y="0"/>
                  </a:lnTo>
                  <a:lnTo>
                    <a:pt x="92" y="0"/>
                  </a:lnTo>
                  <a:lnTo>
                    <a:pt x="86" y="2"/>
                  </a:lnTo>
                  <a:lnTo>
                    <a:pt x="81" y="3"/>
                  </a:lnTo>
                  <a:lnTo>
                    <a:pt x="77" y="8"/>
                  </a:lnTo>
                  <a:lnTo>
                    <a:pt x="72" y="11"/>
                  </a:lnTo>
                  <a:lnTo>
                    <a:pt x="69" y="14"/>
                  </a:lnTo>
                  <a:lnTo>
                    <a:pt x="68" y="18"/>
                  </a:lnTo>
                  <a:lnTo>
                    <a:pt x="67" y="21"/>
                  </a:lnTo>
                  <a:lnTo>
                    <a:pt x="67" y="25"/>
                  </a:lnTo>
                  <a:lnTo>
                    <a:pt x="68" y="33"/>
                  </a:lnTo>
                  <a:lnTo>
                    <a:pt x="72" y="37"/>
                  </a:lnTo>
                  <a:lnTo>
                    <a:pt x="77" y="42"/>
                  </a:lnTo>
                  <a:lnTo>
                    <a:pt x="81" y="45"/>
                  </a:lnTo>
                  <a:lnTo>
                    <a:pt x="81" y="52"/>
                  </a:lnTo>
                  <a:lnTo>
                    <a:pt x="81" y="58"/>
                  </a:lnTo>
                  <a:lnTo>
                    <a:pt x="80" y="64"/>
                  </a:lnTo>
                  <a:lnTo>
                    <a:pt x="80" y="68"/>
                  </a:lnTo>
                  <a:lnTo>
                    <a:pt x="77" y="68"/>
                  </a:lnTo>
                  <a:lnTo>
                    <a:pt x="72" y="70"/>
                  </a:lnTo>
                  <a:lnTo>
                    <a:pt x="71" y="71"/>
                  </a:lnTo>
                  <a:lnTo>
                    <a:pt x="69" y="71"/>
                  </a:lnTo>
                  <a:lnTo>
                    <a:pt x="64" y="64"/>
                  </a:lnTo>
                  <a:lnTo>
                    <a:pt x="61" y="52"/>
                  </a:lnTo>
                  <a:lnTo>
                    <a:pt x="53" y="43"/>
                  </a:lnTo>
                  <a:lnTo>
                    <a:pt x="41" y="39"/>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3" name="Freeform 316"/>
            <p:cNvSpPr>
              <a:spLocks/>
            </p:cNvSpPr>
            <p:nvPr/>
          </p:nvSpPr>
          <p:spPr bwMode="auto">
            <a:xfrm>
              <a:off x="1634" y="1633"/>
              <a:ext cx="173" cy="301"/>
            </a:xfrm>
            <a:custGeom>
              <a:avLst/>
              <a:gdLst>
                <a:gd name="T0" fmla="*/ 171 w 173"/>
                <a:gd name="T1" fmla="*/ 0 h 301"/>
                <a:gd name="T2" fmla="*/ 158 w 173"/>
                <a:gd name="T3" fmla="*/ 19 h 301"/>
                <a:gd name="T4" fmla="*/ 142 w 173"/>
                <a:gd name="T5" fmla="*/ 35 h 301"/>
                <a:gd name="T6" fmla="*/ 124 w 173"/>
                <a:gd name="T7" fmla="*/ 50 h 301"/>
                <a:gd name="T8" fmla="*/ 106 w 173"/>
                <a:gd name="T9" fmla="*/ 60 h 301"/>
                <a:gd name="T10" fmla="*/ 87 w 173"/>
                <a:gd name="T11" fmla="*/ 68 h 301"/>
                <a:gd name="T12" fmla="*/ 68 w 173"/>
                <a:gd name="T13" fmla="*/ 73 h 301"/>
                <a:gd name="T14" fmla="*/ 50 w 173"/>
                <a:gd name="T15" fmla="*/ 76 h 301"/>
                <a:gd name="T16" fmla="*/ 32 w 173"/>
                <a:gd name="T17" fmla="*/ 76 h 301"/>
                <a:gd name="T18" fmla="*/ 32 w 173"/>
                <a:gd name="T19" fmla="*/ 91 h 301"/>
                <a:gd name="T20" fmla="*/ 30 w 173"/>
                <a:gd name="T21" fmla="*/ 107 h 301"/>
                <a:gd name="T22" fmla="*/ 19 w 173"/>
                <a:gd name="T23" fmla="*/ 125 h 301"/>
                <a:gd name="T24" fmla="*/ 0 w 173"/>
                <a:gd name="T25" fmla="*/ 138 h 301"/>
                <a:gd name="T26" fmla="*/ 12 w 173"/>
                <a:gd name="T27" fmla="*/ 158 h 301"/>
                <a:gd name="T28" fmla="*/ 19 w 173"/>
                <a:gd name="T29" fmla="*/ 181 h 301"/>
                <a:gd name="T30" fmla="*/ 21 w 173"/>
                <a:gd name="T31" fmla="*/ 206 h 301"/>
                <a:gd name="T32" fmla="*/ 12 w 173"/>
                <a:gd name="T33" fmla="*/ 227 h 301"/>
                <a:gd name="T34" fmla="*/ 19 w 173"/>
                <a:gd name="T35" fmla="*/ 230 h 301"/>
                <a:gd name="T36" fmla="*/ 28 w 173"/>
                <a:gd name="T37" fmla="*/ 235 h 301"/>
                <a:gd name="T38" fmla="*/ 38 w 173"/>
                <a:gd name="T39" fmla="*/ 239 h 301"/>
                <a:gd name="T40" fmla="*/ 50 w 173"/>
                <a:gd name="T41" fmla="*/ 246 h 301"/>
                <a:gd name="T42" fmla="*/ 61 w 173"/>
                <a:gd name="T43" fmla="*/ 257 h 301"/>
                <a:gd name="T44" fmla="*/ 71 w 173"/>
                <a:gd name="T45" fmla="*/ 269 h 301"/>
                <a:gd name="T46" fmla="*/ 78 w 173"/>
                <a:gd name="T47" fmla="*/ 283 h 301"/>
                <a:gd name="T48" fmla="*/ 84 w 173"/>
                <a:gd name="T49" fmla="*/ 301 h 301"/>
                <a:gd name="T50" fmla="*/ 89 w 173"/>
                <a:gd name="T51" fmla="*/ 291 h 301"/>
                <a:gd name="T52" fmla="*/ 94 w 173"/>
                <a:gd name="T53" fmla="*/ 279 h 301"/>
                <a:gd name="T54" fmla="*/ 102 w 173"/>
                <a:gd name="T55" fmla="*/ 269 h 301"/>
                <a:gd name="T56" fmla="*/ 109 w 173"/>
                <a:gd name="T57" fmla="*/ 258 h 301"/>
                <a:gd name="T58" fmla="*/ 120 w 173"/>
                <a:gd name="T59" fmla="*/ 248 h 301"/>
                <a:gd name="T60" fmla="*/ 131 w 173"/>
                <a:gd name="T61" fmla="*/ 240 h 301"/>
                <a:gd name="T62" fmla="*/ 143 w 173"/>
                <a:gd name="T63" fmla="*/ 236 h 301"/>
                <a:gd name="T64" fmla="*/ 156 w 173"/>
                <a:gd name="T65" fmla="*/ 233 h 301"/>
                <a:gd name="T66" fmla="*/ 151 w 173"/>
                <a:gd name="T67" fmla="*/ 220 h 301"/>
                <a:gd name="T68" fmla="*/ 146 w 173"/>
                <a:gd name="T69" fmla="*/ 202 h 301"/>
                <a:gd name="T70" fmla="*/ 149 w 173"/>
                <a:gd name="T71" fmla="*/ 184 h 301"/>
                <a:gd name="T72" fmla="*/ 161 w 173"/>
                <a:gd name="T73" fmla="*/ 164 h 301"/>
                <a:gd name="T74" fmla="*/ 149 w 173"/>
                <a:gd name="T75" fmla="*/ 131 h 301"/>
                <a:gd name="T76" fmla="*/ 146 w 173"/>
                <a:gd name="T77" fmla="*/ 100 h 301"/>
                <a:gd name="T78" fmla="*/ 148 w 173"/>
                <a:gd name="T79" fmla="*/ 72 h 301"/>
                <a:gd name="T80" fmla="*/ 151 w 173"/>
                <a:gd name="T81" fmla="*/ 51 h 301"/>
                <a:gd name="T82" fmla="*/ 155 w 173"/>
                <a:gd name="T83" fmla="*/ 39 h 301"/>
                <a:gd name="T84" fmla="*/ 161 w 173"/>
                <a:gd name="T85" fmla="*/ 26 h 301"/>
                <a:gd name="T86" fmla="*/ 167 w 173"/>
                <a:gd name="T87" fmla="*/ 14 h 301"/>
                <a:gd name="T88" fmla="*/ 171 w 173"/>
                <a:gd name="T89" fmla="*/ 8 h 301"/>
                <a:gd name="T90" fmla="*/ 173 w 173"/>
                <a:gd name="T91" fmla="*/ 7 h 301"/>
                <a:gd name="T92" fmla="*/ 173 w 173"/>
                <a:gd name="T93" fmla="*/ 4 h 301"/>
                <a:gd name="T94" fmla="*/ 171 w 173"/>
                <a:gd name="T95" fmla="*/ 2 h 301"/>
                <a:gd name="T96" fmla="*/ 171 w 173"/>
                <a:gd name="T97" fmla="*/ 2 h 301"/>
                <a:gd name="T98" fmla="*/ 171 w 173"/>
                <a:gd name="T99" fmla="*/ 0 h 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1"/>
                <a:gd name="T152" fmla="*/ 173 w 173"/>
                <a:gd name="T153" fmla="*/ 301 h 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1">
                  <a:moveTo>
                    <a:pt x="171" y="0"/>
                  </a:moveTo>
                  <a:lnTo>
                    <a:pt x="158" y="19"/>
                  </a:lnTo>
                  <a:lnTo>
                    <a:pt x="142" y="35"/>
                  </a:lnTo>
                  <a:lnTo>
                    <a:pt x="124" y="50"/>
                  </a:lnTo>
                  <a:lnTo>
                    <a:pt x="106" y="60"/>
                  </a:lnTo>
                  <a:lnTo>
                    <a:pt x="87" y="68"/>
                  </a:lnTo>
                  <a:lnTo>
                    <a:pt x="68" y="73"/>
                  </a:lnTo>
                  <a:lnTo>
                    <a:pt x="50" y="76"/>
                  </a:lnTo>
                  <a:lnTo>
                    <a:pt x="32" y="76"/>
                  </a:lnTo>
                  <a:lnTo>
                    <a:pt x="32" y="91"/>
                  </a:lnTo>
                  <a:lnTo>
                    <a:pt x="30" y="107"/>
                  </a:lnTo>
                  <a:lnTo>
                    <a:pt x="19" y="125"/>
                  </a:lnTo>
                  <a:lnTo>
                    <a:pt x="0" y="138"/>
                  </a:lnTo>
                  <a:lnTo>
                    <a:pt x="12" y="158"/>
                  </a:lnTo>
                  <a:lnTo>
                    <a:pt x="19" y="181"/>
                  </a:lnTo>
                  <a:lnTo>
                    <a:pt x="21" y="206"/>
                  </a:lnTo>
                  <a:lnTo>
                    <a:pt x="12" y="227"/>
                  </a:lnTo>
                  <a:lnTo>
                    <a:pt x="19" y="230"/>
                  </a:lnTo>
                  <a:lnTo>
                    <a:pt x="28" y="235"/>
                  </a:lnTo>
                  <a:lnTo>
                    <a:pt x="38" y="239"/>
                  </a:lnTo>
                  <a:lnTo>
                    <a:pt x="50" y="246"/>
                  </a:lnTo>
                  <a:lnTo>
                    <a:pt x="61" y="257"/>
                  </a:lnTo>
                  <a:lnTo>
                    <a:pt x="71" y="269"/>
                  </a:lnTo>
                  <a:lnTo>
                    <a:pt x="78" y="283"/>
                  </a:lnTo>
                  <a:lnTo>
                    <a:pt x="84" y="301"/>
                  </a:lnTo>
                  <a:lnTo>
                    <a:pt x="89" y="291"/>
                  </a:lnTo>
                  <a:lnTo>
                    <a:pt x="94" y="279"/>
                  </a:lnTo>
                  <a:lnTo>
                    <a:pt x="102" y="269"/>
                  </a:lnTo>
                  <a:lnTo>
                    <a:pt x="109" y="258"/>
                  </a:lnTo>
                  <a:lnTo>
                    <a:pt x="120" y="248"/>
                  </a:lnTo>
                  <a:lnTo>
                    <a:pt x="131" y="240"/>
                  </a:lnTo>
                  <a:lnTo>
                    <a:pt x="143" y="236"/>
                  </a:lnTo>
                  <a:lnTo>
                    <a:pt x="156" y="233"/>
                  </a:lnTo>
                  <a:lnTo>
                    <a:pt x="151" y="220"/>
                  </a:lnTo>
                  <a:lnTo>
                    <a:pt x="146" y="202"/>
                  </a:lnTo>
                  <a:lnTo>
                    <a:pt x="149" y="184"/>
                  </a:lnTo>
                  <a:lnTo>
                    <a:pt x="161" y="164"/>
                  </a:lnTo>
                  <a:lnTo>
                    <a:pt x="149" y="131"/>
                  </a:lnTo>
                  <a:lnTo>
                    <a:pt x="146" y="100"/>
                  </a:lnTo>
                  <a:lnTo>
                    <a:pt x="148" y="72"/>
                  </a:lnTo>
                  <a:lnTo>
                    <a:pt x="151" y="51"/>
                  </a:lnTo>
                  <a:lnTo>
                    <a:pt x="155" y="39"/>
                  </a:lnTo>
                  <a:lnTo>
                    <a:pt x="161" y="26"/>
                  </a:lnTo>
                  <a:lnTo>
                    <a:pt x="167" y="14"/>
                  </a:lnTo>
                  <a:lnTo>
                    <a:pt x="171" y="8"/>
                  </a:lnTo>
                  <a:lnTo>
                    <a:pt x="173" y="7"/>
                  </a:lnTo>
                  <a:lnTo>
                    <a:pt x="173" y="4"/>
                  </a:lnTo>
                  <a:lnTo>
                    <a:pt x="171" y="2"/>
                  </a:lnTo>
                  <a:lnTo>
                    <a:pt x="171"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4" name="Freeform 317"/>
            <p:cNvSpPr>
              <a:spLocks/>
            </p:cNvSpPr>
            <p:nvPr/>
          </p:nvSpPr>
          <p:spPr bwMode="auto">
            <a:xfrm>
              <a:off x="2075" y="1557"/>
              <a:ext cx="325" cy="248"/>
            </a:xfrm>
            <a:custGeom>
              <a:avLst/>
              <a:gdLst>
                <a:gd name="T0" fmla="*/ 148 w 325"/>
                <a:gd name="T1" fmla="*/ 0 h 248"/>
                <a:gd name="T2" fmla="*/ 136 w 325"/>
                <a:gd name="T3" fmla="*/ 3 h 248"/>
                <a:gd name="T4" fmla="*/ 123 w 325"/>
                <a:gd name="T5" fmla="*/ 9 h 248"/>
                <a:gd name="T6" fmla="*/ 107 w 325"/>
                <a:gd name="T7" fmla="*/ 13 h 248"/>
                <a:gd name="T8" fmla="*/ 89 w 325"/>
                <a:gd name="T9" fmla="*/ 19 h 248"/>
                <a:gd name="T10" fmla="*/ 70 w 325"/>
                <a:gd name="T11" fmla="*/ 25 h 248"/>
                <a:gd name="T12" fmla="*/ 52 w 325"/>
                <a:gd name="T13" fmla="*/ 30 h 248"/>
                <a:gd name="T14" fmla="*/ 36 w 325"/>
                <a:gd name="T15" fmla="*/ 33 h 248"/>
                <a:gd name="T16" fmla="*/ 21 w 325"/>
                <a:gd name="T17" fmla="*/ 34 h 248"/>
                <a:gd name="T18" fmla="*/ 15 w 325"/>
                <a:gd name="T19" fmla="*/ 33 h 248"/>
                <a:gd name="T20" fmla="*/ 9 w 325"/>
                <a:gd name="T21" fmla="*/ 33 h 248"/>
                <a:gd name="T22" fmla="*/ 3 w 325"/>
                <a:gd name="T23" fmla="*/ 31 h 248"/>
                <a:gd name="T24" fmla="*/ 0 w 325"/>
                <a:gd name="T25" fmla="*/ 31 h 248"/>
                <a:gd name="T26" fmla="*/ 18 w 325"/>
                <a:gd name="T27" fmla="*/ 42 h 248"/>
                <a:gd name="T28" fmla="*/ 34 w 325"/>
                <a:gd name="T29" fmla="*/ 56 h 248"/>
                <a:gd name="T30" fmla="*/ 48 w 325"/>
                <a:gd name="T31" fmla="*/ 74 h 248"/>
                <a:gd name="T32" fmla="*/ 61 w 325"/>
                <a:gd name="T33" fmla="*/ 93 h 248"/>
                <a:gd name="T34" fmla="*/ 71 w 325"/>
                <a:gd name="T35" fmla="*/ 115 h 248"/>
                <a:gd name="T36" fmla="*/ 80 w 325"/>
                <a:gd name="T37" fmla="*/ 139 h 248"/>
                <a:gd name="T38" fmla="*/ 86 w 325"/>
                <a:gd name="T39" fmla="*/ 163 h 248"/>
                <a:gd name="T40" fmla="*/ 90 w 325"/>
                <a:gd name="T41" fmla="*/ 186 h 248"/>
                <a:gd name="T42" fmla="*/ 99 w 325"/>
                <a:gd name="T43" fmla="*/ 186 h 248"/>
                <a:gd name="T44" fmla="*/ 110 w 325"/>
                <a:gd name="T45" fmla="*/ 189 h 248"/>
                <a:gd name="T46" fmla="*/ 121 w 325"/>
                <a:gd name="T47" fmla="*/ 195 h 248"/>
                <a:gd name="T48" fmla="*/ 135 w 325"/>
                <a:gd name="T49" fmla="*/ 201 h 248"/>
                <a:gd name="T50" fmla="*/ 147 w 325"/>
                <a:gd name="T51" fmla="*/ 211 h 248"/>
                <a:gd name="T52" fmla="*/ 158 w 325"/>
                <a:gd name="T53" fmla="*/ 222 h 248"/>
                <a:gd name="T54" fmla="*/ 169 w 325"/>
                <a:gd name="T55" fmla="*/ 235 h 248"/>
                <a:gd name="T56" fmla="*/ 176 w 325"/>
                <a:gd name="T57" fmla="*/ 248 h 248"/>
                <a:gd name="T58" fmla="*/ 185 w 325"/>
                <a:gd name="T59" fmla="*/ 241 h 248"/>
                <a:gd name="T60" fmla="*/ 198 w 325"/>
                <a:gd name="T61" fmla="*/ 234 h 248"/>
                <a:gd name="T62" fmla="*/ 213 w 325"/>
                <a:gd name="T63" fmla="*/ 228 h 248"/>
                <a:gd name="T64" fmla="*/ 231 w 325"/>
                <a:gd name="T65" fmla="*/ 223 h 248"/>
                <a:gd name="T66" fmla="*/ 251 w 325"/>
                <a:gd name="T67" fmla="*/ 222 h 248"/>
                <a:gd name="T68" fmla="*/ 275 w 325"/>
                <a:gd name="T69" fmla="*/ 223 h 248"/>
                <a:gd name="T70" fmla="*/ 299 w 325"/>
                <a:gd name="T71" fmla="*/ 231 h 248"/>
                <a:gd name="T72" fmla="*/ 325 w 325"/>
                <a:gd name="T73" fmla="*/ 241 h 248"/>
                <a:gd name="T74" fmla="*/ 318 w 325"/>
                <a:gd name="T75" fmla="*/ 231 h 248"/>
                <a:gd name="T76" fmla="*/ 309 w 325"/>
                <a:gd name="T77" fmla="*/ 220 h 248"/>
                <a:gd name="T78" fmla="*/ 303 w 325"/>
                <a:gd name="T79" fmla="*/ 207 h 248"/>
                <a:gd name="T80" fmla="*/ 297 w 325"/>
                <a:gd name="T81" fmla="*/ 191 h 248"/>
                <a:gd name="T82" fmla="*/ 296 w 325"/>
                <a:gd name="T83" fmla="*/ 173 h 248"/>
                <a:gd name="T84" fmla="*/ 296 w 325"/>
                <a:gd name="T85" fmla="*/ 154 h 248"/>
                <a:gd name="T86" fmla="*/ 302 w 325"/>
                <a:gd name="T87" fmla="*/ 132 h 248"/>
                <a:gd name="T88" fmla="*/ 312 w 325"/>
                <a:gd name="T89" fmla="*/ 107 h 248"/>
                <a:gd name="T90" fmla="*/ 297 w 325"/>
                <a:gd name="T91" fmla="*/ 104 h 248"/>
                <a:gd name="T92" fmla="*/ 281 w 325"/>
                <a:gd name="T93" fmla="*/ 99 h 248"/>
                <a:gd name="T94" fmla="*/ 266 w 325"/>
                <a:gd name="T95" fmla="*/ 92 h 248"/>
                <a:gd name="T96" fmla="*/ 253 w 325"/>
                <a:gd name="T97" fmla="*/ 83 h 248"/>
                <a:gd name="T98" fmla="*/ 241 w 325"/>
                <a:gd name="T99" fmla="*/ 73 h 248"/>
                <a:gd name="T100" fmla="*/ 232 w 325"/>
                <a:gd name="T101" fmla="*/ 56 h 248"/>
                <a:gd name="T102" fmla="*/ 228 w 325"/>
                <a:gd name="T103" fmla="*/ 39 h 248"/>
                <a:gd name="T104" fmla="*/ 226 w 325"/>
                <a:gd name="T105" fmla="*/ 15 h 248"/>
                <a:gd name="T106" fmla="*/ 217 w 325"/>
                <a:gd name="T107" fmla="*/ 16 h 248"/>
                <a:gd name="T108" fmla="*/ 209 w 325"/>
                <a:gd name="T109" fmla="*/ 19 h 248"/>
                <a:gd name="T110" fmla="*/ 200 w 325"/>
                <a:gd name="T111" fmla="*/ 19 h 248"/>
                <a:gd name="T112" fmla="*/ 191 w 325"/>
                <a:gd name="T113" fmla="*/ 19 h 248"/>
                <a:gd name="T114" fmla="*/ 181 w 325"/>
                <a:gd name="T115" fmla="*/ 18 h 248"/>
                <a:gd name="T116" fmla="*/ 170 w 325"/>
                <a:gd name="T117" fmla="*/ 13 h 248"/>
                <a:gd name="T118" fmla="*/ 160 w 325"/>
                <a:gd name="T119" fmla="*/ 8 h 248"/>
                <a:gd name="T120" fmla="*/ 148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8" y="0"/>
                  </a:moveTo>
                  <a:lnTo>
                    <a:pt x="136" y="3"/>
                  </a:lnTo>
                  <a:lnTo>
                    <a:pt x="123" y="9"/>
                  </a:lnTo>
                  <a:lnTo>
                    <a:pt x="107" y="13"/>
                  </a:lnTo>
                  <a:lnTo>
                    <a:pt x="89" y="19"/>
                  </a:lnTo>
                  <a:lnTo>
                    <a:pt x="70" y="25"/>
                  </a:lnTo>
                  <a:lnTo>
                    <a:pt x="52" y="30"/>
                  </a:lnTo>
                  <a:lnTo>
                    <a:pt x="36" y="33"/>
                  </a:lnTo>
                  <a:lnTo>
                    <a:pt x="21" y="34"/>
                  </a:lnTo>
                  <a:lnTo>
                    <a:pt x="15" y="33"/>
                  </a:lnTo>
                  <a:lnTo>
                    <a:pt x="9" y="33"/>
                  </a:lnTo>
                  <a:lnTo>
                    <a:pt x="3" y="31"/>
                  </a:lnTo>
                  <a:lnTo>
                    <a:pt x="0" y="31"/>
                  </a:lnTo>
                  <a:lnTo>
                    <a:pt x="18" y="42"/>
                  </a:lnTo>
                  <a:lnTo>
                    <a:pt x="34" y="56"/>
                  </a:lnTo>
                  <a:lnTo>
                    <a:pt x="48" y="74"/>
                  </a:lnTo>
                  <a:lnTo>
                    <a:pt x="61" y="93"/>
                  </a:lnTo>
                  <a:lnTo>
                    <a:pt x="71" y="115"/>
                  </a:lnTo>
                  <a:lnTo>
                    <a:pt x="80" y="139"/>
                  </a:lnTo>
                  <a:lnTo>
                    <a:pt x="86" y="163"/>
                  </a:lnTo>
                  <a:lnTo>
                    <a:pt x="90" y="186"/>
                  </a:lnTo>
                  <a:lnTo>
                    <a:pt x="99" y="186"/>
                  </a:lnTo>
                  <a:lnTo>
                    <a:pt x="110" y="189"/>
                  </a:lnTo>
                  <a:lnTo>
                    <a:pt x="121" y="195"/>
                  </a:lnTo>
                  <a:lnTo>
                    <a:pt x="135" y="201"/>
                  </a:lnTo>
                  <a:lnTo>
                    <a:pt x="147" y="211"/>
                  </a:lnTo>
                  <a:lnTo>
                    <a:pt x="158" y="222"/>
                  </a:lnTo>
                  <a:lnTo>
                    <a:pt x="169" y="235"/>
                  </a:lnTo>
                  <a:lnTo>
                    <a:pt x="176" y="248"/>
                  </a:lnTo>
                  <a:lnTo>
                    <a:pt x="185" y="241"/>
                  </a:lnTo>
                  <a:lnTo>
                    <a:pt x="198" y="234"/>
                  </a:lnTo>
                  <a:lnTo>
                    <a:pt x="213" y="228"/>
                  </a:lnTo>
                  <a:lnTo>
                    <a:pt x="231" y="223"/>
                  </a:lnTo>
                  <a:lnTo>
                    <a:pt x="251" y="222"/>
                  </a:lnTo>
                  <a:lnTo>
                    <a:pt x="275" y="223"/>
                  </a:lnTo>
                  <a:lnTo>
                    <a:pt x="299" y="231"/>
                  </a:lnTo>
                  <a:lnTo>
                    <a:pt x="325" y="241"/>
                  </a:lnTo>
                  <a:lnTo>
                    <a:pt x="318" y="231"/>
                  </a:lnTo>
                  <a:lnTo>
                    <a:pt x="309" y="220"/>
                  </a:lnTo>
                  <a:lnTo>
                    <a:pt x="303" y="207"/>
                  </a:lnTo>
                  <a:lnTo>
                    <a:pt x="297" y="191"/>
                  </a:lnTo>
                  <a:lnTo>
                    <a:pt x="296" y="173"/>
                  </a:lnTo>
                  <a:lnTo>
                    <a:pt x="296" y="154"/>
                  </a:lnTo>
                  <a:lnTo>
                    <a:pt x="302" y="132"/>
                  </a:lnTo>
                  <a:lnTo>
                    <a:pt x="312" y="107"/>
                  </a:lnTo>
                  <a:lnTo>
                    <a:pt x="297" y="104"/>
                  </a:lnTo>
                  <a:lnTo>
                    <a:pt x="281" y="99"/>
                  </a:lnTo>
                  <a:lnTo>
                    <a:pt x="266" y="92"/>
                  </a:lnTo>
                  <a:lnTo>
                    <a:pt x="253" y="83"/>
                  </a:lnTo>
                  <a:lnTo>
                    <a:pt x="241" y="73"/>
                  </a:lnTo>
                  <a:lnTo>
                    <a:pt x="232" y="56"/>
                  </a:lnTo>
                  <a:lnTo>
                    <a:pt x="228" y="39"/>
                  </a:lnTo>
                  <a:lnTo>
                    <a:pt x="226" y="15"/>
                  </a:lnTo>
                  <a:lnTo>
                    <a:pt x="217" y="16"/>
                  </a:lnTo>
                  <a:lnTo>
                    <a:pt x="209" y="19"/>
                  </a:lnTo>
                  <a:lnTo>
                    <a:pt x="200" y="19"/>
                  </a:lnTo>
                  <a:lnTo>
                    <a:pt x="191" y="19"/>
                  </a:lnTo>
                  <a:lnTo>
                    <a:pt x="181" y="18"/>
                  </a:lnTo>
                  <a:lnTo>
                    <a:pt x="170" y="13"/>
                  </a:lnTo>
                  <a:lnTo>
                    <a:pt x="160" y="8"/>
                  </a:lnTo>
                  <a:lnTo>
                    <a:pt x="148"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5" name="Freeform 318"/>
            <p:cNvSpPr>
              <a:spLocks/>
            </p:cNvSpPr>
            <p:nvPr/>
          </p:nvSpPr>
          <p:spPr bwMode="auto">
            <a:xfrm>
              <a:off x="1909" y="1185"/>
              <a:ext cx="285" cy="351"/>
            </a:xfrm>
            <a:custGeom>
              <a:avLst/>
              <a:gdLst>
                <a:gd name="T0" fmla="*/ 240 w 285"/>
                <a:gd name="T1" fmla="*/ 170 h 351"/>
                <a:gd name="T2" fmla="*/ 203 w 285"/>
                <a:gd name="T3" fmla="*/ 173 h 351"/>
                <a:gd name="T4" fmla="*/ 155 w 285"/>
                <a:gd name="T5" fmla="*/ 189 h 351"/>
                <a:gd name="T6" fmla="*/ 109 w 285"/>
                <a:gd name="T7" fmla="*/ 229 h 351"/>
                <a:gd name="T8" fmla="*/ 82 w 285"/>
                <a:gd name="T9" fmla="*/ 292 h 351"/>
                <a:gd name="T10" fmla="*/ 63 w 285"/>
                <a:gd name="T11" fmla="*/ 331 h 351"/>
                <a:gd name="T12" fmla="*/ 44 w 285"/>
                <a:gd name="T13" fmla="*/ 340 h 351"/>
                <a:gd name="T14" fmla="*/ 31 w 285"/>
                <a:gd name="T15" fmla="*/ 343 h 351"/>
                <a:gd name="T16" fmla="*/ 17 w 285"/>
                <a:gd name="T17" fmla="*/ 346 h 351"/>
                <a:gd name="T18" fmla="*/ 6 w 285"/>
                <a:gd name="T19" fmla="*/ 350 h 351"/>
                <a:gd name="T20" fmla="*/ 1 w 285"/>
                <a:gd name="T21" fmla="*/ 350 h 351"/>
                <a:gd name="T22" fmla="*/ 0 w 285"/>
                <a:gd name="T23" fmla="*/ 347 h 351"/>
                <a:gd name="T24" fmla="*/ 23 w 285"/>
                <a:gd name="T25" fmla="*/ 335 h 351"/>
                <a:gd name="T26" fmla="*/ 54 w 285"/>
                <a:gd name="T27" fmla="*/ 300 h 351"/>
                <a:gd name="T28" fmla="*/ 68 w 285"/>
                <a:gd name="T29" fmla="*/ 257 h 351"/>
                <a:gd name="T30" fmla="*/ 70 w 285"/>
                <a:gd name="T31" fmla="*/ 220 h 351"/>
                <a:gd name="T32" fmla="*/ 69 w 285"/>
                <a:gd name="T33" fmla="*/ 195 h 351"/>
                <a:gd name="T34" fmla="*/ 63 w 285"/>
                <a:gd name="T35" fmla="*/ 167 h 351"/>
                <a:gd name="T36" fmla="*/ 68 w 285"/>
                <a:gd name="T37" fmla="*/ 149 h 351"/>
                <a:gd name="T38" fmla="*/ 90 w 285"/>
                <a:gd name="T39" fmla="*/ 133 h 351"/>
                <a:gd name="T40" fmla="*/ 110 w 285"/>
                <a:gd name="T41" fmla="*/ 108 h 351"/>
                <a:gd name="T42" fmla="*/ 118 w 285"/>
                <a:gd name="T43" fmla="*/ 78 h 351"/>
                <a:gd name="T44" fmla="*/ 125 w 285"/>
                <a:gd name="T45" fmla="*/ 60 h 351"/>
                <a:gd name="T46" fmla="*/ 158 w 285"/>
                <a:gd name="T47" fmla="*/ 50 h 351"/>
                <a:gd name="T48" fmla="*/ 193 w 285"/>
                <a:gd name="T49" fmla="*/ 32 h 351"/>
                <a:gd name="T50" fmla="*/ 223 w 285"/>
                <a:gd name="T51" fmla="*/ 10 h 351"/>
                <a:gd name="T52" fmla="*/ 231 w 285"/>
                <a:gd name="T53" fmla="*/ 13 h 351"/>
                <a:gd name="T54" fmla="*/ 236 w 285"/>
                <a:gd name="T55" fmla="*/ 47 h 351"/>
                <a:gd name="T56" fmla="*/ 249 w 285"/>
                <a:gd name="T57" fmla="*/ 79 h 351"/>
                <a:gd name="T58" fmla="*/ 271 w 285"/>
                <a:gd name="T59" fmla="*/ 106 h 351"/>
                <a:gd name="T60" fmla="*/ 276 w 285"/>
                <a:gd name="T61" fmla="*/ 116 h 351"/>
                <a:gd name="T62" fmla="*/ 258 w 285"/>
                <a:gd name="T63" fmla="*/ 124 h 351"/>
                <a:gd name="T64" fmla="*/ 245 w 285"/>
                <a:gd name="T65" fmla="*/ 137 h 351"/>
                <a:gd name="T66" fmla="*/ 243 w 285"/>
                <a:gd name="T67" fmla="*/ 158 h 3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1"/>
                <a:gd name="T104" fmla="*/ 285 w 285"/>
                <a:gd name="T105" fmla="*/ 351 h 3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1">
                  <a:moveTo>
                    <a:pt x="249" y="170"/>
                  </a:moveTo>
                  <a:lnTo>
                    <a:pt x="240" y="170"/>
                  </a:lnTo>
                  <a:lnTo>
                    <a:pt x="224" y="170"/>
                  </a:lnTo>
                  <a:lnTo>
                    <a:pt x="203" y="173"/>
                  </a:lnTo>
                  <a:lnTo>
                    <a:pt x="180" y="178"/>
                  </a:lnTo>
                  <a:lnTo>
                    <a:pt x="155" y="189"/>
                  </a:lnTo>
                  <a:lnTo>
                    <a:pt x="131" y="205"/>
                  </a:lnTo>
                  <a:lnTo>
                    <a:pt x="109" y="229"/>
                  </a:lnTo>
                  <a:lnTo>
                    <a:pt x="93" y="263"/>
                  </a:lnTo>
                  <a:lnTo>
                    <a:pt x="82" y="292"/>
                  </a:lnTo>
                  <a:lnTo>
                    <a:pt x="73" y="316"/>
                  </a:lnTo>
                  <a:lnTo>
                    <a:pt x="63" y="331"/>
                  </a:lnTo>
                  <a:lnTo>
                    <a:pt x="51" y="338"/>
                  </a:lnTo>
                  <a:lnTo>
                    <a:pt x="44" y="340"/>
                  </a:lnTo>
                  <a:lnTo>
                    <a:pt x="38" y="341"/>
                  </a:lnTo>
                  <a:lnTo>
                    <a:pt x="31" y="343"/>
                  </a:lnTo>
                  <a:lnTo>
                    <a:pt x="23" y="344"/>
                  </a:lnTo>
                  <a:lnTo>
                    <a:pt x="17" y="346"/>
                  </a:lnTo>
                  <a:lnTo>
                    <a:pt x="11" y="347"/>
                  </a:lnTo>
                  <a:lnTo>
                    <a:pt x="6" y="350"/>
                  </a:lnTo>
                  <a:lnTo>
                    <a:pt x="1" y="351"/>
                  </a:lnTo>
                  <a:lnTo>
                    <a:pt x="1" y="350"/>
                  </a:lnTo>
                  <a:lnTo>
                    <a:pt x="1" y="348"/>
                  </a:lnTo>
                  <a:lnTo>
                    <a:pt x="0" y="347"/>
                  </a:lnTo>
                  <a:lnTo>
                    <a:pt x="0" y="346"/>
                  </a:lnTo>
                  <a:lnTo>
                    <a:pt x="23" y="335"/>
                  </a:lnTo>
                  <a:lnTo>
                    <a:pt x="42" y="319"/>
                  </a:lnTo>
                  <a:lnTo>
                    <a:pt x="54" y="300"/>
                  </a:lnTo>
                  <a:lnTo>
                    <a:pt x="63" y="279"/>
                  </a:lnTo>
                  <a:lnTo>
                    <a:pt x="68" y="257"/>
                  </a:lnTo>
                  <a:lnTo>
                    <a:pt x="70" y="238"/>
                  </a:lnTo>
                  <a:lnTo>
                    <a:pt x="70" y="220"/>
                  </a:lnTo>
                  <a:lnTo>
                    <a:pt x="70" y="207"/>
                  </a:lnTo>
                  <a:lnTo>
                    <a:pt x="69" y="195"/>
                  </a:lnTo>
                  <a:lnTo>
                    <a:pt x="68" y="181"/>
                  </a:lnTo>
                  <a:lnTo>
                    <a:pt x="63" y="167"/>
                  </a:lnTo>
                  <a:lnTo>
                    <a:pt x="59" y="150"/>
                  </a:lnTo>
                  <a:lnTo>
                    <a:pt x="68" y="149"/>
                  </a:lnTo>
                  <a:lnTo>
                    <a:pt x="79" y="143"/>
                  </a:lnTo>
                  <a:lnTo>
                    <a:pt x="90" y="133"/>
                  </a:lnTo>
                  <a:lnTo>
                    <a:pt x="101" y="121"/>
                  </a:lnTo>
                  <a:lnTo>
                    <a:pt x="110" y="108"/>
                  </a:lnTo>
                  <a:lnTo>
                    <a:pt x="116" y="93"/>
                  </a:lnTo>
                  <a:lnTo>
                    <a:pt x="118" y="78"/>
                  </a:lnTo>
                  <a:lnTo>
                    <a:pt x="113" y="62"/>
                  </a:lnTo>
                  <a:lnTo>
                    <a:pt x="125" y="60"/>
                  </a:lnTo>
                  <a:lnTo>
                    <a:pt x="141" y="56"/>
                  </a:lnTo>
                  <a:lnTo>
                    <a:pt x="158" y="50"/>
                  </a:lnTo>
                  <a:lnTo>
                    <a:pt x="177" y="41"/>
                  </a:lnTo>
                  <a:lnTo>
                    <a:pt x="193" y="32"/>
                  </a:lnTo>
                  <a:lnTo>
                    <a:pt x="209" y="22"/>
                  </a:lnTo>
                  <a:lnTo>
                    <a:pt x="223" y="10"/>
                  </a:lnTo>
                  <a:lnTo>
                    <a:pt x="231" y="0"/>
                  </a:lnTo>
                  <a:lnTo>
                    <a:pt x="231" y="13"/>
                  </a:lnTo>
                  <a:lnTo>
                    <a:pt x="233" y="29"/>
                  </a:lnTo>
                  <a:lnTo>
                    <a:pt x="236" y="47"/>
                  </a:lnTo>
                  <a:lnTo>
                    <a:pt x="242" y="63"/>
                  </a:lnTo>
                  <a:lnTo>
                    <a:pt x="249" y="79"/>
                  </a:lnTo>
                  <a:lnTo>
                    <a:pt x="259" y="94"/>
                  </a:lnTo>
                  <a:lnTo>
                    <a:pt x="271" y="106"/>
                  </a:lnTo>
                  <a:lnTo>
                    <a:pt x="285" y="115"/>
                  </a:lnTo>
                  <a:lnTo>
                    <a:pt x="276" y="116"/>
                  </a:lnTo>
                  <a:lnTo>
                    <a:pt x="267" y="119"/>
                  </a:lnTo>
                  <a:lnTo>
                    <a:pt x="258" y="124"/>
                  </a:lnTo>
                  <a:lnTo>
                    <a:pt x="251" y="130"/>
                  </a:lnTo>
                  <a:lnTo>
                    <a:pt x="245" y="137"/>
                  </a:lnTo>
                  <a:lnTo>
                    <a:pt x="243" y="147"/>
                  </a:lnTo>
                  <a:lnTo>
                    <a:pt x="243" y="158"/>
                  </a:lnTo>
                  <a:lnTo>
                    <a:pt x="249" y="17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6" name="Freeform 319"/>
            <p:cNvSpPr>
              <a:spLocks/>
            </p:cNvSpPr>
            <p:nvPr/>
          </p:nvSpPr>
          <p:spPr bwMode="auto">
            <a:xfrm>
              <a:off x="1816" y="1191"/>
              <a:ext cx="168" cy="340"/>
            </a:xfrm>
            <a:custGeom>
              <a:avLst/>
              <a:gdLst>
                <a:gd name="T0" fmla="*/ 90 w 168"/>
                <a:gd name="T1" fmla="*/ 335 h 340"/>
                <a:gd name="T2" fmla="*/ 78 w 168"/>
                <a:gd name="T3" fmla="*/ 325 h 340"/>
                <a:gd name="T4" fmla="*/ 62 w 168"/>
                <a:gd name="T5" fmla="*/ 325 h 340"/>
                <a:gd name="T6" fmla="*/ 53 w 168"/>
                <a:gd name="T7" fmla="*/ 320 h 340"/>
                <a:gd name="T8" fmla="*/ 54 w 168"/>
                <a:gd name="T9" fmla="*/ 311 h 340"/>
                <a:gd name="T10" fmla="*/ 65 w 168"/>
                <a:gd name="T11" fmla="*/ 300 h 340"/>
                <a:gd name="T12" fmla="*/ 81 w 168"/>
                <a:gd name="T13" fmla="*/ 297 h 340"/>
                <a:gd name="T14" fmla="*/ 96 w 168"/>
                <a:gd name="T15" fmla="*/ 291 h 340"/>
                <a:gd name="T16" fmla="*/ 103 w 168"/>
                <a:gd name="T17" fmla="*/ 282 h 340"/>
                <a:gd name="T18" fmla="*/ 104 w 168"/>
                <a:gd name="T19" fmla="*/ 274 h 340"/>
                <a:gd name="T20" fmla="*/ 103 w 168"/>
                <a:gd name="T21" fmla="*/ 269 h 340"/>
                <a:gd name="T22" fmla="*/ 100 w 168"/>
                <a:gd name="T23" fmla="*/ 261 h 340"/>
                <a:gd name="T24" fmla="*/ 91 w 168"/>
                <a:gd name="T25" fmla="*/ 254 h 340"/>
                <a:gd name="T26" fmla="*/ 73 w 168"/>
                <a:gd name="T27" fmla="*/ 254 h 340"/>
                <a:gd name="T28" fmla="*/ 62 w 168"/>
                <a:gd name="T29" fmla="*/ 263 h 340"/>
                <a:gd name="T30" fmla="*/ 60 w 168"/>
                <a:gd name="T31" fmla="*/ 272 h 340"/>
                <a:gd name="T32" fmla="*/ 56 w 168"/>
                <a:gd name="T33" fmla="*/ 282 h 340"/>
                <a:gd name="T34" fmla="*/ 42 w 168"/>
                <a:gd name="T35" fmla="*/ 292 h 340"/>
                <a:gd name="T36" fmla="*/ 38 w 168"/>
                <a:gd name="T37" fmla="*/ 292 h 340"/>
                <a:gd name="T38" fmla="*/ 32 w 168"/>
                <a:gd name="T39" fmla="*/ 288 h 340"/>
                <a:gd name="T40" fmla="*/ 32 w 168"/>
                <a:gd name="T41" fmla="*/ 280 h 340"/>
                <a:gd name="T42" fmla="*/ 36 w 168"/>
                <a:gd name="T43" fmla="*/ 267 h 340"/>
                <a:gd name="T44" fmla="*/ 44 w 168"/>
                <a:gd name="T45" fmla="*/ 257 h 340"/>
                <a:gd name="T46" fmla="*/ 53 w 168"/>
                <a:gd name="T47" fmla="*/ 246 h 340"/>
                <a:gd name="T48" fmla="*/ 54 w 168"/>
                <a:gd name="T49" fmla="*/ 238 h 340"/>
                <a:gd name="T50" fmla="*/ 54 w 168"/>
                <a:gd name="T51" fmla="*/ 233 h 340"/>
                <a:gd name="T52" fmla="*/ 51 w 168"/>
                <a:gd name="T53" fmla="*/ 226 h 340"/>
                <a:gd name="T54" fmla="*/ 42 w 168"/>
                <a:gd name="T55" fmla="*/ 218 h 340"/>
                <a:gd name="T56" fmla="*/ 31 w 168"/>
                <a:gd name="T57" fmla="*/ 215 h 340"/>
                <a:gd name="T58" fmla="*/ 22 w 168"/>
                <a:gd name="T59" fmla="*/ 217 h 340"/>
                <a:gd name="T60" fmla="*/ 16 w 168"/>
                <a:gd name="T61" fmla="*/ 220 h 340"/>
                <a:gd name="T62" fmla="*/ 10 w 168"/>
                <a:gd name="T63" fmla="*/ 224 h 340"/>
                <a:gd name="T64" fmla="*/ 0 w 168"/>
                <a:gd name="T65" fmla="*/ 195 h 340"/>
                <a:gd name="T66" fmla="*/ 14 w 168"/>
                <a:gd name="T67" fmla="*/ 128 h 340"/>
                <a:gd name="T68" fmla="*/ 60 w 168"/>
                <a:gd name="T69" fmla="*/ 68 h 340"/>
                <a:gd name="T70" fmla="*/ 118 w 168"/>
                <a:gd name="T71" fmla="*/ 23 h 340"/>
                <a:gd name="T72" fmla="*/ 150 w 168"/>
                <a:gd name="T73" fmla="*/ 5 h 340"/>
                <a:gd name="T74" fmla="*/ 168 w 168"/>
                <a:gd name="T75" fmla="*/ 0 h 340"/>
                <a:gd name="T76" fmla="*/ 153 w 168"/>
                <a:gd name="T77" fmla="*/ 20 h 340"/>
                <a:gd name="T78" fmla="*/ 137 w 168"/>
                <a:gd name="T79" fmla="*/ 59 h 340"/>
                <a:gd name="T80" fmla="*/ 137 w 168"/>
                <a:gd name="T81" fmla="*/ 93 h 340"/>
                <a:gd name="T82" fmla="*/ 146 w 168"/>
                <a:gd name="T83" fmla="*/ 125 h 340"/>
                <a:gd name="T84" fmla="*/ 156 w 168"/>
                <a:gd name="T85" fmla="*/ 161 h 340"/>
                <a:gd name="T86" fmla="*/ 162 w 168"/>
                <a:gd name="T87" fmla="*/ 189 h 340"/>
                <a:gd name="T88" fmla="*/ 163 w 168"/>
                <a:gd name="T89" fmla="*/ 214 h 340"/>
                <a:gd name="T90" fmla="*/ 161 w 168"/>
                <a:gd name="T91" fmla="*/ 251 h 340"/>
                <a:gd name="T92" fmla="*/ 147 w 168"/>
                <a:gd name="T93" fmla="*/ 294 h 340"/>
                <a:gd name="T94" fmla="*/ 116 w 168"/>
                <a:gd name="T95" fmla="*/ 329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0"/>
                <a:gd name="T146" fmla="*/ 168 w 16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0">
                  <a:moveTo>
                    <a:pt x="93" y="340"/>
                  </a:moveTo>
                  <a:lnTo>
                    <a:pt x="90" y="335"/>
                  </a:lnTo>
                  <a:lnTo>
                    <a:pt x="85" y="329"/>
                  </a:lnTo>
                  <a:lnTo>
                    <a:pt x="78" y="325"/>
                  </a:lnTo>
                  <a:lnTo>
                    <a:pt x="68" y="325"/>
                  </a:lnTo>
                  <a:lnTo>
                    <a:pt x="62" y="325"/>
                  </a:lnTo>
                  <a:lnTo>
                    <a:pt x="57" y="323"/>
                  </a:lnTo>
                  <a:lnTo>
                    <a:pt x="53" y="320"/>
                  </a:lnTo>
                  <a:lnTo>
                    <a:pt x="50" y="317"/>
                  </a:lnTo>
                  <a:lnTo>
                    <a:pt x="54" y="311"/>
                  </a:lnTo>
                  <a:lnTo>
                    <a:pt x="60" y="304"/>
                  </a:lnTo>
                  <a:lnTo>
                    <a:pt x="65" y="300"/>
                  </a:lnTo>
                  <a:lnTo>
                    <a:pt x="69" y="297"/>
                  </a:lnTo>
                  <a:lnTo>
                    <a:pt x="81" y="297"/>
                  </a:lnTo>
                  <a:lnTo>
                    <a:pt x="90" y="295"/>
                  </a:lnTo>
                  <a:lnTo>
                    <a:pt x="96" y="291"/>
                  </a:lnTo>
                  <a:lnTo>
                    <a:pt x="101" y="285"/>
                  </a:lnTo>
                  <a:lnTo>
                    <a:pt x="103" y="282"/>
                  </a:lnTo>
                  <a:lnTo>
                    <a:pt x="103" y="277"/>
                  </a:lnTo>
                  <a:lnTo>
                    <a:pt x="104" y="274"/>
                  </a:lnTo>
                  <a:lnTo>
                    <a:pt x="104" y="272"/>
                  </a:lnTo>
                  <a:lnTo>
                    <a:pt x="103" y="269"/>
                  </a:lnTo>
                  <a:lnTo>
                    <a:pt x="101" y="264"/>
                  </a:lnTo>
                  <a:lnTo>
                    <a:pt x="100" y="261"/>
                  </a:lnTo>
                  <a:lnTo>
                    <a:pt x="99" y="258"/>
                  </a:lnTo>
                  <a:lnTo>
                    <a:pt x="91" y="254"/>
                  </a:lnTo>
                  <a:lnTo>
                    <a:pt x="82" y="252"/>
                  </a:lnTo>
                  <a:lnTo>
                    <a:pt x="73" y="254"/>
                  </a:lnTo>
                  <a:lnTo>
                    <a:pt x="66" y="257"/>
                  </a:lnTo>
                  <a:lnTo>
                    <a:pt x="62" y="263"/>
                  </a:lnTo>
                  <a:lnTo>
                    <a:pt x="60" y="267"/>
                  </a:lnTo>
                  <a:lnTo>
                    <a:pt x="60" y="272"/>
                  </a:lnTo>
                  <a:lnTo>
                    <a:pt x="62" y="276"/>
                  </a:lnTo>
                  <a:lnTo>
                    <a:pt x="56" y="282"/>
                  </a:lnTo>
                  <a:lnTo>
                    <a:pt x="48" y="288"/>
                  </a:lnTo>
                  <a:lnTo>
                    <a:pt x="42" y="292"/>
                  </a:lnTo>
                  <a:lnTo>
                    <a:pt x="39" y="295"/>
                  </a:lnTo>
                  <a:lnTo>
                    <a:pt x="38" y="292"/>
                  </a:lnTo>
                  <a:lnTo>
                    <a:pt x="35" y="291"/>
                  </a:lnTo>
                  <a:lnTo>
                    <a:pt x="32" y="288"/>
                  </a:lnTo>
                  <a:lnTo>
                    <a:pt x="29" y="286"/>
                  </a:lnTo>
                  <a:lnTo>
                    <a:pt x="32" y="280"/>
                  </a:lnTo>
                  <a:lnTo>
                    <a:pt x="35" y="273"/>
                  </a:lnTo>
                  <a:lnTo>
                    <a:pt x="36" y="267"/>
                  </a:lnTo>
                  <a:lnTo>
                    <a:pt x="38" y="261"/>
                  </a:lnTo>
                  <a:lnTo>
                    <a:pt x="44" y="257"/>
                  </a:lnTo>
                  <a:lnTo>
                    <a:pt x="48" y="252"/>
                  </a:lnTo>
                  <a:lnTo>
                    <a:pt x="53" y="246"/>
                  </a:lnTo>
                  <a:lnTo>
                    <a:pt x="54" y="240"/>
                  </a:lnTo>
                  <a:lnTo>
                    <a:pt x="54" y="238"/>
                  </a:lnTo>
                  <a:lnTo>
                    <a:pt x="54" y="236"/>
                  </a:lnTo>
                  <a:lnTo>
                    <a:pt x="54" y="233"/>
                  </a:lnTo>
                  <a:lnTo>
                    <a:pt x="54" y="232"/>
                  </a:lnTo>
                  <a:lnTo>
                    <a:pt x="51" y="226"/>
                  </a:lnTo>
                  <a:lnTo>
                    <a:pt x="48" y="221"/>
                  </a:lnTo>
                  <a:lnTo>
                    <a:pt x="42" y="218"/>
                  </a:lnTo>
                  <a:lnTo>
                    <a:pt x="34" y="215"/>
                  </a:lnTo>
                  <a:lnTo>
                    <a:pt x="31" y="215"/>
                  </a:lnTo>
                  <a:lnTo>
                    <a:pt x="26" y="215"/>
                  </a:lnTo>
                  <a:lnTo>
                    <a:pt x="22" y="217"/>
                  </a:lnTo>
                  <a:lnTo>
                    <a:pt x="19" y="218"/>
                  </a:lnTo>
                  <a:lnTo>
                    <a:pt x="16" y="220"/>
                  </a:lnTo>
                  <a:lnTo>
                    <a:pt x="13" y="221"/>
                  </a:lnTo>
                  <a:lnTo>
                    <a:pt x="10" y="224"/>
                  </a:lnTo>
                  <a:lnTo>
                    <a:pt x="8" y="226"/>
                  </a:lnTo>
                  <a:lnTo>
                    <a:pt x="0" y="195"/>
                  </a:lnTo>
                  <a:lnTo>
                    <a:pt x="3" y="161"/>
                  </a:lnTo>
                  <a:lnTo>
                    <a:pt x="14" y="128"/>
                  </a:lnTo>
                  <a:lnTo>
                    <a:pt x="35" y="96"/>
                  </a:lnTo>
                  <a:lnTo>
                    <a:pt x="60" y="68"/>
                  </a:lnTo>
                  <a:lnTo>
                    <a:pt x="88" y="42"/>
                  </a:lnTo>
                  <a:lnTo>
                    <a:pt x="118" y="23"/>
                  </a:lnTo>
                  <a:lnTo>
                    <a:pt x="143" y="10"/>
                  </a:lnTo>
                  <a:lnTo>
                    <a:pt x="150" y="5"/>
                  </a:lnTo>
                  <a:lnTo>
                    <a:pt x="161" y="1"/>
                  </a:lnTo>
                  <a:lnTo>
                    <a:pt x="168" y="0"/>
                  </a:lnTo>
                  <a:lnTo>
                    <a:pt x="163" y="5"/>
                  </a:lnTo>
                  <a:lnTo>
                    <a:pt x="153" y="20"/>
                  </a:lnTo>
                  <a:lnTo>
                    <a:pt x="144" y="39"/>
                  </a:lnTo>
                  <a:lnTo>
                    <a:pt x="137" y="59"/>
                  </a:lnTo>
                  <a:lnTo>
                    <a:pt x="135" y="79"/>
                  </a:lnTo>
                  <a:lnTo>
                    <a:pt x="137" y="93"/>
                  </a:lnTo>
                  <a:lnTo>
                    <a:pt x="141" y="107"/>
                  </a:lnTo>
                  <a:lnTo>
                    <a:pt x="146" y="125"/>
                  </a:lnTo>
                  <a:lnTo>
                    <a:pt x="152" y="144"/>
                  </a:lnTo>
                  <a:lnTo>
                    <a:pt x="156" y="161"/>
                  </a:lnTo>
                  <a:lnTo>
                    <a:pt x="161" y="175"/>
                  </a:lnTo>
                  <a:lnTo>
                    <a:pt x="162" y="189"/>
                  </a:lnTo>
                  <a:lnTo>
                    <a:pt x="163" y="201"/>
                  </a:lnTo>
                  <a:lnTo>
                    <a:pt x="163" y="214"/>
                  </a:lnTo>
                  <a:lnTo>
                    <a:pt x="163" y="232"/>
                  </a:lnTo>
                  <a:lnTo>
                    <a:pt x="161" y="251"/>
                  </a:lnTo>
                  <a:lnTo>
                    <a:pt x="156" y="273"/>
                  </a:lnTo>
                  <a:lnTo>
                    <a:pt x="147" y="294"/>
                  </a:lnTo>
                  <a:lnTo>
                    <a:pt x="135" y="313"/>
                  </a:lnTo>
                  <a:lnTo>
                    <a:pt x="116" y="329"/>
                  </a:lnTo>
                  <a:lnTo>
                    <a:pt x="93" y="340"/>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7" name="Freeform 320"/>
            <p:cNvSpPr>
              <a:spLocks/>
            </p:cNvSpPr>
            <p:nvPr/>
          </p:nvSpPr>
          <p:spPr bwMode="auto">
            <a:xfrm>
              <a:off x="1551" y="1355"/>
              <a:ext cx="821" cy="578"/>
            </a:xfrm>
            <a:custGeom>
              <a:avLst/>
              <a:gdLst>
                <a:gd name="T0" fmla="*/ 380 w 821"/>
                <a:gd name="T1" fmla="*/ 492 h 578"/>
                <a:gd name="T2" fmla="*/ 335 w 821"/>
                <a:gd name="T3" fmla="*/ 570 h 578"/>
                <a:gd name="T4" fmla="*/ 299 w 821"/>
                <a:gd name="T5" fmla="*/ 504 h 578"/>
                <a:gd name="T6" fmla="*/ 250 w 821"/>
                <a:gd name="T7" fmla="*/ 452 h 578"/>
                <a:gd name="T8" fmla="*/ 234 w 821"/>
                <a:gd name="T9" fmla="*/ 329 h 578"/>
                <a:gd name="T10" fmla="*/ 268 w 821"/>
                <a:gd name="T11" fmla="*/ 273 h 578"/>
                <a:gd name="T12" fmla="*/ 296 w 821"/>
                <a:gd name="T13" fmla="*/ 214 h 578"/>
                <a:gd name="T14" fmla="*/ 276 w 821"/>
                <a:gd name="T15" fmla="*/ 226 h 578"/>
                <a:gd name="T16" fmla="*/ 254 w 821"/>
                <a:gd name="T17" fmla="*/ 278 h 578"/>
                <a:gd name="T18" fmla="*/ 170 w 821"/>
                <a:gd name="T19" fmla="*/ 346 h 578"/>
                <a:gd name="T20" fmla="*/ 104 w 821"/>
                <a:gd name="T21" fmla="*/ 351 h 578"/>
                <a:gd name="T22" fmla="*/ 62 w 821"/>
                <a:gd name="T23" fmla="*/ 337 h 578"/>
                <a:gd name="T24" fmla="*/ 0 w 821"/>
                <a:gd name="T25" fmla="*/ 309 h 578"/>
                <a:gd name="T26" fmla="*/ 52 w 821"/>
                <a:gd name="T27" fmla="*/ 289 h 578"/>
                <a:gd name="T28" fmla="*/ 96 w 821"/>
                <a:gd name="T29" fmla="*/ 235 h 578"/>
                <a:gd name="T30" fmla="*/ 186 w 821"/>
                <a:gd name="T31" fmla="*/ 177 h 578"/>
                <a:gd name="T32" fmla="*/ 241 w 821"/>
                <a:gd name="T33" fmla="*/ 178 h 578"/>
                <a:gd name="T34" fmla="*/ 251 w 821"/>
                <a:gd name="T35" fmla="*/ 183 h 578"/>
                <a:gd name="T36" fmla="*/ 239 w 821"/>
                <a:gd name="T37" fmla="*/ 214 h 578"/>
                <a:gd name="T38" fmla="*/ 247 w 821"/>
                <a:gd name="T39" fmla="*/ 220 h 578"/>
                <a:gd name="T40" fmla="*/ 276 w 821"/>
                <a:gd name="T41" fmla="*/ 214 h 578"/>
                <a:gd name="T42" fmla="*/ 272 w 821"/>
                <a:gd name="T43" fmla="*/ 177 h 578"/>
                <a:gd name="T44" fmla="*/ 281 w 821"/>
                <a:gd name="T45" fmla="*/ 176 h 578"/>
                <a:gd name="T46" fmla="*/ 299 w 821"/>
                <a:gd name="T47" fmla="*/ 198 h 578"/>
                <a:gd name="T48" fmla="*/ 335 w 821"/>
                <a:gd name="T49" fmla="*/ 202 h 578"/>
                <a:gd name="T50" fmla="*/ 364 w 821"/>
                <a:gd name="T51" fmla="*/ 180 h 578"/>
                <a:gd name="T52" fmla="*/ 396 w 821"/>
                <a:gd name="T53" fmla="*/ 171 h 578"/>
                <a:gd name="T54" fmla="*/ 440 w 821"/>
                <a:gd name="T55" fmla="*/ 122 h 578"/>
                <a:gd name="T56" fmla="*/ 538 w 821"/>
                <a:gd name="T57" fmla="*/ 8 h 578"/>
                <a:gd name="T58" fmla="*/ 614 w 821"/>
                <a:gd name="T59" fmla="*/ 0 h 578"/>
                <a:gd name="T60" fmla="*/ 677 w 821"/>
                <a:gd name="T61" fmla="*/ 11 h 578"/>
                <a:gd name="T62" fmla="*/ 743 w 821"/>
                <a:gd name="T63" fmla="*/ 37 h 578"/>
                <a:gd name="T64" fmla="*/ 808 w 821"/>
                <a:gd name="T65" fmla="*/ 40 h 578"/>
                <a:gd name="T66" fmla="*/ 798 w 821"/>
                <a:gd name="T67" fmla="*/ 72 h 578"/>
                <a:gd name="T68" fmla="*/ 709 w 821"/>
                <a:gd name="T69" fmla="*/ 180 h 578"/>
                <a:gd name="T70" fmla="*/ 631 w 821"/>
                <a:gd name="T71" fmla="*/ 215 h 578"/>
                <a:gd name="T72" fmla="*/ 545 w 821"/>
                <a:gd name="T73" fmla="*/ 236 h 578"/>
                <a:gd name="T74" fmla="*/ 467 w 821"/>
                <a:gd name="T75" fmla="*/ 217 h 578"/>
                <a:gd name="T76" fmla="*/ 426 w 821"/>
                <a:gd name="T77" fmla="*/ 195 h 578"/>
                <a:gd name="T78" fmla="*/ 396 w 821"/>
                <a:gd name="T79" fmla="*/ 186 h 578"/>
                <a:gd name="T80" fmla="*/ 364 w 821"/>
                <a:gd name="T81" fmla="*/ 195 h 578"/>
                <a:gd name="T82" fmla="*/ 366 w 821"/>
                <a:gd name="T83" fmla="*/ 210 h 578"/>
                <a:gd name="T84" fmla="*/ 402 w 821"/>
                <a:gd name="T85" fmla="*/ 208 h 578"/>
                <a:gd name="T86" fmla="*/ 445 w 821"/>
                <a:gd name="T87" fmla="*/ 205 h 578"/>
                <a:gd name="T88" fmla="*/ 524 w 821"/>
                <a:gd name="T89" fmla="*/ 233 h 578"/>
                <a:gd name="T90" fmla="*/ 595 w 821"/>
                <a:gd name="T91" fmla="*/ 317 h 578"/>
                <a:gd name="T92" fmla="*/ 617 w 821"/>
                <a:gd name="T93" fmla="*/ 421 h 578"/>
                <a:gd name="T94" fmla="*/ 575 w 821"/>
                <a:gd name="T95" fmla="*/ 419 h 578"/>
                <a:gd name="T96" fmla="*/ 479 w 821"/>
                <a:gd name="T97" fmla="*/ 393 h 578"/>
                <a:gd name="T98" fmla="*/ 418 w 821"/>
                <a:gd name="T99" fmla="*/ 374 h 578"/>
                <a:gd name="T100" fmla="*/ 371 w 821"/>
                <a:gd name="T101" fmla="*/ 300 h 578"/>
                <a:gd name="T102" fmla="*/ 356 w 821"/>
                <a:gd name="T103" fmla="*/ 232 h 578"/>
                <a:gd name="T104" fmla="*/ 322 w 821"/>
                <a:gd name="T105" fmla="*/ 208 h 578"/>
                <a:gd name="T106" fmla="*/ 304 w 821"/>
                <a:gd name="T107" fmla="*/ 214 h 578"/>
                <a:gd name="T108" fmla="*/ 322 w 821"/>
                <a:gd name="T109" fmla="*/ 245 h 578"/>
                <a:gd name="T110" fmla="*/ 383 w 821"/>
                <a:gd name="T111" fmla="*/ 319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8"/>
                <a:gd name="T170" fmla="*/ 821 w 821"/>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8">
                  <a:moveTo>
                    <a:pt x="392" y="341"/>
                  </a:moveTo>
                  <a:lnTo>
                    <a:pt x="400" y="382"/>
                  </a:lnTo>
                  <a:lnTo>
                    <a:pt x="400" y="424"/>
                  </a:lnTo>
                  <a:lnTo>
                    <a:pt x="393" y="462"/>
                  </a:lnTo>
                  <a:lnTo>
                    <a:pt x="380" y="492"/>
                  </a:lnTo>
                  <a:lnTo>
                    <a:pt x="365" y="514"/>
                  </a:lnTo>
                  <a:lnTo>
                    <a:pt x="353" y="535"/>
                  </a:lnTo>
                  <a:lnTo>
                    <a:pt x="344" y="554"/>
                  </a:lnTo>
                  <a:lnTo>
                    <a:pt x="337" y="578"/>
                  </a:lnTo>
                  <a:lnTo>
                    <a:pt x="335" y="570"/>
                  </a:lnTo>
                  <a:lnTo>
                    <a:pt x="331" y="558"/>
                  </a:lnTo>
                  <a:lnTo>
                    <a:pt x="325" y="545"/>
                  </a:lnTo>
                  <a:lnTo>
                    <a:pt x="318" y="532"/>
                  </a:lnTo>
                  <a:lnTo>
                    <a:pt x="309" y="517"/>
                  </a:lnTo>
                  <a:lnTo>
                    <a:pt x="299" y="504"/>
                  </a:lnTo>
                  <a:lnTo>
                    <a:pt x="288" y="490"/>
                  </a:lnTo>
                  <a:lnTo>
                    <a:pt x="278" y="481"/>
                  </a:lnTo>
                  <a:lnTo>
                    <a:pt x="266" y="473"/>
                  </a:lnTo>
                  <a:lnTo>
                    <a:pt x="257" y="462"/>
                  </a:lnTo>
                  <a:lnTo>
                    <a:pt x="250" y="452"/>
                  </a:lnTo>
                  <a:lnTo>
                    <a:pt x="244" y="442"/>
                  </a:lnTo>
                  <a:lnTo>
                    <a:pt x="232" y="409"/>
                  </a:lnTo>
                  <a:lnTo>
                    <a:pt x="229" y="378"/>
                  </a:lnTo>
                  <a:lnTo>
                    <a:pt x="231" y="350"/>
                  </a:lnTo>
                  <a:lnTo>
                    <a:pt x="234" y="329"/>
                  </a:lnTo>
                  <a:lnTo>
                    <a:pt x="238" y="319"/>
                  </a:lnTo>
                  <a:lnTo>
                    <a:pt x="244" y="307"/>
                  </a:lnTo>
                  <a:lnTo>
                    <a:pt x="250" y="295"/>
                  </a:lnTo>
                  <a:lnTo>
                    <a:pt x="259" y="285"/>
                  </a:lnTo>
                  <a:lnTo>
                    <a:pt x="268" y="273"/>
                  </a:lnTo>
                  <a:lnTo>
                    <a:pt x="276" y="260"/>
                  </a:lnTo>
                  <a:lnTo>
                    <a:pt x="284" y="246"/>
                  </a:lnTo>
                  <a:lnTo>
                    <a:pt x="291" y="233"/>
                  </a:lnTo>
                  <a:lnTo>
                    <a:pt x="294" y="224"/>
                  </a:lnTo>
                  <a:lnTo>
                    <a:pt x="296" y="214"/>
                  </a:lnTo>
                  <a:lnTo>
                    <a:pt x="294" y="207"/>
                  </a:lnTo>
                  <a:lnTo>
                    <a:pt x="291" y="205"/>
                  </a:lnTo>
                  <a:lnTo>
                    <a:pt x="284" y="210"/>
                  </a:lnTo>
                  <a:lnTo>
                    <a:pt x="279" y="217"/>
                  </a:lnTo>
                  <a:lnTo>
                    <a:pt x="276" y="226"/>
                  </a:lnTo>
                  <a:lnTo>
                    <a:pt x="273" y="233"/>
                  </a:lnTo>
                  <a:lnTo>
                    <a:pt x="270" y="245"/>
                  </a:lnTo>
                  <a:lnTo>
                    <a:pt x="266" y="257"/>
                  </a:lnTo>
                  <a:lnTo>
                    <a:pt x="260" y="267"/>
                  </a:lnTo>
                  <a:lnTo>
                    <a:pt x="254" y="278"/>
                  </a:lnTo>
                  <a:lnTo>
                    <a:pt x="241" y="297"/>
                  </a:lnTo>
                  <a:lnTo>
                    <a:pt x="225" y="313"/>
                  </a:lnTo>
                  <a:lnTo>
                    <a:pt x="207" y="328"/>
                  </a:lnTo>
                  <a:lnTo>
                    <a:pt x="189" y="338"/>
                  </a:lnTo>
                  <a:lnTo>
                    <a:pt x="170" y="346"/>
                  </a:lnTo>
                  <a:lnTo>
                    <a:pt x="151" y="351"/>
                  </a:lnTo>
                  <a:lnTo>
                    <a:pt x="133" y="354"/>
                  </a:lnTo>
                  <a:lnTo>
                    <a:pt x="115" y="354"/>
                  </a:lnTo>
                  <a:lnTo>
                    <a:pt x="110" y="353"/>
                  </a:lnTo>
                  <a:lnTo>
                    <a:pt x="104" y="351"/>
                  </a:lnTo>
                  <a:lnTo>
                    <a:pt x="98" y="351"/>
                  </a:lnTo>
                  <a:lnTo>
                    <a:pt x="93" y="350"/>
                  </a:lnTo>
                  <a:lnTo>
                    <a:pt x="83" y="346"/>
                  </a:lnTo>
                  <a:lnTo>
                    <a:pt x="73" y="341"/>
                  </a:lnTo>
                  <a:lnTo>
                    <a:pt x="62" y="337"/>
                  </a:lnTo>
                  <a:lnTo>
                    <a:pt x="52" y="331"/>
                  </a:lnTo>
                  <a:lnTo>
                    <a:pt x="42" y="326"/>
                  </a:lnTo>
                  <a:lnTo>
                    <a:pt x="28" y="320"/>
                  </a:lnTo>
                  <a:lnTo>
                    <a:pt x="15" y="314"/>
                  </a:lnTo>
                  <a:lnTo>
                    <a:pt x="0" y="309"/>
                  </a:lnTo>
                  <a:lnTo>
                    <a:pt x="9" y="306"/>
                  </a:lnTo>
                  <a:lnTo>
                    <a:pt x="18" y="303"/>
                  </a:lnTo>
                  <a:lnTo>
                    <a:pt x="30" y="300"/>
                  </a:lnTo>
                  <a:lnTo>
                    <a:pt x="42" y="295"/>
                  </a:lnTo>
                  <a:lnTo>
                    <a:pt x="52" y="289"/>
                  </a:lnTo>
                  <a:lnTo>
                    <a:pt x="62" y="283"/>
                  </a:lnTo>
                  <a:lnTo>
                    <a:pt x="71" y="275"/>
                  </a:lnTo>
                  <a:lnTo>
                    <a:pt x="77" y="266"/>
                  </a:lnTo>
                  <a:lnTo>
                    <a:pt x="86" y="251"/>
                  </a:lnTo>
                  <a:lnTo>
                    <a:pt x="96" y="235"/>
                  </a:lnTo>
                  <a:lnTo>
                    <a:pt x="111" y="218"/>
                  </a:lnTo>
                  <a:lnTo>
                    <a:pt x="127" y="202"/>
                  </a:lnTo>
                  <a:lnTo>
                    <a:pt x="145" y="190"/>
                  </a:lnTo>
                  <a:lnTo>
                    <a:pt x="164" y="181"/>
                  </a:lnTo>
                  <a:lnTo>
                    <a:pt x="186" y="177"/>
                  </a:lnTo>
                  <a:lnTo>
                    <a:pt x="207" y="180"/>
                  </a:lnTo>
                  <a:lnTo>
                    <a:pt x="216" y="184"/>
                  </a:lnTo>
                  <a:lnTo>
                    <a:pt x="226" y="184"/>
                  </a:lnTo>
                  <a:lnTo>
                    <a:pt x="235" y="183"/>
                  </a:lnTo>
                  <a:lnTo>
                    <a:pt x="241" y="178"/>
                  </a:lnTo>
                  <a:lnTo>
                    <a:pt x="245" y="176"/>
                  </a:lnTo>
                  <a:lnTo>
                    <a:pt x="250" y="176"/>
                  </a:lnTo>
                  <a:lnTo>
                    <a:pt x="254" y="176"/>
                  </a:lnTo>
                  <a:lnTo>
                    <a:pt x="259" y="177"/>
                  </a:lnTo>
                  <a:lnTo>
                    <a:pt x="251" y="183"/>
                  </a:lnTo>
                  <a:lnTo>
                    <a:pt x="245" y="192"/>
                  </a:lnTo>
                  <a:lnTo>
                    <a:pt x="239" y="201"/>
                  </a:lnTo>
                  <a:lnTo>
                    <a:pt x="238" y="210"/>
                  </a:lnTo>
                  <a:lnTo>
                    <a:pt x="238" y="211"/>
                  </a:lnTo>
                  <a:lnTo>
                    <a:pt x="239" y="214"/>
                  </a:lnTo>
                  <a:lnTo>
                    <a:pt x="239" y="215"/>
                  </a:lnTo>
                  <a:lnTo>
                    <a:pt x="241" y="217"/>
                  </a:lnTo>
                  <a:lnTo>
                    <a:pt x="242" y="218"/>
                  </a:lnTo>
                  <a:lnTo>
                    <a:pt x="245" y="220"/>
                  </a:lnTo>
                  <a:lnTo>
                    <a:pt x="247" y="220"/>
                  </a:lnTo>
                  <a:lnTo>
                    <a:pt x="248" y="221"/>
                  </a:lnTo>
                  <a:lnTo>
                    <a:pt x="256" y="223"/>
                  </a:lnTo>
                  <a:lnTo>
                    <a:pt x="265" y="221"/>
                  </a:lnTo>
                  <a:lnTo>
                    <a:pt x="270" y="218"/>
                  </a:lnTo>
                  <a:lnTo>
                    <a:pt x="276" y="214"/>
                  </a:lnTo>
                  <a:lnTo>
                    <a:pt x="279" y="205"/>
                  </a:lnTo>
                  <a:lnTo>
                    <a:pt x="281" y="196"/>
                  </a:lnTo>
                  <a:lnTo>
                    <a:pt x="278" y="189"/>
                  </a:lnTo>
                  <a:lnTo>
                    <a:pt x="275" y="181"/>
                  </a:lnTo>
                  <a:lnTo>
                    <a:pt x="272" y="177"/>
                  </a:lnTo>
                  <a:lnTo>
                    <a:pt x="272" y="174"/>
                  </a:lnTo>
                  <a:lnTo>
                    <a:pt x="275" y="173"/>
                  </a:lnTo>
                  <a:lnTo>
                    <a:pt x="278" y="171"/>
                  </a:lnTo>
                  <a:lnTo>
                    <a:pt x="279" y="173"/>
                  </a:lnTo>
                  <a:lnTo>
                    <a:pt x="281" y="176"/>
                  </a:lnTo>
                  <a:lnTo>
                    <a:pt x="282" y="180"/>
                  </a:lnTo>
                  <a:lnTo>
                    <a:pt x="284" y="186"/>
                  </a:lnTo>
                  <a:lnTo>
                    <a:pt x="285" y="192"/>
                  </a:lnTo>
                  <a:lnTo>
                    <a:pt x="291" y="198"/>
                  </a:lnTo>
                  <a:lnTo>
                    <a:pt x="299" y="198"/>
                  </a:lnTo>
                  <a:lnTo>
                    <a:pt x="310" y="192"/>
                  </a:lnTo>
                  <a:lnTo>
                    <a:pt x="315" y="196"/>
                  </a:lnTo>
                  <a:lnTo>
                    <a:pt x="321" y="199"/>
                  </a:lnTo>
                  <a:lnTo>
                    <a:pt x="328" y="202"/>
                  </a:lnTo>
                  <a:lnTo>
                    <a:pt x="335" y="202"/>
                  </a:lnTo>
                  <a:lnTo>
                    <a:pt x="341" y="201"/>
                  </a:lnTo>
                  <a:lnTo>
                    <a:pt x="349" y="198"/>
                  </a:lnTo>
                  <a:lnTo>
                    <a:pt x="355" y="190"/>
                  </a:lnTo>
                  <a:lnTo>
                    <a:pt x="359" y="181"/>
                  </a:lnTo>
                  <a:lnTo>
                    <a:pt x="364" y="180"/>
                  </a:lnTo>
                  <a:lnTo>
                    <a:pt x="369" y="177"/>
                  </a:lnTo>
                  <a:lnTo>
                    <a:pt x="375" y="176"/>
                  </a:lnTo>
                  <a:lnTo>
                    <a:pt x="381" y="174"/>
                  </a:lnTo>
                  <a:lnTo>
                    <a:pt x="389" y="173"/>
                  </a:lnTo>
                  <a:lnTo>
                    <a:pt x="396" y="171"/>
                  </a:lnTo>
                  <a:lnTo>
                    <a:pt x="402" y="170"/>
                  </a:lnTo>
                  <a:lnTo>
                    <a:pt x="409" y="168"/>
                  </a:lnTo>
                  <a:lnTo>
                    <a:pt x="421" y="161"/>
                  </a:lnTo>
                  <a:lnTo>
                    <a:pt x="431" y="146"/>
                  </a:lnTo>
                  <a:lnTo>
                    <a:pt x="440" y="122"/>
                  </a:lnTo>
                  <a:lnTo>
                    <a:pt x="451" y="93"/>
                  </a:lnTo>
                  <a:lnTo>
                    <a:pt x="467" y="59"/>
                  </a:lnTo>
                  <a:lnTo>
                    <a:pt x="489" y="35"/>
                  </a:lnTo>
                  <a:lnTo>
                    <a:pt x="513" y="19"/>
                  </a:lnTo>
                  <a:lnTo>
                    <a:pt x="538" y="8"/>
                  </a:lnTo>
                  <a:lnTo>
                    <a:pt x="561" y="3"/>
                  </a:lnTo>
                  <a:lnTo>
                    <a:pt x="582" y="0"/>
                  </a:lnTo>
                  <a:lnTo>
                    <a:pt x="598" y="0"/>
                  </a:lnTo>
                  <a:lnTo>
                    <a:pt x="607" y="0"/>
                  </a:lnTo>
                  <a:lnTo>
                    <a:pt x="614" y="0"/>
                  </a:lnTo>
                  <a:lnTo>
                    <a:pt x="623" y="1"/>
                  </a:lnTo>
                  <a:lnTo>
                    <a:pt x="635" y="3"/>
                  </a:lnTo>
                  <a:lnTo>
                    <a:pt x="648" y="4"/>
                  </a:lnTo>
                  <a:lnTo>
                    <a:pt x="663" y="8"/>
                  </a:lnTo>
                  <a:lnTo>
                    <a:pt x="677" y="11"/>
                  </a:lnTo>
                  <a:lnTo>
                    <a:pt x="691" y="17"/>
                  </a:lnTo>
                  <a:lnTo>
                    <a:pt x="703" y="23"/>
                  </a:lnTo>
                  <a:lnTo>
                    <a:pt x="715" y="29"/>
                  </a:lnTo>
                  <a:lnTo>
                    <a:pt x="728" y="34"/>
                  </a:lnTo>
                  <a:lnTo>
                    <a:pt x="743" y="37"/>
                  </a:lnTo>
                  <a:lnTo>
                    <a:pt x="756" y="40"/>
                  </a:lnTo>
                  <a:lnTo>
                    <a:pt x="771" y="41"/>
                  </a:lnTo>
                  <a:lnTo>
                    <a:pt x="784" y="41"/>
                  </a:lnTo>
                  <a:lnTo>
                    <a:pt x="796" y="41"/>
                  </a:lnTo>
                  <a:lnTo>
                    <a:pt x="808" y="40"/>
                  </a:lnTo>
                  <a:lnTo>
                    <a:pt x="821" y="40"/>
                  </a:lnTo>
                  <a:lnTo>
                    <a:pt x="821" y="44"/>
                  </a:lnTo>
                  <a:lnTo>
                    <a:pt x="815" y="50"/>
                  </a:lnTo>
                  <a:lnTo>
                    <a:pt x="809" y="56"/>
                  </a:lnTo>
                  <a:lnTo>
                    <a:pt x="798" y="72"/>
                  </a:lnTo>
                  <a:lnTo>
                    <a:pt x="783" y="93"/>
                  </a:lnTo>
                  <a:lnTo>
                    <a:pt x="765" y="116"/>
                  </a:lnTo>
                  <a:lnTo>
                    <a:pt x="747" y="139"/>
                  </a:lnTo>
                  <a:lnTo>
                    <a:pt x="728" y="161"/>
                  </a:lnTo>
                  <a:lnTo>
                    <a:pt x="709" y="180"/>
                  </a:lnTo>
                  <a:lnTo>
                    <a:pt x="690" y="195"/>
                  </a:lnTo>
                  <a:lnTo>
                    <a:pt x="672" y="202"/>
                  </a:lnTo>
                  <a:lnTo>
                    <a:pt x="660" y="205"/>
                  </a:lnTo>
                  <a:lnTo>
                    <a:pt x="647" y="211"/>
                  </a:lnTo>
                  <a:lnTo>
                    <a:pt x="631" y="215"/>
                  </a:lnTo>
                  <a:lnTo>
                    <a:pt x="613" y="221"/>
                  </a:lnTo>
                  <a:lnTo>
                    <a:pt x="594" y="227"/>
                  </a:lnTo>
                  <a:lnTo>
                    <a:pt x="576" y="232"/>
                  </a:lnTo>
                  <a:lnTo>
                    <a:pt x="560" y="235"/>
                  </a:lnTo>
                  <a:lnTo>
                    <a:pt x="545" y="236"/>
                  </a:lnTo>
                  <a:lnTo>
                    <a:pt x="532" y="235"/>
                  </a:lnTo>
                  <a:lnTo>
                    <a:pt x="516" y="232"/>
                  </a:lnTo>
                  <a:lnTo>
                    <a:pt x="498" y="227"/>
                  </a:lnTo>
                  <a:lnTo>
                    <a:pt x="482" y="221"/>
                  </a:lnTo>
                  <a:lnTo>
                    <a:pt x="467" y="217"/>
                  </a:lnTo>
                  <a:lnTo>
                    <a:pt x="454" y="211"/>
                  </a:lnTo>
                  <a:lnTo>
                    <a:pt x="443" y="207"/>
                  </a:lnTo>
                  <a:lnTo>
                    <a:pt x="437" y="204"/>
                  </a:lnTo>
                  <a:lnTo>
                    <a:pt x="431" y="199"/>
                  </a:lnTo>
                  <a:lnTo>
                    <a:pt x="426" y="195"/>
                  </a:lnTo>
                  <a:lnTo>
                    <a:pt x="418" y="190"/>
                  </a:lnTo>
                  <a:lnTo>
                    <a:pt x="412" y="186"/>
                  </a:lnTo>
                  <a:lnTo>
                    <a:pt x="408" y="184"/>
                  </a:lnTo>
                  <a:lnTo>
                    <a:pt x="402" y="184"/>
                  </a:lnTo>
                  <a:lnTo>
                    <a:pt x="396" y="186"/>
                  </a:lnTo>
                  <a:lnTo>
                    <a:pt x="389" y="186"/>
                  </a:lnTo>
                  <a:lnTo>
                    <a:pt x="380" y="189"/>
                  </a:lnTo>
                  <a:lnTo>
                    <a:pt x="374" y="190"/>
                  </a:lnTo>
                  <a:lnTo>
                    <a:pt x="368" y="192"/>
                  </a:lnTo>
                  <a:lnTo>
                    <a:pt x="364" y="195"/>
                  </a:lnTo>
                  <a:lnTo>
                    <a:pt x="359" y="199"/>
                  </a:lnTo>
                  <a:lnTo>
                    <a:pt x="358" y="202"/>
                  </a:lnTo>
                  <a:lnTo>
                    <a:pt x="359" y="205"/>
                  </a:lnTo>
                  <a:lnTo>
                    <a:pt x="364" y="208"/>
                  </a:lnTo>
                  <a:lnTo>
                    <a:pt x="366" y="210"/>
                  </a:lnTo>
                  <a:lnTo>
                    <a:pt x="372" y="210"/>
                  </a:lnTo>
                  <a:lnTo>
                    <a:pt x="378" y="210"/>
                  </a:lnTo>
                  <a:lnTo>
                    <a:pt x="386" y="210"/>
                  </a:lnTo>
                  <a:lnTo>
                    <a:pt x="395" y="208"/>
                  </a:lnTo>
                  <a:lnTo>
                    <a:pt x="402" y="208"/>
                  </a:lnTo>
                  <a:lnTo>
                    <a:pt x="411" y="207"/>
                  </a:lnTo>
                  <a:lnTo>
                    <a:pt x="420" y="205"/>
                  </a:lnTo>
                  <a:lnTo>
                    <a:pt x="427" y="204"/>
                  </a:lnTo>
                  <a:lnTo>
                    <a:pt x="436" y="204"/>
                  </a:lnTo>
                  <a:lnTo>
                    <a:pt x="445" y="205"/>
                  </a:lnTo>
                  <a:lnTo>
                    <a:pt x="455" y="207"/>
                  </a:lnTo>
                  <a:lnTo>
                    <a:pt x="468" y="210"/>
                  </a:lnTo>
                  <a:lnTo>
                    <a:pt x="483" y="215"/>
                  </a:lnTo>
                  <a:lnTo>
                    <a:pt x="502" y="223"/>
                  </a:lnTo>
                  <a:lnTo>
                    <a:pt x="524" y="233"/>
                  </a:lnTo>
                  <a:lnTo>
                    <a:pt x="542" y="244"/>
                  </a:lnTo>
                  <a:lnTo>
                    <a:pt x="558" y="258"/>
                  </a:lnTo>
                  <a:lnTo>
                    <a:pt x="572" y="276"/>
                  </a:lnTo>
                  <a:lnTo>
                    <a:pt x="585" y="295"/>
                  </a:lnTo>
                  <a:lnTo>
                    <a:pt x="595" y="317"/>
                  </a:lnTo>
                  <a:lnTo>
                    <a:pt x="604" y="341"/>
                  </a:lnTo>
                  <a:lnTo>
                    <a:pt x="610" y="365"/>
                  </a:lnTo>
                  <a:lnTo>
                    <a:pt x="614" y="388"/>
                  </a:lnTo>
                  <a:lnTo>
                    <a:pt x="616" y="405"/>
                  </a:lnTo>
                  <a:lnTo>
                    <a:pt x="617" y="421"/>
                  </a:lnTo>
                  <a:lnTo>
                    <a:pt x="617" y="436"/>
                  </a:lnTo>
                  <a:lnTo>
                    <a:pt x="616" y="450"/>
                  </a:lnTo>
                  <a:lnTo>
                    <a:pt x="606" y="439"/>
                  </a:lnTo>
                  <a:lnTo>
                    <a:pt x="592" y="430"/>
                  </a:lnTo>
                  <a:lnTo>
                    <a:pt x="575" y="419"/>
                  </a:lnTo>
                  <a:lnTo>
                    <a:pt x="555" y="412"/>
                  </a:lnTo>
                  <a:lnTo>
                    <a:pt x="535" y="406"/>
                  </a:lnTo>
                  <a:lnTo>
                    <a:pt x="514" y="400"/>
                  </a:lnTo>
                  <a:lnTo>
                    <a:pt x="495" y="396"/>
                  </a:lnTo>
                  <a:lnTo>
                    <a:pt x="479" y="393"/>
                  </a:lnTo>
                  <a:lnTo>
                    <a:pt x="468" y="391"/>
                  </a:lnTo>
                  <a:lnTo>
                    <a:pt x="455" y="388"/>
                  </a:lnTo>
                  <a:lnTo>
                    <a:pt x="443" y="385"/>
                  </a:lnTo>
                  <a:lnTo>
                    <a:pt x="430" y="381"/>
                  </a:lnTo>
                  <a:lnTo>
                    <a:pt x="418" y="374"/>
                  </a:lnTo>
                  <a:lnTo>
                    <a:pt x="406" y="365"/>
                  </a:lnTo>
                  <a:lnTo>
                    <a:pt x="397" y="353"/>
                  </a:lnTo>
                  <a:lnTo>
                    <a:pt x="390" y="338"/>
                  </a:lnTo>
                  <a:lnTo>
                    <a:pt x="381" y="316"/>
                  </a:lnTo>
                  <a:lnTo>
                    <a:pt x="371" y="300"/>
                  </a:lnTo>
                  <a:lnTo>
                    <a:pt x="365" y="280"/>
                  </a:lnTo>
                  <a:lnTo>
                    <a:pt x="365" y="254"/>
                  </a:lnTo>
                  <a:lnTo>
                    <a:pt x="365" y="246"/>
                  </a:lnTo>
                  <a:lnTo>
                    <a:pt x="361" y="239"/>
                  </a:lnTo>
                  <a:lnTo>
                    <a:pt x="356" y="232"/>
                  </a:lnTo>
                  <a:lnTo>
                    <a:pt x="349" y="226"/>
                  </a:lnTo>
                  <a:lnTo>
                    <a:pt x="341" y="220"/>
                  </a:lnTo>
                  <a:lnTo>
                    <a:pt x="334" y="215"/>
                  </a:lnTo>
                  <a:lnTo>
                    <a:pt x="328" y="211"/>
                  </a:lnTo>
                  <a:lnTo>
                    <a:pt x="322" y="208"/>
                  </a:lnTo>
                  <a:lnTo>
                    <a:pt x="315" y="205"/>
                  </a:lnTo>
                  <a:lnTo>
                    <a:pt x="309" y="204"/>
                  </a:lnTo>
                  <a:lnTo>
                    <a:pt x="304" y="204"/>
                  </a:lnTo>
                  <a:lnTo>
                    <a:pt x="303" y="208"/>
                  </a:lnTo>
                  <a:lnTo>
                    <a:pt x="304" y="214"/>
                  </a:lnTo>
                  <a:lnTo>
                    <a:pt x="304" y="220"/>
                  </a:lnTo>
                  <a:lnTo>
                    <a:pt x="306" y="227"/>
                  </a:lnTo>
                  <a:lnTo>
                    <a:pt x="309" y="233"/>
                  </a:lnTo>
                  <a:lnTo>
                    <a:pt x="313" y="238"/>
                  </a:lnTo>
                  <a:lnTo>
                    <a:pt x="322" y="245"/>
                  </a:lnTo>
                  <a:lnTo>
                    <a:pt x="333" y="255"/>
                  </a:lnTo>
                  <a:lnTo>
                    <a:pt x="346" y="267"/>
                  </a:lnTo>
                  <a:lnTo>
                    <a:pt x="359" y="282"/>
                  </a:lnTo>
                  <a:lnTo>
                    <a:pt x="372" y="300"/>
                  </a:lnTo>
                  <a:lnTo>
                    <a:pt x="383" y="319"/>
                  </a:lnTo>
                  <a:lnTo>
                    <a:pt x="392" y="34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8" name="Freeform 321"/>
            <p:cNvSpPr>
              <a:spLocks/>
            </p:cNvSpPr>
            <p:nvPr/>
          </p:nvSpPr>
          <p:spPr bwMode="auto">
            <a:xfrm>
              <a:off x="1565" y="1269"/>
              <a:ext cx="246" cy="251"/>
            </a:xfrm>
            <a:custGeom>
              <a:avLst/>
              <a:gdLst>
                <a:gd name="T0" fmla="*/ 187 w 246"/>
                <a:gd name="T1" fmla="*/ 242 h 251"/>
                <a:gd name="T2" fmla="*/ 196 w 246"/>
                <a:gd name="T3" fmla="*/ 228 h 251"/>
                <a:gd name="T4" fmla="*/ 211 w 246"/>
                <a:gd name="T5" fmla="*/ 225 h 251"/>
                <a:gd name="T6" fmla="*/ 221 w 246"/>
                <a:gd name="T7" fmla="*/ 229 h 251"/>
                <a:gd name="T8" fmla="*/ 224 w 246"/>
                <a:gd name="T9" fmla="*/ 233 h 251"/>
                <a:gd name="T10" fmla="*/ 231 w 246"/>
                <a:gd name="T11" fmla="*/ 235 h 251"/>
                <a:gd name="T12" fmla="*/ 243 w 246"/>
                <a:gd name="T13" fmla="*/ 238 h 251"/>
                <a:gd name="T14" fmla="*/ 246 w 246"/>
                <a:gd name="T15" fmla="*/ 236 h 251"/>
                <a:gd name="T16" fmla="*/ 242 w 246"/>
                <a:gd name="T17" fmla="*/ 229 h 251"/>
                <a:gd name="T18" fmla="*/ 233 w 246"/>
                <a:gd name="T19" fmla="*/ 222 h 251"/>
                <a:gd name="T20" fmla="*/ 225 w 246"/>
                <a:gd name="T21" fmla="*/ 220 h 251"/>
                <a:gd name="T22" fmla="*/ 214 w 246"/>
                <a:gd name="T23" fmla="*/ 220 h 251"/>
                <a:gd name="T24" fmla="*/ 205 w 246"/>
                <a:gd name="T25" fmla="*/ 211 h 251"/>
                <a:gd name="T26" fmla="*/ 202 w 246"/>
                <a:gd name="T27" fmla="*/ 199 h 251"/>
                <a:gd name="T28" fmla="*/ 202 w 246"/>
                <a:gd name="T29" fmla="*/ 192 h 251"/>
                <a:gd name="T30" fmla="*/ 206 w 246"/>
                <a:gd name="T31" fmla="*/ 188 h 251"/>
                <a:gd name="T32" fmla="*/ 212 w 246"/>
                <a:gd name="T33" fmla="*/ 180 h 251"/>
                <a:gd name="T34" fmla="*/ 224 w 246"/>
                <a:gd name="T35" fmla="*/ 176 h 251"/>
                <a:gd name="T36" fmla="*/ 234 w 246"/>
                <a:gd name="T37" fmla="*/ 151 h 251"/>
                <a:gd name="T38" fmla="*/ 225 w 246"/>
                <a:gd name="T39" fmla="*/ 103 h 251"/>
                <a:gd name="T40" fmla="*/ 194 w 246"/>
                <a:gd name="T41" fmla="*/ 63 h 251"/>
                <a:gd name="T42" fmla="*/ 137 w 246"/>
                <a:gd name="T43" fmla="*/ 35 h 251"/>
                <a:gd name="T44" fmla="*/ 85 w 246"/>
                <a:gd name="T45" fmla="*/ 25 h 251"/>
                <a:gd name="T46" fmla="*/ 56 w 246"/>
                <a:gd name="T47" fmla="*/ 18 h 251"/>
                <a:gd name="T48" fmla="*/ 28 w 246"/>
                <a:gd name="T49" fmla="*/ 10 h 251"/>
                <a:gd name="T50" fmla="*/ 7 w 246"/>
                <a:gd name="T51" fmla="*/ 3 h 251"/>
                <a:gd name="T52" fmla="*/ 8 w 246"/>
                <a:gd name="T53" fmla="*/ 12 h 251"/>
                <a:gd name="T54" fmla="*/ 23 w 246"/>
                <a:gd name="T55" fmla="*/ 43 h 251"/>
                <a:gd name="T56" fmla="*/ 35 w 246"/>
                <a:gd name="T57" fmla="*/ 77 h 251"/>
                <a:gd name="T58" fmla="*/ 44 w 246"/>
                <a:gd name="T59" fmla="*/ 109 h 251"/>
                <a:gd name="T60" fmla="*/ 51 w 246"/>
                <a:gd name="T61" fmla="*/ 140 h 251"/>
                <a:gd name="T62" fmla="*/ 68 w 246"/>
                <a:gd name="T63" fmla="*/ 179 h 251"/>
                <a:gd name="T64" fmla="*/ 100 w 246"/>
                <a:gd name="T65" fmla="*/ 220 h 251"/>
                <a:gd name="T66" fmla="*/ 152 w 246"/>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51"/>
                <a:gd name="T104" fmla="*/ 246 w 246"/>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51">
                  <a:moveTo>
                    <a:pt x="187" y="251"/>
                  </a:moveTo>
                  <a:lnTo>
                    <a:pt x="187" y="242"/>
                  </a:lnTo>
                  <a:lnTo>
                    <a:pt x="190" y="233"/>
                  </a:lnTo>
                  <a:lnTo>
                    <a:pt x="196" y="228"/>
                  </a:lnTo>
                  <a:lnTo>
                    <a:pt x="203" y="225"/>
                  </a:lnTo>
                  <a:lnTo>
                    <a:pt x="211" y="225"/>
                  </a:lnTo>
                  <a:lnTo>
                    <a:pt x="217" y="226"/>
                  </a:lnTo>
                  <a:lnTo>
                    <a:pt x="221" y="229"/>
                  </a:lnTo>
                  <a:lnTo>
                    <a:pt x="223" y="232"/>
                  </a:lnTo>
                  <a:lnTo>
                    <a:pt x="224" y="233"/>
                  </a:lnTo>
                  <a:lnTo>
                    <a:pt x="227" y="235"/>
                  </a:lnTo>
                  <a:lnTo>
                    <a:pt x="231" y="235"/>
                  </a:lnTo>
                  <a:lnTo>
                    <a:pt x="237" y="236"/>
                  </a:lnTo>
                  <a:lnTo>
                    <a:pt x="243" y="238"/>
                  </a:lnTo>
                  <a:lnTo>
                    <a:pt x="246" y="238"/>
                  </a:lnTo>
                  <a:lnTo>
                    <a:pt x="246" y="236"/>
                  </a:lnTo>
                  <a:lnTo>
                    <a:pt x="245" y="233"/>
                  </a:lnTo>
                  <a:lnTo>
                    <a:pt x="242" y="229"/>
                  </a:lnTo>
                  <a:lnTo>
                    <a:pt x="237" y="225"/>
                  </a:lnTo>
                  <a:lnTo>
                    <a:pt x="233" y="222"/>
                  </a:lnTo>
                  <a:lnTo>
                    <a:pt x="228" y="217"/>
                  </a:lnTo>
                  <a:lnTo>
                    <a:pt x="225" y="220"/>
                  </a:lnTo>
                  <a:lnTo>
                    <a:pt x="220" y="222"/>
                  </a:lnTo>
                  <a:lnTo>
                    <a:pt x="214" y="220"/>
                  </a:lnTo>
                  <a:lnTo>
                    <a:pt x="208" y="217"/>
                  </a:lnTo>
                  <a:lnTo>
                    <a:pt x="205" y="211"/>
                  </a:lnTo>
                  <a:lnTo>
                    <a:pt x="202" y="205"/>
                  </a:lnTo>
                  <a:lnTo>
                    <a:pt x="202" y="199"/>
                  </a:lnTo>
                  <a:lnTo>
                    <a:pt x="202" y="195"/>
                  </a:lnTo>
                  <a:lnTo>
                    <a:pt x="202" y="192"/>
                  </a:lnTo>
                  <a:lnTo>
                    <a:pt x="203" y="189"/>
                  </a:lnTo>
                  <a:lnTo>
                    <a:pt x="206" y="188"/>
                  </a:lnTo>
                  <a:lnTo>
                    <a:pt x="208" y="185"/>
                  </a:lnTo>
                  <a:lnTo>
                    <a:pt x="212" y="180"/>
                  </a:lnTo>
                  <a:lnTo>
                    <a:pt x="218" y="177"/>
                  </a:lnTo>
                  <a:lnTo>
                    <a:pt x="224" y="176"/>
                  </a:lnTo>
                  <a:lnTo>
                    <a:pt x="228" y="176"/>
                  </a:lnTo>
                  <a:lnTo>
                    <a:pt x="234" y="151"/>
                  </a:lnTo>
                  <a:lnTo>
                    <a:pt x="233" y="126"/>
                  </a:lnTo>
                  <a:lnTo>
                    <a:pt x="225" y="103"/>
                  </a:lnTo>
                  <a:lnTo>
                    <a:pt x="214" y="81"/>
                  </a:lnTo>
                  <a:lnTo>
                    <a:pt x="194" y="63"/>
                  </a:lnTo>
                  <a:lnTo>
                    <a:pt x="169" y="47"/>
                  </a:lnTo>
                  <a:lnTo>
                    <a:pt x="137" y="35"/>
                  </a:lnTo>
                  <a:lnTo>
                    <a:pt x="100" y="27"/>
                  </a:lnTo>
                  <a:lnTo>
                    <a:pt x="85" y="25"/>
                  </a:lnTo>
                  <a:lnTo>
                    <a:pt x="70" y="21"/>
                  </a:lnTo>
                  <a:lnTo>
                    <a:pt x="56" y="18"/>
                  </a:lnTo>
                  <a:lnTo>
                    <a:pt x="41" y="13"/>
                  </a:lnTo>
                  <a:lnTo>
                    <a:pt x="28" y="10"/>
                  </a:lnTo>
                  <a:lnTo>
                    <a:pt x="16" y="6"/>
                  </a:lnTo>
                  <a:lnTo>
                    <a:pt x="7" y="3"/>
                  </a:lnTo>
                  <a:lnTo>
                    <a:pt x="0" y="0"/>
                  </a:lnTo>
                  <a:lnTo>
                    <a:pt x="8" y="12"/>
                  </a:lnTo>
                  <a:lnTo>
                    <a:pt x="16" y="27"/>
                  </a:lnTo>
                  <a:lnTo>
                    <a:pt x="23" y="43"/>
                  </a:lnTo>
                  <a:lnTo>
                    <a:pt x="31" y="59"/>
                  </a:lnTo>
                  <a:lnTo>
                    <a:pt x="35" y="77"/>
                  </a:lnTo>
                  <a:lnTo>
                    <a:pt x="39" y="93"/>
                  </a:lnTo>
                  <a:lnTo>
                    <a:pt x="44" y="109"/>
                  </a:lnTo>
                  <a:lnTo>
                    <a:pt x="47" y="124"/>
                  </a:lnTo>
                  <a:lnTo>
                    <a:pt x="51" y="140"/>
                  </a:lnTo>
                  <a:lnTo>
                    <a:pt x="57" y="158"/>
                  </a:lnTo>
                  <a:lnTo>
                    <a:pt x="68" y="179"/>
                  </a:lnTo>
                  <a:lnTo>
                    <a:pt x="82" y="201"/>
                  </a:lnTo>
                  <a:lnTo>
                    <a:pt x="100" y="220"/>
                  </a:lnTo>
                  <a:lnTo>
                    <a:pt x="124" y="236"/>
                  </a:lnTo>
                  <a:lnTo>
                    <a:pt x="152" y="247"/>
                  </a:lnTo>
                  <a:lnTo>
                    <a:pt x="187" y="25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9" name="Freeform 322"/>
            <p:cNvSpPr>
              <a:spLocks/>
            </p:cNvSpPr>
            <p:nvPr/>
          </p:nvSpPr>
          <p:spPr bwMode="auto">
            <a:xfrm>
              <a:off x="1830" y="1418"/>
              <a:ext cx="27" cy="27"/>
            </a:xfrm>
            <a:custGeom>
              <a:avLst/>
              <a:gdLst>
                <a:gd name="T0" fmla="*/ 0 w 27"/>
                <a:gd name="T1" fmla="*/ 12 h 27"/>
                <a:gd name="T2" fmla="*/ 2 w 27"/>
                <a:gd name="T3" fmla="*/ 6 h 27"/>
                <a:gd name="T4" fmla="*/ 5 w 27"/>
                <a:gd name="T5" fmla="*/ 2 h 27"/>
                <a:gd name="T6" fmla="*/ 9 w 27"/>
                <a:gd name="T7" fmla="*/ 0 h 27"/>
                <a:gd name="T8" fmla="*/ 14 w 27"/>
                <a:gd name="T9" fmla="*/ 0 h 27"/>
                <a:gd name="T10" fmla="*/ 20 w 27"/>
                <a:gd name="T11" fmla="*/ 2 h 27"/>
                <a:gd name="T12" fmla="*/ 22 w 27"/>
                <a:gd name="T13" fmla="*/ 5 h 27"/>
                <a:gd name="T14" fmla="*/ 25 w 27"/>
                <a:gd name="T15" fmla="*/ 9 h 27"/>
                <a:gd name="T16" fmla="*/ 27 w 27"/>
                <a:gd name="T17" fmla="*/ 13 h 27"/>
                <a:gd name="T18" fmla="*/ 25 w 27"/>
                <a:gd name="T19" fmla="*/ 19 h 27"/>
                <a:gd name="T20" fmla="*/ 22 w 27"/>
                <a:gd name="T21" fmla="*/ 22 h 27"/>
                <a:gd name="T22" fmla="*/ 20 w 27"/>
                <a:gd name="T23" fmla="*/ 25 h 27"/>
                <a:gd name="T24" fmla="*/ 15 w 27"/>
                <a:gd name="T25" fmla="*/ 27 h 27"/>
                <a:gd name="T26" fmla="*/ 11 w 27"/>
                <a:gd name="T27" fmla="*/ 25 h 27"/>
                <a:gd name="T28" fmla="*/ 6 w 27"/>
                <a:gd name="T29" fmla="*/ 21 h 27"/>
                <a:gd name="T30" fmla="*/ 2 w 27"/>
                <a:gd name="T31" fmla="*/ 16 h 27"/>
                <a:gd name="T32" fmla="*/ 0 w 27"/>
                <a:gd name="T33" fmla="*/ 12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0" y="12"/>
                  </a:moveTo>
                  <a:lnTo>
                    <a:pt x="2" y="6"/>
                  </a:lnTo>
                  <a:lnTo>
                    <a:pt x="5" y="2"/>
                  </a:lnTo>
                  <a:lnTo>
                    <a:pt x="9" y="0"/>
                  </a:lnTo>
                  <a:lnTo>
                    <a:pt x="14" y="0"/>
                  </a:lnTo>
                  <a:lnTo>
                    <a:pt x="20" y="2"/>
                  </a:lnTo>
                  <a:lnTo>
                    <a:pt x="22" y="5"/>
                  </a:lnTo>
                  <a:lnTo>
                    <a:pt x="25" y="9"/>
                  </a:lnTo>
                  <a:lnTo>
                    <a:pt x="27" y="13"/>
                  </a:lnTo>
                  <a:lnTo>
                    <a:pt x="25" y="19"/>
                  </a:lnTo>
                  <a:lnTo>
                    <a:pt x="22" y="22"/>
                  </a:lnTo>
                  <a:lnTo>
                    <a:pt x="20" y="25"/>
                  </a:lnTo>
                  <a:lnTo>
                    <a:pt x="15" y="27"/>
                  </a:lnTo>
                  <a:lnTo>
                    <a:pt x="11" y="25"/>
                  </a:lnTo>
                  <a:lnTo>
                    <a:pt x="6" y="21"/>
                  </a:lnTo>
                  <a:lnTo>
                    <a:pt x="2" y="16"/>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0" name="Freeform 323"/>
            <p:cNvSpPr>
              <a:spLocks/>
            </p:cNvSpPr>
            <p:nvPr/>
          </p:nvSpPr>
          <p:spPr bwMode="auto">
            <a:xfrm>
              <a:off x="1884" y="1454"/>
              <a:ext cx="26" cy="28"/>
            </a:xfrm>
            <a:custGeom>
              <a:avLst/>
              <a:gdLst>
                <a:gd name="T0" fmla="*/ 1 w 26"/>
                <a:gd name="T1" fmla="*/ 4 h 28"/>
                <a:gd name="T2" fmla="*/ 7 w 26"/>
                <a:gd name="T3" fmla="*/ 1 h 28"/>
                <a:gd name="T4" fmla="*/ 13 w 26"/>
                <a:gd name="T5" fmla="*/ 0 h 28"/>
                <a:gd name="T6" fmla="*/ 19 w 26"/>
                <a:gd name="T7" fmla="*/ 1 h 28"/>
                <a:gd name="T8" fmla="*/ 23 w 26"/>
                <a:gd name="T9" fmla="*/ 4 h 28"/>
                <a:gd name="T10" fmla="*/ 26 w 26"/>
                <a:gd name="T11" fmla="*/ 9 h 28"/>
                <a:gd name="T12" fmla="*/ 26 w 26"/>
                <a:gd name="T13" fmla="*/ 14 h 28"/>
                <a:gd name="T14" fmla="*/ 26 w 26"/>
                <a:gd name="T15" fmla="*/ 20 h 28"/>
                <a:gd name="T16" fmla="*/ 25 w 26"/>
                <a:gd name="T17" fmla="*/ 26 h 28"/>
                <a:gd name="T18" fmla="*/ 20 w 26"/>
                <a:gd name="T19" fmla="*/ 28 h 28"/>
                <a:gd name="T20" fmla="*/ 14 w 26"/>
                <a:gd name="T21" fmla="*/ 28 h 28"/>
                <a:gd name="T22" fmla="*/ 7 w 26"/>
                <a:gd name="T23" fmla="*/ 26 h 28"/>
                <a:gd name="T24" fmla="*/ 2 w 26"/>
                <a:gd name="T25" fmla="*/ 22 h 28"/>
                <a:gd name="T26" fmla="*/ 1 w 26"/>
                <a:gd name="T27" fmla="*/ 17 h 28"/>
                <a:gd name="T28" fmla="*/ 0 w 26"/>
                <a:gd name="T29" fmla="*/ 13 h 28"/>
                <a:gd name="T30" fmla="*/ 0 w 26"/>
                <a:gd name="T31" fmla="*/ 9 h 28"/>
                <a:gd name="T32" fmla="*/ 1 w 26"/>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8"/>
                <a:gd name="T53" fmla="*/ 26 w 2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8">
                  <a:moveTo>
                    <a:pt x="1" y="4"/>
                  </a:moveTo>
                  <a:lnTo>
                    <a:pt x="7" y="1"/>
                  </a:lnTo>
                  <a:lnTo>
                    <a:pt x="13" y="0"/>
                  </a:lnTo>
                  <a:lnTo>
                    <a:pt x="19" y="1"/>
                  </a:lnTo>
                  <a:lnTo>
                    <a:pt x="23" y="4"/>
                  </a:lnTo>
                  <a:lnTo>
                    <a:pt x="26" y="9"/>
                  </a:lnTo>
                  <a:lnTo>
                    <a:pt x="26" y="14"/>
                  </a:lnTo>
                  <a:lnTo>
                    <a:pt x="26" y="20"/>
                  </a:lnTo>
                  <a:lnTo>
                    <a:pt x="25" y="26"/>
                  </a:lnTo>
                  <a:lnTo>
                    <a:pt x="20" y="28"/>
                  </a:lnTo>
                  <a:lnTo>
                    <a:pt x="14" y="28"/>
                  </a:lnTo>
                  <a:lnTo>
                    <a:pt x="7" y="26"/>
                  </a:lnTo>
                  <a:lnTo>
                    <a:pt x="2" y="22"/>
                  </a:lnTo>
                  <a:lnTo>
                    <a:pt x="1" y="17"/>
                  </a:lnTo>
                  <a:lnTo>
                    <a:pt x="0" y="13"/>
                  </a:lnTo>
                  <a:lnTo>
                    <a:pt x="0" y="9"/>
                  </a:lnTo>
                  <a:lnTo>
                    <a:pt x="1" y="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1" name="Freeform 324"/>
            <p:cNvSpPr>
              <a:spLocks/>
            </p:cNvSpPr>
            <p:nvPr/>
          </p:nvSpPr>
          <p:spPr bwMode="auto">
            <a:xfrm>
              <a:off x="1820" y="1488"/>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4 h 28"/>
                <a:gd name="T14" fmla="*/ 25 w 27"/>
                <a:gd name="T15" fmla="*/ 20 h 28"/>
                <a:gd name="T16" fmla="*/ 22 w 27"/>
                <a:gd name="T17" fmla="*/ 23 h 28"/>
                <a:gd name="T18" fmla="*/ 19 w 27"/>
                <a:gd name="T19" fmla="*/ 26 h 28"/>
                <a:gd name="T20" fmla="*/ 13 w 27"/>
                <a:gd name="T21" fmla="*/ 28 h 28"/>
                <a:gd name="T22" fmla="*/ 7 w 27"/>
                <a:gd name="T23" fmla="*/ 28 h 28"/>
                <a:gd name="T24" fmla="*/ 3 w 27"/>
                <a:gd name="T25" fmla="*/ 25 h 28"/>
                <a:gd name="T26" fmla="*/ 0 w 27"/>
                <a:gd name="T27" fmla="*/ 20 h 28"/>
                <a:gd name="T28" fmla="*/ 0 w 27"/>
                <a:gd name="T29" fmla="*/ 14 h 28"/>
                <a:gd name="T30" fmla="*/ 1 w 27"/>
                <a:gd name="T31" fmla="*/ 9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4"/>
                  </a:lnTo>
                  <a:lnTo>
                    <a:pt x="25" y="20"/>
                  </a:lnTo>
                  <a:lnTo>
                    <a:pt x="22" y="23"/>
                  </a:lnTo>
                  <a:lnTo>
                    <a:pt x="19" y="26"/>
                  </a:lnTo>
                  <a:lnTo>
                    <a:pt x="13" y="28"/>
                  </a:lnTo>
                  <a:lnTo>
                    <a:pt x="7" y="28"/>
                  </a:lnTo>
                  <a:lnTo>
                    <a:pt x="3" y="25"/>
                  </a:lnTo>
                  <a:lnTo>
                    <a:pt x="0" y="20"/>
                  </a:lnTo>
                  <a:lnTo>
                    <a:pt x="0" y="14"/>
                  </a:lnTo>
                  <a:lnTo>
                    <a:pt x="1" y="9"/>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2" name="Freeform 325"/>
            <p:cNvSpPr>
              <a:spLocks/>
            </p:cNvSpPr>
            <p:nvPr/>
          </p:nvSpPr>
          <p:spPr bwMode="auto">
            <a:xfrm>
              <a:off x="1776" y="1454"/>
              <a:ext cx="28" cy="26"/>
            </a:xfrm>
            <a:custGeom>
              <a:avLst/>
              <a:gdLst>
                <a:gd name="T0" fmla="*/ 4 w 28"/>
                <a:gd name="T1" fmla="*/ 1 h 26"/>
                <a:gd name="T2" fmla="*/ 1 w 28"/>
                <a:gd name="T3" fmla="*/ 4 h 26"/>
                <a:gd name="T4" fmla="*/ 0 w 28"/>
                <a:gd name="T5" fmla="*/ 10 h 26"/>
                <a:gd name="T6" fmla="*/ 0 w 28"/>
                <a:gd name="T7" fmla="*/ 16 h 26"/>
                <a:gd name="T8" fmla="*/ 3 w 28"/>
                <a:gd name="T9" fmla="*/ 22 h 26"/>
                <a:gd name="T10" fmla="*/ 7 w 28"/>
                <a:gd name="T11" fmla="*/ 25 h 26"/>
                <a:gd name="T12" fmla="*/ 13 w 28"/>
                <a:gd name="T13" fmla="*/ 26 h 26"/>
                <a:gd name="T14" fmla="*/ 19 w 28"/>
                <a:gd name="T15" fmla="*/ 26 h 26"/>
                <a:gd name="T16" fmla="*/ 23 w 28"/>
                <a:gd name="T17" fmla="*/ 23 h 26"/>
                <a:gd name="T18" fmla="*/ 26 w 28"/>
                <a:gd name="T19" fmla="*/ 20 h 26"/>
                <a:gd name="T20" fmla="*/ 28 w 28"/>
                <a:gd name="T21" fmla="*/ 16 h 26"/>
                <a:gd name="T22" fmla="*/ 28 w 28"/>
                <a:gd name="T23" fmla="*/ 11 h 26"/>
                <a:gd name="T24" fmla="*/ 26 w 28"/>
                <a:gd name="T25" fmla="*/ 7 h 26"/>
                <a:gd name="T26" fmla="*/ 22 w 28"/>
                <a:gd name="T27" fmla="*/ 3 h 26"/>
                <a:gd name="T28" fmla="*/ 16 w 28"/>
                <a:gd name="T29" fmla="*/ 0 h 26"/>
                <a:gd name="T30" fmla="*/ 9 w 28"/>
                <a:gd name="T31" fmla="*/ 0 h 26"/>
                <a:gd name="T32" fmla="*/ 4 w 28"/>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4" y="1"/>
                  </a:moveTo>
                  <a:lnTo>
                    <a:pt x="1" y="4"/>
                  </a:lnTo>
                  <a:lnTo>
                    <a:pt x="0" y="10"/>
                  </a:lnTo>
                  <a:lnTo>
                    <a:pt x="0" y="16"/>
                  </a:lnTo>
                  <a:lnTo>
                    <a:pt x="3" y="22"/>
                  </a:lnTo>
                  <a:lnTo>
                    <a:pt x="7" y="25"/>
                  </a:lnTo>
                  <a:lnTo>
                    <a:pt x="13" y="26"/>
                  </a:lnTo>
                  <a:lnTo>
                    <a:pt x="19" y="26"/>
                  </a:lnTo>
                  <a:lnTo>
                    <a:pt x="23" y="23"/>
                  </a:lnTo>
                  <a:lnTo>
                    <a:pt x="26" y="20"/>
                  </a:lnTo>
                  <a:lnTo>
                    <a:pt x="28" y="16"/>
                  </a:lnTo>
                  <a:lnTo>
                    <a:pt x="28" y="11"/>
                  </a:lnTo>
                  <a:lnTo>
                    <a:pt x="26" y="7"/>
                  </a:lnTo>
                  <a:lnTo>
                    <a:pt x="22" y="3"/>
                  </a:lnTo>
                  <a:lnTo>
                    <a:pt x="16" y="0"/>
                  </a:lnTo>
                  <a:lnTo>
                    <a:pt x="9"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3" name="Freeform 326"/>
            <p:cNvSpPr>
              <a:spLocks/>
            </p:cNvSpPr>
            <p:nvPr/>
          </p:nvSpPr>
          <p:spPr bwMode="auto">
            <a:xfrm>
              <a:off x="1759" y="1505"/>
              <a:ext cx="24" cy="24"/>
            </a:xfrm>
            <a:custGeom>
              <a:avLst/>
              <a:gdLst>
                <a:gd name="T0" fmla="*/ 0 w 24"/>
                <a:gd name="T1" fmla="*/ 17 h 24"/>
                <a:gd name="T2" fmla="*/ 0 w 24"/>
                <a:gd name="T3" fmla="*/ 11 h 24"/>
                <a:gd name="T4" fmla="*/ 0 w 24"/>
                <a:gd name="T5" fmla="*/ 6 h 24"/>
                <a:gd name="T6" fmla="*/ 3 w 24"/>
                <a:gd name="T7" fmla="*/ 3 h 24"/>
                <a:gd name="T8" fmla="*/ 9 w 24"/>
                <a:gd name="T9" fmla="*/ 2 h 24"/>
                <a:gd name="T10" fmla="*/ 15 w 24"/>
                <a:gd name="T11" fmla="*/ 0 h 24"/>
                <a:gd name="T12" fmla="*/ 20 w 24"/>
                <a:gd name="T13" fmla="*/ 2 h 24"/>
                <a:gd name="T14" fmla="*/ 23 w 24"/>
                <a:gd name="T15" fmla="*/ 5 h 24"/>
                <a:gd name="T16" fmla="*/ 24 w 24"/>
                <a:gd name="T17" fmla="*/ 8 h 24"/>
                <a:gd name="T18" fmla="*/ 24 w 24"/>
                <a:gd name="T19" fmla="*/ 12 h 24"/>
                <a:gd name="T20" fmla="*/ 23 w 24"/>
                <a:gd name="T21" fmla="*/ 18 h 24"/>
                <a:gd name="T22" fmla="*/ 18 w 24"/>
                <a:gd name="T23" fmla="*/ 21 h 24"/>
                <a:gd name="T24" fmla="*/ 15 w 24"/>
                <a:gd name="T25" fmla="*/ 24 h 24"/>
                <a:gd name="T26" fmla="*/ 11 w 24"/>
                <a:gd name="T27" fmla="*/ 24 h 24"/>
                <a:gd name="T28" fmla="*/ 6 w 24"/>
                <a:gd name="T29" fmla="*/ 23 h 24"/>
                <a:gd name="T30" fmla="*/ 2 w 24"/>
                <a:gd name="T31" fmla="*/ 20 h 24"/>
                <a:gd name="T32" fmla="*/ 0 w 24"/>
                <a:gd name="T33" fmla="*/ 1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17"/>
                  </a:moveTo>
                  <a:lnTo>
                    <a:pt x="0" y="11"/>
                  </a:lnTo>
                  <a:lnTo>
                    <a:pt x="0" y="6"/>
                  </a:lnTo>
                  <a:lnTo>
                    <a:pt x="3" y="3"/>
                  </a:lnTo>
                  <a:lnTo>
                    <a:pt x="9" y="2"/>
                  </a:lnTo>
                  <a:lnTo>
                    <a:pt x="15" y="0"/>
                  </a:lnTo>
                  <a:lnTo>
                    <a:pt x="20" y="2"/>
                  </a:lnTo>
                  <a:lnTo>
                    <a:pt x="23" y="5"/>
                  </a:lnTo>
                  <a:lnTo>
                    <a:pt x="24" y="8"/>
                  </a:lnTo>
                  <a:lnTo>
                    <a:pt x="24" y="12"/>
                  </a:lnTo>
                  <a:lnTo>
                    <a:pt x="23" y="18"/>
                  </a:lnTo>
                  <a:lnTo>
                    <a:pt x="18" y="21"/>
                  </a:lnTo>
                  <a:lnTo>
                    <a:pt x="15" y="24"/>
                  </a:lnTo>
                  <a:lnTo>
                    <a:pt x="11" y="24"/>
                  </a:lnTo>
                  <a:lnTo>
                    <a:pt x="6" y="23"/>
                  </a:lnTo>
                  <a:lnTo>
                    <a:pt x="2" y="20"/>
                  </a:lnTo>
                  <a:lnTo>
                    <a:pt x="0"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4" name="Freeform 327"/>
            <p:cNvSpPr>
              <a:spLocks/>
            </p:cNvSpPr>
            <p:nvPr/>
          </p:nvSpPr>
          <p:spPr bwMode="auto">
            <a:xfrm>
              <a:off x="1802" y="1544"/>
              <a:ext cx="21" cy="28"/>
            </a:xfrm>
            <a:custGeom>
              <a:avLst/>
              <a:gdLst>
                <a:gd name="T0" fmla="*/ 8 w 21"/>
                <a:gd name="T1" fmla="*/ 28 h 28"/>
                <a:gd name="T2" fmla="*/ 3 w 21"/>
                <a:gd name="T3" fmla="*/ 26 h 28"/>
                <a:gd name="T4" fmla="*/ 2 w 21"/>
                <a:gd name="T5" fmla="*/ 23 h 28"/>
                <a:gd name="T6" fmla="*/ 0 w 21"/>
                <a:gd name="T7" fmla="*/ 19 h 28"/>
                <a:gd name="T8" fmla="*/ 0 w 21"/>
                <a:gd name="T9" fmla="*/ 13 h 28"/>
                <a:gd name="T10" fmla="*/ 2 w 21"/>
                <a:gd name="T11" fmla="*/ 7 h 28"/>
                <a:gd name="T12" fmla="*/ 6 w 21"/>
                <a:gd name="T13" fmla="*/ 3 h 28"/>
                <a:gd name="T14" fmla="*/ 9 w 21"/>
                <a:gd name="T15" fmla="*/ 1 h 28"/>
                <a:gd name="T16" fmla="*/ 14 w 21"/>
                <a:gd name="T17" fmla="*/ 0 h 28"/>
                <a:gd name="T18" fmla="*/ 17 w 21"/>
                <a:gd name="T19" fmla="*/ 1 h 28"/>
                <a:gd name="T20" fmla="*/ 19 w 21"/>
                <a:gd name="T21" fmla="*/ 4 h 28"/>
                <a:gd name="T22" fmla="*/ 21 w 21"/>
                <a:gd name="T23" fmla="*/ 10 h 28"/>
                <a:gd name="T24" fmla="*/ 21 w 21"/>
                <a:gd name="T25" fmla="*/ 15 h 28"/>
                <a:gd name="T26" fmla="*/ 19 w 21"/>
                <a:gd name="T27" fmla="*/ 19 h 28"/>
                <a:gd name="T28" fmla="*/ 17 w 21"/>
                <a:gd name="T29" fmla="*/ 23 h 28"/>
                <a:gd name="T30" fmla="*/ 14 w 21"/>
                <a:gd name="T31" fmla="*/ 26 h 28"/>
                <a:gd name="T32" fmla="*/ 8 w 21"/>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8"/>
                <a:gd name="T53" fmla="*/ 21 w 2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8">
                  <a:moveTo>
                    <a:pt x="8" y="28"/>
                  </a:moveTo>
                  <a:lnTo>
                    <a:pt x="3" y="26"/>
                  </a:lnTo>
                  <a:lnTo>
                    <a:pt x="2" y="23"/>
                  </a:lnTo>
                  <a:lnTo>
                    <a:pt x="0" y="19"/>
                  </a:lnTo>
                  <a:lnTo>
                    <a:pt x="0" y="13"/>
                  </a:lnTo>
                  <a:lnTo>
                    <a:pt x="2" y="7"/>
                  </a:lnTo>
                  <a:lnTo>
                    <a:pt x="6" y="3"/>
                  </a:lnTo>
                  <a:lnTo>
                    <a:pt x="9" y="1"/>
                  </a:lnTo>
                  <a:lnTo>
                    <a:pt x="14" y="0"/>
                  </a:lnTo>
                  <a:lnTo>
                    <a:pt x="17" y="1"/>
                  </a:lnTo>
                  <a:lnTo>
                    <a:pt x="19" y="4"/>
                  </a:lnTo>
                  <a:lnTo>
                    <a:pt x="21" y="10"/>
                  </a:lnTo>
                  <a:lnTo>
                    <a:pt x="21" y="15"/>
                  </a:lnTo>
                  <a:lnTo>
                    <a:pt x="19" y="19"/>
                  </a:lnTo>
                  <a:lnTo>
                    <a:pt x="17" y="23"/>
                  </a:lnTo>
                  <a:lnTo>
                    <a:pt x="14" y="26"/>
                  </a:lnTo>
                  <a:lnTo>
                    <a:pt x="8"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5" name="Freeform 328"/>
            <p:cNvSpPr>
              <a:spLocks/>
            </p:cNvSpPr>
            <p:nvPr/>
          </p:nvSpPr>
          <p:spPr bwMode="auto">
            <a:xfrm>
              <a:off x="1841" y="1517"/>
              <a:ext cx="25" cy="31"/>
            </a:xfrm>
            <a:custGeom>
              <a:avLst/>
              <a:gdLst>
                <a:gd name="T0" fmla="*/ 1 w 25"/>
                <a:gd name="T1" fmla="*/ 16 h 31"/>
                <a:gd name="T2" fmla="*/ 3 w 25"/>
                <a:gd name="T3" fmla="*/ 11 h 31"/>
                <a:gd name="T4" fmla="*/ 6 w 25"/>
                <a:gd name="T5" fmla="*/ 6 h 31"/>
                <a:gd name="T6" fmla="*/ 9 w 25"/>
                <a:gd name="T7" fmla="*/ 2 h 31"/>
                <a:gd name="T8" fmla="*/ 14 w 25"/>
                <a:gd name="T9" fmla="*/ 0 h 31"/>
                <a:gd name="T10" fmla="*/ 20 w 25"/>
                <a:gd name="T11" fmla="*/ 2 h 31"/>
                <a:gd name="T12" fmla="*/ 25 w 25"/>
                <a:gd name="T13" fmla="*/ 6 h 31"/>
                <a:gd name="T14" fmla="*/ 25 w 25"/>
                <a:gd name="T15" fmla="*/ 11 h 31"/>
                <a:gd name="T16" fmla="*/ 25 w 25"/>
                <a:gd name="T17" fmla="*/ 16 h 31"/>
                <a:gd name="T18" fmla="*/ 22 w 25"/>
                <a:gd name="T19" fmla="*/ 22 h 31"/>
                <a:gd name="T20" fmla="*/ 17 w 25"/>
                <a:gd name="T21" fmla="*/ 27 h 31"/>
                <a:gd name="T22" fmla="*/ 11 w 25"/>
                <a:gd name="T23" fmla="*/ 30 h 31"/>
                <a:gd name="T24" fmla="*/ 7 w 25"/>
                <a:gd name="T25" fmla="*/ 31 h 31"/>
                <a:gd name="T26" fmla="*/ 4 w 25"/>
                <a:gd name="T27" fmla="*/ 30 h 31"/>
                <a:gd name="T28" fmla="*/ 1 w 25"/>
                <a:gd name="T29" fmla="*/ 25 h 31"/>
                <a:gd name="T30" fmla="*/ 0 w 25"/>
                <a:gd name="T31" fmla="*/ 21 h 31"/>
                <a:gd name="T32" fmla="*/ 1 w 25"/>
                <a:gd name="T33" fmla="*/ 1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1"/>
                <a:gd name="T53" fmla="*/ 25 w 2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1">
                  <a:moveTo>
                    <a:pt x="1" y="16"/>
                  </a:moveTo>
                  <a:lnTo>
                    <a:pt x="3" y="11"/>
                  </a:lnTo>
                  <a:lnTo>
                    <a:pt x="6" y="6"/>
                  </a:lnTo>
                  <a:lnTo>
                    <a:pt x="9" y="2"/>
                  </a:lnTo>
                  <a:lnTo>
                    <a:pt x="14" y="0"/>
                  </a:lnTo>
                  <a:lnTo>
                    <a:pt x="20" y="2"/>
                  </a:lnTo>
                  <a:lnTo>
                    <a:pt x="25" y="6"/>
                  </a:lnTo>
                  <a:lnTo>
                    <a:pt x="25" y="11"/>
                  </a:lnTo>
                  <a:lnTo>
                    <a:pt x="25" y="16"/>
                  </a:lnTo>
                  <a:lnTo>
                    <a:pt x="22" y="22"/>
                  </a:lnTo>
                  <a:lnTo>
                    <a:pt x="17" y="27"/>
                  </a:lnTo>
                  <a:lnTo>
                    <a:pt x="11" y="30"/>
                  </a:lnTo>
                  <a:lnTo>
                    <a:pt x="7" y="31"/>
                  </a:lnTo>
                  <a:lnTo>
                    <a:pt x="4" y="30"/>
                  </a:lnTo>
                  <a:lnTo>
                    <a:pt x="1" y="25"/>
                  </a:lnTo>
                  <a:lnTo>
                    <a:pt x="0" y="21"/>
                  </a:lnTo>
                  <a:lnTo>
                    <a:pt x="1"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6" name="Freeform 329"/>
            <p:cNvSpPr>
              <a:spLocks/>
            </p:cNvSpPr>
            <p:nvPr/>
          </p:nvSpPr>
          <p:spPr bwMode="auto">
            <a:xfrm>
              <a:off x="1873" y="1525"/>
              <a:ext cx="25" cy="23"/>
            </a:xfrm>
            <a:custGeom>
              <a:avLst/>
              <a:gdLst>
                <a:gd name="T0" fmla="*/ 19 w 25"/>
                <a:gd name="T1" fmla="*/ 1 h 23"/>
                <a:gd name="T2" fmla="*/ 22 w 25"/>
                <a:gd name="T3" fmla="*/ 4 h 23"/>
                <a:gd name="T4" fmla="*/ 24 w 25"/>
                <a:gd name="T5" fmla="*/ 7 h 23"/>
                <a:gd name="T6" fmla="*/ 25 w 25"/>
                <a:gd name="T7" fmla="*/ 11 h 23"/>
                <a:gd name="T8" fmla="*/ 24 w 25"/>
                <a:gd name="T9" fmla="*/ 16 h 23"/>
                <a:gd name="T10" fmla="*/ 21 w 25"/>
                <a:gd name="T11" fmla="*/ 20 h 23"/>
                <a:gd name="T12" fmla="*/ 16 w 25"/>
                <a:gd name="T13" fmla="*/ 22 h 23"/>
                <a:gd name="T14" fmla="*/ 12 w 25"/>
                <a:gd name="T15" fmla="*/ 23 h 23"/>
                <a:gd name="T16" fmla="*/ 8 w 25"/>
                <a:gd name="T17" fmla="*/ 23 h 23"/>
                <a:gd name="T18" fmla="*/ 5 w 25"/>
                <a:gd name="T19" fmla="*/ 22 h 23"/>
                <a:gd name="T20" fmla="*/ 2 w 25"/>
                <a:gd name="T21" fmla="*/ 17 h 23"/>
                <a:gd name="T22" fmla="*/ 0 w 25"/>
                <a:gd name="T23" fmla="*/ 13 h 23"/>
                <a:gd name="T24" fmla="*/ 0 w 25"/>
                <a:gd name="T25" fmla="*/ 8 h 23"/>
                <a:gd name="T26" fmla="*/ 3 w 25"/>
                <a:gd name="T27" fmla="*/ 4 h 23"/>
                <a:gd name="T28" fmla="*/ 8 w 25"/>
                <a:gd name="T29" fmla="*/ 0 h 23"/>
                <a:gd name="T30" fmla="*/ 12 w 25"/>
                <a:gd name="T31" fmla="*/ 0 h 23"/>
                <a:gd name="T32" fmla="*/ 19 w 25"/>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3"/>
                <a:gd name="T53" fmla="*/ 25 w 2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3">
                  <a:moveTo>
                    <a:pt x="19" y="1"/>
                  </a:moveTo>
                  <a:lnTo>
                    <a:pt x="22" y="4"/>
                  </a:lnTo>
                  <a:lnTo>
                    <a:pt x="24" y="7"/>
                  </a:lnTo>
                  <a:lnTo>
                    <a:pt x="25" y="11"/>
                  </a:lnTo>
                  <a:lnTo>
                    <a:pt x="24" y="16"/>
                  </a:lnTo>
                  <a:lnTo>
                    <a:pt x="21" y="20"/>
                  </a:lnTo>
                  <a:lnTo>
                    <a:pt x="16" y="22"/>
                  </a:lnTo>
                  <a:lnTo>
                    <a:pt x="12" y="23"/>
                  </a:lnTo>
                  <a:lnTo>
                    <a:pt x="8" y="23"/>
                  </a:lnTo>
                  <a:lnTo>
                    <a:pt x="5" y="22"/>
                  </a:lnTo>
                  <a:lnTo>
                    <a:pt x="2" y="17"/>
                  </a:lnTo>
                  <a:lnTo>
                    <a:pt x="0" y="13"/>
                  </a:lnTo>
                  <a:lnTo>
                    <a:pt x="0" y="8"/>
                  </a:lnTo>
                  <a:lnTo>
                    <a:pt x="3" y="4"/>
                  </a:lnTo>
                  <a:lnTo>
                    <a:pt x="8" y="0"/>
                  </a:lnTo>
                  <a:lnTo>
                    <a:pt x="12" y="0"/>
                  </a:lnTo>
                  <a:lnTo>
                    <a:pt x="19"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7" name="Freeform 330"/>
            <p:cNvSpPr>
              <a:spLocks/>
            </p:cNvSpPr>
            <p:nvPr/>
          </p:nvSpPr>
          <p:spPr bwMode="auto">
            <a:xfrm>
              <a:off x="1590" y="1560"/>
              <a:ext cx="209" cy="145"/>
            </a:xfrm>
            <a:custGeom>
              <a:avLst/>
              <a:gdLst>
                <a:gd name="T0" fmla="*/ 206 w 209"/>
                <a:gd name="T1" fmla="*/ 15 h 145"/>
                <a:gd name="T2" fmla="*/ 200 w 209"/>
                <a:gd name="T3" fmla="*/ 10 h 145"/>
                <a:gd name="T4" fmla="*/ 199 w 209"/>
                <a:gd name="T5" fmla="*/ 5 h 145"/>
                <a:gd name="T6" fmla="*/ 189 w 209"/>
                <a:gd name="T7" fmla="*/ 15 h 145"/>
                <a:gd name="T8" fmla="*/ 168 w 209"/>
                <a:gd name="T9" fmla="*/ 10 h 145"/>
                <a:gd name="T10" fmla="*/ 124 w 209"/>
                <a:gd name="T11" fmla="*/ 2 h 145"/>
                <a:gd name="T12" fmla="*/ 90 w 209"/>
                <a:gd name="T13" fmla="*/ 2 h 145"/>
                <a:gd name="T14" fmla="*/ 84 w 209"/>
                <a:gd name="T15" fmla="*/ 6 h 145"/>
                <a:gd name="T16" fmla="*/ 113 w 209"/>
                <a:gd name="T17" fmla="*/ 5 h 145"/>
                <a:gd name="T18" fmla="*/ 150 w 209"/>
                <a:gd name="T19" fmla="*/ 13 h 145"/>
                <a:gd name="T20" fmla="*/ 177 w 209"/>
                <a:gd name="T21" fmla="*/ 25 h 145"/>
                <a:gd name="T22" fmla="*/ 174 w 209"/>
                <a:gd name="T23" fmla="*/ 31 h 145"/>
                <a:gd name="T24" fmla="*/ 156 w 209"/>
                <a:gd name="T25" fmla="*/ 41 h 145"/>
                <a:gd name="T26" fmla="*/ 138 w 209"/>
                <a:gd name="T27" fmla="*/ 44 h 145"/>
                <a:gd name="T28" fmla="*/ 106 w 209"/>
                <a:gd name="T29" fmla="*/ 34 h 145"/>
                <a:gd name="T30" fmla="*/ 71 w 209"/>
                <a:gd name="T31" fmla="*/ 31 h 145"/>
                <a:gd name="T32" fmla="*/ 53 w 209"/>
                <a:gd name="T33" fmla="*/ 39 h 145"/>
                <a:gd name="T34" fmla="*/ 66 w 209"/>
                <a:gd name="T35" fmla="*/ 39 h 145"/>
                <a:gd name="T36" fmla="*/ 84 w 209"/>
                <a:gd name="T37" fmla="*/ 39 h 145"/>
                <a:gd name="T38" fmla="*/ 103 w 209"/>
                <a:gd name="T39" fmla="*/ 43 h 145"/>
                <a:gd name="T40" fmla="*/ 128 w 209"/>
                <a:gd name="T41" fmla="*/ 50 h 145"/>
                <a:gd name="T42" fmla="*/ 131 w 209"/>
                <a:gd name="T43" fmla="*/ 59 h 145"/>
                <a:gd name="T44" fmla="*/ 100 w 209"/>
                <a:gd name="T45" fmla="*/ 70 h 145"/>
                <a:gd name="T46" fmla="*/ 72 w 209"/>
                <a:gd name="T47" fmla="*/ 64 h 145"/>
                <a:gd name="T48" fmla="*/ 45 w 209"/>
                <a:gd name="T49" fmla="*/ 59 h 145"/>
                <a:gd name="T50" fmla="*/ 54 w 209"/>
                <a:gd name="T51" fmla="*/ 67 h 145"/>
                <a:gd name="T52" fmla="*/ 78 w 209"/>
                <a:gd name="T53" fmla="*/ 77 h 145"/>
                <a:gd name="T54" fmla="*/ 51 w 209"/>
                <a:gd name="T55" fmla="*/ 86 h 145"/>
                <a:gd name="T56" fmla="*/ 17 w 209"/>
                <a:gd name="T57" fmla="*/ 95 h 145"/>
                <a:gd name="T58" fmla="*/ 0 w 209"/>
                <a:gd name="T59" fmla="*/ 101 h 145"/>
                <a:gd name="T60" fmla="*/ 10 w 209"/>
                <a:gd name="T61" fmla="*/ 104 h 145"/>
                <a:gd name="T62" fmla="*/ 40 w 209"/>
                <a:gd name="T63" fmla="*/ 99 h 145"/>
                <a:gd name="T64" fmla="*/ 74 w 209"/>
                <a:gd name="T65" fmla="*/ 90 h 145"/>
                <a:gd name="T66" fmla="*/ 87 w 209"/>
                <a:gd name="T67" fmla="*/ 96 h 145"/>
                <a:gd name="T68" fmla="*/ 72 w 209"/>
                <a:gd name="T69" fmla="*/ 139 h 145"/>
                <a:gd name="T70" fmla="*/ 74 w 209"/>
                <a:gd name="T71" fmla="*/ 145 h 145"/>
                <a:gd name="T72" fmla="*/ 93 w 209"/>
                <a:gd name="T73" fmla="*/ 112 h 145"/>
                <a:gd name="T74" fmla="*/ 107 w 209"/>
                <a:gd name="T75" fmla="*/ 83 h 145"/>
                <a:gd name="T76" fmla="*/ 127 w 209"/>
                <a:gd name="T77" fmla="*/ 74 h 145"/>
                <a:gd name="T78" fmla="*/ 146 w 209"/>
                <a:gd name="T79" fmla="*/ 67 h 145"/>
                <a:gd name="T80" fmla="*/ 149 w 209"/>
                <a:gd name="T81" fmla="*/ 95 h 145"/>
                <a:gd name="T82" fmla="*/ 140 w 209"/>
                <a:gd name="T83" fmla="*/ 132 h 145"/>
                <a:gd name="T84" fmla="*/ 146 w 209"/>
                <a:gd name="T85" fmla="*/ 126 h 145"/>
                <a:gd name="T86" fmla="*/ 162 w 209"/>
                <a:gd name="T87" fmla="*/ 77 h 145"/>
                <a:gd name="T88" fmla="*/ 177 w 209"/>
                <a:gd name="T89" fmla="*/ 46 h 145"/>
                <a:gd name="T90" fmla="*/ 190 w 209"/>
                <a:gd name="T91" fmla="*/ 33 h 145"/>
                <a:gd name="T92" fmla="*/ 195 w 209"/>
                <a:gd name="T93" fmla="*/ 40 h 145"/>
                <a:gd name="T94" fmla="*/ 190 w 209"/>
                <a:gd name="T95" fmla="*/ 89 h 145"/>
                <a:gd name="T96" fmla="*/ 203 w 209"/>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145"/>
                <a:gd name="T149" fmla="*/ 209 w 209"/>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145">
                  <a:moveTo>
                    <a:pt x="209" y="16"/>
                  </a:moveTo>
                  <a:lnTo>
                    <a:pt x="208" y="15"/>
                  </a:lnTo>
                  <a:lnTo>
                    <a:pt x="206" y="15"/>
                  </a:lnTo>
                  <a:lnTo>
                    <a:pt x="203" y="13"/>
                  </a:lnTo>
                  <a:lnTo>
                    <a:pt x="202" y="12"/>
                  </a:lnTo>
                  <a:lnTo>
                    <a:pt x="200" y="10"/>
                  </a:lnTo>
                  <a:lnTo>
                    <a:pt x="200" y="9"/>
                  </a:lnTo>
                  <a:lnTo>
                    <a:pt x="199" y="6"/>
                  </a:lnTo>
                  <a:lnTo>
                    <a:pt x="199" y="5"/>
                  </a:lnTo>
                  <a:lnTo>
                    <a:pt x="196" y="9"/>
                  </a:lnTo>
                  <a:lnTo>
                    <a:pt x="193" y="13"/>
                  </a:lnTo>
                  <a:lnTo>
                    <a:pt x="189" y="15"/>
                  </a:lnTo>
                  <a:lnTo>
                    <a:pt x="187" y="18"/>
                  </a:lnTo>
                  <a:lnTo>
                    <a:pt x="178" y="15"/>
                  </a:lnTo>
                  <a:lnTo>
                    <a:pt x="168" y="10"/>
                  </a:lnTo>
                  <a:lnTo>
                    <a:pt x="153" y="7"/>
                  </a:lnTo>
                  <a:lnTo>
                    <a:pt x="138" y="5"/>
                  </a:lnTo>
                  <a:lnTo>
                    <a:pt x="124" y="2"/>
                  </a:lnTo>
                  <a:lnTo>
                    <a:pt x="109" y="0"/>
                  </a:lnTo>
                  <a:lnTo>
                    <a:pt x="99" y="0"/>
                  </a:lnTo>
                  <a:lnTo>
                    <a:pt x="90" y="2"/>
                  </a:lnTo>
                  <a:lnTo>
                    <a:pt x="81" y="5"/>
                  </a:lnTo>
                  <a:lnTo>
                    <a:pt x="79" y="5"/>
                  </a:lnTo>
                  <a:lnTo>
                    <a:pt x="84" y="6"/>
                  </a:lnTo>
                  <a:lnTo>
                    <a:pt x="90" y="5"/>
                  </a:lnTo>
                  <a:lnTo>
                    <a:pt x="102" y="5"/>
                  </a:lnTo>
                  <a:lnTo>
                    <a:pt x="113" y="5"/>
                  </a:lnTo>
                  <a:lnTo>
                    <a:pt x="127" y="7"/>
                  </a:lnTo>
                  <a:lnTo>
                    <a:pt x="138" y="10"/>
                  </a:lnTo>
                  <a:lnTo>
                    <a:pt x="150" y="13"/>
                  </a:lnTo>
                  <a:lnTo>
                    <a:pt x="162" y="18"/>
                  </a:lnTo>
                  <a:lnTo>
                    <a:pt x="171" y="21"/>
                  </a:lnTo>
                  <a:lnTo>
                    <a:pt x="177" y="25"/>
                  </a:lnTo>
                  <a:lnTo>
                    <a:pt x="178" y="28"/>
                  </a:lnTo>
                  <a:lnTo>
                    <a:pt x="177" y="30"/>
                  </a:lnTo>
                  <a:lnTo>
                    <a:pt x="174" y="31"/>
                  </a:lnTo>
                  <a:lnTo>
                    <a:pt x="168" y="34"/>
                  </a:lnTo>
                  <a:lnTo>
                    <a:pt x="162" y="37"/>
                  </a:lnTo>
                  <a:lnTo>
                    <a:pt x="156" y="41"/>
                  </a:lnTo>
                  <a:lnTo>
                    <a:pt x="150" y="44"/>
                  </a:lnTo>
                  <a:lnTo>
                    <a:pt x="146" y="47"/>
                  </a:lnTo>
                  <a:lnTo>
                    <a:pt x="138" y="44"/>
                  </a:lnTo>
                  <a:lnTo>
                    <a:pt x="130" y="41"/>
                  </a:lnTo>
                  <a:lnTo>
                    <a:pt x="118" y="37"/>
                  </a:lnTo>
                  <a:lnTo>
                    <a:pt x="106" y="34"/>
                  </a:lnTo>
                  <a:lnTo>
                    <a:pt x="93" y="33"/>
                  </a:lnTo>
                  <a:lnTo>
                    <a:pt x="81" y="31"/>
                  </a:lnTo>
                  <a:lnTo>
                    <a:pt x="71" y="31"/>
                  </a:lnTo>
                  <a:lnTo>
                    <a:pt x="62" y="34"/>
                  </a:lnTo>
                  <a:lnTo>
                    <a:pt x="56" y="37"/>
                  </a:lnTo>
                  <a:lnTo>
                    <a:pt x="53" y="39"/>
                  </a:lnTo>
                  <a:lnTo>
                    <a:pt x="54" y="40"/>
                  </a:lnTo>
                  <a:lnTo>
                    <a:pt x="60" y="40"/>
                  </a:lnTo>
                  <a:lnTo>
                    <a:pt x="66" y="39"/>
                  </a:lnTo>
                  <a:lnTo>
                    <a:pt x="71" y="39"/>
                  </a:lnTo>
                  <a:lnTo>
                    <a:pt x="76" y="39"/>
                  </a:lnTo>
                  <a:lnTo>
                    <a:pt x="84" y="39"/>
                  </a:lnTo>
                  <a:lnTo>
                    <a:pt x="90" y="40"/>
                  </a:lnTo>
                  <a:lnTo>
                    <a:pt x="96" y="41"/>
                  </a:lnTo>
                  <a:lnTo>
                    <a:pt x="103" y="43"/>
                  </a:lnTo>
                  <a:lnTo>
                    <a:pt x="109" y="44"/>
                  </a:lnTo>
                  <a:lnTo>
                    <a:pt x="119" y="47"/>
                  </a:lnTo>
                  <a:lnTo>
                    <a:pt x="128" y="50"/>
                  </a:lnTo>
                  <a:lnTo>
                    <a:pt x="136" y="52"/>
                  </a:lnTo>
                  <a:lnTo>
                    <a:pt x="138" y="53"/>
                  </a:lnTo>
                  <a:lnTo>
                    <a:pt x="131" y="59"/>
                  </a:lnTo>
                  <a:lnTo>
                    <a:pt x="119" y="64"/>
                  </a:lnTo>
                  <a:lnTo>
                    <a:pt x="107" y="67"/>
                  </a:lnTo>
                  <a:lnTo>
                    <a:pt x="100" y="70"/>
                  </a:lnTo>
                  <a:lnTo>
                    <a:pt x="93" y="70"/>
                  </a:lnTo>
                  <a:lnTo>
                    <a:pt x="82" y="68"/>
                  </a:lnTo>
                  <a:lnTo>
                    <a:pt x="72" y="64"/>
                  </a:lnTo>
                  <a:lnTo>
                    <a:pt x="62" y="61"/>
                  </a:lnTo>
                  <a:lnTo>
                    <a:pt x="53" y="59"/>
                  </a:lnTo>
                  <a:lnTo>
                    <a:pt x="45" y="59"/>
                  </a:lnTo>
                  <a:lnTo>
                    <a:pt x="43" y="61"/>
                  </a:lnTo>
                  <a:lnTo>
                    <a:pt x="45" y="62"/>
                  </a:lnTo>
                  <a:lnTo>
                    <a:pt x="54" y="67"/>
                  </a:lnTo>
                  <a:lnTo>
                    <a:pt x="65" y="70"/>
                  </a:lnTo>
                  <a:lnTo>
                    <a:pt x="72" y="74"/>
                  </a:lnTo>
                  <a:lnTo>
                    <a:pt x="78" y="77"/>
                  </a:lnTo>
                  <a:lnTo>
                    <a:pt x="72" y="78"/>
                  </a:lnTo>
                  <a:lnTo>
                    <a:pt x="63" y="81"/>
                  </a:lnTo>
                  <a:lnTo>
                    <a:pt x="51" y="86"/>
                  </a:lnTo>
                  <a:lnTo>
                    <a:pt x="40" y="89"/>
                  </a:lnTo>
                  <a:lnTo>
                    <a:pt x="28" y="92"/>
                  </a:lnTo>
                  <a:lnTo>
                    <a:pt x="17" y="95"/>
                  </a:lnTo>
                  <a:lnTo>
                    <a:pt x="10" y="98"/>
                  </a:lnTo>
                  <a:lnTo>
                    <a:pt x="4" y="99"/>
                  </a:lnTo>
                  <a:lnTo>
                    <a:pt x="0" y="101"/>
                  </a:lnTo>
                  <a:lnTo>
                    <a:pt x="0" y="102"/>
                  </a:lnTo>
                  <a:lnTo>
                    <a:pt x="3" y="104"/>
                  </a:lnTo>
                  <a:lnTo>
                    <a:pt x="10" y="104"/>
                  </a:lnTo>
                  <a:lnTo>
                    <a:pt x="17" y="104"/>
                  </a:lnTo>
                  <a:lnTo>
                    <a:pt x="28" y="102"/>
                  </a:lnTo>
                  <a:lnTo>
                    <a:pt x="40" y="99"/>
                  </a:lnTo>
                  <a:lnTo>
                    <a:pt x="51" y="96"/>
                  </a:lnTo>
                  <a:lnTo>
                    <a:pt x="63" y="93"/>
                  </a:lnTo>
                  <a:lnTo>
                    <a:pt x="74" y="90"/>
                  </a:lnTo>
                  <a:lnTo>
                    <a:pt x="82" y="87"/>
                  </a:lnTo>
                  <a:lnTo>
                    <a:pt x="88" y="84"/>
                  </a:lnTo>
                  <a:lnTo>
                    <a:pt x="87" y="96"/>
                  </a:lnTo>
                  <a:lnTo>
                    <a:pt x="82" y="114"/>
                  </a:lnTo>
                  <a:lnTo>
                    <a:pt x="78" y="129"/>
                  </a:lnTo>
                  <a:lnTo>
                    <a:pt x="72" y="139"/>
                  </a:lnTo>
                  <a:lnTo>
                    <a:pt x="69" y="143"/>
                  </a:lnTo>
                  <a:lnTo>
                    <a:pt x="71" y="145"/>
                  </a:lnTo>
                  <a:lnTo>
                    <a:pt x="74" y="145"/>
                  </a:lnTo>
                  <a:lnTo>
                    <a:pt x="78" y="141"/>
                  </a:lnTo>
                  <a:lnTo>
                    <a:pt x="84" y="130"/>
                  </a:lnTo>
                  <a:lnTo>
                    <a:pt x="93" y="112"/>
                  </a:lnTo>
                  <a:lnTo>
                    <a:pt x="100" y="96"/>
                  </a:lnTo>
                  <a:lnTo>
                    <a:pt x="103" y="84"/>
                  </a:lnTo>
                  <a:lnTo>
                    <a:pt x="107" y="83"/>
                  </a:lnTo>
                  <a:lnTo>
                    <a:pt x="113" y="80"/>
                  </a:lnTo>
                  <a:lnTo>
                    <a:pt x="121" y="77"/>
                  </a:lnTo>
                  <a:lnTo>
                    <a:pt x="127" y="74"/>
                  </a:lnTo>
                  <a:lnTo>
                    <a:pt x="134" y="71"/>
                  </a:lnTo>
                  <a:lnTo>
                    <a:pt x="140" y="68"/>
                  </a:lnTo>
                  <a:lnTo>
                    <a:pt x="146" y="67"/>
                  </a:lnTo>
                  <a:lnTo>
                    <a:pt x="150" y="65"/>
                  </a:lnTo>
                  <a:lnTo>
                    <a:pt x="150" y="77"/>
                  </a:lnTo>
                  <a:lnTo>
                    <a:pt x="149" y="95"/>
                  </a:lnTo>
                  <a:lnTo>
                    <a:pt x="144" y="112"/>
                  </a:lnTo>
                  <a:lnTo>
                    <a:pt x="141" y="126"/>
                  </a:lnTo>
                  <a:lnTo>
                    <a:pt x="140" y="132"/>
                  </a:lnTo>
                  <a:lnTo>
                    <a:pt x="140" y="135"/>
                  </a:lnTo>
                  <a:lnTo>
                    <a:pt x="141" y="132"/>
                  </a:lnTo>
                  <a:lnTo>
                    <a:pt x="146" y="126"/>
                  </a:lnTo>
                  <a:lnTo>
                    <a:pt x="152" y="112"/>
                  </a:lnTo>
                  <a:lnTo>
                    <a:pt x="158" y="95"/>
                  </a:lnTo>
                  <a:lnTo>
                    <a:pt x="162" y="77"/>
                  </a:lnTo>
                  <a:lnTo>
                    <a:pt x="162" y="61"/>
                  </a:lnTo>
                  <a:lnTo>
                    <a:pt x="171" y="53"/>
                  </a:lnTo>
                  <a:lnTo>
                    <a:pt x="177" y="46"/>
                  </a:lnTo>
                  <a:lnTo>
                    <a:pt x="183" y="40"/>
                  </a:lnTo>
                  <a:lnTo>
                    <a:pt x="187" y="36"/>
                  </a:lnTo>
                  <a:lnTo>
                    <a:pt x="190" y="33"/>
                  </a:lnTo>
                  <a:lnTo>
                    <a:pt x="193" y="31"/>
                  </a:lnTo>
                  <a:lnTo>
                    <a:pt x="195" y="34"/>
                  </a:lnTo>
                  <a:lnTo>
                    <a:pt x="195" y="40"/>
                  </a:lnTo>
                  <a:lnTo>
                    <a:pt x="193" y="52"/>
                  </a:lnTo>
                  <a:lnTo>
                    <a:pt x="192" y="70"/>
                  </a:lnTo>
                  <a:lnTo>
                    <a:pt x="190" y="89"/>
                  </a:lnTo>
                  <a:lnTo>
                    <a:pt x="189" y="101"/>
                  </a:lnTo>
                  <a:lnTo>
                    <a:pt x="196" y="86"/>
                  </a:lnTo>
                  <a:lnTo>
                    <a:pt x="203" y="62"/>
                  </a:lnTo>
                  <a:lnTo>
                    <a:pt x="208" y="37"/>
                  </a:lnTo>
                  <a:lnTo>
                    <a:pt x="209" y="16"/>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8" name="Freeform 331"/>
            <p:cNvSpPr>
              <a:spLocks/>
            </p:cNvSpPr>
            <p:nvPr/>
          </p:nvSpPr>
          <p:spPr bwMode="auto">
            <a:xfrm>
              <a:off x="1604" y="1304"/>
              <a:ext cx="169" cy="160"/>
            </a:xfrm>
            <a:custGeom>
              <a:avLst/>
              <a:gdLst>
                <a:gd name="T0" fmla="*/ 163 w 169"/>
                <a:gd name="T1" fmla="*/ 157 h 160"/>
                <a:gd name="T2" fmla="*/ 167 w 169"/>
                <a:gd name="T3" fmla="*/ 153 h 160"/>
                <a:gd name="T4" fmla="*/ 161 w 169"/>
                <a:gd name="T5" fmla="*/ 144 h 160"/>
                <a:gd name="T6" fmla="*/ 151 w 169"/>
                <a:gd name="T7" fmla="*/ 130 h 160"/>
                <a:gd name="T8" fmla="*/ 150 w 169"/>
                <a:gd name="T9" fmla="*/ 113 h 160"/>
                <a:gd name="T10" fmla="*/ 144 w 169"/>
                <a:gd name="T11" fmla="*/ 74 h 160"/>
                <a:gd name="T12" fmla="*/ 138 w 169"/>
                <a:gd name="T13" fmla="*/ 55 h 160"/>
                <a:gd name="T14" fmla="*/ 133 w 169"/>
                <a:gd name="T15" fmla="*/ 54 h 160"/>
                <a:gd name="T16" fmla="*/ 135 w 169"/>
                <a:gd name="T17" fmla="*/ 71 h 160"/>
                <a:gd name="T18" fmla="*/ 136 w 169"/>
                <a:gd name="T19" fmla="*/ 104 h 160"/>
                <a:gd name="T20" fmla="*/ 127 w 169"/>
                <a:gd name="T21" fmla="*/ 110 h 160"/>
                <a:gd name="T22" fmla="*/ 108 w 169"/>
                <a:gd name="T23" fmla="*/ 96 h 160"/>
                <a:gd name="T24" fmla="*/ 98 w 169"/>
                <a:gd name="T25" fmla="*/ 80 h 160"/>
                <a:gd name="T26" fmla="*/ 91 w 169"/>
                <a:gd name="T27" fmla="*/ 51 h 160"/>
                <a:gd name="T28" fmla="*/ 89 w 169"/>
                <a:gd name="T29" fmla="*/ 30 h 160"/>
                <a:gd name="T30" fmla="*/ 88 w 169"/>
                <a:gd name="T31" fmla="*/ 12 h 160"/>
                <a:gd name="T32" fmla="*/ 82 w 169"/>
                <a:gd name="T33" fmla="*/ 3 h 160"/>
                <a:gd name="T34" fmla="*/ 82 w 169"/>
                <a:gd name="T35" fmla="*/ 9 h 160"/>
                <a:gd name="T36" fmla="*/ 85 w 169"/>
                <a:gd name="T37" fmla="*/ 23 h 160"/>
                <a:gd name="T38" fmla="*/ 82 w 169"/>
                <a:gd name="T39" fmla="*/ 36 h 160"/>
                <a:gd name="T40" fmla="*/ 80 w 169"/>
                <a:gd name="T41" fmla="*/ 49 h 160"/>
                <a:gd name="T42" fmla="*/ 85 w 169"/>
                <a:gd name="T43" fmla="*/ 71 h 160"/>
                <a:gd name="T44" fmla="*/ 74 w 169"/>
                <a:gd name="T45" fmla="*/ 70 h 160"/>
                <a:gd name="T46" fmla="*/ 49 w 169"/>
                <a:gd name="T47" fmla="*/ 45 h 160"/>
                <a:gd name="T48" fmla="*/ 26 w 169"/>
                <a:gd name="T49" fmla="*/ 20 h 160"/>
                <a:gd name="T50" fmla="*/ 6 w 169"/>
                <a:gd name="T51" fmla="*/ 3 h 160"/>
                <a:gd name="T52" fmla="*/ 11 w 169"/>
                <a:gd name="T53" fmla="*/ 15 h 160"/>
                <a:gd name="T54" fmla="*/ 34 w 169"/>
                <a:gd name="T55" fmla="*/ 45 h 160"/>
                <a:gd name="T56" fmla="*/ 46 w 169"/>
                <a:gd name="T57" fmla="*/ 64 h 160"/>
                <a:gd name="T58" fmla="*/ 68 w 169"/>
                <a:gd name="T59" fmla="*/ 83 h 160"/>
                <a:gd name="T60" fmla="*/ 68 w 169"/>
                <a:gd name="T61" fmla="*/ 89 h 160"/>
                <a:gd name="T62" fmla="*/ 46 w 169"/>
                <a:gd name="T63" fmla="*/ 85 h 160"/>
                <a:gd name="T64" fmla="*/ 34 w 169"/>
                <a:gd name="T65" fmla="*/ 79 h 160"/>
                <a:gd name="T66" fmla="*/ 29 w 169"/>
                <a:gd name="T67" fmla="*/ 80 h 160"/>
                <a:gd name="T68" fmla="*/ 36 w 169"/>
                <a:gd name="T69" fmla="*/ 88 h 160"/>
                <a:gd name="T70" fmla="*/ 51 w 169"/>
                <a:gd name="T71" fmla="*/ 95 h 160"/>
                <a:gd name="T72" fmla="*/ 70 w 169"/>
                <a:gd name="T73" fmla="*/ 102 h 160"/>
                <a:gd name="T74" fmla="*/ 89 w 169"/>
                <a:gd name="T75" fmla="*/ 107 h 160"/>
                <a:gd name="T76" fmla="*/ 105 w 169"/>
                <a:gd name="T77" fmla="*/ 110 h 160"/>
                <a:gd name="T78" fmla="*/ 124 w 169"/>
                <a:gd name="T79" fmla="*/ 123 h 160"/>
                <a:gd name="T80" fmla="*/ 126 w 169"/>
                <a:gd name="T81" fmla="*/ 132 h 160"/>
                <a:gd name="T82" fmla="*/ 113 w 169"/>
                <a:gd name="T83" fmla="*/ 136 h 160"/>
                <a:gd name="T84" fmla="*/ 98 w 169"/>
                <a:gd name="T85" fmla="*/ 138 h 160"/>
                <a:gd name="T86" fmla="*/ 85 w 169"/>
                <a:gd name="T87" fmla="*/ 139 h 160"/>
                <a:gd name="T88" fmla="*/ 71 w 169"/>
                <a:gd name="T89" fmla="*/ 136 h 160"/>
                <a:gd name="T90" fmla="*/ 70 w 169"/>
                <a:gd name="T91" fmla="*/ 141 h 160"/>
                <a:gd name="T92" fmla="*/ 88 w 169"/>
                <a:gd name="T93" fmla="*/ 145 h 160"/>
                <a:gd name="T94" fmla="*/ 107 w 169"/>
                <a:gd name="T95" fmla="*/ 145 h 160"/>
                <a:gd name="T96" fmla="*/ 124 w 169"/>
                <a:gd name="T97" fmla="*/ 145 h 160"/>
                <a:gd name="T98" fmla="*/ 139 w 169"/>
                <a:gd name="T99" fmla="*/ 144 h 160"/>
                <a:gd name="T100" fmla="*/ 151 w 169"/>
                <a:gd name="T101" fmla="*/ 145 h 160"/>
                <a:gd name="T102" fmla="*/ 160 w 169"/>
                <a:gd name="T103" fmla="*/ 154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9"/>
                <a:gd name="T157" fmla="*/ 0 h 160"/>
                <a:gd name="T158" fmla="*/ 169 w 169"/>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9" h="160">
                  <a:moveTo>
                    <a:pt x="163" y="160"/>
                  </a:moveTo>
                  <a:lnTo>
                    <a:pt x="163" y="157"/>
                  </a:lnTo>
                  <a:lnTo>
                    <a:pt x="164" y="154"/>
                  </a:lnTo>
                  <a:lnTo>
                    <a:pt x="167" y="153"/>
                  </a:lnTo>
                  <a:lnTo>
                    <a:pt x="169" y="150"/>
                  </a:lnTo>
                  <a:lnTo>
                    <a:pt x="161" y="144"/>
                  </a:lnTo>
                  <a:lnTo>
                    <a:pt x="155" y="136"/>
                  </a:lnTo>
                  <a:lnTo>
                    <a:pt x="151" y="130"/>
                  </a:lnTo>
                  <a:lnTo>
                    <a:pt x="150" y="125"/>
                  </a:lnTo>
                  <a:lnTo>
                    <a:pt x="150" y="113"/>
                  </a:lnTo>
                  <a:lnTo>
                    <a:pt x="148" y="93"/>
                  </a:lnTo>
                  <a:lnTo>
                    <a:pt x="144" y="74"/>
                  </a:lnTo>
                  <a:lnTo>
                    <a:pt x="141" y="61"/>
                  </a:lnTo>
                  <a:lnTo>
                    <a:pt x="138" y="55"/>
                  </a:lnTo>
                  <a:lnTo>
                    <a:pt x="135" y="54"/>
                  </a:lnTo>
                  <a:lnTo>
                    <a:pt x="133" y="54"/>
                  </a:lnTo>
                  <a:lnTo>
                    <a:pt x="133" y="59"/>
                  </a:lnTo>
                  <a:lnTo>
                    <a:pt x="135" y="71"/>
                  </a:lnTo>
                  <a:lnTo>
                    <a:pt x="136" y="88"/>
                  </a:lnTo>
                  <a:lnTo>
                    <a:pt x="136" y="104"/>
                  </a:lnTo>
                  <a:lnTo>
                    <a:pt x="136" y="116"/>
                  </a:lnTo>
                  <a:lnTo>
                    <a:pt x="127" y="110"/>
                  </a:lnTo>
                  <a:lnTo>
                    <a:pt x="117" y="104"/>
                  </a:lnTo>
                  <a:lnTo>
                    <a:pt x="108" y="96"/>
                  </a:lnTo>
                  <a:lnTo>
                    <a:pt x="102" y="91"/>
                  </a:lnTo>
                  <a:lnTo>
                    <a:pt x="98" y="80"/>
                  </a:lnTo>
                  <a:lnTo>
                    <a:pt x="93" y="65"/>
                  </a:lnTo>
                  <a:lnTo>
                    <a:pt x="91" y="51"/>
                  </a:lnTo>
                  <a:lnTo>
                    <a:pt x="89" y="39"/>
                  </a:lnTo>
                  <a:lnTo>
                    <a:pt x="89" y="30"/>
                  </a:lnTo>
                  <a:lnTo>
                    <a:pt x="89" y="20"/>
                  </a:lnTo>
                  <a:lnTo>
                    <a:pt x="88" y="12"/>
                  </a:lnTo>
                  <a:lnTo>
                    <a:pt x="85" y="6"/>
                  </a:lnTo>
                  <a:lnTo>
                    <a:pt x="82" y="3"/>
                  </a:lnTo>
                  <a:lnTo>
                    <a:pt x="82" y="5"/>
                  </a:lnTo>
                  <a:lnTo>
                    <a:pt x="82" y="9"/>
                  </a:lnTo>
                  <a:lnTo>
                    <a:pt x="83" y="15"/>
                  </a:lnTo>
                  <a:lnTo>
                    <a:pt x="85" y="23"/>
                  </a:lnTo>
                  <a:lnTo>
                    <a:pt x="83" y="30"/>
                  </a:lnTo>
                  <a:lnTo>
                    <a:pt x="82" y="36"/>
                  </a:lnTo>
                  <a:lnTo>
                    <a:pt x="80" y="42"/>
                  </a:lnTo>
                  <a:lnTo>
                    <a:pt x="80" y="49"/>
                  </a:lnTo>
                  <a:lnTo>
                    <a:pt x="82" y="61"/>
                  </a:lnTo>
                  <a:lnTo>
                    <a:pt x="85" y="71"/>
                  </a:lnTo>
                  <a:lnTo>
                    <a:pt x="86" y="80"/>
                  </a:lnTo>
                  <a:lnTo>
                    <a:pt x="74" y="70"/>
                  </a:lnTo>
                  <a:lnTo>
                    <a:pt x="62" y="58"/>
                  </a:lnTo>
                  <a:lnTo>
                    <a:pt x="49" y="45"/>
                  </a:lnTo>
                  <a:lnTo>
                    <a:pt x="37" y="31"/>
                  </a:lnTo>
                  <a:lnTo>
                    <a:pt x="26" y="20"/>
                  </a:lnTo>
                  <a:lnTo>
                    <a:pt x="15" y="11"/>
                  </a:lnTo>
                  <a:lnTo>
                    <a:pt x="6" y="3"/>
                  </a:lnTo>
                  <a:lnTo>
                    <a:pt x="0" y="0"/>
                  </a:lnTo>
                  <a:lnTo>
                    <a:pt x="11" y="15"/>
                  </a:lnTo>
                  <a:lnTo>
                    <a:pt x="23" y="30"/>
                  </a:lnTo>
                  <a:lnTo>
                    <a:pt x="34" y="45"/>
                  </a:lnTo>
                  <a:lnTo>
                    <a:pt x="40" y="55"/>
                  </a:lnTo>
                  <a:lnTo>
                    <a:pt x="46" y="64"/>
                  </a:lnTo>
                  <a:lnTo>
                    <a:pt x="58" y="74"/>
                  </a:lnTo>
                  <a:lnTo>
                    <a:pt x="68" y="83"/>
                  </a:lnTo>
                  <a:lnTo>
                    <a:pt x="77" y="89"/>
                  </a:lnTo>
                  <a:lnTo>
                    <a:pt x="68" y="89"/>
                  </a:lnTo>
                  <a:lnTo>
                    <a:pt x="57" y="88"/>
                  </a:lnTo>
                  <a:lnTo>
                    <a:pt x="46" y="85"/>
                  </a:lnTo>
                  <a:lnTo>
                    <a:pt x="39" y="82"/>
                  </a:lnTo>
                  <a:lnTo>
                    <a:pt x="34" y="79"/>
                  </a:lnTo>
                  <a:lnTo>
                    <a:pt x="31" y="79"/>
                  </a:lnTo>
                  <a:lnTo>
                    <a:pt x="29" y="80"/>
                  </a:lnTo>
                  <a:lnTo>
                    <a:pt x="31" y="85"/>
                  </a:lnTo>
                  <a:lnTo>
                    <a:pt x="36" y="88"/>
                  </a:lnTo>
                  <a:lnTo>
                    <a:pt x="43" y="92"/>
                  </a:lnTo>
                  <a:lnTo>
                    <a:pt x="51" y="95"/>
                  </a:lnTo>
                  <a:lnTo>
                    <a:pt x="60" y="99"/>
                  </a:lnTo>
                  <a:lnTo>
                    <a:pt x="70" y="102"/>
                  </a:lnTo>
                  <a:lnTo>
                    <a:pt x="79" y="105"/>
                  </a:lnTo>
                  <a:lnTo>
                    <a:pt x="89" y="107"/>
                  </a:lnTo>
                  <a:lnTo>
                    <a:pt x="96" y="107"/>
                  </a:lnTo>
                  <a:lnTo>
                    <a:pt x="105" y="110"/>
                  </a:lnTo>
                  <a:lnTo>
                    <a:pt x="116" y="116"/>
                  </a:lnTo>
                  <a:lnTo>
                    <a:pt x="124" y="123"/>
                  </a:lnTo>
                  <a:lnTo>
                    <a:pt x="130" y="130"/>
                  </a:lnTo>
                  <a:lnTo>
                    <a:pt x="126" y="132"/>
                  </a:lnTo>
                  <a:lnTo>
                    <a:pt x="120" y="135"/>
                  </a:lnTo>
                  <a:lnTo>
                    <a:pt x="113" y="136"/>
                  </a:lnTo>
                  <a:lnTo>
                    <a:pt x="105" y="138"/>
                  </a:lnTo>
                  <a:lnTo>
                    <a:pt x="98" y="138"/>
                  </a:lnTo>
                  <a:lnTo>
                    <a:pt x="91" y="139"/>
                  </a:lnTo>
                  <a:lnTo>
                    <a:pt x="85" y="139"/>
                  </a:lnTo>
                  <a:lnTo>
                    <a:pt x="79" y="138"/>
                  </a:lnTo>
                  <a:lnTo>
                    <a:pt x="71" y="136"/>
                  </a:lnTo>
                  <a:lnTo>
                    <a:pt x="68" y="138"/>
                  </a:lnTo>
                  <a:lnTo>
                    <a:pt x="70" y="141"/>
                  </a:lnTo>
                  <a:lnTo>
                    <a:pt x="80" y="144"/>
                  </a:lnTo>
                  <a:lnTo>
                    <a:pt x="88" y="145"/>
                  </a:lnTo>
                  <a:lnTo>
                    <a:pt x="96" y="145"/>
                  </a:lnTo>
                  <a:lnTo>
                    <a:pt x="107" y="145"/>
                  </a:lnTo>
                  <a:lnTo>
                    <a:pt x="116" y="145"/>
                  </a:lnTo>
                  <a:lnTo>
                    <a:pt x="124" y="145"/>
                  </a:lnTo>
                  <a:lnTo>
                    <a:pt x="133" y="144"/>
                  </a:lnTo>
                  <a:lnTo>
                    <a:pt x="139" y="144"/>
                  </a:lnTo>
                  <a:lnTo>
                    <a:pt x="144" y="144"/>
                  </a:lnTo>
                  <a:lnTo>
                    <a:pt x="151" y="145"/>
                  </a:lnTo>
                  <a:lnTo>
                    <a:pt x="155" y="150"/>
                  </a:lnTo>
                  <a:lnTo>
                    <a:pt x="160" y="154"/>
                  </a:lnTo>
                  <a:lnTo>
                    <a:pt x="163" y="16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9" name="Freeform 332"/>
            <p:cNvSpPr>
              <a:spLocks/>
            </p:cNvSpPr>
            <p:nvPr/>
          </p:nvSpPr>
          <p:spPr bwMode="auto">
            <a:xfrm>
              <a:off x="1854" y="1242"/>
              <a:ext cx="103" cy="244"/>
            </a:xfrm>
            <a:custGeom>
              <a:avLst/>
              <a:gdLst>
                <a:gd name="T0" fmla="*/ 10 w 103"/>
                <a:gd name="T1" fmla="*/ 201 h 244"/>
                <a:gd name="T2" fmla="*/ 18 w 103"/>
                <a:gd name="T3" fmla="*/ 192 h 244"/>
                <a:gd name="T4" fmla="*/ 24 w 103"/>
                <a:gd name="T5" fmla="*/ 195 h 244"/>
                <a:gd name="T6" fmla="*/ 28 w 103"/>
                <a:gd name="T7" fmla="*/ 173 h 244"/>
                <a:gd name="T8" fmla="*/ 10 w 103"/>
                <a:gd name="T9" fmla="*/ 138 h 244"/>
                <a:gd name="T10" fmla="*/ 0 w 103"/>
                <a:gd name="T11" fmla="*/ 101 h 244"/>
                <a:gd name="T12" fmla="*/ 4 w 103"/>
                <a:gd name="T13" fmla="*/ 102 h 244"/>
                <a:gd name="T14" fmla="*/ 24 w 103"/>
                <a:gd name="T15" fmla="*/ 141 h 244"/>
                <a:gd name="T16" fmla="*/ 40 w 103"/>
                <a:gd name="T17" fmla="*/ 114 h 244"/>
                <a:gd name="T18" fmla="*/ 38 w 103"/>
                <a:gd name="T19" fmla="*/ 68 h 244"/>
                <a:gd name="T20" fmla="*/ 38 w 103"/>
                <a:gd name="T21" fmla="*/ 28 h 244"/>
                <a:gd name="T22" fmla="*/ 43 w 103"/>
                <a:gd name="T23" fmla="*/ 30 h 244"/>
                <a:gd name="T24" fmla="*/ 43 w 103"/>
                <a:gd name="T25" fmla="*/ 54 h 244"/>
                <a:gd name="T26" fmla="*/ 53 w 103"/>
                <a:gd name="T27" fmla="*/ 54 h 244"/>
                <a:gd name="T28" fmla="*/ 78 w 103"/>
                <a:gd name="T29" fmla="*/ 3 h 244"/>
                <a:gd name="T30" fmla="*/ 83 w 103"/>
                <a:gd name="T31" fmla="*/ 3 h 244"/>
                <a:gd name="T32" fmla="*/ 68 w 103"/>
                <a:gd name="T33" fmla="*/ 37 h 244"/>
                <a:gd name="T34" fmla="*/ 66 w 103"/>
                <a:gd name="T35" fmla="*/ 67 h 244"/>
                <a:gd name="T36" fmla="*/ 87 w 103"/>
                <a:gd name="T37" fmla="*/ 58 h 244"/>
                <a:gd name="T38" fmla="*/ 92 w 103"/>
                <a:gd name="T39" fmla="*/ 58 h 244"/>
                <a:gd name="T40" fmla="*/ 72 w 103"/>
                <a:gd name="T41" fmla="*/ 74 h 244"/>
                <a:gd name="T42" fmla="*/ 53 w 103"/>
                <a:gd name="T43" fmla="*/ 101 h 244"/>
                <a:gd name="T44" fmla="*/ 43 w 103"/>
                <a:gd name="T45" fmla="*/ 150 h 244"/>
                <a:gd name="T46" fmla="*/ 65 w 103"/>
                <a:gd name="T47" fmla="*/ 148 h 244"/>
                <a:gd name="T48" fmla="*/ 87 w 103"/>
                <a:gd name="T49" fmla="*/ 144 h 244"/>
                <a:gd name="T50" fmla="*/ 97 w 103"/>
                <a:gd name="T51" fmla="*/ 136 h 244"/>
                <a:gd name="T52" fmla="*/ 96 w 103"/>
                <a:gd name="T53" fmla="*/ 142 h 244"/>
                <a:gd name="T54" fmla="*/ 80 w 103"/>
                <a:gd name="T55" fmla="*/ 153 h 244"/>
                <a:gd name="T56" fmla="*/ 55 w 103"/>
                <a:gd name="T57" fmla="*/ 163 h 244"/>
                <a:gd name="T58" fmla="*/ 40 w 103"/>
                <a:gd name="T59" fmla="*/ 172 h 244"/>
                <a:gd name="T60" fmla="*/ 35 w 103"/>
                <a:gd name="T61" fmla="*/ 197 h 244"/>
                <a:gd name="T62" fmla="*/ 50 w 103"/>
                <a:gd name="T63" fmla="*/ 200 h 244"/>
                <a:gd name="T64" fmla="*/ 80 w 103"/>
                <a:gd name="T65" fmla="*/ 188 h 244"/>
                <a:gd name="T66" fmla="*/ 100 w 103"/>
                <a:gd name="T67" fmla="*/ 173 h 244"/>
                <a:gd name="T68" fmla="*/ 100 w 103"/>
                <a:gd name="T69" fmla="*/ 179 h 244"/>
                <a:gd name="T70" fmla="*/ 74 w 103"/>
                <a:gd name="T71" fmla="*/ 213 h 244"/>
                <a:gd name="T72" fmla="*/ 63 w 103"/>
                <a:gd name="T73" fmla="*/ 213 h 244"/>
                <a:gd name="T74" fmla="*/ 53 w 103"/>
                <a:gd name="T75" fmla="*/ 203 h 244"/>
                <a:gd name="T76" fmla="*/ 28 w 103"/>
                <a:gd name="T77" fmla="*/ 206 h 244"/>
                <a:gd name="T78" fmla="*/ 22 w 103"/>
                <a:gd name="T79" fmla="*/ 221 h 244"/>
                <a:gd name="T80" fmla="*/ 10 w 103"/>
                <a:gd name="T81" fmla="*/ 237 h 244"/>
                <a:gd name="T82" fmla="*/ 7 w 103"/>
                <a:gd name="T83" fmla="*/ 237 h 244"/>
                <a:gd name="T84" fmla="*/ 16 w 103"/>
                <a:gd name="T85" fmla="*/ 216 h 244"/>
                <a:gd name="T86" fmla="*/ 4 w 103"/>
                <a:gd name="T87" fmla="*/ 209 h 2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244"/>
                <a:gd name="T134" fmla="*/ 103 w 103"/>
                <a:gd name="T135" fmla="*/ 244 h 2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244">
                  <a:moveTo>
                    <a:pt x="0" y="210"/>
                  </a:moveTo>
                  <a:lnTo>
                    <a:pt x="6" y="206"/>
                  </a:lnTo>
                  <a:lnTo>
                    <a:pt x="10" y="201"/>
                  </a:lnTo>
                  <a:lnTo>
                    <a:pt x="15" y="195"/>
                  </a:lnTo>
                  <a:lnTo>
                    <a:pt x="16" y="189"/>
                  </a:lnTo>
                  <a:lnTo>
                    <a:pt x="18" y="192"/>
                  </a:lnTo>
                  <a:lnTo>
                    <a:pt x="21" y="194"/>
                  </a:lnTo>
                  <a:lnTo>
                    <a:pt x="22" y="194"/>
                  </a:lnTo>
                  <a:lnTo>
                    <a:pt x="24" y="195"/>
                  </a:lnTo>
                  <a:lnTo>
                    <a:pt x="25" y="191"/>
                  </a:lnTo>
                  <a:lnTo>
                    <a:pt x="28" y="184"/>
                  </a:lnTo>
                  <a:lnTo>
                    <a:pt x="28" y="173"/>
                  </a:lnTo>
                  <a:lnTo>
                    <a:pt x="27" y="167"/>
                  </a:lnTo>
                  <a:lnTo>
                    <a:pt x="19" y="155"/>
                  </a:lnTo>
                  <a:lnTo>
                    <a:pt x="10" y="138"/>
                  </a:lnTo>
                  <a:lnTo>
                    <a:pt x="3" y="119"/>
                  </a:lnTo>
                  <a:lnTo>
                    <a:pt x="0" y="107"/>
                  </a:lnTo>
                  <a:lnTo>
                    <a:pt x="0" y="101"/>
                  </a:lnTo>
                  <a:lnTo>
                    <a:pt x="3" y="96"/>
                  </a:lnTo>
                  <a:lnTo>
                    <a:pt x="4" y="98"/>
                  </a:lnTo>
                  <a:lnTo>
                    <a:pt x="4" y="102"/>
                  </a:lnTo>
                  <a:lnTo>
                    <a:pt x="7" y="113"/>
                  </a:lnTo>
                  <a:lnTo>
                    <a:pt x="15" y="127"/>
                  </a:lnTo>
                  <a:lnTo>
                    <a:pt x="24" y="141"/>
                  </a:lnTo>
                  <a:lnTo>
                    <a:pt x="31" y="148"/>
                  </a:lnTo>
                  <a:lnTo>
                    <a:pt x="35" y="135"/>
                  </a:lnTo>
                  <a:lnTo>
                    <a:pt x="40" y="114"/>
                  </a:lnTo>
                  <a:lnTo>
                    <a:pt x="41" y="95"/>
                  </a:lnTo>
                  <a:lnTo>
                    <a:pt x="41" y="82"/>
                  </a:lnTo>
                  <a:lnTo>
                    <a:pt x="38" y="68"/>
                  </a:lnTo>
                  <a:lnTo>
                    <a:pt x="37" y="54"/>
                  </a:lnTo>
                  <a:lnTo>
                    <a:pt x="37" y="39"/>
                  </a:lnTo>
                  <a:lnTo>
                    <a:pt x="38" y="28"/>
                  </a:lnTo>
                  <a:lnTo>
                    <a:pt x="41" y="25"/>
                  </a:lnTo>
                  <a:lnTo>
                    <a:pt x="43" y="25"/>
                  </a:lnTo>
                  <a:lnTo>
                    <a:pt x="43" y="30"/>
                  </a:lnTo>
                  <a:lnTo>
                    <a:pt x="41" y="36"/>
                  </a:lnTo>
                  <a:lnTo>
                    <a:pt x="41" y="45"/>
                  </a:lnTo>
                  <a:lnTo>
                    <a:pt x="43" y="54"/>
                  </a:lnTo>
                  <a:lnTo>
                    <a:pt x="46" y="64"/>
                  </a:lnTo>
                  <a:lnTo>
                    <a:pt x="49" y="70"/>
                  </a:lnTo>
                  <a:lnTo>
                    <a:pt x="53" y="54"/>
                  </a:lnTo>
                  <a:lnTo>
                    <a:pt x="61" y="34"/>
                  </a:lnTo>
                  <a:lnTo>
                    <a:pt x="68" y="15"/>
                  </a:lnTo>
                  <a:lnTo>
                    <a:pt x="78" y="3"/>
                  </a:lnTo>
                  <a:lnTo>
                    <a:pt x="83" y="0"/>
                  </a:lnTo>
                  <a:lnTo>
                    <a:pt x="84" y="0"/>
                  </a:lnTo>
                  <a:lnTo>
                    <a:pt x="83" y="3"/>
                  </a:lnTo>
                  <a:lnTo>
                    <a:pt x="80" y="8"/>
                  </a:lnTo>
                  <a:lnTo>
                    <a:pt x="74" y="18"/>
                  </a:lnTo>
                  <a:lnTo>
                    <a:pt x="68" y="37"/>
                  </a:lnTo>
                  <a:lnTo>
                    <a:pt x="62" y="56"/>
                  </a:lnTo>
                  <a:lnTo>
                    <a:pt x="59" y="68"/>
                  </a:lnTo>
                  <a:lnTo>
                    <a:pt x="66" y="67"/>
                  </a:lnTo>
                  <a:lnTo>
                    <a:pt x="74" y="65"/>
                  </a:lnTo>
                  <a:lnTo>
                    <a:pt x="81" y="61"/>
                  </a:lnTo>
                  <a:lnTo>
                    <a:pt x="87" y="58"/>
                  </a:lnTo>
                  <a:lnTo>
                    <a:pt x="90" y="55"/>
                  </a:lnTo>
                  <a:lnTo>
                    <a:pt x="93" y="55"/>
                  </a:lnTo>
                  <a:lnTo>
                    <a:pt x="92" y="58"/>
                  </a:lnTo>
                  <a:lnTo>
                    <a:pt x="89" y="61"/>
                  </a:lnTo>
                  <a:lnTo>
                    <a:pt x="83" y="67"/>
                  </a:lnTo>
                  <a:lnTo>
                    <a:pt x="72" y="74"/>
                  </a:lnTo>
                  <a:lnTo>
                    <a:pt x="62" y="80"/>
                  </a:lnTo>
                  <a:lnTo>
                    <a:pt x="56" y="85"/>
                  </a:lnTo>
                  <a:lnTo>
                    <a:pt x="53" y="101"/>
                  </a:lnTo>
                  <a:lnTo>
                    <a:pt x="50" y="121"/>
                  </a:lnTo>
                  <a:lnTo>
                    <a:pt x="46" y="139"/>
                  </a:lnTo>
                  <a:lnTo>
                    <a:pt x="43" y="150"/>
                  </a:lnTo>
                  <a:lnTo>
                    <a:pt x="50" y="150"/>
                  </a:lnTo>
                  <a:lnTo>
                    <a:pt x="58" y="148"/>
                  </a:lnTo>
                  <a:lnTo>
                    <a:pt x="65" y="148"/>
                  </a:lnTo>
                  <a:lnTo>
                    <a:pt x="74" y="147"/>
                  </a:lnTo>
                  <a:lnTo>
                    <a:pt x="80" y="145"/>
                  </a:lnTo>
                  <a:lnTo>
                    <a:pt x="87" y="144"/>
                  </a:lnTo>
                  <a:lnTo>
                    <a:pt x="92" y="141"/>
                  </a:lnTo>
                  <a:lnTo>
                    <a:pt x="94" y="139"/>
                  </a:lnTo>
                  <a:lnTo>
                    <a:pt x="97" y="136"/>
                  </a:lnTo>
                  <a:lnTo>
                    <a:pt x="100" y="136"/>
                  </a:lnTo>
                  <a:lnTo>
                    <a:pt x="99" y="139"/>
                  </a:lnTo>
                  <a:lnTo>
                    <a:pt x="96" y="142"/>
                  </a:lnTo>
                  <a:lnTo>
                    <a:pt x="93" y="145"/>
                  </a:lnTo>
                  <a:lnTo>
                    <a:pt x="87" y="148"/>
                  </a:lnTo>
                  <a:lnTo>
                    <a:pt x="80" y="153"/>
                  </a:lnTo>
                  <a:lnTo>
                    <a:pt x="71" y="155"/>
                  </a:lnTo>
                  <a:lnTo>
                    <a:pt x="62" y="160"/>
                  </a:lnTo>
                  <a:lnTo>
                    <a:pt x="55" y="163"/>
                  </a:lnTo>
                  <a:lnTo>
                    <a:pt x="49" y="164"/>
                  </a:lnTo>
                  <a:lnTo>
                    <a:pt x="44" y="166"/>
                  </a:lnTo>
                  <a:lnTo>
                    <a:pt x="40" y="172"/>
                  </a:lnTo>
                  <a:lnTo>
                    <a:pt x="37" y="181"/>
                  </a:lnTo>
                  <a:lnTo>
                    <a:pt x="35" y="189"/>
                  </a:lnTo>
                  <a:lnTo>
                    <a:pt x="35" y="197"/>
                  </a:lnTo>
                  <a:lnTo>
                    <a:pt x="38" y="200"/>
                  </a:lnTo>
                  <a:lnTo>
                    <a:pt x="44" y="200"/>
                  </a:lnTo>
                  <a:lnTo>
                    <a:pt x="50" y="200"/>
                  </a:lnTo>
                  <a:lnTo>
                    <a:pt x="56" y="198"/>
                  </a:lnTo>
                  <a:lnTo>
                    <a:pt x="68" y="194"/>
                  </a:lnTo>
                  <a:lnTo>
                    <a:pt x="80" y="188"/>
                  </a:lnTo>
                  <a:lnTo>
                    <a:pt x="90" y="182"/>
                  </a:lnTo>
                  <a:lnTo>
                    <a:pt x="97" y="178"/>
                  </a:lnTo>
                  <a:lnTo>
                    <a:pt x="100" y="173"/>
                  </a:lnTo>
                  <a:lnTo>
                    <a:pt x="103" y="172"/>
                  </a:lnTo>
                  <a:lnTo>
                    <a:pt x="103" y="173"/>
                  </a:lnTo>
                  <a:lnTo>
                    <a:pt x="100" y="179"/>
                  </a:lnTo>
                  <a:lnTo>
                    <a:pt x="93" y="189"/>
                  </a:lnTo>
                  <a:lnTo>
                    <a:pt x="84" y="203"/>
                  </a:lnTo>
                  <a:lnTo>
                    <a:pt x="74" y="213"/>
                  </a:lnTo>
                  <a:lnTo>
                    <a:pt x="66" y="221"/>
                  </a:lnTo>
                  <a:lnTo>
                    <a:pt x="65" y="218"/>
                  </a:lnTo>
                  <a:lnTo>
                    <a:pt x="63" y="213"/>
                  </a:lnTo>
                  <a:lnTo>
                    <a:pt x="62" y="210"/>
                  </a:lnTo>
                  <a:lnTo>
                    <a:pt x="61" y="207"/>
                  </a:lnTo>
                  <a:lnTo>
                    <a:pt x="53" y="203"/>
                  </a:lnTo>
                  <a:lnTo>
                    <a:pt x="44" y="201"/>
                  </a:lnTo>
                  <a:lnTo>
                    <a:pt x="35" y="203"/>
                  </a:lnTo>
                  <a:lnTo>
                    <a:pt x="28" y="206"/>
                  </a:lnTo>
                  <a:lnTo>
                    <a:pt x="24" y="212"/>
                  </a:lnTo>
                  <a:lnTo>
                    <a:pt x="22" y="216"/>
                  </a:lnTo>
                  <a:lnTo>
                    <a:pt x="22" y="221"/>
                  </a:lnTo>
                  <a:lnTo>
                    <a:pt x="24" y="225"/>
                  </a:lnTo>
                  <a:lnTo>
                    <a:pt x="18" y="231"/>
                  </a:lnTo>
                  <a:lnTo>
                    <a:pt x="10" y="237"/>
                  </a:lnTo>
                  <a:lnTo>
                    <a:pt x="4" y="241"/>
                  </a:lnTo>
                  <a:lnTo>
                    <a:pt x="1" y="244"/>
                  </a:lnTo>
                  <a:lnTo>
                    <a:pt x="7" y="237"/>
                  </a:lnTo>
                  <a:lnTo>
                    <a:pt x="13" y="228"/>
                  </a:lnTo>
                  <a:lnTo>
                    <a:pt x="16" y="222"/>
                  </a:lnTo>
                  <a:lnTo>
                    <a:pt x="16" y="216"/>
                  </a:lnTo>
                  <a:lnTo>
                    <a:pt x="13" y="213"/>
                  </a:lnTo>
                  <a:lnTo>
                    <a:pt x="9" y="210"/>
                  </a:lnTo>
                  <a:lnTo>
                    <a:pt x="4" y="209"/>
                  </a:lnTo>
                  <a:lnTo>
                    <a:pt x="0" y="21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0" name="Freeform 333"/>
            <p:cNvSpPr>
              <a:spLocks/>
            </p:cNvSpPr>
            <p:nvPr/>
          </p:nvSpPr>
          <p:spPr bwMode="auto">
            <a:xfrm>
              <a:off x="1832" y="1378"/>
              <a:ext cx="18" cy="31"/>
            </a:xfrm>
            <a:custGeom>
              <a:avLst/>
              <a:gdLst>
                <a:gd name="T0" fmla="*/ 18 w 18"/>
                <a:gd name="T1" fmla="*/ 28 h 31"/>
                <a:gd name="T2" fmla="*/ 15 w 18"/>
                <a:gd name="T3" fmla="*/ 28 h 31"/>
                <a:gd name="T4" fmla="*/ 10 w 18"/>
                <a:gd name="T5" fmla="*/ 28 h 31"/>
                <a:gd name="T6" fmla="*/ 6 w 18"/>
                <a:gd name="T7" fmla="*/ 30 h 31"/>
                <a:gd name="T8" fmla="*/ 3 w 18"/>
                <a:gd name="T9" fmla="*/ 31 h 31"/>
                <a:gd name="T10" fmla="*/ 1 w 18"/>
                <a:gd name="T11" fmla="*/ 22 h 31"/>
                <a:gd name="T12" fmla="*/ 0 w 18"/>
                <a:gd name="T13" fmla="*/ 17 h 31"/>
                <a:gd name="T14" fmla="*/ 0 w 18"/>
                <a:gd name="T15" fmla="*/ 9 h 31"/>
                <a:gd name="T16" fmla="*/ 0 w 18"/>
                <a:gd name="T17" fmla="*/ 3 h 31"/>
                <a:gd name="T18" fmla="*/ 0 w 18"/>
                <a:gd name="T19" fmla="*/ 0 h 31"/>
                <a:gd name="T20" fmla="*/ 1 w 18"/>
                <a:gd name="T21" fmla="*/ 0 h 31"/>
                <a:gd name="T22" fmla="*/ 3 w 18"/>
                <a:gd name="T23" fmla="*/ 2 h 31"/>
                <a:gd name="T24" fmla="*/ 3 w 18"/>
                <a:gd name="T25" fmla="*/ 5 h 31"/>
                <a:gd name="T26" fmla="*/ 4 w 18"/>
                <a:gd name="T27" fmla="*/ 9 h 31"/>
                <a:gd name="T28" fmla="*/ 9 w 18"/>
                <a:gd name="T29" fmla="*/ 17 h 31"/>
                <a:gd name="T30" fmla="*/ 13 w 18"/>
                <a:gd name="T31" fmla="*/ 24 h 31"/>
                <a:gd name="T32" fmla="*/ 18 w 18"/>
                <a:gd name="T33" fmla="*/ 2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28"/>
                  </a:moveTo>
                  <a:lnTo>
                    <a:pt x="15" y="28"/>
                  </a:lnTo>
                  <a:lnTo>
                    <a:pt x="10" y="28"/>
                  </a:lnTo>
                  <a:lnTo>
                    <a:pt x="6" y="30"/>
                  </a:lnTo>
                  <a:lnTo>
                    <a:pt x="3" y="31"/>
                  </a:lnTo>
                  <a:lnTo>
                    <a:pt x="1" y="22"/>
                  </a:lnTo>
                  <a:lnTo>
                    <a:pt x="0" y="17"/>
                  </a:lnTo>
                  <a:lnTo>
                    <a:pt x="0" y="9"/>
                  </a:lnTo>
                  <a:lnTo>
                    <a:pt x="0" y="3"/>
                  </a:lnTo>
                  <a:lnTo>
                    <a:pt x="0" y="0"/>
                  </a:lnTo>
                  <a:lnTo>
                    <a:pt x="1" y="0"/>
                  </a:lnTo>
                  <a:lnTo>
                    <a:pt x="3" y="2"/>
                  </a:lnTo>
                  <a:lnTo>
                    <a:pt x="3" y="5"/>
                  </a:lnTo>
                  <a:lnTo>
                    <a:pt x="4" y="9"/>
                  </a:lnTo>
                  <a:lnTo>
                    <a:pt x="9" y="17"/>
                  </a:lnTo>
                  <a:lnTo>
                    <a:pt x="13" y="24"/>
                  </a:lnTo>
                  <a:lnTo>
                    <a:pt x="18" y="28"/>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1" name="Freeform 334"/>
            <p:cNvSpPr>
              <a:spLocks/>
            </p:cNvSpPr>
            <p:nvPr/>
          </p:nvSpPr>
          <p:spPr bwMode="auto">
            <a:xfrm>
              <a:off x="1972" y="1369"/>
              <a:ext cx="331" cy="203"/>
            </a:xfrm>
            <a:custGeom>
              <a:avLst/>
              <a:gdLst>
                <a:gd name="T0" fmla="*/ 33 w 331"/>
                <a:gd name="T1" fmla="*/ 142 h 203"/>
                <a:gd name="T2" fmla="*/ 64 w 331"/>
                <a:gd name="T3" fmla="*/ 123 h 203"/>
                <a:gd name="T4" fmla="*/ 84 w 331"/>
                <a:gd name="T5" fmla="*/ 76 h 203"/>
                <a:gd name="T6" fmla="*/ 108 w 331"/>
                <a:gd name="T7" fmla="*/ 39 h 203"/>
                <a:gd name="T8" fmla="*/ 140 w 331"/>
                <a:gd name="T9" fmla="*/ 5 h 203"/>
                <a:gd name="T10" fmla="*/ 149 w 331"/>
                <a:gd name="T11" fmla="*/ 3 h 203"/>
                <a:gd name="T12" fmla="*/ 130 w 331"/>
                <a:gd name="T13" fmla="*/ 26 h 203"/>
                <a:gd name="T14" fmla="*/ 99 w 331"/>
                <a:gd name="T15" fmla="*/ 62 h 203"/>
                <a:gd name="T16" fmla="*/ 86 w 331"/>
                <a:gd name="T17" fmla="*/ 99 h 203"/>
                <a:gd name="T18" fmla="*/ 89 w 331"/>
                <a:gd name="T19" fmla="*/ 110 h 203"/>
                <a:gd name="T20" fmla="*/ 111 w 331"/>
                <a:gd name="T21" fmla="*/ 95 h 203"/>
                <a:gd name="T22" fmla="*/ 134 w 331"/>
                <a:gd name="T23" fmla="*/ 80 h 203"/>
                <a:gd name="T24" fmla="*/ 167 w 331"/>
                <a:gd name="T25" fmla="*/ 42 h 203"/>
                <a:gd name="T26" fmla="*/ 214 w 331"/>
                <a:gd name="T27" fmla="*/ 8 h 203"/>
                <a:gd name="T28" fmla="*/ 233 w 331"/>
                <a:gd name="T29" fmla="*/ 5 h 203"/>
                <a:gd name="T30" fmla="*/ 193 w 331"/>
                <a:gd name="T31" fmla="*/ 33 h 203"/>
                <a:gd name="T32" fmla="*/ 155 w 331"/>
                <a:gd name="T33" fmla="*/ 74 h 203"/>
                <a:gd name="T34" fmla="*/ 160 w 331"/>
                <a:gd name="T35" fmla="*/ 82 h 203"/>
                <a:gd name="T36" fmla="*/ 198 w 331"/>
                <a:gd name="T37" fmla="*/ 74 h 203"/>
                <a:gd name="T38" fmla="*/ 239 w 331"/>
                <a:gd name="T39" fmla="*/ 51 h 203"/>
                <a:gd name="T40" fmla="*/ 287 w 331"/>
                <a:gd name="T41" fmla="*/ 28 h 203"/>
                <a:gd name="T42" fmla="*/ 300 w 331"/>
                <a:gd name="T43" fmla="*/ 28 h 203"/>
                <a:gd name="T44" fmla="*/ 263 w 331"/>
                <a:gd name="T45" fmla="*/ 46 h 203"/>
                <a:gd name="T46" fmla="*/ 230 w 331"/>
                <a:gd name="T47" fmla="*/ 71 h 203"/>
                <a:gd name="T48" fmla="*/ 264 w 331"/>
                <a:gd name="T49" fmla="*/ 74 h 203"/>
                <a:gd name="T50" fmla="*/ 312 w 331"/>
                <a:gd name="T51" fmla="*/ 64 h 203"/>
                <a:gd name="T52" fmla="*/ 331 w 331"/>
                <a:gd name="T53" fmla="*/ 58 h 203"/>
                <a:gd name="T54" fmla="*/ 303 w 331"/>
                <a:gd name="T55" fmla="*/ 76 h 203"/>
                <a:gd name="T56" fmla="*/ 247 w 331"/>
                <a:gd name="T57" fmla="*/ 91 h 203"/>
                <a:gd name="T58" fmla="*/ 253 w 331"/>
                <a:gd name="T59" fmla="*/ 107 h 203"/>
                <a:gd name="T60" fmla="*/ 288 w 331"/>
                <a:gd name="T61" fmla="*/ 125 h 203"/>
                <a:gd name="T62" fmla="*/ 303 w 331"/>
                <a:gd name="T63" fmla="*/ 136 h 203"/>
                <a:gd name="T64" fmla="*/ 264 w 331"/>
                <a:gd name="T65" fmla="*/ 125 h 203"/>
                <a:gd name="T66" fmla="*/ 217 w 331"/>
                <a:gd name="T67" fmla="*/ 101 h 203"/>
                <a:gd name="T68" fmla="*/ 192 w 331"/>
                <a:gd name="T69" fmla="*/ 98 h 203"/>
                <a:gd name="T70" fmla="*/ 167 w 331"/>
                <a:gd name="T71" fmla="*/ 101 h 203"/>
                <a:gd name="T72" fmla="*/ 176 w 331"/>
                <a:gd name="T73" fmla="*/ 120 h 203"/>
                <a:gd name="T74" fmla="*/ 204 w 331"/>
                <a:gd name="T75" fmla="*/ 142 h 203"/>
                <a:gd name="T76" fmla="*/ 235 w 331"/>
                <a:gd name="T77" fmla="*/ 160 h 203"/>
                <a:gd name="T78" fmla="*/ 245 w 331"/>
                <a:gd name="T79" fmla="*/ 173 h 203"/>
                <a:gd name="T80" fmla="*/ 201 w 331"/>
                <a:gd name="T81" fmla="*/ 148 h 203"/>
                <a:gd name="T82" fmla="*/ 158 w 331"/>
                <a:gd name="T83" fmla="*/ 120 h 203"/>
                <a:gd name="T84" fmla="*/ 136 w 331"/>
                <a:gd name="T85" fmla="*/ 111 h 203"/>
                <a:gd name="T86" fmla="*/ 96 w 331"/>
                <a:gd name="T87" fmla="*/ 125 h 203"/>
                <a:gd name="T88" fmla="*/ 90 w 331"/>
                <a:gd name="T89" fmla="*/ 138 h 203"/>
                <a:gd name="T90" fmla="*/ 120 w 331"/>
                <a:gd name="T91" fmla="*/ 162 h 203"/>
                <a:gd name="T92" fmla="*/ 164 w 331"/>
                <a:gd name="T93" fmla="*/ 193 h 203"/>
                <a:gd name="T94" fmla="*/ 170 w 331"/>
                <a:gd name="T95" fmla="*/ 203 h 203"/>
                <a:gd name="T96" fmla="*/ 127 w 331"/>
                <a:gd name="T97" fmla="*/ 176 h 203"/>
                <a:gd name="T98" fmla="*/ 80 w 331"/>
                <a:gd name="T99" fmla="*/ 148 h 203"/>
                <a:gd name="T100" fmla="*/ 53 w 331"/>
                <a:gd name="T101" fmla="*/ 153 h 203"/>
                <a:gd name="T102" fmla="*/ 9 w 331"/>
                <a:gd name="T103" fmla="*/ 166 h 203"/>
                <a:gd name="T104" fmla="*/ 7 w 331"/>
                <a:gd name="T105" fmla="*/ 162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3"/>
                <a:gd name="T161" fmla="*/ 331 w 331"/>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3">
                  <a:moveTo>
                    <a:pt x="13" y="156"/>
                  </a:moveTo>
                  <a:lnTo>
                    <a:pt x="18" y="151"/>
                  </a:lnTo>
                  <a:lnTo>
                    <a:pt x="25" y="147"/>
                  </a:lnTo>
                  <a:lnTo>
                    <a:pt x="33" y="142"/>
                  </a:lnTo>
                  <a:lnTo>
                    <a:pt x="43" y="138"/>
                  </a:lnTo>
                  <a:lnTo>
                    <a:pt x="50" y="132"/>
                  </a:lnTo>
                  <a:lnTo>
                    <a:pt x="59" y="128"/>
                  </a:lnTo>
                  <a:lnTo>
                    <a:pt x="64" y="123"/>
                  </a:lnTo>
                  <a:lnTo>
                    <a:pt x="67" y="120"/>
                  </a:lnTo>
                  <a:lnTo>
                    <a:pt x="69" y="110"/>
                  </a:lnTo>
                  <a:lnTo>
                    <a:pt x="77" y="94"/>
                  </a:lnTo>
                  <a:lnTo>
                    <a:pt x="84" y="76"/>
                  </a:lnTo>
                  <a:lnTo>
                    <a:pt x="90" y="62"/>
                  </a:lnTo>
                  <a:lnTo>
                    <a:pt x="95" y="57"/>
                  </a:lnTo>
                  <a:lnTo>
                    <a:pt x="100" y="48"/>
                  </a:lnTo>
                  <a:lnTo>
                    <a:pt x="108" y="39"/>
                  </a:lnTo>
                  <a:lnTo>
                    <a:pt x="117" y="28"/>
                  </a:lnTo>
                  <a:lnTo>
                    <a:pt x="126" y="20"/>
                  </a:lnTo>
                  <a:lnTo>
                    <a:pt x="133" y="11"/>
                  </a:lnTo>
                  <a:lnTo>
                    <a:pt x="140" y="5"/>
                  </a:lnTo>
                  <a:lnTo>
                    <a:pt x="145" y="2"/>
                  </a:lnTo>
                  <a:lnTo>
                    <a:pt x="149" y="0"/>
                  </a:lnTo>
                  <a:lnTo>
                    <a:pt x="151" y="2"/>
                  </a:lnTo>
                  <a:lnTo>
                    <a:pt x="149" y="3"/>
                  </a:lnTo>
                  <a:lnTo>
                    <a:pt x="146" y="6"/>
                  </a:lnTo>
                  <a:lnTo>
                    <a:pt x="143" y="11"/>
                  </a:lnTo>
                  <a:lnTo>
                    <a:pt x="137" y="17"/>
                  </a:lnTo>
                  <a:lnTo>
                    <a:pt x="130" y="26"/>
                  </a:lnTo>
                  <a:lnTo>
                    <a:pt x="121" y="34"/>
                  </a:lnTo>
                  <a:lnTo>
                    <a:pt x="112" y="45"/>
                  </a:lnTo>
                  <a:lnTo>
                    <a:pt x="105" y="55"/>
                  </a:lnTo>
                  <a:lnTo>
                    <a:pt x="99" y="62"/>
                  </a:lnTo>
                  <a:lnTo>
                    <a:pt x="96" y="68"/>
                  </a:lnTo>
                  <a:lnTo>
                    <a:pt x="92" y="79"/>
                  </a:lnTo>
                  <a:lnTo>
                    <a:pt x="89" y="89"/>
                  </a:lnTo>
                  <a:lnTo>
                    <a:pt x="86" y="99"/>
                  </a:lnTo>
                  <a:lnTo>
                    <a:pt x="86" y="107"/>
                  </a:lnTo>
                  <a:lnTo>
                    <a:pt x="86" y="110"/>
                  </a:lnTo>
                  <a:lnTo>
                    <a:pt x="86" y="111"/>
                  </a:lnTo>
                  <a:lnTo>
                    <a:pt x="89" y="110"/>
                  </a:lnTo>
                  <a:lnTo>
                    <a:pt x="95" y="107"/>
                  </a:lnTo>
                  <a:lnTo>
                    <a:pt x="99" y="104"/>
                  </a:lnTo>
                  <a:lnTo>
                    <a:pt x="103" y="99"/>
                  </a:lnTo>
                  <a:lnTo>
                    <a:pt x="111" y="95"/>
                  </a:lnTo>
                  <a:lnTo>
                    <a:pt x="117" y="91"/>
                  </a:lnTo>
                  <a:lnTo>
                    <a:pt x="123" y="86"/>
                  </a:lnTo>
                  <a:lnTo>
                    <a:pt x="130" y="83"/>
                  </a:lnTo>
                  <a:lnTo>
                    <a:pt x="134" y="80"/>
                  </a:lnTo>
                  <a:lnTo>
                    <a:pt x="139" y="79"/>
                  </a:lnTo>
                  <a:lnTo>
                    <a:pt x="146" y="65"/>
                  </a:lnTo>
                  <a:lnTo>
                    <a:pt x="155" y="54"/>
                  </a:lnTo>
                  <a:lnTo>
                    <a:pt x="167" y="42"/>
                  </a:lnTo>
                  <a:lnTo>
                    <a:pt x="180" y="30"/>
                  </a:lnTo>
                  <a:lnTo>
                    <a:pt x="193" y="21"/>
                  </a:lnTo>
                  <a:lnTo>
                    <a:pt x="205" y="12"/>
                  </a:lnTo>
                  <a:lnTo>
                    <a:pt x="214" y="8"/>
                  </a:lnTo>
                  <a:lnTo>
                    <a:pt x="222" y="5"/>
                  </a:lnTo>
                  <a:lnTo>
                    <a:pt x="229" y="3"/>
                  </a:lnTo>
                  <a:lnTo>
                    <a:pt x="233" y="3"/>
                  </a:lnTo>
                  <a:lnTo>
                    <a:pt x="233" y="5"/>
                  </a:lnTo>
                  <a:lnTo>
                    <a:pt x="227" y="8"/>
                  </a:lnTo>
                  <a:lnTo>
                    <a:pt x="217" y="14"/>
                  </a:lnTo>
                  <a:lnTo>
                    <a:pt x="205" y="23"/>
                  </a:lnTo>
                  <a:lnTo>
                    <a:pt x="193" y="33"/>
                  </a:lnTo>
                  <a:lnTo>
                    <a:pt x="182" y="43"/>
                  </a:lnTo>
                  <a:lnTo>
                    <a:pt x="171" y="55"/>
                  </a:lnTo>
                  <a:lnTo>
                    <a:pt x="162" y="65"/>
                  </a:lnTo>
                  <a:lnTo>
                    <a:pt x="155" y="74"/>
                  </a:lnTo>
                  <a:lnTo>
                    <a:pt x="154" y="80"/>
                  </a:lnTo>
                  <a:lnTo>
                    <a:pt x="154" y="83"/>
                  </a:lnTo>
                  <a:lnTo>
                    <a:pt x="157" y="83"/>
                  </a:lnTo>
                  <a:lnTo>
                    <a:pt x="160" y="82"/>
                  </a:lnTo>
                  <a:lnTo>
                    <a:pt x="167" y="82"/>
                  </a:lnTo>
                  <a:lnTo>
                    <a:pt x="177" y="80"/>
                  </a:lnTo>
                  <a:lnTo>
                    <a:pt x="189" y="77"/>
                  </a:lnTo>
                  <a:lnTo>
                    <a:pt x="198" y="74"/>
                  </a:lnTo>
                  <a:lnTo>
                    <a:pt x="205" y="74"/>
                  </a:lnTo>
                  <a:lnTo>
                    <a:pt x="214" y="67"/>
                  </a:lnTo>
                  <a:lnTo>
                    <a:pt x="226" y="58"/>
                  </a:lnTo>
                  <a:lnTo>
                    <a:pt x="239" y="51"/>
                  </a:lnTo>
                  <a:lnTo>
                    <a:pt x="253" y="45"/>
                  </a:lnTo>
                  <a:lnTo>
                    <a:pt x="266" y="39"/>
                  </a:lnTo>
                  <a:lnTo>
                    <a:pt x="278" y="33"/>
                  </a:lnTo>
                  <a:lnTo>
                    <a:pt x="287" y="28"/>
                  </a:lnTo>
                  <a:lnTo>
                    <a:pt x="292" y="26"/>
                  </a:lnTo>
                  <a:lnTo>
                    <a:pt x="298" y="24"/>
                  </a:lnTo>
                  <a:lnTo>
                    <a:pt x="301" y="26"/>
                  </a:lnTo>
                  <a:lnTo>
                    <a:pt x="300" y="28"/>
                  </a:lnTo>
                  <a:lnTo>
                    <a:pt x="292" y="33"/>
                  </a:lnTo>
                  <a:lnTo>
                    <a:pt x="284" y="36"/>
                  </a:lnTo>
                  <a:lnTo>
                    <a:pt x="273" y="40"/>
                  </a:lnTo>
                  <a:lnTo>
                    <a:pt x="263" y="46"/>
                  </a:lnTo>
                  <a:lnTo>
                    <a:pt x="253" y="52"/>
                  </a:lnTo>
                  <a:lnTo>
                    <a:pt x="244" y="58"/>
                  </a:lnTo>
                  <a:lnTo>
                    <a:pt x="236" y="65"/>
                  </a:lnTo>
                  <a:lnTo>
                    <a:pt x="230" y="71"/>
                  </a:lnTo>
                  <a:lnTo>
                    <a:pt x="227" y="76"/>
                  </a:lnTo>
                  <a:lnTo>
                    <a:pt x="238" y="77"/>
                  </a:lnTo>
                  <a:lnTo>
                    <a:pt x="251" y="76"/>
                  </a:lnTo>
                  <a:lnTo>
                    <a:pt x="264" y="74"/>
                  </a:lnTo>
                  <a:lnTo>
                    <a:pt x="278" y="73"/>
                  </a:lnTo>
                  <a:lnTo>
                    <a:pt x="291" y="70"/>
                  </a:lnTo>
                  <a:lnTo>
                    <a:pt x="303" y="67"/>
                  </a:lnTo>
                  <a:lnTo>
                    <a:pt x="312" y="64"/>
                  </a:lnTo>
                  <a:lnTo>
                    <a:pt x="318" y="61"/>
                  </a:lnTo>
                  <a:lnTo>
                    <a:pt x="325" y="58"/>
                  </a:lnTo>
                  <a:lnTo>
                    <a:pt x="331" y="57"/>
                  </a:lnTo>
                  <a:lnTo>
                    <a:pt x="331" y="58"/>
                  </a:lnTo>
                  <a:lnTo>
                    <a:pt x="326" y="62"/>
                  </a:lnTo>
                  <a:lnTo>
                    <a:pt x="320" y="65"/>
                  </a:lnTo>
                  <a:lnTo>
                    <a:pt x="313" y="70"/>
                  </a:lnTo>
                  <a:lnTo>
                    <a:pt x="303" y="76"/>
                  </a:lnTo>
                  <a:lnTo>
                    <a:pt x="289" y="80"/>
                  </a:lnTo>
                  <a:lnTo>
                    <a:pt x="276" y="85"/>
                  </a:lnTo>
                  <a:lnTo>
                    <a:pt x="261" y="89"/>
                  </a:lnTo>
                  <a:lnTo>
                    <a:pt x="247" y="91"/>
                  </a:lnTo>
                  <a:lnTo>
                    <a:pt x="232" y="91"/>
                  </a:lnTo>
                  <a:lnTo>
                    <a:pt x="236" y="95"/>
                  </a:lnTo>
                  <a:lnTo>
                    <a:pt x="244" y="101"/>
                  </a:lnTo>
                  <a:lnTo>
                    <a:pt x="253" y="107"/>
                  </a:lnTo>
                  <a:lnTo>
                    <a:pt x="263" y="111"/>
                  </a:lnTo>
                  <a:lnTo>
                    <a:pt x="272" y="117"/>
                  </a:lnTo>
                  <a:lnTo>
                    <a:pt x="281" y="122"/>
                  </a:lnTo>
                  <a:lnTo>
                    <a:pt x="288" y="125"/>
                  </a:lnTo>
                  <a:lnTo>
                    <a:pt x="294" y="128"/>
                  </a:lnTo>
                  <a:lnTo>
                    <a:pt x="301" y="130"/>
                  </a:lnTo>
                  <a:lnTo>
                    <a:pt x="304" y="135"/>
                  </a:lnTo>
                  <a:lnTo>
                    <a:pt x="303" y="136"/>
                  </a:lnTo>
                  <a:lnTo>
                    <a:pt x="295" y="135"/>
                  </a:lnTo>
                  <a:lnTo>
                    <a:pt x="288" y="132"/>
                  </a:lnTo>
                  <a:lnTo>
                    <a:pt x="278" y="129"/>
                  </a:lnTo>
                  <a:lnTo>
                    <a:pt x="264" y="125"/>
                  </a:lnTo>
                  <a:lnTo>
                    <a:pt x="251" y="119"/>
                  </a:lnTo>
                  <a:lnTo>
                    <a:pt x="238" y="113"/>
                  </a:lnTo>
                  <a:lnTo>
                    <a:pt x="226" y="107"/>
                  </a:lnTo>
                  <a:lnTo>
                    <a:pt x="217" y="101"/>
                  </a:lnTo>
                  <a:lnTo>
                    <a:pt x="211" y="96"/>
                  </a:lnTo>
                  <a:lnTo>
                    <a:pt x="205" y="96"/>
                  </a:lnTo>
                  <a:lnTo>
                    <a:pt x="199" y="98"/>
                  </a:lnTo>
                  <a:lnTo>
                    <a:pt x="192" y="98"/>
                  </a:lnTo>
                  <a:lnTo>
                    <a:pt x="185" y="99"/>
                  </a:lnTo>
                  <a:lnTo>
                    <a:pt x="179" y="99"/>
                  </a:lnTo>
                  <a:lnTo>
                    <a:pt x="171" y="101"/>
                  </a:lnTo>
                  <a:lnTo>
                    <a:pt x="167" y="101"/>
                  </a:lnTo>
                  <a:lnTo>
                    <a:pt x="162" y="102"/>
                  </a:lnTo>
                  <a:lnTo>
                    <a:pt x="165" y="108"/>
                  </a:lnTo>
                  <a:lnTo>
                    <a:pt x="170" y="114"/>
                  </a:lnTo>
                  <a:lnTo>
                    <a:pt x="176" y="120"/>
                  </a:lnTo>
                  <a:lnTo>
                    <a:pt x="183" y="126"/>
                  </a:lnTo>
                  <a:lnTo>
                    <a:pt x="191" y="132"/>
                  </a:lnTo>
                  <a:lnTo>
                    <a:pt x="196" y="138"/>
                  </a:lnTo>
                  <a:lnTo>
                    <a:pt x="204" y="142"/>
                  </a:lnTo>
                  <a:lnTo>
                    <a:pt x="208" y="145"/>
                  </a:lnTo>
                  <a:lnTo>
                    <a:pt x="217" y="151"/>
                  </a:lnTo>
                  <a:lnTo>
                    <a:pt x="226" y="156"/>
                  </a:lnTo>
                  <a:lnTo>
                    <a:pt x="235" y="160"/>
                  </a:lnTo>
                  <a:lnTo>
                    <a:pt x="241" y="163"/>
                  </a:lnTo>
                  <a:lnTo>
                    <a:pt x="245" y="167"/>
                  </a:lnTo>
                  <a:lnTo>
                    <a:pt x="248" y="172"/>
                  </a:lnTo>
                  <a:lnTo>
                    <a:pt x="245" y="173"/>
                  </a:lnTo>
                  <a:lnTo>
                    <a:pt x="235" y="167"/>
                  </a:lnTo>
                  <a:lnTo>
                    <a:pt x="226" y="162"/>
                  </a:lnTo>
                  <a:lnTo>
                    <a:pt x="214" y="156"/>
                  </a:lnTo>
                  <a:lnTo>
                    <a:pt x="201" y="148"/>
                  </a:lnTo>
                  <a:lnTo>
                    <a:pt x="189" y="139"/>
                  </a:lnTo>
                  <a:lnTo>
                    <a:pt x="176" y="132"/>
                  </a:lnTo>
                  <a:lnTo>
                    <a:pt x="165" y="126"/>
                  </a:lnTo>
                  <a:lnTo>
                    <a:pt x="158" y="120"/>
                  </a:lnTo>
                  <a:lnTo>
                    <a:pt x="152" y="116"/>
                  </a:lnTo>
                  <a:lnTo>
                    <a:pt x="146" y="111"/>
                  </a:lnTo>
                  <a:lnTo>
                    <a:pt x="140" y="110"/>
                  </a:lnTo>
                  <a:lnTo>
                    <a:pt x="136" y="111"/>
                  </a:lnTo>
                  <a:lnTo>
                    <a:pt x="130" y="114"/>
                  </a:lnTo>
                  <a:lnTo>
                    <a:pt x="121" y="117"/>
                  </a:lnTo>
                  <a:lnTo>
                    <a:pt x="108" y="122"/>
                  </a:lnTo>
                  <a:lnTo>
                    <a:pt x="96" y="125"/>
                  </a:lnTo>
                  <a:lnTo>
                    <a:pt x="89" y="129"/>
                  </a:lnTo>
                  <a:lnTo>
                    <a:pt x="87" y="132"/>
                  </a:lnTo>
                  <a:lnTo>
                    <a:pt x="87" y="133"/>
                  </a:lnTo>
                  <a:lnTo>
                    <a:pt x="90" y="138"/>
                  </a:lnTo>
                  <a:lnTo>
                    <a:pt x="96" y="142"/>
                  </a:lnTo>
                  <a:lnTo>
                    <a:pt x="102" y="147"/>
                  </a:lnTo>
                  <a:lnTo>
                    <a:pt x="109" y="154"/>
                  </a:lnTo>
                  <a:lnTo>
                    <a:pt x="120" y="162"/>
                  </a:lnTo>
                  <a:lnTo>
                    <a:pt x="131" y="170"/>
                  </a:lnTo>
                  <a:lnTo>
                    <a:pt x="143" y="179"/>
                  </a:lnTo>
                  <a:lnTo>
                    <a:pt x="155" y="187"/>
                  </a:lnTo>
                  <a:lnTo>
                    <a:pt x="164" y="193"/>
                  </a:lnTo>
                  <a:lnTo>
                    <a:pt x="171" y="196"/>
                  </a:lnTo>
                  <a:lnTo>
                    <a:pt x="179" y="200"/>
                  </a:lnTo>
                  <a:lnTo>
                    <a:pt x="177" y="203"/>
                  </a:lnTo>
                  <a:lnTo>
                    <a:pt x="170" y="203"/>
                  </a:lnTo>
                  <a:lnTo>
                    <a:pt x="160" y="197"/>
                  </a:lnTo>
                  <a:lnTo>
                    <a:pt x="151" y="191"/>
                  </a:lnTo>
                  <a:lnTo>
                    <a:pt x="140" y="184"/>
                  </a:lnTo>
                  <a:lnTo>
                    <a:pt x="127" y="176"/>
                  </a:lnTo>
                  <a:lnTo>
                    <a:pt x="114" y="167"/>
                  </a:lnTo>
                  <a:lnTo>
                    <a:pt x="100" y="160"/>
                  </a:lnTo>
                  <a:lnTo>
                    <a:pt x="89" y="154"/>
                  </a:lnTo>
                  <a:lnTo>
                    <a:pt x="80" y="148"/>
                  </a:lnTo>
                  <a:lnTo>
                    <a:pt x="75" y="147"/>
                  </a:lnTo>
                  <a:lnTo>
                    <a:pt x="71" y="147"/>
                  </a:lnTo>
                  <a:lnTo>
                    <a:pt x="64" y="150"/>
                  </a:lnTo>
                  <a:lnTo>
                    <a:pt x="53" y="153"/>
                  </a:lnTo>
                  <a:lnTo>
                    <a:pt x="41" y="157"/>
                  </a:lnTo>
                  <a:lnTo>
                    <a:pt x="30" y="160"/>
                  </a:lnTo>
                  <a:lnTo>
                    <a:pt x="18" y="164"/>
                  </a:lnTo>
                  <a:lnTo>
                    <a:pt x="9" y="166"/>
                  </a:lnTo>
                  <a:lnTo>
                    <a:pt x="3" y="167"/>
                  </a:lnTo>
                  <a:lnTo>
                    <a:pt x="0" y="167"/>
                  </a:lnTo>
                  <a:lnTo>
                    <a:pt x="2" y="164"/>
                  </a:lnTo>
                  <a:lnTo>
                    <a:pt x="7" y="162"/>
                  </a:lnTo>
                  <a:lnTo>
                    <a:pt x="13" y="156"/>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2" name="Freeform 335"/>
            <p:cNvSpPr>
              <a:spLocks/>
            </p:cNvSpPr>
            <p:nvPr/>
          </p:nvSpPr>
          <p:spPr bwMode="auto">
            <a:xfrm>
              <a:off x="1906" y="1573"/>
              <a:ext cx="239" cy="200"/>
            </a:xfrm>
            <a:custGeom>
              <a:avLst/>
              <a:gdLst>
                <a:gd name="T0" fmla="*/ 28 w 239"/>
                <a:gd name="T1" fmla="*/ 17 h 200"/>
                <a:gd name="T2" fmla="*/ 59 w 239"/>
                <a:gd name="T3" fmla="*/ 20 h 200"/>
                <a:gd name="T4" fmla="*/ 107 w 239"/>
                <a:gd name="T5" fmla="*/ 12 h 200"/>
                <a:gd name="T6" fmla="*/ 152 w 239"/>
                <a:gd name="T7" fmla="*/ 12 h 200"/>
                <a:gd name="T8" fmla="*/ 166 w 239"/>
                <a:gd name="T9" fmla="*/ 21 h 200"/>
                <a:gd name="T10" fmla="*/ 141 w 239"/>
                <a:gd name="T11" fmla="*/ 21 h 200"/>
                <a:gd name="T12" fmla="*/ 102 w 239"/>
                <a:gd name="T13" fmla="*/ 23 h 200"/>
                <a:gd name="T14" fmla="*/ 65 w 239"/>
                <a:gd name="T15" fmla="*/ 30 h 200"/>
                <a:gd name="T16" fmla="*/ 71 w 239"/>
                <a:gd name="T17" fmla="*/ 39 h 200"/>
                <a:gd name="T18" fmla="*/ 91 w 239"/>
                <a:gd name="T19" fmla="*/ 48 h 200"/>
                <a:gd name="T20" fmla="*/ 104 w 239"/>
                <a:gd name="T21" fmla="*/ 55 h 200"/>
                <a:gd name="T22" fmla="*/ 149 w 239"/>
                <a:gd name="T23" fmla="*/ 54 h 200"/>
                <a:gd name="T24" fmla="*/ 197 w 239"/>
                <a:gd name="T25" fmla="*/ 61 h 200"/>
                <a:gd name="T26" fmla="*/ 224 w 239"/>
                <a:gd name="T27" fmla="*/ 76 h 200"/>
                <a:gd name="T28" fmla="*/ 211 w 239"/>
                <a:gd name="T29" fmla="*/ 74 h 200"/>
                <a:gd name="T30" fmla="*/ 180 w 239"/>
                <a:gd name="T31" fmla="*/ 67 h 200"/>
                <a:gd name="T32" fmla="*/ 140 w 239"/>
                <a:gd name="T33" fmla="*/ 64 h 200"/>
                <a:gd name="T34" fmla="*/ 133 w 239"/>
                <a:gd name="T35" fmla="*/ 74 h 200"/>
                <a:gd name="T36" fmla="*/ 152 w 239"/>
                <a:gd name="T37" fmla="*/ 89 h 200"/>
                <a:gd name="T38" fmla="*/ 184 w 239"/>
                <a:gd name="T39" fmla="*/ 94 h 200"/>
                <a:gd name="T40" fmla="*/ 223 w 239"/>
                <a:gd name="T41" fmla="*/ 108 h 200"/>
                <a:gd name="T42" fmla="*/ 231 w 239"/>
                <a:gd name="T43" fmla="*/ 126 h 200"/>
                <a:gd name="T44" fmla="*/ 205 w 239"/>
                <a:gd name="T45" fmla="*/ 111 h 200"/>
                <a:gd name="T46" fmla="*/ 177 w 239"/>
                <a:gd name="T47" fmla="*/ 104 h 200"/>
                <a:gd name="T48" fmla="*/ 189 w 239"/>
                <a:gd name="T49" fmla="*/ 126 h 200"/>
                <a:gd name="T50" fmla="*/ 217 w 239"/>
                <a:gd name="T51" fmla="*/ 154 h 200"/>
                <a:gd name="T52" fmla="*/ 230 w 239"/>
                <a:gd name="T53" fmla="*/ 170 h 200"/>
                <a:gd name="T54" fmla="*/ 236 w 239"/>
                <a:gd name="T55" fmla="*/ 193 h 200"/>
                <a:gd name="T56" fmla="*/ 223 w 239"/>
                <a:gd name="T57" fmla="*/ 178 h 200"/>
                <a:gd name="T58" fmla="*/ 186 w 239"/>
                <a:gd name="T59" fmla="*/ 135 h 200"/>
                <a:gd name="T60" fmla="*/ 161 w 239"/>
                <a:gd name="T61" fmla="*/ 110 h 200"/>
                <a:gd name="T62" fmla="*/ 153 w 239"/>
                <a:gd name="T63" fmla="*/ 116 h 200"/>
                <a:gd name="T64" fmla="*/ 165 w 239"/>
                <a:gd name="T65" fmla="*/ 150 h 200"/>
                <a:gd name="T66" fmla="*/ 177 w 239"/>
                <a:gd name="T67" fmla="*/ 182 h 200"/>
                <a:gd name="T68" fmla="*/ 168 w 239"/>
                <a:gd name="T69" fmla="*/ 175 h 200"/>
                <a:gd name="T70" fmla="*/ 143 w 239"/>
                <a:gd name="T71" fmla="*/ 117 h 200"/>
                <a:gd name="T72" fmla="*/ 118 w 239"/>
                <a:gd name="T73" fmla="*/ 82 h 200"/>
                <a:gd name="T74" fmla="*/ 100 w 239"/>
                <a:gd name="T75" fmla="*/ 70 h 200"/>
                <a:gd name="T76" fmla="*/ 94 w 239"/>
                <a:gd name="T77" fmla="*/ 77 h 200"/>
                <a:gd name="T78" fmla="*/ 107 w 239"/>
                <a:gd name="T79" fmla="*/ 135 h 200"/>
                <a:gd name="T80" fmla="*/ 125 w 239"/>
                <a:gd name="T81" fmla="*/ 164 h 200"/>
                <a:gd name="T82" fmla="*/ 106 w 239"/>
                <a:gd name="T83" fmla="*/ 145 h 200"/>
                <a:gd name="T84" fmla="*/ 85 w 239"/>
                <a:gd name="T85" fmla="*/ 62 h 200"/>
                <a:gd name="T86" fmla="*/ 56 w 239"/>
                <a:gd name="T87" fmla="*/ 45 h 200"/>
                <a:gd name="T88" fmla="*/ 47 w 239"/>
                <a:gd name="T89" fmla="*/ 64 h 200"/>
                <a:gd name="T90" fmla="*/ 54 w 239"/>
                <a:gd name="T91" fmla="*/ 102 h 200"/>
                <a:gd name="T92" fmla="*/ 65 w 239"/>
                <a:gd name="T93" fmla="*/ 145 h 200"/>
                <a:gd name="T94" fmla="*/ 56 w 239"/>
                <a:gd name="T95" fmla="*/ 141 h 200"/>
                <a:gd name="T96" fmla="*/ 44 w 239"/>
                <a:gd name="T97" fmla="*/ 83 h 200"/>
                <a:gd name="T98" fmla="*/ 22 w 239"/>
                <a:gd name="T99" fmla="*/ 26 h 200"/>
                <a:gd name="T100" fmla="*/ 0 w 239"/>
                <a:gd name="T101" fmla="*/ 3 h 200"/>
                <a:gd name="T102" fmla="*/ 4 w 239"/>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0"/>
                <a:gd name="T158" fmla="*/ 239 w 239"/>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0">
                  <a:moveTo>
                    <a:pt x="9" y="2"/>
                  </a:moveTo>
                  <a:lnTo>
                    <a:pt x="17" y="9"/>
                  </a:lnTo>
                  <a:lnTo>
                    <a:pt x="28" y="17"/>
                  </a:lnTo>
                  <a:lnTo>
                    <a:pt x="38" y="21"/>
                  </a:lnTo>
                  <a:lnTo>
                    <a:pt x="47" y="23"/>
                  </a:lnTo>
                  <a:lnTo>
                    <a:pt x="59" y="20"/>
                  </a:lnTo>
                  <a:lnTo>
                    <a:pt x="73" y="17"/>
                  </a:lnTo>
                  <a:lnTo>
                    <a:pt x="90" y="15"/>
                  </a:lnTo>
                  <a:lnTo>
                    <a:pt x="107" y="12"/>
                  </a:lnTo>
                  <a:lnTo>
                    <a:pt x="124" y="12"/>
                  </a:lnTo>
                  <a:lnTo>
                    <a:pt x="138" y="12"/>
                  </a:lnTo>
                  <a:lnTo>
                    <a:pt x="152" y="12"/>
                  </a:lnTo>
                  <a:lnTo>
                    <a:pt x="159" y="15"/>
                  </a:lnTo>
                  <a:lnTo>
                    <a:pt x="166" y="20"/>
                  </a:lnTo>
                  <a:lnTo>
                    <a:pt x="166" y="21"/>
                  </a:lnTo>
                  <a:lnTo>
                    <a:pt x="161" y="21"/>
                  </a:lnTo>
                  <a:lnTo>
                    <a:pt x="150" y="21"/>
                  </a:lnTo>
                  <a:lnTo>
                    <a:pt x="141" y="21"/>
                  </a:lnTo>
                  <a:lnTo>
                    <a:pt x="130" y="21"/>
                  </a:lnTo>
                  <a:lnTo>
                    <a:pt x="116" y="21"/>
                  </a:lnTo>
                  <a:lnTo>
                    <a:pt x="102" y="23"/>
                  </a:lnTo>
                  <a:lnTo>
                    <a:pt x="87" y="26"/>
                  </a:lnTo>
                  <a:lnTo>
                    <a:pt x="75" y="27"/>
                  </a:lnTo>
                  <a:lnTo>
                    <a:pt x="65" y="30"/>
                  </a:lnTo>
                  <a:lnTo>
                    <a:pt x="59" y="33"/>
                  </a:lnTo>
                  <a:lnTo>
                    <a:pt x="63" y="36"/>
                  </a:lnTo>
                  <a:lnTo>
                    <a:pt x="71" y="39"/>
                  </a:lnTo>
                  <a:lnTo>
                    <a:pt x="76" y="42"/>
                  </a:lnTo>
                  <a:lnTo>
                    <a:pt x="84" y="45"/>
                  </a:lnTo>
                  <a:lnTo>
                    <a:pt x="91" y="48"/>
                  </a:lnTo>
                  <a:lnTo>
                    <a:pt x="97" y="51"/>
                  </a:lnTo>
                  <a:lnTo>
                    <a:pt x="102" y="52"/>
                  </a:lnTo>
                  <a:lnTo>
                    <a:pt x="104" y="55"/>
                  </a:lnTo>
                  <a:lnTo>
                    <a:pt x="116" y="54"/>
                  </a:lnTo>
                  <a:lnTo>
                    <a:pt x="133" y="52"/>
                  </a:lnTo>
                  <a:lnTo>
                    <a:pt x="149" y="54"/>
                  </a:lnTo>
                  <a:lnTo>
                    <a:pt x="166" y="55"/>
                  </a:lnTo>
                  <a:lnTo>
                    <a:pt x="183" y="58"/>
                  </a:lnTo>
                  <a:lnTo>
                    <a:pt x="197" y="61"/>
                  </a:lnTo>
                  <a:lnTo>
                    <a:pt x="209" y="65"/>
                  </a:lnTo>
                  <a:lnTo>
                    <a:pt x="217" y="70"/>
                  </a:lnTo>
                  <a:lnTo>
                    <a:pt x="224" y="76"/>
                  </a:lnTo>
                  <a:lnTo>
                    <a:pt x="224" y="79"/>
                  </a:lnTo>
                  <a:lnTo>
                    <a:pt x="220" y="77"/>
                  </a:lnTo>
                  <a:lnTo>
                    <a:pt x="211" y="74"/>
                  </a:lnTo>
                  <a:lnTo>
                    <a:pt x="203" y="71"/>
                  </a:lnTo>
                  <a:lnTo>
                    <a:pt x="193" y="70"/>
                  </a:lnTo>
                  <a:lnTo>
                    <a:pt x="180" y="67"/>
                  </a:lnTo>
                  <a:lnTo>
                    <a:pt x="166" y="65"/>
                  </a:lnTo>
                  <a:lnTo>
                    <a:pt x="152" y="64"/>
                  </a:lnTo>
                  <a:lnTo>
                    <a:pt x="140" y="64"/>
                  </a:lnTo>
                  <a:lnTo>
                    <a:pt x="128" y="64"/>
                  </a:lnTo>
                  <a:lnTo>
                    <a:pt x="121" y="65"/>
                  </a:lnTo>
                  <a:lnTo>
                    <a:pt x="133" y="74"/>
                  </a:lnTo>
                  <a:lnTo>
                    <a:pt x="141" y="80"/>
                  </a:lnTo>
                  <a:lnTo>
                    <a:pt x="149" y="85"/>
                  </a:lnTo>
                  <a:lnTo>
                    <a:pt x="152" y="89"/>
                  </a:lnTo>
                  <a:lnTo>
                    <a:pt x="161" y="91"/>
                  </a:lnTo>
                  <a:lnTo>
                    <a:pt x="171" y="92"/>
                  </a:lnTo>
                  <a:lnTo>
                    <a:pt x="184" y="94"/>
                  </a:lnTo>
                  <a:lnTo>
                    <a:pt x="197" y="96"/>
                  </a:lnTo>
                  <a:lnTo>
                    <a:pt x="211" y="101"/>
                  </a:lnTo>
                  <a:lnTo>
                    <a:pt x="223" y="108"/>
                  </a:lnTo>
                  <a:lnTo>
                    <a:pt x="233" y="119"/>
                  </a:lnTo>
                  <a:lnTo>
                    <a:pt x="239" y="132"/>
                  </a:lnTo>
                  <a:lnTo>
                    <a:pt x="231" y="126"/>
                  </a:lnTo>
                  <a:lnTo>
                    <a:pt x="224" y="122"/>
                  </a:lnTo>
                  <a:lnTo>
                    <a:pt x="214" y="116"/>
                  </a:lnTo>
                  <a:lnTo>
                    <a:pt x="205" y="111"/>
                  </a:lnTo>
                  <a:lnTo>
                    <a:pt x="196" y="107"/>
                  </a:lnTo>
                  <a:lnTo>
                    <a:pt x="186" y="105"/>
                  </a:lnTo>
                  <a:lnTo>
                    <a:pt x="177" y="104"/>
                  </a:lnTo>
                  <a:lnTo>
                    <a:pt x="168" y="104"/>
                  </a:lnTo>
                  <a:lnTo>
                    <a:pt x="178" y="114"/>
                  </a:lnTo>
                  <a:lnTo>
                    <a:pt x="189" y="126"/>
                  </a:lnTo>
                  <a:lnTo>
                    <a:pt x="199" y="136"/>
                  </a:lnTo>
                  <a:lnTo>
                    <a:pt x="208" y="145"/>
                  </a:lnTo>
                  <a:lnTo>
                    <a:pt x="217" y="154"/>
                  </a:lnTo>
                  <a:lnTo>
                    <a:pt x="224" y="162"/>
                  </a:lnTo>
                  <a:lnTo>
                    <a:pt x="228" y="167"/>
                  </a:lnTo>
                  <a:lnTo>
                    <a:pt x="230" y="170"/>
                  </a:lnTo>
                  <a:lnTo>
                    <a:pt x="231" y="176"/>
                  </a:lnTo>
                  <a:lnTo>
                    <a:pt x="234" y="184"/>
                  </a:lnTo>
                  <a:lnTo>
                    <a:pt x="236" y="193"/>
                  </a:lnTo>
                  <a:lnTo>
                    <a:pt x="239" y="200"/>
                  </a:lnTo>
                  <a:lnTo>
                    <a:pt x="233" y="191"/>
                  </a:lnTo>
                  <a:lnTo>
                    <a:pt x="223" y="178"/>
                  </a:lnTo>
                  <a:lnTo>
                    <a:pt x="211" y="164"/>
                  </a:lnTo>
                  <a:lnTo>
                    <a:pt x="199" y="148"/>
                  </a:lnTo>
                  <a:lnTo>
                    <a:pt x="186" y="135"/>
                  </a:lnTo>
                  <a:lnTo>
                    <a:pt x="175" y="123"/>
                  </a:lnTo>
                  <a:lnTo>
                    <a:pt x="166" y="114"/>
                  </a:lnTo>
                  <a:lnTo>
                    <a:pt x="161" y="110"/>
                  </a:lnTo>
                  <a:lnTo>
                    <a:pt x="156" y="108"/>
                  </a:lnTo>
                  <a:lnTo>
                    <a:pt x="153" y="111"/>
                  </a:lnTo>
                  <a:lnTo>
                    <a:pt x="153" y="116"/>
                  </a:lnTo>
                  <a:lnTo>
                    <a:pt x="155" y="122"/>
                  </a:lnTo>
                  <a:lnTo>
                    <a:pt x="158" y="132"/>
                  </a:lnTo>
                  <a:lnTo>
                    <a:pt x="165" y="150"/>
                  </a:lnTo>
                  <a:lnTo>
                    <a:pt x="172" y="166"/>
                  </a:lnTo>
                  <a:lnTo>
                    <a:pt x="177" y="178"/>
                  </a:lnTo>
                  <a:lnTo>
                    <a:pt x="177" y="182"/>
                  </a:lnTo>
                  <a:lnTo>
                    <a:pt x="175" y="182"/>
                  </a:lnTo>
                  <a:lnTo>
                    <a:pt x="172" y="181"/>
                  </a:lnTo>
                  <a:lnTo>
                    <a:pt x="168" y="175"/>
                  </a:lnTo>
                  <a:lnTo>
                    <a:pt x="161" y="162"/>
                  </a:lnTo>
                  <a:lnTo>
                    <a:pt x="152" y="139"/>
                  </a:lnTo>
                  <a:lnTo>
                    <a:pt x="143" y="117"/>
                  </a:lnTo>
                  <a:lnTo>
                    <a:pt x="143" y="99"/>
                  </a:lnTo>
                  <a:lnTo>
                    <a:pt x="130" y="89"/>
                  </a:lnTo>
                  <a:lnTo>
                    <a:pt x="118" y="82"/>
                  </a:lnTo>
                  <a:lnTo>
                    <a:pt x="107" y="76"/>
                  </a:lnTo>
                  <a:lnTo>
                    <a:pt x="103" y="73"/>
                  </a:lnTo>
                  <a:lnTo>
                    <a:pt x="100" y="70"/>
                  </a:lnTo>
                  <a:lnTo>
                    <a:pt x="97" y="70"/>
                  </a:lnTo>
                  <a:lnTo>
                    <a:pt x="96" y="71"/>
                  </a:lnTo>
                  <a:lnTo>
                    <a:pt x="94" y="77"/>
                  </a:lnTo>
                  <a:lnTo>
                    <a:pt x="96" y="91"/>
                  </a:lnTo>
                  <a:lnTo>
                    <a:pt x="100" y="113"/>
                  </a:lnTo>
                  <a:lnTo>
                    <a:pt x="107" y="135"/>
                  </a:lnTo>
                  <a:lnTo>
                    <a:pt x="119" y="153"/>
                  </a:lnTo>
                  <a:lnTo>
                    <a:pt x="125" y="160"/>
                  </a:lnTo>
                  <a:lnTo>
                    <a:pt x="125" y="164"/>
                  </a:lnTo>
                  <a:lnTo>
                    <a:pt x="121" y="163"/>
                  </a:lnTo>
                  <a:lnTo>
                    <a:pt x="115" y="159"/>
                  </a:lnTo>
                  <a:lnTo>
                    <a:pt x="106" y="145"/>
                  </a:lnTo>
                  <a:lnTo>
                    <a:pt x="94" y="123"/>
                  </a:lnTo>
                  <a:lnTo>
                    <a:pt x="85" y="95"/>
                  </a:lnTo>
                  <a:lnTo>
                    <a:pt x="85" y="62"/>
                  </a:lnTo>
                  <a:lnTo>
                    <a:pt x="76" y="55"/>
                  </a:lnTo>
                  <a:lnTo>
                    <a:pt x="66" y="49"/>
                  </a:lnTo>
                  <a:lnTo>
                    <a:pt x="56" y="45"/>
                  </a:lnTo>
                  <a:lnTo>
                    <a:pt x="50" y="42"/>
                  </a:lnTo>
                  <a:lnTo>
                    <a:pt x="47" y="51"/>
                  </a:lnTo>
                  <a:lnTo>
                    <a:pt x="47" y="64"/>
                  </a:lnTo>
                  <a:lnTo>
                    <a:pt x="50" y="79"/>
                  </a:lnTo>
                  <a:lnTo>
                    <a:pt x="53" y="91"/>
                  </a:lnTo>
                  <a:lnTo>
                    <a:pt x="54" y="102"/>
                  </a:lnTo>
                  <a:lnTo>
                    <a:pt x="57" y="120"/>
                  </a:lnTo>
                  <a:lnTo>
                    <a:pt x="62" y="135"/>
                  </a:lnTo>
                  <a:lnTo>
                    <a:pt x="65" y="145"/>
                  </a:lnTo>
                  <a:lnTo>
                    <a:pt x="65" y="148"/>
                  </a:lnTo>
                  <a:lnTo>
                    <a:pt x="60" y="147"/>
                  </a:lnTo>
                  <a:lnTo>
                    <a:pt x="56" y="141"/>
                  </a:lnTo>
                  <a:lnTo>
                    <a:pt x="51" y="130"/>
                  </a:lnTo>
                  <a:lnTo>
                    <a:pt x="48" y="111"/>
                  </a:lnTo>
                  <a:lnTo>
                    <a:pt x="44" y="83"/>
                  </a:lnTo>
                  <a:lnTo>
                    <a:pt x="38" y="57"/>
                  </a:lnTo>
                  <a:lnTo>
                    <a:pt x="35" y="39"/>
                  </a:lnTo>
                  <a:lnTo>
                    <a:pt x="22" y="26"/>
                  </a:lnTo>
                  <a:lnTo>
                    <a:pt x="11" y="15"/>
                  </a:lnTo>
                  <a:lnTo>
                    <a:pt x="4" y="8"/>
                  </a:lnTo>
                  <a:lnTo>
                    <a:pt x="0" y="3"/>
                  </a:lnTo>
                  <a:lnTo>
                    <a:pt x="0" y="0"/>
                  </a:lnTo>
                  <a:lnTo>
                    <a:pt x="1" y="0"/>
                  </a:lnTo>
                  <a:lnTo>
                    <a:pt x="4" y="0"/>
                  </a:lnTo>
                  <a:lnTo>
                    <a:pt x="9"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3" name="Freeform 336"/>
            <p:cNvSpPr>
              <a:spLocks/>
            </p:cNvSpPr>
            <p:nvPr/>
          </p:nvSpPr>
          <p:spPr bwMode="auto">
            <a:xfrm>
              <a:off x="1782" y="1597"/>
              <a:ext cx="165" cy="275"/>
            </a:xfrm>
            <a:custGeom>
              <a:avLst/>
              <a:gdLst>
                <a:gd name="T0" fmla="*/ 73 w 165"/>
                <a:gd name="T1" fmla="*/ 2 h 275"/>
                <a:gd name="T2" fmla="*/ 78 w 165"/>
                <a:gd name="T3" fmla="*/ 31 h 275"/>
                <a:gd name="T4" fmla="*/ 82 w 165"/>
                <a:gd name="T5" fmla="*/ 43 h 275"/>
                <a:gd name="T6" fmla="*/ 94 w 165"/>
                <a:gd name="T7" fmla="*/ 52 h 275"/>
                <a:gd name="T8" fmla="*/ 110 w 165"/>
                <a:gd name="T9" fmla="*/ 67 h 275"/>
                <a:gd name="T10" fmla="*/ 128 w 165"/>
                <a:gd name="T11" fmla="*/ 87 h 275"/>
                <a:gd name="T12" fmla="*/ 147 w 165"/>
                <a:gd name="T13" fmla="*/ 121 h 275"/>
                <a:gd name="T14" fmla="*/ 162 w 165"/>
                <a:gd name="T15" fmla="*/ 146 h 275"/>
                <a:gd name="T16" fmla="*/ 165 w 165"/>
                <a:gd name="T17" fmla="*/ 158 h 275"/>
                <a:gd name="T18" fmla="*/ 161 w 165"/>
                <a:gd name="T19" fmla="*/ 158 h 275"/>
                <a:gd name="T20" fmla="*/ 153 w 165"/>
                <a:gd name="T21" fmla="*/ 145 h 275"/>
                <a:gd name="T22" fmla="*/ 143 w 165"/>
                <a:gd name="T23" fmla="*/ 126 h 275"/>
                <a:gd name="T24" fmla="*/ 128 w 165"/>
                <a:gd name="T25" fmla="*/ 104 h 275"/>
                <a:gd name="T26" fmla="*/ 115 w 165"/>
                <a:gd name="T27" fmla="*/ 84 h 275"/>
                <a:gd name="T28" fmla="*/ 103 w 165"/>
                <a:gd name="T29" fmla="*/ 74 h 275"/>
                <a:gd name="T30" fmla="*/ 93 w 165"/>
                <a:gd name="T31" fmla="*/ 67 h 275"/>
                <a:gd name="T32" fmla="*/ 87 w 165"/>
                <a:gd name="T33" fmla="*/ 80 h 275"/>
                <a:gd name="T34" fmla="*/ 88 w 165"/>
                <a:gd name="T35" fmla="*/ 111 h 275"/>
                <a:gd name="T36" fmla="*/ 97 w 165"/>
                <a:gd name="T37" fmla="*/ 127 h 275"/>
                <a:gd name="T38" fmla="*/ 116 w 165"/>
                <a:gd name="T39" fmla="*/ 145 h 275"/>
                <a:gd name="T40" fmla="*/ 137 w 165"/>
                <a:gd name="T41" fmla="*/ 170 h 275"/>
                <a:gd name="T42" fmla="*/ 152 w 165"/>
                <a:gd name="T43" fmla="*/ 201 h 275"/>
                <a:gd name="T44" fmla="*/ 155 w 165"/>
                <a:gd name="T45" fmla="*/ 226 h 275"/>
                <a:gd name="T46" fmla="*/ 147 w 165"/>
                <a:gd name="T47" fmla="*/ 213 h 275"/>
                <a:gd name="T48" fmla="*/ 135 w 165"/>
                <a:gd name="T49" fmla="*/ 188 h 275"/>
                <a:gd name="T50" fmla="*/ 124 w 165"/>
                <a:gd name="T51" fmla="*/ 170 h 275"/>
                <a:gd name="T52" fmla="*/ 110 w 165"/>
                <a:gd name="T53" fmla="*/ 155 h 275"/>
                <a:gd name="T54" fmla="*/ 97 w 165"/>
                <a:gd name="T55" fmla="*/ 145 h 275"/>
                <a:gd name="T56" fmla="*/ 100 w 165"/>
                <a:gd name="T57" fmla="*/ 167 h 275"/>
                <a:gd name="T58" fmla="*/ 110 w 165"/>
                <a:gd name="T59" fmla="*/ 237 h 275"/>
                <a:gd name="T60" fmla="*/ 106 w 165"/>
                <a:gd name="T61" fmla="*/ 273 h 275"/>
                <a:gd name="T62" fmla="*/ 103 w 165"/>
                <a:gd name="T63" fmla="*/ 271 h 275"/>
                <a:gd name="T64" fmla="*/ 100 w 165"/>
                <a:gd name="T65" fmla="*/ 241 h 275"/>
                <a:gd name="T66" fmla="*/ 85 w 165"/>
                <a:gd name="T67" fmla="*/ 174 h 275"/>
                <a:gd name="T68" fmla="*/ 68 w 165"/>
                <a:gd name="T69" fmla="*/ 164 h 275"/>
                <a:gd name="T70" fmla="*/ 44 w 165"/>
                <a:gd name="T71" fmla="*/ 198 h 275"/>
                <a:gd name="T72" fmla="*/ 35 w 165"/>
                <a:gd name="T73" fmla="*/ 223 h 275"/>
                <a:gd name="T74" fmla="*/ 31 w 165"/>
                <a:gd name="T75" fmla="*/ 217 h 275"/>
                <a:gd name="T76" fmla="*/ 41 w 165"/>
                <a:gd name="T77" fmla="*/ 189 h 275"/>
                <a:gd name="T78" fmla="*/ 65 w 165"/>
                <a:gd name="T79" fmla="*/ 146 h 275"/>
                <a:gd name="T80" fmla="*/ 75 w 165"/>
                <a:gd name="T81" fmla="*/ 117 h 275"/>
                <a:gd name="T82" fmla="*/ 75 w 165"/>
                <a:gd name="T83" fmla="*/ 80 h 275"/>
                <a:gd name="T84" fmla="*/ 66 w 165"/>
                <a:gd name="T85" fmla="*/ 74 h 275"/>
                <a:gd name="T86" fmla="*/ 45 w 165"/>
                <a:gd name="T87" fmla="*/ 93 h 275"/>
                <a:gd name="T88" fmla="*/ 25 w 165"/>
                <a:gd name="T89" fmla="*/ 118 h 275"/>
                <a:gd name="T90" fmla="*/ 10 w 165"/>
                <a:gd name="T91" fmla="*/ 143 h 275"/>
                <a:gd name="T92" fmla="*/ 3 w 165"/>
                <a:gd name="T93" fmla="*/ 160 h 275"/>
                <a:gd name="T94" fmla="*/ 0 w 165"/>
                <a:gd name="T95" fmla="*/ 157 h 275"/>
                <a:gd name="T96" fmla="*/ 4 w 165"/>
                <a:gd name="T97" fmla="*/ 140 h 275"/>
                <a:gd name="T98" fmla="*/ 19 w 165"/>
                <a:gd name="T99" fmla="*/ 115 h 275"/>
                <a:gd name="T100" fmla="*/ 38 w 165"/>
                <a:gd name="T101" fmla="*/ 84 h 275"/>
                <a:gd name="T102" fmla="*/ 59 w 165"/>
                <a:gd name="T103" fmla="*/ 59 h 275"/>
                <a:gd name="T104" fmla="*/ 72 w 165"/>
                <a:gd name="T105" fmla="*/ 41 h 275"/>
                <a:gd name="T106" fmla="*/ 69 w 165"/>
                <a:gd name="T107" fmla="*/ 18 h 275"/>
                <a:gd name="T108" fmla="*/ 68 w 165"/>
                <a:gd name="T109" fmla="*/ 7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0" y="0"/>
                  </a:moveTo>
                  <a:lnTo>
                    <a:pt x="73" y="2"/>
                  </a:lnTo>
                  <a:lnTo>
                    <a:pt x="76" y="15"/>
                  </a:lnTo>
                  <a:lnTo>
                    <a:pt x="78" y="31"/>
                  </a:lnTo>
                  <a:lnTo>
                    <a:pt x="79" y="40"/>
                  </a:lnTo>
                  <a:lnTo>
                    <a:pt x="82" y="43"/>
                  </a:lnTo>
                  <a:lnTo>
                    <a:pt x="87" y="46"/>
                  </a:lnTo>
                  <a:lnTo>
                    <a:pt x="94" y="52"/>
                  </a:lnTo>
                  <a:lnTo>
                    <a:pt x="102" y="59"/>
                  </a:lnTo>
                  <a:lnTo>
                    <a:pt x="110" y="67"/>
                  </a:lnTo>
                  <a:lnTo>
                    <a:pt x="119" y="77"/>
                  </a:lnTo>
                  <a:lnTo>
                    <a:pt x="128" y="87"/>
                  </a:lnTo>
                  <a:lnTo>
                    <a:pt x="135" y="101"/>
                  </a:lnTo>
                  <a:lnTo>
                    <a:pt x="147" y="121"/>
                  </a:lnTo>
                  <a:lnTo>
                    <a:pt x="156" y="136"/>
                  </a:lnTo>
                  <a:lnTo>
                    <a:pt x="162" y="146"/>
                  </a:lnTo>
                  <a:lnTo>
                    <a:pt x="165" y="154"/>
                  </a:lnTo>
                  <a:lnTo>
                    <a:pt x="165" y="158"/>
                  </a:lnTo>
                  <a:lnTo>
                    <a:pt x="164" y="160"/>
                  </a:lnTo>
                  <a:lnTo>
                    <a:pt x="161" y="158"/>
                  </a:lnTo>
                  <a:lnTo>
                    <a:pt x="156" y="151"/>
                  </a:lnTo>
                  <a:lnTo>
                    <a:pt x="153" y="145"/>
                  </a:lnTo>
                  <a:lnTo>
                    <a:pt x="149" y="136"/>
                  </a:lnTo>
                  <a:lnTo>
                    <a:pt x="143" y="126"/>
                  </a:lnTo>
                  <a:lnTo>
                    <a:pt x="135" y="114"/>
                  </a:lnTo>
                  <a:lnTo>
                    <a:pt x="128" y="104"/>
                  </a:lnTo>
                  <a:lnTo>
                    <a:pt x="121" y="93"/>
                  </a:lnTo>
                  <a:lnTo>
                    <a:pt x="115" y="84"/>
                  </a:lnTo>
                  <a:lnTo>
                    <a:pt x="110" y="80"/>
                  </a:lnTo>
                  <a:lnTo>
                    <a:pt x="103" y="74"/>
                  </a:lnTo>
                  <a:lnTo>
                    <a:pt x="97" y="70"/>
                  </a:lnTo>
                  <a:lnTo>
                    <a:pt x="93" y="67"/>
                  </a:lnTo>
                  <a:lnTo>
                    <a:pt x="88" y="65"/>
                  </a:lnTo>
                  <a:lnTo>
                    <a:pt x="87" y="80"/>
                  </a:lnTo>
                  <a:lnTo>
                    <a:pt x="87" y="96"/>
                  </a:lnTo>
                  <a:lnTo>
                    <a:pt x="88" y="111"/>
                  </a:lnTo>
                  <a:lnTo>
                    <a:pt x="90" y="121"/>
                  </a:lnTo>
                  <a:lnTo>
                    <a:pt x="97" y="127"/>
                  </a:lnTo>
                  <a:lnTo>
                    <a:pt x="106" y="136"/>
                  </a:lnTo>
                  <a:lnTo>
                    <a:pt x="116" y="145"/>
                  </a:lnTo>
                  <a:lnTo>
                    <a:pt x="127" y="157"/>
                  </a:lnTo>
                  <a:lnTo>
                    <a:pt x="137" y="170"/>
                  </a:lnTo>
                  <a:lnTo>
                    <a:pt x="146" y="185"/>
                  </a:lnTo>
                  <a:lnTo>
                    <a:pt x="152" y="201"/>
                  </a:lnTo>
                  <a:lnTo>
                    <a:pt x="155" y="220"/>
                  </a:lnTo>
                  <a:lnTo>
                    <a:pt x="155" y="226"/>
                  </a:lnTo>
                  <a:lnTo>
                    <a:pt x="152" y="223"/>
                  </a:lnTo>
                  <a:lnTo>
                    <a:pt x="147" y="213"/>
                  </a:lnTo>
                  <a:lnTo>
                    <a:pt x="140" y="197"/>
                  </a:lnTo>
                  <a:lnTo>
                    <a:pt x="135" y="188"/>
                  </a:lnTo>
                  <a:lnTo>
                    <a:pt x="131" y="177"/>
                  </a:lnTo>
                  <a:lnTo>
                    <a:pt x="124" y="170"/>
                  </a:lnTo>
                  <a:lnTo>
                    <a:pt x="118" y="161"/>
                  </a:lnTo>
                  <a:lnTo>
                    <a:pt x="110" y="155"/>
                  </a:lnTo>
                  <a:lnTo>
                    <a:pt x="103" y="149"/>
                  </a:lnTo>
                  <a:lnTo>
                    <a:pt x="97" y="145"/>
                  </a:lnTo>
                  <a:lnTo>
                    <a:pt x="91" y="143"/>
                  </a:lnTo>
                  <a:lnTo>
                    <a:pt x="100" y="167"/>
                  </a:lnTo>
                  <a:lnTo>
                    <a:pt x="106" y="201"/>
                  </a:lnTo>
                  <a:lnTo>
                    <a:pt x="110" y="237"/>
                  </a:lnTo>
                  <a:lnTo>
                    <a:pt x="109" y="266"/>
                  </a:lnTo>
                  <a:lnTo>
                    <a:pt x="106" y="273"/>
                  </a:lnTo>
                  <a:lnTo>
                    <a:pt x="104" y="275"/>
                  </a:lnTo>
                  <a:lnTo>
                    <a:pt x="103" y="271"/>
                  </a:lnTo>
                  <a:lnTo>
                    <a:pt x="103" y="262"/>
                  </a:lnTo>
                  <a:lnTo>
                    <a:pt x="100" y="241"/>
                  </a:lnTo>
                  <a:lnTo>
                    <a:pt x="94" y="208"/>
                  </a:lnTo>
                  <a:lnTo>
                    <a:pt x="85" y="174"/>
                  </a:lnTo>
                  <a:lnTo>
                    <a:pt x="79" y="155"/>
                  </a:lnTo>
                  <a:lnTo>
                    <a:pt x="68" y="164"/>
                  </a:lnTo>
                  <a:lnTo>
                    <a:pt x="54" y="179"/>
                  </a:lnTo>
                  <a:lnTo>
                    <a:pt x="44" y="198"/>
                  </a:lnTo>
                  <a:lnTo>
                    <a:pt x="38" y="216"/>
                  </a:lnTo>
                  <a:lnTo>
                    <a:pt x="35" y="223"/>
                  </a:lnTo>
                  <a:lnTo>
                    <a:pt x="32" y="223"/>
                  </a:lnTo>
                  <a:lnTo>
                    <a:pt x="31" y="217"/>
                  </a:lnTo>
                  <a:lnTo>
                    <a:pt x="34" y="207"/>
                  </a:lnTo>
                  <a:lnTo>
                    <a:pt x="41" y="189"/>
                  </a:lnTo>
                  <a:lnTo>
                    <a:pt x="53" y="167"/>
                  </a:lnTo>
                  <a:lnTo>
                    <a:pt x="65" y="146"/>
                  </a:lnTo>
                  <a:lnTo>
                    <a:pt x="73" y="135"/>
                  </a:lnTo>
                  <a:lnTo>
                    <a:pt x="75" y="117"/>
                  </a:lnTo>
                  <a:lnTo>
                    <a:pt x="75" y="96"/>
                  </a:lnTo>
                  <a:lnTo>
                    <a:pt x="75" y="80"/>
                  </a:lnTo>
                  <a:lnTo>
                    <a:pt x="75" y="68"/>
                  </a:lnTo>
                  <a:lnTo>
                    <a:pt x="66" y="74"/>
                  </a:lnTo>
                  <a:lnTo>
                    <a:pt x="56" y="83"/>
                  </a:lnTo>
                  <a:lnTo>
                    <a:pt x="45" y="93"/>
                  </a:lnTo>
                  <a:lnTo>
                    <a:pt x="34" y="105"/>
                  </a:lnTo>
                  <a:lnTo>
                    <a:pt x="25" y="118"/>
                  </a:lnTo>
                  <a:lnTo>
                    <a:pt x="16" y="132"/>
                  </a:lnTo>
                  <a:lnTo>
                    <a:pt x="10" y="143"/>
                  </a:lnTo>
                  <a:lnTo>
                    <a:pt x="6" y="155"/>
                  </a:lnTo>
                  <a:lnTo>
                    <a:pt x="3" y="160"/>
                  </a:lnTo>
                  <a:lnTo>
                    <a:pt x="1" y="160"/>
                  </a:lnTo>
                  <a:lnTo>
                    <a:pt x="0" y="157"/>
                  </a:lnTo>
                  <a:lnTo>
                    <a:pt x="1" y="148"/>
                  </a:lnTo>
                  <a:lnTo>
                    <a:pt x="4" y="140"/>
                  </a:lnTo>
                  <a:lnTo>
                    <a:pt x="10" y="129"/>
                  </a:lnTo>
                  <a:lnTo>
                    <a:pt x="19" y="115"/>
                  </a:lnTo>
                  <a:lnTo>
                    <a:pt x="28" y="101"/>
                  </a:lnTo>
                  <a:lnTo>
                    <a:pt x="38" y="84"/>
                  </a:lnTo>
                  <a:lnTo>
                    <a:pt x="48" y="71"/>
                  </a:lnTo>
                  <a:lnTo>
                    <a:pt x="59" y="59"/>
                  </a:lnTo>
                  <a:lnTo>
                    <a:pt x="68" y="50"/>
                  </a:lnTo>
                  <a:lnTo>
                    <a:pt x="72" y="41"/>
                  </a:lnTo>
                  <a:lnTo>
                    <a:pt x="72" y="30"/>
                  </a:lnTo>
                  <a:lnTo>
                    <a:pt x="69" y="18"/>
                  </a:lnTo>
                  <a:lnTo>
                    <a:pt x="68" y="10"/>
                  </a:lnTo>
                  <a:lnTo>
                    <a:pt x="68" y="7"/>
                  </a:lnTo>
                  <a:lnTo>
                    <a:pt x="68" y="4"/>
                  </a:lnTo>
                  <a:lnTo>
                    <a:pt x="69" y="3"/>
                  </a:lnTo>
                  <a:lnTo>
                    <a:pt x="70"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4" name="Freeform 337"/>
            <p:cNvSpPr>
              <a:spLocks/>
            </p:cNvSpPr>
            <p:nvPr/>
          </p:nvSpPr>
          <p:spPr bwMode="auto">
            <a:xfrm>
              <a:off x="1948" y="1239"/>
              <a:ext cx="200" cy="286"/>
            </a:xfrm>
            <a:custGeom>
              <a:avLst/>
              <a:gdLst>
                <a:gd name="T0" fmla="*/ 6 w 200"/>
                <a:gd name="T1" fmla="*/ 272 h 286"/>
                <a:gd name="T2" fmla="*/ 24 w 200"/>
                <a:gd name="T3" fmla="*/ 235 h 286"/>
                <a:gd name="T4" fmla="*/ 36 w 200"/>
                <a:gd name="T5" fmla="*/ 209 h 286"/>
                <a:gd name="T6" fmla="*/ 51 w 200"/>
                <a:gd name="T7" fmla="*/ 172 h 286"/>
                <a:gd name="T8" fmla="*/ 49 w 200"/>
                <a:gd name="T9" fmla="*/ 153 h 286"/>
                <a:gd name="T10" fmla="*/ 37 w 200"/>
                <a:gd name="T11" fmla="*/ 138 h 286"/>
                <a:gd name="T12" fmla="*/ 36 w 200"/>
                <a:gd name="T13" fmla="*/ 122 h 286"/>
                <a:gd name="T14" fmla="*/ 39 w 200"/>
                <a:gd name="T15" fmla="*/ 126 h 286"/>
                <a:gd name="T16" fmla="*/ 46 w 200"/>
                <a:gd name="T17" fmla="*/ 136 h 286"/>
                <a:gd name="T18" fmla="*/ 58 w 200"/>
                <a:gd name="T19" fmla="*/ 142 h 286"/>
                <a:gd name="T20" fmla="*/ 70 w 200"/>
                <a:gd name="T21" fmla="*/ 136 h 286"/>
                <a:gd name="T22" fmla="*/ 85 w 200"/>
                <a:gd name="T23" fmla="*/ 119 h 286"/>
                <a:gd name="T24" fmla="*/ 99 w 200"/>
                <a:gd name="T25" fmla="*/ 101 h 286"/>
                <a:gd name="T26" fmla="*/ 110 w 200"/>
                <a:gd name="T27" fmla="*/ 86 h 286"/>
                <a:gd name="T28" fmla="*/ 111 w 200"/>
                <a:gd name="T29" fmla="*/ 71 h 286"/>
                <a:gd name="T30" fmla="*/ 104 w 200"/>
                <a:gd name="T31" fmla="*/ 39 h 286"/>
                <a:gd name="T32" fmla="*/ 92 w 200"/>
                <a:gd name="T33" fmla="*/ 20 h 286"/>
                <a:gd name="T34" fmla="*/ 91 w 200"/>
                <a:gd name="T35" fmla="*/ 14 h 286"/>
                <a:gd name="T36" fmla="*/ 102 w 200"/>
                <a:gd name="T37" fmla="*/ 25 h 286"/>
                <a:gd name="T38" fmla="*/ 119 w 200"/>
                <a:gd name="T39" fmla="*/ 59 h 286"/>
                <a:gd name="T40" fmla="*/ 129 w 200"/>
                <a:gd name="T41" fmla="*/ 54 h 286"/>
                <a:gd name="T42" fmla="*/ 151 w 200"/>
                <a:gd name="T43" fmla="*/ 15 h 286"/>
                <a:gd name="T44" fmla="*/ 167 w 200"/>
                <a:gd name="T45" fmla="*/ 0 h 286"/>
                <a:gd name="T46" fmla="*/ 167 w 200"/>
                <a:gd name="T47" fmla="*/ 5 h 286"/>
                <a:gd name="T48" fmla="*/ 157 w 200"/>
                <a:gd name="T49" fmla="*/ 24 h 286"/>
                <a:gd name="T50" fmla="*/ 135 w 200"/>
                <a:gd name="T51" fmla="*/ 70 h 286"/>
                <a:gd name="T52" fmla="*/ 135 w 200"/>
                <a:gd name="T53" fmla="*/ 79 h 286"/>
                <a:gd name="T54" fmla="*/ 154 w 200"/>
                <a:gd name="T55" fmla="*/ 74 h 286"/>
                <a:gd name="T56" fmla="*/ 169 w 200"/>
                <a:gd name="T57" fmla="*/ 68 h 286"/>
                <a:gd name="T58" fmla="*/ 182 w 200"/>
                <a:gd name="T59" fmla="*/ 62 h 286"/>
                <a:gd name="T60" fmla="*/ 194 w 200"/>
                <a:gd name="T61" fmla="*/ 55 h 286"/>
                <a:gd name="T62" fmla="*/ 200 w 200"/>
                <a:gd name="T63" fmla="*/ 57 h 286"/>
                <a:gd name="T64" fmla="*/ 191 w 200"/>
                <a:gd name="T65" fmla="*/ 65 h 286"/>
                <a:gd name="T66" fmla="*/ 172 w 200"/>
                <a:gd name="T67" fmla="*/ 76 h 286"/>
                <a:gd name="T68" fmla="*/ 148 w 200"/>
                <a:gd name="T69" fmla="*/ 88 h 286"/>
                <a:gd name="T70" fmla="*/ 129 w 200"/>
                <a:gd name="T71" fmla="*/ 96 h 286"/>
                <a:gd name="T72" fmla="*/ 113 w 200"/>
                <a:gd name="T73" fmla="*/ 102 h 286"/>
                <a:gd name="T74" fmla="*/ 95 w 200"/>
                <a:gd name="T75" fmla="*/ 126 h 286"/>
                <a:gd name="T76" fmla="*/ 95 w 200"/>
                <a:gd name="T77" fmla="*/ 136 h 286"/>
                <a:gd name="T78" fmla="*/ 102 w 200"/>
                <a:gd name="T79" fmla="*/ 141 h 286"/>
                <a:gd name="T80" fmla="*/ 99 w 200"/>
                <a:gd name="T81" fmla="*/ 144 h 286"/>
                <a:gd name="T82" fmla="*/ 91 w 200"/>
                <a:gd name="T83" fmla="*/ 151 h 286"/>
                <a:gd name="T84" fmla="*/ 85 w 200"/>
                <a:gd name="T85" fmla="*/ 153 h 286"/>
                <a:gd name="T86" fmla="*/ 80 w 200"/>
                <a:gd name="T87" fmla="*/ 153 h 286"/>
                <a:gd name="T88" fmla="*/ 76 w 200"/>
                <a:gd name="T89" fmla="*/ 160 h 286"/>
                <a:gd name="T90" fmla="*/ 62 w 200"/>
                <a:gd name="T91" fmla="*/ 185 h 286"/>
                <a:gd name="T92" fmla="*/ 46 w 200"/>
                <a:gd name="T93" fmla="*/ 216 h 286"/>
                <a:gd name="T94" fmla="*/ 37 w 200"/>
                <a:gd name="T95" fmla="*/ 246 h 286"/>
                <a:gd name="T96" fmla="*/ 33 w 200"/>
                <a:gd name="T97" fmla="*/ 262 h 286"/>
                <a:gd name="T98" fmla="*/ 29 w 200"/>
                <a:gd name="T99" fmla="*/ 274 h 286"/>
                <a:gd name="T100" fmla="*/ 20 w 200"/>
                <a:gd name="T101" fmla="*/ 281 h 286"/>
                <a:gd name="T102" fmla="*/ 5 w 200"/>
                <a:gd name="T103" fmla="*/ 286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286"/>
                <a:gd name="T158" fmla="*/ 200 w 200"/>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286">
                  <a:moveTo>
                    <a:pt x="0" y="286"/>
                  </a:moveTo>
                  <a:lnTo>
                    <a:pt x="6" y="272"/>
                  </a:lnTo>
                  <a:lnTo>
                    <a:pt x="15" y="253"/>
                  </a:lnTo>
                  <a:lnTo>
                    <a:pt x="24" y="235"/>
                  </a:lnTo>
                  <a:lnTo>
                    <a:pt x="30" y="222"/>
                  </a:lnTo>
                  <a:lnTo>
                    <a:pt x="36" y="209"/>
                  </a:lnTo>
                  <a:lnTo>
                    <a:pt x="43" y="190"/>
                  </a:lnTo>
                  <a:lnTo>
                    <a:pt x="51" y="172"/>
                  </a:lnTo>
                  <a:lnTo>
                    <a:pt x="57" y="160"/>
                  </a:lnTo>
                  <a:lnTo>
                    <a:pt x="49" y="153"/>
                  </a:lnTo>
                  <a:lnTo>
                    <a:pt x="42" y="145"/>
                  </a:lnTo>
                  <a:lnTo>
                    <a:pt x="37" y="138"/>
                  </a:lnTo>
                  <a:lnTo>
                    <a:pt x="36" y="127"/>
                  </a:lnTo>
                  <a:lnTo>
                    <a:pt x="36" y="122"/>
                  </a:lnTo>
                  <a:lnTo>
                    <a:pt x="37" y="122"/>
                  </a:lnTo>
                  <a:lnTo>
                    <a:pt x="39" y="126"/>
                  </a:lnTo>
                  <a:lnTo>
                    <a:pt x="42" y="132"/>
                  </a:lnTo>
                  <a:lnTo>
                    <a:pt x="46" y="136"/>
                  </a:lnTo>
                  <a:lnTo>
                    <a:pt x="52" y="139"/>
                  </a:lnTo>
                  <a:lnTo>
                    <a:pt x="58" y="142"/>
                  </a:lnTo>
                  <a:lnTo>
                    <a:pt x="62" y="144"/>
                  </a:lnTo>
                  <a:lnTo>
                    <a:pt x="70" y="136"/>
                  </a:lnTo>
                  <a:lnTo>
                    <a:pt x="77" y="129"/>
                  </a:lnTo>
                  <a:lnTo>
                    <a:pt x="85" y="119"/>
                  </a:lnTo>
                  <a:lnTo>
                    <a:pt x="92" y="110"/>
                  </a:lnTo>
                  <a:lnTo>
                    <a:pt x="99" y="101"/>
                  </a:lnTo>
                  <a:lnTo>
                    <a:pt x="105" y="93"/>
                  </a:lnTo>
                  <a:lnTo>
                    <a:pt x="110" y="86"/>
                  </a:lnTo>
                  <a:lnTo>
                    <a:pt x="111" y="82"/>
                  </a:lnTo>
                  <a:lnTo>
                    <a:pt x="111" y="71"/>
                  </a:lnTo>
                  <a:lnTo>
                    <a:pt x="110" y="55"/>
                  </a:lnTo>
                  <a:lnTo>
                    <a:pt x="104" y="39"/>
                  </a:lnTo>
                  <a:lnTo>
                    <a:pt x="98" y="27"/>
                  </a:lnTo>
                  <a:lnTo>
                    <a:pt x="92" y="20"/>
                  </a:lnTo>
                  <a:lnTo>
                    <a:pt x="91" y="15"/>
                  </a:lnTo>
                  <a:lnTo>
                    <a:pt x="91" y="14"/>
                  </a:lnTo>
                  <a:lnTo>
                    <a:pt x="95" y="17"/>
                  </a:lnTo>
                  <a:lnTo>
                    <a:pt x="102" y="25"/>
                  </a:lnTo>
                  <a:lnTo>
                    <a:pt x="111" y="42"/>
                  </a:lnTo>
                  <a:lnTo>
                    <a:pt x="119" y="59"/>
                  </a:lnTo>
                  <a:lnTo>
                    <a:pt x="120" y="71"/>
                  </a:lnTo>
                  <a:lnTo>
                    <a:pt x="129" y="54"/>
                  </a:lnTo>
                  <a:lnTo>
                    <a:pt x="141" y="33"/>
                  </a:lnTo>
                  <a:lnTo>
                    <a:pt x="151" y="15"/>
                  </a:lnTo>
                  <a:lnTo>
                    <a:pt x="161" y="3"/>
                  </a:lnTo>
                  <a:lnTo>
                    <a:pt x="167" y="0"/>
                  </a:lnTo>
                  <a:lnTo>
                    <a:pt x="169" y="2"/>
                  </a:lnTo>
                  <a:lnTo>
                    <a:pt x="167" y="5"/>
                  </a:lnTo>
                  <a:lnTo>
                    <a:pt x="163" y="11"/>
                  </a:lnTo>
                  <a:lnTo>
                    <a:pt x="157" y="24"/>
                  </a:lnTo>
                  <a:lnTo>
                    <a:pt x="145" y="48"/>
                  </a:lnTo>
                  <a:lnTo>
                    <a:pt x="135" y="70"/>
                  </a:lnTo>
                  <a:lnTo>
                    <a:pt x="126" y="82"/>
                  </a:lnTo>
                  <a:lnTo>
                    <a:pt x="135" y="79"/>
                  </a:lnTo>
                  <a:lnTo>
                    <a:pt x="145" y="76"/>
                  </a:lnTo>
                  <a:lnTo>
                    <a:pt x="154" y="74"/>
                  </a:lnTo>
                  <a:lnTo>
                    <a:pt x="161" y="71"/>
                  </a:lnTo>
                  <a:lnTo>
                    <a:pt x="169" y="68"/>
                  </a:lnTo>
                  <a:lnTo>
                    <a:pt x="176" y="65"/>
                  </a:lnTo>
                  <a:lnTo>
                    <a:pt x="182" y="62"/>
                  </a:lnTo>
                  <a:lnTo>
                    <a:pt x="186" y="59"/>
                  </a:lnTo>
                  <a:lnTo>
                    <a:pt x="194" y="55"/>
                  </a:lnTo>
                  <a:lnTo>
                    <a:pt x="198" y="54"/>
                  </a:lnTo>
                  <a:lnTo>
                    <a:pt x="200" y="57"/>
                  </a:lnTo>
                  <a:lnTo>
                    <a:pt x="197" y="61"/>
                  </a:lnTo>
                  <a:lnTo>
                    <a:pt x="191" y="65"/>
                  </a:lnTo>
                  <a:lnTo>
                    <a:pt x="182" y="70"/>
                  </a:lnTo>
                  <a:lnTo>
                    <a:pt x="172" y="76"/>
                  </a:lnTo>
                  <a:lnTo>
                    <a:pt x="160" y="82"/>
                  </a:lnTo>
                  <a:lnTo>
                    <a:pt x="148" y="88"/>
                  </a:lnTo>
                  <a:lnTo>
                    <a:pt x="138" y="93"/>
                  </a:lnTo>
                  <a:lnTo>
                    <a:pt x="129" y="96"/>
                  </a:lnTo>
                  <a:lnTo>
                    <a:pt x="123" y="98"/>
                  </a:lnTo>
                  <a:lnTo>
                    <a:pt x="113" y="102"/>
                  </a:lnTo>
                  <a:lnTo>
                    <a:pt x="102" y="114"/>
                  </a:lnTo>
                  <a:lnTo>
                    <a:pt x="95" y="126"/>
                  </a:lnTo>
                  <a:lnTo>
                    <a:pt x="93" y="133"/>
                  </a:lnTo>
                  <a:lnTo>
                    <a:pt x="95" y="136"/>
                  </a:lnTo>
                  <a:lnTo>
                    <a:pt x="99" y="139"/>
                  </a:lnTo>
                  <a:lnTo>
                    <a:pt x="102" y="141"/>
                  </a:lnTo>
                  <a:lnTo>
                    <a:pt x="105" y="141"/>
                  </a:lnTo>
                  <a:lnTo>
                    <a:pt x="99" y="144"/>
                  </a:lnTo>
                  <a:lnTo>
                    <a:pt x="95" y="147"/>
                  </a:lnTo>
                  <a:lnTo>
                    <a:pt x="91" y="151"/>
                  </a:lnTo>
                  <a:lnTo>
                    <a:pt x="88" y="154"/>
                  </a:lnTo>
                  <a:lnTo>
                    <a:pt x="85" y="153"/>
                  </a:lnTo>
                  <a:lnTo>
                    <a:pt x="82" y="153"/>
                  </a:lnTo>
                  <a:lnTo>
                    <a:pt x="80" y="153"/>
                  </a:lnTo>
                  <a:lnTo>
                    <a:pt x="76" y="160"/>
                  </a:lnTo>
                  <a:lnTo>
                    <a:pt x="70" y="170"/>
                  </a:lnTo>
                  <a:lnTo>
                    <a:pt x="62" y="185"/>
                  </a:lnTo>
                  <a:lnTo>
                    <a:pt x="54" y="200"/>
                  </a:lnTo>
                  <a:lnTo>
                    <a:pt x="46" y="216"/>
                  </a:lnTo>
                  <a:lnTo>
                    <a:pt x="40" y="232"/>
                  </a:lnTo>
                  <a:lnTo>
                    <a:pt x="37" y="246"/>
                  </a:lnTo>
                  <a:lnTo>
                    <a:pt x="36" y="256"/>
                  </a:lnTo>
                  <a:lnTo>
                    <a:pt x="33" y="262"/>
                  </a:lnTo>
                  <a:lnTo>
                    <a:pt x="31" y="268"/>
                  </a:lnTo>
                  <a:lnTo>
                    <a:pt x="29" y="274"/>
                  </a:lnTo>
                  <a:lnTo>
                    <a:pt x="24" y="278"/>
                  </a:lnTo>
                  <a:lnTo>
                    <a:pt x="20" y="281"/>
                  </a:lnTo>
                  <a:lnTo>
                    <a:pt x="12" y="284"/>
                  </a:lnTo>
                  <a:lnTo>
                    <a:pt x="5" y="286"/>
                  </a:lnTo>
                  <a:lnTo>
                    <a:pt x="0" y="28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5" name="Freeform 338"/>
            <p:cNvSpPr>
              <a:spLocks/>
            </p:cNvSpPr>
            <p:nvPr/>
          </p:nvSpPr>
          <p:spPr bwMode="auto">
            <a:xfrm>
              <a:off x="1658" y="1693"/>
              <a:ext cx="128" cy="222"/>
            </a:xfrm>
            <a:custGeom>
              <a:avLst/>
              <a:gdLst>
                <a:gd name="T0" fmla="*/ 84 w 128"/>
                <a:gd name="T1" fmla="*/ 13 h 222"/>
                <a:gd name="T2" fmla="*/ 72 w 128"/>
                <a:gd name="T3" fmla="*/ 40 h 222"/>
                <a:gd name="T4" fmla="*/ 62 w 128"/>
                <a:gd name="T5" fmla="*/ 47 h 222"/>
                <a:gd name="T6" fmla="*/ 41 w 128"/>
                <a:gd name="T7" fmla="*/ 55 h 222"/>
                <a:gd name="T8" fmla="*/ 20 w 128"/>
                <a:gd name="T9" fmla="*/ 67 h 222"/>
                <a:gd name="T10" fmla="*/ 4 w 128"/>
                <a:gd name="T11" fmla="*/ 77 h 222"/>
                <a:gd name="T12" fmla="*/ 0 w 128"/>
                <a:gd name="T13" fmla="*/ 84 h 222"/>
                <a:gd name="T14" fmla="*/ 1 w 128"/>
                <a:gd name="T15" fmla="*/ 86 h 222"/>
                <a:gd name="T16" fmla="*/ 10 w 128"/>
                <a:gd name="T17" fmla="*/ 81 h 222"/>
                <a:gd name="T18" fmla="*/ 23 w 128"/>
                <a:gd name="T19" fmla="*/ 74 h 222"/>
                <a:gd name="T20" fmla="*/ 41 w 128"/>
                <a:gd name="T21" fmla="*/ 64 h 222"/>
                <a:gd name="T22" fmla="*/ 57 w 128"/>
                <a:gd name="T23" fmla="*/ 58 h 222"/>
                <a:gd name="T24" fmla="*/ 60 w 128"/>
                <a:gd name="T25" fmla="*/ 67 h 222"/>
                <a:gd name="T26" fmla="*/ 54 w 128"/>
                <a:gd name="T27" fmla="*/ 95 h 222"/>
                <a:gd name="T28" fmla="*/ 48 w 128"/>
                <a:gd name="T29" fmla="*/ 109 h 222"/>
                <a:gd name="T30" fmla="*/ 34 w 128"/>
                <a:gd name="T31" fmla="*/ 124 h 222"/>
                <a:gd name="T32" fmla="*/ 19 w 128"/>
                <a:gd name="T33" fmla="*/ 141 h 222"/>
                <a:gd name="T34" fmla="*/ 7 w 128"/>
                <a:gd name="T35" fmla="*/ 152 h 222"/>
                <a:gd name="T36" fmla="*/ 4 w 128"/>
                <a:gd name="T37" fmla="*/ 161 h 222"/>
                <a:gd name="T38" fmla="*/ 7 w 128"/>
                <a:gd name="T39" fmla="*/ 164 h 222"/>
                <a:gd name="T40" fmla="*/ 19 w 128"/>
                <a:gd name="T41" fmla="*/ 151 h 222"/>
                <a:gd name="T42" fmla="*/ 44 w 128"/>
                <a:gd name="T43" fmla="*/ 127 h 222"/>
                <a:gd name="T44" fmla="*/ 54 w 128"/>
                <a:gd name="T45" fmla="*/ 138 h 222"/>
                <a:gd name="T46" fmla="*/ 59 w 128"/>
                <a:gd name="T47" fmla="*/ 197 h 222"/>
                <a:gd name="T48" fmla="*/ 63 w 128"/>
                <a:gd name="T49" fmla="*/ 220 h 222"/>
                <a:gd name="T50" fmla="*/ 65 w 128"/>
                <a:gd name="T51" fmla="*/ 219 h 222"/>
                <a:gd name="T52" fmla="*/ 66 w 128"/>
                <a:gd name="T53" fmla="*/ 192 h 222"/>
                <a:gd name="T54" fmla="*/ 63 w 128"/>
                <a:gd name="T55" fmla="*/ 129 h 222"/>
                <a:gd name="T56" fmla="*/ 68 w 128"/>
                <a:gd name="T57" fmla="*/ 108 h 222"/>
                <a:gd name="T58" fmla="*/ 70 w 128"/>
                <a:gd name="T59" fmla="*/ 111 h 222"/>
                <a:gd name="T60" fmla="*/ 78 w 128"/>
                <a:gd name="T61" fmla="*/ 127 h 222"/>
                <a:gd name="T62" fmla="*/ 106 w 128"/>
                <a:gd name="T63" fmla="*/ 160 h 222"/>
                <a:gd name="T64" fmla="*/ 119 w 128"/>
                <a:gd name="T65" fmla="*/ 167 h 222"/>
                <a:gd name="T66" fmla="*/ 115 w 128"/>
                <a:gd name="T67" fmla="*/ 158 h 222"/>
                <a:gd name="T68" fmla="*/ 100 w 128"/>
                <a:gd name="T69" fmla="*/ 141 h 222"/>
                <a:gd name="T70" fmla="*/ 81 w 128"/>
                <a:gd name="T71" fmla="*/ 114 h 222"/>
                <a:gd name="T72" fmla="*/ 75 w 128"/>
                <a:gd name="T73" fmla="*/ 93 h 222"/>
                <a:gd name="T74" fmla="*/ 76 w 128"/>
                <a:gd name="T75" fmla="*/ 67 h 222"/>
                <a:gd name="T76" fmla="*/ 79 w 128"/>
                <a:gd name="T77" fmla="*/ 56 h 222"/>
                <a:gd name="T78" fmla="*/ 85 w 128"/>
                <a:gd name="T79" fmla="*/ 59 h 222"/>
                <a:gd name="T80" fmla="*/ 97 w 128"/>
                <a:gd name="T81" fmla="*/ 71 h 222"/>
                <a:gd name="T82" fmla="*/ 119 w 128"/>
                <a:gd name="T83" fmla="*/ 92 h 222"/>
                <a:gd name="T84" fmla="*/ 128 w 128"/>
                <a:gd name="T85" fmla="*/ 98 h 222"/>
                <a:gd name="T86" fmla="*/ 121 w 128"/>
                <a:gd name="T87" fmla="*/ 86 h 222"/>
                <a:gd name="T88" fmla="*/ 107 w 128"/>
                <a:gd name="T89" fmla="*/ 71 h 222"/>
                <a:gd name="T90" fmla="*/ 96 w 128"/>
                <a:gd name="T91" fmla="*/ 56 h 222"/>
                <a:gd name="T92" fmla="*/ 90 w 128"/>
                <a:gd name="T93" fmla="*/ 44 h 222"/>
                <a:gd name="T94" fmla="*/ 90 w 128"/>
                <a:gd name="T95" fmla="*/ 22 h 222"/>
                <a:gd name="T96" fmla="*/ 97 w 128"/>
                <a:gd name="T97" fmla="*/ 5 h 222"/>
                <a:gd name="T98" fmla="*/ 94 w 128"/>
                <a:gd name="T99" fmla="*/ 0 h 2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2"/>
                <a:gd name="T152" fmla="*/ 128 w 128"/>
                <a:gd name="T153" fmla="*/ 222 h 2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2">
                  <a:moveTo>
                    <a:pt x="90" y="5"/>
                  </a:moveTo>
                  <a:lnTo>
                    <a:pt x="84" y="13"/>
                  </a:lnTo>
                  <a:lnTo>
                    <a:pt x="78" y="27"/>
                  </a:lnTo>
                  <a:lnTo>
                    <a:pt x="72" y="40"/>
                  </a:lnTo>
                  <a:lnTo>
                    <a:pt x="69" y="47"/>
                  </a:lnTo>
                  <a:lnTo>
                    <a:pt x="62" y="47"/>
                  </a:lnTo>
                  <a:lnTo>
                    <a:pt x="51" y="50"/>
                  </a:lnTo>
                  <a:lnTo>
                    <a:pt x="41" y="55"/>
                  </a:lnTo>
                  <a:lnTo>
                    <a:pt x="31" y="61"/>
                  </a:lnTo>
                  <a:lnTo>
                    <a:pt x="20" y="67"/>
                  </a:lnTo>
                  <a:lnTo>
                    <a:pt x="11" y="71"/>
                  </a:lnTo>
                  <a:lnTo>
                    <a:pt x="4" y="77"/>
                  </a:lnTo>
                  <a:lnTo>
                    <a:pt x="1" y="80"/>
                  </a:lnTo>
                  <a:lnTo>
                    <a:pt x="0" y="84"/>
                  </a:lnTo>
                  <a:lnTo>
                    <a:pt x="0" y="86"/>
                  </a:lnTo>
                  <a:lnTo>
                    <a:pt x="1" y="86"/>
                  </a:lnTo>
                  <a:lnTo>
                    <a:pt x="6" y="84"/>
                  </a:lnTo>
                  <a:lnTo>
                    <a:pt x="10" y="81"/>
                  </a:lnTo>
                  <a:lnTo>
                    <a:pt x="16" y="78"/>
                  </a:lnTo>
                  <a:lnTo>
                    <a:pt x="23" y="74"/>
                  </a:lnTo>
                  <a:lnTo>
                    <a:pt x="32" y="68"/>
                  </a:lnTo>
                  <a:lnTo>
                    <a:pt x="41" y="64"/>
                  </a:lnTo>
                  <a:lnTo>
                    <a:pt x="50" y="61"/>
                  </a:lnTo>
                  <a:lnTo>
                    <a:pt x="57" y="58"/>
                  </a:lnTo>
                  <a:lnTo>
                    <a:pt x="63" y="56"/>
                  </a:lnTo>
                  <a:lnTo>
                    <a:pt x="60" y="67"/>
                  </a:lnTo>
                  <a:lnTo>
                    <a:pt x="57" y="81"/>
                  </a:lnTo>
                  <a:lnTo>
                    <a:pt x="54" y="95"/>
                  </a:lnTo>
                  <a:lnTo>
                    <a:pt x="53" y="104"/>
                  </a:lnTo>
                  <a:lnTo>
                    <a:pt x="48" y="109"/>
                  </a:lnTo>
                  <a:lnTo>
                    <a:pt x="41" y="115"/>
                  </a:lnTo>
                  <a:lnTo>
                    <a:pt x="34" y="124"/>
                  </a:lnTo>
                  <a:lnTo>
                    <a:pt x="26" y="132"/>
                  </a:lnTo>
                  <a:lnTo>
                    <a:pt x="19" y="141"/>
                  </a:lnTo>
                  <a:lnTo>
                    <a:pt x="11" y="146"/>
                  </a:lnTo>
                  <a:lnTo>
                    <a:pt x="7" y="152"/>
                  </a:lnTo>
                  <a:lnTo>
                    <a:pt x="6" y="157"/>
                  </a:lnTo>
                  <a:lnTo>
                    <a:pt x="4" y="161"/>
                  </a:lnTo>
                  <a:lnTo>
                    <a:pt x="4" y="164"/>
                  </a:lnTo>
                  <a:lnTo>
                    <a:pt x="7" y="164"/>
                  </a:lnTo>
                  <a:lnTo>
                    <a:pt x="10" y="160"/>
                  </a:lnTo>
                  <a:lnTo>
                    <a:pt x="19" y="151"/>
                  </a:lnTo>
                  <a:lnTo>
                    <a:pt x="32" y="138"/>
                  </a:lnTo>
                  <a:lnTo>
                    <a:pt x="44" y="127"/>
                  </a:lnTo>
                  <a:lnTo>
                    <a:pt x="53" y="120"/>
                  </a:lnTo>
                  <a:lnTo>
                    <a:pt x="54" y="138"/>
                  </a:lnTo>
                  <a:lnTo>
                    <a:pt x="56" y="167"/>
                  </a:lnTo>
                  <a:lnTo>
                    <a:pt x="59" y="197"/>
                  </a:lnTo>
                  <a:lnTo>
                    <a:pt x="62" y="214"/>
                  </a:lnTo>
                  <a:lnTo>
                    <a:pt x="63" y="220"/>
                  </a:lnTo>
                  <a:lnTo>
                    <a:pt x="65" y="222"/>
                  </a:lnTo>
                  <a:lnTo>
                    <a:pt x="65" y="219"/>
                  </a:lnTo>
                  <a:lnTo>
                    <a:pt x="66" y="211"/>
                  </a:lnTo>
                  <a:lnTo>
                    <a:pt x="66" y="192"/>
                  </a:lnTo>
                  <a:lnTo>
                    <a:pt x="65" y="160"/>
                  </a:lnTo>
                  <a:lnTo>
                    <a:pt x="63" y="129"/>
                  </a:lnTo>
                  <a:lnTo>
                    <a:pt x="66" y="109"/>
                  </a:lnTo>
                  <a:lnTo>
                    <a:pt x="68" y="108"/>
                  </a:lnTo>
                  <a:lnTo>
                    <a:pt x="69" y="108"/>
                  </a:lnTo>
                  <a:lnTo>
                    <a:pt x="70" y="111"/>
                  </a:lnTo>
                  <a:lnTo>
                    <a:pt x="72" y="117"/>
                  </a:lnTo>
                  <a:lnTo>
                    <a:pt x="78" y="127"/>
                  </a:lnTo>
                  <a:lnTo>
                    <a:pt x="91" y="143"/>
                  </a:lnTo>
                  <a:lnTo>
                    <a:pt x="106" y="160"/>
                  </a:lnTo>
                  <a:lnTo>
                    <a:pt x="115" y="167"/>
                  </a:lnTo>
                  <a:lnTo>
                    <a:pt x="119" y="167"/>
                  </a:lnTo>
                  <a:lnTo>
                    <a:pt x="119" y="163"/>
                  </a:lnTo>
                  <a:lnTo>
                    <a:pt x="115" y="158"/>
                  </a:lnTo>
                  <a:lnTo>
                    <a:pt x="109" y="151"/>
                  </a:lnTo>
                  <a:lnTo>
                    <a:pt x="100" y="141"/>
                  </a:lnTo>
                  <a:lnTo>
                    <a:pt x="90" y="127"/>
                  </a:lnTo>
                  <a:lnTo>
                    <a:pt x="81" y="114"/>
                  </a:lnTo>
                  <a:lnTo>
                    <a:pt x="75" y="104"/>
                  </a:lnTo>
                  <a:lnTo>
                    <a:pt x="75" y="93"/>
                  </a:lnTo>
                  <a:lnTo>
                    <a:pt x="75" y="78"/>
                  </a:lnTo>
                  <a:lnTo>
                    <a:pt x="76" y="67"/>
                  </a:lnTo>
                  <a:lnTo>
                    <a:pt x="78" y="59"/>
                  </a:lnTo>
                  <a:lnTo>
                    <a:pt x="79" y="56"/>
                  </a:lnTo>
                  <a:lnTo>
                    <a:pt x="82" y="56"/>
                  </a:lnTo>
                  <a:lnTo>
                    <a:pt x="85" y="59"/>
                  </a:lnTo>
                  <a:lnTo>
                    <a:pt x="88" y="64"/>
                  </a:lnTo>
                  <a:lnTo>
                    <a:pt x="97" y="71"/>
                  </a:lnTo>
                  <a:lnTo>
                    <a:pt x="109" y="81"/>
                  </a:lnTo>
                  <a:lnTo>
                    <a:pt x="119" y="92"/>
                  </a:lnTo>
                  <a:lnTo>
                    <a:pt x="127" y="98"/>
                  </a:lnTo>
                  <a:lnTo>
                    <a:pt x="128" y="98"/>
                  </a:lnTo>
                  <a:lnTo>
                    <a:pt x="125" y="93"/>
                  </a:lnTo>
                  <a:lnTo>
                    <a:pt x="121" y="86"/>
                  </a:lnTo>
                  <a:lnTo>
                    <a:pt x="113" y="78"/>
                  </a:lnTo>
                  <a:lnTo>
                    <a:pt x="107" y="71"/>
                  </a:lnTo>
                  <a:lnTo>
                    <a:pt x="101" y="64"/>
                  </a:lnTo>
                  <a:lnTo>
                    <a:pt x="96" y="56"/>
                  </a:lnTo>
                  <a:lnTo>
                    <a:pt x="93" y="50"/>
                  </a:lnTo>
                  <a:lnTo>
                    <a:pt x="90" y="44"/>
                  </a:lnTo>
                  <a:lnTo>
                    <a:pt x="90" y="34"/>
                  </a:lnTo>
                  <a:lnTo>
                    <a:pt x="90" y="22"/>
                  </a:lnTo>
                  <a:lnTo>
                    <a:pt x="94" y="12"/>
                  </a:lnTo>
                  <a:lnTo>
                    <a:pt x="97" y="5"/>
                  </a:lnTo>
                  <a:lnTo>
                    <a:pt x="97" y="0"/>
                  </a:lnTo>
                  <a:lnTo>
                    <a:pt x="94" y="0"/>
                  </a:lnTo>
                  <a:lnTo>
                    <a:pt x="90" y="5"/>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6" name="Freeform 339"/>
            <p:cNvSpPr>
              <a:spLocks/>
            </p:cNvSpPr>
            <p:nvPr/>
          </p:nvSpPr>
          <p:spPr bwMode="auto">
            <a:xfrm>
              <a:off x="2111" y="1594"/>
              <a:ext cx="255" cy="203"/>
            </a:xfrm>
            <a:custGeom>
              <a:avLst/>
              <a:gdLst>
                <a:gd name="T0" fmla="*/ 6 w 255"/>
                <a:gd name="T1" fmla="*/ 21 h 203"/>
                <a:gd name="T2" fmla="*/ 21 w 255"/>
                <a:gd name="T3" fmla="*/ 34 h 203"/>
                <a:gd name="T4" fmla="*/ 29 w 255"/>
                <a:gd name="T5" fmla="*/ 41 h 203"/>
                <a:gd name="T6" fmla="*/ 50 w 255"/>
                <a:gd name="T7" fmla="*/ 50 h 203"/>
                <a:gd name="T8" fmla="*/ 57 w 255"/>
                <a:gd name="T9" fmla="*/ 74 h 203"/>
                <a:gd name="T10" fmla="*/ 57 w 255"/>
                <a:gd name="T11" fmla="*/ 114 h 203"/>
                <a:gd name="T12" fmla="*/ 63 w 255"/>
                <a:gd name="T13" fmla="*/ 135 h 203"/>
                <a:gd name="T14" fmla="*/ 65 w 255"/>
                <a:gd name="T15" fmla="*/ 129 h 203"/>
                <a:gd name="T16" fmla="*/ 63 w 255"/>
                <a:gd name="T17" fmla="*/ 109 h 203"/>
                <a:gd name="T18" fmla="*/ 68 w 255"/>
                <a:gd name="T19" fmla="*/ 68 h 203"/>
                <a:gd name="T20" fmla="*/ 75 w 255"/>
                <a:gd name="T21" fmla="*/ 59 h 203"/>
                <a:gd name="T22" fmla="*/ 87 w 255"/>
                <a:gd name="T23" fmla="*/ 70 h 203"/>
                <a:gd name="T24" fmla="*/ 100 w 255"/>
                <a:gd name="T25" fmla="*/ 83 h 203"/>
                <a:gd name="T26" fmla="*/ 112 w 255"/>
                <a:gd name="T27" fmla="*/ 93 h 203"/>
                <a:gd name="T28" fmla="*/ 119 w 255"/>
                <a:gd name="T29" fmla="*/ 120 h 203"/>
                <a:gd name="T30" fmla="*/ 131 w 255"/>
                <a:gd name="T31" fmla="*/ 180 h 203"/>
                <a:gd name="T32" fmla="*/ 143 w 255"/>
                <a:gd name="T33" fmla="*/ 203 h 203"/>
                <a:gd name="T34" fmla="*/ 143 w 255"/>
                <a:gd name="T35" fmla="*/ 192 h 203"/>
                <a:gd name="T36" fmla="*/ 137 w 255"/>
                <a:gd name="T37" fmla="*/ 167 h 203"/>
                <a:gd name="T38" fmla="*/ 128 w 255"/>
                <a:gd name="T39" fmla="*/ 120 h 203"/>
                <a:gd name="T40" fmla="*/ 140 w 255"/>
                <a:gd name="T41" fmla="*/ 109 h 203"/>
                <a:gd name="T42" fmla="*/ 176 w 255"/>
                <a:gd name="T43" fmla="*/ 130 h 203"/>
                <a:gd name="T44" fmla="*/ 215 w 255"/>
                <a:gd name="T45" fmla="*/ 152 h 203"/>
                <a:gd name="T46" fmla="*/ 245 w 255"/>
                <a:gd name="T47" fmla="*/ 169 h 203"/>
                <a:gd name="T48" fmla="*/ 254 w 255"/>
                <a:gd name="T49" fmla="*/ 176 h 203"/>
                <a:gd name="T50" fmla="*/ 252 w 255"/>
                <a:gd name="T51" fmla="*/ 170 h 203"/>
                <a:gd name="T52" fmla="*/ 238 w 255"/>
                <a:gd name="T53" fmla="*/ 158 h 203"/>
                <a:gd name="T54" fmla="*/ 208 w 255"/>
                <a:gd name="T55" fmla="*/ 139 h 203"/>
                <a:gd name="T56" fmla="*/ 173 w 255"/>
                <a:gd name="T57" fmla="*/ 117 h 203"/>
                <a:gd name="T58" fmla="*/ 143 w 255"/>
                <a:gd name="T59" fmla="*/ 99 h 203"/>
                <a:gd name="T60" fmla="*/ 130 w 255"/>
                <a:gd name="T61" fmla="*/ 93 h 203"/>
                <a:gd name="T62" fmla="*/ 137 w 255"/>
                <a:gd name="T63" fmla="*/ 92 h 203"/>
                <a:gd name="T64" fmla="*/ 156 w 255"/>
                <a:gd name="T65" fmla="*/ 86 h 203"/>
                <a:gd name="T66" fmla="*/ 183 w 255"/>
                <a:gd name="T67" fmla="*/ 81 h 203"/>
                <a:gd name="T68" fmla="*/ 212 w 255"/>
                <a:gd name="T69" fmla="*/ 78 h 203"/>
                <a:gd name="T70" fmla="*/ 239 w 255"/>
                <a:gd name="T71" fmla="*/ 81 h 203"/>
                <a:gd name="T72" fmla="*/ 255 w 255"/>
                <a:gd name="T73" fmla="*/ 89 h 203"/>
                <a:gd name="T74" fmla="*/ 251 w 255"/>
                <a:gd name="T75" fmla="*/ 81 h 203"/>
                <a:gd name="T76" fmla="*/ 236 w 255"/>
                <a:gd name="T77" fmla="*/ 75 h 203"/>
                <a:gd name="T78" fmla="*/ 207 w 255"/>
                <a:gd name="T79" fmla="*/ 74 h 203"/>
                <a:gd name="T80" fmla="*/ 170 w 255"/>
                <a:gd name="T81" fmla="*/ 74 h 203"/>
                <a:gd name="T82" fmla="*/ 140 w 255"/>
                <a:gd name="T83" fmla="*/ 75 h 203"/>
                <a:gd name="T84" fmla="*/ 128 w 255"/>
                <a:gd name="T85" fmla="*/ 75 h 203"/>
                <a:gd name="T86" fmla="*/ 115 w 255"/>
                <a:gd name="T87" fmla="*/ 68 h 203"/>
                <a:gd name="T88" fmla="*/ 100 w 255"/>
                <a:gd name="T89" fmla="*/ 56 h 203"/>
                <a:gd name="T90" fmla="*/ 88 w 255"/>
                <a:gd name="T91" fmla="*/ 47 h 203"/>
                <a:gd name="T92" fmla="*/ 93 w 255"/>
                <a:gd name="T93" fmla="*/ 40 h 203"/>
                <a:gd name="T94" fmla="*/ 112 w 255"/>
                <a:gd name="T95" fmla="*/ 28 h 203"/>
                <a:gd name="T96" fmla="*/ 134 w 255"/>
                <a:gd name="T97" fmla="*/ 16 h 203"/>
                <a:gd name="T98" fmla="*/ 152 w 255"/>
                <a:gd name="T99" fmla="*/ 7 h 203"/>
                <a:gd name="T100" fmla="*/ 164 w 255"/>
                <a:gd name="T101" fmla="*/ 5 h 203"/>
                <a:gd name="T102" fmla="*/ 156 w 255"/>
                <a:gd name="T103" fmla="*/ 0 h 203"/>
                <a:gd name="T104" fmla="*/ 139 w 255"/>
                <a:gd name="T105" fmla="*/ 6 h 203"/>
                <a:gd name="T106" fmla="*/ 118 w 255"/>
                <a:gd name="T107" fmla="*/ 15 h 203"/>
                <a:gd name="T108" fmla="*/ 96 w 255"/>
                <a:gd name="T109" fmla="*/ 25 h 203"/>
                <a:gd name="T110" fmla="*/ 78 w 255"/>
                <a:gd name="T111" fmla="*/ 33 h 203"/>
                <a:gd name="T112" fmla="*/ 68 w 255"/>
                <a:gd name="T113" fmla="*/ 39 h 203"/>
                <a:gd name="T114" fmla="*/ 54 w 255"/>
                <a:gd name="T115" fmla="*/ 37 h 203"/>
                <a:gd name="T116" fmla="*/ 41 w 255"/>
                <a:gd name="T117" fmla="*/ 30 h 203"/>
                <a:gd name="T118" fmla="*/ 28 w 255"/>
                <a:gd name="T119" fmla="*/ 24 h 203"/>
                <a:gd name="T120" fmla="*/ 15 w 255"/>
                <a:gd name="T121" fmla="*/ 19 h 203"/>
                <a:gd name="T122" fmla="*/ 3 w 255"/>
                <a:gd name="T123" fmla="*/ 16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203"/>
                <a:gd name="T188" fmla="*/ 255 w 255"/>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203">
                  <a:moveTo>
                    <a:pt x="0" y="16"/>
                  </a:moveTo>
                  <a:lnTo>
                    <a:pt x="6" y="21"/>
                  </a:lnTo>
                  <a:lnTo>
                    <a:pt x="13" y="28"/>
                  </a:lnTo>
                  <a:lnTo>
                    <a:pt x="21" y="34"/>
                  </a:lnTo>
                  <a:lnTo>
                    <a:pt x="23" y="39"/>
                  </a:lnTo>
                  <a:lnTo>
                    <a:pt x="29" y="41"/>
                  </a:lnTo>
                  <a:lnTo>
                    <a:pt x="40" y="44"/>
                  </a:lnTo>
                  <a:lnTo>
                    <a:pt x="50" y="50"/>
                  </a:lnTo>
                  <a:lnTo>
                    <a:pt x="57" y="55"/>
                  </a:lnTo>
                  <a:lnTo>
                    <a:pt x="57" y="74"/>
                  </a:lnTo>
                  <a:lnTo>
                    <a:pt x="57" y="95"/>
                  </a:lnTo>
                  <a:lnTo>
                    <a:pt x="57" y="114"/>
                  </a:lnTo>
                  <a:lnTo>
                    <a:pt x="60" y="129"/>
                  </a:lnTo>
                  <a:lnTo>
                    <a:pt x="63" y="135"/>
                  </a:lnTo>
                  <a:lnTo>
                    <a:pt x="65" y="135"/>
                  </a:lnTo>
                  <a:lnTo>
                    <a:pt x="65" y="129"/>
                  </a:lnTo>
                  <a:lnTo>
                    <a:pt x="63" y="123"/>
                  </a:lnTo>
                  <a:lnTo>
                    <a:pt x="63" y="109"/>
                  </a:lnTo>
                  <a:lnTo>
                    <a:pt x="65" y="89"/>
                  </a:lnTo>
                  <a:lnTo>
                    <a:pt x="68" y="68"/>
                  </a:lnTo>
                  <a:lnTo>
                    <a:pt x="71" y="56"/>
                  </a:lnTo>
                  <a:lnTo>
                    <a:pt x="75" y="59"/>
                  </a:lnTo>
                  <a:lnTo>
                    <a:pt x="80" y="64"/>
                  </a:lnTo>
                  <a:lnTo>
                    <a:pt x="87" y="70"/>
                  </a:lnTo>
                  <a:lnTo>
                    <a:pt x="94" y="77"/>
                  </a:lnTo>
                  <a:lnTo>
                    <a:pt x="100" y="83"/>
                  </a:lnTo>
                  <a:lnTo>
                    <a:pt x="108" y="89"/>
                  </a:lnTo>
                  <a:lnTo>
                    <a:pt x="112" y="93"/>
                  </a:lnTo>
                  <a:lnTo>
                    <a:pt x="117" y="96"/>
                  </a:lnTo>
                  <a:lnTo>
                    <a:pt x="119" y="120"/>
                  </a:lnTo>
                  <a:lnTo>
                    <a:pt x="124" y="151"/>
                  </a:lnTo>
                  <a:lnTo>
                    <a:pt x="131" y="180"/>
                  </a:lnTo>
                  <a:lnTo>
                    <a:pt x="139" y="198"/>
                  </a:lnTo>
                  <a:lnTo>
                    <a:pt x="143" y="203"/>
                  </a:lnTo>
                  <a:lnTo>
                    <a:pt x="145" y="200"/>
                  </a:lnTo>
                  <a:lnTo>
                    <a:pt x="143" y="192"/>
                  </a:lnTo>
                  <a:lnTo>
                    <a:pt x="140" y="183"/>
                  </a:lnTo>
                  <a:lnTo>
                    <a:pt x="137" y="167"/>
                  </a:lnTo>
                  <a:lnTo>
                    <a:pt x="133" y="143"/>
                  </a:lnTo>
                  <a:lnTo>
                    <a:pt x="128" y="120"/>
                  </a:lnTo>
                  <a:lnTo>
                    <a:pt x="128" y="104"/>
                  </a:lnTo>
                  <a:lnTo>
                    <a:pt x="140" y="109"/>
                  </a:lnTo>
                  <a:lnTo>
                    <a:pt x="156" y="120"/>
                  </a:lnTo>
                  <a:lnTo>
                    <a:pt x="176" y="130"/>
                  </a:lnTo>
                  <a:lnTo>
                    <a:pt x="196" y="141"/>
                  </a:lnTo>
                  <a:lnTo>
                    <a:pt x="215" y="152"/>
                  </a:lnTo>
                  <a:lnTo>
                    <a:pt x="232" y="161"/>
                  </a:lnTo>
                  <a:lnTo>
                    <a:pt x="245" y="169"/>
                  </a:lnTo>
                  <a:lnTo>
                    <a:pt x="251" y="173"/>
                  </a:lnTo>
                  <a:lnTo>
                    <a:pt x="254" y="176"/>
                  </a:lnTo>
                  <a:lnTo>
                    <a:pt x="255" y="174"/>
                  </a:lnTo>
                  <a:lnTo>
                    <a:pt x="252" y="170"/>
                  </a:lnTo>
                  <a:lnTo>
                    <a:pt x="245" y="164"/>
                  </a:lnTo>
                  <a:lnTo>
                    <a:pt x="238" y="158"/>
                  </a:lnTo>
                  <a:lnTo>
                    <a:pt x="224" y="149"/>
                  </a:lnTo>
                  <a:lnTo>
                    <a:pt x="208" y="139"/>
                  </a:lnTo>
                  <a:lnTo>
                    <a:pt x="190" y="127"/>
                  </a:lnTo>
                  <a:lnTo>
                    <a:pt x="173" y="117"/>
                  </a:lnTo>
                  <a:lnTo>
                    <a:pt x="156" y="107"/>
                  </a:lnTo>
                  <a:lnTo>
                    <a:pt x="143" y="99"/>
                  </a:lnTo>
                  <a:lnTo>
                    <a:pt x="136" y="95"/>
                  </a:lnTo>
                  <a:lnTo>
                    <a:pt x="130" y="93"/>
                  </a:lnTo>
                  <a:lnTo>
                    <a:pt x="131" y="92"/>
                  </a:lnTo>
                  <a:lnTo>
                    <a:pt x="137" y="92"/>
                  </a:lnTo>
                  <a:lnTo>
                    <a:pt x="148" y="89"/>
                  </a:lnTo>
                  <a:lnTo>
                    <a:pt x="156" y="86"/>
                  </a:lnTo>
                  <a:lnTo>
                    <a:pt x="168" y="83"/>
                  </a:lnTo>
                  <a:lnTo>
                    <a:pt x="183" y="81"/>
                  </a:lnTo>
                  <a:lnTo>
                    <a:pt x="198" y="80"/>
                  </a:lnTo>
                  <a:lnTo>
                    <a:pt x="212" y="78"/>
                  </a:lnTo>
                  <a:lnTo>
                    <a:pt x="227" y="80"/>
                  </a:lnTo>
                  <a:lnTo>
                    <a:pt x="239" y="81"/>
                  </a:lnTo>
                  <a:lnTo>
                    <a:pt x="248" y="84"/>
                  </a:lnTo>
                  <a:lnTo>
                    <a:pt x="255" y="89"/>
                  </a:lnTo>
                  <a:lnTo>
                    <a:pt x="255" y="86"/>
                  </a:lnTo>
                  <a:lnTo>
                    <a:pt x="251" y="81"/>
                  </a:lnTo>
                  <a:lnTo>
                    <a:pt x="243" y="77"/>
                  </a:lnTo>
                  <a:lnTo>
                    <a:pt x="236" y="75"/>
                  </a:lnTo>
                  <a:lnTo>
                    <a:pt x="223" y="74"/>
                  </a:lnTo>
                  <a:lnTo>
                    <a:pt x="207" y="74"/>
                  </a:lnTo>
                  <a:lnTo>
                    <a:pt x="189" y="74"/>
                  </a:lnTo>
                  <a:lnTo>
                    <a:pt x="170" y="74"/>
                  </a:lnTo>
                  <a:lnTo>
                    <a:pt x="153" y="75"/>
                  </a:lnTo>
                  <a:lnTo>
                    <a:pt x="140" y="75"/>
                  </a:lnTo>
                  <a:lnTo>
                    <a:pt x="133" y="77"/>
                  </a:lnTo>
                  <a:lnTo>
                    <a:pt x="128" y="75"/>
                  </a:lnTo>
                  <a:lnTo>
                    <a:pt x="121" y="73"/>
                  </a:lnTo>
                  <a:lnTo>
                    <a:pt x="115" y="68"/>
                  </a:lnTo>
                  <a:lnTo>
                    <a:pt x="108" y="62"/>
                  </a:lnTo>
                  <a:lnTo>
                    <a:pt x="100" y="56"/>
                  </a:lnTo>
                  <a:lnTo>
                    <a:pt x="93" y="50"/>
                  </a:lnTo>
                  <a:lnTo>
                    <a:pt x="88" y="47"/>
                  </a:lnTo>
                  <a:lnTo>
                    <a:pt x="85" y="44"/>
                  </a:lnTo>
                  <a:lnTo>
                    <a:pt x="93" y="40"/>
                  </a:lnTo>
                  <a:lnTo>
                    <a:pt x="102" y="34"/>
                  </a:lnTo>
                  <a:lnTo>
                    <a:pt x="112" y="28"/>
                  </a:lnTo>
                  <a:lnTo>
                    <a:pt x="124" y="22"/>
                  </a:lnTo>
                  <a:lnTo>
                    <a:pt x="134" y="16"/>
                  </a:lnTo>
                  <a:lnTo>
                    <a:pt x="143" y="10"/>
                  </a:lnTo>
                  <a:lnTo>
                    <a:pt x="152" y="7"/>
                  </a:lnTo>
                  <a:lnTo>
                    <a:pt x="158" y="6"/>
                  </a:lnTo>
                  <a:lnTo>
                    <a:pt x="164" y="5"/>
                  </a:lnTo>
                  <a:lnTo>
                    <a:pt x="164" y="2"/>
                  </a:lnTo>
                  <a:lnTo>
                    <a:pt x="156" y="0"/>
                  </a:lnTo>
                  <a:lnTo>
                    <a:pt x="146" y="3"/>
                  </a:lnTo>
                  <a:lnTo>
                    <a:pt x="139" y="6"/>
                  </a:lnTo>
                  <a:lnTo>
                    <a:pt x="130" y="10"/>
                  </a:lnTo>
                  <a:lnTo>
                    <a:pt x="118" y="15"/>
                  </a:lnTo>
                  <a:lnTo>
                    <a:pt x="108" y="19"/>
                  </a:lnTo>
                  <a:lnTo>
                    <a:pt x="96" y="25"/>
                  </a:lnTo>
                  <a:lnTo>
                    <a:pt x="87" y="30"/>
                  </a:lnTo>
                  <a:lnTo>
                    <a:pt x="78" y="33"/>
                  </a:lnTo>
                  <a:lnTo>
                    <a:pt x="74" y="36"/>
                  </a:lnTo>
                  <a:lnTo>
                    <a:pt x="68" y="39"/>
                  </a:lnTo>
                  <a:lnTo>
                    <a:pt x="62" y="39"/>
                  </a:lnTo>
                  <a:lnTo>
                    <a:pt x="54" y="37"/>
                  </a:lnTo>
                  <a:lnTo>
                    <a:pt x="47" y="33"/>
                  </a:lnTo>
                  <a:lnTo>
                    <a:pt x="41" y="30"/>
                  </a:lnTo>
                  <a:lnTo>
                    <a:pt x="35" y="27"/>
                  </a:lnTo>
                  <a:lnTo>
                    <a:pt x="28" y="24"/>
                  </a:lnTo>
                  <a:lnTo>
                    <a:pt x="21" y="22"/>
                  </a:lnTo>
                  <a:lnTo>
                    <a:pt x="15" y="19"/>
                  </a:lnTo>
                  <a:lnTo>
                    <a:pt x="7" y="18"/>
                  </a:lnTo>
                  <a:lnTo>
                    <a:pt x="3" y="16"/>
                  </a:lnTo>
                  <a:lnTo>
                    <a:pt x="0" y="1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7" name="Freeform 340"/>
            <p:cNvSpPr>
              <a:spLocks/>
            </p:cNvSpPr>
            <p:nvPr/>
          </p:nvSpPr>
          <p:spPr bwMode="auto">
            <a:xfrm>
              <a:off x="1227" y="1904"/>
              <a:ext cx="166" cy="172"/>
            </a:xfrm>
            <a:custGeom>
              <a:avLst/>
              <a:gdLst>
                <a:gd name="T0" fmla="*/ 17 w 166"/>
                <a:gd name="T1" fmla="*/ 51 h 172"/>
                <a:gd name="T2" fmla="*/ 25 w 166"/>
                <a:gd name="T3" fmla="*/ 85 h 172"/>
                <a:gd name="T4" fmla="*/ 39 w 166"/>
                <a:gd name="T5" fmla="*/ 82 h 172"/>
                <a:gd name="T6" fmla="*/ 54 w 166"/>
                <a:gd name="T7" fmla="*/ 92 h 172"/>
                <a:gd name="T8" fmla="*/ 59 w 166"/>
                <a:gd name="T9" fmla="*/ 102 h 172"/>
                <a:gd name="T10" fmla="*/ 44 w 166"/>
                <a:gd name="T11" fmla="*/ 100 h 172"/>
                <a:gd name="T12" fmla="*/ 35 w 166"/>
                <a:gd name="T13" fmla="*/ 95 h 172"/>
                <a:gd name="T14" fmla="*/ 22 w 166"/>
                <a:gd name="T15" fmla="*/ 88 h 172"/>
                <a:gd name="T16" fmla="*/ 2 w 166"/>
                <a:gd name="T17" fmla="*/ 98 h 172"/>
                <a:gd name="T18" fmla="*/ 0 w 166"/>
                <a:gd name="T19" fmla="*/ 119 h 172"/>
                <a:gd name="T20" fmla="*/ 5 w 166"/>
                <a:gd name="T21" fmla="*/ 129 h 172"/>
                <a:gd name="T22" fmla="*/ 33 w 166"/>
                <a:gd name="T23" fmla="*/ 134 h 172"/>
                <a:gd name="T24" fmla="*/ 48 w 166"/>
                <a:gd name="T25" fmla="*/ 125 h 172"/>
                <a:gd name="T26" fmla="*/ 48 w 166"/>
                <a:gd name="T27" fmla="*/ 135 h 172"/>
                <a:gd name="T28" fmla="*/ 39 w 166"/>
                <a:gd name="T29" fmla="*/ 168 h 172"/>
                <a:gd name="T30" fmla="*/ 67 w 166"/>
                <a:gd name="T31" fmla="*/ 169 h 172"/>
                <a:gd name="T32" fmla="*/ 78 w 166"/>
                <a:gd name="T33" fmla="*/ 147 h 172"/>
                <a:gd name="T34" fmla="*/ 70 w 166"/>
                <a:gd name="T35" fmla="*/ 128 h 172"/>
                <a:gd name="T36" fmla="*/ 75 w 166"/>
                <a:gd name="T37" fmla="*/ 122 h 172"/>
                <a:gd name="T38" fmla="*/ 81 w 166"/>
                <a:gd name="T39" fmla="*/ 131 h 172"/>
                <a:gd name="T40" fmla="*/ 90 w 166"/>
                <a:gd name="T41" fmla="*/ 147 h 172"/>
                <a:gd name="T42" fmla="*/ 113 w 166"/>
                <a:gd name="T43" fmla="*/ 147 h 172"/>
                <a:gd name="T44" fmla="*/ 134 w 166"/>
                <a:gd name="T45" fmla="*/ 153 h 172"/>
                <a:gd name="T46" fmla="*/ 153 w 166"/>
                <a:gd name="T47" fmla="*/ 141 h 172"/>
                <a:gd name="T48" fmla="*/ 157 w 166"/>
                <a:gd name="T49" fmla="*/ 128 h 172"/>
                <a:gd name="T50" fmla="*/ 153 w 166"/>
                <a:gd name="T51" fmla="*/ 122 h 172"/>
                <a:gd name="T52" fmla="*/ 131 w 166"/>
                <a:gd name="T53" fmla="*/ 110 h 172"/>
                <a:gd name="T54" fmla="*/ 115 w 166"/>
                <a:gd name="T55" fmla="*/ 105 h 172"/>
                <a:gd name="T56" fmla="*/ 122 w 166"/>
                <a:gd name="T57" fmla="*/ 91 h 172"/>
                <a:gd name="T58" fmla="*/ 144 w 166"/>
                <a:gd name="T59" fmla="*/ 83 h 172"/>
                <a:gd name="T60" fmla="*/ 163 w 166"/>
                <a:gd name="T61" fmla="*/ 71 h 172"/>
                <a:gd name="T62" fmla="*/ 165 w 166"/>
                <a:gd name="T63" fmla="*/ 51 h 172"/>
                <a:gd name="T64" fmla="*/ 146 w 166"/>
                <a:gd name="T65" fmla="*/ 39 h 172"/>
                <a:gd name="T66" fmla="*/ 124 w 166"/>
                <a:gd name="T67" fmla="*/ 48 h 172"/>
                <a:gd name="T68" fmla="*/ 124 w 166"/>
                <a:gd name="T69" fmla="*/ 63 h 172"/>
                <a:gd name="T70" fmla="*/ 106 w 166"/>
                <a:gd name="T71" fmla="*/ 77 h 172"/>
                <a:gd name="T72" fmla="*/ 98 w 166"/>
                <a:gd name="T73" fmla="*/ 76 h 172"/>
                <a:gd name="T74" fmla="*/ 95 w 166"/>
                <a:gd name="T75" fmla="*/ 67 h 172"/>
                <a:gd name="T76" fmla="*/ 101 w 166"/>
                <a:gd name="T77" fmla="*/ 48 h 172"/>
                <a:gd name="T78" fmla="*/ 118 w 166"/>
                <a:gd name="T79" fmla="*/ 27 h 172"/>
                <a:gd name="T80" fmla="*/ 106 w 166"/>
                <a:gd name="T81" fmla="*/ 5 h 172"/>
                <a:gd name="T82" fmla="*/ 85 w 166"/>
                <a:gd name="T83" fmla="*/ 2 h 172"/>
                <a:gd name="T84" fmla="*/ 70 w 166"/>
                <a:gd name="T85" fmla="*/ 12 h 172"/>
                <a:gd name="T86" fmla="*/ 64 w 166"/>
                <a:gd name="T87" fmla="*/ 23 h 172"/>
                <a:gd name="T88" fmla="*/ 72 w 166"/>
                <a:gd name="T89" fmla="*/ 39 h 172"/>
                <a:gd name="T90" fmla="*/ 81 w 166"/>
                <a:gd name="T91" fmla="*/ 52 h 172"/>
                <a:gd name="T92" fmla="*/ 79 w 166"/>
                <a:gd name="T93" fmla="*/ 68 h 172"/>
                <a:gd name="T94" fmla="*/ 70 w 166"/>
                <a:gd name="T95" fmla="*/ 71 h 172"/>
                <a:gd name="T96" fmla="*/ 59 w 166"/>
                <a:gd name="T97" fmla="*/ 54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172"/>
                <a:gd name="T149" fmla="*/ 166 w 166"/>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172">
                  <a:moveTo>
                    <a:pt x="39" y="39"/>
                  </a:moveTo>
                  <a:lnTo>
                    <a:pt x="28" y="42"/>
                  </a:lnTo>
                  <a:lnTo>
                    <a:pt x="17" y="51"/>
                  </a:lnTo>
                  <a:lnTo>
                    <a:pt x="13" y="64"/>
                  </a:lnTo>
                  <a:lnTo>
                    <a:pt x="20" y="82"/>
                  </a:lnTo>
                  <a:lnTo>
                    <a:pt x="25" y="85"/>
                  </a:lnTo>
                  <a:lnTo>
                    <a:pt x="31" y="85"/>
                  </a:lnTo>
                  <a:lnTo>
                    <a:pt x="36" y="83"/>
                  </a:lnTo>
                  <a:lnTo>
                    <a:pt x="39" y="82"/>
                  </a:lnTo>
                  <a:lnTo>
                    <a:pt x="45" y="85"/>
                  </a:lnTo>
                  <a:lnTo>
                    <a:pt x="50" y="89"/>
                  </a:lnTo>
                  <a:lnTo>
                    <a:pt x="54" y="92"/>
                  </a:lnTo>
                  <a:lnTo>
                    <a:pt x="57" y="97"/>
                  </a:lnTo>
                  <a:lnTo>
                    <a:pt x="59" y="101"/>
                  </a:lnTo>
                  <a:lnTo>
                    <a:pt x="59" y="102"/>
                  </a:lnTo>
                  <a:lnTo>
                    <a:pt x="56" y="102"/>
                  </a:lnTo>
                  <a:lnTo>
                    <a:pt x="50" y="101"/>
                  </a:lnTo>
                  <a:lnTo>
                    <a:pt x="44" y="100"/>
                  </a:lnTo>
                  <a:lnTo>
                    <a:pt x="39" y="98"/>
                  </a:lnTo>
                  <a:lnTo>
                    <a:pt x="36" y="98"/>
                  </a:lnTo>
                  <a:lnTo>
                    <a:pt x="35" y="95"/>
                  </a:lnTo>
                  <a:lnTo>
                    <a:pt x="33" y="92"/>
                  </a:lnTo>
                  <a:lnTo>
                    <a:pt x="29" y="89"/>
                  </a:lnTo>
                  <a:lnTo>
                    <a:pt x="22" y="88"/>
                  </a:lnTo>
                  <a:lnTo>
                    <a:pt x="14" y="89"/>
                  </a:lnTo>
                  <a:lnTo>
                    <a:pt x="7" y="92"/>
                  </a:lnTo>
                  <a:lnTo>
                    <a:pt x="2" y="98"/>
                  </a:lnTo>
                  <a:lnTo>
                    <a:pt x="0" y="105"/>
                  </a:lnTo>
                  <a:lnTo>
                    <a:pt x="0" y="114"/>
                  </a:lnTo>
                  <a:lnTo>
                    <a:pt x="0" y="119"/>
                  </a:lnTo>
                  <a:lnTo>
                    <a:pt x="1" y="123"/>
                  </a:lnTo>
                  <a:lnTo>
                    <a:pt x="4" y="126"/>
                  </a:lnTo>
                  <a:lnTo>
                    <a:pt x="5" y="129"/>
                  </a:lnTo>
                  <a:lnTo>
                    <a:pt x="14" y="134"/>
                  </a:lnTo>
                  <a:lnTo>
                    <a:pt x="25" y="135"/>
                  </a:lnTo>
                  <a:lnTo>
                    <a:pt x="33" y="134"/>
                  </a:lnTo>
                  <a:lnTo>
                    <a:pt x="39" y="129"/>
                  </a:lnTo>
                  <a:lnTo>
                    <a:pt x="44" y="125"/>
                  </a:lnTo>
                  <a:lnTo>
                    <a:pt x="48" y="125"/>
                  </a:lnTo>
                  <a:lnTo>
                    <a:pt x="53" y="126"/>
                  </a:lnTo>
                  <a:lnTo>
                    <a:pt x="57" y="128"/>
                  </a:lnTo>
                  <a:lnTo>
                    <a:pt x="48" y="135"/>
                  </a:lnTo>
                  <a:lnTo>
                    <a:pt x="41" y="147"/>
                  </a:lnTo>
                  <a:lnTo>
                    <a:pt x="36" y="159"/>
                  </a:lnTo>
                  <a:lnTo>
                    <a:pt x="39" y="168"/>
                  </a:lnTo>
                  <a:lnTo>
                    <a:pt x="48" y="172"/>
                  </a:lnTo>
                  <a:lnTo>
                    <a:pt x="57" y="172"/>
                  </a:lnTo>
                  <a:lnTo>
                    <a:pt x="67" y="169"/>
                  </a:lnTo>
                  <a:lnTo>
                    <a:pt x="73" y="163"/>
                  </a:lnTo>
                  <a:lnTo>
                    <a:pt x="78" y="156"/>
                  </a:lnTo>
                  <a:lnTo>
                    <a:pt x="78" y="147"/>
                  </a:lnTo>
                  <a:lnTo>
                    <a:pt x="76" y="138"/>
                  </a:lnTo>
                  <a:lnTo>
                    <a:pt x="73" y="132"/>
                  </a:lnTo>
                  <a:lnTo>
                    <a:pt x="70" y="128"/>
                  </a:lnTo>
                  <a:lnTo>
                    <a:pt x="70" y="125"/>
                  </a:lnTo>
                  <a:lnTo>
                    <a:pt x="72" y="123"/>
                  </a:lnTo>
                  <a:lnTo>
                    <a:pt x="75" y="122"/>
                  </a:lnTo>
                  <a:lnTo>
                    <a:pt x="78" y="122"/>
                  </a:lnTo>
                  <a:lnTo>
                    <a:pt x="79" y="126"/>
                  </a:lnTo>
                  <a:lnTo>
                    <a:pt x="81" y="131"/>
                  </a:lnTo>
                  <a:lnTo>
                    <a:pt x="82" y="135"/>
                  </a:lnTo>
                  <a:lnTo>
                    <a:pt x="84" y="141"/>
                  </a:lnTo>
                  <a:lnTo>
                    <a:pt x="90" y="147"/>
                  </a:lnTo>
                  <a:lnTo>
                    <a:pt x="97" y="148"/>
                  </a:lnTo>
                  <a:lnTo>
                    <a:pt x="109" y="142"/>
                  </a:lnTo>
                  <a:lnTo>
                    <a:pt x="113" y="147"/>
                  </a:lnTo>
                  <a:lnTo>
                    <a:pt x="119" y="150"/>
                  </a:lnTo>
                  <a:lnTo>
                    <a:pt x="126" y="153"/>
                  </a:lnTo>
                  <a:lnTo>
                    <a:pt x="134" y="153"/>
                  </a:lnTo>
                  <a:lnTo>
                    <a:pt x="140" y="151"/>
                  </a:lnTo>
                  <a:lnTo>
                    <a:pt x="147" y="147"/>
                  </a:lnTo>
                  <a:lnTo>
                    <a:pt x="153" y="141"/>
                  </a:lnTo>
                  <a:lnTo>
                    <a:pt x="157" y="131"/>
                  </a:lnTo>
                  <a:lnTo>
                    <a:pt x="157" y="129"/>
                  </a:lnTo>
                  <a:lnTo>
                    <a:pt x="157" y="128"/>
                  </a:lnTo>
                  <a:lnTo>
                    <a:pt x="156" y="128"/>
                  </a:lnTo>
                  <a:lnTo>
                    <a:pt x="156" y="126"/>
                  </a:lnTo>
                  <a:lnTo>
                    <a:pt x="153" y="122"/>
                  </a:lnTo>
                  <a:lnTo>
                    <a:pt x="149" y="114"/>
                  </a:lnTo>
                  <a:lnTo>
                    <a:pt x="141" y="110"/>
                  </a:lnTo>
                  <a:lnTo>
                    <a:pt x="131" y="110"/>
                  </a:lnTo>
                  <a:lnTo>
                    <a:pt x="125" y="111"/>
                  </a:lnTo>
                  <a:lnTo>
                    <a:pt x="119" y="110"/>
                  </a:lnTo>
                  <a:lnTo>
                    <a:pt x="115" y="105"/>
                  </a:lnTo>
                  <a:lnTo>
                    <a:pt x="112" y="102"/>
                  </a:lnTo>
                  <a:lnTo>
                    <a:pt x="118" y="97"/>
                  </a:lnTo>
                  <a:lnTo>
                    <a:pt x="122" y="91"/>
                  </a:lnTo>
                  <a:lnTo>
                    <a:pt x="128" y="86"/>
                  </a:lnTo>
                  <a:lnTo>
                    <a:pt x="132" y="82"/>
                  </a:lnTo>
                  <a:lnTo>
                    <a:pt x="144" y="83"/>
                  </a:lnTo>
                  <a:lnTo>
                    <a:pt x="153" y="80"/>
                  </a:lnTo>
                  <a:lnTo>
                    <a:pt x="159" y="77"/>
                  </a:lnTo>
                  <a:lnTo>
                    <a:pt x="163" y="71"/>
                  </a:lnTo>
                  <a:lnTo>
                    <a:pt x="166" y="64"/>
                  </a:lnTo>
                  <a:lnTo>
                    <a:pt x="166" y="58"/>
                  </a:lnTo>
                  <a:lnTo>
                    <a:pt x="165" y="51"/>
                  </a:lnTo>
                  <a:lnTo>
                    <a:pt x="160" y="45"/>
                  </a:lnTo>
                  <a:lnTo>
                    <a:pt x="155" y="40"/>
                  </a:lnTo>
                  <a:lnTo>
                    <a:pt x="146" y="39"/>
                  </a:lnTo>
                  <a:lnTo>
                    <a:pt x="135" y="40"/>
                  </a:lnTo>
                  <a:lnTo>
                    <a:pt x="128" y="43"/>
                  </a:lnTo>
                  <a:lnTo>
                    <a:pt x="124" y="48"/>
                  </a:lnTo>
                  <a:lnTo>
                    <a:pt x="124" y="52"/>
                  </a:lnTo>
                  <a:lnTo>
                    <a:pt x="124" y="58"/>
                  </a:lnTo>
                  <a:lnTo>
                    <a:pt x="124" y="63"/>
                  </a:lnTo>
                  <a:lnTo>
                    <a:pt x="118" y="68"/>
                  </a:lnTo>
                  <a:lnTo>
                    <a:pt x="112" y="73"/>
                  </a:lnTo>
                  <a:lnTo>
                    <a:pt x="106" y="77"/>
                  </a:lnTo>
                  <a:lnTo>
                    <a:pt x="103" y="80"/>
                  </a:lnTo>
                  <a:lnTo>
                    <a:pt x="100" y="79"/>
                  </a:lnTo>
                  <a:lnTo>
                    <a:pt x="98" y="76"/>
                  </a:lnTo>
                  <a:lnTo>
                    <a:pt x="95" y="74"/>
                  </a:lnTo>
                  <a:lnTo>
                    <a:pt x="93" y="73"/>
                  </a:lnTo>
                  <a:lnTo>
                    <a:pt x="95" y="67"/>
                  </a:lnTo>
                  <a:lnTo>
                    <a:pt x="98" y="60"/>
                  </a:lnTo>
                  <a:lnTo>
                    <a:pt x="100" y="52"/>
                  </a:lnTo>
                  <a:lnTo>
                    <a:pt x="101" y="48"/>
                  </a:lnTo>
                  <a:lnTo>
                    <a:pt x="109" y="42"/>
                  </a:lnTo>
                  <a:lnTo>
                    <a:pt x="115" y="34"/>
                  </a:lnTo>
                  <a:lnTo>
                    <a:pt x="118" y="27"/>
                  </a:lnTo>
                  <a:lnTo>
                    <a:pt x="118" y="18"/>
                  </a:lnTo>
                  <a:lnTo>
                    <a:pt x="113" y="11"/>
                  </a:lnTo>
                  <a:lnTo>
                    <a:pt x="106" y="5"/>
                  </a:lnTo>
                  <a:lnTo>
                    <a:pt x="98" y="0"/>
                  </a:lnTo>
                  <a:lnTo>
                    <a:pt x="90" y="0"/>
                  </a:lnTo>
                  <a:lnTo>
                    <a:pt x="85" y="2"/>
                  </a:lnTo>
                  <a:lnTo>
                    <a:pt x="81" y="5"/>
                  </a:lnTo>
                  <a:lnTo>
                    <a:pt x="75" y="8"/>
                  </a:lnTo>
                  <a:lnTo>
                    <a:pt x="70" y="12"/>
                  </a:lnTo>
                  <a:lnTo>
                    <a:pt x="67" y="15"/>
                  </a:lnTo>
                  <a:lnTo>
                    <a:pt x="66" y="18"/>
                  </a:lnTo>
                  <a:lnTo>
                    <a:pt x="64" y="23"/>
                  </a:lnTo>
                  <a:lnTo>
                    <a:pt x="64" y="26"/>
                  </a:lnTo>
                  <a:lnTo>
                    <a:pt x="67" y="33"/>
                  </a:lnTo>
                  <a:lnTo>
                    <a:pt x="72" y="39"/>
                  </a:lnTo>
                  <a:lnTo>
                    <a:pt x="76" y="43"/>
                  </a:lnTo>
                  <a:lnTo>
                    <a:pt x="81" y="45"/>
                  </a:lnTo>
                  <a:lnTo>
                    <a:pt x="81" y="52"/>
                  </a:lnTo>
                  <a:lnTo>
                    <a:pt x="81" y="60"/>
                  </a:lnTo>
                  <a:lnTo>
                    <a:pt x="79" y="66"/>
                  </a:lnTo>
                  <a:lnTo>
                    <a:pt x="79" y="68"/>
                  </a:lnTo>
                  <a:lnTo>
                    <a:pt x="76" y="68"/>
                  </a:lnTo>
                  <a:lnTo>
                    <a:pt x="72" y="70"/>
                  </a:lnTo>
                  <a:lnTo>
                    <a:pt x="70" y="71"/>
                  </a:lnTo>
                  <a:lnTo>
                    <a:pt x="69" y="71"/>
                  </a:lnTo>
                  <a:lnTo>
                    <a:pt x="63" y="64"/>
                  </a:lnTo>
                  <a:lnTo>
                    <a:pt x="59" y="54"/>
                  </a:lnTo>
                  <a:lnTo>
                    <a:pt x="53" y="43"/>
                  </a:lnTo>
                  <a:lnTo>
                    <a:pt x="39" y="39"/>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8" name="Freeform 341"/>
            <p:cNvSpPr>
              <a:spLocks/>
            </p:cNvSpPr>
            <p:nvPr/>
          </p:nvSpPr>
          <p:spPr bwMode="auto">
            <a:xfrm>
              <a:off x="1108" y="2132"/>
              <a:ext cx="173" cy="300"/>
            </a:xfrm>
            <a:custGeom>
              <a:avLst/>
              <a:gdLst>
                <a:gd name="T0" fmla="*/ 172 w 173"/>
                <a:gd name="T1" fmla="*/ 0 h 300"/>
                <a:gd name="T2" fmla="*/ 158 w 173"/>
                <a:gd name="T3" fmla="*/ 19 h 300"/>
                <a:gd name="T4" fmla="*/ 142 w 173"/>
                <a:gd name="T5" fmla="*/ 36 h 300"/>
                <a:gd name="T6" fmla="*/ 124 w 173"/>
                <a:gd name="T7" fmla="*/ 50 h 300"/>
                <a:gd name="T8" fmla="*/ 105 w 173"/>
                <a:gd name="T9" fmla="*/ 61 h 300"/>
                <a:gd name="T10" fmla="*/ 86 w 173"/>
                <a:gd name="T11" fmla="*/ 68 h 300"/>
                <a:gd name="T12" fmla="*/ 67 w 173"/>
                <a:gd name="T13" fmla="*/ 74 h 300"/>
                <a:gd name="T14" fmla="*/ 49 w 173"/>
                <a:gd name="T15" fmla="*/ 75 h 300"/>
                <a:gd name="T16" fmla="*/ 31 w 173"/>
                <a:gd name="T17" fmla="*/ 75 h 300"/>
                <a:gd name="T18" fmla="*/ 33 w 173"/>
                <a:gd name="T19" fmla="*/ 90 h 300"/>
                <a:gd name="T20" fmla="*/ 30 w 173"/>
                <a:gd name="T21" fmla="*/ 108 h 300"/>
                <a:gd name="T22" fmla="*/ 20 w 173"/>
                <a:gd name="T23" fmla="*/ 126 h 300"/>
                <a:gd name="T24" fmla="*/ 0 w 173"/>
                <a:gd name="T25" fmla="*/ 139 h 300"/>
                <a:gd name="T26" fmla="*/ 12 w 173"/>
                <a:gd name="T27" fmla="*/ 158 h 300"/>
                <a:gd name="T28" fmla="*/ 20 w 173"/>
                <a:gd name="T29" fmla="*/ 182 h 300"/>
                <a:gd name="T30" fmla="*/ 20 w 173"/>
                <a:gd name="T31" fmla="*/ 206 h 300"/>
                <a:gd name="T32" fmla="*/ 12 w 173"/>
                <a:gd name="T33" fmla="*/ 226 h 300"/>
                <a:gd name="T34" fmla="*/ 20 w 173"/>
                <a:gd name="T35" fmla="*/ 229 h 300"/>
                <a:gd name="T36" fmla="*/ 28 w 173"/>
                <a:gd name="T37" fmla="*/ 234 h 300"/>
                <a:gd name="T38" fmla="*/ 39 w 173"/>
                <a:gd name="T39" fmla="*/ 238 h 300"/>
                <a:gd name="T40" fmla="*/ 51 w 173"/>
                <a:gd name="T41" fmla="*/ 245 h 300"/>
                <a:gd name="T42" fmla="*/ 61 w 173"/>
                <a:gd name="T43" fmla="*/ 256 h 300"/>
                <a:gd name="T44" fmla="*/ 70 w 173"/>
                <a:gd name="T45" fmla="*/ 268 h 300"/>
                <a:gd name="T46" fmla="*/ 77 w 173"/>
                <a:gd name="T47" fmla="*/ 282 h 300"/>
                <a:gd name="T48" fmla="*/ 83 w 173"/>
                <a:gd name="T49" fmla="*/ 300 h 300"/>
                <a:gd name="T50" fmla="*/ 88 w 173"/>
                <a:gd name="T51" fmla="*/ 290 h 300"/>
                <a:gd name="T52" fmla="*/ 93 w 173"/>
                <a:gd name="T53" fmla="*/ 278 h 300"/>
                <a:gd name="T54" fmla="*/ 101 w 173"/>
                <a:gd name="T55" fmla="*/ 268 h 300"/>
                <a:gd name="T56" fmla="*/ 110 w 173"/>
                <a:gd name="T57" fmla="*/ 257 h 300"/>
                <a:gd name="T58" fmla="*/ 119 w 173"/>
                <a:gd name="T59" fmla="*/ 247 h 300"/>
                <a:gd name="T60" fmla="*/ 130 w 173"/>
                <a:gd name="T61" fmla="*/ 240 h 300"/>
                <a:gd name="T62" fmla="*/ 142 w 173"/>
                <a:gd name="T63" fmla="*/ 235 h 300"/>
                <a:gd name="T64" fmla="*/ 155 w 173"/>
                <a:gd name="T65" fmla="*/ 232 h 300"/>
                <a:gd name="T66" fmla="*/ 150 w 173"/>
                <a:gd name="T67" fmla="*/ 220 h 300"/>
                <a:gd name="T68" fmla="*/ 147 w 173"/>
                <a:gd name="T69" fmla="*/ 203 h 300"/>
                <a:gd name="T70" fmla="*/ 150 w 173"/>
                <a:gd name="T71" fmla="*/ 185 h 300"/>
                <a:gd name="T72" fmla="*/ 161 w 173"/>
                <a:gd name="T73" fmla="*/ 164 h 300"/>
                <a:gd name="T74" fmla="*/ 150 w 173"/>
                <a:gd name="T75" fmla="*/ 132 h 300"/>
                <a:gd name="T76" fmla="*/ 147 w 173"/>
                <a:gd name="T77" fmla="*/ 101 h 300"/>
                <a:gd name="T78" fmla="*/ 148 w 173"/>
                <a:gd name="T79" fmla="*/ 73 h 300"/>
                <a:gd name="T80" fmla="*/ 151 w 173"/>
                <a:gd name="T81" fmla="*/ 52 h 300"/>
                <a:gd name="T82" fmla="*/ 155 w 173"/>
                <a:gd name="T83" fmla="*/ 40 h 300"/>
                <a:gd name="T84" fmla="*/ 161 w 173"/>
                <a:gd name="T85" fmla="*/ 25 h 300"/>
                <a:gd name="T86" fmla="*/ 167 w 173"/>
                <a:gd name="T87" fmla="*/ 15 h 300"/>
                <a:gd name="T88" fmla="*/ 172 w 173"/>
                <a:gd name="T89" fmla="*/ 9 h 300"/>
                <a:gd name="T90" fmla="*/ 173 w 173"/>
                <a:gd name="T91" fmla="*/ 6 h 300"/>
                <a:gd name="T92" fmla="*/ 173 w 173"/>
                <a:gd name="T93" fmla="*/ 5 h 300"/>
                <a:gd name="T94" fmla="*/ 172 w 173"/>
                <a:gd name="T95" fmla="*/ 2 h 300"/>
                <a:gd name="T96" fmla="*/ 172 w 173"/>
                <a:gd name="T97" fmla="*/ 2 h 300"/>
                <a:gd name="T98" fmla="*/ 172 w 173"/>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0"/>
                <a:gd name="T152" fmla="*/ 173 w 173"/>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0">
                  <a:moveTo>
                    <a:pt x="172" y="0"/>
                  </a:moveTo>
                  <a:lnTo>
                    <a:pt x="158" y="19"/>
                  </a:lnTo>
                  <a:lnTo>
                    <a:pt x="142" y="36"/>
                  </a:lnTo>
                  <a:lnTo>
                    <a:pt x="124" y="50"/>
                  </a:lnTo>
                  <a:lnTo>
                    <a:pt x="105" y="61"/>
                  </a:lnTo>
                  <a:lnTo>
                    <a:pt x="86" y="68"/>
                  </a:lnTo>
                  <a:lnTo>
                    <a:pt x="67" y="74"/>
                  </a:lnTo>
                  <a:lnTo>
                    <a:pt x="49" y="75"/>
                  </a:lnTo>
                  <a:lnTo>
                    <a:pt x="31" y="75"/>
                  </a:lnTo>
                  <a:lnTo>
                    <a:pt x="33" y="90"/>
                  </a:lnTo>
                  <a:lnTo>
                    <a:pt x="30" y="108"/>
                  </a:lnTo>
                  <a:lnTo>
                    <a:pt x="20" y="126"/>
                  </a:lnTo>
                  <a:lnTo>
                    <a:pt x="0" y="139"/>
                  </a:lnTo>
                  <a:lnTo>
                    <a:pt x="12" y="158"/>
                  </a:lnTo>
                  <a:lnTo>
                    <a:pt x="20" y="182"/>
                  </a:lnTo>
                  <a:lnTo>
                    <a:pt x="20" y="206"/>
                  </a:lnTo>
                  <a:lnTo>
                    <a:pt x="12" y="226"/>
                  </a:lnTo>
                  <a:lnTo>
                    <a:pt x="20" y="229"/>
                  </a:lnTo>
                  <a:lnTo>
                    <a:pt x="28" y="234"/>
                  </a:lnTo>
                  <a:lnTo>
                    <a:pt x="39" y="238"/>
                  </a:lnTo>
                  <a:lnTo>
                    <a:pt x="51" y="245"/>
                  </a:lnTo>
                  <a:lnTo>
                    <a:pt x="61" y="256"/>
                  </a:lnTo>
                  <a:lnTo>
                    <a:pt x="70" y="268"/>
                  </a:lnTo>
                  <a:lnTo>
                    <a:pt x="77" y="282"/>
                  </a:lnTo>
                  <a:lnTo>
                    <a:pt x="83" y="300"/>
                  </a:lnTo>
                  <a:lnTo>
                    <a:pt x="88" y="290"/>
                  </a:lnTo>
                  <a:lnTo>
                    <a:pt x="93" y="278"/>
                  </a:lnTo>
                  <a:lnTo>
                    <a:pt x="101" y="268"/>
                  </a:lnTo>
                  <a:lnTo>
                    <a:pt x="110" y="257"/>
                  </a:lnTo>
                  <a:lnTo>
                    <a:pt x="119" y="247"/>
                  </a:lnTo>
                  <a:lnTo>
                    <a:pt x="130" y="240"/>
                  </a:lnTo>
                  <a:lnTo>
                    <a:pt x="142" y="235"/>
                  </a:lnTo>
                  <a:lnTo>
                    <a:pt x="155" y="232"/>
                  </a:lnTo>
                  <a:lnTo>
                    <a:pt x="150" y="220"/>
                  </a:lnTo>
                  <a:lnTo>
                    <a:pt x="147" y="203"/>
                  </a:lnTo>
                  <a:lnTo>
                    <a:pt x="150" y="185"/>
                  </a:lnTo>
                  <a:lnTo>
                    <a:pt x="161" y="164"/>
                  </a:lnTo>
                  <a:lnTo>
                    <a:pt x="150" y="132"/>
                  </a:lnTo>
                  <a:lnTo>
                    <a:pt x="147" y="101"/>
                  </a:lnTo>
                  <a:lnTo>
                    <a:pt x="148" y="73"/>
                  </a:lnTo>
                  <a:lnTo>
                    <a:pt x="151" y="52"/>
                  </a:lnTo>
                  <a:lnTo>
                    <a:pt x="155" y="40"/>
                  </a:lnTo>
                  <a:lnTo>
                    <a:pt x="161" y="25"/>
                  </a:lnTo>
                  <a:lnTo>
                    <a:pt x="167" y="15"/>
                  </a:lnTo>
                  <a:lnTo>
                    <a:pt x="172" y="9"/>
                  </a:lnTo>
                  <a:lnTo>
                    <a:pt x="173" y="6"/>
                  </a:lnTo>
                  <a:lnTo>
                    <a:pt x="173" y="5"/>
                  </a:lnTo>
                  <a:lnTo>
                    <a:pt x="172" y="2"/>
                  </a:lnTo>
                  <a:lnTo>
                    <a:pt x="172"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9" name="Freeform 342"/>
            <p:cNvSpPr>
              <a:spLocks/>
            </p:cNvSpPr>
            <p:nvPr/>
          </p:nvSpPr>
          <p:spPr bwMode="auto">
            <a:xfrm>
              <a:off x="1550" y="2057"/>
              <a:ext cx="325" cy="248"/>
            </a:xfrm>
            <a:custGeom>
              <a:avLst/>
              <a:gdLst>
                <a:gd name="T0" fmla="*/ 147 w 325"/>
                <a:gd name="T1" fmla="*/ 0 h 248"/>
                <a:gd name="T2" fmla="*/ 136 w 325"/>
                <a:gd name="T3" fmla="*/ 3 h 248"/>
                <a:gd name="T4" fmla="*/ 122 w 325"/>
                <a:gd name="T5" fmla="*/ 7 h 248"/>
                <a:gd name="T6" fmla="*/ 105 w 325"/>
                <a:gd name="T7" fmla="*/ 13 h 248"/>
                <a:gd name="T8" fmla="*/ 87 w 325"/>
                <a:gd name="T9" fmla="*/ 17 h 248"/>
                <a:gd name="T10" fmla="*/ 69 w 325"/>
                <a:gd name="T11" fmla="*/ 23 h 248"/>
                <a:gd name="T12" fmla="*/ 52 w 325"/>
                <a:gd name="T13" fmla="*/ 28 h 248"/>
                <a:gd name="T14" fmla="*/ 35 w 325"/>
                <a:gd name="T15" fmla="*/ 31 h 248"/>
                <a:gd name="T16" fmla="*/ 21 w 325"/>
                <a:gd name="T17" fmla="*/ 32 h 248"/>
                <a:gd name="T18" fmla="*/ 15 w 325"/>
                <a:gd name="T19" fmla="*/ 32 h 248"/>
                <a:gd name="T20" fmla="*/ 9 w 325"/>
                <a:gd name="T21" fmla="*/ 31 h 248"/>
                <a:gd name="T22" fmla="*/ 3 w 325"/>
                <a:gd name="T23" fmla="*/ 31 h 248"/>
                <a:gd name="T24" fmla="*/ 0 w 325"/>
                <a:gd name="T25" fmla="*/ 31 h 248"/>
                <a:gd name="T26" fmla="*/ 18 w 325"/>
                <a:gd name="T27" fmla="*/ 41 h 248"/>
                <a:gd name="T28" fmla="*/ 32 w 325"/>
                <a:gd name="T29" fmla="*/ 56 h 248"/>
                <a:gd name="T30" fmla="*/ 47 w 325"/>
                <a:gd name="T31" fmla="*/ 74 h 248"/>
                <a:gd name="T32" fmla="*/ 59 w 325"/>
                <a:gd name="T33" fmla="*/ 93 h 248"/>
                <a:gd name="T34" fmla="*/ 71 w 325"/>
                <a:gd name="T35" fmla="*/ 115 h 248"/>
                <a:gd name="T36" fmla="*/ 78 w 325"/>
                <a:gd name="T37" fmla="*/ 137 h 248"/>
                <a:gd name="T38" fmla="*/ 85 w 325"/>
                <a:gd name="T39" fmla="*/ 162 h 248"/>
                <a:gd name="T40" fmla="*/ 90 w 325"/>
                <a:gd name="T41" fmla="*/ 186 h 248"/>
                <a:gd name="T42" fmla="*/ 97 w 325"/>
                <a:gd name="T43" fmla="*/ 186 h 248"/>
                <a:gd name="T44" fmla="*/ 109 w 325"/>
                <a:gd name="T45" fmla="*/ 187 h 248"/>
                <a:gd name="T46" fmla="*/ 121 w 325"/>
                <a:gd name="T47" fmla="*/ 193 h 248"/>
                <a:gd name="T48" fmla="*/ 133 w 325"/>
                <a:gd name="T49" fmla="*/ 201 h 248"/>
                <a:gd name="T50" fmla="*/ 146 w 325"/>
                <a:gd name="T51" fmla="*/ 210 h 248"/>
                <a:gd name="T52" fmla="*/ 158 w 325"/>
                <a:gd name="T53" fmla="*/ 221 h 248"/>
                <a:gd name="T54" fmla="*/ 168 w 325"/>
                <a:gd name="T55" fmla="*/ 233 h 248"/>
                <a:gd name="T56" fmla="*/ 176 w 325"/>
                <a:gd name="T57" fmla="*/ 248 h 248"/>
                <a:gd name="T58" fmla="*/ 184 w 325"/>
                <a:gd name="T59" fmla="*/ 241 h 248"/>
                <a:gd name="T60" fmla="*/ 198 w 325"/>
                <a:gd name="T61" fmla="*/ 233 h 248"/>
                <a:gd name="T62" fmla="*/ 212 w 325"/>
                <a:gd name="T63" fmla="*/ 227 h 248"/>
                <a:gd name="T64" fmla="*/ 230 w 325"/>
                <a:gd name="T65" fmla="*/ 223 h 248"/>
                <a:gd name="T66" fmla="*/ 251 w 325"/>
                <a:gd name="T67" fmla="*/ 221 h 248"/>
                <a:gd name="T68" fmla="*/ 274 w 325"/>
                <a:gd name="T69" fmla="*/ 223 h 248"/>
                <a:gd name="T70" fmla="*/ 298 w 325"/>
                <a:gd name="T71" fmla="*/ 229 h 248"/>
                <a:gd name="T72" fmla="*/ 325 w 325"/>
                <a:gd name="T73" fmla="*/ 239 h 248"/>
                <a:gd name="T74" fmla="*/ 317 w 325"/>
                <a:gd name="T75" fmla="*/ 230 h 248"/>
                <a:gd name="T76" fmla="*/ 308 w 325"/>
                <a:gd name="T77" fmla="*/ 218 h 248"/>
                <a:gd name="T78" fmla="*/ 302 w 325"/>
                <a:gd name="T79" fmla="*/ 205 h 248"/>
                <a:gd name="T80" fmla="*/ 297 w 325"/>
                <a:gd name="T81" fmla="*/ 190 h 248"/>
                <a:gd name="T82" fmla="*/ 295 w 325"/>
                <a:gd name="T83" fmla="*/ 173 h 248"/>
                <a:gd name="T84" fmla="*/ 295 w 325"/>
                <a:gd name="T85" fmla="*/ 152 h 248"/>
                <a:gd name="T86" fmla="*/ 301 w 325"/>
                <a:gd name="T87" fmla="*/ 130 h 248"/>
                <a:gd name="T88" fmla="*/ 311 w 325"/>
                <a:gd name="T89" fmla="*/ 106 h 248"/>
                <a:gd name="T90" fmla="*/ 297 w 325"/>
                <a:gd name="T91" fmla="*/ 102 h 248"/>
                <a:gd name="T92" fmla="*/ 280 w 325"/>
                <a:gd name="T93" fmla="*/ 97 h 248"/>
                <a:gd name="T94" fmla="*/ 266 w 325"/>
                <a:gd name="T95" fmla="*/ 91 h 248"/>
                <a:gd name="T96" fmla="*/ 252 w 325"/>
                <a:gd name="T97" fmla="*/ 83 h 248"/>
                <a:gd name="T98" fmla="*/ 240 w 325"/>
                <a:gd name="T99" fmla="*/ 71 h 248"/>
                <a:gd name="T100" fmla="*/ 232 w 325"/>
                <a:gd name="T101" fmla="*/ 56 h 248"/>
                <a:gd name="T102" fmla="*/ 227 w 325"/>
                <a:gd name="T103" fmla="*/ 37 h 248"/>
                <a:gd name="T104" fmla="*/ 226 w 325"/>
                <a:gd name="T105" fmla="*/ 15 h 248"/>
                <a:gd name="T106" fmla="*/ 217 w 325"/>
                <a:gd name="T107" fmla="*/ 16 h 248"/>
                <a:gd name="T108" fmla="*/ 208 w 325"/>
                <a:gd name="T109" fmla="*/ 17 h 248"/>
                <a:gd name="T110" fmla="*/ 199 w 325"/>
                <a:gd name="T111" fmla="*/ 19 h 248"/>
                <a:gd name="T112" fmla="*/ 190 w 325"/>
                <a:gd name="T113" fmla="*/ 17 h 248"/>
                <a:gd name="T114" fmla="*/ 180 w 325"/>
                <a:gd name="T115" fmla="*/ 16 h 248"/>
                <a:gd name="T116" fmla="*/ 170 w 325"/>
                <a:gd name="T117" fmla="*/ 13 h 248"/>
                <a:gd name="T118" fmla="*/ 159 w 325"/>
                <a:gd name="T119" fmla="*/ 7 h 248"/>
                <a:gd name="T120" fmla="*/ 147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7" y="0"/>
                  </a:moveTo>
                  <a:lnTo>
                    <a:pt x="136" y="3"/>
                  </a:lnTo>
                  <a:lnTo>
                    <a:pt x="122" y="7"/>
                  </a:lnTo>
                  <a:lnTo>
                    <a:pt x="105" y="13"/>
                  </a:lnTo>
                  <a:lnTo>
                    <a:pt x="87" y="17"/>
                  </a:lnTo>
                  <a:lnTo>
                    <a:pt x="69" y="23"/>
                  </a:lnTo>
                  <a:lnTo>
                    <a:pt x="52" y="28"/>
                  </a:lnTo>
                  <a:lnTo>
                    <a:pt x="35" y="31"/>
                  </a:lnTo>
                  <a:lnTo>
                    <a:pt x="21" y="32"/>
                  </a:lnTo>
                  <a:lnTo>
                    <a:pt x="15" y="32"/>
                  </a:lnTo>
                  <a:lnTo>
                    <a:pt x="9" y="31"/>
                  </a:lnTo>
                  <a:lnTo>
                    <a:pt x="3" y="31"/>
                  </a:lnTo>
                  <a:lnTo>
                    <a:pt x="0" y="31"/>
                  </a:lnTo>
                  <a:lnTo>
                    <a:pt x="18" y="41"/>
                  </a:lnTo>
                  <a:lnTo>
                    <a:pt x="32" y="56"/>
                  </a:lnTo>
                  <a:lnTo>
                    <a:pt x="47" y="74"/>
                  </a:lnTo>
                  <a:lnTo>
                    <a:pt x="59" y="93"/>
                  </a:lnTo>
                  <a:lnTo>
                    <a:pt x="71" y="115"/>
                  </a:lnTo>
                  <a:lnTo>
                    <a:pt x="78" y="137"/>
                  </a:lnTo>
                  <a:lnTo>
                    <a:pt x="85" y="162"/>
                  </a:lnTo>
                  <a:lnTo>
                    <a:pt x="90" y="186"/>
                  </a:lnTo>
                  <a:lnTo>
                    <a:pt x="97" y="186"/>
                  </a:lnTo>
                  <a:lnTo>
                    <a:pt x="109" y="187"/>
                  </a:lnTo>
                  <a:lnTo>
                    <a:pt x="121" y="193"/>
                  </a:lnTo>
                  <a:lnTo>
                    <a:pt x="133" y="201"/>
                  </a:lnTo>
                  <a:lnTo>
                    <a:pt x="146" y="210"/>
                  </a:lnTo>
                  <a:lnTo>
                    <a:pt x="158" y="221"/>
                  </a:lnTo>
                  <a:lnTo>
                    <a:pt x="168" y="233"/>
                  </a:lnTo>
                  <a:lnTo>
                    <a:pt x="176" y="248"/>
                  </a:lnTo>
                  <a:lnTo>
                    <a:pt x="184" y="241"/>
                  </a:lnTo>
                  <a:lnTo>
                    <a:pt x="198" y="233"/>
                  </a:lnTo>
                  <a:lnTo>
                    <a:pt x="212" y="227"/>
                  </a:lnTo>
                  <a:lnTo>
                    <a:pt x="230" y="223"/>
                  </a:lnTo>
                  <a:lnTo>
                    <a:pt x="251" y="221"/>
                  </a:lnTo>
                  <a:lnTo>
                    <a:pt x="274" y="223"/>
                  </a:lnTo>
                  <a:lnTo>
                    <a:pt x="298" y="229"/>
                  </a:lnTo>
                  <a:lnTo>
                    <a:pt x="325" y="239"/>
                  </a:lnTo>
                  <a:lnTo>
                    <a:pt x="317" y="230"/>
                  </a:lnTo>
                  <a:lnTo>
                    <a:pt x="308" y="218"/>
                  </a:lnTo>
                  <a:lnTo>
                    <a:pt x="302" y="205"/>
                  </a:lnTo>
                  <a:lnTo>
                    <a:pt x="297" y="190"/>
                  </a:lnTo>
                  <a:lnTo>
                    <a:pt x="295" y="173"/>
                  </a:lnTo>
                  <a:lnTo>
                    <a:pt x="295" y="152"/>
                  </a:lnTo>
                  <a:lnTo>
                    <a:pt x="301" y="130"/>
                  </a:lnTo>
                  <a:lnTo>
                    <a:pt x="311" y="106"/>
                  </a:lnTo>
                  <a:lnTo>
                    <a:pt x="297" y="102"/>
                  </a:lnTo>
                  <a:lnTo>
                    <a:pt x="280" y="97"/>
                  </a:lnTo>
                  <a:lnTo>
                    <a:pt x="266" y="91"/>
                  </a:lnTo>
                  <a:lnTo>
                    <a:pt x="252" y="83"/>
                  </a:lnTo>
                  <a:lnTo>
                    <a:pt x="240" y="71"/>
                  </a:lnTo>
                  <a:lnTo>
                    <a:pt x="232" y="56"/>
                  </a:lnTo>
                  <a:lnTo>
                    <a:pt x="227" y="37"/>
                  </a:lnTo>
                  <a:lnTo>
                    <a:pt x="226" y="15"/>
                  </a:lnTo>
                  <a:lnTo>
                    <a:pt x="217" y="16"/>
                  </a:lnTo>
                  <a:lnTo>
                    <a:pt x="208" y="17"/>
                  </a:lnTo>
                  <a:lnTo>
                    <a:pt x="199" y="19"/>
                  </a:lnTo>
                  <a:lnTo>
                    <a:pt x="190" y="17"/>
                  </a:lnTo>
                  <a:lnTo>
                    <a:pt x="180" y="16"/>
                  </a:lnTo>
                  <a:lnTo>
                    <a:pt x="170" y="13"/>
                  </a:lnTo>
                  <a:lnTo>
                    <a:pt x="159" y="7"/>
                  </a:lnTo>
                  <a:lnTo>
                    <a:pt x="14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0" name="Freeform 343"/>
            <p:cNvSpPr>
              <a:spLocks/>
            </p:cNvSpPr>
            <p:nvPr/>
          </p:nvSpPr>
          <p:spPr bwMode="auto">
            <a:xfrm>
              <a:off x="1383" y="1683"/>
              <a:ext cx="285" cy="352"/>
            </a:xfrm>
            <a:custGeom>
              <a:avLst/>
              <a:gdLst>
                <a:gd name="T0" fmla="*/ 241 w 285"/>
                <a:gd name="T1" fmla="*/ 171 h 352"/>
                <a:gd name="T2" fmla="*/ 204 w 285"/>
                <a:gd name="T3" fmla="*/ 173 h 352"/>
                <a:gd name="T4" fmla="*/ 155 w 285"/>
                <a:gd name="T5" fmla="*/ 189 h 352"/>
                <a:gd name="T6" fmla="*/ 109 w 285"/>
                <a:gd name="T7" fmla="*/ 230 h 352"/>
                <a:gd name="T8" fmla="*/ 83 w 285"/>
                <a:gd name="T9" fmla="*/ 292 h 352"/>
                <a:gd name="T10" fmla="*/ 63 w 285"/>
                <a:gd name="T11" fmla="*/ 331 h 352"/>
                <a:gd name="T12" fmla="*/ 44 w 285"/>
                <a:gd name="T13" fmla="*/ 340 h 352"/>
                <a:gd name="T14" fmla="*/ 30 w 285"/>
                <a:gd name="T15" fmla="*/ 343 h 352"/>
                <a:gd name="T16" fmla="*/ 16 w 285"/>
                <a:gd name="T17" fmla="*/ 346 h 352"/>
                <a:gd name="T18" fmla="*/ 6 w 285"/>
                <a:gd name="T19" fmla="*/ 350 h 352"/>
                <a:gd name="T20" fmla="*/ 1 w 285"/>
                <a:gd name="T21" fmla="*/ 350 h 352"/>
                <a:gd name="T22" fmla="*/ 0 w 285"/>
                <a:gd name="T23" fmla="*/ 349 h 352"/>
                <a:gd name="T24" fmla="*/ 24 w 285"/>
                <a:gd name="T25" fmla="*/ 335 h 352"/>
                <a:gd name="T26" fmla="*/ 53 w 285"/>
                <a:gd name="T27" fmla="*/ 300 h 352"/>
                <a:gd name="T28" fmla="*/ 66 w 285"/>
                <a:gd name="T29" fmla="*/ 258 h 352"/>
                <a:gd name="T30" fmla="*/ 71 w 285"/>
                <a:gd name="T31" fmla="*/ 221 h 352"/>
                <a:gd name="T32" fmla="*/ 69 w 285"/>
                <a:gd name="T33" fmla="*/ 196 h 352"/>
                <a:gd name="T34" fmla="*/ 63 w 285"/>
                <a:gd name="T35" fmla="*/ 167 h 352"/>
                <a:gd name="T36" fmla="*/ 68 w 285"/>
                <a:gd name="T37" fmla="*/ 149 h 352"/>
                <a:gd name="T38" fmla="*/ 90 w 285"/>
                <a:gd name="T39" fmla="*/ 134 h 352"/>
                <a:gd name="T40" fmla="*/ 109 w 285"/>
                <a:gd name="T41" fmla="*/ 109 h 352"/>
                <a:gd name="T42" fmla="*/ 117 w 285"/>
                <a:gd name="T43" fmla="*/ 78 h 352"/>
                <a:gd name="T44" fmla="*/ 125 w 285"/>
                <a:gd name="T45" fmla="*/ 60 h 352"/>
                <a:gd name="T46" fmla="*/ 158 w 285"/>
                <a:gd name="T47" fmla="*/ 50 h 352"/>
                <a:gd name="T48" fmla="*/ 193 w 285"/>
                <a:gd name="T49" fmla="*/ 32 h 352"/>
                <a:gd name="T50" fmla="*/ 223 w 285"/>
                <a:gd name="T51" fmla="*/ 12 h 352"/>
                <a:gd name="T52" fmla="*/ 232 w 285"/>
                <a:gd name="T53" fmla="*/ 13 h 352"/>
                <a:gd name="T54" fmla="*/ 236 w 285"/>
                <a:gd name="T55" fmla="*/ 47 h 352"/>
                <a:gd name="T56" fmla="*/ 250 w 285"/>
                <a:gd name="T57" fmla="*/ 80 h 352"/>
                <a:gd name="T58" fmla="*/ 272 w 285"/>
                <a:gd name="T59" fmla="*/ 108 h 352"/>
                <a:gd name="T60" fmla="*/ 276 w 285"/>
                <a:gd name="T61" fmla="*/ 118 h 352"/>
                <a:gd name="T62" fmla="*/ 258 w 285"/>
                <a:gd name="T63" fmla="*/ 125 h 352"/>
                <a:gd name="T64" fmla="*/ 245 w 285"/>
                <a:gd name="T65" fmla="*/ 139 h 352"/>
                <a:gd name="T66" fmla="*/ 244 w 285"/>
                <a:gd name="T67" fmla="*/ 159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2"/>
                <a:gd name="T104" fmla="*/ 285 w 285"/>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2">
                  <a:moveTo>
                    <a:pt x="250" y="171"/>
                  </a:moveTo>
                  <a:lnTo>
                    <a:pt x="241" y="171"/>
                  </a:lnTo>
                  <a:lnTo>
                    <a:pt x="224" y="171"/>
                  </a:lnTo>
                  <a:lnTo>
                    <a:pt x="204" y="173"/>
                  </a:lnTo>
                  <a:lnTo>
                    <a:pt x="180" y="179"/>
                  </a:lnTo>
                  <a:lnTo>
                    <a:pt x="155" y="189"/>
                  </a:lnTo>
                  <a:lnTo>
                    <a:pt x="131" y="205"/>
                  </a:lnTo>
                  <a:lnTo>
                    <a:pt x="109" y="230"/>
                  </a:lnTo>
                  <a:lnTo>
                    <a:pt x="93" y="263"/>
                  </a:lnTo>
                  <a:lnTo>
                    <a:pt x="83" y="292"/>
                  </a:lnTo>
                  <a:lnTo>
                    <a:pt x="74" y="316"/>
                  </a:lnTo>
                  <a:lnTo>
                    <a:pt x="63" y="331"/>
                  </a:lnTo>
                  <a:lnTo>
                    <a:pt x="52" y="338"/>
                  </a:lnTo>
                  <a:lnTo>
                    <a:pt x="44" y="340"/>
                  </a:lnTo>
                  <a:lnTo>
                    <a:pt x="37" y="341"/>
                  </a:lnTo>
                  <a:lnTo>
                    <a:pt x="30" y="343"/>
                  </a:lnTo>
                  <a:lnTo>
                    <a:pt x="24" y="344"/>
                  </a:lnTo>
                  <a:lnTo>
                    <a:pt x="16" y="346"/>
                  </a:lnTo>
                  <a:lnTo>
                    <a:pt x="10" y="349"/>
                  </a:lnTo>
                  <a:lnTo>
                    <a:pt x="6" y="350"/>
                  </a:lnTo>
                  <a:lnTo>
                    <a:pt x="1" y="352"/>
                  </a:lnTo>
                  <a:lnTo>
                    <a:pt x="1" y="350"/>
                  </a:lnTo>
                  <a:lnTo>
                    <a:pt x="1" y="349"/>
                  </a:lnTo>
                  <a:lnTo>
                    <a:pt x="0" y="349"/>
                  </a:lnTo>
                  <a:lnTo>
                    <a:pt x="0" y="347"/>
                  </a:lnTo>
                  <a:lnTo>
                    <a:pt x="24" y="335"/>
                  </a:lnTo>
                  <a:lnTo>
                    <a:pt x="41" y="321"/>
                  </a:lnTo>
                  <a:lnTo>
                    <a:pt x="53" y="300"/>
                  </a:lnTo>
                  <a:lnTo>
                    <a:pt x="62" y="279"/>
                  </a:lnTo>
                  <a:lnTo>
                    <a:pt x="66" y="258"/>
                  </a:lnTo>
                  <a:lnTo>
                    <a:pt x="69" y="238"/>
                  </a:lnTo>
                  <a:lnTo>
                    <a:pt x="71" y="221"/>
                  </a:lnTo>
                  <a:lnTo>
                    <a:pt x="71" y="208"/>
                  </a:lnTo>
                  <a:lnTo>
                    <a:pt x="69" y="196"/>
                  </a:lnTo>
                  <a:lnTo>
                    <a:pt x="68" y="183"/>
                  </a:lnTo>
                  <a:lnTo>
                    <a:pt x="63" y="167"/>
                  </a:lnTo>
                  <a:lnTo>
                    <a:pt x="59" y="151"/>
                  </a:lnTo>
                  <a:lnTo>
                    <a:pt x="68" y="149"/>
                  </a:lnTo>
                  <a:lnTo>
                    <a:pt x="78" y="143"/>
                  </a:lnTo>
                  <a:lnTo>
                    <a:pt x="90" y="134"/>
                  </a:lnTo>
                  <a:lnTo>
                    <a:pt x="100" y="122"/>
                  </a:lnTo>
                  <a:lnTo>
                    <a:pt x="109" y="109"/>
                  </a:lnTo>
                  <a:lnTo>
                    <a:pt x="115" y="94"/>
                  </a:lnTo>
                  <a:lnTo>
                    <a:pt x="117" y="78"/>
                  </a:lnTo>
                  <a:lnTo>
                    <a:pt x="114" y="62"/>
                  </a:lnTo>
                  <a:lnTo>
                    <a:pt x="125" y="60"/>
                  </a:lnTo>
                  <a:lnTo>
                    <a:pt x="142" y="57"/>
                  </a:lnTo>
                  <a:lnTo>
                    <a:pt x="158" y="50"/>
                  </a:lnTo>
                  <a:lnTo>
                    <a:pt x="177" y="43"/>
                  </a:lnTo>
                  <a:lnTo>
                    <a:pt x="193" y="32"/>
                  </a:lnTo>
                  <a:lnTo>
                    <a:pt x="210" y="22"/>
                  </a:lnTo>
                  <a:lnTo>
                    <a:pt x="223" y="12"/>
                  </a:lnTo>
                  <a:lnTo>
                    <a:pt x="232" y="0"/>
                  </a:lnTo>
                  <a:lnTo>
                    <a:pt x="232" y="13"/>
                  </a:lnTo>
                  <a:lnTo>
                    <a:pt x="233" y="29"/>
                  </a:lnTo>
                  <a:lnTo>
                    <a:pt x="236" y="47"/>
                  </a:lnTo>
                  <a:lnTo>
                    <a:pt x="242" y="63"/>
                  </a:lnTo>
                  <a:lnTo>
                    <a:pt x="250" y="80"/>
                  </a:lnTo>
                  <a:lnTo>
                    <a:pt x="260" y="94"/>
                  </a:lnTo>
                  <a:lnTo>
                    <a:pt x="272" y="108"/>
                  </a:lnTo>
                  <a:lnTo>
                    <a:pt x="285" y="117"/>
                  </a:lnTo>
                  <a:lnTo>
                    <a:pt x="276" y="118"/>
                  </a:lnTo>
                  <a:lnTo>
                    <a:pt x="267" y="121"/>
                  </a:lnTo>
                  <a:lnTo>
                    <a:pt x="258" y="125"/>
                  </a:lnTo>
                  <a:lnTo>
                    <a:pt x="251" y="131"/>
                  </a:lnTo>
                  <a:lnTo>
                    <a:pt x="245" y="139"/>
                  </a:lnTo>
                  <a:lnTo>
                    <a:pt x="244" y="148"/>
                  </a:lnTo>
                  <a:lnTo>
                    <a:pt x="244" y="159"/>
                  </a:lnTo>
                  <a:lnTo>
                    <a:pt x="250" y="171"/>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1" name="Freeform 344"/>
            <p:cNvSpPr>
              <a:spLocks/>
            </p:cNvSpPr>
            <p:nvPr/>
          </p:nvSpPr>
          <p:spPr bwMode="auto">
            <a:xfrm>
              <a:off x="1289" y="1689"/>
              <a:ext cx="168" cy="341"/>
            </a:xfrm>
            <a:custGeom>
              <a:avLst/>
              <a:gdLst>
                <a:gd name="T0" fmla="*/ 91 w 168"/>
                <a:gd name="T1" fmla="*/ 337 h 341"/>
                <a:gd name="T2" fmla="*/ 79 w 168"/>
                <a:gd name="T3" fmla="*/ 325 h 341"/>
                <a:gd name="T4" fmla="*/ 63 w 168"/>
                <a:gd name="T5" fmla="*/ 326 h 341"/>
                <a:gd name="T6" fmla="*/ 53 w 168"/>
                <a:gd name="T7" fmla="*/ 320 h 341"/>
                <a:gd name="T8" fmla="*/ 56 w 168"/>
                <a:gd name="T9" fmla="*/ 312 h 341"/>
                <a:gd name="T10" fmla="*/ 66 w 168"/>
                <a:gd name="T11" fmla="*/ 301 h 341"/>
                <a:gd name="T12" fmla="*/ 82 w 168"/>
                <a:gd name="T13" fmla="*/ 298 h 341"/>
                <a:gd name="T14" fmla="*/ 97 w 168"/>
                <a:gd name="T15" fmla="*/ 292 h 341"/>
                <a:gd name="T16" fmla="*/ 103 w 168"/>
                <a:gd name="T17" fmla="*/ 283 h 341"/>
                <a:gd name="T18" fmla="*/ 104 w 168"/>
                <a:gd name="T19" fmla="*/ 276 h 341"/>
                <a:gd name="T20" fmla="*/ 104 w 168"/>
                <a:gd name="T21" fmla="*/ 269 h 341"/>
                <a:gd name="T22" fmla="*/ 100 w 168"/>
                <a:gd name="T23" fmla="*/ 263 h 341"/>
                <a:gd name="T24" fmla="*/ 93 w 168"/>
                <a:gd name="T25" fmla="*/ 255 h 341"/>
                <a:gd name="T26" fmla="*/ 73 w 168"/>
                <a:gd name="T27" fmla="*/ 255 h 341"/>
                <a:gd name="T28" fmla="*/ 62 w 168"/>
                <a:gd name="T29" fmla="*/ 263 h 341"/>
                <a:gd name="T30" fmla="*/ 62 w 168"/>
                <a:gd name="T31" fmla="*/ 273 h 341"/>
                <a:gd name="T32" fmla="*/ 56 w 168"/>
                <a:gd name="T33" fmla="*/ 283 h 341"/>
                <a:gd name="T34" fmla="*/ 44 w 168"/>
                <a:gd name="T35" fmla="*/ 292 h 341"/>
                <a:gd name="T36" fmla="*/ 38 w 168"/>
                <a:gd name="T37" fmla="*/ 294 h 341"/>
                <a:gd name="T38" fmla="*/ 33 w 168"/>
                <a:gd name="T39" fmla="*/ 289 h 341"/>
                <a:gd name="T40" fmla="*/ 33 w 168"/>
                <a:gd name="T41" fmla="*/ 282 h 341"/>
                <a:gd name="T42" fmla="*/ 38 w 168"/>
                <a:gd name="T43" fmla="*/ 267 h 341"/>
                <a:gd name="T44" fmla="*/ 45 w 168"/>
                <a:gd name="T45" fmla="*/ 258 h 341"/>
                <a:gd name="T46" fmla="*/ 54 w 168"/>
                <a:gd name="T47" fmla="*/ 247 h 341"/>
                <a:gd name="T48" fmla="*/ 56 w 168"/>
                <a:gd name="T49" fmla="*/ 239 h 341"/>
                <a:gd name="T50" fmla="*/ 56 w 168"/>
                <a:gd name="T51" fmla="*/ 235 h 341"/>
                <a:gd name="T52" fmla="*/ 53 w 168"/>
                <a:gd name="T53" fmla="*/ 227 h 341"/>
                <a:gd name="T54" fmla="*/ 44 w 168"/>
                <a:gd name="T55" fmla="*/ 220 h 341"/>
                <a:gd name="T56" fmla="*/ 31 w 168"/>
                <a:gd name="T57" fmla="*/ 215 h 341"/>
                <a:gd name="T58" fmla="*/ 23 w 168"/>
                <a:gd name="T59" fmla="*/ 217 h 341"/>
                <a:gd name="T60" fmla="*/ 17 w 168"/>
                <a:gd name="T61" fmla="*/ 220 h 341"/>
                <a:gd name="T62" fmla="*/ 11 w 168"/>
                <a:gd name="T63" fmla="*/ 224 h 341"/>
                <a:gd name="T64" fmla="*/ 0 w 168"/>
                <a:gd name="T65" fmla="*/ 195 h 341"/>
                <a:gd name="T66" fmla="*/ 16 w 168"/>
                <a:gd name="T67" fmla="*/ 128 h 341"/>
                <a:gd name="T68" fmla="*/ 62 w 168"/>
                <a:gd name="T69" fmla="*/ 68 h 341"/>
                <a:gd name="T70" fmla="*/ 118 w 168"/>
                <a:gd name="T71" fmla="*/ 23 h 341"/>
                <a:gd name="T72" fmla="*/ 152 w 168"/>
                <a:gd name="T73" fmla="*/ 7 h 341"/>
                <a:gd name="T74" fmla="*/ 168 w 168"/>
                <a:gd name="T75" fmla="*/ 0 h 341"/>
                <a:gd name="T76" fmla="*/ 155 w 168"/>
                <a:gd name="T77" fmla="*/ 22 h 341"/>
                <a:gd name="T78" fmla="*/ 138 w 168"/>
                <a:gd name="T79" fmla="*/ 60 h 341"/>
                <a:gd name="T80" fmla="*/ 138 w 168"/>
                <a:gd name="T81" fmla="*/ 93 h 341"/>
                <a:gd name="T82" fmla="*/ 147 w 168"/>
                <a:gd name="T83" fmla="*/ 125 h 341"/>
                <a:gd name="T84" fmla="*/ 157 w 168"/>
                <a:gd name="T85" fmla="*/ 161 h 341"/>
                <a:gd name="T86" fmla="*/ 163 w 168"/>
                <a:gd name="T87" fmla="*/ 190 h 341"/>
                <a:gd name="T88" fmla="*/ 165 w 168"/>
                <a:gd name="T89" fmla="*/ 215 h 341"/>
                <a:gd name="T90" fmla="*/ 160 w 168"/>
                <a:gd name="T91" fmla="*/ 252 h 341"/>
                <a:gd name="T92" fmla="*/ 147 w 168"/>
                <a:gd name="T93" fmla="*/ 294 h 341"/>
                <a:gd name="T94" fmla="*/ 118 w 168"/>
                <a:gd name="T95" fmla="*/ 329 h 3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1"/>
                <a:gd name="T146" fmla="*/ 168 w 168"/>
                <a:gd name="T147" fmla="*/ 341 h 3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1">
                  <a:moveTo>
                    <a:pt x="94" y="341"/>
                  </a:moveTo>
                  <a:lnTo>
                    <a:pt x="91" y="337"/>
                  </a:lnTo>
                  <a:lnTo>
                    <a:pt x="87" y="329"/>
                  </a:lnTo>
                  <a:lnTo>
                    <a:pt x="79" y="325"/>
                  </a:lnTo>
                  <a:lnTo>
                    <a:pt x="69" y="325"/>
                  </a:lnTo>
                  <a:lnTo>
                    <a:pt x="63" y="326"/>
                  </a:lnTo>
                  <a:lnTo>
                    <a:pt x="57" y="325"/>
                  </a:lnTo>
                  <a:lnTo>
                    <a:pt x="53" y="320"/>
                  </a:lnTo>
                  <a:lnTo>
                    <a:pt x="50" y="317"/>
                  </a:lnTo>
                  <a:lnTo>
                    <a:pt x="56" y="312"/>
                  </a:lnTo>
                  <a:lnTo>
                    <a:pt x="60" y="306"/>
                  </a:lnTo>
                  <a:lnTo>
                    <a:pt x="66" y="301"/>
                  </a:lnTo>
                  <a:lnTo>
                    <a:pt x="70" y="297"/>
                  </a:lnTo>
                  <a:lnTo>
                    <a:pt x="82" y="298"/>
                  </a:lnTo>
                  <a:lnTo>
                    <a:pt x="91" y="295"/>
                  </a:lnTo>
                  <a:lnTo>
                    <a:pt x="97" y="292"/>
                  </a:lnTo>
                  <a:lnTo>
                    <a:pt x="101" y="286"/>
                  </a:lnTo>
                  <a:lnTo>
                    <a:pt x="103" y="283"/>
                  </a:lnTo>
                  <a:lnTo>
                    <a:pt x="104" y="279"/>
                  </a:lnTo>
                  <a:lnTo>
                    <a:pt x="104" y="276"/>
                  </a:lnTo>
                  <a:lnTo>
                    <a:pt x="104" y="272"/>
                  </a:lnTo>
                  <a:lnTo>
                    <a:pt x="104" y="269"/>
                  </a:lnTo>
                  <a:lnTo>
                    <a:pt x="103" y="266"/>
                  </a:lnTo>
                  <a:lnTo>
                    <a:pt x="100" y="263"/>
                  </a:lnTo>
                  <a:lnTo>
                    <a:pt x="98" y="260"/>
                  </a:lnTo>
                  <a:lnTo>
                    <a:pt x="93" y="255"/>
                  </a:lnTo>
                  <a:lnTo>
                    <a:pt x="84" y="254"/>
                  </a:lnTo>
                  <a:lnTo>
                    <a:pt x="73" y="255"/>
                  </a:lnTo>
                  <a:lnTo>
                    <a:pt x="66" y="258"/>
                  </a:lnTo>
                  <a:lnTo>
                    <a:pt x="62" y="263"/>
                  </a:lnTo>
                  <a:lnTo>
                    <a:pt x="62" y="267"/>
                  </a:lnTo>
                  <a:lnTo>
                    <a:pt x="62" y="273"/>
                  </a:lnTo>
                  <a:lnTo>
                    <a:pt x="62" y="278"/>
                  </a:lnTo>
                  <a:lnTo>
                    <a:pt x="56" y="283"/>
                  </a:lnTo>
                  <a:lnTo>
                    <a:pt x="50" y="288"/>
                  </a:lnTo>
                  <a:lnTo>
                    <a:pt x="44" y="292"/>
                  </a:lnTo>
                  <a:lnTo>
                    <a:pt x="41" y="295"/>
                  </a:lnTo>
                  <a:lnTo>
                    <a:pt x="38" y="294"/>
                  </a:lnTo>
                  <a:lnTo>
                    <a:pt x="36" y="291"/>
                  </a:lnTo>
                  <a:lnTo>
                    <a:pt x="33" y="289"/>
                  </a:lnTo>
                  <a:lnTo>
                    <a:pt x="31" y="288"/>
                  </a:lnTo>
                  <a:lnTo>
                    <a:pt x="33" y="282"/>
                  </a:lnTo>
                  <a:lnTo>
                    <a:pt x="36" y="275"/>
                  </a:lnTo>
                  <a:lnTo>
                    <a:pt x="38" y="267"/>
                  </a:lnTo>
                  <a:lnTo>
                    <a:pt x="39" y="263"/>
                  </a:lnTo>
                  <a:lnTo>
                    <a:pt x="45" y="258"/>
                  </a:lnTo>
                  <a:lnTo>
                    <a:pt x="50" y="254"/>
                  </a:lnTo>
                  <a:lnTo>
                    <a:pt x="54" y="247"/>
                  </a:lnTo>
                  <a:lnTo>
                    <a:pt x="56" y="241"/>
                  </a:lnTo>
                  <a:lnTo>
                    <a:pt x="56" y="239"/>
                  </a:lnTo>
                  <a:lnTo>
                    <a:pt x="56" y="236"/>
                  </a:lnTo>
                  <a:lnTo>
                    <a:pt x="56" y="235"/>
                  </a:lnTo>
                  <a:lnTo>
                    <a:pt x="56" y="233"/>
                  </a:lnTo>
                  <a:lnTo>
                    <a:pt x="53" y="227"/>
                  </a:lnTo>
                  <a:lnTo>
                    <a:pt x="48" y="223"/>
                  </a:lnTo>
                  <a:lnTo>
                    <a:pt x="44" y="220"/>
                  </a:lnTo>
                  <a:lnTo>
                    <a:pt x="35" y="217"/>
                  </a:lnTo>
                  <a:lnTo>
                    <a:pt x="31" y="215"/>
                  </a:lnTo>
                  <a:lnTo>
                    <a:pt x="28" y="215"/>
                  </a:lnTo>
                  <a:lnTo>
                    <a:pt x="23" y="217"/>
                  </a:lnTo>
                  <a:lnTo>
                    <a:pt x="20" y="218"/>
                  </a:lnTo>
                  <a:lnTo>
                    <a:pt x="17" y="220"/>
                  </a:lnTo>
                  <a:lnTo>
                    <a:pt x="14" y="223"/>
                  </a:lnTo>
                  <a:lnTo>
                    <a:pt x="11" y="224"/>
                  </a:lnTo>
                  <a:lnTo>
                    <a:pt x="8" y="227"/>
                  </a:lnTo>
                  <a:lnTo>
                    <a:pt x="0" y="195"/>
                  </a:lnTo>
                  <a:lnTo>
                    <a:pt x="2" y="162"/>
                  </a:lnTo>
                  <a:lnTo>
                    <a:pt x="16" y="128"/>
                  </a:lnTo>
                  <a:lnTo>
                    <a:pt x="36" y="97"/>
                  </a:lnTo>
                  <a:lnTo>
                    <a:pt x="62" y="68"/>
                  </a:lnTo>
                  <a:lnTo>
                    <a:pt x="90" y="43"/>
                  </a:lnTo>
                  <a:lnTo>
                    <a:pt x="118" y="23"/>
                  </a:lnTo>
                  <a:lnTo>
                    <a:pt x="144" y="10"/>
                  </a:lnTo>
                  <a:lnTo>
                    <a:pt x="152" y="7"/>
                  </a:lnTo>
                  <a:lnTo>
                    <a:pt x="162" y="1"/>
                  </a:lnTo>
                  <a:lnTo>
                    <a:pt x="168" y="0"/>
                  </a:lnTo>
                  <a:lnTo>
                    <a:pt x="165" y="7"/>
                  </a:lnTo>
                  <a:lnTo>
                    <a:pt x="155" y="22"/>
                  </a:lnTo>
                  <a:lnTo>
                    <a:pt x="144" y="40"/>
                  </a:lnTo>
                  <a:lnTo>
                    <a:pt x="138" y="60"/>
                  </a:lnTo>
                  <a:lnTo>
                    <a:pt x="137" y="81"/>
                  </a:lnTo>
                  <a:lnTo>
                    <a:pt x="138" y="93"/>
                  </a:lnTo>
                  <a:lnTo>
                    <a:pt x="143" y="108"/>
                  </a:lnTo>
                  <a:lnTo>
                    <a:pt x="147" y="125"/>
                  </a:lnTo>
                  <a:lnTo>
                    <a:pt x="153" y="145"/>
                  </a:lnTo>
                  <a:lnTo>
                    <a:pt x="157" y="161"/>
                  </a:lnTo>
                  <a:lnTo>
                    <a:pt x="162" y="177"/>
                  </a:lnTo>
                  <a:lnTo>
                    <a:pt x="163" y="190"/>
                  </a:lnTo>
                  <a:lnTo>
                    <a:pt x="165" y="202"/>
                  </a:lnTo>
                  <a:lnTo>
                    <a:pt x="165" y="215"/>
                  </a:lnTo>
                  <a:lnTo>
                    <a:pt x="163" y="232"/>
                  </a:lnTo>
                  <a:lnTo>
                    <a:pt x="160" y="252"/>
                  </a:lnTo>
                  <a:lnTo>
                    <a:pt x="156" y="273"/>
                  </a:lnTo>
                  <a:lnTo>
                    <a:pt x="147" y="294"/>
                  </a:lnTo>
                  <a:lnTo>
                    <a:pt x="135" y="315"/>
                  </a:lnTo>
                  <a:lnTo>
                    <a:pt x="118" y="329"/>
                  </a:lnTo>
                  <a:lnTo>
                    <a:pt x="94" y="34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2" name="Freeform 345"/>
            <p:cNvSpPr>
              <a:spLocks/>
            </p:cNvSpPr>
            <p:nvPr/>
          </p:nvSpPr>
          <p:spPr bwMode="auto">
            <a:xfrm>
              <a:off x="1026" y="1854"/>
              <a:ext cx="821" cy="577"/>
            </a:xfrm>
            <a:custGeom>
              <a:avLst/>
              <a:gdLst>
                <a:gd name="T0" fmla="*/ 379 w 821"/>
                <a:gd name="T1" fmla="*/ 492 h 577"/>
                <a:gd name="T2" fmla="*/ 335 w 821"/>
                <a:gd name="T3" fmla="*/ 569 h 577"/>
                <a:gd name="T4" fmla="*/ 296 w 821"/>
                <a:gd name="T5" fmla="*/ 503 h 577"/>
                <a:gd name="T6" fmla="*/ 249 w 821"/>
                <a:gd name="T7" fmla="*/ 453 h 577"/>
                <a:gd name="T8" fmla="*/ 233 w 821"/>
                <a:gd name="T9" fmla="*/ 330 h 577"/>
                <a:gd name="T10" fmla="*/ 265 w 821"/>
                <a:gd name="T11" fmla="*/ 272 h 577"/>
                <a:gd name="T12" fmla="*/ 294 w 821"/>
                <a:gd name="T13" fmla="*/ 215 h 577"/>
                <a:gd name="T14" fmla="*/ 276 w 821"/>
                <a:gd name="T15" fmla="*/ 225 h 577"/>
                <a:gd name="T16" fmla="*/ 254 w 821"/>
                <a:gd name="T17" fmla="*/ 278 h 577"/>
                <a:gd name="T18" fmla="*/ 168 w 821"/>
                <a:gd name="T19" fmla="*/ 346 h 577"/>
                <a:gd name="T20" fmla="*/ 103 w 821"/>
                <a:gd name="T21" fmla="*/ 352 h 577"/>
                <a:gd name="T22" fmla="*/ 62 w 821"/>
                <a:gd name="T23" fmla="*/ 336 h 577"/>
                <a:gd name="T24" fmla="*/ 0 w 821"/>
                <a:gd name="T25" fmla="*/ 308 h 577"/>
                <a:gd name="T26" fmla="*/ 51 w 821"/>
                <a:gd name="T27" fmla="*/ 290 h 577"/>
                <a:gd name="T28" fmla="*/ 96 w 821"/>
                <a:gd name="T29" fmla="*/ 234 h 577"/>
                <a:gd name="T30" fmla="*/ 184 w 821"/>
                <a:gd name="T31" fmla="*/ 176 h 577"/>
                <a:gd name="T32" fmla="*/ 240 w 821"/>
                <a:gd name="T33" fmla="*/ 179 h 577"/>
                <a:gd name="T34" fmla="*/ 251 w 821"/>
                <a:gd name="T35" fmla="*/ 184 h 577"/>
                <a:gd name="T36" fmla="*/ 239 w 821"/>
                <a:gd name="T37" fmla="*/ 213 h 577"/>
                <a:gd name="T38" fmla="*/ 246 w 821"/>
                <a:gd name="T39" fmla="*/ 220 h 577"/>
                <a:gd name="T40" fmla="*/ 274 w 821"/>
                <a:gd name="T41" fmla="*/ 213 h 577"/>
                <a:gd name="T42" fmla="*/ 271 w 821"/>
                <a:gd name="T43" fmla="*/ 178 h 577"/>
                <a:gd name="T44" fmla="*/ 280 w 821"/>
                <a:gd name="T45" fmla="*/ 176 h 577"/>
                <a:gd name="T46" fmla="*/ 298 w 821"/>
                <a:gd name="T47" fmla="*/ 198 h 577"/>
                <a:gd name="T48" fmla="*/ 335 w 821"/>
                <a:gd name="T49" fmla="*/ 203 h 577"/>
                <a:gd name="T50" fmla="*/ 363 w 821"/>
                <a:gd name="T51" fmla="*/ 179 h 577"/>
                <a:gd name="T52" fmla="*/ 394 w 821"/>
                <a:gd name="T53" fmla="*/ 170 h 577"/>
                <a:gd name="T54" fmla="*/ 440 w 821"/>
                <a:gd name="T55" fmla="*/ 121 h 577"/>
                <a:gd name="T56" fmla="*/ 537 w 821"/>
                <a:gd name="T57" fmla="*/ 8 h 577"/>
                <a:gd name="T58" fmla="*/ 614 w 821"/>
                <a:gd name="T59" fmla="*/ 0 h 577"/>
                <a:gd name="T60" fmla="*/ 676 w 821"/>
                <a:gd name="T61" fmla="*/ 12 h 577"/>
                <a:gd name="T62" fmla="*/ 742 w 821"/>
                <a:gd name="T63" fmla="*/ 36 h 577"/>
                <a:gd name="T64" fmla="*/ 807 w 821"/>
                <a:gd name="T65" fmla="*/ 39 h 577"/>
                <a:gd name="T66" fmla="*/ 797 w 821"/>
                <a:gd name="T67" fmla="*/ 73 h 577"/>
                <a:gd name="T68" fmla="*/ 708 w 821"/>
                <a:gd name="T69" fmla="*/ 179 h 577"/>
                <a:gd name="T70" fmla="*/ 629 w 821"/>
                <a:gd name="T71" fmla="*/ 216 h 577"/>
                <a:gd name="T72" fmla="*/ 545 w 821"/>
                <a:gd name="T73" fmla="*/ 235 h 577"/>
                <a:gd name="T74" fmla="*/ 466 w 821"/>
                <a:gd name="T75" fmla="*/ 216 h 577"/>
                <a:gd name="T76" fmla="*/ 425 w 821"/>
                <a:gd name="T77" fmla="*/ 194 h 577"/>
                <a:gd name="T78" fmla="*/ 394 w 821"/>
                <a:gd name="T79" fmla="*/ 185 h 577"/>
                <a:gd name="T80" fmla="*/ 363 w 821"/>
                <a:gd name="T81" fmla="*/ 194 h 577"/>
                <a:gd name="T82" fmla="*/ 366 w 821"/>
                <a:gd name="T83" fmla="*/ 210 h 577"/>
                <a:gd name="T84" fmla="*/ 401 w 821"/>
                <a:gd name="T85" fmla="*/ 207 h 577"/>
                <a:gd name="T86" fmla="*/ 444 w 821"/>
                <a:gd name="T87" fmla="*/ 204 h 577"/>
                <a:gd name="T88" fmla="*/ 524 w 821"/>
                <a:gd name="T89" fmla="*/ 234 h 577"/>
                <a:gd name="T90" fmla="*/ 595 w 821"/>
                <a:gd name="T91" fmla="*/ 318 h 577"/>
                <a:gd name="T92" fmla="*/ 617 w 821"/>
                <a:gd name="T93" fmla="*/ 420 h 577"/>
                <a:gd name="T94" fmla="*/ 574 w 821"/>
                <a:gd name="T95" fmla="*/ 420 h 577"/>
                <a:gd name="T96" fmla="*/ 477 w 821"/>
                <a:gd name="T97" fmla="*/ 392 h 577"/>
                <a:gd name="T98" fmla="*/ 418 w 821"/>
                <a:gd name="T99" fmla="*/ 374 h 577"/>
                <a:gd name="T100" fmla="*/ 370 w 821"/>
                <a:gd name="T101" fmla="*/ 300 h 577"/>
                <a:gd name="T102" fmla="*/ 356 w 821"/>
                <a:gd name="T103" fmla="*/ 232 h 577"/>
                <a:gd name="T104" fmla="*/ 322 w 821"/>
                <a:gd name="T105" fmla="*/ 209 h 577"/>
                <a:gd name="T106" fmla="*/ 302 w 821"/>
                <a:gd name="T107" fmla="*/ 213 h 577"/>
                <a:gd name="T108" fmla="*/ 322 w 821"/>
                <a:gd name="T109" fmla="*/ 246 h 577"/>
                <a:gd name="T110" fmla="*/ 382 w 821"/>
                <a:gd name="T111" fmla="*/ 318 h 5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7"/>
                <a:gd name="T170" fmla="*/ 821 w 821"/>
                <a:gd name="T171" fmla="*/ 577 h 5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7">
                  <a:moveTo>
                    <a:pt x="391" y="340"/>
                  </a:moveTo>
                  <a:lnTo>
                    <a:pt x="398" y="382"/>
                  </a:lnTo>
                  <a:lnTo>
                    <a:pt x="398" y="423"/>
                  </a:lnTo>
                  <a:lnTo>
                    <a:pt x="392" y="463"/>
                  </a:lnTo>
                  <a:lnTo>
                    <a:pt x="379" y="492"/>
                  </a:lnTo>
                  <a:lnTo>
                    <a:pt x="364" y="515"/>
                  </a:lnTo>
                  <a:lnTo>
                    <a:pt x="353" y="534"/>
                  </a:lnTo>
                  <a:lnTo>
                    <a:pt x="344" y="555"/>
                  </a:lnTo>
                  <a:lnTo>
                    <a:pt x="336" y="577"/>
                  </a:lnTo>
                  <a:lnTo>
                    <a:pt x="335" y="569"/>
                  </a:lnTo>
                  <a:lnTo>
                    <a:pt x="330" y="557"/>
                  </a:lnTo>
                  <a:lnTo>
                    <a:pt x="325" y="544"/>
                  </a:lnTo>
                  <a:lnTo>
                    <a:pt x="316" y="531"/>
                  </a:lnTo>
                  <a:lnTo>
                    <a:pt x="307" y="516"/>
                  </a:lnTo>
                  <a:lnTo>
                    <a:pt x="296" y="503"/>
                  </a:lnTo>
                  <a:lnTo>
                    <a:pt x="286" y="489"/>
                  </a:lnTo>
                  <a:lnTo>
                    <a:pt x="276" y="481"/>
                  </a:lnTo>
                  <a:lnTo>
                    <a:pt x="265" y="472"/>
                  </a:lnTo>
                  <a:lnTo>
                    <a:pt x="257" y="461"/>
                  </a:lnTo>
                  <a:lnTo>
                    <a:pt x="249" y="453"/>
                  </a:lnTo>
                  <a:lnTo>
                    <a:pt x="243" y="442"/>
                  </a:lnTo>
                  <a:lnTo>
                    <a:pt x="232" y="410"/>
                  </a:lnTo>
                  <a:lnTo>
                    <a:pt x="229" y="379"/>
                  </a:lnTo>
                  <a:lnTo>
                    <a:pt x="230" y="351"/>
                  </a:lnTo>
                  <a:lnTo>
                    <a:pt x="233" y="330"/>
                  </a:lnTo>
                  <a:lnTo>
                    <a:pt x="236" y="318"/>
                  </a:lnTo>
                  <a:lnTo>
                    <a:pt x="242" y="306"/>
                  </a:lnTo>
                  <a:lnTo>
                    <a:pt x="249" y="296"/>
                  </a:lnTo>
                  <a:lnTo>
                    <a:pt x="258" y="284"/>
                  </a:lnTo>
                  <a:lnTo>
                    <a:pt x="265" y="272"/>
                  </a:lnTo>
                  <a:lnTo>
                    <a:pt x="274" y="259"/>
                  </a:lnTo>
                  <a:lnTo>
                    <a:pt x="283" y="246"/>
                  </a:lnTo>
                  <a:lnTo>
                    <a:pt x="291" y="232"/>
                  </a:lnTo>
                  <a:lnTo>
                    <a:pt x="294" y="223"/>
                  </a:lnTo>
                  <a:lnTo>
                    <a:pt x="294" y="215"/>
                  </a:lnTo>
                  <a:lnTo>
                    <a:pt x="292" y="207"/>
                  </a:lnTo>
                  <a:lnTo>
                    <a:pt x="289" y="206"/>
                  </a:lnTo>
                  <a:lnTo>
                    <a:pt x="283" y="210"/>
                  </a:lnTo>
                  <a:lnTo>
                    <a:pt x="279" y="216"/>
                  </a:lnTo>
                  <a:lnTo>
                    <a:pt x="276" y="225"/>
                  </a:lnTo>
                  <a:lnTo>
                    <a:pt x="273" y="232"/>
                  </a:lnTo>
                  <a:lnTo>
                    <a:pt x="270" y="246"/>
                  </a:lnTo>
                  <a:lnTo>
                    <a:pt x="265" y="257"/>
                  </a:lnTo>
                  <a:lnTo>
                    <a:pt x="260" y="268"/>
                  </a:lnTo>
                  <a:lnTo>
                    <a:pt x="254" y="278"/>
                  </a:lnTo>
                  <a:lnTo>
                    <a:pt x="240" y="297"/>
                  </a:lnTo>
                  <a:lnTo>
                    <a:pt x="224" y="314"/>
                  </a:lnTo>
                  <a:lnTo>
                    <a:pt x="206" y="328"/>
                  </a:lnTo>
                  <a:lnTo>
                    <a:pt x="187" y="339"/>
                  </a:lnTo>
                  <a:lnTo>
                    <a:pt x="168" y="346"/>
                  </a:lnTo>
                  <a:lnTo>
                    <a:pt x="149" y="352"/>
                  </a:lnTo>
                  <a:lnTo>
                    <a:pt x="131" y="353"/>
                  </a:lnTo>
                  <a:lnTo>
                    <a:pt x="113" y="353"/>
                  </a:lnTo>
                  <a:lnTo>
                    <a:pt x="107" y="353"/>
                  </a:lnTo>
                  <a:lnTo>
                    <a:pt x="103" y="352"/>
                  </a:lnTo>
                  <a:lnTo>
                    <a:pt x="97" y="351"/>
                  </a:lnTo>
                  <a:lnTo>
                    <a:pt x="93" y="349"/>
                  </a:lnTo>
                  <a:lnTo>
                    <a:pt x="82" y="346"/>
                  </a:lnTo>
                  <a:lnTo>
                    <a:pt x="72" y="342"/>
                  </a:lnTo>
                  <a:lnTo>
                    <a:pt x="62" y="336"/>
                  </a:lnTo>
                  <a:lnTo>
                    <a:pt x="51" y="331"/>
                  </a:lnTo>
                  <a:lnTo>
                    <a:pt x="40" y="325"/>
                  </a:lnTo>
                  <a:lnTo>
                    <a:pt x="28" y="319"/>
                  </a:lnTo>
                  <a:lnTo>
                    <a:pt x="14" y="314"/>
                  </a:lnTo>
                  <a:lnTo>
                    <a:pt x="0" y="308"/>
                  </a:lnTo>
                  <a:lnTo>
                    <a:pt x="9" y="305"/>
                  </a:lnTo>
                  <a:lnTo>
                    <a:pt x="17" y="302"/>
                  </a:lnTo>
                  <a:lnTo>
                    <a:pt x="29" y="299"/>
                  </a:lnTo>
                  <a:lnTo>
                    <a:pt x="41" y="294"/>
                  </a:lnTo>
                  <a:lnTo>
                    <a:pt x="51" y="290"/>
                  </a:lnTo>
                  <a:lnTo>
                    <a:pt x="62" y="283"/>
                  </a:lnTo>
                  <a:lnTo>
                    <a:pt x="71" y="275"/>
                  </a:lnTo>
                  <a:lnTo>
                    <a:pt x="76" y="265"/>
                  </a:lnTo>
                  <a:lnTo>
                    <a:pt x="84" y="250"/>
                  </a:lnTo>
                  <a:lnTo>
                    <a:pt x="96" y="234"/>
                  </a:lnTo>
                  <a:lnTo>
                    <a:pt x="109" y="218"/>
                  </a:lnTo>
                  <a:lnTo>
                    <a:pt x="127" y="201"/>
                  </a:lnTo>
                  <a:lnTo>
                    <a:pt x="144" y="189"/>
                  </a:lnTo>
                  <a:lnTo>
                    <a:pt x="164" y="181"/>
                  </a:lnTo>
                  <a:lnTo>
                    <a:pt x="184" y="176"/>
                  </a:lnTo>
                  <a:lnTo>
                    <a:pt x="206" y="179"/>
                  </a:lnTo>
                  <a:lnTo>
                    <a:pt x="215" y="184"/>
                  </a:lnTo>
                  <a:lnTo>
                    <a:pt x="226" y="185"/>
                  </a:lnTo>
                  <a:lnTo>
                    <a:pt x="234" y="184"/>
                  </a:lnTo>
                  <a:lnTo>
                    <a:pt x="240" y="179"/>
                  </a:lnTo>
                  <a:lnTo>
                    <a:pt x="245" y="175"/>
                  </a:lnTo>
                  <a:lnTo>
                    <a:pt x="249" y="175"/>
                  </a:lnTo>
                  <a:lnTo>
                    <a:pt x="254" y="176"/>
                  </a:lnTo>
                  <a:lnTo>
                    <a:pt x="258" y="178"/>
                  </a:lnTo>
                  <a:lnTo>
                    <a:pt x="251" y="184"/>
                  </a:lnTo>
                  <a:lnTo>
                    <a:pt x="243" y="192"/>
                  </a:lnTo>
                  <a:lnTo>
                    <a:pt x="239" y="201"/>
                  </a:lnTo>
                  <a:lnTo>
                    <a:pt x="237" y="210"/>
                  </a:lnTo>
                  <a:lnTo>
                    <a:pt x="237" y="212"/>
                  </a:lnTo>
                  <a:lnTo>
                    <a:pt x="239" y="213"/>
                  </a:lnTo>
                  <a:lnTo>
                    <a:pt x="239" y="216"/>
                  </a:lnTo>
                  <a:lnTo>
                    <a:pt x="240" y="218"/>
                  </a:lnTo>
                  <a:lnTo>
                    <a:pt x="242" y="219"/>
                  </a:lnTo>
                  <a:lnTo>
                    <a:pt x="243" y="219"/>
                  </a:lnTo>
                  <a:lnTo>
                    <a:pt x="246" y="220"/>
                  </a:lnTo>
                  <a:lnTo>
                    <a:pt x="248" y="222"/>
                  </a:lnTo>
                  <a:lnTo>
                    <a:pt x="255" y="223"/>
                  </a:lnTo>
                  <a:lnTo>
                    <a:pt x="263" y="222"/>
                  </a:lnTo>
                  <a:lnTo>
                    <a:pt x="270" y="218"/>
                  </a:lnTo>
                  <a:lnTo>
                    <a:pt x="274" y="213"/>
                  </a:lnTo>
                  <a:lnTo>
                    <a:pt x="279" y="206"/>
                  </a:lnTo>
                  <a:lnTo>
                    <a:pt x="279" y="197"/>
                  </a:lnTo>
                  <a:lnTo>
                    <a:pt x="277" y="188"/>
                  </a:lnTo>
                  <a:lnTo>
                    <a:pt x="274" y="182"/>
                  </a:lnTo>
                  <a:lnTo>
                    <a:pt x="271" y="178"/>
                  </a:lnTo>
                  <a:lnTo>
                    <a:pt x="271" y="175"/>
                  </a:lnTo>
                  <a:lnTo>
                    <a:pt x="273" y="173"/>
                  </a:lnTo>
                  <a:lnTo>
                    <a:pt x="276" y="172"/>
                  </a:lnTo>
                  <a:lnTo>
                    <a:pt x="279" y="172"/>
                  </a:lnTo>
                  <a:lnTo>
                    <a:pt x="280" y="176"/>
                  </a:lnTo>
                  <a:lnTo>
                    <a:pt x="282" y="181"/>
                  </a:lnTo>
                  <a:lnTo>
                    <a:pt x="283" y="185"/>
                  </a:lnTo>
                  <a:lnTo>
                    <a:pt x="285" y="191"/>
                  </a:lnTo>
                  <a:lnTo>
                    <a:pt x="291" y="197"/>
                  </a:lnTo>
                  <a:lnTo>
                    <a:pt x="298" y="198"/>
                  </a:lnTo>
                  <a:lnTo>
                    <a:pt x="310" y="192"/>
                  </a:lnTo>
                  <a:lnTo>
                    <a:pt x="314" y="197"/>
                  </a:lnTo>
                  <a:lnTo>
                    <a:pt x="320" y="200"/>
                  </a:lnTo>
                  <a:lnTo>
                    <a:pt x="327" y="203"/>
                  </a:lnTo>
                  <a:lnTo>
                    <a:pt x="335" y="203"/>
                  </a:lnTo>
                  <a:lnTo>
                    <a:pt x="341" y="201"/>
                  </a:lnTo>
                  <a:lnTo>
                    <a:pt x="348" y="197"/>
                  </a:lnTo>
                  <a:lnTo>
                    <a:pt x="354" y="191"/>
                  </a:lnTo>
                  <a:lnTo>
                    <a:pt x="358" y="181"/>
                  </a:lnTo>
                  <a:lnTo>
                    <a:pt x="363" y="179"/>
                  </a:lnTo>
                  <a:lnTo>
                    <a:pt x="367" y="178"/>
                  </a:lnTo>
                  <a:lnTo>
                    <a:pt x="373" y="175"/>
                  </a:lnTo>
                  <a:lnTo>
                    <a:pt x="381" y="173"/>
                  </a:lnTo>
                  <a:lnTo>
                    <a:pt x="387" y="172"/>
                  </a:lnTo>
                  <a:lnTo>
                    <a:pt x="394" y="170"/>
                  </a:lnTo>
                  <a:lnTo>
                    <a:pt x="401" y="169"/>
                  </a:lnTo>
                  <a:lnTo>
                    <a:pt x="409" y="167"/>
                  </a:lnTo>
                  <a:lnTo>
                    <a:pt x="420" y="160"/>
                  </a:lnTo>
                  <a:lnTo>
                    <a:pt x="431" y="145"/>
                  </a:lnTo>
                  <a:lnTo>
                    <a:pt x="440" y="121"/>
                  </a:lnTo>
                  <a:lnTo>
                    <a:pt x="450" y="92"/>
                  </a:lnTo>
                  <a:lnTo>
                    <a:pt x="466" y="59"/>
                  </a:lnTo>
                  <a:lnTo>
                    <a:pt x="488" y="34"/>
                  </a:lnTo>
                  <a:lnTo>
                    <a:pt x="512" y="18"/>
                  </a:lnTo>
                  <a:lnTo>
                    <a:pt x="537" y="8"/>
                  </a:lnTo>
                  <a:lnTo>
                    <a:pt x="561" y="2"/>
                  </a:lnTo>
                  <a:lnTo>
                    <a:pt x="581" y="0"/>
                  </a:lnTo>
                  <a:lnTo>
                    <a:pt x="598" y="0"/>
                  </a:lnTo>
                  <a:lnTo>
                    <a:pt x="607" y="0"/>
                  </a:lnTo>
                  <a:lnTo>
                    <a:pt x="614" y="0"/>
                  </a:lnTo>
                  <a:lnTo>
                    <a:pt x="623" y="2"/>
                  </a:lnTo>
                  <a:lnTo>
                    <a:pt x="635" y="3"/>
                  </a:lnTo>
                  <a:lnTo>
                    <a:pt x="648" y="5"/>
                  </a:lnTo>
                  <a:lnTo>
                    <a:pt x="663" y="8"/>
                  </a:lnTo>
                  <a:lnTo>
                    <a:pt x="676" y="12"/>
                  </a:lnTo>
                  <a:lnTo>
                    <a:pt x="691" y="16"/>
                  </a:lnTo>
                  <a:lnTo>
                    <a:pt x="702" y="22"/>
                  </a:lnTo>
                  <a:lnTo>
                    <a:pt x="714" y="28"/>
                  </a:lnTo>
                  <a:lnTo>
                    <a:pt x="728" y="33"/>
                  </a:lnTo>
                  <a:lnTo>
                    <a:pt x="742" y="36"/>
                  </a:lnTo>
                  <a:lnTo>
                    <a:pt x="756" y="39"/>
                  </a:lnTo>
                  <a:lnTo>
                    <a:pt x="770" y="40"/>
                  </a:lnTo>
                  <a:lnTo>
                    <a:pt x="784" y="40"/>
                  </a:lnTo>
                  <a:lnTo>
                    <a:pt x="795" y="40"/>
                  </a:lnTo>
                  <a:lnTo>
                    <a:pt x="807" y="39"/>
                  </a:lnTo>
                  <a:lnTo>
                    <a:pt x="821" y="39"/>
                  </a:lnTo>
                  <a:lnTo>
                    <a:pt x="821" y="45"/>
                  </a:lnTo>
                  <a:lnTo>
                    <a:pt x="815" y="50"/>
                  </a:lnTo>
                  <a:lnTo>
                    <a:pt x="809" y="56"/>
                  </a:lnTo>
                  <a:lnTo>
                    <a:pt x="797" y="73"/>
                  </a:lnTo>
                  <a:lnTo>
                    <a:pt x="782" y="93"/>
                  </a:lnTo>
                  <a:lnTo>
                    <a:pt x="764" y="116"/>
                  </a:lnTo>
                  <a:lnTo>
                    <a:pt x="747" y="138"/>
                  </a:lnTo>
                  <a:lnTo>
                    <a:pt x="728" y="160"/>
                  </a:lnTo>
                  <a:lnTo>
                    <a:pt x="708" y="179"/>
                  </a:lnTo>
                  <a:lnTo>
                    <a:pt x="689" y="194"/>
                  </a:lnTo>
                  <a:lnTo>
                    <a:pt x="671" y="203"/>
                  </a:lnTo>
                  <a:lnTo>
                    <a:pt x="660" y="206"/>
                  </a:lnTo>
                  <a:lnTo>
                    <a:pt x="646" y="210"/>
                  </a:lnTo>
                  <a:lnTo>
                    <a:pt x="629" y="216"/>
                  </a:lnTo>
                  <a:lnTo>
                    <a:pt x="611" y="220"/>
                  </a:lnTo>
                  <a:lnTo>
                    <a:pt x="593" y="226"/>
                  </a:lnTo>
                  <a:lnTo>
                    <a:pt x="576" y="231"/>
                  </a:lnTo>
                  <a:lnTo>
                    <a:pt x="559" y="234"/>
                  </a:lnTo>
                  <a:lnTo>
                    <a:pt x="545" y="235"/>
                  </a:lnTo>
                  <a:lnTo>
                    <a:pt x="531" y="234"/>
                  </a:lnTo>
                  <a:lnTo>
                    <a:pt x="515" y="231"/>
                  </a:lnTo>
                  <a:lnTo>
                    <a:pt x="497" y="226"/>
                  </a:lnTo>
                  <a:lnTo>
                    <a:pt x="481" y="220"/>
                  </a:lnTo>
                  <a:lnTo>
                    <a:pt x="466" y="216"/>
                  </a:lnTo>
                  <a:lnTo>
                    <a:pt x="453" y="210"/>
                  </a:lnTo>
                  <a:lnTo>
                    <a:pt x="443" y="206"/>
                  </a:lnTo>
                  <a:lnTo>
                    <a:pt x="437" y="203"/>
                  </a:lnTo>
                  <a:lnTo>
                    <a:pt x="431" y="198"/>
                  </a:lnTo>
                  <a:lnTo>
                    <a:pt x="425" y="194"/>
                  </a:lnTo>
                  <a:lnTo>
                    <a:pt x="418" y="189"/>
                  </a:lnTo>
                  <a:lnTo>
                    <a:pt x="412" y="186"/>
                  </a:lnTo>
                  <a:lnTo>
                    <a:pt x="407" y="185"/>
                  </a:lnTo>
                  <a:lnTo>
                    <a:pt x="401" y="185"/>
                  </a:lnTo>
                  <a:lnTo>
                    <a:pt x="394" y="185"/>
                  </a:lnTo>
                  <a:lnTo>
                    <a:pt x="387" y="186"/>
                  </a:lnTo>
                  <a:lnTo>
                    <a:pt x="379" y="188"/>
                  </a:lnTo>
                  <a:lnTo>
                    <a:pt x="373" y="189"/>
                  </a:lnTo>
                  <a:lnTo>
                    <a:pt x="367" y="192"/>
                  </a:lnTo>
                  <a:lnTo>
                    <a:pt x="363" y="194"/>
                  </a:lnTo>
                  <a:lnTo>
                    <a:pt x="357" y="198"/>
                  </a:lnTo>
                  <a:lnTo>
                    <a:pt x="356" y="203"/>
                  </a:lnTo>
                  <a:lnTo>
                    <a:pt x="357" y="206"/>
                  </a:lnTo>
                  <a:lnTo>
                    <a:pt x="361" y="209"/>
                  </a:lnTo>
                  <a:lnTo>
                    <a:pt x="366" y="210"/>
                  </a:lnTo>
                  <a:lnTo>
                    <a:pt x="372" y="210"/>
                  </a:lnTo>
                  <a:lnTo>
                    <a:pt x="378" y="209"/>
                  </a:lnTo>
                  <a:lnTo>
                    <a:pt x="385" y="209"/>
                  </a:lnTo>
                  <a:lnTo>
                    <a:pt x="392" y="207"/>
                  </a:lnTo>
                  <a:lnTo>
                    <a:pt x="401" y="207"/>
                  </a:lnTo>
                  <a:lnTo>
                    <a:pt x="410" y="206"/>
                  </a:lnTo>
                  <a:lnTo>
                    <a:pt x="418" y="204"/>
                  </a:lnTo>
                  <a:lnTo>
                    <a:pt x="426" y="203"/>
                  </a:lnTo>
                  <a:lnTo>
                    <a:pt x="434" y="203"/>
                  </a:lnTo>
                  <a:lnTo>
                    <a:pt x="444" y="204"/>
                  </a:lnTo>
                  <a:lnTo>
                    <a:pt x="454" y="206"/>
                  </a:lnTo>
                  <a:lnTo>
                    <a:pt x="468" y="210"/>
                  </a:lnTo>
                  <a:lnTo>
                    <a:pt x="482" y="216"/>
                  </a:lnTo>
                  <a:lnTo>
                    <a:pt x="502" y="223"/>
                  </a:lnTo>
                  <a:lnTo>
                    <a:pt x="524" y="234"/>
                  </a:lnTo>
                  <a:lnTo>
                    <a:pt x="542" y="244"/>
                  </a:lnTo>
                  <a:lnTo>
                    <a:pt x="556" y="259"/>
                  </a:lnTo>
                  <a:lnTo>
                    <a:pt x="571" y="277"/>
                  </a:lnTo>
                  <a:lnTo>
                    <a:pt x="583" y="296"/>
                  </a:lnTo>
                  <a:lnTo>
                    <a:pt x="595" y="318"/>
                  </a:lnTo>
                  <a:lnTo>
                    <a:pt x="602" y="340"/>
                  </a:lnTo>
                  <a:lnTo>
                    <a:pt x="609" y="365"/>
                  </a:lnTo>
                  <a:lnTo>
                    <a:pt x="614" y="389"/>
                  </a:lnTo>
                  <a:lnTo>
                    <a:pt x="615" y="405"/>
                  </a:lnTo>
                  <a:lnTo>
                    <a:pt x="617" y="420"/>
                  </a:lnTo>
                  <a:lnTo>
                    <a:pt x="615" y="435"/>
                  </a:lnTo>
                  <a:lnTo>
                    <a:pt x="614" y="450"/>
                  </a:lnTo>
                  <a:lnTo>
                    <a:pt x="605" y="439"/>
                  </a:lnTo>
                  <a:lnTo>
                    <a:pt x="590" y="429"/>
                  </a:lnTo>
                  <a:lnTo>
                    <a:pt x="574" y="420"/>
                  </a:lnTo>
                  <a:lnTo>
                    <a:pt x="555" y="411"/>
                  </a:lnTo>
                  <a:lnTo>
                    <a:pt x="534" y="405"/>
                  </a:lnTo>
                  <a:lnTo>
                    <a:pt x="514" y="399"/>
                  </a:lnTo>
                  <a:lnTo>
                    <a:pt x="494" y="395"/>
                  </a:lnTo>
                  <a:lnTo>
                    <a:pt x="477" y="392"/>
                  </a:lnTo>
                  <a:lnTo>
                    <a:pt x="466" y="390"/>
                  </a:lnTo>
                  <a:lnTo>
                    <a:pt x="454" y="387"/>
                  </a:lnTo>
                  <a:lnTo>
                    <a:pt x="441" y="385"/>
                  </a:lnTo>
                  <a:lnTo>
                    <a:pt x="429" y="380"/>
                  </a:lnTo>
                  <a:lnTo>
                    <a:pt x="418" y="374"/>
                  </a:lnTo>
                  <a:lnTo>
                    <a:pt x="406" y="364"/>
                  </a:lnTo>
                  <a:lnTo>
                    <a:pt x="397" y="352"/>
                  </a:lnTo>
                  <a:lnTo>
                    <a:pt x="389" y="337"/>
                  </a:lnTo>
                  <a:lnTo>
                    <a:pt x="379" y="317"/>
                  </a:lnTo>
                  <a:lnTo>
                    <a:pt x="370" y="300"/>
                  </a:lnTo>
                  <a:lnTo>
                    <a:pt x="364" y="281"/>
                  </a:lnTo>
                  <a:lnTo>
                    <a:pt x="364" y="254"/>
                  </a:lnTo>
                  <a:lnTo>
                    <a:pt x="364" y="247"/>
                  </a:lnTo>
                  <a:lnTo>
                    <a:pt x="360" y="238"/>
                  </a:lnTo>
                  <a:lnTo>
                    <a:pt x="356" y="232"/>
                  </a:lnTo>
                  <a:lnTo>
                    <a:pt x="348" y="225"/>
                  </a:lnTo>
                  <a:lnTo>
                    <a:pt x="341" y="220"/>
                  </a:lnTo>
                  <a:lnTo>
                    <a:pt x="333" y="215"/>
                  </a:lnTo>
                  <a:lnTo>
                    <a:pt x="327" y="212"/>
                  </a:lnTo>
                  <a:lnTo>
                    <a:pt x="322" y="209"/>
                  </a:lnTo>
                  <a:lnTo>
                    <a:pt x="314" y="206"/>
                  </a:lnTo>
                  <a:lnTo>
                    <a:pt x="307" y="203"/>
                  </a:lnTo>
                  <a:lnTo>
                    <a:pt x="302" y="204"/>
                  </a:lnTo>
                  <a:lnTo>
                    <a:pt x="301" y="207"/>
                  </a:lnTo>
                  <a:lnTo>
                    <a:pt x="302" y="213"/>
                  </a:lnTo>
                  <a:lnTo>
                    <a:pt x="302" y="220"/>
                  </a:lnTo>
                  <a:lnTo>
                    <a:pt x="305" y="226"/>
                  </a:lnTo>
                  <a:lnTo>
                    <a:pt x="308" y="234"/>
                  </a:lnTo>
                  <a:lnTo>
                    <a:pt x="313" y="238"/>
                  </a:lnTo>
                  <a:lnTo>
                    <a:pt x="322" y="246"/>
                  </a:lnTo>
                  <a:lnTo>
                    <a:pt x="332" y="256"/>
                  </a:lnTo>
                  <a:lnTo>
                    <a:pt x="345" y="268"/>
                  </a:lnTo>
                  <a:lnTo>
                    <a:pt x="358" y="283"/>
                  </a:lnTo>
                  <a:lnTo>
                    <a:pt x="372" y="299"/>
                  </a:lnTo>
                  <a:lnTo>
                    <a:pt x="382" y="318"/>
                  </a:lnTo>
                  <a:lnTo>
                    <a:pt x="391" y="340"/>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3" name="Freeform 346"/>
            <p:cNvSpPr>
              <a:spLocks/>
            </p:cNvSpPr>
            <p:nvPr/>
          </p:nvSpPr>
          <p:spPr bwMode="auto">
            <a:xfrm>
              <a:off x="1039" y="1767"/>
              <a:ext cx="247" cy="251"/>
            </a:xfrm>
            <a:custGeom>
              <a:avLst/>
              <a:gdLst>
                <a:gd name="T0" fmla="*/ 188 w 247"/>
                <a:gd name="T1" fmla="*/ 242 h 251"/>
                <a:gd name="T2" fmla="*/ 195 w 247"/>
                <a:gd name="T3" fmla="*/ 229 h 251"/>
                <a:gd name="T4" fmla="*/ 210 w 247"/>
                <a:gd name="T5" fmla="*/ 225 h 251"/>
                <a:gd name="T6" fmla="*/ 221 w 247"/>
                <a:gd name="T7" fmla="*/ 229 h 251"/>
                <a:gd name="T8" fmla="*/ 224 w 247"/>
                <a:gd name="T9" fmla="*/ 235 h 251"/>
                <a:gd name="T10" fmla="*/ 232 w 247"/>
                <a:gd name="T11" fmla="*/ 237 h 251"/>
                <a:gd name="T12" fmla="*/ 244 w 247"/>
                <a:gd name="T13" fmla="*/ 239 h 251"/>
                <a:gd name="T14" fmla="*/ 247 w 247"/>
                <a:gd name="T15" fmla="*/ 238 h 251"/>
                <a:gd name="T16" fmla="*/ 242 w 247"/>
                <a:gd name="T17" fmla="*/ 229 h 251"/>
                <a:gd name="T18" fmla="*/ 233 w 247"/>
                <a:gd name="T19" fmla="*/ 222 h 251"/>
                <a:gd name="T20" fmla="*/ 224 w 247"/>
                <a:gd name="T21" fmla="*/ 220 h 251"/>
                <a:gd name="T22" fmla="*/ 213 w 247"/>
                <a:gd name="T23" fmla="*/ 222 h 251"/>
                <a:gd name="T24" fmla="*/ 204 w 247"/>
                <a:gd name="T25" fmla="*/ 213 h 251"/>
                <a:gd name="T26" fmla="*/ 201 w 247"/>
                <a:gd name="T27" fmla="*/ 200 h 251"/>
                <a:gd name="T28" fmla="*/ 202 w 247"/>
                <a:gd name="T29" fmla="*/ 192 h 251"/>
                <a:gd name="T30" fmla="*/ 207 w 247"/>
                <a:gd name="T31" fmla="*/ 188 h 251"/>
                <a:gd name="T32" fmla="*/ 213 w 247"/>
                <a:gd name="T33" fmla="*/ 180 h 251"/>
                <a:gd name="T34" fmla="*/ 223 w 247"/>
                <a:gd name="T35" fmla="*/ 176 h 251"/>
                <a:gd name="T36" fmla="*/ 233 w 247"/>
                <a:gd name="T37" fmla="*/ 151 h 251"/>
                <a:gd name="T38" fmla="*/ 226 w 247"/>
                <a:gd name="T39" fmla="*/ 103 h 251"/>
                <a:gd name="T40" fmla="*/ 193 w 247"/>
                <a:gd name="T41" fmla="*/ 64 h 251"/>
                <a:gd name="T42" fmla="*/ 137 w 247"/>
                <a:gd name="T43" fmla="*/ 35 h 251"/>
                <a:gd name="T44" fmla="*/ 86 w 247"/>
                <a:gd name="T45" fmla="*/ 25 h 251"/>
                <a:gd name="T46" fmla="*/ 56 w 247"/>
                <a:gd name="T47" fmla="*/ 18 h 251"/>
                <a:gd name="T48" fmla="*/ 28 w 247"/>
                <a:gd name="T49" fmla="*/ 10 h 251"/>
                <a:gd name="T50" fmla="*/ 7 w 247"/>
                <a:gd name="T51" fmla="*/ 3 h 251"/>
                <a:gd name="T52" fmla="*/ 9 w 247"/>
                <a:gd name="T53" fmla="*/ 12 h 251"/>
                <a:gd name="T54" fmla="*/ 24 w 247"/>
                <a:gd name="T55" fmla="*/ 43 h 251"/>
                <a:gd name="T56" fmla="*/ 34 w 247"/>
                <a:gd name="T57" fmla="*/ 77 h 251"/>
                <a:gd name="T58" fmla="*/ 44 w 247"/>
                <a:gd name="T59" fmla="*/ 109 h 251"/>
                <a:gd name="T60" fmla="*/ 52 w 247"/>
                <a:gd name="T61" fmla="*/ 140 h 251"/>
                <a:gd name="T62" fmla="*/ 68 w 247"/>
                <a:gd name="T63" fmla="*/ 180 h 251"/>
                <a:gd name="T64" fmla="*/ 99 w 247"/>
                <a:gd name="T65" fmla="*/ 220 h 251"/>
                <a:gd name="T66" fmla="*/ 152 w 247"/>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7"/>
                <a:gd name="T103" fmla="*/ 0 h 251"/>
                <a:gd name="T104" fmla="*/ 247 w 247"/>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7" h="251">
                  <a:moveTo>
                    <a:pt x="188" y="251"/>
                  </a:moveTo>
                  <a:lnTo>
                    <a:pt x="188" y="242"/>
                  </a:lnTo>
                  <a:lnTo>
                    <a:pt x="190" y="235"/>
                  </a:lnTo>
                  <a:lnTo>
                    <a:pt x="195" y="229"/>
                  </a:lnTo>
                  <a:lnTo>
                    <a:pt x="202" y="226"/>
                  </a:lnTo>
                  <a:lnTo>
                    <a:pt x="210" y="225"/>
                  </a:lnTo>
                  <a:lnTo>
                    <a:pt x="217" y="226"/>
                  </a:lnTo>
                  <a:lnTo>
                    <a:pt x="221" y="229"/>
                  </a:lnTo>
                  <a:lnTo>
                    <a:pt x="223" y="232"/>
                  </a:lnTo>
                  <a:lnTo>
                    <a:pt x="224" y="235"/>
                  </a:lnTo>
                  <a:lnTo>
                    <a:pt x="227" y="235"/>
                  </a:lnTo>
                  <a:lnTo>
                    <a:pt x="232" y="237"/>
                  </a:lnTo>
                  <a:lnTo>
                    <a:pt x="238" y="238"/>
                  </a:lnTo>
                  <a:lnTo>
                    <a:pt x="244" y="239"/>
                  </a:lnTo>
                  <a:lnTo>
                    <a:pt x="247" y="239"/>
                  </a:lnTo>
                  <a:lnTo>
                    <a:pt x="247" y="238"/>
                  </a:lnTo>
                  <a:lnTo>
                    <a:pt x="245" y="234"/>
                  </a:lnTo>
                  <a:lnTo>
                    <a:pt x="242" y="229"/>
                  </a:lnTo>
                  <a:lnTo>
                    <a:pt x="238" y="226"/>
                  </a:lnTo>
                  <a:lnTo>
                    <a:pt x="233" y="222"/>
                  </a:lnTo>
                  <a:lnTo>
                    <a:pt x="227" y="219"/>
                  </a:lnTo>
                  <a:lnTo>
                    <a:pt x="224" y="220"/>
                  </a:lnTo>
                  <a:lnTo>
                    <a:pt x="219" y="222"/>
                  </a:lnTo>
                  <a:lnTo>
                    <a:pt x="213" y="222"/>
                  </a:lnTo>
                  <a:lnTo>
                    <a:pt x="208" y="219"/>
                  </a:lnTo>
                  <a:lnTo>
                    <a:pt x="204" y="213"/>
                  </a:lnTo>
                  <a:lnTo>
                    <a:pt x="201" y="205"/>
                  </a:lnTo>
                  <a:lnTo>
                    <a:pt x="201" y="200"/>
                  </a:lnTo>
                  <a:lnTo>
                    <a:pt x="201" y="195"/>
                  </a:lnTo>
                  <a:lnTo>
                    <a:pt x="202" y="192"/>
                  </a:lnTo>
                  <a:lnTo>
                    <a:pt x="204" y="189"/>
                  </a:lnTo>
                  <a:lnTo>
                    <a:pt x="207" y="188"/>
                  </a:lnTo>
                  <a:lnTo>
                    <a:pt x="208" y="185"/>
                  </a:lnTo>
                  <a:lnTo>
                    <a:pt x="213" y="180"/>
                  </a:lnTo>
                  <a:lnTo>
                    <a:pt x="219" y="177"/>
                  </a:lnTo>
                  <a:lnTo>
                    <a:pt x="223" y="176"/>
                  </a:lnTo>
                  <a:lnTo>
                    <a:pt x="227" y="176"/>
                  </a:lnTo>
                  <a:lnTo>
                    <a:pt x="233" y="151"/>
                  </a:lnTo>
                  <a:lnTo>
                    <a:pt x="232" y="127"/>
                  </a:lnTo>
                  <a:lnTo>
                    <a:pt x="226" y="103"/>
                  </a:lnTo>
                  <a:lnTo>
                    <a:pt x="213" y="83"/>
                  </a:lnTo>
                  <a:lnTo>
                    <a:pt x="193" y="64"/>
                  </a:lnTo>
                  <a:lnTo>
                    <a:pt x="168" y="49"/>
                  </a:lnTo>
                  <a:lnTo>
                    <a:pt x="137" y="35"/>
                  </a:lnTo>
                  <a:lnTo>
                    <a:pt x="100" y="28"/>
                  </a:lnTo>
                  <a:lnTo>
                    <a:pt x="86" y="25"/>
                  </a:lnTo>
                  <a:lnTo>
                    <a:pt x="71" y="22"/>
                  </a:lnTo>
                  <a:lnTo>
                    <a:pt x="56" y="18"/>
                  </a:lnTo>
                  <a:lnTo>
                    <a:pt x="41" y="13"/>
                  </a:lnTo>
                  <a:lnTo>
                    <a:pt x="28" y="10"/>
                  </a:lnTo>
                  <a:lnTo>
                    <a:pt x="16" y="6"/>
                  </a:lnTo>
                  <a:lnTo>
                    <a:pt x="7" y="3"/>
                  </a:lnTo>
                  <a:lnTo>
                    <a:pt x="0" y="0"/>
                  </a:lnTo>
                  <a:lnTo>
                    <a:pt x="9" y="12"/>
                  </a:lnTo>
                  <a:lnTo>
                    <a:pt x="16" y="27"/>
                  </a:lnTo>
                  <a:lnTo>
                    <a:pt x="24" y="43"/>
                  </a:lnTo>
                  <a:lnTo>
                    <a:pt x="30" y="59"/>
                  </a:lnTo>
                  <a:lnTo>
                    <a:pt x="34" y="77"/>
                  </a:lnTo>
                  <a:lnTo>
                    <a:pt x="40" y="95"/>
                  </a:lnTo>
                  <a:lnTo>
                    <a:pt x="44" y="109"/>
                  </a:lnTo>
                  <a:lnTo>
                    <a:pt x="47" y="124"/>
                  </a:lnTo>
                  <a:lnTo>
                    <a:pt x="52" y="140"/>
                  </a:lnTo>
                  <a:lnTo>
                    <a:pt x="58" y="160"/>
                  </a:lnTo>
                  <a:lnTo>
                    <a:pt x="68" y="180"/>
                  </a:lnTo>
                  <a:lnTo>
                    <a:pt x="81" y="201"/>
                  </a:lnTo>
                  <a:lnTo>
                    <a:pt x="99" y="220"/>
                  </a:lnTo>
                  <a:lnTo>
                    <a:pt x="123" y="237"/>
                  </a:lnTo>
                  <a:lnTo>
                    <a:pt x="152" y="247"/>
                  </a:lnTo>
                  <a:lnTo>
                    <a:pt x="188" y="25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4" name="Freeform 347"/>
            <p:cNvSpPr>
              <a:spLocks/>
            </p:cNvSpPr>
            <p:nvPr/>
          </p:nvSpPr>
          <p:spPr bwMode="auto">
            <a:xfrm>
              <a:off x="1305" y="1918"/>
              <a:ext cx="25" cy="26"/>
            </a:xfrm>
            <a:custGeom>
              <a:avLst/>
              <a:gdLst>
                <a:gd name="T0" fmla="*/ 0 w 25"/>
                <a:gd name="T1" fmla="*/ 10 h 26"/>
                <a:gd name="T2" fmla="*/ 1 w 25"/>
                <a:gd name="T3" fmla="*/ 4 h 26"/>
                <a:gd name="T4" fmla="*/ 4 w 25"/>
                <a:gd name="T5" fmla="*/ 1 h 26"/>
                <a:gd name="T6" fmla="*/ 9 w 25"/>
                <a:gd name="T7" fmla="*/ 0 h 26"/>
                <a:gd name="T8" fmla="*/ 13 w 25"/>
                <a:gd name="T9" fmla="*/ 0 h 26"/>
                <a:gd name="T10" fmla="*/ 17 w 25"/>
                <a:gd name="T11" fmla="*/ 1 h 26"/>
                <a:gd name="T12" fmla="*/ 22 w 25"/>
                <a:gd name="T13" fmla="*/ 4 h 26"/>
                <a:gd name="T14" fmla="*/ 23 w 25"/>
                <a:gd name="T15" fmla="*/ 7 h 26"/>
                <a:gd name="T16" fmla="*/ 25 w 25"/>
                <a:gd name="T17" fmla="*/ 13 h 26"/>
                <a:gd name="T18" fmla="*/ 23 w 25"/>
                <a:gd name="T19" fmla="*/ 19 h 26"/>
                <a:gd name="T20" fmla="*/ 22 w 25"/>
                <a:gd name="T21" fmla="*/ 22 h 26"/>
                <a:gd name="T22" fmla="*/ 17 w 25"/>
                <a:gd name="T23" fmla="*/ 25 h 26"/>
                <a:gd name="T24" fmla="*/ 15 w 25"/>
                <a:gd name="T25" fmla="*/ 26 h 26"/>
                <a:gd name="T26" fmla="*/ 10 w 25"/>
                <a:gd name="T27" fmla="*/ 25 h 26"/>
                <a:gd name="T28" fmla="*/ 4 w 25"/>
                <a:gd name="T29" fmla="*/ 20 h 26"/>
                <a:gd name="T30" fmla="*/ 1 w 25"/>
                <a:gd name="T31" fmla="*/ 16 h 26"/>
                <a:gd name="T32" fmla="*/ 0 w 25"/>
                <a:gd name="T33" fmla="*/ 1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6"/>
                <a:gd name="T53" fmla="*/ 25 w 25"/>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6">
                  <a:moveTo>
                    <a:pt x="0" y="10"/>
                  </a:moveTo>
                  <a:lnTo>
                    <a:pt x="1" y="4"/>
                  </a:lnTo>
                  <a:lnTo>
                    <a:pt x="4" y="1"/>
                  </a:lnTo>
                  <a:lnTo>
                    <a:pt x="9" y="0"/>
                  </a:lnTo>
                  <a:lnTo>
                    <a:pt x="13" y="0"/>
                  </a:lnTo>
                  <a:lnTo>
                    <a:pt x="17" y="1"/>
                  </a:lnTo>
                  <a:lnTo>
                    <a:pt x="22" y="4"/>
                  </a:lnTo>
                  <a:lnTo>
                    <a:pt x="23" y="7"/>
                  </a:lnTo>
                  <a:lnTo>
                    <a:pt x="25" y="13"/>
                  </a:lnTo>
                  <a:lnTo>
                    <a:pt x="23" y="19"/>
                  </a:lnTo>
                  <a:lnTo>
                    <a:pt x="22" y="22"/>
                  </a:lnTo>
                  <a:lnTo>
                    <a:pt x="17" y="25"/>
                  </a:lnTo>
                  <a:lnTo>
                    <a:pt x="15" y="26"/>
                  </a:lnTo>
                  <a:lnTo>
                    <a:pt x="10" y="25"/>
                  </a:lnTo>
                  <a:lnTo>
                    <a:pt x="4" y="20"/>
                  </a:lnTo>
                  <a:lnTo>
                    <a:pt x="1" y="16"/>
                  </a:lnTo>
                  <a:lnTo>
                    <a:pt x="0" y="1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5" name="Freeform 348"/>
            <p:cNvSpPr>
              <a:spLocks/>
            </p:cNvSpPr>
            <p:nvPr/>
          </p:nvSpPr>
          <p:spPr bwMode="auto">
            <a:xfrm>
              <a:off x="1356" y="1953"/>
              <a:ext cx="28" cy="28"/>
            </a:xfrm>
            <a:custGeom>
              <a:avLst/>
              <a:gdLst>
                <a:gd name="T0" fmla="*/ 3 w 28"/>
                <a:gd name="T1" fmla="*/ 3 h 28"/>
                <a:gd name="T2" fmla="*/ 8 w 28"/>
                <a:gd name="T3" fmla="*/ 0 h 28"/>
                <a:gd name="T4" fmla="*/ 15 w 28"/>
                <a:gd name="T5" fmla="*/ 0 h 28"/>
                <a:gd name="T6" fmla="*/ 21 w 28"/>
                <a:gd name="T7" fmla="*/ 2 h 28"/>
                <a:gd name="T8" fmla="*/ 26 w 28"/>
                <a:gd name="T9" fmla="*/ 5 h 28"/>
                <a:gd name="T10" fmla="*/ 28 w 28"/>
                <a:gd name="T11" fmla="*/ 9 h 28"/>
                <a:gd name="T12" fmla="*/ 28 w 28"/>
                <a:gd name="T13" fmla="*/ 15 h 28"/>
                <a:gd name="T14" fmla="*/ 28 w 28"/>
                <a:gd name="T15" fmla="*/ 21 h 28"/>
                <a:gd name="T16" fmla="*/ 27 w 28"/>
                <a:gd name="T17" fmla="*/ 25 h 28"/>
                <a:gd name="T18" fmla="*/ 23 w 28"/>
                <a:gd name="T19" fmla="*/ 28 h 28"/>
                <a:gd name="T20" fmla="*/ 15 w 28"/>
                <a:gd name="T21" fmla="*/ 28 h 28"/>
                <a:gd name="T22" fmla="*/ 9 w 28"/>
                <a:gd name="T23" fmla="*/ 25 h 28"/>
                <a:gd name="T24" fmla="*/ 5 w 28"/>
                <a:gd name="T25" fmla="*/ 22 h 28"/>
                <a:gd name="T26" fmla="*/ 2 w 28"/>
                <a:gd name="T27" fmla="*/ 18 h 28"/>
                <a:gd name="T28" fmla="*/ 0 w 28"/>
                <a:gd name="T29" fmla="*/ 12 h 28"/>
                <a:gd name="T30" fmla="*/ 0 w 28"/>
                <a:gd name="T31" fmla="*/ 8 h 28"/>
                <a:gd name="T32" fmla="*/ 3 w 28"/>
                <a:gd name="T33" fmla="*/ 3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3" y="3"/>
                  </a:moveTo>
                  <a:lnTo>
                    <a:pt x="8" y="0"/>
                  </a:lnTo>
                  <a:lnTo>
                    <a:pt x="15" y="0"/>
                  </a:lnTo>
                  <a:lnTo>
                    <a:pt x="21" y="2"/>
                  </a:lnTo>
                  <a:lnTo>
                    <a:pt x="26" y="5"/>
                  </a:lnTo>
                  <a:lnTo>
                    <a:pt x="28" y="9"/>
                  </a:lnTo>
                  <a:lnTo>
                    <a:pt x="28" y="15"/>
                  </a:lnTo>
                  <a:lnTo>
                    <a:pt x="28" y="21"/>
                  </a:lnTo>
                  <a:lnTo>
                    <a:pt x="27" y="25"/>
                  </a:lnTo>
                  <a:lnTo>
                    <a:pt x="23" y="28"/>
                  </a:lnTo>
                  <a:lnTo>
                    <a:pt x="15" y="28"/>
                  </a:lnTo>
                  <a:lnTo>
                    <a:pt x="9" y="25"/>
                  </a:lnTo>
                  <a:lnTo>
                    <a:pt x="5" y="22"/>
                  </a:lnTo>
                  <a:lnTo>
                    <a:pt x="2" y="18"/>
                  </a:lnTo>
                  <a:lnTo>
                    <a:pt x="0" y="12"/>
                  </a:lnTo>
                  <a:lnTo>
                    <a:pt x="0" y="8"/>
                  </a:lnTo>
                  <a:lnTo>
                    <a:pt x="3"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6" name="Freeform 349"/>
            <p:cNvSpPr>
              <a:spLocks/>
            </p:cNvSpPr>
            <p:nvPr/>
          </p:nvSpPr>
          <p:spPr bwMode="auto">
            <a:xfrm>
              <a:off x="1294" y="1986"/>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5 h 28"/>
                <a:gd name="T14" fmla="*/ 26 w 27"/>
                <a:gd name="T15" fmla="*/ 20 h 28"/>
                <a:gd name="T16" fmla="*/ 23 w 27"/>
                <a:gd name="T17" fmla="*/ 25 h 28"/>
                <a:gd name="T18" fmla="*/ 18 w 27"/>
                <a:gd name="T19" fmla="*/ 26 h 28"/>
                <a:gd name="T20" fmla="*/ 14 w 27"/>
                <a:gd name="T21" fmla="*/ 28 h 28"/>
                <a:gd name="T22" fmla="*/ 8 w 27"/>
                <a:gd name="T23" fmla="*/ 28 h 28"/>
                <a:gd name="T24" fmla="*/ 3 w 27"/>
                <a:gd name="T25" fmla="*/ 25 h 28"/>
                <a:gd name="T26" fmla="*/ 0 w 27"/>
                <a:gd name="T27" fmla="*/ 20 h 28"/>
                <a:gd name="T28" fmla="*/ 0 w 27"/>
                <a:gd name="T29" fmla="*/ 15 h 28"/>
                <a:gd name="T30" fmla="*/ 2 w 27"/>
                <a:gd name="T31" fmla="*/ 10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5"/>
                  </a:lnTo>
                  <a:lnTo>
                    <a:pt x="26" y="20"/>
                  </a:lnTo>
                  <a:lnTo>
                    <a:pt x="23" y="25"/>
                  </a:lnTo>
                  <a:lnTo>
                    <a:pt x="18" y="26"/>
                  </a:lnTo>
                  <a:lnTo>
                    <a:pt x="14" y="28"/>
                  </a:lnTo>
                  <a:lnTo>
                    <a:pt x="8" y="28"/>
                  </a:lnTo>
                  <a:lnTo>
                    <a:pt x="3" y="25"/>
                  </a:lnTo>
                  <a:lnTo>
                    <a:pt x="0" y="20"/>
                  </a:lnTo>
                  <a:lnTo>
                    <a:pt x="0" y="15"/>
                  </a:lnTo>
                  <a:lnTo>
                    <a:pt x="2" y="10"/>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7" name="Freeform 350"/>
            <p:cNvSpPr>
              <a:spLocks/>
            </p:cNvSpPr>
            <p:nvPr/>
          </p:nvSpPr>
          <p:spPr bwMode="auto">
            <a:xfrm>
              <a:off x="1250" y="1952"/>
              <a:ext cx="28" cy="28"/>
            </a:xfrm>
            <a:custGeom>
              <a:avLst/>
              <a:gdLst>
                <a:gd name="T0" fmla="*/ 5 w 28"/>
                <a:gd name="T1" fmla="*/ 1 h 28"/>
                <a:gd name="T2" fmla="*/ 2 w 28"/>
                <a:gd name="T3" fmla="*/ 6 h 28"/>
                <a:gd name="T4" fmla="*/ 0 w 28"/>
                <a:gd name="T5" fmla="*/ 12 h 28"/>
                <a:gd name="T6" fmla="*/ 0 w 28"/>
                <a:gd name="T7" fmla="*/ 18 h 28"/>
                <a:gd name="T8" fmla="*/ 2 w 28"/>
                <a:gd name="T9" fmla="*/ 22 h 28"/>
                <a:gd name="T10" fmla="*/ 6 w 28"/>
                <a:gd name="T11" fmla="*/ 25 h 28"/>
                <a:gd name="T12" fmla="*/ 13 w 28"/>
                <a:gd name="T13" fmla="*/ 28 h 28"/>
                <a:gd name="T14" fmla="*/ 19 w 28"/>
                <a:gd name="T15" fmla="*/ 28 h 28"/>
                <a:gd name="T16" fmla="*/ 24 w 28"/>
                <a:gd name="T17" fmla="*/ 25 h 28"/>
                <a:gd name="T18" fmla="*/ 27 w 28"/>
                <a:gd name="T19" fmla="*/ 20 h 28"/>
                <a:gd name="T20" fmla="*/ 28 w 28"/>
                <a:gd name="T21" fmla="*/ 16 h 28"/>
                <a:gd name="T22" fmla="*/ 28 w 28"/>
                <a:gd name="T23" fmla="*/ 12 h 28"/>
                <a:gd name="T24" fmla="*/ 27 w 28"/>
                <a:gd name="T25" fmla="*/ 7 h 28"/>
                <a:gd name="T26" fmla="*/ 22 w 28"/>
                <a:gd name="T27" fmla="*/ 4 h 28"/>
                <a:gd name="T28" fmla="*/ 16 w 28"/>
                <a:gd name="T29" fmla="*/ 1 h 28"/>
                <a:gd name="T30" fmla="*/ 9 w 28"/>
                <a:gd name="T31" fmla="*/ 0 h 28"/>
                <a:gd name="T32" fmla="*/ 5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5" y="1"/>
                  </a:moveTo>
                  <a:lnTo>
                    <a:pt x="2" y="6"/>
                  </a:lnTo>
                  <a:lnTo>
                    <a:pt x="0" y="12"/>
                  </a:lnTo>
                  <a:lnTo>
                    <a:pt x="0" y="18"/>
                  </a:lnTo>
                  <a:lnTo>
                    <a:pt x="2" y="22"/>
                  </a:lnTo>
                  <a:lnTo>
                    <a:pt x="6" y="25"/>
                  </a:lnTo>
                  <a:lnTo>
                    <a:pt x="13" y="28"/>
                  </a:lnTo>
                  <a:lnTo>
                    <a:pt x="19" y="28"/>
                  </a:lnTo>
                  <a:lnTo>
                    <a:pt x="24" y="25"/>
                  </a:lnTo>
                  <a:lnTo>
                    <a:pt x="27" y="20"/>
                  </a:lnTo>
                  <a:lnTo>
                    <a:pt x="28" y="16"/>
                  </a:lnTo>
                  <a:lnTo>
                    <a:pt x="28" y="12"/>
                  </a:lnTo>
                  <a:lnTo>
                    <a:pt x="27" y="7"/>
                  </a:lnTo>
                  <a:lnTo>
                    <a:pt x="22" y="4"/>
                  </a:lnTo>
                  <a:lnTo>
                    <a:pt x="16" y="1"/>
                  </a:lnTo>
                  <a:lnTo>
                    <a:pt x="9" y="0"/>
                  </a:lnTo>
                  <a:lnTo>
                    <a:pt x="5"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8" name="Freeform 351"/>
            <p:cNvSpPr>
              <a:spLocks/>
            </p:cNvSpPr>
            <p:nvPr/>
          </p:nvSpPr>
          <p:spPr bwMode="auto">
            <a:xfrm>
              <a:off x="1234" y="2004"/>
              <a:ext cx="24" cy="25"/>
            </a:xfrm>
            <a:custGeom>
              <a:avLst/>
              <a:gdLst>
                <a:gd name="T0" fmla="*/ 0 w 24"/>
                <a:gd name="T1" fmla="*/ 16 h 25"/>
                <a:gd name="T2" fmla="*/ 0 w 24"/>
                <a:gd name="T3" fmla="*/ 11 h 25"/>
                <a:gd name="T4" fmla="*/ 0 w 24"/>
                <a:gd name="T5" fmla="*/ 7 h 25"/>
                <a:gd name="T6" fmla="*/ 3 w 24"/>
                <a:gd name="T7" fmla="*/ 4 h 25"/>
                <a:gd name="T8" fmla="*/ 7 w 24"/>
                <a:gd name="T9" fmla="*/ 1 h 25"/>
                <a:gd name="T10" fmla="*/ 15 w 24"/>
                <a:gd name="T11" fmla="*/ 0 h 25"/>
                <a:gd name="T12" fmla="*/ 19 w 24"/>
                <a:gd name="T13" fmla="*/ 1 h 25"/>
                <a:gd name="T14" fmla="*/ 22 w 24"/>
                <a:gd name="T15" fmla="*/ 4 h 25"/>
                <a:gd name="T16" fmla="*/ 24 w 24"/>
                <a:gd name="T17" fmla="*/ 8 h 25"/>
                <a:gd name="T18" fmla="*/ 24 w 24"/>
                <a:gd name="T19" fmla="*/ 13 h 25"/>
                <a:gd name="T20" fmla="*/ 22 w 24"/>
                <a:gd name="T21" fmla="*/ 19 h 25"/>
                <a:gd name="T22" fmla="*/ 18 w 24"/>
                <a:gd name="T23" fmla="*/ 22 h 25"/>
                <a:gd name="T24" fmla="*/ 15 w 24"/>
                <a:gd name="T25" fmla="*/ 25 h 25"/>
                <a:gd name="T26" fmla="*/ 10 w 24"/>
                <a:gd name="T27" fmla="*/ 25 h 25"/>
                <a:gd name="T28" fmla="*/ 6 w 24"/>
                <a:gd name="T29" fmla="*/ 22 h 25"/>
                <a:gd name="T30" fmla="*/ 1 w 24"/>
                <a:gd name="T31" fmla="*/ 19 h 25"/>
                <a:gd name="T32" fmla="*/ 0 w 24"/>
                <a:gd name="T33" fmla="*/ 1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5"/>
                <a:gd name="T53" fmla="*/ 24 w 2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5">
                  <a:moveTo>
                    <a:pt x="0" y="16"/>
                  </a:moveTo>
                  <a:lnTo>
                    <a:pt x="0" y="11"/>
                  </a:lnTo>
                  <a:lnTo>
                    <a:pt x="0" y="7"/>
                  </a:lnTo>
                  <a:lnTo>
                    <a:pt x="3" y="4"/>
                  </a:lnTo>
                  <a:lnTo>
                    <a:pt x="7" y="1"/>
                  </a:lnTo>
                  <a:lnTo>
                    <a:pt x="15" y="0"/>
                  </a:lnTo>
                  <a:lnTo>
                    <a:pt x="19" y="1"/>
                  </a:lnTo>
                  <a:lnTo>
                    <a:pt x="22" y="4"/>
                  </a:lnTo>
                  <a:lnTo>
                    <a:pt x="24" y="8"/>
                  </a:lnTo>
                  <a:lnTo>
                    <a:pt x="24" y="13"/>
                  </a:lnTo>
                  <a:lnTo>
                    <a:pt x="22" y="19"/>
                  </a:lnTo>
                  <a:lnTo>
                    <a:pt x="18" y="22"/>
                  </a:lnTo>
                  <a:lnTo>
                    <a:pt x="15" y="25"/>
                  </a:lnTo>
                  <a:lnTo>
                    <a:pt x="10" y="25"/>
                  </a:lnTo>
                  <a:lnTo>
                    <a:pt x="6" y="22"/>
                  </a:lnTo>
                  <a:lnTo>
                    <a:pt x="1"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9" name="Freeform 352"/>
            <p:cNvSpPr>
              <a:spLocks/>
            </p:cNvSpPr>
            <p:nvPr/>
          </p:nvSpPr>
          <p:spPr bwMode="auto">
            <a:xfrm>
              <a:off x="1277" y="2042"/>
              <a:ext cx="20" cy="28"/>
            </a:xfrm>
            <a:custGeom>
              <a:avLst/>
              <a:gdLst>
                <a:gd name="T0" fmla="*/ 7 w 20"/>
                <a:gd name="T1" fmla="*/ 28 h 28"/>
                <a:gd name="T2" fmla="*/ 3 w 20"/>
                <a:gd name="T3" fmla="*/ 27 h 28"/>
                <a:gd name="T4" fmla="*/ 0 w 20"/>
                <a:gd name="T5" fmla="*/ 24 h 28"/>
                <a:gd name="T6" fmla="*/ 0 w 20"/>
                <a:gd name="T7" fmla="*/ 19 h 28"/>
                <a:gd name="T8" fmla="*/ 0 w 20"/>
                <a:gd name="T9" fmla="*/ 13 h 28"/>
                <a:gd name="T10" fmla="*/ 1 w 20"/>
                <a:gd name="T11" fmla="*/ 9 h 28"/>
                <a:gd name="T12" fmla="*/ 4 w 20"/>
                <a:gd name="T13" fmla="*/ 4 h 28"/>
                <a:gd name="T14" fmla="*/ 9 w 20"/>
                <a:gd name="T15" fmla="*/ 1 h 28"/>
                <a:gd name="T16" fmla="*/ 13 w 20"/>
                <a:gd name="T17" fmla="*/ 0 h 28"/>
                <a:gd name="T18" fmla="*/ 16 w 20"/>
                <a:gd name="T19" fmla="*/ 1 h 28"/>
                <a:gd name="T20" fmla="*/ 19 w 20"/>
                <a:gd name="T21" fmla="*/ 4 h 28"/>
                <a:gd name="T22" fmla="*/ 20 w 20"/>
                <a:gd name="T23" fmla="*/ 10 h 28"/>
                <a:gd name="T24" fmla="*/ 20 w 20"/>
                <a:gd name="T25" fmla="*/ 15 h 28"/>
                <a:gd name="T26" fmla="*/ 19 w 20"/>
                <a:gd name="T27" fmla="*/ 19 h 28"/>
                <a:gd name="T28" fmla="*/ 16 w 20"/>
                <a:gd name="T29" fmla="*/ 24 h 28"/>
                <a:gd name="T30" fmla="*/ 13 w 20"/>
                <a:gd name="T31" fmla="*/ 27 h 28"/>
                <a:gd name="T32" fmla="*/ 7 w 20"/>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8"/>
                <a:gd name="T53" fmla="*/ 20 w 20"/>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8">
                  <a:moveTo>
                    <a:pt x="7" y="28"/>
                  </a:moveTo>
                  <a:lnTo>
                    <a:pt x="3" y="27"/>
                  </a:lnTo>
                  <a:lnTo>
                    <a:pt x="0" y="24"/>
                  </a:lnTo>
                  <a:lnTo>
                    <a:pt x="0" y="19"/>
                  </a:lnTo>
                  <a:lnTo>
                    <a:pt x="0" y="13"/>
                  </a:lnTo>
                  <a:lnTo>
                    <a:pt x="1" y="9"/>
                  </a:lnTo>
                  <a:lnTo>
                    <a:pt x="4" y="4"/>
                  </a:lnTo>
                  <a:lnTo>
                    <a:pt x="9" y="1"/>
                  </a:lnTo>
                  <a:lnTo>
                    <a:pt x="13" y="0"/>
                  </a:lnTo>
                  <a:lnTo>
                    <a:pt x="16" y="1"/>
                  </a:lnTo>
                  <a:lnTo>
                    <a:pt x="19" y="4"/>
                  </a:lnTo>
                  <a:lnTo>
                    <a:pt x="20" y="10"/>
                  </a:lnTo>
                  <a:lnTo>
                    <a:pt x="20" y="15"/>
                  </a:lnTo>
                  <a:lnTo>
                    <a:pt x="19" y="19"/>
                  </a:lnTo>
                  <a:lnTo>
                    <a:pt x="16" y="24"/>
                  </a:lnTo>
                  <a:lnTo>
                    <a:pt x="13" y="27"/>
                  </a:lnTo>
                  <a:lnTo>
                    <a:pt x="7"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0" name="Freeform 353"/>
            <p:cNvSpPr>
              <a:spLocks/>
            </p:cNvSpPr>
            <p:nvPr/>
          </p:nvSpPr>
          <p:spPr bwMode="auto">
            <a:xfrm>
              <a:off x="1314" y="2015"/>
              <a:ext cx="25" cy="33"/>
            </a:xfrm>
            <a:custGeom>
              <a:avLst/>
              <a:gdLst>
                <a:gd name="T0" fmla="*/ 1 w 25"/>
                <a:gd name="T1" fmla="*/ 18 h 33"/>
                <a:gd name="T2" fmla="*/ 4 w 25"/>
                <a:gd name="T3" fmla="*/ 12 h 33"/>
                <a:gd name="T4" fmla="*/ 7 w 25"/>
                <a:gd name="T5" fmla="*/ 6 h 33"/>
                <a:gd name="T6" fmla="*/ 10 w 25"/>
                <a:gd name="T7" fmla="*/ 2 h 33"/>
                <a:gd name="T8" fmla="*/ 16 w 25"/>
                <a:gd name="T9" fmla="*/ 0 h 33"/>
                <a:gd name="T10" fmla="*/ 22 w 25"/>
                <a:gd name="T11" fmla="*/ 2 h 33"/>
                <a:gd name="T12" fmla="*/ 25 w 25"/>
                <a:gd name="T13" fmla="*/ 6 h 33"/>
                <a:gd name="T14" fmla="*/ 25 w 25"/>
                <a:gd name="T15" fmla="*/ 11 h 33"/>
                <a:gd name="T16" fmla="*/ 25 w 25"/>
                <a:gd name="T17" fmla="*/ 17 h 33"/>
                <a:gd name="T18" fmla="*/ 22 w 25"/>
                <a:gd name="T19" fmla="*/ 23 h 33"/>
                <a:gd name="T20" fmla="*/ 19 w 25"/>
                <a:gd name="T21" fmla="*/ 27 h 33"/>
                <a:gd name="T22" fmla="*/ 13 w 25"/>
                <a:gd name="T23" fmla="*/ 31 h 33"/>
                <a:gd name="T24" fmla="*/ 8 w 25"/>
                <a:gd name="T25" fmla="*/ 33 h 33"/>
                <a:gd name="T26" fmla="*/ 4 w 25"/>
                <a:gd name="T27" fmla="*/ 31 h 33"/>
                <a:gd name="T28" fmla="*/ 1 w 25"/>
                <a:gd name="T29" fmla="*/ 27 h 33"/>
                <a:gd name="T30" fmla="*/ 0 w 25"/>
                <a:gd name="T31" fmla="*/ 23 h 33"/>
                <a:gd name="T32" fmla="*/ 1 w 25"/>
                <a:gd name="T33" fmla="*/ 1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1" y="18"/>
                  </a:moveTo>
                  <a:lnTo>
                    <a:pt x="4" y="12"/>
                  </a:lnTo>
                  <a:lnTo>
                    <a:pt x="7" y="6"/>
                  </a:lnTo>
                  <a:lnTo>
                    <a:pt x="10" y="2"/>
                  </a:lnTo>
                  <a:lnTo>
                    <a:pt x="16" y="0"/>
                  </a:lnTo>
                  <a:lnTo>
                    <a:pt x="22" y="2"/>
                  </a:lnTo>
                  <a:lnTo>
                    <a:pt x="25" y="6"/>
                  </a:lnTo>
                  <a:lnTo>
                    <a:pt x="25" y="11"/>
                  </a:lnTo>
                  <a:lnTo>
                    <a:pt x="25" y="17"/>
                  </a:lnTo>
                  <a:lnTo>
                    <a:pt x="22" y="23"/>
                  </a:lnTo>
                  <a:lnTo>
                    <a:pt x="19" y="27"/>
                  </a:lnTo>
                  <a:lnTo>
                    <a:pt x="13" y="31"/>
                  </a:lnTo>
                  <a:lnTo>
                    <a:pt x="8" y="33"/>
                  </a:lnTo>
                  <a:lnTo>
                    <a:pt x="4" y="31"/>
                  </a:lnTo>
                  <a:lnTo>
                    <a:pt x="1" y="27"/>
                  </a:lnTo>
                  <a:lnTo>
                    <a:pt x="0" y="23"/>
                  </a:lnTo>
                  <a:lnTo>
                    <a:pt x="1"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1" name="Freeform 354"/>
            <p:cNvSpPr>
              <a:spLocks/>
            </p:cNvSpPr>
            <p:nvPr/>
          </p:nvSpPr>
          <p:spPr bwMode="auto">
            <a:xfrm>
              <a:off x="1348" y="2023"/>
              <a:ext cx="25" cy="25"/>
            </a:xfrm>
            <a:custGeom>
              <a:avLst/>
              <a:gdLst>
                <a:gd name="T0" fmla="*/ 19 w 25"/>
                <a:gd name="T1" fmla="*/ 1 h 25"/>
                <a:gd name="T2" fmla="*/ 22 w 25"/>
                <a:gd name="T3" fmla="*/ 4 h 25"/>
                <a:gd name="T4" fmla="*/ 23 w 25"/>
                <a:gd name="T5" fmla="*/ 9 h 25"/>
                <a:gd name="T6" fmla="*/ 25 w 25"/>
                <a:gd name="T7" fmla="*/ 12 h 25"/>
                <a:gd name="T8" fmla="*/ 23 w 25"/>
                <a:gd name="T9" fmla="*/ 16 h 25"/>
                <a:gd name="T10" fmla="*/ 19 w 25"/>
                <a:gd name="T11" fmla="*/ 20 h 25"/>
                <a:gd name="T12" fmla="*/ 16 w 25"/>
                <a:gd name="T13" fmla="*/ 23 h 25"/>
                <a:gd name="T14" fmla="*/ 11 w 25"/>
                <a:gd name="T15" fmla="*/ 25 h 25"/>
                <a:gd name="T16" fmla="*/ 7 w 25"/>
                <a:gd name="T17" fmla="*/ 25 h 25"/>
                <a:gd name="T18" fmla="*/ 4 w 25"/>
                <a:gd name="T19" fmla="*/ 23 h 25"/>
                <a:gd name="T20" fmla="*/ 1 w 25"/>
                <a:gd name="T21" fmla="*/ 19 h 25"/>
                <a:gd name="T22" fmla="*/ 0 w 25"/>
                <a:gd name="T23" fmla="*/ 15 h 25"/>
                <a:gd name="T24" fmla="*/ 0 w 25"/>
                <a:gd name="T25" fmla="*/ 10 h 25"/>
                <a:gd name="T26" fmla="*/ 3 w 25"/>
                <a:gd name="T27" fmla="*/ 4 h 25"/>
                <a:gd name="T28" fmla="*/ 7 w 25"/>
                <a:gd name="T29" fmla="*/ 1 h 25"/>
                <a:gd name="T30" fmla="*/ 11 w 25"/>
                <a:gd name="T31" fmla="*/ 0 h 25"/>
                <a:gd name="T32" fmla="*/ 19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19" y="1"/>
                  </a:moveTo>
                  <a:lnTo>
                    <a:pt x="22" y="4"/>
                  </a:lnTo>
                  <a:lnTo>
                    <a:pt x="23" y="9"/>
                  </a:lnTo>
                  <a:lnTo>
                    <a:pt x="25" y="12"/>
                  </a:lnTo>
                  <a:lnTo>
                    <a:pt x="23" y="16"/>
                  </a:lnTo>
                  <a:lnTo>
                    <a:pt x="19" y="20"/>
                  </a:lnTo>
                  <a:lnTo>
                    <a:pt x="16" y="23"/>
                  </a:lnTo>
                  <a:lnTo>
                    <a:pt x="11" y="25"/>
                  </a:lnTo>
                  <a:lnTo>
                    <a:pt x="7" y="25"/>
                  </a:lnTo>
                  <a:lnTo>
                    <a:pt x="4" y="23"/>
                  </a:lnTo>
                  <a:lnTo>
                    <a:pt x="1" y="19"/>
                  </a:lnTo>
                  <a:lnTo>
                    <a:pt x="0" y="15"/>
                  </a:lnTo>
                  <a:lnTo>
                    <a:pt x="0" y="10"/>
                  </a:lnTo>
                  <a:lnTo>
                    <a:pt x="3" y="4"/>
                  </a:lnTo>
                  <a:lnTo>
                    <a:pt x="7" y="1"/>
                  </a:lnTo>
                  <a:lnTo>
                    <a:pt x="11" y="0"/>
                  </a:lnTo>
                  <a:lnTo>
                    <a:pt x="19"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2" name="Freeform 355"/>
            <p:cNvSpPr>
              <a:spLocks/>
            </p:cNvSpPr>
            <p:nvPr/>
          </p:nvSpPr>
          <p:spPr bwMode="auto">
            <a:xfrm>
              <a:off x="1064" y="2058"/>
              <a:ext cx="210" cy="145"/>
            </a:xfrm>
            <a:custGeom>
              <a:avLst/>
              <a:gdLst>
                <a:gd name="T0" fmla="*/ 205 w 210"/>
                <a:gd name="T1" fmla="*/ 15 h 145"/>
                <a:gd name="T2" fmla="*/ 201 w 210"/>
                <a:gd name="T3" fmla="*/ 12 h 145"/>
                <a:gd name="T4" fmla="*/ 199 w 210"/>
                <a:gd name="T5" fmla="*/ 6 h 145"/>
                <a:gd name="T6" fmla="*/ 189 w 210"/>
                <a:gd name="T7" fmla="*/ 16 h 145"/>
                <a:gd name="T8" fmla="*/ 168 w 210"/>
                <a:gd name="T9" fmla="*/ 12 h 145"/>
                <a:gd name="T10" fmla="*/ 124 w 210"/>
                <a:gd name="T11" fmla="*/ 3 h 145"/>
                <a:gd name="T12" fmla="*/ 90 w 210"/>
                <a:gd name="T13" fmla="*/ 2 h 145"/>
                <a:gd name="T14" fmla="*/ 84 w 210"/>
                <a:gd name="T15" fmla="*/ 8 h 145"/>
                <a:gd name="T16" fmla="*/ 114 w 210"/>
                <a:gd name="T17" fmla="*/ 6 h 145"/>
                <a:gd name="T18" fmla="*/ 151 w 210"/>
                <a:gd name="T19" fmla="*/ 15 h 145"/>
                <a:gd name="T20" fmla="*/ 176 w 210"/>
                <a:gd name="T21" fmla="*/ 27 h 145"/>
                <a:gd name="T22" fmla="*/ 173 w 210"/>
                <a:gd name="T23" fmla="*/ 33 h 145"/>
                <a:gd name="T24" fmla="*/ 157 w 210"/>
                <a:gd name="T25" fmla="*/ 42 h 145"/>
                <a:gd name="T26" fmla="*/ 139 w 210"/>
                <a:gd name="T27" fmla="*/ 45 h 145"/>
                <a:gd name="T28" fmla="*/ 106 w 210"/>
                <a:gd name="T29" fmla="*/ 36 h 145"/>
                <a:gd name="T30" fmla="*/ 71 w 210"/>
                <a:gd name="T31" fmla="*/ 33 h 145"/>
                <a:gd name="T32" fmla="*/ 53 w 210"/>
                <a:gd name="T33" fmla="*/ 40 h 145"/>
                <a:gd name="T34" fmla="*/ 65 w 210"/>
                <a:gd name="T35" fmla="*/ 40 h 145"/>
                <a:gd name="T36" fmla="*/ 83 w 210"/>
                <a:gd name="T37" fmla="*/ 40 h 145"/>
                <a:gd name="T38" fmla="*/ 103 w 210"/>
                <a:gd name="T39" fmla="*/ 43 h 145"/>
                <a:gd name="T40" fmla="*/ 129 w 210"/>
                <a:gd name="T41" fmla="*/ 50 h 145"/>
                <a:gd name="T42" fmla="*/ 132 w 210"/>
                <a:gd name="T43" fmla="*/ 59 h 145"/>
                <a:gd name="T44" fmla="*/ 100 w 210"/>
                <a:gd name="T45" fmla="*/ 70 h 145"/>
                <a:gd name="T46" fmla="*/ 71 w 210"/>
                <a:gd name="T47" fmla="*/ 65 h 145"/>
                <a:gd name="T48" fmla="*/ 46 w 210"/>
                <a:gd name="T49" fmla="*/ 59 h 145"/>
                <a:gd name="T50" fmla="*/ 55 w 210"/>
                <a:gd name="T51" fmla="*/ 67 h 145"/>
                <a:gd name="T52" fmla="*/ 78 w 210"/>
                <a:gd name="T53" fmla="*/ 77 h 145"/>
                <a:gd name="T54" fmla="*/ 52 w 210"/>
                <a:gd name="T55" fmla="*/ 86 h 145"/>
                <a:gd name="T56" fmla="*/ 18 w 210"/>
                <a:gd name="T57" fmla="*/ 96 h 145"/>
                <a:gd name="T58" fmla="*/ 0 w 210"/>
                <a:gd name="T59" fmla="*/ 102 h 145"/>
                <a:gd name="T60" fmla="*/ 10 w 210"/>
                <a:gd name="T61" fmla="*/ 104 h 145"/>
                <a:gd name="T62" fmla="*/ 38 w 210"/>
                <a:gd name="T63" fmla="*/ 101 h 145"/>
                <a:gd name="T64" fmla="*/ 72 w 210"/>
                <a:gd name="T65" fmla="*/ 92 h 145"/>
                <a:gd name="T66" fmla="*/ 86 w 210"/>
                <a:gd name="T67" fmla="*/ 98 h 145"/>
                <a:gd name="T68" fmla="*/ 72 w 210"/>
                <a:gd name="T69" fmla="*/ 139 h 145"/>
                <a:gd name="T70" fmla="*/ 74 w 210"/>
                <a:gd name="T71" fmla="*/ 145 h 145"/>
                <a:gd name="T72" fmla="*/ 92 w 210"/>
                <a:gd name="T73" fmla="*/ 114 h 145"/>
                <a:gd name="T74" fmla="*/ 106 w 210"/>
                <a:gd name="T75" fmla="*/ 84 h 145"/>
                <a:gd name="T76" fmla="*/ 127 w 210"/>
                <a:gd name="T77" fmla="*/ 76 h 145"/>
                <a:gd name="T78" fmla="*/ 146 w 210"/>
                <a:gd name="T79" fmla="*/ 67 h 145"/>
                <a:gd name="T80" fmla="*/ 148 w 210"/>
                <a:gd name="T81" fmla="*/ 96 h 145"/>
                <a:gd name="T82" fmla="*/ 139 w 210"/>
                <a:gd name="T83" fmla="*/ 133 h 145"/>
                <a:gd name="T84" fmla="*/ 146 w 210"/>
                <a:gd name="T85" fmla="*/ 126 h 145"/>
                <a:gd name="T86" fmla="*/ 163 w 210"/>
                <a:gd name="T87" fmla="*/ 79 h 145"/>
                <a:gd name="T88" fmla="*/ 177 w 210"/>
                <a:gd name="T89" fmla="*/ 46 h 145"/>
                <a:gd name="T90" fmla="*/ 191 w 210"/>
                <a:gd name="T91" fmla="*/ 33 h 145"/>
                <a:gd name="T92" fmla="*/ 195 w 210"/>
                <a:gd name="T93" fmla="*/ 40 h 145"/>
                <a:gd name="T94" fmla="*/ 191 w 210"/>
                <a:gd name="T95" fmla="*/ 89 h 145"/>
                <a:gd name="T96" fmla="*/ 202 w 210"/>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145"/>
                <a:gd name="T149" fmla="*/ 210 w 210"/>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145">
                  <a:moveTo>
                    <a:pt x="210" y="18"/>
                  </a:moveTo>
                  <a:lnTo>
                    <a:pt x="208" y="16"/>
                  </a:lnTo>
                  <a:lnTo>
                    <a:pt x="205" y="15"/>
                  </a:lnTo>
                  <a:lnTo>
                    <a:pt x="204" y="15"/>
                  </a:lnTo>
                  <a:lnTo>
                    <a:pt x="202" y="14"/>
                  </a:lnTo>
                  <a:lnTo>
                    <a:pt x="201" y="12"/>
                  </a:lnTo>
                  <a:lnTo>
                    <a:pt x="201" y="9"/>
                  </a:lnTo>
                  <a:lnTo>
                    <a:pt x="199" y="8"/>
                  </a:lnTo>
                  <a:lnTo>
                    <a:pt x="199" y="6"/>
                  </a:lnTo>
                  <a:lnTo>
                    <a:pt x="196" y="11"/>
                  </a:lnTo>
                  <a:lnTo>
                    <a:pt x="194" y="14"/>
                  </a:lnTo>
                  <a:lnTo>
                    <a:pt x="189" y="16"/>
                  </a:lnTo>
                  <a:lnTo>
                    <a:pt x="188" y="18"/>
                  </a:lnTo>
                  <a:lnTo>
                    <a:pt x="179" y="15"/>
                  </a:lnTo>
                  <a:lnTo>
                    <a:pt x="168" y="12"/>
                  </a:lnTo>
                  <a:lnTo>
                    <a:pt x="154" y="9"/>
                  </a:lnTo>
                  <a:lnTo>
                    <a:pt x="139" y="5"/>
                  </a:lnTo>
                  <a:lnTo>
                    <a:pt x="124" y="3"/>
                  </a:lnTo>
                  <a:lnTo>
                    <a:pt x="109" y="2"/>
                  </a:lnTo>
                  <a:lnTo>
                    <a:pt x="99" y="0"/>
                  </a:lnTo>
                  <a:lnTo>
                    <a:pt x="90" y="2"/>
                  </a:lnTo>
                  <a:lnTo>
                    <a:pt x="81" y="5"/>
                  </a:lnTo>
                  <a:lnTo>
                    <a:pt x="80" y="6"/>
                  </a:lnTo>
                  <a:lnTo>
                    <a:pt x="84" y="8"/>
                  </a:lnTo>
                  <a:lnTo>
                    <a:pt x="90" y="6"/>
                  </a:lnTo>
                  <a:lnTo>
                    <a:pt x="102" y="5"/>
                  </a:lnTo>
                  <a:lnTo>
                    <a:pt x="114" y="6"/>
                  </a:lnTo>
                  <a:lnTo>
                    <a:pt x="126" y="8"/>
                  </a:lnTo>
                  <a:lnTo>
                    <a:pt x="139" y="11"/>
                  </a:lnTo>
                  <a:lnTo>
                    <a:pt x="151" y="15"/>
                  </a:lnTo>
                  <a:lnTo>
                    <a:pt x="161" y="18"/>
                  </a:lnTo>
                  <a:lnTo>
                    <a:pt x="170" y="22"/>
                  </a:lnTo>
                  <a:lnTo>
                    <a:pt x="176" y="27"/>
                  </a:lnTo>
                  <a:lnTo>
                    <a:pt x="179" y="30"/>
                  </a:lnTo>
                  <a:lnTo>
                    <a:pt x="177" y="31"/>
                  </a:lnTo>
                  <a:lnTo>
                    <a:pt x="173" y="33"/>
                  </a:lnTo>
                  <a:lnTo>
                    <a:pt x="168" y="36"/>
                  </a:lnTo>
                  <a:lnTo>
                    <a:pt x="163" y="39"/>
                  </a:lnTo>
                  <a:lnTo>
                    <a:pt x="157" y="42"/>
                  </a:lnTo>
                  <a:lnTo>
                    <a:pt x="151" y="45"/>
                  </a:lnTo>
                  <a:lnTo>
                    <a:pt x="146" y="48"/>
                  </a:lnTo>
                  <a:lnTo>
                    <a:pt x="139" y="45"/>
                  </a:lnTo>
                  <a:lnTo>
                    <a:pt x="130" y="42"/>
                  </a:lnTo>
                  <a:lnTo>
                    <a:pt x="118" y="39"/>
                  </a:lnTo>
                  <a:lnTo>
                    <a:pt x="106" y="36"/>
                  </a:lnTo>
                  <a:lnTo>
                    <a:pt x="93" y="34"/>
                  </a:lnTo>
                  <a:lnTo>
                    <a:pt x="81" y="33"/>
                  </a:lnTo>
                  <a:lnTo>
                    <a:pt x="71" y="33"/>
                  </a:lnTo>
                  <a:lnTo>
                    <a:pt x="62" y="36"/>
                  </a:lnTo>
                  <a:lnTo>
                    <a:pt x="56" y="39"/>
                  </a:lnTo>
                  <a:lnTo>
                    <a:pt x="53" y="40"/>
                  </a:lnTo>
                  <a:lnTo>
                    <a:pt x="53" y="42"/>
                  </a:lnTo>
                  <a:lnTo>
                    <a:pt x="61" y="40"/>
                  </a:lnTo>
                  <a:lnTo>
                    <a:pt x="65" y="40"/>
                  </a:lnTo>
                  <a:lnTo>
                    <a:pt x="71" y="40"/>
                  </a:lnTo>
                  <a:lnTo>
                    <a:pt x="77" y="40"/>
                  </a:lnTo>
                  <a:lnTo>
                    <a:pt x="83" y="40"/>
                  </a:lnTo>
                  <a:lnTo>
                    <a:pt x="90" y="40"/>
                  </a:lnTo>
                  <a:lnTo>
                    <a:pt x="96" y="42"/>
                  </a:lnTo>
                  <a:lnTo>
                    <a:pt x="103" y="43"/>
                  </a:lnTo>
                  <a:lnTo>
                    <a:pt x="109" y="45"/>
                  </a:lnTo>
                  <a:lnTo>
                    <a:pt x="120" y="48"/>
                  </a:lnTo>
                  <a:lnTo>
                    <a:pt x="129" y="50"/>
                  </a:lnTo>
                  <a:lnTo>
                    <a:pt x="134" y="52"/>
                  </a:lnTo>
                  <a:lnTo>
                    <a:pt x="139" y="55"/>
                  </a:lnTo>
                  <a:lnTo>
                    <a:pt x="132" y="59"/>
                  </a:lnTo>
                  <a:lnTo>
                    <a:pt x="120" y="64"/>
                  </a:lnTo>
                  <a:lnTo>
                    <a:pt x="108" y="67"/>
                  </a:lnTo>
                  <a:lnTo>
                    <a:pt x="100" y="70"/>
                  </a:lnTo>
                  <a:lnTo>
                    <a:pt x="93" y="71"/>
                  </a:lnTo>
                  <a:lnTo>
                    <a:pt x="83" y="68"/>
                  </a:lnTo>
                  <a:lnTo>
                    <a:pt x="71" y="65"/>
                  </a:lnTo>
                  <a:lnTo>
                    <a:pt x="62" y="62"/>
                  </a:lnTo>
                  <a:lnTo>
                    <a:pt x="53" y="59"/>
                  </a:lnTo>
                  <a:lnTo>
                    <a:pt x="46" y="59"/>
                  </a:lnTo>
                  <a:lnTo>
                    <a:pt x="41" y="61"/>
                  </a:lnTo>
                  <a:lnTo>
                    <a:pt x="46" y="64"/>
                  </a:lnTo>
                  <a:lnTo>
                    <a:pt x="55" y="67"/>
                  </a:lnTo>
                  <a:lnTo>
                    <a:pt x="65" y="70"/>
                  </a:lnTo>
                  <a:lnTo>
                    <a:pt x="72" y="74"/>
                  </a:lnTo>
                  <a:lnTo>
                    <a:pt x="78" y="77"/>
                  </a:lnTo>
                  <a:lnTo>
                    <a:pt x="72" y="79"/>
                  </a:lnTo>
                  <a:lnTo>
                    <a:pt x="64" y="82"/>
                  </a:lnTo>
                  <a:lnTo>
                    <a:pt x="52" y="86"/>
                  </a:lnTo>
                  <a:lnTo>
                    <a:pt x="40" y="89"/>
                  </a:lnTo>
                  <a:lnTo>
                    <a:pt x="28" y="92"/>
                  </a:lnTo>
                  <a:lnTo>
                    <a:pt x="18" y="96"/>
                  </a:lnTo>
                  <a:lnTo>
                    <a:pt x="9" y="99"/>
                  </a:lnTo>
                  <a:lnTo>
                    <a:pt x="5" y="101"/>
                  </a:lnTo>
                  <a:lnTo>
                    <a:pt x="0" y="102"/>
                  </a:lnTo>
                  <a:lnTo>
                    <a:pt x="0" y="104"/>
                  </a:lnTo>
                  <a:lnTo>
                    <a:pt x="3" y="104"/>
                  </a:lnTo>
                  <a:lnTo>
                    <a:pt x="10" y="104"/>
                  </a:lnTo>
                  <a:lnTo>
                    <a:pt x="18" y="104"/>
                  </a:lnTo>
                  <a:lnTo>
                    <a:pt x="28" y="102"/>
                  </a:lnTo>
                  <a:lnTo>
                    <a:pt x="38" y="101"/>
                  </a:lnTo>
                  <a:lnTo>
                    <a:pt x="52" y="98"/>
                  </a:lnTo>
                  <a:lnTo>
                    <a:pt x="62" y="95"/>
                  </a:lnTo>
                  <a:lnTo>
                    <a:pt x="72" y="92"/>
                  </a:lnTo>
                  <a:lnTo>
                    <a:pt x="81" y="89"/>
                  </a:lnTo>
                  <a:lnTo>
                    <a:pt x="87" y="86"/>
                  </a:lnTo>
                  <a:lnTo>
                    <a:pt x="86" y="98"/>
                  </a:lnTo>
                  <a:lnTo>
                    <a:pt x="83" y="114"/>
                  </a:lnTo>
                  <a:lnTo>
                    <a:pt x="78" y="129"/>
                  </a:lnTo>
                  <a:lnTo>
                    <a:pt x="72" y="139"/>
                  </a:lnTo>
                  <a:lnTo>
                    <a:pt x="69" y="144"/>
                  </a:lnTo>
                  <a:lnTo>
                    <a:pt x="71" y="145"/>
                  </a:lnTo>
                  <a:lnTo>
                    <a:pt x="74" y="145"/>
                  </a:lnTo>
                  <a:lnTo>
                    <a:pt x="77" y="141"/>
                  </a:lnTo>
                  <a:lnTo>
                    <a:pt x="83" y="130"/>
                  </a:lnTo>
                  <a:lnTo>
                    <a:pt x="92" y="114"/>
                  </a:lnTo>
                  <a:lnTo>
                    <a:pt x="99" y="98"/>
                  </a:lnTo>
                  <a:lnTo>
                    <a:pt x="102" y="86"/>
                  </a:lnTo>
                  <a:lnTo>
                    <a:pt x="106" y="84"/>
                  </a:lnTo>
                  <a:lnTo>
                    <a:pt x="114" y="82"/>
                  </a:lnTo>
                  <a:lnTo>
                    <a:pt x="120" y="79"/>
                  </a:lnTo>
                  <a:lnTo>
                    <a:pt x="127" y="76"/>
                  </a:lnTo>
                  <a:lnTo>
                    <a:pt x="134" y="73"/>
                  </a:lnTo>
                  <a:lnTo>
                    <a:pt x="140" y="70"/>
                  </a:lnTo>
                  <a:lnTo>
                    <a:pt x="146" y="67"/>
                  </a:lnTo>
                  <a:lnTo>
                    <a:pt x="149" y="65"/>
                  </a:lnTo>
                  <a:lnTo>
                    <a:pt x="149" y="79"/>
                  </a:lnTo>
                  <a:lnTo>
                    <a:pt x="148" y="96"/>
                  </a:lnTo>
                  <a:lnTo>
                    <a:pt x="145" y="114"/>
                  </a:lnTo>
                  <a:lnTo>
                    <a:pt x="142" y="126"/>
                  </a:lnTo>
                  <a:lnTo>
                    <a:pt x="139" y="133"/>
                  </a:lnTo>
                  <a:lnTo>
                    <a:pt x="139" y="135"/>
                  </a:lnTo>
                  <a:lnTo>
                    <a:pt x="142" y="133"/>
                  </a:lnTo>
                  <a:lnTo>
                    <a:pt x="146" y="126"/>
                  </a:lnTo>
                  <a:lnTo>
                    <a:pt x="152" y="114"/>
                  </a:lnTo>
                  <a:lnTo>
                    <a:pt x="158" y="96"/>
                  </a:lnTo>
                  <a:lnTo>
                    <a:pt x="163" y="79"/>
                  </a:lnTo>
                  <a:lnTo>
                    <a:pt x="163" y="61"/>
                  </a:lnTo>
                  <a:lnTo>
                    <a:pt x="171" y="53"/>
                  </a:lnTo>
                  <a:lnTo>
                    <a:pt x="177" y="46"/>
                  </a:lnTo>
                  <a:lnTo>
                    <a:pt x="183" y="40"/>
                  </a:lnTo>
                  <a:lnTo>
                    <a:pt x="188" y="36"/>
                  </a:lnTo>
                  <a:lnTo>
                    <a:pt x="191" y="33"/>
                  </a:lnTo>
                  <a:lnTo>
                    <a:pt x="194" y="33"/>
                  </a:lnTo>
                  <a:lnTo>
                    <a:pt x="195" y="36"/>
                  </a:lnTo>
                  <a:lnTo>
                    <a:pt x="195" y="40"/>
                  </a:lnTo>
                  <a:lnTo>
                    <a:pt x="194" y="53"/>
                  </a:lnTo>
                  <a:lnTo>
                    <a:pt x="192" y="71"/>
                  </a:lnTo>
                  <a:lnTo>
                    <a:pt x="191" y="89"/>
                  </a:lnTo>
                  <a:lnTo>
                    <a:pt x="189" y="102"/>
                  </a:lnTo>
                  <a:lnTo>
                    <a:pt x="196" y="87"/>
                  </a:lnTo>
                  <a:lnTo>
                    <a:pt x="202" y="62"/>
                  </a:lnTo>
                  <a:lnTo>
                    <a:pt x="207" y="37"/>
                  </a:lnTo>
                  <a:lnTo>
                    <a:pt x="210" y="18"/>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3" name="Freeform 356"/>
            <p:cNvSpPr>
              <a:spLocks/>
            </p:cNvSpPr>
            <p:nvPr/>
          </p:nvSpPr>
          <p:spPr bwMode="auto">
            <a:xfrm>
              <a:off x="1077" y="1802"/>
              <a:ext cx="170" cy="160"/>
            </a:xfrm>
            <a:custGeom>
              <a:avLst/>
              <a:gdLst>
                <a:gd name="T0" fmla="*/ 164 w 170"/>
                <a:gd name="T1" fmla="*/ 157 h 160"/>
                <a:gd name="T2" fmla="*/ 169 w 170"/>
                <a:gd name="T3" fmla="*/ 153 h 160"/>
                <a:gd name="T4" fmla="*/ 163 w 170"/>
                <a:gd name="T5" fmla="*/ 144 h 160"/>
                <a:gd name="T6" fmla="*/ 152 w 170"/>
                <a:gd name="T7" fmla="*/ 131 h 160"/>
                <a:gd name="T8" fmla="*/ 150 w 170"/>
                <a:gd name="T9" fmla="*/ 113 h 160"/>
                <a:gd name="T10" fmla="*/ 145 w 170"/>
                <a:gd name="T11" fmla="*/ 74 h 160"/>
                <a:gd name="T12" fmla="*/ 138 w 170"/>
                <a:gd name="T13" fmla="*/ 55 h 160"/>
                <a:gd name="T14" fmla="*/ 133 w 170"/>
                <a:gd name="T15" fmla="*/ 55 h 160"/>
                <a:gd name="T16" fmla="*/ 136 w 170"/>
                <a:gd name="T17" fmla="*/ 73 h 160"/>
                <a:gd name="T18" fmla="*/ 138 w 170"/>
                <a:gd name="T19" fmla="*/ 105 h 160"/>
                <a:gd name="T20" fmla="*/ 127 w 170"/>
                <a:gd name="T21" fmla="*/ 110 h 160"/>
                <a:gd name="T22" fmla="*/ 110 w 170"/>
                <a:gd name="T23" fmla="*/ 97 h 160"/>
                <a:gd name="T24" fmla="*/ 99 w 170"/>
                <a:gd name="T25" fmla="*/ 82 h 160"/>
                <a:gd name="T26" fmla="*/ 92 w 170"/>
                <a:gd name="T27" fmla="*/ 51 h 160"/>
                <a:gd name="T28" fmla="*/ 90 w 170"/>
                <a:gd name="T29" fmla="*/ 30 h 160"/>
                <a:gd name="T30" fmla="*/ 89 w 170"/>
                <a:gd name="T31" fmla="*/ 12 h 160"/>
                <a:gd name="T32" fmla="*/ 83 w 170"/>
                <a:gd name="T33" fmla="*/ 3 h 160"/>
                <a:gd name="T34" fmla="*/ 83 w 170"/>
                <a:gd name="T35" fmla="*/ 9 h 160"/>
                <a:gd name="T36" fmla="*/ 85 w 170"/>
                <a:gd name="T37" fmla="*/ 24 h 160"/>
                <a:gd name="T38" fmla="*/ 82 w 170"/>
                <a:gd name="T39" fmla="*/ 37 h 160"/>
                <a:gd name="T40" fmla="*/ 82 w 170"/>
                <a:gd name="T41" fmla="*/ 51 h 160"/>
                <a:gd name="T42" fmla="*/ 85 w 170"/>
                <a:gd name="T43" fmla="*/ 73 h 160"/>
                <a:gd name="T44" fmla="*/ 74 w 170"/>
                <a:gd name="T45" fmla="*/ 71 h 160"/>
                <a:gd name="T46" fmla="*/ 51 w 170"/>
                <a:gd name="T47" fmla="*/ 46 h 160"/>
                <a:gd name="T48" fmla="*/ 27 w 170"/>
                <a:gd name="T49" fmla="*/ 21 h 160"/>
                <a:gd name="T50" fmla="*/ 8 w 170"/>
                <a:gd name="T51" fmla="*/ 3 h 160"/>
                <a:gd name="T52" fmla="*/ 11 w 170"/>
                <a:gd name="T53" fmla="*/ 15 h 160"/>
                <a:gd name="T54" fmla="*/ 34 w 170"/>
                <a:gd name="T55" fmla="*/ 46 h 160"/>
                <a:gd name="T56" fmla="*/ 48 w 170"/>
                <a:gd name="T57" fmla="*/ 66 h 160"/>
                <a:gd name="T58" fmla="*/ 70 w 170"/>
                <a:gd name="T59" fmla="*/ 85 h 160"/>
                <a:gd name="T60" fmla="*/ 70 w 170"/>
                <a:gd name="T61" fmla="*/ 91 h 160"/>
                <a:gd name="T62" fmla="*/ 48 w 170"/>
                <a:gd name="T63" fmla="*/ 86 h 160"/>
                <a:gd name="T64" fmla="*/ 36 w 170"/>
                <a:gd name="T65" fmla="*/ 79 h 160"/>
                <a:gd name="T66" fmla="*/ 30 w 170"/>
                <a:gd name="T67" fmla="*/ 80 h 160"/>
                <a:gd name="T68" fmla="*/ 37 w 170"/>
                <a:gd name="T69" fmla="*/ 88 h 160"/>
                <a:gd name="T70" fmla="*/ 52 w 170"/>
                <a:gd name="T71" fmla="*/ 97 h 160"/>
                <a:gd name="T72" fmla="*/ 71 w 170"/>
                <a:gd name="T73" fmla="*/ 104 h 160"/>
                <a:gd name="T74" fmla="*/ 90 w 170"/>
                <a:gd name="T75" fmla="*/ 108 h 160"/>
                <a:gd name="T76" fmla="*/ 107 w 170"/>
                <a:gd name="T77" fmla="*/ 111 h 160"/>
                <a:gd name="T78" fmla="*/ 126 w 170"/>
                <a:gd name="T79" fmla="*/ 125 h 160"/>
                <a:gd name="T80" fmla="*/ 127 w 170"/>
                <a:gd name="T81" fmla="*/ 134 h 160"/>
                <a:gd name="T82" fmla="*/ 114 w 170"/>
                <a:gd name="T83" fmla="*/ 138 h 160"/>
                <a:gd name="T84" fmla="*/ 99 w 170"/>
                <a:gd name="T85" fmla="*/ 139 h 160"/>
                <a:gd name="T86" fmla="*/ 86 w 170"/>
                <a:gd name="T87" fmla="*/ 139 h 160"/>
                <a:gd name="T88" fmla="*/ 73 w 170"/>
                <a:gd name="T89" fmla="*/ 138 h 160"/>
                <a:gd name="T90" fmla="*/ 71 w 170"/>
                <a:gd name="T91" fmla="*/ 142 h 160"/>
                <a:gd name="T92" fmla="*/ 89 w 170"/>
                <a:gd name="T93" fmla="*/ 147 h 160"/>
                <a:gd name="T94" fmla="*/ 108 w 170"/>
                <a:gd name="T95" fmla="*/ 147 h 160"/>
                <a:gd name="T96" fmla="*/ 126 w 170"/>
                <a:gd name="T97" fmla="*/ 147 h 160"/>
                <a:gd name="T98" fmla="*/ 141 w 170"/>
                <a:gd name="T99" fmla="*/ 145 h 160"/>
                <a:gd name="T100" fmla="*/ 152 w 170"/>
                <a:gd name="T101" fmla="*/ 147 h 160"/>
                <a:gd name="T102" fmla="*/ 160 w 170"/>
                <a:gd name="T103" fmla="*/ 156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0"/>
                <a:gd name="T158" fmla="*/ 170 w 170"/>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0">
                  <a:moveTo>
                    <a:pt x="163" y="160"/>
                  </a:moveTo>
                  <a:lnTo>
                    <a:pt x="164" y="157"/>
                  </a:lnTo>
                  <a:lnTo>
                    <a:pt x="166" y="154"/>
                  </a:lnTo>
                  <a:lnTo>
                    <a:pt x="169" y="153"/>
                  </a:lnTo>
                  <a:lnTo>
                    <a:pt x="170" y="150"/>
                  </a:lnTo>
                  <a:lnTo>
                    <a:pt x="163" y="144"/>
                  </a:lnTo>
                  <a:lnTo>
                    <a:pt x="157" y="138"/>
                  </a:lnTo>
                  <a:lnTo>
                    <a:pt x="152" y="131"/>
                  </a:lnTo>
                  <a:lnTo>
                    <a:pt x="151" y="125"/>
                  </a:lnTo>
                  <a:lnTo>
                    <a:pt x="150" y="113"/>
                  </a:lnTo>
                  <a:lnTo>
                    <a:pt x="148" y="94"/>
                  </a:lnTo>
                  <a:lnTo>
                    <a:pt x="145" y="74"/>
                  </a:lnTo>
                  <a:lnTo>
                    <a:pt x="142" y="61"/>
                  </a:lnTo>
                  <a:lnTo>
                    <a:pt x="138" y="55"/>
                  </a:lnTo>
                  <a:lnTo>
                    <a:pt x="135" y="54"/>
                  </a:lnTo>
                  <a:lnTo>
                    <a:pt x="133" y="55"/>
                  </a:lnTo>
                  <a:lnTo>
                    <a:pt x="135" y="61"/>
                  </a:lnTo>
                  <a:lnTo>
                    <a:pt x="136" y="73"/>
                  </a:lnTo>
                  <a:lnTo>
                    <a:pt x="138" y="89"/>
                  </a:lnTo>
                  <a:lnTo>
                    <a:pt x="138" y="105"/>
                  </a:lnTo>
                  <a:lnTo>
                    <a:pt x="136" y="116"/>
                  </a:lnTo>
                  <a:lnTo>
                    <a:pt x="127" y="110"/>
                  </a:lnTo>
                  <a:lnTo>
                    <a:pt x="119" y="104"/>
                  </a:lnTo>
                  <a:lnTo>
                    <a:pt x="110" y="97"/>
                  </a:lnTo>
                  <a:lnTo>
                    <a:pt x="104" y="91"/>
                  </a:lnTo>
                  <a:lnTo>
                    <a:pt x="99" y="82"/>
                  </a:lnTo>
                  <a:lnTo>
                    <a:pt x="95" y="67"/>
                  </a:lnTo>
                  <a:lnTo>
                    <a:pt x="92" y="51"/>
                  </a:lnTo>
                  <a:lnTo>
                    <a:pt x="90" y="39"/>
                  </a:lnTo>
                  <a:lnTo>
                    <a:pt x="90" y="30"/>
                  </a:lnTo>
                  <a:lnTo>
                    <a:pt x="90" y="21"/>
                  </a:lnTo>
                  <a:lnTo>
                    <a:pt x="89" y="12"/>
                  </a:lnTo>
                  <a:lnTo>
                    <a:pt x="86" y="6"/>
                  </a:lnTo>
                  <a:lnTo>
                    <a:pt x="83" y="3"/>
                  </a:lnTo>
                  <a:lnTo>
                    <a:pt x="83" y="5"/>
                  </a:lnTo>
                  <a:lnTo>
                    <a:pt x="83" y="9"/>
                  </a:lnTo>
                  <a:lnTo>
                    <a:pt x="85" y="17"/>
                  </a:lnTo>
                  <a:lnTo>
                    <a:pt x="85" y="24"/>
                  </a:lnTo>
                  <a:lnTo>
                    <a:pt x="83" y="32"/>
                  </a:lnTo>
                  <a:lnTo>
                    <a:pt x="82" y="37"/>
                  </a:lnTo>
                  <a:lnTo>
                    <a:pt x="82" y="43"/>
                  </a:lnTo>
                  <a:lnTo>
                    <a:pt x="82" y="51"/>
                  </a:lnTo>
                  <a:lnTo>
                    <a:pt x="83" y="63"/>
                  </a:lnTo>
                  <a:lnTo>
                    <a:pt x="85" y="73"/>
                  </a:lnTo>
                  <a:lnTo>
                    <a:pt x="86" y="82"/>
                  </a:lnTo>
                  <a:lnTo>
                    <a:pt x="74" y="71"/>
                  </a:lnTo>
                  <a:lnTo>
                    <a:pt x="62" y="60"/>
                  </a:lnTo>
                  <a:lnTo>
                    <a:pt x="51" y="46"/>
                  </a:lnTo>
                  <a:lnTo>
                    <a:pt x="39" y="33"/>
                  </a:lnTo>
                  <a:lnTo>
                    <a:pt x="27" y="21"/>
                  </a:lnTo>
                  <a:lnTo>
                    <a:pt x="17" y="11"/>
                  </a:lnTo>
                  <a:lnTo>
                    <a:pt x="8" y="3"/>
                  </a:lnTo>
                  <a:lnTo>
                    <a:pt x="0" y="0"/>
                  </a:lnTo>
                  <a:lnTo>
                    <a:pt x="11" y="15"/>
                  </a:lnTo>
                  <a:lnTo>
                    <a:pt x="24" y="32"/>
                  </a:lnTo>
                  <a:lnTo>
                    <a:pt x="34" y="46"/>
                  </a:lnTo>
                  <a:lnTo>
                    <a:pt x="42" y="57"/>
                  </a:lnTo>
                  <a:lnTo>
                    <a:pt x="48" y="66"/>
                  </a:lnTo>
                  <a:lnTo>
                    <a:pt x="59" y="76"/>
                  </a:lnTo>
                  <a:lnTo>
                    <a:pt x="70" y="85"/>
                  </a:lnTo>
                  <a:lnTo>
                    <a:pt x="79" y="91"/>
                  </a:lnTo>
                  <a:lnTo>
                    <a:pt x="70" y="91"/>
                  </a:lnTo>
                  <a:lnTo>
                    <a:pt x="58" y="89"/>
                  </a:lnTo>
                  <a:lnTo>
                    <a:pt x="48" y="86"/>
                  </a:lnTo>
                  <a:lnTo>
                    <a:pt x="40" y="82"/>
                  </a:lnTo>
                  <a:lnTo>
                    <a:pt x="36" y="79"/>
                  </a:lnTo>
                  <a:lnTo>
                    <a:pt x="31" y="79"/>
                  </a:lnTo>
                  <a:lnTo>
                    <a:pt x="30" y="80"/>
                  </a:lnTo>
                  <a:lnTo>
                    <a:pt x="33" y="85"/>
                  </a:lnTo>
                  <a:lnTo>
                    <a:pt x="37" y="88"/>
                  </a:lnTo>
                  <a:lnTo>
                    <a:pt x="45" y="92"/>
                  </a:lnTo>
                  <a:lnTo>
                    <a:pt x="52" y="97"/>
                  </a:lnTo>
                  <a:lnTo>
                    <a:pt x="61" y="100"/>
                  </a:lnTo>
                  <a:lnTo>
                    <a:pt x="71" y="104"/>
                  </a:lnTo>
                  <a:lnTo>
                    <a:pt x="80" y="105"/>
                  </a:lnTo>
                  <a:lnTo>
                    <a:pt x="90" y="108"/>
                  </a:lnTo>
                  <a:lnTo>
                    <a:pt x="98" y="108"/>
                  </a:lnTo>
                  <a:lnTo>
                    <a:pt x="107" y="111"/>
                  </a:lnTo>
                  <a:lnTo>
                    <a:pt x="117" y="117"/>
                  </a:lnTo>
                  <a:lnTo>
                    <a:pt x="126" y="125"/>
                  </a:lnTo>
                  <a:lnTo>
                    <a:pt x="132" y="132"/>
                  </a:lnTo>
                  <a:lnTo>
                    <a:pt x="127" y="134"/>
                  </a:lnTo>
                  <a:lnTo>
                    <a:pt x="121" y="136"/>
                  </a:lnTo>
                  <a:lnTo>
                    <a:pt x="114" y="138"/>
                  </a:lnTo>
                  <a:lnTo>
                    <a:pt x="107" y="138"/>
                  </a:lnTo>
                  <a:lnTo>
                    <a:pt x="99" y="139"/>
                  </a:lnTo>
                  <a:lnTo>
                    <a:pt x="92" y="139"/>
                  </a:lnTo>
                  <a:lnTo>
                    <a:pt x="86" y="139"/>
                  </a:lnTo>
                  <a:lnTo>
                    <a:pt x="80" y="139"/>
                  </a:lnTo>
                  <a:lnTo>
                    <a:pt x="73" y="138"/>
                  </a:lnTo>
                  <a:lnTo>
                    <a:pt x="68" y="139"/>
                  </a:lnTo>
                  <a:lnTo>
                    <a:pt x="71" y="142"/>
                  </a:lnTo>
                  <a:lnTo>
                    <a:pt x="82" y="145"/>
                  </a:lnTo>
                  <a:lnTo>
                    <a:pt x="89" y="147"/>
                  </a:lnTo>
                  <a:lnTo>
                    <a:pt x="98" y="147"/>
                  </a:lnTo>
                  <a:lnTo>
                    <a:pt x="108" y="147"/>
                  </a:lnTo>
                  <a:lnTo>
                    <a:pt x="117" y="147"/>
                  </a:lnTo>
                  <a:lnTo>
                    <a:pt x="126" y="147"/>
                  </a:lnTo>
                  <a:lnTo>
                    <a:pt x="135" y="145"/>
                  </a:lnTo>
                  <a:lnTo>
                    <a:pt x="141" y="145"/>
                  </a:lnTo>
                  <a:lnTo>
                    <a:pt x="145" y="145"/>
                  </a:lnTo>
                  <a:lnTo>
                    <a:pt x="152" y="147"/>
                  </a:lnTo>
                  <a:lnTo>
                    <a:pt x="157" y="150"/>
                  </a:lnTo>
                  <a:lnTo>
                    <a:pt x="160" y="156"/>
                  </a:lnTo>
                  <a:lnTo>
                    <a:pt x="163" y="16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4" name="Freeform 357"/>
            <p:cNvSpPr>
              <a:spLocks/>
            </p:cNvSpPr>
            <p:nvPr/>
          </p:nvSpPr>
          <p:spPr bwMode="auto">
            <a:xfrm>
              <a:off x="1328" y="1742"/>
              <a:ext cx="104" cy="242"/>
            </a:xfrm>
            <a:custGeom>
              <a:avLst/>
              <a:gdLst>
                <a:gd name="T0" fmla="*/ 11 w 104"/>
                <a:gd name="T1" fmla="*/ 201 h 242"/>
                <a:gd name="T2" fmla="*/ 18 w 104"/>
                <a:gd name="T3" fmla="*/ 191 h 242"/>
                <a:gd name="T4" fmla="*/ 24 w 104"/>
                <a:gd name="T5" fmla="*/ 194 h 242"/>
                <a:gd name="T6" fmla="*/ 28 w 104"/>
                <a:gd name="T7" fmla="*/ 173 h 242"/>
                <a:gd name="T8" fmla="*/ 11 w 104"/>
                <a:gd name="T9" fmla="*/ 137 h 242"/>
                <a:gd name="T10" fmla="*/ 0 w 104"/>
                <a:gd name="T11" fmla="*/ 99 h 242"/>
                <a:gd name="T12" fmla="*/ 5 w 104"/>
                <a:gd name="T13" fmla="*/ 100 h 242"/>
                <a:gd name="T14" fmla="*/ 23 w 104"/>
                <a:gd name="T15" fmla="*/ 140 h 242"/>
                <a:gd name="T16" fmla="*/ 40 w 104"/>
                <a:gd name="T17" fmla="*/ 114 h 242"/>
                <a:gd name="T18" fmla="*/ 39 w 104"/>
                <a:gd name="T19" fmla="*/ 68 h 242"/>
                <a:gd name="T20" fmla="*/ 37 w 104"/>
                <a:gd name="T21" fmla="*/ 28 h 242"/>
                <a:gd name="T22" fmla="*/ 42 w 104"/>
                <a:gd name="T23" fmla="*/ 29 h 242"/>
                <a:gd name="T24" fmla="*/ 43 w 104"/>
                <a:gd name="T25" fmla="*/ 53 h 242"/>
                <a:gd name="T26" fmla="*/ 54 w 104"/>
                <a:gd name="T27" fmla="*/ 53 h 242"/>
                <a:gd name="T28" fmla="*/ 77 w 104"/>
                <a:gd name="T29" fmla="*/ 3 h 242"/>
                <a:gd name="T30" fmla="*/ 83 w 104"/>
                <a:gd name="T31" fmla="*/ 3 h 242"/>
                <a:gd name="T32" fmla="*/ 67 w 104"/>
                <a:gd name="T33" fmla="*/ 37 h 242"/>
                <a:gd name="T34" fmla="*/ 65 w 104"/>
                <a:gd name="T35" fmla="*/ 66 h 242"/>
                <a:gd name="T36" fmla="*/ 87 w 104"/>
                <a:gd name="T37" fmla="*/ 56 h 242"/>
                <a:gd name="T38" fmla="*/ 92 w 104"/>
                <a:gd name="T39" fmla="*/ 56 h 242"/>
                <a:gd name="T40" fmla="*/ 73 w 104"/>
                <a:gd name="T41" fmla="*/ 72 h 242"/>
                <a:gd name="T42" fmla="*/ 54 w 104"/>
                <a:gd name="T43" fmla="*/ 100 h 242"/>
                <a:gd name="T44" fmla="*/ 43 w 104"/>
                <a:gd name="T45" fmla="*/ 149 h 242"/>
                <a:gd name="T46" fmla="*/ 65 w 104"/>
                <a:gd name="T47" fmla="*/ 148 h 242"/>
                <a:gd name="T48" fmla="*/ 87 w 104"/>
                <a:gd name="T49" fmla="*/ 142 h 242"/>
                <a:gd name="T50" fmla="*/ 98 w 104"/>
                <a:gd name="T51" fmla="*/ 136 h 242"/>
                <a:gd name="T52" fmla="*/ 96 w 104"/>
                <a:gd name="T53" fmla="*/ 142 h 242"/>
                <a:gd name="T54" fmla="*/ 80 w 104"/>
                <a:gd name="T55" fmla="*/ 152 h 242"/>
                <a:gd name="T56" fmla="*/ 55 w 104"/>
                <a:gd name="T57" fmla="*/ 162 h 242"/>
                <a:gd name="T58" fmla="*/ 40 w 104"/>
                <a:gd name="T59" fmla="*/ 170 h 242"/>
                <a:gd name="T60" fmla="*/ 36 w 104"/>
                <a:gd name="T61" fmla="*/ 195 h 242"/>
                <a:gd name="T62" fmla="*/ 51 w 104"/>
                <a:gd name="T63" fmla="*/ 199 h 242"/>
                <a:gd name="T64" fmla="*/ 80 w 104"/>
                <a:gd name="T65" fmla="*/ 186 h 242"/>
                <a:gd name="T66" fmla="*/ 101 w 104"/>
                <a:gd name="T67" fmla="*/ 173 h 242"/>
                <a:gd name="T68" fmla="*/ 101 w 104"/>
                <a:gd name="T69" fmla="*/ 179 h 242"/>
                <a:gd name="T70" fmla="*/ 74 w 104"/>
                <a:gd name="T71" fmla="*/ 211 h 242"/>
                <a:gd name="T72" fmla="*/ 64 w 104"/>
                <a:gd name="T73" fmla="*/ 213 h 242"/>
                <a:gd name="T74" fmla="*/ 54 w 104"/>
                <a:gd name="T75" fmla="*/ 202 h 242"/>
                <a:gd name="T76" fmla="*/ 27 w 104"/>
                <a:gd name="T77" fmla="*/ 205 h 242"/>
                <a:gd name="T78" fmla="*/ 23 w 104"/>
                <a:gd name="T79" fmla="*/ 220 h 242"/>
                <a:gd name="T80" fmla="*/ 11 w 104"/>
                <a:gd name="T81" fmla="*/ 235 h 242"/>
                <a:gd name="T82" fmla="*/ 8 w 104"/>
                <a:gd name="T83" fmla="*/ 235 h 242"/>
                <a:gd name="T84" fmla="*/ 17 w 104"/>
                <a:gd name="T85" fmla="*/ 216 h 242"/>
                <a:gd name="T86" fmla="*/ 5 w 104"/>
                <a:gd name="T87" fmla="*/ 207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242"/>
                <a:gd name="T134" fmla="*/ 104 w 104"/>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242">
                  <a:moveTo>
                    <a:pt x="0" y="210"/>
                  </a:moveTo>
                  <a:lnTo>
                    <a:pt x="6" y="205"/>
                  </a:lnTo>
                  <a:lnTo>
                    <a:pt x="11" y="201"/>
                  </a:lnTo>
                  <a:lnTo>
                    <a:pt x="15" y="194"/>
                  </a:lnTo>
                  <a:lnTo>
                    <a:pt x="17" y="188"/>
                  </a:lnTo>
                  <a:lnTo>
                    <a:pt x="18" y="191"/>
                  </a:lnTo>
                  <a:lnTo>
                    <a:pt x="21" y="192"/>
                  </a:lnTo>
                  <a:lnTo>
                    <a:pt x="23" y="194"/>
                  </a:lnTo>
                  <a:lnTo>
                    <a:pt x="24" y="194"/>
                  </a:lnTo>
                  <a:lnTo>
                    <a:pt x="25" y="189"/>
                  </a:lnTo>
                  <a:lnTo>
                    <a:pt x="27" y="182"/>
                  </a:lnTo>
                  <a:lnTo>
                    <a:pt x="28" y="173"/>
                  </a:lnTo>
                  <a:lnTo>
                    <a:pt x="27" y="167"/>
                  </a:lnTo>
                  <a:lnTo>
                    <a:pt x="20" y="155"/>
                  </a:lnTo>
                  <a:lnTo>
                    <a:pt x="11" y="137"/>
                  </a:lnTo>
                  <a:lnTo>
                    <a:pt x="3" y="118"/>
                  </a:lnTo>
                  <a:lnTo>
                    <a:pt x="0" y="106"/>
                  </a:lnTo>
                  <a:lnTo>
                    <a:pt x="0" y="99"/>
                  </a:lnTo>
                  <a:lnTo>
                    <a:pt x="3" y="96"/>
                  </a:lnTo>
                  <a:lnTo>
                    <a:pt x="5" y="96"/>
                  </a:lnTo>
                  <a:lnTo>
                    <a:pt x="5" y="100"/>
                  </a:lnTo>
                  <a:lnTo>
                    <a:pt x="8" y="111"/>
                  </a:lnTo>
                  <a:lnTo>
                    <a:pt x="14" y="126"/>
                  </a:lnTo>
                  <a:lnTo>
                    <a:pt x="23" y="140"/>
                  </a:lnTo>
                  <a:lnTo>
                    <a:pt x="31" y="148"/>
                  </a:lnTo>
                  <a:lnTo>
                    <a:pt x="36" y="133"/>
                  </a:lnTo>
                  <a:lnTo>
                    <a:pt x="40" y="114"/>
                  </a:lnTo>
                  <a:lnTo>
                    <a:pt x="42" y="94"/>
                  </a:lnTo>
                  <a:lnTo>
                    <a:pt x="42" y="80"/>
                  </a:lnTo>
                  <a:lnTo>
                    <a:pt x="39" y="68"/>
                  </a:lnTo>
                  <a:lnTo>
                    <a:pt x="37" y="52"/>
                  </a:lnTo>
                  <a:lnTo>
                    <a:pt x="36" y="37"/>
                  </a:lnTo>
                  <a:lnTo>
                    <a:pt x="37" y="28"/>
                  </a:lnTo>
                  <a:lnTo>
                    <a:pt x="40" y="25"/>
                  </a:lnTo>
                  <a:lnTo>
                    <a:pt x="42" y="25"/>
                  </a:lnTo>
                  <a:lnTo>
                    <a:pt x="42" y="29"/>
                  </a:lnTo>
                  <a:lnTo>
                    <a:pt x="42" y="35"/>
                  </a:lnTo>
                  <a:lnTo>
                    <a:pt x="42" y="44"/>
                  </a:lnTo>
                  <a:lnTo>
                    <a:pt x="43" y="53"/>
                  </a:lnTo>
                  <a:lnTo>
                    <a:pt x="45" y="62"/>
                  </a:lnTo>
                  <a:lnTo>
                    <a:pt x="48" y="68"/>
                  </a:lnTo>
                  <a:lnTo>
                    <a:pt x="54" y="53"/>
                  </a:lnTo>
                  <a:lnTo>
                    <a:pt x="59" y="32"/>
                  </a:lnTo>
                  <a:lnTo>
                    <a:pt x="67" y="15"/>
                  </a:lnTo>
                  <a:lnTo>
                    <a:pt x="77" y="3"/>
                  </a:lnTo>
                  <a:lnTo>
                    <a:pt x="83" y="0"/>
                  </a:lnTo>
                  <a:lnTo>
                    <a:pt x="85" y="0"/>
                  </a:lnTo>
                  <a:lnTo>
                    <a:pt x="83" y="3"/>
                  </a:lnTo>
                  <a:lnTo>
                    <a:pt x="80" y="7"/>
                  </a:lnTo>
                  <a:lnTo>
                    <a:pt x="74" y="18"/>
                  </a:lnTo>
                  <a:lnTo>
                    <a:pt x="67" y="37"/>
                  </a:lnTo>
                  <a:lnTo>
                    <a:pt x="61" y="56"/>
                  </a:lnTo>
                  <a:lnTo>
                    <a:pt x="58" y="68"/>
                  </a:lnTo>
                  <a:lnTo>
                    <a:pt x="65" y="66"/>
                  </a:lnTo>
                  <a:lnTo>
                    <a:pt x="74" y="63"/>
                  </a:lnTo>
                  <a:lnTo>
                    <a:pt x="82" y="60"/>
                  </a:lnTo>
                  <a:lnTo>
                    <a:pt x="87" y="56"/>
                  </a:lnTo>
                  <a:lnTo>
                    <a:pt x="90" y="55"/>
                  </a:lnTo>
                  <a:lnTo>
                    <a:pt x="93" y="55"/>
                  </a:lnTo>
                  <a:lnTo>
                    <a:pt x="92" y="56"/>
                  </a:lnTo>
                  <a:lnTo>
                    <a:pt x="89" y="60"/>
                  </a:lnTo>
                  <a:lnTo>
                    <a:pt x="82" y="65"/>
                  </a:lnTo>
                  <a:lnTo>
                    <a:pt x="73" y="72"/>
                  </a:lnTo>
                  <a:lnTo>
                    <a:pt x="62" y="78"/>
                  </a:lnTo>
                  <a:lnTo>
                    <a:pt x="56" y="83"/>
                  </a:lnTo>
                  <a:lnTo>
                    <a:pt x="54" y="100"/>
                  </a:lnTo>
                  <a:lnTo>
                    <a:pt x="49" y="120"/>
                  </a:lnTo>
                  <a:lnTo>
                    <a:pt x="46" y="139"/>
                  </a:lnTo>
                  <a:lnTo>
                    <a:pt x="43" y="149"/>
                  </a:lnTo>
                  <a:lnTo>
                    <a:pt x="51" y="149"/>
                  </a:lnTo>
                  <a:lnTo>
                    <a:pt x="58" y="148"/>
                  </a:lnTo>
                  <a:lnTo>
                    <a:pt x="65" y="148"/>
                  </a:lnTo>
                  <a:lnTo>
                    <a:pt x="74" y="146"/>
                  </a:lnTo>
                  <a:lnTo>
                    <a:pt x="80" y="145"/>
                  </a:lnTo>
                  <a:lnTo>
                    <a:pt x="87" y="142"/>
                  </a:lnTo>
                  <a:lnTo>
                    <a:pt x="92" y="140"/>
                  </a:lnTo>
                  <a:lnTo>
                    <a:pt x="95" y="139"/>
                  </a:lnTo>
                  <a:lnTo>
                    <a:pt x="98" y="136"/>
                  </a:lnTo>
                  <a:lnTo>
                    <a:pt x="99" y="136"/>
                  </a:lnTo>
                  <a:lnTo>
                    <a:pt x="99" y="139"/>
                  </a:lnTo>
                  <a:lnTo>
                    <a:pt x="96" y="142"/>
                  </a:lnTo>
                  <a:lnTo>
                    <a:pt x="93" y="145"/>
                  </a:lnTo>
                  <a:lnTo>
                    <a:pt x="87" y="148"/>
                  </a:lnTo>
                  <a:lnTo>
                    <a:pt x="80" y="152"/>
                  </a:lnTo>
                  <a:lnTo>
                    <a:pt x="71" y="155"/>
                  </a:lnTo>
                  <a:lnTo>
                    <a:pt x="62" y="160"/>
                  </a:lnTo>
                  <a:lnTo>
                    <a:pt x="55" y="162"/>
                  </a:lnTo>
                  <a:lnTo>
                    <a:pt x="49" y="164"/>
                  </a:lnTo>
                  <a:lnTo>
                    <a:pt x="45" y="165"/>
                  </a:lnTo>
                  <a:lnTo>
                    <a:pt x="40" y="170"/>
                  </a:lnTo>
                  <a:lnTo>
                    <a:pt x="37" y="179"/>
                  </a:lnTo>
                  <a:lnTo>
                    <a:pt x="36" y="189"/>
                  </a:lnTo>
                  <a:lnTo>
                    <a:pt x="36" y="195"/>
                  </a:lnTo>
                  <a:lnTo>
                    <a:pt x="39" y="198"/>
                  </a:lnTo>
                  <a:lnTo>
                    <a:pt x="43" y="199"/>
                  </a:lnTo>
                  <a:lnTo>
                    <a:pt x="51" y="199"/>
                  </a:lnTo>
                  <a:lnTo>
                    <a:pt x="55" y="198"/>
                  </a:lnTo>
                  <a:lnTo>
                    <a:pt x="68" y="192"/>
                  </a:lnTo>
                  <a:lnTo>
                    <a:pt x="80" y="186"/>
                  </a:lnTo>
                  <a:lnTo>
                    <a:pt x="90" y="180"/>
                  </a:lnTo>
                  <a:lnTo>
                    <a:pt x="96" y="176"/>
                  </a:lnTo>
                  <a:lnTo>
                    <a:pt x="101" y="173"/>
                  </a:lnTo>
                  <a:lnTo>
                    <a:pt x="104" y="171"/>
                  </a:lnTo>
                  <a:lnTo>
                    <a:pt x="104" y="173"/>
                  </a:lnTo>
                  <a:lnTo>
                    <a:pt x="101" y="179"/>
                  </a:lnTo>
                  <a:lnTo>
                    <a:pt x="93" y="189"/>
                  </a:lnTo>
                  <a:lnTo>
                    <a:pt x="83" y="201"/>
                  </a:lnTo>
                  <a:lnTo>
                    <a:pt x="74" y="211"/>
                  </a:lnTo>
                  <a:lnTo>
                    <a:pt x="65" y="219"/>
                  </a:lnTo>
                  <a:lnTo>
                    <a:pt x="65" y="216"/>
                  </a:lnTo>
                  <a:lnTo>
                    <a:pt x="64" y="213"/>
                  </a:lnTo>
                  <a:lnTo>
                    <a:pt x="61" y="210"/>
                  </a:lnTo>
                  <a:lnTo>
                    <a:pt x="59" y="207"/>
                  </a:lnTo>
                  <a:lnTo>
                    <a:pt x="54" y="202"/>
                  </a:lnTo>
                  <a:lnTo>
                    <a:pt x="45" y="201"/>
                  </a:lnTo>
                  <a:lnTo>
                    <a:pt x="34" y="202"/>
                  </a:lnTo>
                  <a:lnTo>
                    <a:pt x="27" y="205"/>
                  </a:lnTo>
                  <a:lnTo>
                    <a:pt x="23" y="210"/>
                  </a:lnTo>
                  <a:lnTo>
                    <a:pt x="23" y="214"/>
                  </a:lnTo>
                  <a:lnTo>
                    <a:pt x="23" y="220"/>
                  </a:lnTo>
                  <a:lnTo>
                    <a:pt x="23" y="225"/>
                  </a:lnTo>
                  <a:lnTo>
                    <a:pt x="17" y="230"/>
                  </a:lnTo>
                  <a:lnTo>
                    <a:pt x="11" y="235"/>
                  </a:lnTo>
                  <a:lnTo>
                    <a:pt x="5" y="239"/>
                  </a:lnTo>
                  <a:lnTo>
                    <a:pt x="2" y="242"/>
                  </a:lnTo>
                  <a:lnTo>
                    <a:pt x="8" y="235"/>
                  </a:lnTo>
                  <a:lnTo>
                    <a:pt x="14" y="228"/>
                  </a:lnTo>
                  <a:lnTo>
                    <a:pt x="17" y="220"/>
                  </a:lnTo>
                  <a:lnTo>
                    <a:pt x="17" y="216"/>
                  </a:lnTo>
                  <a:lnTo>
                    <a:pt x="14" y="211"/>
                  </a:lnTo>
                  <a:lnTo>
                    <a:pt x="9" y="208"/>
                  </a:lnTo>
                  <a:lnTo>
                    <a:pt x="5" y="207"/>
                  </a:lnTo>
                  <a:lnTo>
                    <a:pt x="0" y="21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5" name="Freeform 358"/>
            <p:cNvSpPr>
              <a:spLocks/>
            </p:cNvSpPr>
            <p:nvPr/>
          </p:nvSpPr>
          <p:spPr bwMode="auto">
            <a:xfrm>
              <a:off x="1306" y="1876"/>
              <a:ext cx="18" cy="31"/>
            </a:xfrm>
            <a:custGeom>
              <a:avLst/>
              <a:gdLst>
                <a:gd name="T0" fmla="*/ 18 w 18"/>
                <a:gd name="T1" fmla="*/ 30 h 31"/>
                <a:gd name="T2" fmla="*/ 14 w 18"/>
                <a:gd name="T3" fmla="*/ 28 h 31"/>
                <a:gd name="T4" fmla="*/ 11 w 18"/>
                <a:gd name="T5" fmla="*/ 28 h 31"/>
                <a:gd name="T6" fmla="*/ 6 w 18"/>
                <a:gd name="T7" fmla="*/ 30 h 31"/>
                <a:gd name="T8" fmla="*/ 3 w 18"/>
                <a:gd name="T9" fmla="*/ 31 h 31"/>
                <a:gd name="T10" fmla="*/ 2 w 18"/>
                <a:gd name="T11" fmla="*/ 24 h 31"/>
                <a:gd name="T12" fmla="*/ 0 w 18"/>
                <a:gd name="T13" fmla="*/ 17 h 31"/>
                <a:gd name="T14" fmla="*/ 0 w 18"/>
                <a:gd name="T15" fmla="*/ 11 h 31"/>
                <a:gd name="T16" fmla="*/ 0 w 18"/>
                <a:gd name="T17" fmla="*/ 3 h 31"/>
                <a:gd name="T18" fmla="*/ 0 w 18"/>
                <a:gd name="T19" fmla="*/ 0 h 31"/>
                <a:gd name="T20" fmla="*/ 2 w 18"/>
                <a:gd name="T21" fmla="*/ 0 h 31"/>
                <a:gd name="T22" fmla="*/ 3 w 18"/>
                <a:gd name="T23" fmla="*/ 2 h 31"/>
                <a:gd name="T24" fmla="*/ 3 w 18"/>
                <a:gd name="T25" fmla="*/ 5 h 31"/>
                <a:gd name="T26" fmla="*/ 5 w 18"/>
                <a:gd name="T27" fmla="*/ 11 h 31"/>
                <a:gd name="T28" fmla="*/ 9 w 18"/>
                <a:gd name="T29" fmla="*/ 17 h 31"/>
                <a:gd name="T30" fmla="*/ 14 w 18"/>
                <a:gd name="T31" fmla="*/ 24 h 31"/>
                <a:gd name="T32" fmla="*/ 18 w 18"/>
                <a:gd name="T33" fmla="*/ 3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30"/>
                  </a:moveTo>
                  <a:lnTo>
                    <a:pt x="14" y="28"/>
                  </a:lnTo>
                  <a:lnTo>
                    <a:pt x="11" y="28"/>
                  </a:lnTo>
                  <a:lnTo>
                    <a:pt x="6" y="30"/>
                  </a:lnTo>
                  <a:lnTo>
                    <a:pt x="3" y="31"/>
                  </a:lnTo>
                  <a:lnTo>
                    <a:pt x="2" y="24"/>
                  </a:lnTo>
                  <a:lnTo>
                    <a:pt x="0" y="17"/>
                  </a:lnTo>
                  <a:lnTo>
                    <a:pt x="0" y="11"/>
                  </a:lnTo>
                  <a:lnTo>
                    <a:pt x="0" y="3"/>
                  </a:lnTo>
                  <a:lnTo>
                    <a:pt x="0" y="0"/>
                  </a:lnTo>
                  <a:lnTo>
                    <a:pt x="2" y="0"/>
                  </a:lnTo>
                  <a:lnTo>
                    <a:pt x="3" y="2"/>
                  </a:lnTo>
                  <a:lnTo>
                    <a:pt x="3" y="5"/>
                  </a:lnTo>
                  <a:lnTo>
                    <a:pt x="5" y="11"/>
                  </a:lnTo>
                  <a:lnTo>
                    <a:pt x="9" y="17"/>
                  </a:lnTo>
                  <a:lnTo>
                    <a:pt x="14" y="24"/>
                  </a:lnTo>
                  <a:lnTo>
                    <a:pt x="18" y="3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6" name="Freeform 359"/>
            <p:cNvSpPr>
              <a:spLocks/>
            </p:cNvSpPr>
            <p:nvPr/>
          </p:nvSpPr>
          <p:spPr bwMode="auto">
            <a:xfrm>
              <a:off x="1446" y="1869"/>
              <a:ext cx="331" cy="201"/>
            </a:xfrm>
            <a:custGeom>
              <a:avLst/>
              <a:gdLst>
                <a:gd name="T0" fmla="*/ 33 w 331"/>
                <a:gd name="T1" fmla="*/ 142 h 201"/>
                <a:gd name="T2" fmla="*/ 64 w 331"/>
                <a:gd name="T3" fmla="*/ 123 h 201"/>
                <a:gd name="T4" fmla="*/ 83 w 331"/>
                <a:gd name="T5" fmla="*/ 74 h 201"/>
                <a:gd name="T6" fmla="*/ 108 w 331"/>
                <a:gd name="T7" fmla="*/ 37 h 201"/>
                <a:gd name="T8" fmla="*/ 139 w 331"/>
                <a:gd name="T9" fmla="*/ 4 h 201"/>
                <a:gd name="T10" fmla="*/ 150 w 331"/>
                <a:gd name="T11" fmla="*/ 1 h 201"/>
                <a:gd name="T12" fmla="*/ 129 w 331"/>
                <a:gd name="T13" fmla="*/ 25 h 201"/>
                <a:gd name="T14" fmla="*/ 99 w 331"/>
                <a:gd name="T15" fmla="*/ 62 h 201"/>
                <a:gd name="T16" fmla="*/ 86 w 331"/>
                <a:gd name="T17" fmla="*/ 99 h 201"/>
                <a:gd name="T18" fmla="*/ 89 w 331"/>
                <a:gd name="T19" fmla="*/ 108 h 201"/>
                <a:gd name="T20" fmla="*/ 111 w 331"/>
                <a:gd name="T21" fmla="*/ 95 h 201"/>
                <a:gd name="T22" fmla="*/ 135 w 331"/>
                <a:gd name="T23" fmla="*/ 78 h 201"/>
                <a:gd name="T24" fmla="*/ 167 w 331"/>
                <a:gd name="T25" fmla="*/ 40 h 201"/>
                <a:gd name="T26" fmla="*/ 215 w 331"/>
                <a:gd name="T27" fmla="*/ 6 h 201"/>
                <a:gd name="T28" fmla="*/ 234 w 331"/>
                <a:gd name="T29" fmla="*/ 3 h 201"/>
                <a:gd name="T30" fmla="*/ 194 w 331"/>
                <a:gd name="T31" fmla="*/ 31 h 201"/>
                <a:gd name="T32" fmla="*/ 156 w 331"/>
                <a:gd name="T33" fmla="*/ 72 h 201"/>
                <a:gd name="T34" fmla="*/ 160 w 331"/>
                <a:gd name="T35" fmla="*/ 81 h 201"/>
                <a:gd name="T36" fmla="*/ 198 w 331"/>
                <a:gd name="T37" fmla="*/ 74 h 201"/>
                <a:gd name="T38" fmla="*/ 238 w 331"/>
                <a:gd name="T39" fmla="*/ 50 h 201"/>
                <a:gd name="T40" fmla="*/ 287 w 331"/>
                <a:gd name="T41" fmla="*/ 28 h 201"/>
                <a:gd name="T42" fmla="*/ 300 w 331"/>
                <a:gd name="T43" fmla="*/ 28 h 201"/>
                <a:gd name="T44" fmla="*/ 263 w 331"/>
                <a:gd name="T45" fmla="*/ 44 h 201"/>
                <a:gd name="T46" fmla="*/ 231 w 331"/>
                <a:gd name="T47" fmla="*/ 69 h 201"/>
                <a:gd name="T48" fmla="*/ 265 w 331"/>
                <a:gd name="T49" fmla="*/ 74 h 201"/>
                <a:gd name="T50" fmla="*/ 312 w 331"/>
                <a:gd name="T51" fmla="*/ 62 h 201"/>
                <a:gd name="T52" fmla="*/ 331 w 331"/>
                <a:gd name="T53" fmla="*/ 56 h 201"/>
                <a:gd name="T54" fmla="*/ 303 w 331"/>
                <a:gd name="T55" fmla="*/ 74 h 201"/>
                <a:gd name="T56" fmla="*/ 247 w 331"/>
                <a:gd name="T57" fmla="*/ 89 h 201"/>
                <a:gd name="T58" fmla="*/ 253 w 331"/>
                <a:gd name="T59" fmla="*/ 105 h 201"/>
                <a:gd name="T60" fmla="*/ 288 w 331"/>
                <a:gd name="T61" fmla="*/ 124 h 201"/>
                <a:gd name="T62" fmla="*/ 303 w 331"/>
                <a:gd name="T63" fmla="*/ 135 h 201"/>
                <a:gd name="T64" fmla="*/ 265 w 331"/>
                <a:gd name="T65" fmla="*/ 123 h 201"/>
                <a:gd name="T66" fmla="*/ 218 w 331"/>
                <a:gd name="T67" fmla="*/ 101 h 201"/>
                <a:gd name="T68" fmla="*/ 192 w 331"/>
                <a:gd name="T69" fmla="*/ 98 h 201"/>
                <a:gd name="T70" fmla="*/ 166 w 331"/>
                <a:gd name="T71" fmla="*/ 101 h 201"/>
                <a:gd name="T72" fmla="*/ 176 w 331"/>
                <a:gd name="T73" fmla="*/ 118 h 201"/>
                <a:gd name="T74" fmla="*/ 203 w 331"/>
                <a:gd name="T75" fmla="*/ 140 h 201"/>
                <a:gd name="T76" fmla="*/ 234 w 331"/>
                <a:gd name="T77" fmla="*/ 158 h 201"/>
                <a:gd name="T78" fmla="*/ 246 w 331"/>
                <a:gd name="T79" fmla="*/ 173 h 201"/>
                <a:gd name="T80" fmla="*/ 201 w 331"/>
                <a:gd name="T81" fmla="*/ 146 h 201"/>
                <a:gd name="T82" fmla="*/ 158 w 331"/>
                <a:gd name="T83" fmla="*/ 118 h 201"/>
                <a:gd name="T84" fmla="*/ 136 w 331"/>
                <a:gd name="T85" fmla="*/ 109 h 201"/>
                <a:gd name="T86" fmla="*/ 96 w 331"/>
                <a:gd name="T87" fmla="*/ 124 h 201"/>
                <a:gd name="T88" fmla="*/ 89 w 331"/>
                <a:gd name="T89" fmla="*/ 136 h 201"/>
                <a:gd name="T90" fmla="*/ 120 w 331"/>
                <a:gd name="T91" fmla="*/ 161 h 201"/>
                <a:gd name="T92" fmla="*/ 164 w 331"/>
                <a:gd name="T93" fmla="*/ 192 h 201"/>
                <a:gd name="T94" fmla="*/ 170 w 331"/>
                <a:gd name="T95" fmla="*/ 201 h 201"/>
                <a:gd name="T96" fmla="*/ 127 w 331"/>
                <a:gd name="T97" fmla="*/ 174 h 201"/>
                <a:gd name="T98" fmla="*/ 80 w 331"/>
                <a:gd name="T99" fmla="*/ 146 h 201"/>
                <a:gd name="T100" fmla="*/ 52 w 331"/>
                <a:gd name="T101" fmla="*/ 151 h 201"/>
                <a:gd name="T102" fmla="*/ 9 w 331"/>
                <a:gd name="T103" fmla="*/ 164 h 201"/>
                <a:gd name="T104" fmla="*/ 8 w 331"/>
                <a:gd name="T105" fmla="*/ 161 h 2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1"/>
                <a:gd name="T161" fmla="*/ 331 w 331"/>
                <a:gd name="T162" fmla="*/ 201 h 2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1">
                  <a:moveTo>
                    <a:pt x="14" y="155"/>
                  </a:moveTo>
                  <a:lnTo>
                    <a:pt x="18" y="151"/>
                  </a:lnTo>
                  <a:lnTo>
                    <a:pt x="26" y="146"/>
                  </a:lnTo>
                  <a:lnTo>
                    <a:pt x="33" y="142"/>
                  </a:lnTo>
                  <a:lnTo>
                    <a:pt x="43" y="136"/>
                  </a:lnTo>
                  <a:lnTo>
                    <a:pt x="51" y="132"/>
                  </a:lnTo>
                  <a:lnTo>
                    <a:pt x="60" y="127"/>
                  </a:lnTo>
                  <a:lnTo>
                    <a:pt x="64" y="123"/>
                  </a:lnTo>
                  <a:lnTo>
                    <a:pt x="67" y="120"/>
                  </a:lnTo>
                  <a:lnTo>
                    <a:pt x="70" y="109"/>
                  </a:lnTo>
                  <a:lnTo>
                    <a:pt x="76" y="93"/>
                  </a:lnTo>
                  <a:lnTo>
                    <a:pt x="83" y="74"/>
                  </a:lnTo>
                  <a:lnTo>
                    <a:pt x="91" y="61"/>
                  </a:lnTo>
                  <a:lnTo>
                    <a:pt x="95" y="55"/>
                  </a:lnTo>
                  <a:lnTo>
                    <a:pt x="101" y="46"/>
                  </a:lnTo>
                  <a:lnTo>
                    <a:pt x="108" y="37"/>
                  </a:lnTo>
                  <a:lnTo>
                    <a:pt x="116" y="27"/>
                  </a:lnTo>
                  <a:lnTo>
                    <a:pt x="125" y="18"/>
                  </a:lnTo>
                  <a:lnTo>
                    <a:pt x="132" y="10"/>
                  </a:lnTo>
                  <a:lnTo>
                    <a:pt x="139" y="4"/>
                  </a:lnTo>
                  <a:lnTo>
                    <a:pt x="144" y="1"/>
                  </a:lnTo>
                  <a:lnTo>
                    <a:pt x="150" y="0"/>
                  </a:lnTo>
                  <a:lnTo>
                    <a:pt x="151" y="0"/>
                  </a:lnTo>
                  <a:lnTo>
                    <a:pt x="150" y="1"/>
                  </a:lnTo>
                  <a:lnTo>
                    <a:pt x="147" y="6"/>
                  </a:lnTo>
                  <a:lnTo>
                    <a:pt x="144" y="10"/>
                  </a:lnTo>
                  <a:lnTo>
                    <a:pt x="138" y="16"/>
                  </a:lnTo>
                  <a:lnTo>
                    <a:pt x="129" y="25"/>
                  </a:lnTo>
                  <a:lnTo>
                    <a:pt x="122" y="34"/>
                  </a:lnTo>
                  <a:lnTo>
                    <a:pt x="113" y="44"/>
                  </a:lnTo>
                  <a:lnTo>
                    <a:pt x="105" y="55"/>
                  </a:lnTo>
                  <a:lnTo>
                    <a:pt x="99" y="62"/>
                  </a:lnTo>
                  <a:lnTo>
                    <a:pt x="95" y="68"/>
                  </a:lnTo>
                  <a:lnTo>
                    <a:pt x="91" y="78"/>
                  </a:lnTo>
                  <a:lnTo>
                    <a:pt x="88" y="89"/>
                  </a:lnTo>
                  <a:lnTo>
                    <a:pt x="86" y="99"/>
                  </a:lnTo>
                  <a:lnTo>
                    <a:pt x="85" y="105"/>
                  </a:lnTo>
                  <a:lnTo>
                    <a:pt x="85" y="109"/>
                  </a:lnTo>
                  <a:lnTo>
                    <a:pt x="86" y="109"/>
                  </a:lnTo>
                  <a:lnTo>
                    <a:pt x="89" y="108"/>
                  </a:lnTo>
                  <a:lnTo>
                    <a:pt x="95" y="105"/>
                  </a:lnTo>
                  <a:lnTo>
                    <a:pt x="99" y="102"/>
                  </a:lnTo>
                  <a:lnTo>
                    <a:pt x="104" y="99"/>
                  </a:lnTo>
                  <a:lnTo>
                    <a:pt x="111" y="95"/>
                  </a:lnTo>
                  <a:lnTo>
                    <a:pt x="117" y="90"/>
                  </a:lnTo>
                  <a:lnTo>
                    <a:pt x="123" y="86"/>
                  </a:lnTo>
                  <a:lnTo>
                    <a:pt x="130" y="81"/>
                  </a:lnTo>
                  <a:lnTo>
                    <a:pt x="135" y="78"/>
                  </a:lnTo>
                  <a:lnTo>
                    <a:pt x="139" y="77"/>
                  </a:lnTo>
                  <a:lnTo>
                    <a:pt x="147" y="65"/>
                  </a:lnTo>
                  <a:lnTo>
                    <a:pt x="156" y="52"/>
                  </a:lnTo>
                  <a:lnTo>
                    <a:pt x="167" y="40"/>
                  </a:lnTo>
                  <a:lnTo>
                    <a:pt x="181" y="28"/>
                  </a:lnTo>
                  <a:lnTo>
                    <a:pt x="194" y="19"/>
                  </a:lnTo>
                  <a:lnTo>
                    <a:pt x="206" y="12"/>
                  </a:lnTo>
                  <a:lnTo>
                    <a:pt x="215" y="6"/>
                  </a:lnTo>
                  <a:lnTo>
                    <a:pt x="222" y="3"/>
                  </a:lnTo>
                  <a:lnTo>
                    <a:pt x="229" y="1"/>
                  </a:lnTo>
                  <a:lnTo>
                    <a:pt x="234" y="1"/>
                  </a:lnTo>
                  <a:lnTo>
                    <a:pt x="234" y="3"/>
                  </a:lnTo>
                  <a:lnTo>
                    <a:pt x="228" y="6"/>
                  </a:lnTo>
                  <a:lnTo>
                    <a:pt x="218" y="12"/>
                  </a:lnTo>
                  <a:lnTo>
                    <a:pt x="206" y="21"/>
                  </a:lnTo>
                  <a:lnTo>
                    <a:pt x="194" y="31"/>
                  </a:lnTo>
                  <a:lnTo>
                    <a:pt x="182" y="41"/>
                  </a:lnTo>
                  <a:lnTo>
                    <a:pt x="172" y="53"/>
                  </a:lnTo>
                  <a:lnTo>
                    <a:pt x="163" y="64"/>
                  </a:lnTo>
                  <a:lnTo>
                    <a:pt x="156" y="72"/>
                  </a:lnTo>
                  <a:lnTo>
                    <a:pt x="154" y="78"/>
                  </a:lnTo>
                  <a:lnTo>
                    <a:pt x="154" y="81"/>
                  </a:lnTo>
                  <a:lnTo>
                    <a:pt x="157" y="81"/>
                  </a:lnTo>
                  <a:lnTo>
                    <a:pt x="160" y="81"/>
                  </a:lnTo>
                  <a:lnTo>
                    <a:pt x="167" y="80"/>
                  </a:lnTo>
                  <a:lnTo>
                    <a:pt x="178" y="78"/>
                  </a:lnTo>
                  <a:lnTo>
                    <a:pt x="188" y="75"/>
                  </a:lnTo>
                  <a:lnTo>
                    <a:pt x="198" y="74"/>
                  </a:lnTo>
                  <a:lnTo>
                    <a:pt x="206" y="72"/>
                  </a:lnTo>
                  <a:lnTo>
                    <a:pt x="215" y="65"/>
                  </a:lnTo>
                  <a:lnTo>
                    <a:pt x="225" y="58"/>
                  </a:lnTo>
                  <a:lnTo>
                    <a:pt x="238" y="50"/>
                  </a:lnTo>
                  <a:lnTo>
                    <a:pt x="253" y="43"/>
                  </a:lnTo>
                  <a:lnTo>
                    <a:pt x="266" y="37"/>
                  </a:lnTo>
                  <a:lnTo>
                    <a:pt x="278" y="31"/>
                  </a:lnTo>
                  <a:lnTo>
                    <a:pt x="287" y="28"/>
                  </a:lnTo>
                  <a:lnTo>
                    <a:pt x="293" y="25"/>
                  </a:lnTo>
                  <a:lnTo>
                    <a:pt x="299" y="24"/>
                  </a:lnTo>
                  <a:lnTo>
                    <a:pt x="302" y="25"/>
                  </a:lnTo>
                  <a:lnTo>
                    <a:pt x="300" y="28"/>
                  </a:lnTo>
                  <a:lnTo>
                    <a:pt x="293" y="31"/>
                  </a:lnTo>
                  <a:lnTo>
                    <a:pt x="284" y="34"/>
                  </a:lnTo>
                  <a:lnTo>
                    <a:pt x="274" y="40"/>
                  </a:lnTo>
                  <a:lnTo>
                    <a:pt x="263" y="44"/>
                  </a:lnTo>
                  <a:lnTo>
                    <a:pt x="253" y="50"/>
                  </a:lnTo>
                  <a:lnTo>
                    <a:pt x="244" y="58"/>
                  </a:lnTo>
                  <a:lnTo>
                    <a:pt x="237" y="64"/>
                  </a:lnTo>
                  <a:lnTo>
                    <a:pt x="231" y="69"/>
                  </a:lnTo>
                  <a:lnTo>
                    <a:pt x="228" y="75"/>
                  </a:lnTo>
                  <a:lnTo>
                    <a:pt x="238" y="77"/>
                  </a:lnTo>
                  <a:lnTo>
                    <a:pt x="251" y="75"/>
                  </a:lnTo>
                  <a:lnTo>
                    <a:pt x="265" y="74"/>
                  </a:lnTo>
                  <a:lnTo>
                    <a:pt x="278" y="71"/>
                  </a:lnTo>
                  <a:lnTo>
                    <a:pt x="291" y="68"/>
                  </a:lnTo>
                  <a:lnTo>
                    <a:pt x="303" y="65"/>
                  </a:lnTo>
                  <a:lnTo>
                    <a:pt x="312" y="62"/>
                  </a:lnTo>
                  <a:lnTo>
                    <a:pt x="318" y="61"/>
                  </a:lnTo>
                  <a:lnTo>
                    <a:pt x="325" y="56"/>
                  </a:lnTo>
                  <a:lnTo>
                    <a:pt x="331" y="55"/>
                  </a:lnTo>
                  <a:lnTo>
                    <a:pt x="331" y="56"/>
                  </a:lnTo>
                  <a:lnTo>
                    <a:pt x="327" y="61"/>
                  </a:lnTo>
                  <a:lnTo>
                    <a:pt x="321" y="65"/>
                  </a:lnTo>
                  <a:lnTo>
                    <a:pt x="313" y="69"/>
                  </a:lnTo>
                  <a:lnTo>
                    <a:pt x="303" y="74"/>
                  </a:lnTo>
                  <a:lnTo>
                    <a:pt x="290" y="80"/>
                  </a:lnTo>
                  <a:lnTo>
                    <a:pt x="277" y="84"/>
                  </a:lnTo>
                  <a:lnTo>
                    <a:pt x="262" y="87"/>
                  </a:lnTo>
                  <a:lnTo>
                    <a:pt x="247" y="89"/>
                  </a:lnTo>
                  <a:lnTo>
                    <a:pt x="232" y="89"/>
                  </a:lnTo>
                  <a:lnTo>
                    <a:pt x="237" y="95"/>
                  </a:lnTo>
                  <a:lnTo>
                    <a:pt x="244" y="99"/>
                  </a:lnTo>
                  <a:lnTo>
                    <a:pt x="253" y="105"/>
                  </a:lnTo>
                  <a:lnTo>
                    <a:pt x="263" y="111"/>
                  </a:lnTo>
                  <a:lnTo>
                    <a:pt x="272" y="115"/>
                  </a:lnTo>
                  <a:lnTo>
                    <a:pt x="281" y="121"/>
                  </a:lnTo>
                  <a:lnTo>
                    <a:pt x="288" y="124"/>
                  </a:lnTo>
                  <a:lnTo>
                    <a:pt x="294" y="127"/>
                  </a:lnTo>
                  <a:lnTo>
                    <a:pt x="302" y="130"/>
                  </a:lnTo>
                  <a:lnTo>
                    <a:pt x="305" y="133"/>
                  </a:lnTo>
                  <a:lnTo>
                    <a:pt x="303" y="135"/>
                  </a:lnTo>
                  <a:lnTo>
                    <a:pt x="296" y="133"/>
                  </a:lnTo>
                  <a:lnTo>
                    <a:pt x="288" y="132"/>
                  </a:lnTo>
                  <a:lnTo>
                    <a:pt x="278" y="127"/>
                  </a:lnTo>
                  <a:lnTo>
                    <a:pt x="265" y="123"/>
                  </a:lnTo>
                  <a:lnTo>
                    <a:pt x="251" y="117"/>
                  </a:lnTo>
                  <a:lnTo>
                    <a:pt x="238" y="111"/>
                  </a:lnTo>
                  <a:lnTo>
                    <a:pt x="226" y="106"/>
                  </a:lnTo>
                  <a:lnTo>
                    <a:pt x="218" y="101"/>
                  </a:lnTo>
                  <a:lnTo>
                    <a:pt x="212" y="96"/>
                  </a:lnTo>
                  <a:lnTo>
                    <a:pt x="206" y="96"/>
                  </a:lnTo>
                  <a:lnTo>
                    <a:pt x="200" y="98"/>
                  </a:lnTo>
                  <a:lnTo>
                    <a:pt x="192" y="98"/>
                  </a:lnTo>
                  <a:lnTo>
                    <a:pt x="185" y="98"/>
                  </a:lnTo>
                  <a:lnTo>
                    <a:pt x="178" y="99"/>
                  </a:lnTo>
                  <a:lnTo>
                    <a:pt x="172" y="99"/>
                  </a:lnTo>
                  <a:lnTo>
                    <a:pt x="166" y="101"/>
                  </a:lnTo>
                  <a:lnTo>
                    <a:pt x="161" y="101"/>
                  </a:lnTo>
                  <a:lnTo>
                    <a:pt x="164" y="106"/>
                  </a:lnTo>
                  <a:lnTo>
                    <a:pt x="170" y="112"/>
                  </a:lnTo>
                  <a:lnTo>
                    <a:pt x="176" y="118"/>
                  </a:lnTo>
                  <a:lnTo>
                    <a:pt x="184" y="124"/>
                  </a:lnTo>
                  <a:lnTo>
                    <a:pt x="189" y="130"/>
                  </a:lnTo>
                  <a:lnTo>
                    <a:pt x="197" y="136"/>
                  </a:lnTo>
                  <a:lnTo>
                    <a:pt x="203" y="140"/>
                  </a:lnTo>
                  <a:lnTo>
                    <a:pt x="207" y="143"/>
                  </a:lnTo>
                  <a:lnTo>
                    <a:pt x="216" y="149"/>
                  </a:lnTo>
                  <a:lnTo>
                    <a:pt x="226" y="154"/>
                  </a:lnTo>
                  <a:lnTo>
                    <a:pt x="234" y="158"/>
                  </a:lnTo>
                  <a:lnTo>
                    <a:pt x="241" y="163"/>
                  </a:lnTo>
                  <a:lnTo>
                    <a:pt x="246" y="167"/>
                  </a:lnTo>
                  <a:lnTo>
                    <a:pt x="249" y="171"/>
                  </a:lnTo>
                  <a:lnTo>
                    <a:pt x="246" y="173"/>
                  </a:lnTo>
                  <a:lnTo>
                    <a:pt x="234" y="167"/>
                  </a:lnTo>
                  <a:lnTo>
                    <a:pt x="225" y="161"/>
                  </a:lnTo>
                  <a:lnTo>
                    <a:pt x="213" y="154"/>
                  </a:lnTo>
                  <a:lnTo>
                    <a:pt x="201" y="146"/>
                  </a:lnTo>
                  <a:lnTo>
                    <a:pt x="189" y="139"/>
                  </a:lnTo>
                  <a:lnTo>
                    <a:pt x="176" y="132"/>
                  </a:lnTo>
                  <a:lnTo>
                    <a:pt x="166" y="124"/>
                  </a:lnTo>
                  <a:lnTo>
                    <a:pt x="158" y="118"/>
                  </a:lnTo>
                  <a:lnTo>
                    <a:pt x="153" y="114"/>
                  </a:lnTo>
                  <a:lnTo>
                    <a:pt x="147" y="109"/>
                  </a:lnTo>
                  <a:lnTo>
                    <a:pt x="141" y="108"/>
                  </a:lnTo>
                  <a:lnTo>
                    <a:pt x="136" y="109"/>
                  </a:lnTo>
                  <a:lnTo>
                    <a:pt x="130" y="112"/>
                  </a:lnTo>
                  <a:lnTo>
                    <a:pt x="122" y="115"/>
                  </a:lnTo>
                  <a:lnTo>
                    <a:pt x="108" y="120"/>
                  </a:lnTo>
                  <a:lnTo>
                    <a:pt x="96" y="124"/>
                  </a:lnTo>
                  <a:lnTo>
                    <a:pt x="89" y="127"/>
                  </a:lnTo>
                  <a:lnTo>
                    <a:pt x="88" y="130"/>
                  </a:lnTo>
                  <a:lnTo>
                    <a:pt x="88" y="133"/>
                  </a:lnTo>
                  <a:lnTo>
                    <a:pt x="89" y="136"/>
                  </a:lnTo>
                  <a:lnTo>
                    <a:pt x="95" y="142"/>
                  </a:lnTo>
                  <a:lnTo>
                    <a:pt x="101" y="146"/>
                  </a:lnTo>
                  <a:lnTo>
                    <a:pt x="110" y="152"/>
                  </a:lnTo>
                  <a:lnTo>
                    <a:pt x="120" y="161"/>
                  </a:lnTo>
                  <a:lnTo>
                    <a:pt x="132" y="169"/>
                  </a:lnTo>
                  <a:lnTo>
                    <a:pt x="144" y="177"/>
                  </a:lnTo>
                  <a:lnTo>
                    <a:pt x="156" y="185"/>
                  </a:lnTo>
                  <a:lnTo>
                    <a:pt x="164" y="192"/>
                  </a:lnTo>
                  <a:lnTo>
                    <a:pt x="172" y="195"/>
                  </a:lnTo>
                  <a:lnTo>
                    <a:pt x="178" y="200"/>
                  </a:lnTo>
                  <a:lnTo>
                    <a:pt x="176" y="201"/>
                  </a:lnTo>
                  <a:lnTo>
                    <a:pt x="170" y="201"/>
                  </a:lnTo>
                  <a:lnTo>
                    <a:pt x="158" y="195"/>
                  </a:lnTo>
                  <a:lnTo>
                    <a:pt x="151" y="189"/>
                  </a:lnTo>
                  <a:lnTo>
                    <a:pt x="139" y="182"/>
                  </a:lnTo>
                  <a:lnTo>
                    <a:pt x="127" y="174"/>
                  </a:lnTo>
                  <a:lnTo>
                    <a:pt x="114" y="166"/>
                  </a:lnTo>
                  <a:lnTo>
                    <a:pt x="101" y="158"/>
                  </a:lnTo>
                  <a:lnTo>
                    <a:pt x="89" y="152"/>
                  </a:lnTo>
                  <a:lnTo>
                    <a:pt x="80" y="146"/>
                  </a:lnTo>
                  <a:lnTo>
                    <a:pt x="76" y="145"/>
                  </a:lnTo>
                  <a:lnTo>
                    <a:pt x="71" y="145"/>
                  </a:lnTo>
                  <a:lnTo>
                    <a:pt x="62" y="148"/>
                  </a:lnTo>
                  <a:lnTo>
                    <a:pt x="52" y="151"/>
                  </a:lnTo>
                  <a:lnTo>
                    <a:pt x="40" y="155"/>
                  </a:lnTo>
                  <a:lnTo>
                    <a:pt x="29" y="158"/>
                  </a:lnTo>
                  <a:lnTo>
                    <a:pt x="18" y="163"/>
                  </a:lnTo>
                  <a:lnTo>
                    <a:pt x="9" y="164"/>
                  </a:lnTo>
                  <a:lnTo>
                    <a:pt x="3" y="166"/>
                  </a:lnTo>
                  <a:lnTo>
                    <a:pt x="0" y="166"/>
                  </a:lnTo>
                  <a:lnTo>
                    <a:pt x="2" y="164"/>
                  </a:lnTo>
                  <a:lnTo>
                    <a:pt x="8" y="161"/>
                  </a:lnTo>
                  <a:lnTo>
                    <a:pt x="14" y="155"/>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7" name="Freeform 360"/>
            <p:cNvSpPr>
              <a:spLocks/>
            </p:cNvSpPr>
            <p:nvPr/>
          </p:nvSpPr>
          <p:spPr bwMode="auto">
            <a:xfrm>
              <a:off x="1380" y="2072"/>
              <a:ext cx="239" cy="201"/>
            </a:xfrm>
            <a:custGeom>
              <a:avLst/>
              <a:gdLst>
                <a:gd name="T0" fmla="*/ 27 w 239"/>
                <a:gd name="T1" fmla="*/ 17 h 201"/>
                <a:gd name="T2" fmla="*/ 58 w 239"/>
                <a:gd name="T3" fmla="*/ 20 h 201"/>
                <a:gd name="T4" fmla="*/ 108 w 239"/>
                <a:gd name="T5" fmla="*/ 13 h 201"/>
                <a:gd name="T6" fmla="*/ 152 w 239"/>
                <a:gd name="T7" fmla="*/ 13 h 201"/>
                <a:gd name="T8" fmla="*/ 167 w 239"/>
                <a:gd name="T9" fmla="*/ 22 h 201"/>
                <a:gd name="T10" fmla="*/ 140 w 239"/>
                <a:gd name="T11" fmla="*/ 20 h 201"/>
                <a:gd name="T12" fmla="*/ 102 w 239"/>
                <a:gd name="T13" fmla="*/ 23 h 201"/>
                <a:gd name="T14" fmla="*/ 65 w 239"/>
                <a:gd name="T15" fmla="*/ 31 h 201"/>
                <a:gd name="T16" fmla="*/ 71 w 239"/>
                <a:gd name="T17" fmla="*/ 39 h 201"/>
                <a:gd name="T18" fmla="*/ 92 w 239"/>
                <a:gd name="T19" fmla="*/ 48 h 201"/>
                <a:gd name="T20" fmla="*/ 105 w 239"/>
                <a:gd name="T21" fmla="*/ 54 h 201"/>
                <a:gd name="T22" fmla="*/ 149 w 239"/>
                <a:gd name="T23" fmla="*/ 53 h 201"/>
                <a:gd name="T24" fmla="*/ 198 w 239"/>
                <a:gd name="T25" fmla="*/ 60 h 201"/>
                <a:gd name="T26" fmla="*/ 223 w 239"/>
                <a:gd name="T27" fmla="*/ 76 h 201"/>
                <a:gd name="T28" fmla="*/ 211 w 239"/>
                <a:gd name="T29" fmla="*/ 75 h 201"/>
                <a:gd name="T30" fmla="*/ 180 w 239"/>
                <a:gd name="T31" fmla="*/ 68 h 201"/>
                <a:gd name="T32" fmla="*/ 139 w 239"/>
                <a:gd name="T33" fmla="*/ 63 h 201"/>
                <a:gd name="T34" fmla="*/ 131 w 239"/>
                <a:gd name="T35" fmla="*/ 73 h 201"/>
                <a:gd name="T36" fmla="*/ 152 w 239"/>
                <a:gd name="T37" fmla="*/ 90 h 201"/>
                <a:gd name="T38" fmla="*/ 185 w 239"/>
                <a:gd name="T39" fmla="*/ 93 h 201"/>
                <a:gd name="T40" fmla="*/ 223 w 239"/>
                <a:gd name="T41" fmla="*/ 109 h 201"/>
                <a:gd name="T42" fmla="*/ 232 w 239"/>
                <a:gd name="T43" fmla="*/ 127 h 201"/>
                <a:gd name="T44" fmla="*/ 205 w 239"/>
                <a:gd name="T45" fmla="*/ 110 h 201"/>
                <a:gd name="T46" fmla="*/ 177 w 239"/>
                <a:gd name="T47" fmla="*/ 103 h 201"/>
                <a:gd name="T48" fmla="*/ 189 w 239"/>
                <a:gd name="T49" fmla="*/ 125 h 201"/>
                <a:gd name="T50" fmla="*/ 217 w 239"/>
                <a:gd name="T51" fmla="*/ 155 h 201"/>
                <a:gd name="T52" fmla="*/ 230 w 239"/>
                <a:gd name="T53" fmla="*/ 171 h 201"/>
                <a:gd name="T54" fmla="*/ 236 w 239"/>
                <a:gd name="T55" fmla="*/ 193 h 201"/>
                <a:gd name="T56" fmla="*/ 223 w 239"/>
                <a:gd name="T57" fmla="*/ 178 h 201"/>
                <a:gd name="T58" fmla="*/ 186 w 239"/>
                <a:gd name="T59" fmla="*/ 134 h 201"/>
                <a:gd name="T60" fmla="*/ 161 w 239"/>
                <a:gd name="T61" fmla="*/ 109 h 201"/>
                <a:gd name="T62" fmla="*/ 154 w 239"/>
                <a:gd name="T63" fmla="*/ 116 h 201"/>
                <a:gd name="T64" fmla="*/ 164 w 239"/>
                <a:gd name="T65" fmla="*/ 149 h 201"/>
                <a:gd name="T66" fmla="*/ 177 w 239"/>
                <a:gd name="T67" fmla="*/ 181 h 201"/>
                <a:gd name="T68" fmla="*/ 168 w 239"/>
                <a:gd name="T69" fmla="*/ 174 h 201"/>
                <a:gd name="T70" fmla="*/ 143 w 239"/>
                <a:gd name="T71" fmla="*/ 116 h 201"/>
                <a:gd name="T72" fmla="*/ 118 w 239"/>
                <a:gd name="T73" fmla="*/ 81 h 201"/>
                <a:gd name="T74" fmla="*/ 100 w 239"/>
                <a:gd name="T75" fmla="*/ 70 h 201"/>
                <a:gd name="T76" fmla="*/ 95 w 239"/>
                <a:gd name="T77" fmla="*/ 76 h 201"/>
                <a:gd name="T78" fmla="*/ 108 w 239"/>
                <a:gd name="T79" fmla="*/ 134 h 201"/>
                <a:gd name="T80" fmla="*/ 124 w 239"/>
                <a:gd name="T81" fmla="*/ 164 h 201"/>
                <a:gd name="T82" fmla="*/ 106 w 239"/>
                <a:gd name="T83" fmla="*/ 146 h 201"/>
                <a:gd name="T84" fmla="*/ 86 w 239"/>
                <a:gd name="T85" fmla="*/ 63 h 201"/>
                <a:gd name="T86" fmla="*/ 56 w 239"/>
                <a:gd name="T87" fmla="*/ 45 h 201"/>
                <a:gd name="T88" fmla="*/ 47 w 239"/>
                <a:gd name="T89" fmla="*/ 65 h 201"/>
                <a:gd name="T90" fmla="*/ 55 w 239"/>
                <a:gd name="T91" fmla="*/ 103 h 201"/>
                <a:gd name="T92" fmla="*/ 64 w 239"/>
                <a:gd name="T93" fmla="*/ 144 h 201"/>
                <a:gd name="T94" fmla="*/ 56 w 239"/>
                <a:gd name="T95" fmla="*/ 140 h 201"/>
                <a:gd name="T96" fmla="*/ 43 w 239"/>
                <a:gd name="T97" fmla="*/ 82 h 201"/>
                <a:gd name="T98" fmla="*/ 22 w 239"/>
                <a:gd name="T99" fmla="*/ 26 h 201"/>
                <a:gd name="T100" fmla="*/ 0 w 239"/>
                <a:gd name="T101" fmla="*/ 2 h 201"/>
                <a:gd name="T102" fmla="*/ 4 w 239"/>
                <a:gd name="T103" fmla="*/ 0 h 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1"/>
                <a:gd name="T158" fmla="*/ 239 w 239"/>
                <a:gd name="T159" fmla="*/ 201 h 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1">
                  <a:moveTo>
                    <a:pt x="7" y="2"/>
                  </a:moveTo>
                  <a:lnTo>
                    <a:pt x="16" y="10"/>
                  </a:lnTo>
                  <a:lnTo>
                    <a:pt x="27" y="17"/>
                  </a:lnTo>
                  <a:lnTo>
                    <a:pt x="37" y="22"/>
                  </a:lnTo>
                  <a:lnTo>
                    <a:pt x="46" y="23"/>
                  </a:lnTo>
                  <a:lnTo>
                    <a:pt x="58" y="20"/>
                  </a:lnTo>
                  <a:lnTo>
                    <a:pt x="72" y="17"/>
                  </a:lnTo>
                  <a:lnTo>
                    <a:pt x="90" y="14"/>
                  </a:lnTo>
                  <a:lnTo>
                    <a:pt x="108" y="13"/>
                  </a:lnTo>
                  <a:lnTo>
                    <a:pt x="124" y="11"/>
                  </a:lnTo>
                  <a:lnTo>
                    <a:pt x="139" y="11"/>
                  </a:lnTo>
                  <a:lnTo>
                    <a:pt x="152" y="13"/>
                  </a:lnTo>
                  <a:lnTo>
                    <a:pt x="160" y="14"/>
                  </a:lnTo>
                  <a:lnTo>
                    <a:pt x="167" y="19"/>
                  </a:lnTo>
                  <a:lnTo>
                    <a:pt x="167" y="22"/>
                  </a:lnTo>
                  <a:lnTo>
                    <a:pt x="161" y="22"/>
                  </a:lnTo>
                  <a:lnTo>
                    <a:pt x="149" y="20"/>
                  </a:lnTo>
                  <a:lnTo>
                    <a:pt x="140" y="20"/>
                  </a:lnTo>
                  <a:lnTo>
                    <a:pt x="130" y="20"/>
                  </a:lnTo>
                  <a:lnTo>
                    <a:pt x="115" y="22"/>
                  </a:lnTo>
                  <a:lnTo>
                    <a:pt x="102" y="23"/>
                  </a:lnTo>
                  <a:lnTo>
                    <a:pt x="87" y="25"/>
                  </a:lnTo>
                  <a:lnTo>
                    <a:pt x="75" y="28"/>
                  </a:lnTo>
                  <a:lnTo>
                    <a:pt x="65" y="31"/>
                  </a:lnTo>
                  <a:lnTo>
                    <a:pt x="59" y="34"/>
                  </a:lnTo>
                  <a:lnTo>
                    <a:pt x="64" y="36"/>
                  </a:lnTo>
                  <a:lnTo>
                    <a:pt x="71" y="39"/>
                  </a:lnTo>
                  <a:lnTo>
                    <a:pt x="77" y="42"/>
                  </a:lnTo>
                  <a:lnTo>
                    <a:pt x="84" y="45"/>
                  </a:lnTo>
                  <a:lnTo>
                    <a:pt x="92" y="48"/>
                  </a:lnTo>
                  <a:lnTo>
                    <a:pt x="97" y="50"/>
                  </a:lnTo>
                  <a:lnTo>
                    <a:pt x="102" y="53"/>
                  </a:lnTo>
                  <a:lnTo>
                    <a:pt x="105" y="54"/>
                  </a:lnTo>
                  <a:lnTo>
                    <a:pt x="117" y="53"/>
                  </a:lnTo>
                  <a:lnTo>
                    <a:pt x="133" y="51"/>
                  </a:lnTo>
                  <a:lnTo>
                    <a:pt x="149" y="53"/>
                  </a:lnTo>
                  <a:lnTo>
                    <a:pt x="167" y="54"/>
                  </a:lnTo>
                  <a:lnTo>
                    <a:pt x="183" y="57"/>
                  </a:lnTo>
                  <a:lnTo>
                    <a:pt x="198" y="60"/>
                  </a:lnTo>
                  <a:lnTo>
                    <a:pt x="210" y="65"/>
                  </a:lnTo>
                  <a:lnTo>
                    <a:pt x="217" y="69"/>
                  </a:lnTo>
                  <a:lnTo>
                    <a:pt x="223" y="76"/>
                  </a:lnTo>
                  <a:lnTo>
                    <a:pt x="224" y="79"/>
                  </a:lnTo>
                  <a:lnTo>
                    <a:pt x="220" y="78"/>
                  </a:lnTo>
                  <a:lnTo>
                    <a:pt x="211" y="75"/>
                  </a:lnTo>
                  <a:lnTo>
                    <a:pt x="204" y="72"/>
                  </a:lnTo>
                  <a:lnTo>
                    <a:pt x="193" y="69"/>
                  </a:lnTo>
                  <a:lnTo>
                    <a:pt x="180" y="68"/>
                  </a:lnTo>
                  <a:lnTo>
                    <a:pt x="167" y="65"/>
                  </a:lnTo>
                  <a:lnTo>
                    <a:pt x="152" y="63"/>
                  </a:lnTo>
                  <a:lnTo>
                    <a:pt x="139" y="63"/>
                  </a:lnTo>
                  <a:lnTo>
                    <a:pt x="128" y="63"/>
                  </a:lnTo>
                  <a:lnTo>
                    <a:pt x="121" y="65"/>
                  </a:lnTo>
                  <a:lnTo>
                    <a:pt x="131" y="73"/>
                  </a:lnTo>
                  <a:lnTo>
                    <a:pt x="142" y="79"/>
                  </a:lnTo>
                  <a:lnTo>
                    <a:pt x="149" y="85"/>
                  </a:lnTo>
                  <a:lnTo>
                    <a:pt x="152" y="90"/>
                  </a:lnTo>
                  <a:lnTo>
                    <a:pt x="161" y="90"/>
                  </a:lnTo>
                  <a:lnTo>
                    <a:pt x="171" y="91"/>
                  </a:lnTo>
                  <a:lnTo>
                    <a:pt x="185" y="93"/>
                  </a:lnTo>
                  <a:lnTo>
                    <a:pt x="198" y="96"/>
                  </a:lnTo>
                  <a:lnTo>
                    <a:pt x="211" y="101"/>
                  </a:lnTo>
                  <a:lnTo>
                    <a:pt x="223" y="109"/>
                  </a:lnTo>
                  <a:lnTo>
                    <a:pt x="232" y="119"/>
                  </a:lnTo>
                  <a:lnTo>
                    <a:pt x="239" y="133"/>
                  </a:lnTo>
                  <a:lnTo>
                    <a:pt x="232" y="127"/>
                  </a:lnTo>
                  <a:lnTo>
                    <a:pt x="224" y="121"/>
                  </a:lnTo>
                  <a:lnTo>
                    <a:pt x="214" y="116"/>
                  </a:lnTo>
                  <a:lnTo>
                    <a:pt x="205" y="110"/>
                  </a:lnTo>
                  <a:lnTo>
                    <a:pt x="196" y="107"/>
                  </a:lnTo>
                  <a:lnTo>
                    <a:pt x="186" y="104"/>
                  </a:lnTo>
                  <a:lnTo>
                    <a:pt x="177" y="103"/>
                  </a:lnTo>
                  <a:lnTo>
                    <a:pt x="168" y="103"/>
                  </a:lnTo>
                  <a:lnTo>
                    <a:pt x="179" y="115"/>
                  </a:lnTo>
                  <a:lnTo>
                    <a:pt x="189" y="125"/>
                  </a:lnTo>
                  <a:lnTo>
                    <a:pt x="199" y="137"/>
                  </a:lnTo>
                  <a:lnTo>
                    <a:pt x="208" y="146"/>
                  </a:lnTo>
                  <a:lnTo>
                    <a:pt x="217" y="155"/>
                  </a:lnTo>
                  <a:lnTo>
                    <a:pt x="224" y="162"/>
                  </a:lnTo>
                  <a:lnTo>
                    <a:pt x="229" y="168"/>
                  </a:lnTo>
                  <a:lnTo>
                    <a:pt x="230" y="171"/>
                  </a:lnTo>
                  <a:lnTo>
                    <a:pt x="232" y="177"/>
                  </a:lnTo>
                  <a:lnTo>
                    <a:pt x="233" y="184"/>
                  </a:lnTo>
                  <a:lnTo>
                    <a:pt x="236" y="193"/>
                  </a:lnTo>
                  <a:lnTo>
                    <a:pt x="239" y="201"/>
                  </a:lnTo>
                  <a:lnTo>
                    <a:pt x="232" y="190"/>
                  </a:lnTo>
                  <a:lnTo>
                    <a:pt x="223" y="178"/>
                  </a:lnTo>
                  <a:lnTo>
                    <a:pt x="211" y="164"/>
                  </a:lnTo>
                  <a:lnTo>
                    <a:pt x="198" y="149"/>
                  </a:lnTo>
                  <a:lnTo>
                    <a:pt x="186" y="134"/>
                  </a:lnTo>
                  <a:lnTo>
                    <a:pt x="176" y="122"/>
                  </a:lnTo>
                  <a:lnTo>
                    <a:pt x="167" y="113"/>
                  </a:lnTo>
                  <a:lnTo>
                    <a:pt x="161" y="109"/>
                  </a:lnTo>
                  <a:lnTo>
                    <a:pt x="155" y="107"/>
                  </a:lnTo>
                  <a:lnTo>
                    <a:pt x="154" y="110"/>
                  </a:lnTo>
                  <a:lnTo>
                    <a:pt x="154" y="116"/>
                  </a:lnTo>
                  <a:lnTo>
                    <a:pt x="155" y="122"/>
                  </a:lnTo>
                  <a:lnTo>
                    <a:pt x="158" y="133"/>
                  </a:lnTo>
                  <a:lnTo>
                    <a:pt x="164" y="149"/>
                  </a:lnTo>
                  <a:lnTo>
                    <a:pt x="171" y="167"/>
                  </a:lnTo>
                  <a:lnTo>
                    <a:pt x="176" y="177"/>
                  </a:lnTo>
                  <a:lnTo>
                    <a:pt x="177" y="181"/>
                  </a:lnTo>
                  <a:lnTo>
                    <a:pt x="176" y="181"/>
                  </a:lnTo>
                  <a:lnTo>
                    <a:pt x="171" y="180"/>
                  </a:lnTo>
                  <a:lnTo>
                    <a:pt x="168" y="174"/>
                  </a:lnTo>
                  <a:lnTo>
                    <a:pt x="161" y="161"/>
                  </a:lnTo>
                  <a:lnTo>
                    <a:pt x="151" y="138"/>
                  </a:lnTo>
                  <a:lnTo>
                    <a:pt x="143" y="116"/>
                  </a:lnTo>
                  <a:lnTo>
                    <a:pt x="143" y="100"/>
                  </a:lnTo>
                  <a:lnTo>
                    <a:pt x="130" y="90"/>
                  </a:lnTo>
                  <a:lnTo>
                    <a:pt x="118" y="81"/>
                  </a:lnTo>
                  <a:lnTo>
                    <a:pt x="108" y="75"/>
                  </a:lnTo>
                  <a:lnTo>
                    <a:pt x="103" y="72"/>
                  </a:lnTo>
                  <a:lnTo>
                    <a:pt x="100" y="70"/>
                  </a:lnTo>
                  <a:lnTo>
                    <a:pt x="97" y="69"/>
                  </a:lnTo>
                  <a:lnTo>
                    <a:pt x="96" y="70"/>
                  </a:lnTo>
                  <a:lnTo>
                    <a:pt x="95" y="76"/>
                  </a:lnTo>
                  <a:lnTo>
                    <a:pt x="96" y="90"/>
                  </a:lnTo>
                  <a:lnTo>
                    <a:pt x="100" y="112"/>
                  </a:lnTo>
                  <a:lnTo>
                    <a:pt x="108" y="134"/>
                  </a:lnTo>
                  <a:lnTo>
                    <a:pt x="120" y="153"/>
                  </a:lnTo>
                  <a:lnTo>
                    <a:pt x="126" y="161"/>
                  </a:lnTo>
                  <a:lnTo>
                    <a:pt x="124" y="164"/>
                  </a:lnTo>
                  <a:lnTo>
                    <a:pt x="121" y="162"/>
                  </a:lnTo>
                  <a:lnTo>
                    <a:pt x="115" y="158"/>
                  </a:lnTo>
                  <a:lnTo>
                    <a:pt x="106" y="146"/>
                  </a:lnTo>
                  <a:lnTo>
                    <a:pt x="95" y="124"/>
                  </a:lnTo>
                  <a:lnTo>
                    <a:pt x="86" y="94"/>
                  </a:lnTo>
                  <a:lnTo>
                    <a:pt x="86" y="63"/>
                  </a:lnTo>
                  <a:lnTo>
                    <a:pt x="77" y="56"/>
                  </a:lnTo>
                  <a:lnTo>
                    <a:pt x="66" y="50"/>
                  </a:lnTo>
                  <a:lnTo>
                    <a:pt x="56" y="45"/>
                  </a:lnTo>
                  <a:lnTo>
                    <a:pt x="49" y="42"/>
                  </a:lnTo>
                  <a:lnTo>
                    <a:pt x="47" y="51"/>
                  </a:lnTo>
                  <a:lnTo>
                    <a:pt x="47" y="65"/>
                  </a:lnTo>
                  <a:lnTo>
                    <a:pt x="50" y="79"/>
                  </a:lnTo>
                  <a:lnTo>
                    <a:pt x="53" y="91"/>
                  </a:lnTo>
                  <a:lnTo>
                    <a:pt x="55" y="103"/>
                  </a:lnTo>
                  <a:lnTo>
                    <a:pt x="58" y="119"/>
                  </a:lnTo>
                  <a:lnTo>
                    <a:pt x="61" y="135"/>
                  </a:lnTo>
                  <a:lnTo>
                    <a:pt x="64" y="144"/>
                  </a:lnTo>
                  <a:lnTo>
                    <a:pt x="65" y="147"/>
                  </a:lnTo>
                  <a:lnTo>
                    <a:pt x="61" y="146"/>
                  </a:lnTo>
                  <a:lnTo>
                    <a:pt x="56" y="140"/>
                  </a:lnTo>
                  <a:lnTo>
                    <a:pt x="52" y="130"/>
                  </a:lnTo>
                  <a:lnTo>
                    <a:pt x="49" y="110"/>
                  </a:lnTo>
                  <a:lnTo>
                    <a:pt x="43" y="82"/>
                  </a:lnTo>
                  <a:lnTo>
                    <a:pt x="38" y="56"/>
                  </a:lnTo>
                  <a:lnTo>
                    <a:pt x="35" y="39"/>
                  </a:lnTo>
                  <a:lnTo>
                    <a:pt x="22" y="26"/>
                  </a:lnTo>
                  <a:lnTo>
                    <a:pt x="12" y="16"/>
                  </a:lnTo>
                  <a:lnTo>
                    <a:pt x="4" y="8"/>
                  </a:lnTo>
                  <a:lnTo>
                    <a:pt x="0" y="2"/>
                  </a:lnTo>
                  <a:lnTo>
                    <a:pt x="0" y="0"/>
                  </a:lnTo>
                  <a:lnTo>
                    <a:pt x="2" y="0"/>
                  </a:lnTo>
                  <a:lnTo>
                    <a:pt x="4" y="0"/>
                  </a:lnTo>
                  <a:lnTo>
                    <a:pt x="7"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8" name="Freeform 361"/>
            <p:cNvSpPr>
              <a:spLocks/>
            </p:cNvSpPr>
            <p:nvPr/>
          </p:nvSpPr>
          <p:spPr bwMode="auto">
            <a:xfrm>
              <a:off x="1256" y="2095"/>
              <a:ext cx="165" cy="275"/>
            </a:xfrm>
            <a:custGeom>
              <a:avLst/>
              <a:gdLst>
                <a:gd name="T0" fmla="*/ 74 w 165"/>
                <a:gd name="T1" fmla="*/ 3 h 275"/>
                <a:gd name="T2" fmla="*/ 78 w 165"/>
                <a:gd name="T3" fmla="*/ 33 h 275"/>
                <a:gd name="T4" fmla="*/ 83 w 165"/>
                <a:gd name="T5" fmla="*/ 45 h 275"/>
                <a:gd name="T6" fmla="*/ 95 w 165"/>
                <a:gd name="T7" fmla="*/ 53 h 275"/>
                <a:gd name="T8" fmla="*/ 111 w 165"/>
                <a:gd name="T9" fmla="*/ 68 h 275"/>
                <a:gd name="T10" fmla="*/ 127 w 165"/>
                <a:gd name="T11" fmla="*/ 89 h 275"/>
                <a:gd name="T12" fmla="*/ 146 w 165"/>
                <a:gd name="T13" fmla="*/ 123 h 275"/>
                <a:gd name="T14" fmla="*/ 162 w 165"/>
                <a:gd name="T15" fmla="*/ 148 h 275"/>
                <a:gd name="T16" fmla="*/ 165 w 165"/>
                <a:gd name="T17" fmla="*/ 160 h 275"/>
                <a:gd name="T18" fmla="*/ 161 w 165"/>
                <a:gd name="T19" fmla="*/ 160 h 275"/>
                <a:gd name="T20" fmla="*/ 154 w 165"/>
                <a:gd name="T21" fmla="*/ 146 h 275"/>
                <a:gd name="T22" fmla="*/ 143 w 165"/>
                <a:gd name="T23" fmla="*/ 127 h 275"/>
                <a:gd name="T24" fmla="*/ 128 w 165"/>
                <a:gd name="T25" fmla="*/ 105 h 275"/>
                <a:gd name="T26" fmla="*/ 115 w 165"/>
                <a:gd name="T27" fmla="*/ 86 h 275"/>
                <a:gd name="T28" fmla="*/ 103 w 165"/>
                <a:gd name="T29" fmla="*/ 76 h 275"/>
                <a:gd name="T30" fmla="*/ 93 w 165"/>
                <a:gd name="T31" fmla="*/ 68 h 275"/>
                <a:gd name="T32" fmla="*/ 87 w 165"/>
                <a:gd name="T33" fmla="*/ 81 h 275"/>
                <a:gd name="T34" fmla="*/ 89 w 165"/>
                <a:gd name="T35" fmla="*/ 112 h 275"/>
                <a:gd name="T36" fmla="*/ 97 w 165"/>
                <a:gd name="T37" fmla="*/ 129 h 275"/>
                <a:gd name="T38" fmla="*/ 117 w 165"/>
                <a:gd name="T39" fmla="*/ 146 h 275"/>
                <a:gd name="T40" fmla="*/ 137 w 165"/>
                <a:gd name="T41" fmla="*/ 172 h 275"/>
                <a:gd name="T42" fmla="*/ 152 w 165"/>
                <a:gd name="T43" fmla="*/ 203 h 275"/>
                <a:gd name="T44" fmla="*/ 155 w 165"/>
                <a:gd name="T45" fmla="*/ 226 h 275"/>
                <a:gd name="T46" fmla="*/ 146 w 165"/>
                <a:gd name="T47" fmla="*/ 214 h 275"/>
                <a:gd name="T48" fmla="*/ 136 w 165"/>
                <a:gd name="T49" fmla="*/ 188 h 275"/>
                <a:gd name="T50" fmla="*/ 124 w 165"/>
                <a:gd name="T51" fmla="*/ 170 h 275"/>
                <a:gd name="T52" fmla="*/ 111 w 165"/>
                <a:gd name="T53" fmla="*/ 157 h 275"/>
                <a:gd name="T54" fmla="*/ 97 w 165"/>
                <a:gd name="T55" fmla="*/ 146 h 275"/>
                <a:gd name="T56" fmla="*/ 100 w 165"/>
                <a:gd name="T57" fmla="*/ 169 h 275"/>
                <a:gd name="T58" fmla="*/ 109 w 165"/>
                <a:gd name="T59" fmla="*/ 238 h 275"/>
                <a:gd name="T60" fmla="*/ 106 w 165"/>
                <a:gd name="T61" fmla="*/ 275 h 275"/>
                <a:gd name="T62" fmla="*/ 103 w 165"/>
                <a:gd name="T63" fmla="*/ 271 h 275"/>
                <a:gd name="T64" fmla="*/ 100 w 165"/>
                <a:gd name="T65" fmla="*/ 243 h 275"/>
                <a:gd name="T66" fmla="*/ 86 w 165"/>
                <a:gd name="T67" fmla="*/ 176 h 275"/>
                <a:gd name="T68" fmla="*/ 68 w 165"/>
                <a:gd name="T69" fmla="*/ 166 h 275"/>
                <a:gd name="T70" fmla="*/ 44 w 165"/>
                <a:gd name="T71" fmla="*/ 198 h 275"/>
                <a:gd name="T72" fmla="*/ 35 w 165"/>
                <a:gd name="T73" fmla="*/ 223 h 275"/>
                <a:gd name="T74" fmla="*/ 31 w 165"/>
                <a:gd name="T75" fmla="*/ 217 h 275"/>
                <a:gd name="T76" fmla="*/ 41 w 165"/>
                <a:gd name="T77" fmla="*/ 191 h 275"/>
                <a:gd name="T78" fmla="*/ 64 w 165"/>
                <a:gd name="T79" fmla="*/ 148 h 275"/>
                <a:gd name="T80" fmla="*/ 74 w 165"/>
                <a:gd name="T81" fmla="*/ 117 h 275"/>
                <a:gd name="T82" fmla="*/ 74 w 165"/>
                <a:gd name="T83" fmla="*/ 80 h 275"/>
                <a:gd name="T84" fmla="*/ 65 w 165"/>
                <a:gd name="T85" fmla="*/ 76 h 275"/>
                <a:gd name="T86" fmla="*/ 44 w 165"/>
                <a:gd name="T87" fmla="*/ 95 h 275"/>
                <a:gd name="T88" fmla="*/ 25 w 165"/>
                <a:gd name="T89" fmla="*/ 118 h 275"/>
                <a:gd name="T90" fmla="*/ 10 w 165"/>
                <a:gd name="T91" fmla="*/ 144 h 275"/>
                <a:gd name="T92" fmla="*/ 3 w 165"/>
                <a:gd name="T93" fmla="*/ 161 h 275"/>
                <a:gd name="T94" fmla="*/ 0 w 165"/>
                <a:gd name="T95" fmla="*/ 158 h 275"/>
                <a:gd name="T96" fmla="*/ 4 w 165"/>
                <a:gd name="T97" fmla="*/ 142 h 275"/>
                <a:gd name="T98" fmla="*/ 19 w 165"/>
                <a:gd name="T99" fmla="*/ 115 h 275"/>
                <a:gd name="T100" fmla="*/ 38 w 165"/>
                <a:gd name="T101" fmla="*/ 86 h 275"/>
                <a:gd name="T102" fmla="*/ 59 w 165"/>
                <a:gd name="T103" fmla="*/ 59 h 275"/>
                <a:gd name="T104" fmla="*/ 72 w 165"/>
                <a:gd name="T105" fmla="*/ 43 h 275"/>
                <a:gd name="T106" fmla="*/ 69 w 165"/>
                <a:gd name="T107" fmla="*/ 19 h 275"/>
                <a:gd name="T108" fmla="*/ 68 w 165"/>
                <a:gd name="T109" fmla="*/ 8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1" y="0"/>
                  </a:moveTo>
                  <a:lnTo>
                    <a:pt x="74" y="3"/>
                  </a:lnTo>
                  <a:lnTo>
                    <a:pt x="75" y="16"/>
                  </a:lnTo>
                  <a:lnTo>
                    <a:pt x="78" y="33"/>
                  </a:lnTo>
                  <a:lnTo>
                    <a:pt x="80" y="42"/>
                  </a:lnTo>
                  <a:lnTo>
                    <a:pt x="83" y="45"/>
                  </a:lnTo>
                  <a:lnTo>
                    <a:pt x="87" y="47"/>
                  </a:lnTo>
                  <a:lnTo>
                    <a:pt x="95" y="53"/>
                  </a:lnTo>
                  <a:lnTo>
                    <a:pt x="102" y="59"/>
                  </a:lnTo>
                  <a:lnTo>
                    <a:pt x="111" y="68"/>
                  </a:lnTo>
                  <a:lnTo>
                    <a:pt x="120" y="77"/>
                  </a:lnTo>
                  <a:lnTo>
                    <a:pt x="127" y="89"/>
                  </a:lnTo>
                  <a:lnTo>
                    <a:pt x="134" y="101"/>
                  </a:lnTo>
                  <a:lnTo>
                    <a:pt x="146" y="123"/>
                  </a:lnTo>
                  <a:lnTo>
                    <a:pt x="157" y="138"/>
                  </a:lnTo>
                  <a:lnTo>
                    <a:pt x="162" y="148"/>
                  </a:lnTo>
                  <a:lnTo>
                    <a:pt x="165" y="155"/>
                  </a:lnTo>
                  <a:lnTo>
                    <a:pt x="165" y="160"/>
                  </a:lnTo>
                  <a:lnTo>
                    <a:pt x="164" y="161"/>
                  </a:lnTo>
                  <a:lnTo>
                    <a:pt x="161" y="160"/>
                  </a:lnTo>
                  <a:lnTo>
                    <a:pt x="157" y="152"/>
                  </a:lnTo>
                  <a:lnTo>
                    <a:pt x="154" y="146"/>
                  </a:lnTo>
                  <a:lnTo>
                    <a:pt x="149" y="138"/>
                  </a:lnTo>
                  <a:lnTo>
                    <a:pt x="143" y="127"/>
                  </a:lnTo>
                  <a:lnTo>
                    <a:pt x="136" y="115"/>
                  </a:lnTo>
                  <a:lnTo>
                    <a:pt x="128" y="105"/>
                  </a:lnTo>
                  <a:lnTo>
                    <a:pt x="121" y="95"/>
                  </a:lnTo>
                  <a:lnTo>
                    <a:pt x="115" y="86"/>
                  </a:lnTo>
                  <a:lnTo>
                    <a:pt x="111" y="81"/>
                  </a:lnTo>
                  <a:lnTo>
                    <a:pt x="103" y="76"/>
                  </a:lnTo>
                  <a:lnTo>
                    <a:pt x="97" y="71"/>
                  </a:lnTo>
                  <a:lnTo>
                    <a:pt x="93" y="68"/>
                  </a:lnTo>
                  <a:lnTo>
                    <a:pt x="89" y="67"/>
                  </a:lnTo>
                  <a:lnTo>
                    <a:pt x="87" y="81"/>
                  </a:lnTo>
                  <a:lnTo>
                    <a:pt x="87" y="96"/>
                  </a:lnTo>
                  <a:lnTo>
                    <a:pt x="89" y="112"/>
                  </a:lnTo>
                  <a:lnTo>
                    <a:pt x="90" y="123"/>
                  </a:lnTo>
                  <a:lnTo>
                    <a:pt x="97" y="129"/>
                  </a:lnTo>
                  <a:lnTo>
                    <a:pt x="106" y="136"/>
                  </a:lnTo>
                  <a:lnTo>
                    <a:pt x="117" y="146"/>
                  </a:lnTo>
                  <a:lnTo>
                    <a:pt x="127" y="158"/>
                  </a:lnTo>
                  <a:lnTo>
                    <a:pt x="137" y="172"/>
                  </a:lnTo>
                  <a:lnTo>
                    <a:pt x="146" y="186"/>
                  </a:lnTo>
                  <a:lnTo>
                    <a:pt x="152" y="203"/>
                  </a:lnTo>
                  <a:lnTo>
                    <a:pt x="155" y="220"/>
                  </a:lnTo>
                  <a:lnTo>
                    <a:pt x="155" y="226"/>
                  </a:lnTo>
                  <a:lnTo>
                    <a:pt x="152" y="225"/>
                  </a:lnTo>
                  <a:lnTo>
                    <a:pt x="146" y="214"/>
                  </a:lnTo>
                  <a:lnTo>
                    <a:pt x="140" y="198"/>
                  </a:lnTo>
                  <a:lnTo>
                    <a:pt x="136" y="188"/>
                  </a:lnTo>
                  <a:lnTo>
                    <a:pt x="131" y="179"/>
                  </a:lnTo>
                  <a:lnTo>
                    <a:pt x="124" y="170"/>
                  </a:lnTo>
                  <a:lnTo>
                    <a:pt x="118" y="163"/>
                  </a:lnTo>
                  <a:lnTo>
                    <a:pt x="111" y="157"/>
                  </a:lnTo>
                  <a:lnTo>
                    <a:pt x="103" y="151"/>
                  </a:lnTo>
                  <a:lnTo>
                    <a:pt x="97" y="146"/>
                  </a:lnTo>
                  <a:lnTo>
                    <a:pt x="92" y="145"/>
                  </a:lnTo>
                  <a:lnTo>
                    <a:pt x="100" y="169"/>
                  </a:lnTo>
                  <a:lnTo>
                    <a:pt x="106" y="201"/>
                  </a:lnTo>
                  <a:lnTo>
                    <a:pt x="109" y="238"/>
                  </a:lnTo>
                  <a:lnTo>
                    <a:pt x="108" y="268"/>
                  </a:lnTo>
                  <a:lnTo>
                    <a:pt x="106" y="275"/>
                  </a:lnTo>
                  <a:lnTo>
                    <a:pt x="105" y="275"/>
                  </a:lnTo>
                  <a:lnTo>
                    <a:pt x="103" y="271"/>
                  </a:lnTo>
                  <a:lnTo>
                    <a:pt x="103" y="263"/>
                  </a:lnTo>
                  <a:lnTo>
                    <a:pt x="100" y="243"/>
                  </a:lnTo>
                  <a:lnTo>
                    <a:pt x="95" y="209"/>
                  </a:lnTo>
                  <a:lnTo>
                    <a:pt x="86" y="176"/>
                  </a:lnTo>
                  <a:lnTo>
                    <a:pt x="80" y="157"/>
                  </a:lnTo>
                  <a:lnTo>
                    <a:pt x="68" y="166"/>
                  </a:lnTo>
                  <a:lnTo>
                    <a:pt x="55" y="180"/>
                  </a:lnTo>
                  <a:lnTo>
                    <a:pt x="44" y="198"/>
                  </a:lnTo>
                  <a:lnTo>
                    <a:pt x="38" y="217"/>
                  </a:lnTo>
                  <a:lnTo>
                    <a:pt x="35" y="223"/>
                  </a:lnTo>
                  <a:lnTo>
                    <a:pt x="33" y="223"/>
                  </a:lnTo>
                  <a:lnTo>
                    <a:pt x="31" y="217"/>
                  </a:lnTo>
                  <a:lnTo>
                    <a:pt x="33" y="207"/>
                  </a:lnTo>
                  <a:lnTo>
                    <a:pt x="41" y="191"/>
                  </a:lnTo>
                  <a:lnTo>
                    <a:pt x="53" y="169"/>
                  </a:lnTo>
                  <a:lnTo>
                    <a:pt x="64" y="148"/>
                  </a:lnTo>
                  <a:lnTo>
                    <a:pt x="72" y="135"/>
                  </a:lnTo>
                  <a:lnTo>
                    <a:pt x="74" y="117"/>
                  </a:lnTo>
                  <a:lnTo>
                    <a:pt x="75" y="98"/>
                  </a:lnTo>
                  <a:lnTo>
                    <a:pt x="74" y="80"/>
                  </a:lnTo>
                  <a:lnTo>
                    <a:pt x="74" y="70"/>
                  </a:lnTo>
                  <a:lnTo>
                    <a:pt x="65" y="76"/>
                  </a:lnTo>
                  <a:lnTo>
                    <a:pt x="55" y="84"/>
                  </a:lnTo>
                  <a:lnTo>
                    <a:pt x="44" y="95"/>
                  </a:lnTo>
                  <a:lnTo>
                    <a:pt x="34" y="107"/>
                  </a:lnTo>
                  <a:lnTo>
                    <a:pt x="25" y="118"/>
                  </a:lnTo>
                  <a:lnTo>
                    <a:pt x="16" y="132"/>
                  </a:lnTo>
                  <a:lnTo>
                    <a:pt x="10" y="144"/>
                  </a:lnTo>
                  <a:lnTo>
                    <a:pt x="6" y="155"/>
                  </a:lnTo>
                  <a:lnTo>
                    <a:pt x="3" y="161"/>
                  </a:lnTo>
                  <a:lnTo>
                    <a:pt x="2" y="161"/>
                  </a:lnTo>
                  <a:lnTo>
                    <a:pt x="0" y="158"/>
                  </a:lnTo>
                  <a:lnTo>
                    <a:pt x="2" y="149"/>
                  </a:lnTo>
                  <a:lnTo>
                    <a:pt x="4" y="142"/>
                  </a:lnTo>
                  <a:lnTo>
                    <a:pt x="10" y="130"/>
                  </a:lnTo>
                  <a:lnTo>
                    <a:pt x="19" y="115"/>
                  </a:lnTo>
                  <a:lnTo>
                    <a:pt x="28" y="101"/>
                  </a:lnTo>
                  <a:lnTo>
                    <a:pt x="38" y="86"/>
                  </a:lnTo>
                  <a:lnTo>
                    <a:pt x="49" y="71"/>
                  </a:lnTo>
                  <a:lnTo>
                    <a:pt x="59" y="59"/>
                  </a:lnTo>
                  <a:lnTo>
                    <a:pt x="68" y="52"/>
                  </a:lnTo>
                  <a:lnTo>
                    <a:pt x="72" y="43"/>
                  </a:lnTo>
                  <a:lnTo>
                    <a:pt x="72" y="30"/>
                  </a:lnTo>
                  <a:lnTo>
                    <a:pt x="69" y="19"/>
                  </a:lnTo>
                  <a:lnTo>
                    <a:pt x="68" y="12"/>
                  </a:lnTo>
                  <a:lnTo>
                    <a:pt x="68" y="8"/>
                  </a:lnTo>
                  <a:lnTo>
                    <a:pt x="68" y="6"/>
                  </a:lnTo>
                  <a:lnTo>
                    <a:pt x="69" y="3"/>
                  </a:lnTo>
                  <a:lnTo>
                    <a:pt x="71"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9" name="Freeform 362"/>
            <p:cNvSpPr>
              <a:spLocks/>
            </p:cNvSpPr>
            <p:nvPr/>
          </p:nvSpPr>
          <p:spPr bwMode="auto">
            <a:xfrm>
              <a:off x="1423" y="1739"/>
              <a:ext cx="199" cy="285"/>
            </a:xfrm>
            <a:custGeom>
              <a:avLst/>
              <a:gdLst>
                <a:gd name="T0" fmla="*/ 6 w 199"/>
                <a:gd name="T1" fmla="*/ 272 h 285"/>
                <a:gd name="T2" fmla="*/ 22 w 199"/>
                <a:gd name="T3" fmla="*/ 233 h 285"/>
                <a:gd name="T4" fmla="*/ 34 w 199"/>
                <a:gd name="T5" fmla="*/ 207 h 285"/>
                <a:gd name="T6" fmla="*/ 50 w 199"/>
                <a:gd name="T7" fmla="*/ 170 h 285"/>
                <a:gd name="T8" fmla="*/ 47 w 199"/>
                <a:gd name="T9" fmla="*/ 152 h 285"/>
                <a:gd name="T10" fmla="*/ 37 w 199"/>
                <a:gd name="T11" fmla="*/ 137 h 285"/>
                <a:gd name="T12" fmla="*/ 35 w 199"/>
                <a:gd name="T13" fmla="*/ 120 h 285"/>
                <a:gd name="T14" fmla="*/ 38 w 199"/>
                <a:gd name="T15" fmla="*/ 124 h 285"/>
                <a:gd name="T16" fmla="*/ 46 w 199"/>
                <a:gd name="T17" fmla="*/ 134 h 285"/>
                <a:gd name="T18" fmla="*/ 57 w 199"/>
                <a:gd name="T19" fmla="*/ 142 h 285"/>
                <a:gd name="T20" fmla="*/ 68 w 199"/>
                <a:gd name="T21" fmla="*/ 136 h 285"/>
                <a:gd name="T22" fmla="*/ 84 w 199"/>
                <a:gd name="T23" fmla="*/ 118 h 285"/>
                <a:gd name="T24" fmla="*/ 99 w 199"/>
                <a:gd name="T25" fmla="*/ 100 h 285"/>
                <a:gd name="T26" fmla="*/ 108 w 199"/>
                <a:gd name="T27" fmla="*/ 86 h 285"/>
                <a:gd name="T28" fmla="*/ 111 w 199"/>
                <a:gd name="T29" fmla="*/ 71 h 285"/>
                <a:gd name="T30" fmla="*/ 102 w 199"/>
                <a:gd name="T31" fmla="*/ 37 h 285"/>
                <a:gd name="T32" fmla="*/ 91 w 199"/>
                <a:gd name="T33" fmla="*/ 18 h 285"/>
                <a:gd name="T34" fmla="*/ 90 w 199"/>
                <a:gd name="T35" fmla="*/ 13 h 285"/>
                <a:gd name="T36" fmla="*/ 102 w 199"/>
                <a:gd name="T37" fmla="*/ 25 h 285"/>
                <a:gd name="T38" fmla="*/ 117 w 199"/>
                <a:gd name="T39" fmla="*/ 58 h 285"/>
                <a:gd name="T40" fmla="*/ 128 w 199"/>
                <a:gd name="T41" fmla="*/ 53 h 285"/>
                <a:gd name="T42" fmla="*/ 150 w 199"/>
                <a:gd name="T43" fmla="*/ 13 h 285"/>
                <a:gd name="T44" fmla="*/ 167 w 199"/>
                <a:gd name="T45" fmla="*/ 0 h 285"/>
                <a:gd name="T46" fmla="*/ 167 w 199"/>
                <a:gd name="T47" fmla="*/ 4 h 285"/>
                <a:gd name="T48" fmla="*/ 155 w 199"/>
                <a:gd name="T49" fmla="*/ 24 h 285"/>
                <a:gd name="T50" fmla="*/ 133 w 199"/>
                <a:gd name="T51" fmla="*/ 69 h 285"/>
                <a:gd name="T52" fmla="*/ 134 w 199"/>
                <a:gd name="T53" fmla="*/ 78 h 285"/>
                <a:gd name="T54" fmla="*/ 153 w 199"/>
                <a:gd name="T55" fmla="*/ 72 h 285"/>
                <a:gd name="T56" fmla="*/ 168 w 199"/>
                <a:gd name="T57" fmla="*/ 68 h 285"/>
                <a:gd name="T58" fmla="*/ 180 w 199"/>
                <a:gd name="T59" fmla="*/ 62 h 285"/>
                <a:gd name="T60" fmla="*/ 192 w 199"/>
                <a:gd name="T61" fmla="*/ 55 h 285"/>
                <a:gd name="T62" fmla="*/ 199 w 199"/>
                <a:gd name="T63" fmla="*/ 55 h 285"/>
                <a:gd name="T64" fmla="*/ 189 w 199"/>
                <a:gd name="T65" fmla="*/ 63 h 285"/>
                <a:gd name="T66" fmla="*/ 171 w 199"/>
                <a:gd name="T67" fmla="*/ 75 h 285"/>
                <a:gd name="T68" fmla="*/ 148 w 199"/>
                <a:gd name="T69" fmla="*/ 87 h 285"/>
                <a:gd name="T70" fmla="*/ 127 w 199"/>
                <a:gd name="T71" fmla="*/ 95 h 285"/>
                <a:gd name="T72" fmla="*/ 112 w 199"/>
                <a:gd name="T73" fmla="*/ 102 h 285"/>
                <a:gd name="T74" fmla="*/ 94 w 199"/>
                <a:gd name="T75" fmla="*/ 124 h 285"/>
                <a:gd name="T76" fmla="*/ 94 w 199"/>
                <a:gd name="T77" fmla="*/ 134 h 285"/>
                <a:gd name="T78" fmla="*/ 102 w 199"/>
                <a:gd name="T79" fmla="*/ 139 h 285"/>
                <a:gd name="T80" fmla="*/ 99 w 199"/>
                <a:gd name="T81" fmla="*/ 143 h 285"/>
                <a:gd name="T82" fmla="*/ 90 w 199"/>
                <a:gd name="T83" fmla="*/ 151 h 285"/>
                <a:gd name="T84" fmla="*/ 84 w 199"/>
                <a:gd name="T85" fmla="*/ 152 h 285"/>
                <a:gd name="T86" fmla="*/ 80 w 199"/>
                <a:gd name="T87" fmla="*/ 152 h 285"/>
                <a:gd name="T88" fmla="*/ 75 w 199"/>
                <a:gd name="T89" fmla="*/ 158 h 285"/>
                <a:gd name="T90" fmla="*/ 62 w 199"/>
                <a:gd name="T91" fmla="*/ 183 h 285"/>
                <a:gd name="T92" fmla="*/ 46 w 199"/>
                <a:gd name="T93" fmla="*/ 216 h 285"/>
                <a:gd name="T94" fmla="*/ 37 w 199"/>
                <a:gd name="T95" fmla="*/ 245 h 285"/>
                <a:gd name="T96" fmla="*/ 32 w 199"/>
                <a:gd name="T97" fmla="*/ 262 h 285"/>
                <a:gd name="T98" fmla="*/ 26 w 199"/>
                <a:gd name="T99" fmla="*/ 273 h 285"/>
                <a:gd name="T100" fmla="*/ 19 w 199"/>
                <a:gd name="T101" fmla="*/ 279 h 285"/>
                <a:gd name="T102" fmla="*/ 4 w 199"/>
                <a:gd name="T103" fmla="*/ 284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85"/>
                <a:gd name="T158" fmla="*/ 199 w 199"/>
                <a:gd name="T159" fmla="*/ 285 h 2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85">
                  <a:moveTo>
                    <a:pt x="0" y="285"/>
                  </a:moveTo>
                  <a:lnTo>
                    <a:pt x="6" y="272"/>
                  </a:lnTo>
                  <a:lnTo>
                    <a:pt x="15" y="253"/>
                  </a:lnTo>
                  <a:lnTo>
                    <a:pt x="22" y="233"/>
                  </a:lnTo>
                  <a:lnTo>
                    <a:pt x="28" y="220"/>
                  </a:lnTo>
                  <a:lnTo>
                    <a:pt x="34" y="207"/>
                  </a:lnTo>
                  <a:lnTo>
                    <a:pt x="41" y="188"/>
                  </a:lnTo>
                  <a:lnTo>
                    <a:pt x="50" y="170"/>
                  </a:lnTo>
                  <a:lnTo>
                    <a:pt x="54" y="160"/>
                  </a:lnTo>
                  <a:lnTo>
                    <a:pt x="47" y="152"/>
                  </a:lnTo>
                  <a:lnTo>
                    <a:pt x="41" y="145"/>
                  </a:lnTo>
                  <a:lnTo>
                    <a:pt x="37" y="137"/>
                  </a:lnTo>
                  <a:lnTo>
                    <a:pt x="35" y="127"/>
                  </a:lnTo>
                  <a:lnTo>
                    <a:pt x="35" y="120"/>
                  </a:lnTo>
                  <a:lnTo>
                    <a:pt x="37" y="120"/>
                  </a:lnTo>
                  <a:lnTo>
                    <a:pt x="38" y="124"/>
                  </a:lnTo>
                  <a:lnTo>
                    <a:pt x="41" y="130"/>
                  </a:lnTo>
                  <a:lnTo>
                    <a:pt x="46" y="134"/>
                  </a:lnTo>
                  <a:lnTo>
                    <a:pt x="52" y="139"/>
                  </a:lnTo>
                  <a:lnTo>
                    <a:pt x="57" y="142"/>
                  </a:lnTo>
                  <a:lnTo>
                    <a:pt x="62" y="143"/>
                  </a:lnTo>
                  <a:lnTo>
                    <a:pt x="68" y="136"/>
                  </a:lnTo>
                  <a:lnTo>
                    <a:pt x="77" y="129"/>
                  </a:lnTo>
                  <a:lnTo>
                    <a:pt x="84" y="118"/>
                  </a:lnTo>
                  <a:lnTo>
                    <a:pt x="91" y="109"/>
                  </a:lnTo>
                  <a:lnTo>
                    <a:pt x="99" y="100"/>
                  </a:lnTo>
                  <a:lnTo>
                    <a:pt x="105" y="93"/>
                  </a:lnTo>
                  <a:lnTo>
                    <a:pt x="108" y="86"/>
                  </a:lnTo>
                  <a:lnTo>
                    <a:pt x="111" y="81"/>
                  </a:lnTo>
                  <a:lnTo>
                    <a:pt x="111" y="71"/>
                  </a:lnTo>
                  <a:lnTo>
                    <a:pt x="108" y="53"/>
                  </a:lnTo>
                  <a:lnTo>
                    <a:pt x="102" y="37"/>
                  </a:lnTo>
                  <a:lnTo>
                    <a:pt x="96" y="25"/>
                  </a:lnTo>
                  <a:lnTo>
                    <a:pt x="91" y="18"/>
                  </a:lnTo>
                  <a:lnTo>
                    <a:pt x="88" y="13"/>
                  </a:lnTo>
                  <a:lnTo>
                    <a:pt x="90" y="13"/>
                  </a:lnTo>
                  <a:lnTo>
                    <a:pt x="94" y="16"/>
                  </a:lnTo>
                  <a:lnTo>
                    <a:pt x="102" y="25"/>
                  </a:lnTo>
                  <a:lnTo>
                    <a:pt x="111" y="41"/>
                  </a:lnTo>
                  <a:lnTo>
                    <a:pt x="117" y="58"/>
                  </a:lnTo>
                  <a:lnTo>
                    <a:pt x="119" y="71"/>
                  </a:lnTo>
                  <a:lnTo>
                    <a:pt x="128" y="53"/>
                  </a:lnTo>
                  <a:lnTo>
                    <a:pt x="140" y="32"/>
                  </a:lnTo>
                  <a:lnTo>
                    <a:pt x="150" y="13"/>
                  </a:lnTo>
                  <a:lnTo>
                    <a:pt x="161" y="3"/>
                  </a:lnTo>
                  <a:lnTo>
                    <a:pt x="167" y="0"/>
                  </a:lnTo>
                  <a:lnTo>
                    <a:pt x="168" y="0"/>
                  </a:lnTo>
                  <a:lnTo>
                    <a:pt x="167" y="4"/>
                  </a:lnTo>
                  <a:lnTo>
                    <a:pt x="162" y="9"/>
                  </a:lnTo>
                  <a:lnTo>
                    <a:pt x="155" y="24"/>
                  </a:lnTo>
                  <a:lnTo>
                    <a:pt x="145" y="47"/>
                  </a:lnTo>
                  <a:lnTo>
                    <a:pt x="133" y="69"/>
                  </a:lnTo>
                  <a:lnTo>
                    <a:pt x="125" y="81"/>
                  </a:lnTo>
                  <a:lnTo>
                    <a:pt x="134" y="78"/>
                  </a:lnTo>
                  <a:lnTo>
                    <a:pt x="145" y="75"/>
                  </a:lnTo>
                  <a:lnTo>
                    <a:pt x="153" y="72"/>
                  </a:lnTo>
                  <a:lnTo>
                    <a:pt x="161" y="69"/>
                  </a:lnTo>
                  <a:lnTo>
                    <a:pt x="168" y="68"/>
                  </a:lnTo>
                  <a:lnTo>
                    <a:pt x="176" y="65"/>
                  </a:lnTo>
                  <a:lnTo>
                    <a:pt x="180" y="62"/>
                  </a:lnTo>
                  <a:lnTo>
                    <a:pt x="184" y="59"/>
                  </a:lnTo>
                  <a:lnTo>
                    <a:pt x="192" y="55"/>
                  </a:lnTo>
                  <a:lnTo>
                    <a:pt x="198" y="53"/>
                  </a:lnTo>
                  <a:lnTo>
                    <a:pt x="199" y="55"/>
                  </a:lnTo>
                  <a:lnTo>
                    <a:pt x="195" y="59"/>
                  </a:lnTo>
                  <a:lnTo>
                    <a:pt x="189" y="63"/>
                  </a:lnTo>
                  <a:lnTo>
                    <a:pt x="181" y="68"/>
                  </a:lnTo>
                  <a:lnTo>
                    <a:pt x="171" y="75"/>
                  </a:lnTo>
                  <a:lnTo>
                    <a:pt x="159" y="81"/>
                  </a:lnTo>
                  <a:lnTo>
                    <a:pt x="148" y="87"/>
                  </a:lnTo>
                  <a:lnTo>
                    <a:pt x="136" y="92"/>
                  </a:lnTo>
                  <a:lnTo>
                    <a:pt x="127" y="95"/>
                  </a:lnTo>
                  <a:lnTo>
                    <a:pt x="121" y="96"/>
                  </a:lnTo>
                  <a:lnTo>
                    <a:pt x="112" y="102"/>
                  </a:lnTo>
                  <a:lnTo>
                    <a:pt x="102" y="112"/>
                  </a:lnTo>
                  <a:lnTo>
                    <a:pt x="94" y="124"/>
                  </a:lnTo>
                  <a:lnTo>
                    <a:pt x="91" y="131"/>
                  </a:lnTo>
                  <a:lnTo>
                    <a:pt x="94" y="134"/>
                  </a:lnTo>
                  <a:lnTo>
                    <a:pt x="97" y="137"/>
                  </a:lnTo>
                  <a:lnTo>
                    <a:pt x="102" y="139"/>
                  </a:lnTo>
                  <a:lnTo>
                    <a:pt x="105" y="139"/>
                  </a:lnTo>
                  <a:lnTo>
                    <a:pt x="99" y="143"/>
                  </a:lnTo>
                  <a:lnTo>
                    <a:pt x="94" y="146"/>
                  </a:lnTo>
                  <a:lnTo>
                    <a:pt x="90" y="151"/>
                  </a:lnTo>
                  <a:lnTo>
                    <a:pt x="87" y="154"/>
                  </a:lnTo>
                  <a:lnTo>
                    <a:pt x="84" y="152"/>
                  </a:lnTo>
                  <a:lnTo>
                    <a:pt x="81" y="152"/>
                  </a:lnTo>
                  <a:lnTo>
                    <a:pt x="80" y="152"/>
                  </a:lnTo>
                  <a:lnTo>
                    <a:pt x="75" y="158"/>
                  </a:lnTo>
                  <a:lnTo>
                    <a:pt x="69" y="170"/>
                  </a:lnTo>
                  <a:lnTo>
                    <a:pt x="62" y="183"/>
                  </a:lnTo>
                  <a:lnTo>
                    <a:pt x="53" y="199"/>
                  </a:lnTo>
                  <a:lnTo>
                    <a:pt x="46" y="216"/>
                  </a:lnTo>
                  <a:lnTo>
                    <a:pt x="40" y="231"/>
                  </a:lnTo>
                  <a:lnTo>
                    <a:pt x="37" y="245"/>
                  </a:lnTo>
                  <a:lnTo>
                    <a:pt x="35" y="256"/>
                  </a:lnTo>
                  <a:lnTo>
                    <a:pt x="32" y="262"/>
                  </a:lnTo>
                  <a:lnTo>
                    <a:pt x="29" y="267"/>
                  </a:lnTo>
                  <a:lnTo>
                    <a:pt x="26" y="273"/>
                  </a:lnTo>
                  <a:lnTo>
                    <a:pt x="23" y="276"/>
                  </a:lnTo>
                  <a:lnTo>
                    <a:pt x="19" y="279"/>
                  </a:lnTo>
                  <a:lnTo>
                    <a:pt x="12" y="282"/>
                  </a:lnTo>
                  <a:lnTo>
                    <a:pt x="4" y="284"/>
                  </a:lnTo>
                  <a:lnTo>
                    <a:pt x="0" y="285"/>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50" name="Freeform 363"/>
            <p:cNvSpPr>
              <a:spLocks/>
            </p:cNvSpPr>
            <p:nvPr/>
          </p:nvSpPr>
          <p:spPr bwMode="auto">
            <a:xfrm>
              <a:off x="1132" y="2193"/>
              <a:ext cx="128" cy="220"/>
            </a:xfrm>
            <a:custGeom>
              <a:avLst/>
              <a:gdLst>
                <a:gd name="T0" fmla="*/ 84 w 128"/>
                <a:gd name="T1" fmla="*/ 13 h 220"/>
                <a:gd name="T2" fmla="*/ 71 w 128"/>
                <a:gd name="T3" fmla="*/ 38 h 220"/>
                <a:gd name="T4" fmla="*/ 61 w 128"/>
                <a:gd name="T5" fmla="*/ 46 h 220"/>
                <a:gd name="T6" fmla="*/ 40 w 128"/>
                <a:gd name="T7" fmla="*/ 53 h 220"/>
                <a:gd name="T8" fmla="*/ 19 w 128"/>
                <a:gd name="T9" fmla="*/ 65 h 220"/>
                <a:gd name="T10" fmla="*/ 4 w 128"/>
                <a:gd name="T11" fmla="*/ 75 h 220"/>
                <a:gd name="T12" fmla="*/ 0 w 128"/>
                <a:gd name="T13" fmla="*/ 84 h 220"/>
                <a:gd name="T14" fmla="*/ 1 w 128"/>
                <a:gd name="T15" fmla="*/ 85 h 220"/>
                <a:gd name="T16" fmla="*/ 10 w 128"/>
                <a:gd name="T17" fmla="*/ 81 h 220"/>
                <a:gd name="T18" fmla="*/ 24 w 128"/>
                <a:gd name="T19" fmla="*/ 72 h 220"/>
                <a:gd name="T20" fmla="*/ 41 w 128"/>
                <a:gd name="T21" fmla="*/ 63 h 220"/>
                <a:gd name="T22" fmla="*/ 58 w 128"/>
                <a:gd name="T23" fmla="*/ 56 h 220"/>
                <a:gd name="T24" fmla="*/ 61 w 128"/>
                <a:gd name="T25" fmla="*/ 65 h 220"/>
                <a:gd name="T26" fmla="*/ 55 w 128"/>
                <a:gd name="T27" fmla="*/ 94 h 220"/>
                <a:gd name="T28" fmla="*/ 47 w 128"/>
                <a:gd name="T29" fmla="*/ 109 h 220"/>
                <a:gd name="T30" fmla="*/ 34 w 128"/>
                <a:gd name="T31" fmla="*/ 124 h 220"/>
                <a:gd name="T32" fmla="*/ 18 w 128"/>
                <a:gd name="T33" fmla="*/ 140 h 220"/>
                <a:gd name="T34" fmla="*/ 7 w 128"/>
                <a:gd name="T35" fmla="*/ 152 h 220"/>
                <a:gd name="T36" fmla="*/ 4 w 128"/>
                <a:gd name="T37" fmla="*/ 161 h 220"/>
                <a:gd name="T38" fmla="*/ 7 w 128"/>
                <a:gd name="T39" fmla="*/ 164 h 220"/>
                <a:gd name="T40" fmla="*/ 18 w 128"/>
                <a:gd name="T41" fmla="*/ 150 h 220"/>
                <a:gd name="T42" fmla="*/ 44 w 128"/>
                <a:gd name="T43" fmla="*/ 127 h 220"/>
                <a:gd name="T44" fmla="*/ 55 w 128"/>
                <a:gd name="T45" fmla="*/ 137 h 220"/>
                <a:gd name="T46" fmla="*/ 59 w 128"/>
                <a:gd name="T47" fmla="*/ 196 h 220"/>
                <a:gd name="T48" fmla="*/ 64 w 128"/>
                <a:gd name="T49" fmla="*/ 218 h 220"/>
                <a:gd name="T50" fmla="*/ 65 w 128"/>
                <a:gd name="T51" fmla="*/ 218 h 220"/>
                <a:gd name="T52" fmla="*/ 65 w 128"/>
                <a:gd name="T53" fmla="*/ 192 h 220"/>
                <a:gd name="T54" fmla="*/ 64 w 128"/>
                <a:gd name="T55" fmla="*/ 128 h 220"/>
                <a:gd name="T56" fmla="*/ 68 w 128"/>
                <a:gd name="T57" fmla="*/ 108 h 220"/>
                <a:gd name="T58" fmla="*/ 71 w 128"/>
                <a:gd name="T59" fmla="*/ 109 h 220"/>
                <a:gd name="T60" fmla="*/ 78 w 128"/>
                <a:gd name="T61" fmla="*/ 127 h 220"/>
                <a:gd name="T62" fmla="*/ 105 w 128"/>
                <a:gd name="T63" fmla="*/ 158 h 220"/>
                <a:gd name="T64" fmla="*/ 120 w 128"/>
                <a:gd name="T65" fmla="*/ 165 h 220"/>
                <a:gd name="T66" fmla="*/ 114 w 128"/>
                <a:gd name="T67" fmla="*/ 156 h 220"/>
                <a:gd name="T68" fmla="*/ 100 w 128"/>
                <a:gd name="T69" fmla="*/ 139 h 220"/>
                <a:gd name="T70" fmla="*/ 81 w 128"/>
                <a:gd name="T71" fmla="*/ 112 h 220"/>
                <a:gd name="T72" fmla="*/ 75 w 128"/>
                <a:gd name="T73" fmla="*/ 91 h 220"/>
                <a:gd name="T74" fmla="*/ 77 w 128"/>
                <a:gd name="T75" fmla="*/ 65 h 220"/>
                <a:gd name="T76" fmla="*/ 80 w 128"/>
                <a:gd name="T77" fmla="*/ 54 h 220"/>
                <a:gd name="T78" fmla="*/ 84 w 128"/>
                <a:gd name="T79" fmla="*/ 57 h 220"/>
                <a:gd name="T80" fmla="*/ 97 w 128"/>
                <a:gd name="T81" fmla="*/ 71 h 220"/>
                <a:gd name="T82" fmla="*/ 120 w 128"/>
                <a:gd name="T83" fmla="*/ 91 h 220"/>
                <a:gd name="T84" fmla="*/ 128 w 128"/>
                <a:gd name="T85" fmla="*/ 97 h 220"/>
                <a:gd name="T86" fmla="*/ 120 w 128"/>
                <a:gd name="T87" fmla="*/ 85 h 220"/>
                <a:gd name="T88" fmla="*/ 108 w 128"/>
                <a:gd name="T89" fmla="*/ 71 h 220"/>
                <a:gd name="T90" fmla="*/ 95 w 128"/>
                <a:gd name="T91" fmla="*/ 54 h 220"/>
                <a:gd name="T92" fmla="*/ 90 w 128"/>
                <a:gd name="T93" fmla="*/ 44 h 220"/>
                <a:gd name="T94" fmla="*/ 90 w 128"/>
                <a:gd name="T95" fmla="*/ 22 h 220"/>
                <a:gd name="T96" fmla="*/ 97 w 128"/>
                <a:gd name="T97" fmla="*/ 3 h 220"/>
                <a:gd name="T98" fmla="*/ 95 w 128"/>
                <a:gd name="T99" fmla="*/ 0 h 2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0"/>
                <a:gd name="T152" fmla="*/ 128 w 128"/>
                <a:gd name="T153" fmla="*/ 220 h 2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0">
                  <a:moveTo>
                    <a:pt x="90" y="4"/>
                  </a:moveTo>
                  <a:lnTo>
                    <a:pt x="84" y="13"/>
                  </a:lnTo>
                  <a:lnTo>
                    <a:pt x="77" y="26"/>
                  </a:lnTo>
                  <a:lnTo>
                    <a:pt x="71" y="38"/>
                  </a:lnTo>
                  <a:lnTo>
                    <a:pt x="68" y="46"/>
                  </a:lnTo>
                  <a:lnTo>
                    <a:pt x="61" y="46"/>
                  </a:lnTo>
                  <a:lnTo>
                    <a:pt x="52" y="48"/>
                  </a:lnTo>
                  <a:lnTo>
                    <a:pt x="40" y="53"/>
                  </a:lnTo>
                  <a:lnTo>
                    <a:pt x="30" y="59"/>
                  </a:lnTo>
                  <a:lnTo>
                    <a:pt x="19" y="65"/>
                  </a:lnTo>
                  <a:lnTo>
                    <a:pt x="10" y="71"/>
                  </a:lnTo>
                  <a:lnTo>
                    <a:pt x="4" y="75"/>
                  </a:lnTo>
                  <a:lnTo>
                    <a:pt x="1" y="80"/>
                  </a:lnTo>
                  <a:lnTo>
                    <a:pt x="0" y="84"/>
                  </a:lnTo>
                  <a:lnTo>
                    <a:pt x="0" y="85"/>
                  </a:lnTo>
                  <a:lnTo>
                    <a:pt x="1" y="85"/>
                  </a:lnTo>
                  <a:lnTo>
                    <a:pt x="6" y="82"/>
                  </a:lnTo>
                  <a:lnTo>
                    <a:pt x="10" y="81"/>
                  </a:lnTo>
                  <a:lnTo>
                    <a:pt x="16" y="77"/>
                  </a:lnTo>
                  <a:lnTo>
                    <a:pt x="24" y="72"/>
                  </a:lnTo>
                  <a:lnTo>
                    <a:pt x="32" y="68"/>
                  </a:lnTo>
                  <a:lnTo>
                    <a:pt x="41" y="63"/>
                  </a:lnTo>
                  <a:lnTo>
                    <a:pt x="50" y="59"/>
                  </a:lnTo>
                  <a:lnTo>
                    <a:pt x="58" y="56"/>
                  </a:lnTo>
                  <a:lnTo>
                    <a:pt x="64" y="54"/>
                  </a:lnTo>
                  <a:lnTo>
                    <a:pt x="61" y="65"/>
                  </a:lnTo>
                  <a:lnTo>
                    <a:pt x="58" y="80"/>
                  </a:lnTo>
                  <a:lnTo>
                    <a:pt x="55" y="94"/>
                  </a:lnTo>
                  <a:lnTo>
                    <a:pt x="53" y="103"/>
                  </a:lnTo>
                  <a:lnTo>
                    <a:pt x="47" y="109"/>
                  </a:lnTo>
                  <a:lnTo>
                    <a:pt x="41" y="115"/>
                  </a:lnTo>
                  <a:lnTo>
                    <a:pt x="34" y="124"/>
                  </a:lnTo>
                  <a:lnTo>
                    <a:pt x="25" y="131"/>
                  </a:lnTo>
                  <a:lnTo>
                    <a:pt x="18" y="140"/>
                  </a:lnTo>
                  <a:lnTo>
                    <a:pt x="12" y="146"/>
                  </a:lnTo>
                  <a:lnTo>
                    <a:pt x="7" y="152"/>
                  </a:lnTo>
                  <a:lnTo>
                    <a:pt x="4" y="156"/>
                  </a:lnTo>
                  <a:lnTo>
                    <a:pt x="4" y="161"/>
                  </a:lnTo>
                  <a:lnTo>
                    <a:pt x="4" y="164"/>
                  </a:lnTo>
                  <a:lnTo>
                    <a:pt x="7" y="164"/>
                  </a:lnTo>
                  <a:lnTo>
                    <a:pt x="10" y="159"/>
                  </a:lnTo>
                  <a:lnTo>
                    <a:pt x="18" y="150"/>
                  </a:lnTo>
                  <a:lnTo>
                    <a:pt x="31" y="137"/>
                  </a:lnTo>
                  <a:lnTo>
                    <a:pt x="44" y="127"/>
                  </a:lnTo>
                  <a:lnTo>
                    <a:pt x="53" y="119"/>
                  </a:lnTo>
                  <a:lnTo>
                    <a:pt x="55" y="137"/>
                  </a:lnTo>
                  <a:lnTo>
                    <a:pt x="56" y="167"/>
                  </a:lnTo>
                  <a:lnTo>
                    <a:pt x="59" y="196"/>
                  </a:lnTo>
                  <a:lnTo>
                    <a:pt x="62" y="213"/>
                  </a:lnTo>
                  <a:lnTo>
                    <a:pt x="64" y="218"/>
                  </a:lnTo>
                  <a:lnTo>
                    <a:pt x="65" y="220"/>
                  </a:lnTo>
                  <a:lnTo>
                    <a:pt x="65" y="218"/>
                  </a:lnTo>
                  <a:lnTo>
                    <a:pt x="66" y="211"/>
                  </a:lnTo>
                  <a:lnTo>
                    <a:pt x="65" y="192"/>
                  </a:lnTo>
                  <a:lnTo>
                    <a:pt x="65" y="159"/>
                  </a:lnTo>
                  <a:lnTo>
                    <a:pt x="64" y="128"/>
                  </a:lnTo>
                  <a:lnTo>
                    <a:pt x="66" y="109"/>
                  </a:lnTo>
                  <a:lnTo>
                    <a:pt x="68" y="108"/>
                  </a:lnTo>
                  <a:lnTo>
                    <a:pt x="69" y="108"/>
                  </a:lnTo>
                  <a:lnTo>
                    <a:pt x="71" y="109"/>
                  </a:lnTo>
                  <a:lnTo>
                    <a:pt x="72" y="115"/>
                  </a:lnTo>
                  <a:lnTo>
                    <a:pt x="78" y="127"/>
                  </a:lnTo>
                  <a:lnTo>
                    <a:pt x="92" y="142"/>
                  </a:lnTo>
                  <a:lnTo>
                    <a:pt x="105" y="158"/>
                  </a:lnTo>
                  <a:lnTo>
                    <a:pt x="115" y="165"/>
                  </a:lnTo>
                  <a:lnTo>
                    <a:pt x="120" y="165"/>
                  </a:lnTo>
                  <a:lnTo>
                    <a:pt x="118" y="162"/>
                  </a:lnTo>
                  <a:lnTo>
                    <a:pt x="114" y="156"/>
                  </a:lnTo>
                  <a:lnTo>
                    <a:pt x="108" y="149"/>
                  </a:lnTo>
                  <a:lnTo>
                    <a:pt x="100" y="139"/>
                  </a:lnTo>
                  <a:lnTo>
                    <a:pt x="90" y="125"/>
                  </a:lnTo>
                  <a:lnTo>
                    <a:pt x="81" y="112"/>
                  </a:lnTo>
                  <a:lnTo>
                    <a:pt x="75" y="102"/>
                  </a:lnTo>
                  <a:lnTo>
                    <a:pt x="75" y="91"/>
                  </a:lnTo>
                  <a:lnTo>
                    <a:pt x="75" y="78"/>
                  </a:lnTo>
                  <a:lnTo>
                    <a:pt x="77" y="65"/>
                  </a:lnTo>
                  <a:lnTo>
                    <a:pt x="78" y="57"/>
                  </a:lnTo>
                  <a:lnTo>
                    <a:pt x="80" y="54"/>
                  </a:lnTo>
                  <a:lnTo>
                    <a:pt x="81" y="54"/>
                  </a:lnTo>
                  <a:lnTo>
                    <a:pt x="84" y="57"/>
                  </a:lnTo>
                  <a:lnTo>
                    <a:pt x="89" y="62"/>
                  </a:lnTo>
                  <a:lnTo>
                    <a:pt x="97" y="71"/>
                  </a:lnTo>
                  <a:lnTo>
                    <a:pt x="108" y="81"/>
                  </a:lnTo>
                  <a:lnTo>
                    <a:pt x="120" y="91"/>
                  </a:lnTo>
                  <a:lnTo>
                    <a:pt x="127" y="97"/>
                  </a:lnTo>
                  <a:lnTo>
                    <a:pt x="128" y="97"/>
                  </a:lnTo>
                  <a:lnTo>
                    <a:pt x="126" y="91"/>
                  </a:lnTo>
                  <a:lnTo>
                    <a:pt x="120" y="85"/>
                  </a:lnTo>
                  <a:lnTo>
                    <a:pt x="114" y="78"/>
                  </a:lnTo>
                  <a:lnTo>
                    <a:pt x="108" y="71"/>
                  </a:lnTo>
                  <a:lnTo>
                    <a:pt x="100" y="62"/>
                  </a:lnTo>
                  <a:lnTo>
                    <a:pt x="95" y="54"/>
                  </a:lnTo>
                  <a:lnTo>
                    <a:pt x="92" y="50"/>
                  </a:lnTo>
                  <a:lnTo>
                    <a:pt x="90" y="44"/>
                  </a:lnTo>
                  <a:lnTo>
                    <a:pt x="89" y="34"/>
                  </a:lnTo>
                  <a:lnTo>
                    <a:pt x="90" y="22"/>
                  </a:lnTo>
                  <a:lnTo>
                    <a:pt x="95" y="10"/>
                  </a:lnTo>
                  <a:lnTo>
                    <a:pt x="97" y="3"/>
                  </a:lnTo>
                  <a:lnTo>
                    <a:pt x="97" y="0"/>
                  </a:lnTo>
                  <a:lnTo>
                    <a:pt x="95" y="0"/>
                  </a:lnTo>
                  <a:lnTo>
                    <a:pt x="90" y="4"/>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51" name="Freeform 364"/>
            <p:cNvSpPr>
              <a:spLocks/>
            </p:cNvSpPr>
            <p:nvPr/>
          </p:nvSpPr>
          <p:spPr bwMode="auto">
            <a:xfrm>
              <a:off x="1585" y="2094"/>
              <a:ext cx="256" cy="202"/>
            </a:xfrm>
            <a:custGeom>
              <a:avLst/>
              <a:gdLst>
                <a:gd name="T0" fmla="*/ 5 w 256"/>
                <a:gd name="T1" fmla="*/ 20 h 202"/>
                <a:gd name="T2" fmla="*/ 19 w 256"/>
                <a:gd name="T3" fmla="*/ 32 h 202"/>
                <a:gd name="T4" fmla="*/ 30 w 256"/>
                <a:gd name="T5" fmla="*/ 40 h 202"/>
                <a:gd name="T6" fmla="*/ 50 w 256"/>
                <a:gd name="T7" fmla="*/ 48 h 202"/>
                <a:gd name="T8" fmla="*/ 56 w 256"/>
                <a:gd name="T9" fmla="*/ 74 h 202"/>
                <a:gd name="T10" fmla="*/ 58 w 256"/>
                <a:gd name="T11" fmla="*/ 113 h 202"/>
                <a:gd name="T12" fmla="*/ 62 w 256"/>
                <a:gd name="T13" fmla="*/ 134 h 202"/>
                <a:gd name="T14" fmla="*/ 65 w 256"/>
                <a:gd name="T15" fmla="*/ 128 h 202"/>
                <a:gd name="T16" fmla="*/ 64 w 256"/>
                <a:gd name="T17" fmla="*/ 108 h 202"/>
                <a:gd name="T18" fmla="*/ 68 w 256"/>
                <a:gd name="T19" fmla="*/ 66 h 202"/>
                <a:gd name="T20" fmla="*/ 74 w 256"/>
                <a:gd name="T21" fmla="*/ 57 h 202"/>
                <a:gd name="T22" fmla="*/ 86 w 256"/>
                <a:gd name="T23" fmla="*/ 69 h 202"/>
                <a:gd name="T24" fmla="*/ 101 w 256"/>
                <a:gd name="T25" fmla="*/ 82 h 202"/>
                <a:gd name="T26" fmla="*/ 112 w 256"/>
                <a:gd name="T27" fmla="*/ 93 h 202"/>
                <a:gd name="T28" fmla="*/ 120 w 256"/>
                <a:gd name="T29" fmla="*/ 118 h 202"/>
                <a:gd name="T30" fmla="*/ 132 w 256"/>
                <a:gd name="T31" fmla="*/ 180 h 202"/>
                <a:gd name="T32" fmla="*/ 143 w 256"/>
                <a:gd name="T33" fmla="*/ 202 h 202"/>
                <a:gd name="T34" fmla="*/ 143 w 256"/>
                <a:gd name="T35" fmla="*/ 192 h 202"/>
                <a:gd name="T36" fmla="*/ 136 w 256"/>
                <a:gd name="T37" fmla="*/ 167 h 202"/>
                <a:gd name="T38" fmla="*/ 129 w 256"/>
                <a:gd name="T39" fmla="*/ 119 h 202"/>
                <a:gd name="T40" fmla="*/ 141 w 256"/>
                <a:gd name="T41" fmla="*/ 109 h 202"/>
                <a:gd name="T42" fmla="*/ 176 w 256"/>
                <a:gd name="T43" fmla="*/ 128 h 202"/>
                <a:gd name="T44" fmla="*/ 214 w 256"/>
                <a:gd name="T45" fmla="*/ 150 h 202"/>
                <a:gd name="T46" fmla="*/ 245 w 256"/>
                <a:gd name="T47" fmla="*/ 168 h 202"/>
                <a:gd name="T48" fmla="*/ 254 w 256"/>
                <a:gd name="T49" fmla="*/ 176 h 202"/>
                <a:gd name="T50" fmla="*/ 253 w 256"/>
                <a:gd name="T51" fmla="*/ 170 h 202"/>
                <a:gd name="T52" fmla="*/ 238 w 256"/>
                <a:gd name="T53" fmla="*/ 156 h 202"/>
                <a:gd name="T54" fmla="*/ 208 w 256"/>
                <a:gd name="T55" fmla="*/ 137 h 202"/>
                <a:gd name="T56" fmla="*/ 173 w 256"/>
                <a:gd name="T57" fmla="*/ 115 h 202"/>
                <a:gd name="T58" fmla="*/ 143 w 256"/>
                <a:gd name="T59" fmla="*/ 99 h 202"/>
                <a:gd name="T60" fmla="*/ 129 w 256"/>
                <a:gd name="T61" fmla="*/ 91 h 202"/>
                <a:gd name="T62" fmla="*/ 138 w 256"/>
                <a:gd name="T63" fmla="*/ 90 h 202"/>
                <a:gd name="T64" fmla="*/ 155 w 256"/>
                <a:gd name="T65" fmla="*/ 84 h 202"/>
                <a:gd name="T66" fmla="*/ 182 w 256"/>
                <a:gd name="T67" fmla="*/ 79 h 202"/>
                <a:gd name="T68" fmla="*/ 213 w 256"/>
                <a:gd name="T69" fmla="*/ 78 h 202"/>
                <a:gd name="T70" fmla="*/ 238 w 256"/>
                <a:gd name="T71" fmla="*/ 81 h 202"/>
                <a:gd name="T72" fmla="*/ 256 w 256"/>
                <a:gd name="T73" fmla="*/ 87 h 202"/>
                <a:gd name="T74" fmla="*/ 251 w 256"/>
                <a:gd name="T75" fmla="*/ 79 h 202"/>
                <a:gd name="T76" fmla="*/ 236 w 256"/>
                <a:gd name="T77" fmla="*/ 74 h 202"/>
                <a:gd name="T78" fmla="*/ 207 w 256"/>
                <a:gd name="T79" fmla="*/ 72 h 202"/>
                <a:gd name="T80" fmla="*/ 170 w 256"/>
                <a:gd name="T81" fmla="*/ 74 h 202"/>
                <a:gd name="T82" fmla="*/ 141 w 256"/>
                <a:gd name="T83" fmla="*/ 75 h 202"/>
                <a:gd name="T84" fmla="*/ 129 w 256"/>
                <a:gd name="T85" fmla="*/ 74 h 202"/>
                <a:gd name="T86" fmla="*/ 115 w 256"/>
                <a:gd name="T87" fmla="*/ 66 h 202"/>
                <a:gd name="T88" fmla="*/ 99 w 256"/>
                <a:gd name="T89" fmla="*/ 56 h 202"/>
                <a:gd name="T90" fmla="*/ 87 w 256"/>
                <a:gd name="T91" fmla="*/ 46 h 202"/>
                <a:gd name="T92" fmla="*/ 92 w 256"/>
                <a:gd name="T93" fmla="*/ 38 h 202"/>
                <a:gd name="T94" fmla="*/ 112 w 256"/>
                <a:gd name="T95" fmla="*/ 28 h 202"/>
                <a:gd name="T96" fmla="*/ 133 w 256"/>
                <a:gd name="T97" fmla="*/ 16 h 202"/>
                <a:gd name="T98" fmla="*/ 152 w 256"/>
                <a:gd name="T99" fmla="*/ 7 h 202"/>
                <a:gd name="T100" fmla="*/ 164 w 256"/>
                <a:gd name="T101" fmla="*/ 4 h 202"/>
                <a:gd name="T102" fmla="*/ 155 w 256"/>
                <a:gd name="T103" fmla="*/ 0 h 202"/>
                <a:gd name="T104" fmla="*/ 138 w 256"/>
                <a:gd name="T105" fmla="*/ 6 h 202"/>
                <a:gd name="T106" fmla="*/ 118 w 256"/>
                <a:gd name="T107" fmla="*/ 13 h 202"/>
                <a:gd name="T108" fmla="*/ 96 w 256"/>
                <a:gd name="T109" fmla="*/ 25 h 202"/>
                <a:gd name="T110" fmla="*/ 79 w 256"/>
                <a:gd name="T111" fmla="*/ 32 h 202"/>
                <a:gd name="T112" fmla="*/ 68 w 256"/>
                <a:gd name="T113" fmla="*/ 38 h 202"/>
                <a:gd name="T114" fmla="*/ 55 w 256"/>
                <a:gd name="T115" fmla="*/ 37 h 202"/>
                <a:gd name="T116" fmla="*/ 40 w 256"/>
                <a:gd name="T117" fmla="*/ 29 h 202"/>
                <a:gd name="T118" fmla="*/ 27 w 256"/>
                <a:gd name="T119" fmla="*/ 23 h 202"/>
                <a:gd name="T120" fmla="*/ 14 w 256"/>
                <a:gd name="T121" fmla="*/ 19 h 202"/>
                <a:gd name="T122" fmla="*/ 3 w 256"/>
                <a:gd name="T123" fmla="*/ 16 h 2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
                <a:gd name="T187" fmla="*/ 0 h 202"/>
                <a:gd name="T188" fmla="*/ 256 w 256"/>
                <a:gd name="T189" fmla="*/ 202 h 2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 h="202">
                  <a:moveTo>
                    <a:pt x="0" y="16"/>
                  </a:moveTo>
                  <a:lnTo>
                    <a:pt x="5" y="20"/>
                  </a:lnTo>
                  <a:lnTo>
                    <a:pt x="12" y="26"/>
                  </a:lnTo>
                  <a:lnTo>
                    <a:pt x="19" y="32"/>
                  </a:lnTo>
                  <a:lnTo>
                    <a:pt x="24" y="37"/>
                  </a:lnTo>
                  <a:lnTo>
                    <a:pt x="30" y="40"/>
                  </a:lnTo>
                  <a:lnTo>
                    <a:pt x="40" y="44"/>
                  </a:lnTo>
                  <a:lnTo>
                    <a:pt x="50" y="48"/>
                  </a:lnTo>
                  <a:lnTo>
                    <a:pt x="56" y="54"/>
                  </a:lnTo>
                  <a:lnTo>
                    <a:pt x="56" y="74"/>
                  </a:lnTo>
                  <a:lnTo>
                    <a:pt x="56" y="94"/>
                  </a:lnTo>
                  <a:lnTo>
                    <a:pt x="58" y="113"/>
                  </a:lnTo>
                  <a:lnTo>
                    <a:pt x="59" y="128"/>
                  </a:lnTo>
                  <a:lnTo>
                    <a:pt x="62" y="134"/>
                  </a:lnTo>
                  <a:lnTo>
                    <a:pt x="64" y="133"/>
                  </a:lnTo>
                  <a:lnTo>
                    <a:pt x="65" y="128"/>
                  </a:lnTo>
                  <a:lnTo>
                    <a:pt x="64" y="121"/>
                  </a:lnTo>
                  <a:lnTo>
                    <a:pt x="64" y="108"/>
                  </a:lnTo>
                  <a:lnTo>
                    <a:pt x="65" y="87"/>
                  </a:lnTo>
                  <a:lnTo>
                    <a:pt x="68" y="66"/>
                  </a:lnTo>
                  <a:lnTo>
                    <a:pt x="70" y="54"/>
                  </a:lnTo>
                  <a:lnTo>
                    <a:pt x="74" y="57"/>
                  </a:lnTo>
                  <a:lnTo>
                    <a:pt x="80" y="63"/>
                  </a:lnTo>
                  <a:lnTo>
                    <a:pt x="86" y="69"/>
                  </a:lnTo>
                  <a:lnTo>
                    <a:pt x="93" y="77"/>
                  </a:lnTo>
                  <a:lnTo>
                    <a:pt x="101" y="82"/>
                  </a:lnTo>
                  <a:lnTo>
                    <a:pt x="108" y="88"/>
                  </a:lnTo>
                  <a:lnTo>
                    <a:pt x="112" y="93"/>
                  </a:lnTo>
                  <a:lnTo>
                    <a:pt x="117" y="94"/>
                  </a:lnTo>
                  <a:lnTo>
                    <a:pt x="120" y="118"/>
                  </a:lnTo>
                  <a:lnTo>
                    <a:pt x="124" y="149"/>
                  </a:lnTo>
                  <a:lnTo>
                    <a:pt x="132" y="180"/>
                  </a:lnTo>
                  <a:lnTo>
                    <a:pt x="139" y="198"/>
                  </a:lnTo>
                  <a:lnTo>
                    <a:pt x="143" y="202"/>
                  </a:lnTo>
                  <a:lnTo>
                    <a:pt x="145" y="199"/>
                  </a:lnTo>
                  <a:lnTo>
                    <a:pt x="143" y="192"/>
                  </a:lnTo>
                  <a:lnTo>
                    <a:pt x="141" y="183"/>
                  </a:lnTo>
                  <a:lnTo>
                    <a:pt x="136" y="167"/>
                  </a:lnTo>
                  <a:lnTo>
                    <a:pt x="132" y="143"/>
                  </a:lnTo>
                  <a:lnTo>
                    <a:pt x="129" y="119"/>
                  </a:lnTo>
                  <a:lnTo>
                    <a:pt x="129" y="103"/>
                  </a:lnTo>
                  <a:lnTo>
                    <a:pt x="141" y="109"/>
                  </a:lnTo>
                  <a:lnTo>
                    <a:pt x="157" y="118"/>
                  </a:lnTo>
                  <a:lnTo>
                    <a:pt x="176" y="128"/>
                  </a:lnTo>
                  <a:lnTo>
                    <a:pt x="195" y="140"/>
                  </a:lnTo>
                  <a:lnTo>
                    <a:pt x="214" y="150"/>
                  </a:lnTo>
                  <a:lnTo>
                    <a:pt x="232" y="161"/>
                  </a:lnTo>
                  <a:lnTo>
                    <a:pt x="245" y="168"/>
                  </a:lnTo>
                  <a:lnTo>
                    <a:pt x="251" y="173"/>
                  </a:lnTo>
                  <a:lnTo>
                    <a:pt x="254" y="176"/>
                  </a:lnTo>
                  <a:lnTo>
                    <a:pt x="256" y="174"/>
                  </a:lnTo>
                  <a:lnTo>
                    <a:pt x="253" y="170"/>
                  </a:lnTo>
                  <a:lnTo>
                    <a:pt x="245" y="162"/>
                  </a:lnTo>
                  <a:lnTo>
                    <a:pt x="238" y="156"/>
                  </a:lnTo>
                  <a:lnTo>
                    <a:pt x="225" y="147"/>
                  </a:lnTo>
                  <a:lnTo>
                    <a:pt x="208" y="137"/>
                  </a:lnTo>
                  <a:lnTo>
                    <a:pt x="191" y="127"/>
                  </a:lnTo>
                  <a:lnTo>
                    <a:pt x="173" y="115"/>
                  </a:lnTo>
                  <a:lnTo>
                    <a:pt x="157" y="106"/>
                  </a:lnTo>
                  <a:lnTo>
                    <a:pt x="143" y="99"/>
                  </a:lnTo>
                  <a:lnTo>
                    <a:pt x="135" y="94"/>
                  </a:lnTo>
                  <a:lnTo>
                    <a:pt x="129" y="91"/>
                  </a:lnTo>
                  <a:lnTo>
                    <a:pt x="130" y="90"/>
                  </a:lnTo>
                  <a:lnTo>
                    <a:pt x="138" y="90"/>
                  </a:lnTo>
                  <a:lnTo>
                    <a:pt x="146" y="87"/>
                  </a:lnTo>
                  <a:lnTo>
                    <a:pt x="155" y="84"/>
                  </a:lnTo>
                  <a:lnTo>
                    <a:pt x="169" y="81"/>
                  </a:lnTo>
                  <a:lnTo>
                    <a:pt x="182" y="79"/>
                  </a:lnTo>
                  <a:lnTo>
                    <a:pt x="198" y="78"/>
                  </a:lnTo>
                  <a:lnTo>
                    <a:pt x="213" y="78"/>
                  </a:lnTo>
                  <a:lnTo>
                    <a:pt x="228" y="79"/>
                  </a:lnTo>
                  <a:lnTo>
                    <a:pt x="238" y="81"/>
                  </a:lnTo>
                  <a:lnTo>
                    <a:pt x="247" y="84"/>
                  </a:lnTo>
                  <a:lnTo>
                    <a:pt x="256" y="87"/>
                  </a:lnTo>
                  <a:lnTo>
                    <a:pt x="256" y="85"/>
                  </a:lnTo>
                  <a:lnTo>
                    <a:pt x="251" y="79"/>
                  </a:lnTo>
                  <a:lnTo>
                    <a:pt x="244" y="75"/>
                  </a:lnTo>
                  <a:lnTo>
                    <a:pt x="236" y="74"/>
                  </a:lnTo>
                  <a:lnTo>
                    <a:pt x="223" y="74"/>
                  </a:lnTo>
                  <a:lnTo>
                    <a:pt x="207" y="72"/>
                  </a:lnTo>
                  <a:lnTo>
                    <a:pt x="189" y="72"/>
                  </a:lnTo>
                  <a:lnTo>
                    <a:pt x="170" y="74"/>
                  </a:lnTo>
                  <a:lnTo>
                    <a:pt x="154" y="74"/>
                  </a:lnTo>
                  <a:lnTo>
                    <a:pt x="141" y="75"/>
                  </a:lnTo>
                  <a:lnTo>
                    <a:pt x="133" y="75"/>
                  </a:lnTo>
                  <a:lnTo>
                    <a:pt x="129" y="74"/>
                  </a:lnTo>
                  <a:lnTo>
                    <a:pt x="121" y="71"/>
                  </a:lnTo>
                  <a:lnTo>
                    <a:pt x="115" y="66"/>
                  </a:lnTo>
                  <a:lnTo>
                    <a:pt x="107" y="60"/>
                  </a:lnTo>
                  <a:lnTo>
                    <a:pt x="99" y="56"/>
                  </a:lnTo>
                  <a:lnTo>
                    <a:pt x="93" y="50"/>
                  </a:lnTo>
                  <a:lnTo>
                    <a:pt x="87" y="46"/>
                  </a:lnTo>
                  <a:lnTo>
                    <a:pt x="84" y="43"/>
                  </a:lnTo>
                  <a:lnTo>
                    <a:pt x="92" y="38"/>
                  </a:lnTo>
                  <a:lnTo>
                    <a:pt x="102" y="34"/>
                  </a:lnTo>
                  <a:lnTo>
                    <a:pt x="112" y="28"/>
                  </a:lnTo>
                  <a:lnTo>
                    <a:pt x="123" y="22"/>
                  </a:lnTo>
                  <a:lnTo>
                    <a:pt x="133" y="16"/>
                  </a:lnTo>
                  <a:lnTo>
                    <a:pt x="143" y="10"/>
                  </a:lnTo>
                  <a:lnTo>
                    <a:pt x="152" y="7"/>
                  </a:lnTo>
                  <a:lnTo>
                    <a:pt x="158" y="6"/>
                  </a:lnTo>
                  <a:lnTo>
                    <a:pt x="164" y="4"/>
                  </a:lnTo>
                  <a:lnTo>
                    <a:pt x="163" y="1"/>
                  </a:lnTo>
                  <a:lnTo>
                    <a:pt x="155" y="0"/>
                  </a:lnTo>
                  <a:lnTo>
                    <a:pt x="145" y="3"/>
                  </a:lnTo>
                  <a:lnTo>
                    <a:pt x="138" y="6"/>
                  </a:lnTo>
                  <a:lnTo>
                    <a:pt x="129" y="9"/>
                  </a:lnTo>
                  <a:lnTo>
                    <a:pt x="118" y="13"/>
                  </a:lnTo>
                  <a:lnTo>
                    <a:pt x="107" y="19"/>
                  </a:lnTo>
                  <a:lnTo>
                    <a:pt x="96" y="25"/>
                  </a:lnTo>
                  <a:lnTo>
                    <a:pt x="86" y="29"/>
                  </a:lnTo>
                  <a:lnTo>
                    <a:pt x="79" y="32"/>
                  </a:lnTo>
                  <a:lnTo>
                    <a:pt x="74" y="35"/>
                  </a:lnTo>
                  <a:lnTo>
                    <a:pt x="68" y="38"/>
                  </a:lnTo>
                  <a:lnTo>
                    <a:pt x="62" y="38"/>
                  </a:lnTo>
                  <a:lnTo>
                    <a:pt x="55" y="37"/>
                  </a:lnTo>
                  <a:lnTo>
                    <a:pt x="46" y="32"/>
                  </a:lnTo>
                  <a:lnTo>
                    <a:pt x="40" y="29"/>
                  </a:lnTo>
                  <a:lnTo>
                    <a:pt x="34" y="26"/>
                  </a:lnTo>
                  <a:lnTo>
                    <a:pt x="27" y="23"/>
                  </a:lnTo>
                  <a:lnTo>
                    <a:pt x="21" y="20"/>
                  </a:lnTo>
                  <a:lnTo>
                    <a:pt x="14" y="19"/>
                  </a:lnTo>
                  <a:lnTo>
                    <a:pt x="8" y="17"/>
                  </a:lnTo>
                  <a:lnTo>
                    <a:pt x="3" y="16"/>
                  </a:lnTo>
                  <a:lnTo>
                    <a:pt x="0" y="1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grpSp>
      <p:grpSp>
        <p:nvGrpSpPr>
          <p:cNvPr id="103052" name="Group 42"/>
          <p:cNvGrpSpPr>
            <a:grpSpLocks noChangeAspect="1"/>
          </p:cNvGrpSpPr>
          <p:nvPr/>
        </p:nvGrpSpPr>
        <p:grpSpPr bwMode="auto">
          <a:xfrm rot="5400000" flipH="1">
            <a:off x="8024813" y="5738812"/>
            <a:ext cx="1143000" cy="1095375"/>
            <a:chOff x="1008" y="1127"/>
            <a:chExt cx="2064" cy="2059"/>
          </a:xfrm>
        </p:grpSpPr>
        <p:sp>
          <p:nvSpPr>
            <p:cNvPr id="103053" name="AutoShape 43"/>
            <p:cNvSpPr>
              <a:spLocks noChangeAspect="1" noChangeArrowheads="1" noTextEdit="1"/>
            </p:cNvSpPr>
            <p:nvPr/>
          </p:nvSpPr>
          <p:spPr bwMode="auto">
            <a:xfrm>
              <a:off x="1008" y="1127"/>
              <a:ext cx="2064" cy="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03054" name="Group 44"/>
            <p:cNvGrpSpPr>
              <a:grpSpLocks/>
            </p:cNvGrpSpPr>
            <p:nvPr/>
          </p:nvGrpSpPr>
          <p:grpSpPr bwMode="auto">
            <a:xfrm>
              <a:off x="1033" y="1136"/>
              <a:ext cx="2038" cy="1706"/>
              <a:chOff x="1033" y="1136"/>
              <a:chExt cx="2038" cy="1706"/>
            </a:xfrm>
          </p:grpSpPr>
          <p:sp>
            <p:nvSpPr>
              <p:cNvPr id="103055" name="Freeform 45"/>
              <p:cNvSpPr>
                <a:spLocks/>
              </p:cNvSpPr>
              <p:nvPr/>
            </p:nvSpPr>
            <p:spPr bwMode="auto">
              <a:xfrm>
                <a:off x="2127" y="1182"/>
                <a:ext cx="287" cy="125"/>
              </a:xfrm>
              <a:custGeom>
                <a:avLst/>
                <a:gdLst>
                  <a:gd name="T0" fmla="*/ 0 w 287"/>
                  <a:gd name="T1" fmla="*/ 109 h 125"/>
                  <a:gd name="T2" fmla="*/ 0 w 287"/>
                  <a:gd name="T3" fmla="*/ 108 h 125"/>
                  <a:gd name="T4" fmla="*/ 5 w 287"/>
                  <a:gd name="T5" fmla="*/ 106 h 125"/>
                  <a:gd name="T6" fmla="*/ 7 w 287"/>
                  <a:gd name="T7" fmla="*/ 105 h 125"/>
                  <a:gd name="T8" fmla="*/ 7 w 287"/>
                  <a:gd name="T9" fmla="*/ 103 h 125"/>
                  <a:gd name="T10" fmla="*/ 31 w 287"/>
                  <a:gd name="T11" fmla="*/ 109 h 125"/>
                  <a:gd name="T12" fmla="*/ 55 w 287"/>
                  <a:gd name="T13" fmla="*/ 112 h 125"/>
                  <a:gd name="T14" fmla="*/ 77 w 287"/>
                  <a:gd name="T15" fmla="*/ 114 h 125"/>
                  <a:gd name="T16" fmla="*/ 98 w 287"/>
                  <a:gd name="T17" fmla="*/ 111 h 125"/>
                  <a:gd name="T18" fmla="*/ 118 w 287"/>
                  <a:gd name="T19" fmla="*/ 106 h 125"/>
                  <a:gd name="T20" fmla="*/ 139 w 287"/>
                  <a:gd name="T21" fmla="*/ 100 h 125"/>
                  <a:gd name="T22" fmla="*/ 158 w 287"/>
                  <a:gd name="T23" fmla="*/ 93 h 125"/>
                  <a:gd name="T24" fmla="*/ 176 w 287"/>
                  <a:gd name="T25" fmla="*/ 84 h 125"/>
                  <a:gd name="T26" fmla="*/ 194 w 287"/>
                  <a:gd name="T27" fmla="*/ 74 h 125"/>
                  <a:gd name="T28" fmla="*/ 210 w 287"/>
                  <a:gd name="T29" fmla="*/ 63 h 125"/>
                  <a:gd name="T30" fmla="*/ 225 w 287"/>
                  <a:gd name="T31" fmla="*/ 53 h 125"/>
                  <a:gd name="T32" fmla="*/ 239 w 287"/>
                  <a:gd name="T33" fmla="*/ 41 h 125"/>
                  <a:gd name="T34" fmla="*/ 253 w 287"/>
                  <a:gd name="T35" fmla="*/ 29 h 125"/>
                  <a:gd name="T36" fmla="*/ 264 w 287"/>
                  <a:gd name="T37" fmla="*/ 19 h 125"/>
                  <a:gd name="T38" fmla="*/ 276 w 287"/>
                  <a:gd name="T39" fmla="*/ 9 h 125"/>
                  <a:gd name="T40" fmla="*/ 287 w 287"/>
                  <a:gd name="T41" fmla="*/ 0 h 125"/>
                  <a:gd name="T42" fmla="*/ 284 w 287"/>
                  <a:gd name="T43" fmla="*/ 12 h 125"/>
                  <a:gd name="T44" fmla="*/ 276 w 287"/>
                  <a:gd name="T45" fmla="*/ 23 h 125"/>
                  <a:gd name="T46" fmla="*/ 266 w 287"/>
                  <a:gd name="T47" fmla="*/ 35 h 125"/>
                  <a:gd name="T48" fmla="*/ 251 w 287"/>
                  <a:gd name="T49" fmla="*/ 48 h 125"/>
                  <a:gd name="T50" fmla="*/ 235 w 287"/>
                  <a:gd name="T51" fmla="*/ 62 h 125"/>
                  <a:gd name="T52" fmla="*/ 217 w 287"/>
                  <a:gd name="T53" fmla="*/ 75 h 125"/>
                  <a:gd name="T54" fmla="*/ 196 w 287"/>
                  <a:gd name="T55" fmla="*/ 87 h 125"/>
                  <a:gd name="T56" fmla="*/ 174 w 287"/>
                  <a:gd name="T57" fmla="*/ 97 h 125"/>
                  <a:gd name="T58" fmla="*/ 152 w 287"/>
                  <a:gd name="T59" fmla="*/ 108 h 125"/>
                  <a:gd name="T60" fmla="*/ 129 w 287"/>
                  <a:gd name="T61" fmla="*/ 115 h 125"/>
                  <a:gd name="T62" fmla="*/ 105 w 287"/>
                  <a:gd name="T63" fmla="*/ 121 h 125"/>
                  <a:gd name="T64" fmla="*/ 83 w 287"/>
                  <a:gd name="T65" fmla="*/ 125 h 125"/>
                  <a:gd name="T66" fmla="*/ 59 w 287"/>
                  <a:gd name="T67" fmla="*/ 125 h 125"/>
                  <a:gd name="T68" fmla="*/ 38 w 287"/>
                  <a:gd name="T69" fmla="*/ 124 h 125"/>
                  <a:gd name="T70" fmla="*/ 18 w 287"/>
                  <a:gd name="T71" fmla="*/ 118 h 125"/>
                  <a:gd name="T72" fmla="*/ 0 w 287"/>
                  <a:gd name="T73" fmla="*/ 109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125"/>
                  <a:gd name="T113" fmla="*/ 287 w 28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125">
                    <a:moveTo>
                      <a:pt x="0" y="109"/>
                    </a:moveTo>
                    <a:lnTo>
                      <a:pt x="0" y="108"/>
                    </a:lnTo>
                    <a:lnTo>
                      <a:pt x="5" y="106"/>
                    </a:lnTo>
                    <a:lnTo>
                      <a:pt x="7" y="105"/>
                    </a:lnTo>
                    <a:lnTo>
                      <a:pt x="7" y="103"/>
                    </a:lnTo>
                    <a:lnTo>
                      <a:pt x="31" y="109"/>
                    </a:lnTo>
                    <a:lnTo>
                      <a:pt x="55" y="112"/>
                    </a:lnTo>
                    <a:lnTo>
                      <a:pt x="77" y="114"/>
                    </a:lnTo>
                    <a:lnTo>
                      <a:pt x="98" y="111"/>
                    </a:lnTo>
                    <a:lnTo>
                      <a:pt x="118" y="106"/>
                    </a:lnTo>
                    <a:lnTo>
                      <a:pt x="139" y="100"/>
                    </a:lnTo>
                    <a:lnTo>
                      <a:pt x="158" y="93"/>
                    </a:lnTo>
                    <a:lnTo>
                      <a:pt x="176" y="84"/>
                    </a:lnTo>
                    <a:lnTo>
                      <a:pt x="194" y="74"/>
                    </a:lnTo>
                    <a:lnTo>
                      <a:pt x="210" y="63"/>
                    </a:lnTo>
                    <a:lnTo>
                      <a:pt x="225" y="53"/>
                    </a:lnTo>
                    <a:lnTo>
                      <a:pt x="239" y="41"/>
                    </a:lnTo>
                    <a:lnTo>
                      <a:pt x="253" y="29"/>
                    </a:lnTo>
                    <a:lnTo>
                      <a:pt x="264" y="19"/>
                    </a:lnTo>
                    <a:lnTo>
                      <a:pt x="276" y="9"/>
                    </a:lnTo>
                    <a:lnTo>
                      <a:pt x="287" y="0"/>
                    </a:lnTo>
                    <a:lnTo>
                      <a:pt x="284" y="12"/>
                    </a:lnTo>
                    <a:lnTo>
                      <a:pt x="276" y="23"/>
                    </a:lnTo>
                    <a:lnTo>
                      <a:pt x="266" y="35"/>
                    </a:lnTo>
                    <a:lnTo>
                      <a:pt x="251" y="48"/>
                    </a:lnTo>
                    <a:lnTo>
                      <a:pt x="235" y="62"/>
                    </a:lnTo>
                    <a:lnTo>
                      <a:pt x="217" y="75"/>
                    </a:lnTo>
                    <a:lnTo>
                      <a:pt x="196" y="87"/>
                    </a:lnTo>
                    <a:lnTo>
                      <a:pt x="174" y="97"/>
                    </a:lnTo>
                    <a:lnTo>
                      <a:pt x="152" y="108"/>
                    </a:lnTo>
                    <a:lnTo>
                      <a:pt x="129" y="115"/>
                    </a:lnTo>
                    <a:lnTo>
                      <a:pt x="105" y="121"/>
                    </a:lnTo>
                    <a:lnTo>
                      <a:pt x="83" y="125"/>
                    </a:lnTo>
                    <a:lnTo>
                      <a:pt x="59" y="125"/>
                    </a:lnTo>
                    <a:lnTo>
                      <a:pt x="38" y="124"/>
                    </a:lnTo>
                    <a:lnTo>
                      <a:pt x="18" y="118"/>
                    </a:lnTo>
                    <a:lnTo>
                      <a:pt x="0" y="10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56" name="Freeform 46"/>
              <p:cNvSpPr>
                <a:spLocks/>
              </p:cNvSpPr>
              <p:nvPr/>
            </p:nvSpPr>
            <p:spPr bwMode="auto">
              <a:xfrm>
                <a:off x="2352" y="1145"/>
                <a:ext cx="16" cy="97"/>
              </a:xfrm>
              <a:custGeom>
                <a:avLst/>
                <a:gdLst>
                  <a:gd name="T0" fmla="*/ 11 w 16"/>
                  <a:gd name="T1" fmla="*/ 0 h 97"/>
                  <a:gd name="T2" fmla="*/ 16 w 16"/>
                  <a:gd name="T3" fmla="*/ 12 h 97"/>
                  <a:gd name="T4" fmla="*/ 16 w 16"/>
                  <a:gd name="T5" fmla="*/ 40 h 97"/>
                  <a:gd name="T6" fmla="*/ 11 w 16"/>
                  <a:gd name="T7" fmla="*/ 72 h 97"/>
                  <a:gd name="T8" fmla="*/ 0 w 16"/>
                  <a:gd name="T9" fmla="*/ 97 h 97"/>
                  <a:gd name="T10" fmla="*/ 2 w 16"/>
                  <a:gd name="T11" fmla="*/ 72 h 97"/>
                  <a:gd name="T12" fmla="*/ 5 w 16"/>
                  <a:gd name="T13" fmla="*/ 40 h 97"/>
                  <a:gd name="T14" fmla="*/ 8 w 16"/>
                  <a:gd name="T15" fmla="*/ 12 h 97"/>
                  <a:gd name="T16" fmla="*/ 11 w 1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7"/>
                  <a:gd name="T29" fmla="*/ 16 w 1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7">
                    <a:moveTo>
                      <a:pt x="11" y="0"/>
                    </a:moveTo>
                    <a:lnTo>
                      <a:pt x="16" y="12"/>
                    </a:lnTo>
                    <a:lnTo>
                      <a:pt x="16" y="40"/>
                    </a:lnTo>
                    <a:lnTo>
                      <a:pt x="11" y="72"/>
                    </a:lnTo>
                    <a:lnTo>
                      <a:pt x="0" y="97"/>
                    </a:lnTo>
                    <a:lnTo>
                      <a:pt x="2" y="72"/>
                    </a:lnTo>
                    <a:lnTo>
                      <a:pt x="5" y="40"/>
                    </a:lnTo>
                    <a:lnTo>
                      <a:pt x="8" y="12"/>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57" name="Freeform 47"/>
              <p:cNvSpPr>
                <a:spLocks/>
              </p:cNvSpPr>
              <p:nvPr/>
            </p:nvSpPr>
            <p:spPr bwMode="auto">
              <a:xfrm>
                <a:off x="2328" y="1143"/>
                <a:ext cx="21" cy="117"/>
              </a:xfrm>
              <a:custGeom>
                <a:avLst/>
                <a:gdLst>
                  <a:gd name="T0" fmla="*/ 16 w 21"/>
                  <a:gd name="T1" fmla="*/ 0 h 117"/>
                  <a:gd name="T2" fmla="*/ 21 w 21"/>
                  <a:gd name="T3" fmla="*/ 15 h 117"/>
                  <a:gd name="T4" fmla="*/ 19 w 21"/>
                  <a:gd name="T5" fmla="*/ 49 h 117"/>
                  <a:gd name="T6" fmla="*/ 13 w 21"/>
                  <a:gd name="T7" fmla="*/ 87 h 117"/>
                  <a:gd name="T8" fmla="*/ 0 w 21"/>
                  <a:gd name="T9" fmla="*/ 117 h 117"/>
                  <a:gd name="T10" fmla="*/ 3 w 21"/>
                  <a:gd name="T11" fmla="*/ 93 h 117"/>
                  <a:gd name="T12" fmla="*/ 6 w 21"/>
                  <a:gd name="T13" fmla="*/ 53 h 117"/>
                  <a:gd name="T14" fmla="*/ 10 w 21"/>
                  <a:gd name="T15" fmla="*/ 17 h 117"/>
                  <a:gd name="T16" fmla="*/ 16 w 21"/>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7"/>
                  <a:gd name="T29" fmla="*/ 21 w 2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7">
                    <a:moveTo>
                      <a:pt x="16" y="0"/>
                    </a:moveTo>
                    <a:lnTo>
                      <a:pt x="21" y="15"/>
                    </a:lnTo>
                    <a:lnTo>
                      <a:pt x="19" y="49"/>
                    </a:lnTo>
                    <a:lnTo>
                      <a:pt x="13" y="87"/>
                    </a:lnTo>
                    <a:lnTo>
                      <a:pt x="0" y="117"/>
                    </a:lnTo>
                    <a:lnTo>
                      <a:pt x="3" y="93"/>
                    </a:lnTo>
                    <a:lnTo>
                      <a:pt x="6" y="53"/>
                    </a:lnTo>
                    <a:lnTo>
                      <a:pt x="10" y="17"/>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58" name="Freeform 48"/>
              <p:cNvSpPr>
                <a:spLocks/>
              </p:cNvSpPr>
              <p:nvPr/>
            </p:nvSpPr>
            <p:spPr bwMode="auto">
              <a:xfrm>
                <a:off x="2287" y="1161"/>
                <a:ext cx="16" cy="123"/>
              </a:xfrm>
              <a:custGeom>
                <a:avLst/>
                <a:gdLst>
                  <a:gd name="T0" fmla="*/ 8 w 16"/>
                  <a:gd name="T1" fmla="*/ 0 h 123"/>
                  <a:gd name="T2" fmla="*/ 14 w 16"/>
                  <a:gd name="T3" fmla="*/ 16 h 123"/>
                  <a:gd name="T4" fmla="*/ 16 w 16"/>
                  <a:gd name="T5" fmla="*/ 53 h 123"/>
                  <a:gd name="T6" fmla="*/ 11 w 16"/>
                  <a:gd name="T7" fmla="*/ 95 h 123"/>
                  <a:gd name="T8" fmla="*/ 0 w 16"/>
                  <a:gd name="T9" fmla="*/ 123 h 123"/>
                  <a:gd name="T10" fmla="*/ 0 w 16"/>
                  <a:gd name="T11" fmla="*/ 98 h 123"/>
                  <a:gd name="T12" fmla="*/ 1 w 16"/>
                  <a:gd name="T13" fmla="*/ 56 h 123"/>
                  <a:gd name="T14" fmla="*/ 4 w 16"/>
                  <a:gd name="T15" fmla="*/ 18 h 123"/>
                  <a:gd name="T16" fmla="*/ 8 w 16"/>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3"/>
                  <a:gd name="T29" fmla="*/ 16 w 16"/>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3">
                    <a:moveTo>
                      <a:pt x="8" y="0"/>
                    </a:moveTo>
                    <a:lnTo>
                      <a:pt x="14" y="16"/>
                    </a:lnTo>
                    <a:lnTo>
                      <a:pt x="16" y="53"/>
                    </a:lnTo>
                    <a:lnTo>
                      <a:pt x="11" y="95"/>
                    </a:lnTo>
                    <a:lnTo>
                      <a:pt x="0" y="123"/>
                    </a:lnTo>
                    <a:lnTo>
                      <a:pt x="0" y="98"/>
                    </a:lnTo>
                    <a:lnTo>
                      <a:pt x="1" y="56"/>
                    </a:lnTo>
                    <a:lnTo>
                      <a:pt x="4" y="18"/>
                    </a:lnTo>
                    <a:lnTo>
                      <a:pt x="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59" name="Freeform 49"/>
              <p:cNvSpPr>
                <a:spLocks/>
              </p:cNvSpPr>
              <p:nvPr/>
            </p:nvSpPr>
            <p:spPr bwMode="auto">
              <a:xfrm>
                <a:off x="2260" y="1183"/>
                <a:ext cx="13" cy="110"/>
              </a:xfrm>
              <a:custGeom>
                <a:avLst/>
                <a:gdLst>
                  <a:gd name="T0" fmla="*/ 7 w 13"/>
                  <a:gd name="T1" fmla="*/ 0 h 110"/>
                  <a:gd name="T2" fmla="*/ 12 w 13"/>
                  <a:gd name="T3" fmla="*/ 15 h 110"/>
                  <a:gd name="T4" fmla="*/ 13 w 13"/>
                  <a:gd name="T5" fmla="*/ 49 h 110"/>
                  <a:gd name="T6" fmla="*/ 10 w 13"/>
                  <a:gd name="T7" fmla="*/ 86 h 110"/>
                  <a:gd name="T8" fmla="*/ 1 w 13"/>
                  <a:gd name="T9" fmla="*/ 110 h 110"/>
                  <a:gd name="T10" fmla="*/ 1 w 13"/>
                  <a:gd name="T11" fmla="*/ 84 h 110"/>
                  <a:gd name="T12" fmla="*/ 0 w 13"/>
                  <a:gd name="T13" fmla="*/ 47 h 110"/>
                  <a:gd name="T14" fmla="*/ 1 w 13"/>
                  <a:gd name="T15" fmla="*/ 15 h 110"/>
                  <a:gd name="T16" fmla="*/ 7 w 13"/>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0"/>
                  <a:gd name="T29" fmla="*/ 13 w 13"/>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0">
                    <a:moveTo>
                      <a:pt x="7" y="0"/>
                    </a:moveTo>
                    <a:lnTo>
                      <a:pt x="12" y="15"/>
                    </a:lnTo>
                    <a:lnTo>
                      <a:pt x="13" y="49"/>
                    </a:lnTo>
                    <a:lnTo>
                      <a:pt x="10" y="86"/>
                    </a:lnTo>
                    <a:lnTo>
                      <a:pt x="1" y="110"/>
                    </a:lnTo>
                    <a:lnTo>
                      <a:pt x="1" y="84"/>
                    </a:lnTo>
                    <a:lnTo>
                      <a:pt x="0" y="47"/>
                    </a:lnTo>
                    <a:lnTo>
                      <a:pt x="1" y="15"/>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0" name="Freeform 50"/>
              <p:cNvSpPr>
                <a:spLocks/>
              </p:cNvSpPr>
              <p:nvPr/>
            </p:nvSpPr>
            <p:spPr bwMode="auto">
              <a:xfrm>
                <a:off x="2208" y="1211"/>
                <a:ext cx="17" cy="92"/>
              </a:xfrm>
              <a:custGeom>
                <a:avLst/>
                <a:gdLst>
                  <a:gd name="T0" fmla="*/ 3 w 17"/>
                  <a:gd name="T1" fmla="*/ 0 h 92"/>
                  <a:gd name="T2" fmla="*/ 11 w 17"/>
                  <a:gd name="T3" fmla="*/ 11 h 92"/>
                  <a:gd name="T4" fmla="*/ 17 w 17"/>
                  <a:gd name="T5" fmla="*/ 37 h 92"/>
                  <a:gd name="T6" fmla="*/ 15 w 17"/>
                  <a:gd name="T7" fmla="*/ 67 h 92"/>
                  <a:gd name="T8" fmla="*/ 6 w 17"/>
                  <a:gd name="T9" fmla="*/ 92 h 92"/>
                  <a:gd name="T10" fmla="*/ 5 w 17"/>
                  <a:gd name="T11" fmla="*/ 70 h 92"/>
                  <a:gd name="T12" fmla="*/ 2 w 17"/>
                  <a:gd name="T13" fmla="*/ 39 h 92"/>
                  <a:gd name="T14" fmla="*/ 0 w 17"/>
                  <a:gd name="T15" fmla="*/ 12 h 92"/>
                  <a:gd name="T16" fmla="*/ 3 w 1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92"/>
                  <a:gd name="T29" fmla="*/ 17 w 17"/>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92">
                    <a:moveTo>
                      <a:pt x="3" y="0"/>
                    </a:moveTo>
                    <a:lnTo>
                      <a:pt x="11" y="11"/>
                    </a:lnTo>
                    <a:lnTo>
                      <a:pt x="17" y="37"/>
                    </a:lnTo>
                    <a:lnTo>
                      <a:pt x="15" y="67"/>
                    </a:lnTo>
                    <a:lnTo>
                      <a:pt x="6" y="92"/>
                    </a:lnTo>
                    <a:lnTo>
                      <a:pt x="5" y="70"/>
                    </a:lnTo>
                    <a:lnTo>
                      <a:pt x="2" y="39"/>
                    </a:lnTo>
                    <a:lnTo>
                      <a:pt x="0" y="12"/>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1" name="Freeform 51"/>
              <p:cNvSpPr>
                <a:spLocks/>
              </p:cNvSpPr>
              <p:nvPr/>
            </p:nvSpPr>
            <p:spPr bwMode="auto">
              <a:xfrm>
                <a:off x="2133" y="1253"/>
                <a:ext cx="19" cy="44"/>
              </a:xfrm>
              <a:custGeom>
                <a:avLst/>
                <a:gdLst>
                  <a:gd name="T0" fmla="*/ 3 w 19"/>
                  <a:gd name="T1" fmla="*/ 0 h 44"/>
                  <a:gd name="T2" fmla="*/ 9 w 19"/>
                  <a:gd name="T3" fmla="*/ 4 h 44"/>
                  <a:gd name="T4" fmla="*/ 16 w 19"/>
                  <a:gd name="T5" fmla="*/ 17 h 44"/>
                  <a:gd name="T6" fmla="*/ 19 w 19"/>
                  <a:gd name="T7" fmla="*/ 34 h 44"/>
                  <a:gd name="T8" fmla="*/ 15 w 19"/>
                  <a:gd name="T9" fmla="*/ 44 h 44"/>
                  <a:gd name="T10" fmla="*/ 15 w 19"/>
                  <a:gd name="T11" fmla="*/ 29 h 44"/>
                  <a:gd name="T12" fmla="*/ 7 w 19"/>
                  <a:gd name="T13" fmla="*/ 14 h 44"/>
                  <a:gd name="T14" fmla="*/ 0 w 19"/>
                  <a:gd name="T15" fmla="*/ 4 h 44"/>
                  <a:gd name="T16" fmla="*/ 3 w 19"/>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4"/>
                  <a:gd name="T29" fmla="*/ 19 w 19"/>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4">
                    <a:moveTo>
                      <a:pt x="3" y="0"/>
                    </a:moveTo>
                    <a:lnTo>
                      <a:pt x="9" y="4"/>
                    </a:lnTo>
                    <a:lnTo>
                      <a:pt x="16" y="17"/>
                    </a:lnTo>
                    <a:lnTo>
                      <a:pt x="19" y="34"/>
                    </a:lnTo>
                    <a:lnTo>
                      <a:pt x="15" y="44"/>
                    </a:lnTo>
                    <a:lnTo>
                      <a:pt x="15" y="29"/>
                    </a:lnTo>
                    <a:lnTo>
                      <a:pt x="7" y="14"/>
                    </a:lnTo>
                    <a:lnTo>
                      <a:pt x="0" y="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2" name="Freeform 52"/>
              <p:cNvSpPr>
                <a:spLocks/>
              </p:cNvSpPr>
              <p:nvPr/>
            </p:nvSpPr>
            <p:spPr bwMode="auto">
              <a:xfrm>
                <a:off x="2380" y="1136"/>
                <a:ext cx="16" cy="84"/>
              </a:xfrm>
              <a:custGeom>
                <a:avLst/>
                <a:gdLst>
                  <a:gd name="T0" fmla="*/ 11 w 16"/>
                  <a:gd name="T1" fmla="*/ 0 h 84"/>
                  <a:gd name="T2" fmla="*/ 16 w 16"/>
                  <a:gd name="T3" fmla="*/ 9 h 84"/>
                  <a:gd name="T4" fmla="*/ 16 w 16"/>
                  <a:gd name="T5" fmla="*/ 32 h 84"/>
                  <a:gd name="T6" fmla="*/ 11 w 16"/>
                  <a:gd name="T7" fmla="*/ 59 h 84"/>
                  <a:gd name="T8" fmla="*/ 0 w 16"/>
                  <a:gd name="T9" fmla="*/ 84 h 84"/>
                  <a:gd name="T10" fmla="*/ 3 w 16"/>
                  <a:gd name="T11" fmla="*/ 60 h 84"/>
                  <a:gd name="T12" fmla="*/ 4 w 16"/>
                  <a:gd name="T13" fmla="*/ 32 h 84"/>
                  <a:gd name="T14" fmla="*/ 7 w 16"/>
                  <a:gd name="T15" fmla="*/ 10 h 84"/>
                  <a:gd name="T16" fmla="*/ 11 w 1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4"/>
                  <a:gd name="T29" fmla="*/ 16 w 16"/>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4">
                    <a:moveTo>
                      <a:pt x="11" y="0"/>
                    </a:moveTo>
                    <a:lnTo>
                      <a:pt x="16" y="9"/>
                    </a:lnTo>
                    <a:lnTo>
                      <a:pt x="16" y="32"/>
                    </a:lnTo>
                    <a:lnTo>
                      <a:pt x="11" y="59"/>
                    </a:lnTo>
                    <a:lnTo>
                      <a:pt x="0" y="84"/>
                    </a:lnTo>
                    <a:lnTo>
                      <a:pt x="3" y="60"/>
                    </a:lnTo>
                    <a:lnTo>
                      <a:pt x="4" y="32"/>
                    </a:lnTo>
                    <a:lnTo>
                      <a:pt x="7" y="10"/>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3" name="Freeform 53"/>
              <p:cNvSpPr>
                <a:spLocks/>
              </p:cNvSpPr>
              <p:nvPr/>
            </p:nvSpPr>
            <p:spPr bwMode="auto">
              <a:xfrm>
                <a:off x="2310" y="1152"/>
                <a:ext cx="16" cy="120"/>
              </a:xfrm>
              <a:custGeom>
                <a:avLst/>
                <a:gdLst>
                  <a:gd name="T0" fmla="*/ 9 w 16"/>
                  <a:gd name="T1" fmla="*/ 0 h 120"/>
                  <a:gd name="T2" fmla="*/ 15 w 16"/>
                  <a:gd name="T3" fmla="*/ 16 h 120"/>
                  <a:gd name="T4" fmla="*/ 16 w 16"/>
                  <a:gd name="T5" fmla="*/ 52 h 120"/>
                  <a:gd name="T6" fmla="*/ 12 w 16"/>
                  <a:gd name="T7" fmla="*/ 92 h 120"/>
                  <a:gd name="T8" fmla="*/ 0 w 16"/>
                  <a:gd name="T9" fmla="*/ 120 h 120"/>
                  <a:gd name="T10" fmla="*/ 0 w 16"/>
                  <a:gd name="T11" fmla="*/ 96 h 120"/>
                  <a:gd name="T12" fmla="*/ 2 w 16"/>
                  <a:gd name="T13" fmla="*/ 55 h 120"/>
                  <a:gd name="T14" fmla="*/ 5 w 16"/>
                  <a:gd name="T15" fmla="*/ 16 h 120"/>
                  <a:gd name="T16" fmla="*/ 9 w 16"/>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0"/>
                  <a:gd name="T29" fmla="*/ 16 w 1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0">
                    <a:moveTo>
                      <a:pt x="9" y="0"/>
                    </a:moveTo>
                    <a:lnTo>
                      <a:pt x="15" y="16"/>
                    </a:lnTo>
                    <a:lnTo>
                      <a:pt x="16" y="52"/>
                    </a:lnTo>
                    <a:lnTo>
                      <a:pt x="12" y="92"/>
                    </a:lnTo>
                    <a:lnTo>
                      <a:pt x="0" y="120"/>
                    </a:lnTo>
                    <a:lnTo>
                      <a:pt x="0" y="96"/>
                    </a:lnTo>
                    <a:lnTo>
                      <a:pt x="2" y="55"/>
                    </a:lnTo>
                    <a:lnTo>
                      <a:pt x="5" y="16"/>
                    </a:lnTo>
                    <a:lnTo>
                      <a:pt x="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4" name="Freeform 54"/>
              <p:cNvSpPr>
                <a:spLocks/>
              </p:cNvSpPr>
              <p:nvPr/>
            </p:nvSpPr>
            <p:spPr bwMode="auto">
              <a:xfrm>
                <a:off x="2229" y="1194"/>
                <a:ext cx="16" cy="104"/>
              </a:xfrm>
              <a:custGeom>
                <a:avLst/>
                <a:gdLst>
                  <a:gd name="T0" fmla="*/ 3 w 16"/>
                  <a:gd name="T1" fmla="*/ 0 h 104"/>
                  <a:gd name="T2" fmla="*/ 10 w 16"/>
                  <a:gd name="T3" fmla="*/ 13 h 104"/>
                  <a:gd name="T4" fmla="*/ 16 w 16"/>
                  <a:gd name="T5" fmla="*/ 42 h 104"/>
                  <a:gd name="T6" fmla="*/ 16 w 16"/>
                  <a:gd name="T7" fmla="*/ 78 h 104"/>
                  <a:gd name="T8" fmla="*/ 7 w 16"/>
                  <a:gd name="T9" fmla="*/ 104 h 104"/>
                  <a:gd name="T10" fmla="*/ 6 w 16"/>
                  <a:gd name="T11" fmla="*/ 79 h 104"/>
                  <a:gd name="T12" fmla="*/ 3 w 16"/>
                  <a:gd name="T13" fmla="*/ 45 h 104"/>
                  <a:gd name="T14" fmla="*/ 0 w 16"/>
                  <a:gd name="T15" fmla="*/ 13 h 104"/>
                  <a:gd name="T16" fmla="*/ 3 w 16"/>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4"/>
                  <a:gd name="T29" fmla="*/ 16 w 16"/>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4">
                    <a:moveTo>
                      <a:pt x="3" y="0"/>
                    </a:moveTo>
                    <a:lnTo>
                      <a:pt x="10" y="13"/>
                    </a:lnTo>
                    <a:lnTo>
                      <a:pt x="16" y="42"/>
                    </a:lnTo>
                    <a:lnTo>
                      <a:pt x="16" y="78"/>
                    </a:lnTo>
                    <a:lnTo>
                      <a:pt x="7" y="104"/>
                    </a:lnTo>
                    <a:lnTo>
                      <a:pt x="6" y="79"/>
                    </a:lnTo>
                    <a:lnTo>
                      <a:pt x="3" y="45"/>
                    </a:lnTo>
                    <a:lnTo>
                      <a:pt x="0" y="13"/>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5" name="Freeform 55"/>
              <p:cNvSpPr>
                <a:spLocks/>
              </p:cNvSpPr>
              <p:nvPr/>
            </p:nvSpPr>
            <p:spPr bwMode="auto">
              <a:xfrm>
                <a:off x="2191" y="1216"/>
                <a:ext cx="8" cy="87"/>
              </a:xfrm>
              <a:custGeom>
                <a:avLst/>
                <a:gdLst>
                  <a:gd name="T0" fmla="*/ 3 w 8"/>
                  <a:gd name="T1" fmla="*/ 0 h 87"/>
                  <a:gd name="T2" fmla="*/ 7 w 8"/>
                  <a:gd name="T3" fmla="*/ 13 h 87"/>
                  <a:gd name="T4" fmla="*/ 8 w 8"/>
                  <a:gd name="T5" fmla="*/ 41 h 87"/>
                  <a:gd name="T6" fmla="*/ 7 w 8"/>
                  <a:gd name="T7" fmla="*/ 71 h 87"/>
                  <a:gd name="T8" fmla="*/ 1 w 8"/>
                  <a:gd name="T9" fmla="*/ 87 h 87"/>
                  <a:gd name="T10" fmla="*/ 1 w 8"/>
                  <a:gd name="T11" fmla="*/ 68 h 87"/>
                  <a:gd name="T12" fmla="*/ 0 w 8"/>
                  <a:gd name="T13" fmla="*/ 41 h 87"/>
                  <a:gd name="T14" fmla="*/ 0 w 8"/>
                  <a:gd name="T15" fmla="*/ 14 h 87"/>
                  <a:gd name="T16" fmla="*/ 3 w 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7"/>
                  <a:gd name="T29" fmla="*/ 8 w 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7">
                    <a:moveTo>
                      <a:pt x="3" y="0"/>
                    </a:moveTo>
                    <a:lnTo>
                      <a:pt x="7" y="13"/>
                    </a:lnTo>
                    <a:lnTo>
                      <a:pt x="8" y="41"/>
                    </a:lnTo>
                    <a:lnTo>
                      <a:pt x="7" y="71"/>
                    </a:lnTo>
                    <a:lnTo>
                      <a:pt x="1" y="87"/>
                    </a:lnTo>
                    <a:lnTo>
                      <a:pt x="1" y="68"/>
                    </a:lnTo>
                    <a:lnTo>
                      <a:pt x="0" y="41"/>
                    </a:lnTo>
                    <a:lnTo>
                      <a:pt x="0" y="1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6" name="Freeform 56"/>
              <p:cNvSpPr>
                <a:spLocks/>
              </p:cNvSpPr>
              <p:nvPr/>
            </p:nvSpPr>
            <p:spPr bwMode="auto">
              <a:xfrm>
                <a:off x="2160" y="1248"/>
                <a:ext cx="17" cy="53"/>
              </a:xfrm>
              <a:custGeom>
                <a:avLst/>
                <a:gdLst>
                  <a:gd name="T0" fmla="*/ 3 w 17"/>
                  <a:gd name="T1" fmla="*/ 0 h 53"/>
                  <a:gd name="T2" fmla="*/ 8 w 17"/>
                  <a:gd name="T3" fmla="*/ 6 h 53"/>
                  <a:gd name="T4" fmla="*/ 14 w 17"/>
                  <a:gd name="T5" fmla="*/ 22 h 53"/>
                  <a:gd name="T6" fmla="*/ 17 w 17"/>
                  <a:gd name="T7" fmla="*/ 42 h 53"/>
                  <a:gd name="T8" fmla="*/ 11 w 17"/>
                  <a:gd name="T9" fmla="*/ 53 h 53"/>
                  <a:gd name="T10" fmla="*/ 11 w 17"/>
                  <a:gd name="T11" fmla="*/ 39 h 53"/>
                  <a:gd name="T12" fmla="*/ 5 w 17"/>
                  <a:gd name="T13" fmla="*/ 21 h 53"/>
                  <a:gd name="T14" fmla="*/ 0 w 17"/>
                  <a:gd name="T15" fmla="*/ 6 h 53"/>
                  <a:gd name="T16" fmla="*/ 3 w 17"/>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3"/>
                  <a:gd name="T29" fmla="*/ 17 w 1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3">
                    <a:moveTo>
                      <a:pt x="3" y="0"/>
                    </a:moveTo>
                    <a:lnTo>
                      <a:pt x="8" y="6"/>
                    </a:lnTo>
                    <a:lnTo>
                      <a:pt x="14" y="22"/>
                    </a:lnTo>
                    <a:lnTo>
                      <a:pt x="17" y="42"/>
                    </a:lnTo>
                    <a:lnTo>
                      <a:pt x="11" y="53"/>
                    </a:lnTo>
                    <a:lnTo>
                      <a:pt x="11" y="39"/>
                    </a:lnTo>
                    <a:lnTo>
                      <a:pt x="5" y="21"/>
                    </a:lnTo>
                    <a:lnTo>
                      <a:pt x="0" y="6"/>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7" name="Freeform 57"/>
              <p:cNvSpPr>
                <a:spLocks/>
              </p:cNvSpPr>
              <p:nvPr/>
            </p:nvSpPr>
            <p:spPr bwMode="auto">
              <a:xfrm>
                <a:off x="2402" y="1146"/>
                <a:ext cx="17" cy="55"/>
              </a:xfrm>
              <a:custGeom>
                <a:avLst/>
                <a:gdLst>
                  <a:gd name="T0" fmla="*/ 0 w 17"/>
                  <a:gd name="T1" fmla="*/ 55 h 55"/>
                  <a:gd name="T2" fmla="*/ 0 w 17"/>
                  <a:gd name="T3" fmla="*/ 43 h 55"/>
                  <a:gd name="T4" fmla="*/ 1 w 17"/>
                  <a:gd name="T5" fmla="*/ 22 h 55"/>
                  <a:gd name="T6" fmla="*/ 6 w 17"/>
                  <a:gd name="T7" fmla="*/ 6 h 55"/>
                  <a:gd name="T8" fmla="*/ 13 w 17"/>
                  <a:gd name="T9" fmla="*/ 0 h 55"/>
                  <a:gd name="T10" fmla="*/ 17 w 17"/>
                  <a:gd name="T11" fmla="*/ 9 h 55"/>
                  <a:gd name="T12" fmla="*/ 13 w 17"/>
                  <a:gd name="T13" fmla="*/ 25 h 55"/>
                  <a:gd name="T14" fmla="*/ 6 w 17"/>
                  <a:gd name="T15" fmla="*/ 43 h 55"/>
                  <a:gd name="T16" fmla="*/ 0 w 17"/>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5"/>
                  <a:gd name="T29" fmla="*/ 17 w 1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5">
                    <a:moveTo>
                      <a:pt x="0" y="55"/>
                    </a:moveTo>
                    <a:lnTo>
                      <a:pt x="0" y="43"/>
                    </a:lnTo>
                    <a:lnTo>
                      <a:pt x="1" y="22"/>
                    </a:lnTo>
                    <a:lnTo>
                      <a:pt x="6" y="6"/>
                    </a:lnTo>
                    <a:lnTo>
                      <a:pt x="13" y="0"/>
                    </a:lnTo>
                    <a:lnTo>
                      <a:pt x="17" y="9"/>
                    </a:lnTo>
                    <a:lnTo>
                      <a:pt x="13" y="25"/>
                    </a:lnTo>
                    <a:lnTo>
                      <a:pt x="6" y="43"/>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8" name="Freeform 58"/>
              <p:cNvSpPr>
                <a:spLocks/>
              </p:cNvSpPr>
              <p:nvPr/>
            </p:nvSpPr>
            <p:spPr bwMode="auto">
              <a:xfrm>
                <a:off x="2399" y="1192"/>
                <a:ext cx="50" cy="12"/>
              </a:xfrm>
              <a:custGeom>
                <a:avLst/>
                <a:gdLst>
                  <a:gd name="T0" fmla="*/ 0 w 50"/>
                  <a:gd name="T1" fmla="*/ 10 h 12"/>
                  <a:gd name="T2" fmla="*/ 3 w 50"/>
                  <a:gd name="T3" fmla="*/ 10 h 12"/>
                  <a:gd name="T4" fmla="*/ 9 w 50"/>
                  <a:gd name="T5" fmla="*/ 10 h 12"/>
                  <a:gd name="T6" fmla="*/ 17 w 50"/>
                  <a:gd name="T7" fmla="*/ 10 h 12"/>
                  <a:gd name="T8" fmla="*/ 26 w 50"/>
                  <a:gd name="T9" fmla="*/ 12 h 12"/>
                  <a:gd name="T10" fmla="*/ 35 w 50"/>
                  <a:gd name="T11" fmla="*/ 12 h 12"/>
                  <a:gd name="T12" fmla="*/ 43 w 50"/>
                  <a:gd name="T13" fmla="*/ 10 h 12"/>
                  <a:gd name="T14" fmla="*/ 47 w 50"/>
                  <a:gd name="T15" fmla="*/ 7 h 12"/>
                  <a:gd name="T16" fmla="*/ 50 w 50"/>
                  <a:gd name="T17" fmla="*/ 4 h 12"/>
                  <a:gd name="T18" fmla="*/ 48 w 50"/>
                  <a:gd name="T19" fmla="*/ 2 h 12"/>
                  <a:gd name="T20" fmla="*/ 44 w 50"/>
                  <a:gd name="T21" fmla="*/ 0 h 12"/>
                  <a:gd name="T22" fmla="*/ 38 w 50"/>
                  <a:gd name="T23" fmla="*/ 0 h 12"/>
                  <a:gd name="T24" fmla="*/ 29 w 50"/>
                  <a:gd name="T25" fmla="*/ 2 h 12"/>
                  <a:gd name="T26" fmla="*/ 20 w 50"/>
                  <a:gd name="T27" fmla="*/ 4 h 12"/>
                  <a:gd name="T28" fmla="*/ 12 w 50"/>
                  <a:gd name="T29" fmla="*/ 6 h 12"/>
                  <a:gd name="T30" fmla="*/ 6 w 50"/>
                  <a:gd name="T31" fmla="*/ 9 h 12"/>
                  <a:gd name="T32" fmla="*/ 0 w 50"/>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2"/>
                  <a:gd name="T53" fmla="*/ 50 w 5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2">
                    <a:moveTo>
                      <a:pt x="0" y="10"/>
                    </a:moveTo>
                    <a:lnTo>
                      <a:pt x="3" y="10"/>
                    </a:lnTo>
                    <a:lnTo>
                      <a:pt x="9" y="10"/>
                    </a:lnTo>
                    <a:lnTo>
                      <a:pt x="17" y="10"/>
                    </a:lnTo>
                    <a:lnTo>
                      <a:pt x="26" y="12"/>
                    </a:lnTo>
                    <a:lnTo>
                      <a:pt x="35" y="12"/>
                    </a:lnTo>
                    <a:lnTo>
                      <a:pt x="43" y="10"/>
                    </a:lnTo>
                    <a:lnTo>
                      <a:pt x="47" y="7"/>
                    </a:lnTo>
                    <a:lnTo>
                      <a:pt x="50" y="4"/>
                    </a:lnTo>
                    <a:lnTo>
                      <a:pt x="48" y="2"/>
                    </a:lnTo>
                    <a:lnTo>
                      <a:pt x="44" y="0"/>
                    </a:lnTo>
                    <a:lnTo>
                      <a:pt x="38" y="0"/>
                    </a:lnTo>
                    <a:lnTo>
                      <a:pt x="29" y="2"/>
                    </a:lnTo>
                    <a:lnTo>
                      <a:pt x="20" y="4"/>
                    </a:lnTo>
                    <a:lnTo>
                      <a:pt x="12" y="6"/>
                    </a:lnTo>
                    <a:lnTo>
                      <a:pt x="6" y="9"/>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9" name="Freeform 59"/>
              <p:cNvSpPr>
                <a:spLocks/>
              </p:cNvSpPr>
              <p:nvPr/>
            </p:nvSpPr>
            <p:spPr bwMode="auto">
              <a:xfrm>
                <a:off x="2412" y="1152"/>
                <a:ext cx="41" cy="31"/>
              </a:xfrm>
              <a:custGeom>
                <a:avLst/>
                <a:gdLst>
                  <a:gd name="T0" fmla="*/ 0 w 41"/>
                  <a:gd name="T1" fmla="*/ 31 h 31"/>
                  <a:gd name="T2" fmla="*/ 3 w 41"/>
                  <a:gd name="T3" fmla="*/ 30 h 31"/>
                  <a:gd name="T4" fmla="*/ 9 w 41"/>
                  <a:gd name="T5" fmla="*/ 27 h 31"/>
                  <a:gd name="T6" fmla="*/ 16 w 41"/>
                  <a:gd name="T7" fmla="*/ 22 h 31"/>
                  <a:gd name="T8" fmla="*/ 24 w 41"/>
                  <a:gd name="T9" fmla="*/ 18 h 31"/>
                  <a:gd name="T10" fmla="*/ 31 w 41"/>
                  <a:gd name="T11" fmla="*/ 13 h 31"/>
                  <a:gd name="T12" fmla="*/ 38 w 41"/>
                  <a:gd name="T13" fmla="*/ 9 h 31"/>
                  <a:gd name="T14" fmla="*/ 41 w 41"/>
                  <a:gd name="T15" fmla="*/ 5 h 31"/>
                  <a:gd name="T16" fmla="*/ 41 w 41"/>
                  <a:gd name="T17" fmla="*/ 0 h 31"/>
                  <a:gd name="T18" fmla="*/ 34 w 41"/>
                  <a:gd name="T19" fmla="*/ 0 h 31"/>
                  <a:gd name="T20" fmla="*/ 22 w 41"/>
                  <a:gd name="T21" fmla="*/ 9 h 31"/>
                  <a:gd name="T22" fmla="*/ 9 w 41"/>
                  <a:gd name="T23" fmla="*/ 22 h 31"/>
                  <a:gd name="T24" fmla="*/ 0 w 41"/>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31"/>
                    </a:moveTo>
                    <a:lnTo>
                      <a:pt x="3" y="30"/>
                    </a:lnTo>
                    <a:lnTo>
                      <a:pt x="9" y="27"/>
                    </a:lnTo>
                    <a:lnTo>
                      <a:pt x="16" y="22"/>
                    </a:lnTo>
                    <a:lnTo>
                      <a:pt x="24" y="18"/>
                    </a:lnTo>
                    <a:lnTo>
                      <a:pt x="31" y="13"/>
                    </a:lnTo>
                    <a:lnTo>
                      <a:pt x="38" y="9"/>
                    </a:lnTo>
                    <a:lnTo>
                      <a:pt x="41" y="5"/>
                    </a:lnTo>
                    <a:lnTo>
                      <a:pt x="41" y="0"/>
                    </a:lnTo>
                    <a:lnTo>
                      <a:pt x="34" y="0"/>
                    </a:lnTo>
                    <a:lnTo>
                      <a:pt x="22" y="9"/>
                    </a:lnTo>
                    <a:lnTo>
                      <a:pt x="9" y="22"/>
                    </a:lnTo>
                    <a:lnTo>
                      <a:pt x="0" y="3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0" name="Freeform 60"/>
              <p:cNvSpPr>
                <a:spLocks/>
              </p:cNvSpPr>
              <p:nvPr/>
            </p:nvSpPr>
            <p:spPr bwMode="auto">
              <a:xfrm>
                <a:off x="2170" y="1296"/>
                <a:ext cx="15" cy="66"/>
              </a:xfrm>
              <a:custGeom>
                <a:avLst/>
                <a:gdLst>
                  <a:gd name="T0" fmla="*/ 1 w 15"/>
                  <a:gd name="T1" fmla="*/ 0 h 66"/>
                  <a:gd name="T2" fmla="*/ 10 w 15"/>
                  <a:gd name="T3" fmla="*/ 16 h 66"/>
                  <a:gd name="T4" fmla="*/ 15 w 15"/>
                  <a:gd name="T5" fmla="*/ 36 h 66"/>
                  <a:gd name="T6" fmla="*/ 13 w 15"/>
                  <a:gd name="T7" fmla="*/ 56 h 66"/>
                  <a:gd name="T8" fmla="*/ 7 w 15"/>
                  <a:gd name="T9" fmla="*/ 66 h 66"/>
                  <a:gd name="T10" fmla="*/ 1 w 15"/>
                  <a:gd name="T11" fmla="*/ 60 h 66"/>
                  <a:gd name="T12" fmla="*/ 0 w 15"/>
                  <a:gd name="T13" fmla="*/ 41 h 66"/>
                  <a:gd name="T14" fmla="*/ 1 w 15"/>
                  <a:gd name="T15" fmla="*/ 19 h 66"/>
                  <a:gd name="T16" fmla="*/ 1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1" y="0"/>
                    </a:moveTo>
                    <a:lnTo>
                      <a:pt x="10" y="16"/>
                    </a:lnTo>
                    <a:lnTo>
                      <a:pt x="15" y="36"/>
                    </a:lnTo>
                    <a:lnTo>
                      <a:pt x="13" y="56"/>
                    </a:lnTo>
                    <a:lnTo>
                      <a:pt x="7" y="66"/>
                    </a:lnTo>
                    <a:lnTo>
                      <a:pt x="1" y="60"/>
                    </a:lnTo>
                    <a:lnTo>
                      <a:pt x="0" y="41"/>
                    </a:lnTo>
                    <a:lnTo>
                      <a:pt x="1" y="19"/>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1" name="Freeform 61"/>
              <p:cNvSpPr>
                <a:spLocks/>
              </p:cNvSpPr>
              <p:nvPr/>
            </p:nvSpPr>
            <p:spPr bwMode="auto">
              <a:xfrm>
                <a:off x="2121" y="1287"/>
                <a:ext cx="22" cy="63"/>
              </a:xfrm>
              <a:custGeom>
                <a:avLst/>
                <a:gdLst>
                  <a:gd name="T0" fmla="*/ 22 w 22"/>
                  <a:gd name="T1" fmla="*/ 0 h 63"/>
                  <a:gd name="T2" fmla="*/ 21 w 22"/>
                  <a:gd name="T3" fmla="*/ 14 h 63"/>
                  <a:gd name="T4" fmla="*/ 18 w 22"/>
                  <a:gd name="T5" fmla="*/ 35 h 63"/>
                  <a:gd name="T6" fmla="*/ 12 w 22"/>
                  <a:gd name="T7" fmla="*/ 54 h 63"/>
                  <a:gd name="T8" fmla="*/ 3 w 22"/>
                  <a:gd name="T9" fmla="*/ 63 h 63"/>
                  <a:gd name="T10" fmla="*/ 0 w 22"/>
                  <a:gd name="T11" fmla="*/ 54 h 63"/>
                  <a:gd name="T12" fmla="*/ 6 w 22"/>
                  <a:gd name="T13" fmla="*/ 35 h 63"/>
                  <a:gd name="T14" fmla="*/ 16 w 22"/>
                  <a:gd name="T15" fmla="*/ 13 h 63"/>
                  <a:gd name="T16" fmla="*/ 22 w 22"/>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3"/>
                  <a:gd name="T29" fmla="*/ 22 w 2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3">
                    <a:moveTo>
                      <a:pt x="22" y="0"/>
                    </a:moveTo>
                    <a:lnTo>
                      <a:pt x="21" y="14"/>
                    </a:lnTo>
                    <a:lnTo>
                      <a:pt x="18" y="35"/>
                    </a:lnTo>
                    <a:lnTo>
                      <a:pt x="12" y="54"/>
                    </a:lnTo>
                    <a:lnTo>
                      <a:pt x="3" y="63"/>
                    </a:lnTo>
                    <a:lnTo>
                      <a:pt x="0" y="54"/>
                    </a:lnTo>
                    <a:lnTo>
                      <a:pt x="6" y="35"/>
                    </a:lnTo>
                    <a:lnTo>
                      <a:pt x="16" y="13"/>
                    </a:lnTo>
                    <a:lnTo>
                      <a:pt x="2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2" name="Freeform 62"/>
              <p:cNvSpPr>
                <a:spLocks/>
              </p:cNvSpPr>
              <p:nvPr/>
            </p:nvSpPr>
            <p:spPr bwMode="auto">
              <a:xfrm>
                <a:off x="2192" y="1300"/>
                <a:ext cx="16" cy="61"/>
              </a:xfrm>
              <a:custGeom>
                <a:avLst/>
                <a:gdLst>
                  <a:gd name="T0" fmla="*/ 0 w 16"/>
                  <a:gd name="T1" fmla="*/ 0 h 61"/>
                  <a:gd name="T2" fmla="*/ 9 w 16"/>
                  <a:gd name="T3" fmla="*/ 9 h 61"/>
                  <a:gd name="T4" fmla="*/ 15 w 16"/>
                  <a:gd name="T5" fmla="*/ 27 h 61"/>
                  <a:gd name="T6" fmla="*/ 16 w 16"/>
                  <a:gd name="T7" fmla="*/ 47 h 61"/>
                  <a:gd name="T8" fmla="*/ 12 w 16"/>
                  <a:gd name="T9" fmla="*/ 61 h 61"/>
                  <a:gd name="T10" fmla="*/ 6 w 16"/>
                  <a:gd name="T11" fmla="*/ 58 h 61"/>
                  <a:gd name="T12" fmla="*/ 4 w 16"/>
                  <a:gd name="T13" fmla="*/ 40 h 61"/>
                  <a:gd name="T14" fmla="*/ 3 w 16"/>
                  <a:gd name="T15" fmla="*/ 18 h 61"/>
                  <a:gd name="T16" fmla="*/ 0 w 1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1"/>
                  <a:gd name="T29" fmla="*/ 16 w 1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1">
                    <a:moveTo>
                      <a:pt x="0" y="0"/>
                    </a:moveTo>
                    <a:lnTo>
                      <a:pt x="9" y="9"/>
                    </a:lnTo>
                    <a:lnTo>
                      <a:pt x="15" y="27"/>
                    </a:lnTo>
                    <a:lnTo>
                      <a:pt x="16" y="47"/>
                    </a:lnTo>
                    <a:lnTo>
                      <a:pt x="12" y="61"/>
                    </a:lnTo>
                    <a:lnTo>
                      <a:pt x="6" y="58"/>
                    </a:lnTo>
                    <a:lnTo>
                      <a:pt x="4" y="40"/>
                    </a:lnTo>
                    <a:lnTo>
                      <a:pt x="3" y="1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3" name="Freeform 63"/>
              <p:cNvSpPr>
                <a:spLocks/>
              </p:cNvSpPr>
              <p:nvPr/>
            </p:nvSpPr>
            <p:spPr bwMode="auto">
              <a:xfrm>
                <a:off x="2214" y="1300"/>
                <a:ext cx="24" cy="63"/>
              </a:xfrm>
              <a:custGeom>
                <a:avLst/>
                <a:gdLst>
                  <a:gd name="T0" fmla="*/ 0 w 24"/>
                  <a:gd name="T1" fmla="*/ 0 h 63"/>
                  <a:gd name="T2" fmla="*/ 12 w 24"/>
                  <a:gd name="T3" fmla="*/ 10 h 63"/>
                  <a:gd name="T4" fmla="*/ 19 w 24"/>
                  <a:gd name="T5" fmla="*/ 31 h 63"/>
                  <a:gd name="T6" fmla="*/ 24 w 24"/>
                  <a:gd name="T7" fmla="*/ 52 h 63"/>
                  <a:gd name="T8" fmla="*/ 21 w 24"/>
                  <a:gd name="T9" fmla="*/ 63 h 63"/>
                  <a:gd name="T10" fmla="*/ 15 w 24"/>
                  <a:gd name="T11" fmla="*/ 59 h 63"/>
                  <a:gd name="T12" fmla="*/ 11 w 24"/>
                  <a:gd name="T13" fmla="*/ 43 h 63"/>
                  <a:gd name="T14" fmla="*/ 6 w 24"/>
                  <a:gd name="T15" fmla="*/ 21 h 63"/>
                  <a:gd name="T16" fmla="*/ 0 w 24"/>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3"/>
                  <a:gd name="T29" fmla="*/ 24 w 2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3">
                    <a:moveTo>
                      <a:pt x="0" y="0"/>
                    </a:moveTo>
                    <a:lnTo>
                      <a:pt x="12" y="10"/>
                    </a:lnTo>
                    <a:lnTo>
                      <a:pt x="19" y="31"/>
                    </a:lnTo>
                    <a:lnTo>
                      <a:pt x="24" y="52"/>
                    </a:lnTo>
                    <a:lnTo>
                      <a:pt x="21" y="63"/>
                    </a:lnTo>
                    <a:lnTo>
                      <a:pt x="15" y="59"/>
                    </a:lnTo>
                    <a:lnTo>
                      <a:pt x="11" y="43"/>
                    </a:lnTo>
                    <a:lnTo>
                      <a:pt x="6" y="2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4" name="Freeform 64"/>
              <p:cNvSpPr>
                <a:spLocks/>
              </p:cNvSpPr>
              <p:nvPr/>
            </p:nvSpPr>
            <p:spPr bwMode="auto">
              <a:xfrm>
                <a:off x="2233" y="1297"/>
                <a:ext cx="30" cy="59"/>
              </a:xfrm>
              <a:custGeom>
                <a:avLst/>
                <a:gdLst>
                  <a:gd name="T0" fmla="*/ 0 w 30"/>
                  <a:gd name="T1" fmla="*/ 0 h 59"/>
                  <a:gd name="T2" fmla="*/ 14 w 30"/>
                  <a:gd name="T3" fmla="*/ 12 h 59"/>
                  <a:gd name="T4" fmla="*/ 24 w 30"/>
                  <a:gd name="T5" fmla="*/ 31 h 59"/>
                  <a:gd name="T6" fmla="*/ 30 w 30"/>
                  <a:gd name="T7" fmla="*/ 50 h 59"/>
                  <a:gd name="T8" fmla="*/ 27 w 30"/>
                  <a:gd name="T9" fmla="*/ 59 h 59"/>
                  <a:gd name="T10" fmla="*/ 20 w 30"/>
                  <a:gd name="T11" fmla="*/ 55 h 59"/>
                  <a:gd name="T12" fmla="*/ 14 w 30"/>
                  <a:gd name="T13" fmla="*/ 37 h 59"/>
                  <a:gd name="T14" fmla="*/ 8 w 30"/>
                  <a:gd name="T15" fmla="*/ 16 h 59"/>
                  <a:gd name="T16" fmla="*/ 0 w 30"/>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9"/>
                  <a:gd name="T29" fmla="*/ 30 w 30"/>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9">
                    <a:moveTo>
                      <a:pt x="0" y="0"/>
                    </a:moveTo>
                    <a:lnTo>
                      <a:pt x="14" y="12"/>
                    </a:lnTo>
                    <a:lnTo>
                      <a:pt x="24" y="31"/>
                    </a:lnTo>
                    <a:lnTo>
                      <a:pt x="30" y="50"/>
                    </a:lnTo>
                    <a:lnTo>
                      <a:pt x="27" y="59"/>
                    </a:lnTo>
                    <a:lnTo>
                      <a:pt x="20" y="55"/>
                    </a:lnTo>
                    <a:lnTo>
                      <a:pt x="14" y="37"/>
                    </a:lnTo>
                    <a:lnTo>
                      <a:pt x="8"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5" name="Freeform 65"/>
              <p:cNvSpPr>
                <a:spLocks/>
              </p:cNvSpPr>
              <p:nvPr/>
            </p:nvSpPr>
            <p:spPr bwMode="auto">
              <a:xfrm>
                <a:off x="2256" y="1290"/>
                <a:ext cx="44" cy="62"/>
              </a:xfrm>
              <a:custGeom>
                <a:avLst/>
                <a:gdLst>
                  <a:gd name="T0" fmla="*/ 0 w 44"/>
                  <a:gd name="T1" fmla="*/ 0 h 62"/>
                  <a:gd name="T2" fmla="*/ 7 w 44"/>
                  <a:gd name="T3" fmla="*/ 6 h 62"/>
                  <a:gd name="T4" fmla="*/ 14 w 44"/>
                  <a:gd name="T5" fmla="*/ 14 h 62"/>
                  <a:gd name="T6" fmla="*/ 23 w 44"/>
                  <a:gd name="T7" fmla="*/ 23 h 62"/>
                  <a:gd name="T8" fmla="*/ 32 w 44"/>
                  <a:gd name="T9" fmla="*/ 32 h 62"/>
                  <a:gd name="T10" fmla="*/ 38 w 44"/>
                  <a:gd name="T11" fmla="*/ 42 h 62"/>
                  <a:gd name="T12" fmla="*/ 42 w 44"/>
                  <a:gd name="T13" fmla="*/ 51 h 62"/>
                  <a:gd name="T14" fmla="*/ 44 w 44"/>
                  <a:gd name="T15" fmla="*/ 57 h 62"/>
                  <a:gd name="T16" fmla="*/ 41 w 44"/>
                  <a:gd name="T17" fmla="*/ 62 h 62"/>
                  <a:gd name="T18" fmla="*/ 31 w 44"/>
                  <a:gd name="T19" fmla="*/ 57 h 62"/>
                  <a:gd name="T20" fmla="*/ 19 w 44"/>
                  <a:gd name="T21" fmla="*/ 38 h 62"/>
                  <a:gd name="T22" fmla="*/ 8 w 44"/>
                  <a:gd name="T23" fmla="*/ 16 h 62"/>
                  <a:gd name="T24" fmla="*/ 0 w 44"/>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2"/>
                  <a:gd name="T41" fmla="*/ 44 w 44"/>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2">
                    <a:moveTo>
                      <a:pt x="0" y="0"/>
                    </a:moveTo>
                    <a:lnTo>
                      <a:pt x="7" y="6"/>
                    </a:lnTo>
                    <a:lnTo>
                      <a:pt x="14" y="14"/>
                    </a:lnTo>
                    <a:lnTo>
                      <a:pt x="23" y="23"/>
                    </a:lnTo>
                    <a:lnTo>
                      <a:pt x="32" y="32"/>
                    </a:lnTo>
                    <a:lnTo>
                      <a:pt x="38" y="42"/>
                    </a:lnTo>
                    <a:lnTo>
                      <a:pt x="42" y="51"/>
                    </a:lnTo>
                    <a:lnTo>
                      <a:pt x="44" y="57"/>
                    </a:lnTo>
                    <a:lnTo>
                      <a:pt x="41" y="62"/>
                    </a:lnTo>
                    <a:lnTo>
                      <a:pt x="31" y="57"/>
                    </a:lnTo>
                    <a:lnTo>
                      <a:pt x="19" y="38"/>
                    </a:lnTo>
                    <a:lnTo>
                      <a:pt x="8"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6" name="Freeform 66"/>
              <p:cNvSpPr>
                <a:spLocks/>
              </p:cNvSpPr>
              <p:nvPr/>
            </p:nvSpPr>
            <p:spPr bwMode="auto">
              <a:xfrm>
                <a:off x="2282" y="1278"/>
                <a:ext cx="58" cy="59"/>
              </a:xfrm>
              <a:custGeom>
                <a:avLst/>
                <a:gdLst>
                  <a:gd name="T0" fmla="*/ 0 w 58"/>
                  <a:gd name="T1" fmla="*/ 0 h 59"/>
                  <a:gd name="T2" fmla="*/ 8 w 58"/>
                  <a:gd name="T3" fmla="*/ 4 h 59"/>
                  <a:gd name="T4" fmla="*/ 16 w 58"/>
                  <a:gd name="T5" fmla="*/ 12 h 59"/>
                  <a:gd name="T6" fmla="*/ 27 w 58"/>
                  <a:gd name="T7" fmla="*/ 22 h 59"/>
                  <a:gd name="T8" fmla="*/ 39 w 58"/>
                  <a:gd name="T9" fmla="*/ 31 h 59"/>
                  <a:gd name="T10" fmla="*/ 47 w 58"/>
                  <a:gd name="T11" fmla="*/ 41 h 59"/>
                  <a:gd name="T12" fmla="*/ 55 w 58"/>
                  <a:gd name="T13" fmla="*/ 49 h 59"/>
                  <a:gd name="T14" fmla="*/ 58 w 58"/>
                  <a:gd name="T15" fmla="*/ 56 h 59"/>
                  <a:gd name="T16" fmla="*/ 56 w 58"/>
                  <a:gd name="T17" fmla="*/ 59 h 59"/>
                  <a:gd name="T18" fmla="*/ 50 w 58"/>
                  <a:gd name="T19" fmla="*/ 59 h 59"/>
                  <a:gd name="T20" fmla="*/ 43 w 58"/>
                  <a:gd name="T21" fmla="*/ 53 h 59"/>
                  <a:gd name="T22" fmla="*/ 34 w 58"/>
                  <a:gd name="T23" fmla="*/ 44 h 59"/>
                  <a:gd name="T24" fmla="*/ 25 w 58"/>
                  <a:gd name="T25" fmla="*/ 34 h 59"/>
                  <a:gd name="T26" fmla="*/ 18 w 58"/>
                  <a:gd name="T27" fmla="*/ 22 h 59"/>
                  <a:gd name="T28" fmla="*/ 10 w 58"/>
                  <a:gd name="T29" fmla="*/ 12 h 59"/>
                  <a:gd name="T30" fmla="*/ 5 w 58"/>
                  <a:gd name="T31" fmla="*/ 4 h 59"/>
                  <a:gd name="T32" fmla="*/ 0 w 58"/>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9"/>
                  <a:gd name="T53" fmla="*/ 58 w 58"/>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9">
                    <a:moveTo>
                      <a:pt x="0" y="0"/>
                    </a:moveTo>
                    <a:lnTo>
                      <a:pt x="8" y="4"/>
                    </a:lnTo>
                    <a:lnTo>
                      <a:pt x="16" y="12"/>
                    </a:lnTo>
                    <a:lnTo>
                      <a:pt x="27" y="22"/>
                    </a:lnTo>
                    <a:lnTo>
                      <a:pt x="39" y="31"/>
                    </a:lnTo>
                    <a:lnTo>
                      <a:pt x="47" y="41"/>
                    </a:lnTo>
                    <a:lnTo>
                      <a:pt x="55" y="49"/>
                    </a:lnTo>
                    <a:lnTo>
                      <a:pt x="58" y="56"/>
                    </a:lnTo>
                    <a:lnTo>
                      <a:pt x="56" y="59"/>
                    </a:lnTo>
                    <a:lnTo>
                      <a:pt x="50" y="59"/>
                    </a:lnTo>
                    <a:lnTo>
                      <a:pt x="43" y="53"/>
                    </a:lnTo>
                    <a:lnTo>
                      <a:pt x="34" y="44"/>
                    </a:lnTo>
                    <a:lnTo>
                      <a:pt x="25" y="34"/>
                    </a:lnTo>
                    <a:lnTo>
                      <a:pt x="18" y="22"/>
                    </a:lnTo>
                    <a:lnTo>
                      <a:pt x="10" y="12"/>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7" name="Freeform 67"/>
              <p:cNvSpPr>
                <a:spLocks/>
              </p:cNvSpPr>
              <p:nvPr/>
            </p:nvSpPr>
            <p:spPr bwMode="auto">
              <a:xfrm>
                <a:off x="2313" y="1264"/>
                <a:ext cx="65" cy="63"/>
              </a:xfrm>
              <a:custGeom>
                <a:avLst/>
                <a:gdLst>
                  <a:gd name="T0" fmla="*/ 0 w 65"/>
                  <a:gd name="T1" fmla="*/ 0 h 63"/>
                  <a:gd name="T2" fmla="*/ 8 w 65"/>
                  <a:gd name="T3" fmla="*/ 5 h 63"/>
                  <a:gd name="T4" fmla="*/ 18 w 65"/>
                  <a:gd name="T5" fmla="*/ 11 h 63"/>
                  <a:gd name="T6" fmla="*/ 30 w 65"/>
                  <a:gd name="T7" fmla="*/ 20 h 63"/>
                  <a:gd name="T8" fmla="*/ 41 w 65"/>
                  <a:gd name="T9" fmla="*/ 30 h 63"/>
                  <a:gd name="T10" fmla="*/ 53 w 65"/>
                  <a:gd name="T11" fmla="*/ 40 h 63"/>
                  <a:gd name="T12" fmla="*/ 61 w 65"/>
                  <a:gd name="T13" fmla="*/ 49 h 63"/>
                  <a:gd name="T14" fmla="*/ 65 w 65"/>
                  <a:gd name="T15" fmla="*/ 57 h 63"/>
                  <a:gd name="T16" fmla="*/ 64 w 65"/>
                  <a:gd name="T17" fmla="*/ 63 h 63"/>
                  <a:gd name="T18" fmla="*/ 58 w 65"/>
                  <a:gd name="T19" fmla="*/ 63 h 63"/>
                  <a:gd name="T20" fmla="*/ 50 w 65"/>
                  <a:gd name="T21" fmla="*/ 58 h 63"/>
                  <a:gd name="T22" fmla="*/ 41 w 65"/>
                  <a:gd name="T23" fmla="*/ 49 h 63"/>
                  <a:gd name="T24" fmla="*/ 33 w 65"/>
                  <a:gd name="T25" fmla="*/ 37 h 63"/>
                  <a:gd name="T26" fmla="*/ 22 w 65"/>
                  <a:gd name="T27" fmla="*/ 26 h 63"/>
                  <a:gd name="T28" fmla="*/ 13 w 65"/>
                  <a:gd name="T29" fmla="*/ 15 h 63"/>
                  <a:gd name="T30" fmla="*/ 6 w 65"/>
                  <a:gd name="T31" fmla="*/ 6 h 63"/>
                  <a:gd name="T32" fmla="*/ 0 w 6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3"/>
                  <a:gd name="T53" fmla="*/ 65 w 65"/>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3">
                    <a:moveTo>
                      <a:pt x="0" y="0"/>
                    </a:moveTo>
                    <a:lnTo>
                      <a:pt x="8" y="5"/>
                    </a:lnTo>
                    <a:lnTo>
                      <a:pt x="18" y="11"/>
                    </a:lnTo>
                    <a:lnTo>
                      <a:pt x="30" y="20"/>
                    </a:lnTo>
                    <a:lnTo>
                      <a:pt x="41" y="30"/>
                    </a:lnTo>
                    <a:lnTo>
                      <a:pt x="53" y="40"/>
                    </a:lnTo>
                    <a:lnTo>
                      <a:pt x="61" y="49"/>
                    </a:lnTo>
                    <a:lnTo>
                      <a:pt x="65" y="57"/>
                    </a:lnTo>
                    <a:lnTo>
                      <a:pt x="64" y="63"/>
                    </a:lnTo>
                    <a:lnTo>
                      <a:pt x="58" y="63"/>
                    </a:lnTo>
                    <a:lnTo>
                      <a:pt x="50" y="58"/>
                    </a:lnTo>
                    <a:lnTo>
                      <a:pt x="41" y="49"/>
                    </a:lnTo>
                    <a:lnTo>
                      <a:pt x="33" y="37"/>
                    </a:lnTo>
                    <a:lnTo>
                      <a:pt x="22" y="26"/>
                    </a:lnTo>
                    <a:lnTo>
                      <a:pt x="13" y="15"/>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8" name="Freeform 68"/>
              <p:cNvSpPr>
                <a:spLocks/>
              </p:cNvSpPr>
              <p:nvPr/>
            </p:nvSpPr>
            <p:spPr bwMode="auto">
              <a:xfrm>
                <a:off x="2335" y="1250"/>
                <a:ext cx="74" cy="56"/>
              </a:xfrm>
              <a:custGeom>
                <a:avLst/>
                <a:gdLst>
                  <a:gd name="T0" fmla="*/ 0 w 74"/>
                  <a:gd name="T1" fmla="*/ 0 h 56"/>
                  <a:gd name="T2" fmla="*/ 9 w 74"/>
                  <a:gd name="T3" fmla="*/ 3 h 56"/>
                  <a:gd name="T4" fmla="*/ 21 w 74"/>
                  <a:gd name="T5" fmla="*/ 7 h 56"/>
                  <a:gd name="T6" fmla="*/ 33 w 74"/>
                  <a:gd name="T7" fmla="*/ 13 h 56"/>
                  <a:gd name="T8" fmla="*/ 45 w 74"/>
                  <a:gd name="T9" fmla="*/ 19 h 56"/>
                  <a:gd name="T10" fmla="*/ 56 w 74"/>
                  <a:gd name="T11" fmla="*/ 28 h 56"/>
                  <a:gd name="T12" fmla="*/ 65 w 74"/>
                  <a:gd name="T13" fmla="*/ 35 h 56"/>
                  <a:gd name="T14" fmla="*/ 71 w 74"/>
                  <a:gd name="T15" fmla="*/ 46 h 56"/>
                  <a:gd name="T16" fmla="*/ 74 w 74"/>
                  <a:gd name="T17" fmla="*/ 54 h 56"/>
                  <a:gd name="T18" fmla="*/ 71 w 74"/>
                  <a:gd name="T19" fmla="*/ 56 h 56"/>
                  <a:gd name="T20" fmla="*/ 65 w 74"/>
                  <a:gd name="T21" fmla="*/ 53 h 56"/>
                  <a:gd name="T22" fmla="*/ 53 w 74"/>
                  <a:gd name="T23" fmla="*/ 46 h 56"/>
                  <a:gd name="T24" fmla="*/ 42 w 74"/>
                  <a:gd name="T25" fmla="*/ 35 h 56"/>
                  <a:gd name="T26" fmla="*/ 28 w 74"/>
                  <a:gd name="T27" fmla="*/ 25 h 56"/>
                  <a:gd name="T28" fmla="*/ 17 w 74"/>
                  <a:gd name="T29" fmla="*/ 14 h 56"/>
                  <a:gd name="T30" fmla="*/ 6 w 74"/>
                  <a:gd name="T31" fmla="*/ 6 h 56"/>
                  <a:gd name="T32" fmla="*/ 0 w 74"/>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6"/>
                  <a:gd name="T53" fmla="*/ 74 w 74"/>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6">
                    <a:moveTo>
                      <a:pt x="0" y="0"/>
                    </a:moveTo>
                    <a:lnTo>
                      <a:pt x="9" y="3"/>
                    </a:lnTo>
                    <a:lnTo>
                      <a:pt x="21" y="7"/>
                    </a:lnTo>
                    <a:lnTo>
                      <a:pt x="33" y="13"/>
                    </a:lnTo>
                    <a:lnTo>
                      <a:pt x="45" y="19"/>
                    </a:lnTo>
                    <a:lnTo>
                      <a:pt x="56" y="28"/>
                    </a:lnTo>
                    <a:lnTo>
                      <a:pt x="65" y="35"/>
                    </a:lnTo>
                    <a:lnTo>
                      <a:pt x="71" y="46"/>
                    </a:lnTo>
                    <a:lnTo>
                      <a:pt x="74" y="54"/>
                    </a:lnTo>
                    <a:lnTo>
                      <a:pt x="71" y="56"/>
                    </a:lnTo>
                    <a:lnTo>
                      <a:pt x="65" y="53"/>
                    </a:lnTo>
                    <a:lnTo>
                      <a:pt x="53" y="46"/>
                    </a:lnTo>
                    <a:lnTo>
                      <a:pt x="42" y="35"/>
                    </a:lnTo>
                    <a:lnTo>
                      <a:pt x="28" y="25"/>
                    </a:lnTo>
                    <a:lnTo>
                      <a:pt x="17" y="14"/>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9" name="Freeform 69"/>
              <p:cNvSpPr>
                <a:spLocks/>
              </p:cNvSpPr>
              <p:nvPr/>
            </p:nvSpPr>
            <p:spPr bwMode="auto">
              <a:xfrm>
                <a:off x="2353" y="1239"/>
                <a:ext cx="78" cy="27"/>
              </a:xfrm>
              <a:custGeom>
                <a:avLst/>
                <a:gdLst>
                  <a:gd name="T0" fmla="*/ 78 w 78"/>
                  <a:gd name="T1" fmla="*/ 25 h 27"/>
                  <a:gd name="T2" fmla="*/ 75 w 78"/>
                  <a:gd name="T3" fmla="*/ 27 h 27"/>
                  <a:gd name="T4" fmla="*/ 66 w 78"/>
                  <a:gd name="T5" fmla="*/ 25 h 27"/>
                  <a:gd name="T6" fmla="*/ 56 w 78"/>
                  <a:gd name="T7" fmla="*/ 23 h 27"/>
                  <a:gd name="T8" fmla="*/ 44 w 78"/>
                  <a:gd name="T9" fmla="*/ 18 h 27"/>
                  <a:gd name="T10" fmla="*/ 31 w 78"/>
                  <a:gd name="T11" fmla="*/ 14 h 27"/>
                  <a:gd name="T12" fmla="*/ 19 w 78"/>
                  <a:gd name="T13" fmla="*/ 9 h 27"/>
                  <a:gd name="T14" fmla="*/ 7 w 78"/>
                  <a:gd name="T15" fmla="*/ 5 h 27"/>
                  <a:gd name="T16" fmla="*/ 0 w 78"/>
                  <a:gd name="T17" fmla="*/ 3 h 27"/>
                  <a:gd name="T18" fmla="*/ 10 w 78"/>
                  <a:gd name="T19" fmla="*/ 0 h 27"/>
                  <a:gd name="T20" fmla="*/ 22 w 78"/>
                  <a:gd name="T21" fmla="*/ 0 h 27"/>
                  <a:gd name="T22" fmla="*/ 37 w 78"/>
                  <a:gd name="T23" fmla="*/ 2 h 27"/>
                  <a:gd name="T24" fmla="*/ 50 w 78"/>
                  <a:gd name="T25" fmla="*/ 5 h 27"/>
                  <a:gd name="T26" fmla="*/ 63 w 78"/>
                  <a:gd name="T27" fmla="*/ 8 h 27"/>
                  <a:gd name="T28" fmla="*/ 72 w 78"/>
                  <a:gd name="T29" fmla="*/ 14 h 27"/>
                  <a:gd name="T30" fmla="*/ 78 w 78"/>
                  <a:gd name="T31" fmla="*/ 20 h 27"/>
                  <a:gd name="T32" fmla="*/ 78 w 78"/>
                  <a:gd name="T33" fmla="*/ 2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7"/>
                  <a:gd name="T53" fmla="*/ 78 w 7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7">
                    <a:moveTo>
                      <a:pt x="78" y="25"/>
                    </a:moveTo>
                    <a:lnTo>
                      <a:pt x="75" y="27"/>
                    </a:lnTo>
                    <a:lnTo>
                      <a:pt x="66" y="25"/>
                    </a:lnTo>
                    <a:lnTo>
                      <a:pt x="56" y="23"/>
                    </a:lnTo>
                    <a:lnTo>
                      <a:pt x="44" y="18"/>
                    </a:lnTo>
                    <a:lnTo>
                      <a:pt x="31" y="14"/>
                    </a:lnTo>
                    <a:lnTo>
                      <a:pt x="19" y="9"/>
                    </a:lnTo>
                    <a:lnTo>
                      <a:pt x="7" y="5"/>
                    </a:lnTo>
                    <a:lnTo>
                      <a:pt x="0" y="3"/>
                    </a:lnTo>
                    <a:lnTo>
                      <a:pt x="10" y="0"/>
                    </a:lnTo>
                    <a:lnTo>
                      <a:pt x="22" y="0"/>
                    </a:lnTo>
                    <a:lnTo>
                      <a:pt x="37" y="2"/>
                    </a:lnTo>
                    <a:lnTo>
                      <a:pt x="50" y="5"/>
                    </a:lnTo>
                    <a:lnTo>
                      <a:pt x="63" y="8"/>
                    </a:lnTo>
                    <a:lnTo>
                      <a:pt x="72" y="14"/>
                    </a:lnTo>
                    <a:lnTo>
                      <a:pt x="78" y="20"/>
                    </a:lnTo>
                    <a:lnTo>
                      <a:pt x="78"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0" name="Freeform 70"/>
              <p:cNvSpPr>
                <a:spLocks/>
              </p:cNvSpPr>
              <p:nvPr/>
            </p:nvSpPr>
            <p:spPr bwMode="auto">
              <a:xfrm>
                <a:off x="2377" y="1216"/>
                <a:ext cx="78" cy="25"/>
              </a:xfrm>
              <a:custGeom>
                <a:avLst/>
                <a:gdLst>
                  <a:gd name="T0" fmla="*/ 78 w 78"/>
                  <a:gd name="T1" fmla="*/ 25 h 25"/>
                  <a:gd name="T2" fmla="*/ 73 w 78"/>
                  <a:gd name="T3" fmla="*/ 25 h 25"/>
                  <a:gd name="T4" fmla="*/ 66 w 78"/>
                  <a:gd name="T5" fmla="*/ 23 h 25"/>
                  <a:gd name="T6" fmla="*/ 54 w 78"/>
                  <a:gd name="T7" fmla="*/ 20 h 25"/>
                  <a:gd name="T8" fmla="*/ 42 w 78"/>
                  <a:gd name="T9" fmla="*/ 17 h 25"/>
                  <a:gd name="T10" fmla="*/ 29 w 78"/>
                  <a:gd name="T11" fmla="*/ 13 h 25"/>
                  <a:gd name="T12" fmla="*/ 17 w 78"/>
                  <a:gd name="T13" fmla="*/ 9 h 25"/>
                  <a:gd name="T14" fmla="*/ 7 w 78"/>
                  <a:gd name="T15" fmla="*/ 6 h 25"/>
                  <a:gd name="T16" fmla="*/ 0 w 78"/>
                  <a:gd name="T17" fmla="*/ 3 h 25"/>
                  <a:gd name="T18" fmla="*/ 10 w 78"/>
                  <a:gd name="T19" fmla="*/ 0 h 25"/>
                  <a:gd name="T20" fmla="*/ 23 w 78"/>
                  <a:gd name="T21" fmla="*/ 0 h 25"/>
                  <a:gd name="T22" fmla="*/ 37 w 78"/>
                  <a:gd name="T23" fmla="*/ 1 h 25"/>
                  <a:gd name="T24" fmla="*/ 50 w 78"/>
                  <a:gd name="T25" fmla="*/ 4 h 25"/>
                  <a:gd name="T26" fmla="*/ 63 w 78"/>
                  <a:gd name="T27" fmla="*/ 7 h 25"/>
                  <a:gd name="T28" fmla="*/ 72 w 78"/>
                  <a:gd name="T29" fmla="*/ 13 h 25"/>
                  <a:gd name="T30" fmla="*/ 78 w 78"/>
                  <a:gd name="T31" fmla="*/ 19 h 25"/>
                  <a:gd name="T32" fmla="*/ 78 w 78"/>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5"/>
                  <a:gd name="T53" fmla="*/ 78 w 7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5">
                    <a:moveTo>
                      <a:pt x="78" y="25"/>
                    </a:moveTo>
                    <a:lnTo>
                      <a:pt x="73" y="25"/>
                    </a:lnTo>
                    <a:lnTo>
                      <a:pt x="66" y="23"/>
                    </a:lnTo>
                    <a:lnTo>
                      <a:pt x="54" y="20"/>
                    </a:lnTo>
                    <a:lnTo>
                      <a:pt x="42" y="17"/>
                    </a:lnTo>
                    <a:lnTo>
                      <a:pt x="29" y="13"/>
                    </a:lnTo>
                    <a:lnTo>
                      <a:pt x="17" y="9"/>
                    </a:lnTo>
                    <a:lnTo>
                      <a:pt x="7" y="6"/>
                    </a:lnTo>
                    <a:lnTo>
                      <a:pt x="0" y="3"/>
                    </a:lnTo>
                    <a:lnTo>
                      <a:pt x="10" y="0"/>
                    </a:lnTo>
                    <a:lnTo>
                      <a:pt x="23" y="0"/>
                    </a:lnTo>
                    <a:lnTo>
                      <a:pt x="37" y="1"/>
                    </a:lnTo>
                    <a:lnTo>
                      <a:pt x="50" y="4"/>
                    </a:lnTo>
                    <a:lnTo>
                      <a:pt x="63" y="7"/>
                    </a:lnTo>
                    <a:lnTo>
                      <a:pt x="72" y="13"/>
                    </a:lnTo>
                    <a:lnTo>
                      <a:pt x="78" y="19"/>
                    </a:lnTo>
                    <a:lnTo>
                      <a:pt x="78"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1" name="Freeform 71"/>
              <p:cNvSpPr>
                <a:spLocks/>
              </p:cNvSpPr>
              <p:nvPr/>
            </p:nvSpPr>
            <p:spPr bwMode="auto">
              <a:xfrm>
                <a:off x="2310" y="1264"/>
                <a:ext cx="377" cy="104"/>
              </a:xfrm>
              <a:custGeom>
                <a:avLst/>
                <a:gdLst>
                  <a:gd name="T0" fmla="*/ 5 w 377"/>
                  <a:gd name="T1" fmla="*/ 91 h 104"/>
                  <a:gd name="T2" fmla="*/ 3 w 377"/>
                  <a:gd name="T3" fmla="*/ 94 h 104"/>
                  <a:gd name="T4" fmla="*/ 2 w 377"/>
                  <a:gd name="T5" fmla="*/ 97 h 104"/>
                  <a:gd name="T6" fmla="*/ 2 w 377"/>
                  <a:gd name="T7" fmla="*/ 101 h 104"/>
                  <a:gd name="T8" fmla="*/ 0 w 377"/>
                  <a:gd name="T9" fmla="*/ 104 h 104"/>
                  <a:gd name="T10" fmla="*/ 27 w 377"/>
                  <a:gd name="T11" fmla="*/ 86 h 104"/>
                  <a:gd name="T12" fmla="*/ 55 w 377"/>
                  <a:gd name="T13" fmla="*/ 71 h 104"/>
                  <a:gd name="T14" fmla="*/ 81 w 377"/>
                  <a:gd name="T15" fmla="*/ 60 h 104"/>
                  <a:gd name="T16" fmla="*/ 108 w 377"/>
                  <a:gd name="T17" fmla="*/ 48 h 104"/>
                  <a:gd name="T18" fmla="*/ 135 w 377"/>
                  <a:gd name="T19" fmla="*/ 39 h 104"/>
                  <a:gd name="T20" fmla="*/ 160 w 377"/>
                  <a:gd name="T21" fmla="*/ 32 h 104"/>
                  <a:gd name="T22" fmla="*/ 185 w 377"/>
                  <a:gd name="T23" fmla="*/ 26 h 104"/>
                  <a:gd name="T24" fmla="*/ 208 w 377"/>
                  <a:gd name="T25" fmla="*/ 20 h 104"/>
                  <a:gd name="T26" fmla="*/ 233 w 377"/>
                  <a:gd name="T27" fmla="*/ 17 h 104"/>
                  <a:gd name="T28" fmla="*/ 256 w 377"/>
                  <a:gd name="T29" fmla="*/ 14 h 104"/>
                  <a:gd name="T30" fmla="*/ 278 w 377"/>
                  <a:gd name="T31" fmla="*/ 11 h 104"/>
                  <a:gd name="T32" fmla="*/ 300 w 377"/>
                  <a:gd name="T33" fmla="*/ 9 h 104"/>
                  <a:gd name="T34" fmla="*/ 321 w 377"/>
                  <a:gd name="T35" fmla="*/ 9 h 104"/>
                  <a:gd name="T36" fmla="*/ 340 w 377"/>
                  <a:gd name="T37" fmla="*/ 8 h 104"/>
                  <a:gd name="T38" fmla="*/ 359 w 377"/>
                  <a:gd name="T39" fmla="*/ 8 h 104"/>
                  <a:gd name="T40" fmla="*/ 377 w 377"/>
                  <a:gd name="T41" fmla="*/ 6 h 104"/>
                  <a:gd name="T42" fmla="*/ 365 w 377"/>
                  <a:gd name="T43" fmla="*/ 3 h 104"/>
                  <a:gd name="T44" fmla="*/ 349 w 377"/>
                  <a:gd name="T45" fmla="*/ 2 h 104"/>
                  <a:gd name="T46" fmla="*/ 331 w 377"/>
                  <a:gd name="T47" fmla="*/ 0 h 104"/>
                  <a:gd name="T48" fmla="*/ 309 w 377"/>
                  <a:gd name="T49" fmla="*/ 0 h 104"/>
                  <a:gd name="T50" fmla="*/ 284 w 377"/>
                  <a:gd name="T51" fmla="*/ 0 h 104"/>
                  <a:gd name="T52" fmla="*/ 259 w 377"/>
                  <a:gd name="T53" fmla="*/ 3 h 104"/>
                  <a:gd name="T54" fmla="*/ 230 w 377"/>
                  <a:gd name="T55" fmla="*/ 6 h 104"/>
                  <a:gd name="T56" fmla="*/ 202 w 377"/>
                  <a:gd name="T57" fmla="*/ 11 h 104"/>
                  <a:gd name="T58" fmla="*/ 173 w 377"/>
                  <a:gd name="T59" fmla="*/ 15 h 104"/>
                  <a:gd name="T60" fmla="*/ 145 w 377"/>
                  <a:gd name="T61" fmla="*/ 23 h 104"/>
                  <a:gd name="T62" fmla="*/ 117 w 377"/>
                  <a:gd name="T63" fmla="*/ 30 h 104"/>
                  <a:gd name="T64" fmla="*/ 90 w 377"/>
                  <a:gd name="T65" fmla="*/ 39 h 104"/>
                  <a:gd name="T66" fmla="*/ 65 w 377"/>
                  <a:gd name="T67" fmla="*/ 51 h 104"/>
                  <a:gd name="T68" fmla="*/ 42 w 377"/>
                  <a:gd name="T69" fmla="*/ 63 h 104"/>
                  <a:gd name="T70" fmla="*/ 22 w 377"/>
                  <a:gd name="T71" fmla="*/ 76 h 104"/>
                  <a:gd name="T72" fmla="*/ 5 w 377"/>
                  <a:gd name="T73" fmla="*/ 91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04"/>
                  <a:gd name="T113" fmla="*/ 377 w 377"/>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04">
                    <a:moveTo>
                      <a:pt x="5" y="91"/>
                    </a:moveTo>
                    <a:lnTo>
                      <a:pt x="3" y="94"/>
                    </a:lnTo>
                    <a:lnTo>
                      <a:pt x="2" y="97"/>
                    </a:lnTo>
                    <a:lnTo>
                      <a:pt x="2" y="101"/>
                    </a:lnTo>
                    <a:lnTo>
                      <a:pt x="0" y="104"/>
                    </a:lnTo>
                    <a:lnTo>
                      <a:pt x="27" y="86"/>
                    </a:lnTo>
                    <a:lnTo>
                      <a:pt x="55" y="71"/>
                    </a:lnTo>
                    <a:lnTo>
                      <a:pt x="81" y="60"/>
                    </a:lnTo>
                    <a:lnTo>
                      <a:pt x="108" y="48"/>
                    </a:lnTo>
                    <a:lnTo>
                      <a:pt x="135" y="39"/>
                    </a:lnTo>
                    <a:lnTo>
                      <a:pt x="160" y="32"/>
                    </a:lnTo>
                    <a:lnTo>
                      <a:pt x="185" y="26"/>
                    </a:lnTo>
                    <a:lnTo>
                      <a:pt x="208" y="20"/>
                    </a:lnTo>
                    <a:lnTo>
                      <a:pt x="233" y="17"/>
                    </a:lnTo>
                    <a:lnTo>
                      <a:pt x="256" y="14"/>
                    </a:lnTo>
                    <a:lnTo>
                      <a:pt x="278" y="11"/>
                    </a:lnTo>
                    <a:lnTo>
                      <a:pt x="300" y="9"/>
                    </a:lnTo>
                    <a:lnTo>
                      <a:pt x="321" y="9"/>
                    </a:lnTo>
                    <a:lnTo>
                      <a:pt x="340" y="8"/>
                    </a:lnTo>
                    <a:lnTo>
                      <a:pt x="359" y="8"/>
                    </a:lnTo>
                    <a:lnTo>
                      <a:pt x="377" y="6"/>
                    </a:lnTo>
                    <a:lnTo>
                      <a:pt x="365" y="3"/>
                    </a:lnTo>
                    <a:lnTo>
                      <a:pt x="349" y="2"/>
                    </a:lnTo>
                    <a:lnTo>
                      <a:pt x="331" y="0"/>
                    </a:lnTo>
                    <a:lnTo>
                      <a:pt x="309" y="0"/>
                    </a:lnTo>
                    <a:lnTo>
                      <a:pt x="284" y="0"/>
                    </a:lnTo>
                    <a:lnTo>
                      <a:pt x="259" y="3"/>
                    </a:lnTo>
                    <a:lnTo>
                      <a:pt x="230" y="6"/>
                    </a:lnTo>
                    <a:lnTo>
                      <a:pt x="202" y="11"/>
                    </a:lnTo>
                    <a:lnTo>
                      <a:pt x="173" y="15"/>
                    </a:lnTo>
                    <a:lnTo>
                      <a:pt x="145" y="23"/>
                    </a:lnTo>
                    <a:lnTo>
                      <a:pt x="117" y="30"/>
                    </a:lnTo>
                    <a:lnTo>
                      <a:pt x="90" y="39"/>
                    </a:lnTo>
                    <a:lnTo>
                      <a:pt x="65" y="51"/>
                    </a:lnTo>
                    <a:lnTo>
                      <a:pt x="42" y="63"/>
                    </a:lnTo>
                    <a:lnTo>
                      <a:pt x="22" y="76"/>
                    </a:lnTo>
                    <a:lnTo>
                      <a:pt x="5"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2" name="Freeform 72"/>
              <p:cNvSpPr>
                <a:spLocks/>
              </p:cNvSpPr>
              <p:nvPr/>
            </p:nvSpPr>
            <p:spPr bwMode="auto">
              <a:xfrm>
                <a:off x="2608" y="1270"/>
                <a:ext cx="58" cy="54"/>
              </a:xfrm>
              <a:custGeom>
                <a:avLst/>
                <a:gdLst>
                  <a:gd name="T0" fmla="*/ 57 w 58"/>
                  <a:gd name="T1" fmla="*/ 54 h 54"/>
                  <a:gd name="T2" fmla="*/ 58 w 58"/>
                  <a:gd name="T3" fmla="*/ 51 h 54"/>
                  <a:gd name="T4" fmla="*/ 57 w 58"/>
                  <a:gd name="T5" fmla="*/ 45 h 54"/>
                  <a:gd name="T6" fmla="*/ 52 w 58"/>
                  <a:gd name="T7" fmla="*/ 36 h 54"/>
                  <a:gd name="T8" fmla="*/ 45 w 58"/>
                  <a:gd name="T9" fmla="*/ 27 h 54"/>
                  <a:gd name="T10" fmla="*/ 36 w 58"/>
                  <a:gd name="T11" fmla="*/ 18 h 54"/>
                  <a:gd name="T12" fmla="*/ 26 w 58"/>
                  <a:gd name="T13" fmla="*/ 9 h 54"/>
                  <a:gd name="T14" fmla="*/ 14 w 58"/>
                  <a:gd name="T15" fmla="*/ 3 h 54"/>
                  <a:gd name="T16" fmla="*/ 0 w 58"/>
                  <a:gd name="T17" fmla="*/ 0 h 54"/>
                  <a:gd name="T18" fmla="*/ 8 w 58"/>
                  <a:gd name="T19" fmla="*/ 6 h 54"/>
                  <a:gd name="T20" fmla="*/ 15 w 58"/>
                  <a:gd name="T21" fmla="*/ 14 h 54"/>
                  <a:gd name="T22" fmla="*/ 24 w 58"/>
                  <a:gd name="T23" fmla="*/ 23 h 54"/>
                  <a:gd name="T24" fmla="*/ 31 w 58"/>
                  <a:gd name="T25" fmla="*/ 33 h 54"/>
                  <a:gd name="T26" fmla="*/ 40 w 58"/>
                  <a:gd name="T27" fmla="*/ 42 h 54"/>
                  <a:gd name="T28" fmla="*/ 48 w 58"/>
                  <a:gd name="T29" fmla="*/ 49 h 54"/>
                  <a:gd name="T30" fmla="*/ 52 w 58"/>
                  <a:gd name="T31" fmla="*/ 54 h 54"/>
                  <a:gd name="T32" fmla="*/ 57 w 5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4"/>
                  <a:gd name="T53" fmla="*/ 58 w 5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4">
                    <a:moveTo>
                      <a:pt x="57" y="54"/>
                    </a:moveTo>
                    <a:lnTo>
                      <a:pt x="58" y="51"/>
                    </a:lnTo>
                    <a:lnTo>
                      <a:pt x="57" y="45"/>
                    </a:lnTo>
                    <a:lnTo>
                      <a:pt x="52" y="36"/>
                    </a:lnTo>
                    <a:lnTo>
                      <a:pt x="45" y="27"/>
                    </a:lnTo>
                    <a:lnTo>
                      <a:pt x="36" y="18"/>
                    </a:lnTo>
                    <a:lnTo>
                      <a:pt x="26" y="9"/>
                    </a:lnTo>
                    <a:lnTo>
                      <a:pt x="14" y="3"/>
                    </a:lnTo>
                    <a:lnTo>
                      <a:pt x="0" y="0"/>
                    </a:lnTo>
                    <a:lnTo>
                      <a:pt x="8" y="6"/>
                    </a:lnTo>
                    <a:lnTo>
                      <a:pt x="15" y="14"/>
                    </a:lnTo>
                    <a:lnTo>
                      <a:pt x="24" y="23"/>
                    </a:lnTo>
                    <a:lnTo>
                      <a:pt x="31" y="33"/>
                    </a:lnTo>
                    <a:lnTo>
                      <a:pt x="40" y="42"/>
                    </a:lnTo>
                    <a:lnTo>
                      <a:pt x="48" y="49"/>
                    </a:lnTo>
                    <a:lnTo>
                      <a:pt x="52" y="54"/>
                    </a:lnTo>
                    <a:lnTo>
                      <a:pt x="5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3" name="Freeform 73"/>
              <p:cNvSpPr>
                <a:spLocks/>
              </p:cNvSpPr>
              <p:nvPr/>
            </p:nvSpPr>
            <p:spPr bwMode="auto">
              <a:xfrm>
                <a:off x="2539" y="1272"/>
                <a:ext cx="75" cy="60"/>
              </a:xfrm>
              <a:custGeom>
                <a:avLst/>
                <a:gdLst>
                  <a:gd name="T0" fmla="*/ 74 w 75"/>
                  <a:gd name="T1" fmla="*/ 60 h 60"/>
                  <a:gd name="T2" fmla="*/ 75 w 75"/>
                  <a:gd name="T3" fmla="*/ 56 h 60"/>
                  <a:gd name="T4" fmla="*/ 72 w 75"/>
                  <a:gd name="T5" fmla="*/ 50 h 60"/>
                  <a:gd name="T6" fmla="*/ 65 w 75"/>
                  <a:gd name="T7" fmla="*/ 40 h 60"/>
                  <a:gd name="T8" fmla="*/ 55 w 75"/>
                  <a:gd name="T9" fmla="*/ 29 h 60"/>
                  <a:gd name="T10" fmla="*/ 43 w 75"/>
                  <a:gd name="T11" fmla="*/ 19 h 60"/>
                  <a:gd name="T12" fmla="*/ 28 w 75"/>
                  <a:gd name="T13" fmla="*/ 10 h 60"/>
                  <a:gd name="T14" fmla="*/ 15 w 75"/>
                  <a:gd name="T15" fmla="*/ 3 h 60"/>
                  <a:gd name="T16" fmla="*/ 0 w 75"/>
                  <a:gd name="T17" fmla="*/ 0 h 60"/>
                  <a:gd name="T18" fmla="*/ 6 w 75"/>
                  <a:gd name="T19" fmla="*/ 4 h 60"/>
                  <a:gd name="T20" fmla="*/ 15 w 75"/>
                  <a:gd name="T21" fmla="*/ 13 h 60"/>
                  <a:gd name="T22" fmla="*/ 25 w 75"/>
                  <a:gd name="T23" fmla="*/ 24 h 60"/>
                  <a:gd name="T24" fmla="*/ 37 w 75"/>
                  <a:gd name="T25" fmla="*/ 34 h 60"/>
                  <a:gd name="T26" fmla="*/ 47 w 75"/>
                  <a:gd name="T27" fmla="*/ 46 h 60"/>
                  <a:gd name="T28" fmla="*/ 59 w 75"/>
                  <a:gd name="T29" fmla="*/ 55 h 60"/>
                  <a:gd name="T30" fmla="*/ 68 w 75"/>
                  <a:gd name="T31" fmla="*/ 60 h 60"/>
                  <a:gd name="T32" fmla="*/ 74 w 75"/>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60"/>
                  <a:gd name="T53" fmla="*/ 75 w 75"/>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60">
                    <a:moveTo>
                      <a:pt x="74" y="60"/>
                    </a:moveTo>
                    <a:lnTo>
                      <a:pt x="75" y="56"/>
                    </a:lnTo>
                    <a:lnTo>
                      <a:pt x="72" y="50"/>
                    </a:lnTo>
                    <a:lnTo>
                      <a:pt x="65" y="40"/>
                    </a:lnTo>
                    <a:lnTo>
                      <a:pt x="55" y="29"/>
                    </a:lnTo>
                    <a:lnTo>
                      <a:pt x="43" y="19"/>
                    </a:lnTo>
                    <a:lnTo>
                      <a:pt x="28" y="10"/>
                    </a:lnTo>
                    <a:lnTo>
                      <a:pt x="15" y="3"/>
                    </a:lnTo>
                    <a:lnTo>
                      <a:pt x="0" y="0"/>
                    </a:lnTo>
                    <a:lnTo>
                      <a:pt x="6" y="4"/>
                    </a:lnTo>
                    <a:lnTo>
                      <a:pt x="15" y="13"/>
                    </a:lnTo>
                    <a:lnTo>
                      <a:pt x="25" y="24"/>
                    </a:lnTo>
                    <a:lnTo>
                      <a:pt x="37" y="34"/>
                    </a:lnTo>
                    <a:lnTo>
                      <a:pt x="47" y="46"/>
                    </a:lnTo>
                    <a:lnTo>
                      <a:pt x="59" y="55"/>
                    </a:lnTo>
                    <a:lnTo>
                      <a:pt x="68" y="60"/>
                    </a:lnTo>
                    <a:lnTo>
                      <a:pt x="74"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4" name="Freeform 74"/>
              <p:cNvSpPr>
                <a:spLocks/>
              </p:cNvSpPr>
              <p:nvPr/>
            </p:nvSpPr>
            <p:spPr bwMode="auto">
              <a:xfrm>
                <a:off x="2505" y="1279"/>
                <a:ext cx="67" cy="70"/>
              </a:xfrm>
              <a:custGeom>
                <a:avLst/>
                <a:gdLst>
                  <a:gd name="T0" fmla="*/ 65 w 67"/>
                  <a:gd name="T1" fmla="*/ 70 h 70"/>
                  <a:gd name="T2" fmla="*/ 67 w 67"/>
                  <a:gd name="T3" fmla="*/ 65 h 70"/>
                  <a:gd name="T4" fmla="*/ 65 w 67"/>
                  <a:gd name="T5" fmla="*/ 56 h 70"/>
                  <a:gd name="T6" fmla="*/ 58 w 67"/>
                  <a:gd name="T7" fmla="*/ 45 h 70"/>
                  <a:gd name="T8" fmla="*/ 49 w 67"/>
                  <a:gd name="T9" fmla="*/ 33 h 70"/>
                  <a:gd name="T10" fmla="*/ 38 w 67"/>
                  <a:gd name="T11" fmla="*/ 21 h 70"/>
                  <a:gd name="T12" fmla="*/ 25 w 67"/>
                  <a:gd name="T13" fmla="*/ 11 h 70"/>
                  <a:gd name="T14" fmla="*/ 13 w 67"/>
                  <a:gd name="T15" fmla="*/ 3 h 70"/>
                  <a:gd name="T16" fmla="*/ 0 w 67"/>
                  <a:gd name="T17" fmla="*/ 0 h 70"/>
                  <a:gd name="T18" fmla="*/ 4 w 67"/>
                  <a:gd name="T19" fmla="*/ 6 h 70"/>
                  <a:gd name="T20" fmla="*/ 12 w 67"/>
                  <a:gd name="T21" fmla="*/ 15 h 70"/>
                  <a:gd name="T22" fmla="*/ 21 w 67"/>
                  <a:gd name="T23" fmla="*/ 27 h 70"/>
                  <a:gd name="T24" fmla="*/ 31 w 67"/>
                  <a:gd name="T25" fmla="*/ 39 h 70"/>
                  <a:gd name="T26" fmla="*/ 41 w 67"/>
                  <a:gd name="T27" fmla="*/ 52 h 70"/>
                  <a:gd name="T28" fmla="*/ 52 w 67"/>
                  <a:gd name="T29" fmla="*/ 62 h 70"/>
                  <a:gd name="T30" fmla="*/ 61 w 67"/>
                  <a:gd name="T31" fmla="*/ 68 h 70"/>
                  <a:gd name="T32" fmla="*/ 65 w 67"/>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70"/>
                  <a:gd name="T53" fmla="*/ 67 w 6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70">
                    <a:moveTo>
                      <a:pt x="65" y="70"/>
                    </a:moveTo>
                    <a:lnTo>
                      <a:pt x="67" y="65"/>
                    </a:lnTo>
                    <a:lnTo>
                      <a:pt x="65" y="56"/>
                    </a:lnTo>
                    <a:lnTo>
                      <a:pt x="58" y="45"/>
                    </a:lnTo>
                    <a:lnTo>
                      <a:pt x="49" y="33"/>
                    </a:lnTo>
                    <a:lnTo>
                      <a:pt x="38" y="21"/>
                    </a:lnTo>
                    <a:lnTo>
                      <a:pt x="25" y="11"/>
                    </a:lnTo>
                    <a:lnTo>
                      <a:pt x="13" y="3"/>
                    </a:lnTo>
                    <a:lnTo>
                      <a:pt x="0" y="0"/>
                    </a:lnTo>
                    <a:lnTo>
                      <a:pt x="4" y="6"/>
                    </a:lnTo>
                    <a:lnTo>
                      <a:pt x="12" y="15"/>
                    </a:lnTo>
                    <a:lnTo>
                      <a:pt x="21" y="27"/>
                    </a:lnTo>
                    <a:lnTo>
                      <a:pt x="31" y="39"/>
                    </a:lnTo>
                    <a:lnTo>
                      <a:pt x="41" y="52"/>
                    </a:lnTo>
                    <a:lnTo>
                      <a:pt x="52" y="62"/>
                    </a:lnTo>
                    <a:lnTo>
                      <a:pt x="61" y="68"/>
                    </a:lnTo>
                    <a:lnTo>
                      <a:pt x="65"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5" name="Freeform 75"/>
              <p:cNvSpPr>
                <a:spLocks/>
              </p:cNvSpPr>
              <p:nvPr/>
            </p:nvSpPr>
            <p:spPr bwMode="auto">
              <a:xfrm>
                <a:off x="2442" y="1291"/>
                <a:ext cx="57" cy="65"/>
              </a:xfrm>
              <a:custGeom>
                <a:avLst/>
                <a:gdLst>
                  <a:gd name="T0" fmla="*/ 56 w 57"/>
                  <a:gd name="T1" fmla="*/ 65 h 65"/>
                  <a:gd name="T2" fmla="*/ 57 w 57"/>
                  <a:gd name="T3" fmla="*/ 61 h 65"/>
                  <a:gd name="T4" fmla="*/ 54 w 57"/>
                  <a:gd name="T5" fmla="*/ 53 h 65"/>
                  <a:gd name="T6" fmla="*/ 48 w 57"/>
                  <a:gd name="T7" fmla="*/ 43 h 65"/>
                  <a:gd name="T8" fmla="*/ 39 w 57"/>
                  <a:gd name="T9" fmla="*/ 31 h 65"/>
                  <a:gd name="T10" fmla="*/ 31 w 57"/>
                  <a:gd name="T11" fmla="*/ 19 h 65"/>
                  <a:gd name="T12" fmla="*/ 20 w 57"/>
                  <a:gd name="T13" fmla="*/ 9 h 65"/>
                  <a:gd name="T14" fmla="*/ 8 w 57"/>
                  <a:gd name="T15" fmla="*/ 3 h 65"/>
                  <a:gd name="T16" fmla="*/ 0 w 57"/>
                  <a:gd name="T17" fmla="*/ 0 h 65"/>
                  <a:gd name="T18" fmla="*/ 4 w 57"/>
                  <a:gd name="T19" fmla="*/ 6 h 65"/>
                  <a:gd name="T20" fmla="*/ 10 w 57"/>
                  <a:gd name="T21" fmla="*/ 15 h 65"/>
                  <a:gd name="T22" fmla="*/ 17 w 57"/>
                  <a:gd name="T23" fmla="*/ 27 h 65"/>
                  <a:gd name="T24" fmla="*/ 26 w 57"/>
                  <a:gd name="T25" fmla="*/ 39 h 65"/>
                  <a:gd name="T26" fmla="*/ 34 w 57"/>
                  <a:gd name="T27" fmla="*/ 50 h 65"/>
                  <a:gd name="T28" fmla="*/ 42 w 57"/>
                  <a:gd name="T29" fmla="*/ 59 h 65"/>
                  <a:gd name="T30" fmla="*/ 50 w 57"/>
                  <a:gd name="T31" fmla="*/ 65 h 65"/>
                  <a:gd name="T32" fmla="*/ 56 w 57"/>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5"/>
                  <a:gd name="T53" fmla="*/ 57 w 57"/>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5">
                    <a:moveTo>
                      <a:pt x="56" y="65"/>
                    </a:moveTo>
                    <a:lnTo>
                      <a:pt x="57" y="61"/>
                    </a:lnTo>
                    <a:lnTo>
                      <a:pt x="54" y="53"/>
                    </a:lnTo>
                    <a:lnTo>
                      <a:pt x="48" y="43"/>
                    </a:lnTo>
                    <a:lnTo>
                      <a:pt x="39" y="31"/>
                    </a:lnTo>
                    <a:lnTo>
                      <a:pt x="31" y="19"/>
                    </a:lnTo>
                    <a:lnTo>
                      <a:pt x="20" y="9"/>
                    </a:lnTo>
                    <a:lnTo>
                      <a:pt x="8" y="3"/>
                    </a:lnTo>
                    <a:lnTo>
                      <a:pt x="0" y="0"/>
                    </a:lnTo>
                    <a:lnTo>
                      <a:pt x="4" y="6"/>
                    </a:lnTo>
                    <a:lnTo>
                      <a:pt x="10" y="15"/>
                    </a:lnTo>
                    <a:lnTo>
                      <a:pt x="17" y="27"/>
                    </a:lnTo>
                    <a:lnTo>
                      <a:pt x="26" y="39"/>
                    </a:lnTo>
                    <a:lnTo>
                      <a:pt x="34" y="50"/>
                    </a:lnTo>
                    <a:lnTo>
                      <a:pt x="42" y="59"/>
                    </a:lnTo>
                    <a:lnTo>
                      <a:pt x="50" y="65"/>
                    </a:lnTo>
                    <a:lnTo>
                      <a:pt x="56"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6" name="Freeform 76"/>
              <p:cNvSpPr>
                <a:spLocks/>
              </p:cNvSpPr>
              <p:nvPr/>
            </p:nvSpPr>
            <p:spPr bwMode="auto">
              <a:xfrm>
                <a:off x="2415" y="1301"/>
                <a:ext cx="41" cy="60"/>
              </a:xfrm>
              <a:custGeom>
                <a:avLst/>
                <a:gdLst>
                  <a:gd name="T0" fmla="*/ 38 w 41"/>
                  <a:gd name="T1" fmla="*/ 60 h 60"/>
                  <a:gd name="T2" fmla="*/ 41 w 41"/>
                  <a:gd name="T3" fmla="*/ 57 h 60"/>
                  <a:gd name="T4" fmla="*/ 41 w 41"/>
                  <a:gd name="T5" fmla="*/ 49 h 60"/>
                  <a:gd name="T6" fmla="*/ 40 w 41"/>
                  <a:gd name="T7" fmla="*/ 40 h 60"/>
                  <a:gd name="T8" fmla="*/ 35 w 41"/>
                  <a:gd name="T9" fmla="*/ 30 h 60"/>
                  <a:gd name="T10" fmla="*/ 30 w 41"/>
                  <a:gd name="T11" fmla="*/ 21 h 60"/>
                  <a:gd name="T12" fmla="*/ 22 w 41"/>
                  <a:gd name="T13" fmla="*/ 12 h 60"/>
                  <a:gd name="T14" fmla="*/ 12 w 41"/>
                  <a:gd name="T15" fmla="*/ 5 h 60"/>
                  <a:gd name="T16" fmla="*/ 0 w 41"/>
                  <a:gd name="T17" fmla="*/ 0 h 60"/>
                  <a:gd name="T18" fmla="*/ 9 w 41"/>
                  <a:gd name="T19" fmla="*/ 15 h 60"/>
                  <a:gd name="T20" fmla="*/ 19 w 41"/>
                  <a:gd name="T21" fmla="*/ 36 h 60"/>
                  <a:gd name="T22" fmla="*/ 30 w 41"/>
                  <a:gd name="T23" fmla="*/ 54 h 60"/>
                  <a:gd name="T24" fmla="*/ 38 w 41"/>
                  <a:gd name="T25" fmla="*/ 6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0"/>
                  <a:gd name="T41" fmla="*/ 41 w 4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0">
                    <a:moveTo>
                      <a:pt x="38" y="60"/>
                    </a:moveTo>
                    <a:lnTo>
                      <a:pt x="41" y="57"/>
                    </a:lnTo>
                    <a:lnTo>
                      <a:pt x="41" y="49"/>
                    </a:lnTo>
                    <a:lnTo>
                      <a:pt x="40" y="40"/>
                    </a:lnTo>
                    <a:lnTo>
                      <a:pt x="35" y="30"/>
                    </a:lnTo>
                    <a:lnTo>
                      <a:pt x="30" y="21"/>
                    </a:lnTo>
                    <a:lnTo>
                      <a:pt x="22" y="12"/>
                    </a:lnTo>
                    <a:lnTo>
                      <a:pt x="12" y="5"/>
                    </a:lnTo>
                    <a:lnTo>
                      <a:pt x="0" y="0"/>
                    </a:lnTo>
                    <a:lnTo>
                      <a:pt x="9" y="15"/>
                    </a:lnTo>
                    <a:lnTo>
                      <a:pt x="19" y="36"/>
                    </a:lnTo>
                    <a:lnTo>
                      <a:pt x="30" y="54"/>
                    </a:lnTo>
                    <a:lnTo>
                      <a:pt x="38"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7" name="Freeform 77"/>
              <p:cNvSpPr>
                <a:spLocks/>
              </p:cNvSpPr>
              <p:nvPr/>
            </p:nvSpPr>
            <p:spPr bwMode="auto">
              <a:xfrm>
                <a:off x="2357" y="1330"/>
                <a:ext cx="33" cy="44"/>
              </a:xfrm>
              <a:custGeom>
                <a:avLst/>
                <a:gdLst>
                  <a:gd name="T0" fmla="*/ 30 w 33"/>
                  <a:gd name="T1" fmla="*/ 44 h 44"/>
                  <a:gd name="T2" fmla="*/ 33 w 33"/>
                  <a:gd name="T3" fmla="*/ 35 h 44"/>
                  <a:gd name="T4" fmla="*/ 26 w 33"/>
                  <a:gd name="T5" fmla="*/ 19 h 44"/>
                  <a:gd name="T6" fmla="*/ 12 w 33"/>
                  <a:gd name="T7" fmla="*/ 5 h 44"/>
                  <a:gd name="T8" fmla="*/ 0 w 33"/>
                  <a:gd name="T9" fmla="*/ 0 h 44"/>
                  <a:gd name="T10" fmla="*/ 6 w 33"/>
                  <a:gd name="T11" fmla="*/ 10 h 44"/>
                  <a:gd name="T12" fmla="*/ 14 w 33"/>
                  <a:gd name="T13" fmla="*/ 25 h 44"/>
                  <a:gd name="T14" fmla="*/ 23 w 33"/>
                  <a:gd name="T15" fmla="*/ 38 h 44"/>
                  <a:gd name="T16" fmla="*/ 30 w 3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30" y="44"/>
                    </a:moveTo>
                    <a:lnTo>
                      <a:pt x="33" y="35"/>
                    </a:lnTo>
                    <a:lnTo>
                      <a:pt x="26" y="19"/>
                    </a:lnTo>
                    <a:lnTo>
                      <a:pt x="12" y="5"/>
                    </a:lnTo>
                    <a:lnTo>
                      <a:pt x="0" y="0"/>
                    </a:lnTo>
                    <a:lnTo>
                      <a:pt x="6" y="10"/>
                    </a:lnTo>
                    <a:lnTo>
                      <a:pt x="14" y="25"/>
                    </a:lnTo>
                    <a:lnTo>
                      <a:pt x="23" y="38"/>
                    </a:lnTo>
                    <a:lnTo>
                      <a:pt x="30"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8" name="Freeform 78"/>
              <p:cNvSpPr>
                <a:spLocks/>
              </p:cNvSpPr>
              <p:nvPr/>
            </p:nvSpPr>
            <p:spPr bwMode="auto">
              <a:xfrm>
                <a:off x="2332" y="1341"/>
                <a:ext cx="24" cy="31"/>
              </a:xfrm>
              <a:custGeom>
                <a:avLst/>
                <a:gdLst>
                  <a:gd name="T0" fmla="*/ 22 w 24"/>
                  <a:gd name="T1" fmla="*/ 30 h 31"/>
                  <a:gd name="T2" fmla="*/ 24 w 24"/>
                  <a:gd name="T3" fmla="*/ 21 h 31"/>
                  <a:gd name="T4" fmla="*/ 20 w 24"/>
                  <a:gd name="T5" fmla="*/ 9 h 31"/>
                  <a:gd name="T6" fmla="*/ 12 w 24"/>
                  <a:gd name="T7" fmla="*/ 0 h 31"/>
                  <a:gd name="T8" fmla="*/ 0 w 24"/>
                  <a:gd name="T9" fmla="*/ 2 h 31"/>
                  <a:gd name="T10" fmla="*/ 9 w 24"/>
                  <a:gd name="T11" fmla="*/ 8 h 31"/>
                  <a:gd name="T12" fmla="*/ 14 w 24"/>
                  <a:gd name="T13" fmla="*/ 20 h 31"/>
                  <a:gd name="T14" fmla="*/ 18 w 24"/>
                  <a:gd name="T15" fmla="*/ 31 h 31"/>
                  <a:gd name="T16" fmla="*/ 22 w 24"/>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1"/>
                  <a:gd name="T29" fmla="*/ 24 w 2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1">
                    <a:moveTo>
                      <a:pt x="22" y="30"/>
                    </a:moveTo>
                    <a:lnTo>
                      <a:pt x="24" y="21"/>
                    </a:lnTo>
                    <a:lnTo>
                      <a:pt x="20" y="9"/>
                    </a:lnTo>
                    <a:lnTo>
                      <a:pt x="12" y="0"/>
                    </a:lnTo>
                    <a:lnTo>
                      <a:pt x="0" y="2"/>
                    </a:lnTo>
                    <a:lnTo>
                      <a:pt x="9" y="8"/>
                    </a:lnTo>
                    <a:lnTo>
                      <a:pt x="14" y="20"/>
                    </a:lnTo>
                    <a:lnTo>
                      <a:pt x="18" y="31"/>
                    </a:lnTo>
                    <a:lnTo>
                      <a:pt x="22"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9" name="Freeform 79"/>
              <p:cNvSpPr>
                <a:spLocks/>
              </p:cNvSpPr>
              <p:nvPr/>
            </p:nvSpPr>
            <p:spPr bwMode="auto">
              <a:xfrm>
                <a:off x="2572" y="1270"/>
                <a:ext cx="66" cy="58"/>
              </a:xfrm>
              <a:custGeom>
                <a:avLst/>
                <a:gdLst>
                  <a:gd name="T0" fmla="*/ 64 w 66"/>
                  <a:gd name="T1" fmla="*/ 58 h 58"/>
                  <a:gd name="T2" fmla="*/ 66 w 66"/>
                  <a:gd name="T3" fmla="*/ 54 h 58"/>
                  <a:gd name="T4" fmla="*/ 64 w 66"/>
                  <a:gd name="T5" fmla="*/ 48 h 58"/>
                  <a:gd name="T6" fmla="*/ 59 w 66"/>
                  <a:gd name="T7" fmla="*/ 39 h 58"/>
                  <a:gd name="T8" fmla="*/ 50 w 66"/>
                  <a:gd name="T9" fmla="*/ 28 h 58"/>
                  <a:gd name="T10" fmla="*/ 39 w 66"/>
                  <a:gd name="T11" fmla="*/ 20 h 58"/>
                  <a:gd name="T12" fmla="*/ 28 w 66"/>
                  <a:gd name="T13" fmla="*/ 11 h 58"/>
                  <a:gd name="T14" fmla="*/ 13 w 66"/>
                  <a:gd name="T15" fmla="*/ 3 h 58"/>
                  <a:gd name="T16" fmla="*/ 0 w 66"/>
                  <a:gd name="T17" fmla="*/ 0 h 58"/>
                  <a:gd name="T18" fmla="*/ 5 w 66"/>
                  <a:gd name="T19" fmla="*/ 5 h 58"/>
                  <a:gd name="T20" fmla="*/ 13 w 66"/>
                  <a:gd name="T21" fmla="*/ 12 h 58"/>
                  <a:gd name="T22" fmla="*/ 22 w 66"/>
                  <a:gd name="T23" fmla="*/ 23 h 58"/>
                  <a:gd name="T24" fmla="*/ 32 w 66"/>
                  <a:gd name="T25" fmla="*/ 33 h 58"/>
                  <a:gd name="T26" fmla="*/ 42 w 66"/>
                  <a:gd name="T27" fmla="*/ 43 h 58"/>
                  <a:gd name="T28" fmla="*/ 51 w 66"/>
                  <a:gd name="T29" fmla="*/ 52 h 58"/>
                  <a:gd name="T30" fmla="*/ 59 w 66"/>
                  <a:gd name="T31" fmla="*/ 58 h 58"/>
                  <a:gd name="T32" fmla="*/ 64 w 66"/>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58"/>
                  <a:gd name="T53" fmla="*/ 66 w 66"/>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58">
                    <a:moveTo>
                      <a:pt x="64" y="58"/>
                    </a:moveTo>
                    <a:lnTo>
                      <a:pt x="66" y="54"/>
                    </a:lnTo>
                    <a:lnTo>
                      <a:pt x="64" y="48"/>
                    </a:lnTo>
                    <a:lnTo>
                      <a:pt x="59" y="39"/>
                    </a:lnTo>
                    <a:lnTo>
                      <a:pt x="50" y="28"/>
                    </a:lnTo>
                    <a:lnTo>
                      <a:pt x="39" y="20"/>
                    </a:lnTo>
                    <a:lnTo>
                      <a:pt x="28" y="11"/>
                    </a:lnTo>
                    <a:lnTo>
                      <a:pt x="13" y="3"/>
                    </a:lnTo>
                    <a:lnTo>
                      <a:pt x="0" y="0"/>
                    </a:lnTo>
                    <a:lnTo>
                      <a:pt x="5" y="5"/>
                    </a:lnTo>
                    <a:lnTo>
                      <a:pt x="13" y="12"/>
                    </a:lnTo>
                    <a:lnTo>
                      <a:pt x="22" y="23"/>
                    </a:lnTo>
                    <a:lnTo>
                      <a:pt x="32" y="33"/>
                    </a:lnTo>
                    <a:lnTo>
                      <a:pt x="42" y="43"/>
                    </a:lnTo>
                    <a:lnTo>
                      <a:pt x="51" y="52"/>
                    </a:lnTo>
                    <a:lnTo>
                      <a:pt x="59" y="58"/>
                    </a:lnTo>
                    <a:lnTo>
                      <a:pt x="64"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0" name="Freeform 80"/>
              <p:cNvSpPr>
                <a:spLocks/>
              </p:cNvSpPr>
              <p:nvPr/>
            </p:nvSpPr>
            <p:spPr bwMode="auto">
              <a:xfrm>
                <a:off x="2641" y="1267"/>
                <a:ext cx="52" cy="46"/>
              </a:xfrm>
              <a:custGeom>
                <a:avLst/>
                <a:gdLst>
                  <a:gd name="T0" fmla="*/ 50 w 52"/>
                  <a:gd name="T1" fmla="*/ 46 h 46"/>
                  <a:gd name="T2" fmla="*/ 52 w 52"/>
                  <a:gd name="T3" fmla="*/ 43 h 46"/>
                  <a:gd name="T4" fmla="*/ 52 w 52"/>
                  <a:gd name="T5" fmla="*/ 39 h 46"/>
                  <a:gd name="T6" fmla="*/ 47 w 52"/>
                  <a:gd name="T7" fmla="*/ 31 h 46"/>
                  <a:gd name="T8" fmla="*/ 43 w 52"/>
                  <a:gd name="T9" fmla="*/ 24 h 46"/>
                  <a:gd name="T10" fmla="*/ 34 w 52"/>
                  <a:gd name="T11" fmla="*/ 17 h 46"/>
                  <a:gd name="T12" fmla="*/ 25 w 52"/>
                  <a:gd name="T13" fmla="*/ 9 h 46"/>
                  <a:gd name="T14" fmla="*/ 13 w 52"/>
                  <a:gd name="T15" fmla="*/ 3 h 46"/>
                  <a:gd name="T16" fmla="*/ 0 w 52"/>
                  <a:gd name="T17" fmla="*/ 0 h 46"/>
                  <a:gd name="T18" fmla="*/ 6 w 52"/>
                  <a:gd name="T19" fmla="*/ 6 h 46"/>
                  <a:gd name="T20" fmla="*/ 13 w 52"/>
                  <a:gd name="T21" fmla="*/ 14 h 46"/>
                  <a:gd name="T22" fmla="*/ 21 w 52"/>
                  <a:gd name="T23" fmla="*/ 21 h 46"/>
                  <a:gd name="T24" fmla="*/ 28 w 52"/>
                  <a:gd name="T25" fmla="*/ 30 h 46"/>
                  <a:gd name="T26" fmla="*/ 35 w 52"/>
                  <a:gd name="T27" fmla="*/ 37 h 46"/>
                  <a:gd name="T28" fmla="*/ 41 w 52"/>
                  <a:gd name="T29" fmla="*/ 43 h 46"/>
                  <a:gd name="T30" fmla="*/ 47 w 52"/>
                  <a:gd name="T31" fmla="*/ 46 h 46"/>
                  <a:gd name="T32" fmla="*/ 50 w 52"/>
                  <a:gd name="T33" fmla="*/ 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6"/>
                  <a:gd name="T53" fmla="*/ 52 w 5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6">
                    <a:moveTo>
                      <a:pt x="50" y="46"/>
                    </a:moveTo>
                    <a:lnTo>
                      <a:pt x="52" y="43"/>
                    </a:lnTo>
                    <a:lnTo>
                      <a:pt x="52" y="39"/>
                    </a:lnTo>
                    <a:lnTo>
                      <a:pt x="47" y="31"/>
                    </a:lnTo>
                    <a:lnTo>
                      <a:pt x="43" y="24"/>
                    </a:lnTo>
                    <a:lnTo>
                      <a:pt x="34" y="17"/>
                    </a:lnTo>
                    <a:lnTo>
                      <a:pt x="25" y="9"/>
                    </a:lnTo>
                    <a:lnTo>
                      <a:pt x="13" y="3"/>
                    </a:lnTo>
                    <a:lnTo>
                      <a:pt x="0" y="0"/>
                    </a:lnTo>
                    <a:lnTo>
                      <a:pt x="6" y="6"/>
                    </a:lnTo>
                    <a:lnTo>
                      <a:pt x="13" y="14"/>
                    </a:lnTo>
                    <a:lnTo>
                      <a:pt x="21" y="21"/>
                    </a:lnTo>
                    <a:lnTo>
                      <a:pt x="28" y="30"/>
                    </a:lnTo>
                    <a:lnTo>
                      <a:pt x="35" y="37"/>
                    </a:lnTo>
                    <a:lnTo>
                      <a:pt x="41" y="43"/>
                    </a:lnTo>
                    <a:lnTo>
                      <a:pt x="47" y="46"/>
                    </a:lnTo>
                    <a:lnTo>
                      <a:pt x="50"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1" name="Freeform 81"/>
              <p:cNvSpPr>
                <a:spLocks/>
              </p:cNvSpPr>
              <p:nvPr/>
            </p:nvSpPr>
            <p:spPr bwMode="auto">
              <a:xfrm>
                <a:off x="2468" y="1282"/>
                <a:ext cx="58" cy="64"/>
              </a:xfrm>
              <a:custGeom>
                <a:avLst/>
                <a:gdLst>
                  <a:gd name="T0" fmla="*/ 56 w 58"/>
                  <a:gd name="T1" fmla="*/ 64 h 64"/>
                  <a:gd name="T2" fmla="*/ 58 w 58"/>
                  <a:gd name="T3" fmla="*/ 61 h 64"/>
                  <a:gd name="T4" fmla="*/ 55 w 58"/>
                  <a:gd name="T5" fmla="*/ 52 h 64"/>
                  <a:gd name="T6" fmla="*/ 49 w 58"/>
                  <a:gd name="T7" fmla="*/ 43 h 64"/>
                  <a:gd name="T8" fmla="*/ 40 w 58"/>
                  <a:gd name="T9" fmla="*/ 31 h 64"/>
                  <a:gd name="T10" fmla="*/ 31 w 58"/>
                  <a:gd name="T11" fmla="*/ 19 h 64"/>
                  <a:gd name="T12" fmla="*/ 21 w 58"/>
                  <a:gd name="T13" fmla="*/ 9 h 64"/>
                  <a:gd name="T14" fmla="*/ 9 w 58"/>
                  <a:gd name="T15" fmla="*/ 3 h 64"/>
                  <a:gd name="T16" fmla="*/ 0 w 58"/>
                  <a:gd name="T17" fmla="*/ 0 h 64"/>
                  <a:gd name="T18" fmla="*/ 5 w 58"/>
                  <a:gd name="T19" fmla="*/ 6 h 64"/>
                  <a:gd name="T20" fmla="*/ 10 w 58"/>
                  <a:gd name="T21" fmla="*/ 15 h 64"/>
                  <a:gd name="T22" fmla="*/ 18 w 58"/>
                  <a:gd name="T23" fmla="*/ 27 h 64"/>
                  <a:gd name="T24" fmla="*/ 27 w 58"/>
                  <a:gd name="T25" fmla="*/ 39 h 64"/>
                  <a:gd name="T26" fmla="*/ 34 w 58"/>
                  <a:gd name="T27" fmla="*/ 49 h 64"/>
                  <a:gd name="T28" fmla="*/ 43 w 58"/>
                  <a:gd name="T29" fmla="*/ 58 h 64"/>
                  <a:gd name="T30" fmla="*/ 50 w 58"/>
                  <a:gd name="T31" fmla="*/ 64 h 64"/>
                  <a:gd name="T32" fmla="*/ 56 w 58"/>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64"/>
                  <a:gd name="T53" fmla="*/ 58 w 5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64">
                    <a:moveTo>
                      <a:pt x="56" y="64"/>
                    </a:moveTo>
                    <a:lnTo>
                      <a:pt x="58" y="61"/>
                    </a:lnTo>
                    <a:lnTo>
                      <a:pt x="55" y="52"/>
                    </a:lnTo>
                    <a:lnTo>
                      <a:pt x="49" y="43"/>
                    </a:lnTo>
                    <a:lnTo>
                      <a:pt x="40" y="31"/>
                    </a:lnTo>
                    <a:lnTo>
                      <a:pt x="31" y="19"/>
                    </a:lnTo>
                    <a:lnTo>
                      <a:pt x="21" y="9"/>
                    </a:lnTo>
                    <a:lnTo>
                      <a:pt x="9" y="3"/>
                    </a:lnTo>
                    <a:lnTo>
                      <a:pt x="0" y="0"/>
                    </a:lnTo>
                    <a:lnTo>
                      <a:pt x="5" y="6"/>
                    </a:lnTo>
                    <a:lnTo>
                      <a:pt x="10" y="15"/>
                    </a:lnTo>
                    <a:lnTo>
                      <a:pt x="18" y="27"/>
                    </a:lnTo>
                    <a:lnTo>
                      <a:pt x="27" y="39"/>
                    </a:lnTo>
                    <a:lnTo>
                      <a:pt x="34" y="49"/>
                    </a:lnTo>
                    <a:lnTo>
                      <a:pt x="43" y="58"/>
                    </a:lnTo>
                    <a:lnTo>
                      <a:pt x="50" y="64"/>
                    </a:lnTo>
                    <a:lnTo>
                      <a:pt x="56"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2" name="Freeform 82"/>
              <p:cNvSpPr>
                <a:spLocks/>
              </p:cNvSpPr>
              <p:nvPr/>
            </p:nvSpPr>
            <p:spPr bwMode="auto">
              <a:xfrm>
                <a:off x="2385" y="1313"/>
                <a:ext cx="43" cy="53"/>
              </a:xfrm>
              <a:custGeom>
                <a:avLst/>
                <a:gdLst>
                  <a:gd name="T0" fmla="*/ 40 w 43"/>
                  <a:gd name="T1" fmla="*/ 53 h 53"/>
                  <a:gd name="T2" fmla="*/ 43 w 43"/>
                  <a:gd name="T3" fmla="*/ 50 h 53"/>
                  <a:gd name="T4" fmla="*/ 42 w 43"/>
                  <a:gd name="T5" fmla="*/ 43 h 53"/>
                  <a:gd name="T6" fmla="*/ 37 w 43"/>
                  <a:gd name="T7" fmla="*/ 34 h 53"/>
                  <a:gd name="T8" fmla="*/ 30 w 43"/>
                  <a:gd name="T9" fmla="*/ 24 h 53"/>
                  <a:gd name="T10" fmla="*/ 23 w 43"/>
                  <a:gd name="T11" fmla="*/ 15 h 53"/>
                  <a:gd name="T12" fmla="*/ 15 w 43"/>
                  <a:gd name="T13" fmla="*/ 8 h 53"/>
                  <a:gd name="T14" fmla="*/ 6 w 43"/>
                  <a:gd name="T15" fmla="*/ 2 h 53"/>
                  <a:gd name="T16" fmla="*/ 0 w 43"/>
                  <a:gd name="T17" fmla="*/ 0 h 53"/>
                  <a:gd name="T18" fmla="*/ 8 w 43"/>
                  <a:gd name="T19" fmla="*/ 12 h 53"/>
                  <a:gd name="T20" fmla="*/ 18 w 43"/>
                  <a:gd name="T21" fmla="*/ 30 h 53"/>
                  <a:gd name="T22" fmla="*/ 30 w 43"/>
                  <a:gd name="T23" fmla="*/ 46 h 53"/>
                  <a:gd name="T24" fmla="*/ 40 w 43"/>
                  <a:gd name="T25" fmla="*/ 5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3"/>
                  <a:gd name="T41" fmla="*/ 43 w 43"/>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3">
                    <a:moveTo>
                      <a:pt x="40" y="53"/>
                    </a:moveTo>
                    <a:lnTo>
                      <a:pt x="43" y="50"/>
                    </a:lnTo>
                    <a:lnTo>
                      <a:pt x="42" y="43"/>
                    </a:lnTo>
                    <a:lnTo>
                      <a:pt x="37" y="34"/>
                    </a:lnTo>
                    <a:lnTo>
                      <a:pt x="30" y="24"/>
                    </a:lnTo>
                    <a:lnTo>
                      <a:pt x="23" y="15"/>
                    </a:lnTo>
                    <a:lnTo>
                      <a:pt x="15" y="8"/>
                    </a:lnTo>
                    <a:lnTo>
                      <a:pt x="6" y="2"/>
                    </a:lnTo>
                    <a:lnTo>
                      <a:pt x="0" y="0"/>
                    </a:lnTo>
                    <a:lnTo>
                      <a:pt x="8" y="12"/>
                    </a:lnTo>
                    <a:lnTo>
                      <a:pt x="18" y="30"/>
                    </a:lnTo>
                    <a:lnTo>
                      <a:pt x="30" y="46"/>
                    </a:lnTo>
                    <a:lnTo>
                      <a:pt x="40"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3" name="Freeform 83"/>
              <p:cNvSpPr>
                <a:spLocks/>
              </p:cNvSpPr>
              <p:nvPr/>
            </p:nvSpPr>
            <p:spPr bwMode="auto">
              <a:xfrm>
                <a:off x="2666" y="1263"/>
                <a:ext cx="58" cy="9"/>
              </a:xfrm>
              <a:custGeom>
                <a:avLst/>
                <a:gdLst>
                  <a:gd name="T0" fmla="*/ 0 w 58"/>
                  <a:gd name="T1" fmla="*/ 7 h 9"/>
                  <a:gd name="T2" fmla="*/ 4 w 58"/>
                  <a:gd name="T3" fmla="*/ 7 h 9"/>
                  <a:gd name="T4" fmla="*/ 12 w 58"/>
                  <a:gd name="T5" fmla="*/ 6 h 9"/>
                  <a:gd name="T6" fmla="*/ 21 w 58"/>
                  <a:gd name="T7" fmla="*/ 4 h 9"/>
                  <a:gd name="T8" fmla="*/ 31 w 58"/>
                  <a:gd name="T9" fmla="*/ 3 h 9"/>
                  <a:gd name="T10" fmla="*/ 41 w 58"/>
                  <a:gd name="T11" fmla="*/ 1 h 9"/>
                  <a:gd name="T12" fmla="*/ 50 w 58"/>
                  <a:gd name="T13" fmla="*/ 0 h 9"/>
                  <a:gd name="T14" fmla="*/ 56 w 58"/>
                  <a:gd name="T15" fmla="*/ 0 h 9"/>
                  <a:gd name="T16" fmla="*/ 58 w 58"/>
                  <a:gd name="T17" fmla="*/ 3 h 9"/>
                  <a:gd name="T18" fmla="*/ 56 w 58"/>
                  <a:gd name="T19" fmla="*/ 6 h 9"/>
                  <a:gd name="T20" fmla="*/ 50 w 58"/>
                  <a:gd name="T21" fmla="*/ 9 h 9"/>
                  <a:gd name="T22" fmla="*/ 43 w 58"/>
                  <a:gd name="T23" fmla="*/ 9 h 9"/>
                  <a:gd name="T24" fmla="*/ 34 w 58"/>
                  <a:gd name="T25" fmla="*/ 9 h 9"/>
                  <a:gd name="T26" fmla="*/ 24 w 58"/>
                  <a:gd name="T27" fmla="*/ 9 h 9"/>
                  <a:gd name="T28" fmla="*/ 13 w 58"/>
                  <a:gd name="T29" fmla="*/ 9 h 9"/>
                  <a:gd name="T30" fmla="*/ 6 w 58"/>
                  <a:gd name="T31" fmla="*/ 7 h 9"/>
                  <a:gd name="T32" fmla="*/ 0 w 5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9"/>
                  <a:gd name="T53" fmla="*/ 58 w 5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9">
                    <a:moveTo>
                      <a:pt x="0" y="7"/>
                    </a:moveTo>
                    <a:lnTo>
                      <a:pt x="4" y="7"/>
                    </a:lnTo>
                    <a:lnTo>
                      <a:pt x="12" y="6"/>
                    </a:lnTo>
                    <a:lnTo>
                      <a:pt x="21" y="4"/>
                    </a:lnTo>
                    <a:lnTo>
                      <a:pt x="31" y="3"/>
                    </a:lnTo>
                    <a:lnTo>
                      <a:pt x="41" y="1"/>
                    </a:lnTo>
                    <a:lnTo>
                      <a:pt x="50" y="0"/>
                    </a:lnTo>
                    <a:lnTo>
                      <a:pt x="56" y="0"/>
                    </a:lnTo>
                    <a:lnTo>
                      <a:pt x="58" y="3"/>
                    </a:lnTo>
                    <a:lnTo>
                      <a:pt x="56" y="6"/>
                    </a:lnTo>
                    <a:lnTo>
                      <a:pt x="50" y="9"/>
                    </a:lnTo>
                    <a:lnTo>
                      <a:pt x="43" y="9"/>
                    </a:lnTo>
                    <a:lnTo>
                      <a:pt x="34" y="9"/>
                    </a:lnTo>
                    <a:lnTo>
                      <a:pt x="24" y="9"/>
                    </a:lnTo>
                    <a:lnTo>
                      <a:pt x="13" y="9"/>
                    </a:lnTo>
                    <a:lnTo>
                      <a:pt x="6" y="7"/>
                    </a:lnTo>
                    <a:lnTo>
                      <a:pt x="0"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4" name="Freeform 84"/>
              <p:cNvSpPr>
                <a:spLocks/>
              </p:cNvSpPr>
              <p:nvPr/>
            </p:nvSpPr>
            <p:spPr bwMode="auto">
              <a:xfrm>
                <a:off x="2600" y="1199"/>
                <a:ext cx="76" cy="70"/>
              </a:xfrm>
              <a:custGeom>
                <a:avLst/>
                <a:gdLst>
                  <a:gd name="T0" fmla="*/ 0 w 76"/>
                  <a:gd name="T1" fmla="*/ 70 h 70"/>
                  <a:gd name="T2" fmla="*/ 8 w 76"/>
                  <a:gd name="T3" fmla="*/ 65 h 70"/>
                  <a:gd name="T4" fmla="*/ 20 w 76"/>
                  <a:gd name="T5" fmla="*/ 57 h 70"/>
                  <a:gd name="T6" fmla="*/ 35 w 76"/>
                  <a:gd name="T7" fmla="*/ 46 h 70"/>
                  <a:gd name="T8" fmla="*/ 50 w 76"/>
                  <a:gd name="T9" fmla="*/ 34 h 70"/>
                  <a:gd name="T10" fmla="*/ 62 w 76"/>
                  <a:gd name="T11" fmla="*/ 24 h 70"/>
                  <a:gd name="T12" fmla="*/ 72 w 76"/>
                  <a:gd name="T13" fmla="*/ 14 h 70"/>
                  <a:gd name="T14" fmla="*/ 76 w 76"/>
                  <a:gd name="T15" fmla="*/ 5 h 70"/>
                  <a:gd name="T16" fmla="*/ 75 w 76"/>
                  <a:gd name="T17" fmla="*/ 0 h 70"/>
                  <a:gd name="T18" fmla="*/ 69 w 76"/>
                  <a:gd name="T19" fmla="*/ 0 h 70"/>
                  <a:gd name="T20" fmla="*/ 60 w 76"/>
                  <a:gd name="T21" fmla="*/ 6 h 70"/>
                  <a:gd name="T22" fmla="*/ 50 w 76"/>
                  <a:gd name="T23" fmla="*/ 15 h 70"/>
                  <a:gd name="T24" fmla="*/ 39 w 76"/>
                  <a:gd name="T25" fmla="*/ 29 h 70"/>
                  <a:gd name="T26" fmla="*/ 28 w 76"/>
                  <a:gd name="T27" fmla="*/ 40 h 70"/>
                  <a:gd name="T28" fmla="*/ 17 w 76"/>
                  <a:gd name="T29" fmla="*/ 54 h 70"/>
                  <a:gd name="T30" fmla="*/ 7 w 76"/>
                  <a:gd name="T31" fmla="*/ 64 h 70"/>
                  <a:gd name="T32" fmla="*/ 0 w 76"/>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0"/>
                  <a:gd name="T53" fmla="*/ 76 w 7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0">
                    <a:moveTo>
                      <a:pt x="0" y="70"/>
                    </a:moveTo>
                    <a:lnTo>
                      <a:pt x="8" y="65"/>
                    </a:lnTo>
                    <a:lnTo>
                      <a:pt x="20" y="57"/>
                    </a:lnTo>
                    <a:lnTo>
                      <a:pt x="35" y="46"/>
                    </a:lnTo>
                    <a:lnTo>
                      <a:pt x="50" y="34"/>
                    </a:lnTo>
                    <a:lnTo>
                      <a:pt x="62" y="24"/>
                    </a:lnTo>
                    <a:lnTo>
                      <a:pt x="72" y="14"/>
                    </a:lnTo>
                    <a:lnTo>
                      <a:pt x="76" y="5"/>
                    </a:lnTo>
                    <a:lnTo>
                      <a:pt x="75" y="0"/>
                    </a:lnTo>
                    <a:lnTo>
                      <a:pt x="69" y="0"/>
                    </a:lnTo>
                    <a:lnTo>
                      <a:pt x="60" y="6"/>
                    </a:lnTo>
                    <a:lnTo>
                      <a:pt x="50" y="15"/>
                    </a:lnTo>
                    <a:lnTo>
                      <a:pt x="39" y="29"/>
                    </a:lnTo>
                    <a:lnTo>
                      <a:pt x="28" y="40"/>
                    </a:lnTo>
                    <a:lnTo>
                      <a:pt x="17" y="54"/>
                    </a:lnTo>
                    <a:lnTo>
                      <a:pt x="7" y="64"/>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5" name="Freeform 85"/>
              <p:cNvSpPr>
                <a:spLocks/>
              </p:cNvSpPr>
              <p:nvPr/>
            </p:nvSpPr>
            <p:spPr bwMode="auto">
              <a:xfrm>
                <a:off x="2572" y="1199"/>
                <a:ext cx="69" cy="73"/>
              </a:xfrm>
              <a:custGeom>
                <a:avLst/>
                <a:gdLst>
                  <a:gd name="T0" fmla="*/ 0 w 69"/>
                  <a:gd name="T1" fmla="*/ 73 h 73"/>
                  <a:gd name="T2" fmla="*/ 8 w 69"/>
                  <a:gd name="T3" fmla="*/ 67 h 73"/>
                  <a:gd name="T4" fmla="*/ 20 w 69"/>
                  <a:gd name="T5" fmla="*/ 57 h 73"/>
                  <a:gd name="T6" fmla="*/ 32 w 69"/>
                  <a:gd name="T7" fmla="*/ 46 h 73"/>
                  <a:gd name="T8" fmla="*/ 45 w 69"/>
                  <a:gd name="T9" fmla="*/ 33 h 73"/>
                  <a:gd name="T10" fmla="*/ 57 w 69"/>
                  <a:gd name="T11" fmla="*/ 21 h 73"/>
                  <a:gd name="T12" fmla="*/ 66 w 69"/>
                  <a:gd name="T13" fmla="*/ 11 h 73"/>
                  <a:gd name="T14" fmla="*/ 69 w 69"/>
                  <a:gd name="T15" fmla="*/ 3 h 73"/>
                  <a:gd name="T16" fmla="*/ 67 w 69"/>
                  <a:gd name="T17" fmla="*/ 0 h 73"/>
                  <a:gd name="T18" fmla="*/ 60 w 69"/>
                  <a:gd name="T19" fmla="*/ 3 h 73"/>
                  <a:gd name="T20" fmla="*/ 51 w 69"/>
                  <a:gd name="T21" fmla="*/ 11 h 73"/>
                  <a:gd name="T22" fmla="*/ 42 w 69"/>
                  <a:gd name="T23" fmla="*/ 21 h 73"/>
                  <a:gd name="T24" fmla="*/ 32 w 69"/>
                  <a:gd name="T25" fmla="*/ 34 h 73"/>
                  <a:gd name="T26" fmla="*/ 22 w 69"/>
                  <a:gd name="T27" fmla="*/ 46 h 73"/>
                  <a:gd name="T28" fmla="*/ 13 w 69"/>
                  <a:gd name="T29" fmla="*/ 60 h 73"/>
                  <a:gd name="T30" fmla="*/ 5 w 69"/>
                  <a:gd name="T31" fmla="*/ 68 h 73"/>
                  <a:gd name="T32" fmla="*/ 0 w 69"/>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3"/>
                  <a:gd name="T53" fmla="*/ 69 w 69"/>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3">
                    <a:moveTo>
                      <a:pt x="0" y="73"/>
                    </a:moveTo>
                    <a:lnTo>
                      <a:pt x="8" y="67"/>
                    </a:lnTo>
                    <a:lnTo>
                      <a:pt x="20" y="57"/>
                    </a:lnTo>
                    <a:lnTo>
                      <a:pt x="32" y="46"/>
                    </a:lnTo>
                    <a:lnTo>
                      <a:pt x="45" y="33"/>
                    </a:lnTo>
                    <a:lnTo>
                      <a:pt x="57" y="21"/>
                    </a:lnTo>
                    <a:lnTo>
                      <a:pt x="66" y="11"/>
                    </a:lnTo>
                    <a:lnTo>
                      <a:pt x="69" y="3"/>
                    </a:lnTo>
                    <a:lnTo>
                      <a:pt x="67" y="0"/>
                    </a:lnTo>
                    <a:lnTo>
                      <a:pt x="60" y="3"/>
                    </a:lnTo>
                    <a:lnTo>
                      <a:pt x="51" y="11"/>
                    </a:lnTo>
                    <a:lnTo>
                      <a:pt x="42" y="21"/>
                    </a:lnTo>
                    <a:lnTo>
                      <a:pt x="32" y="34"/>
                    </a:lnTo>
                    <a:lnTo>
                      <a:pt x="22" y="46"/>
                    </a:lnTo>
                    <a:lnTo>
                      <a:pt x="13" y="60"/>
                    </a:lnTo>
                    <a:lnTo>
                      <a:pt x="5" y="68"/>
                    </a:lnTo>
                    <a:lnTo>
                      <a:pt x="0"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6" name="Freeform 86"/>
              <p:cNvSpPr>
                <a:spLocks/>
              </p:cNvSpPr>
              <p:nvPr/>
            </p:nvSpPr>
            <p:spPr bwMode="auto">
              <a:xfrm>
                <a:off x="2539" y="1198"/>
                <a:ext cx="61" cy="77"/>
              </a:xfrm>
              <a:custGeom>
                <a:avLst/>
                <a:gdLst>
                  <a:gd name="T0" fmla="*/ 0 w 61"/>
                  <a:gd name="T1" fmla="*/ 77 h 77"/>
                  <a:gd name="T2" fmla="*/ 9 w 61"/>
                  <a:gd name="T3" fmla="*/ 69 h 77"/>
                  <a:gd name="T4" fmla="*/ 21 w 61"/>
                  <a:gd name="T5" fmla="*/ 59 h 77"/>
                  <a:gd name="T6" fmla="*/ 33 w 61"/>
                  <a:gd name="T7" fmla="*/ 46 h 77"/>
                  <a:gd name="T8" fmla="*/ 43 w 61"/>
                  <a:gd name="T9" fmla="*/ 34 h 77"/>
                  <a:gd name="T10" fmla="*/ 52 w 61"/>
                  <a:gd name="T11" fmla="*/ 21 h 77"/>
                  <a:gd name="T12" fmla="*/ 59 w 61"/>
                  <a:gd name="T13" fmla="*/ 10 h 77"/>
                  <a:gd name="T14" fmla="*/ 61 w 61"/>
                  <a:gd name="T15" fmla="*/ 3 h 77"/>
                  <a:gd name="T16" fmla="*/ 59 w 61"/>
                  <a:gd name="T17" fmla="*/ 0 h 77"/>
                  <a:gd name="T18" fmla="*/ 53 w 61"/>
                  <a:gd name="T19" fmla="*/ 3 h 77"/>
                  <a:gd name="T20" fmla="*/ 46 w 61"/>
                  <a:gd name="T21" fmla="*/ 10 h 77"/>
                  <a:gd name="T22" fmla="*/ 38 w 61"/>
                  <a:gd name="T23" fmla="*/ 21 h 77"/>
                  <a:gd name="T24" fmla="*/ 30 w 61"/>
                  <a:gd name="T25" fmla="*/ 34 h 77"/>
                  <a:gd name="T26" fmla="*/ 22 w 61"/>
                  <a:gd name="T27" fmla="*/ 49 h 77"/>
                  <a:gd name="T28" fmla="*/ 13 w 61"/>
                  <a:gd name="T29" fmla="*/ 61 h 77"/>
                  <a:gd name="T30" fmla="*/ 6 w 61"/>
                  <a:gd name="T31" fmla="*/ 71 h 77"/>
                  <a:gd name="T32" fmla="*/ 0 w 61"/>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7"/>
                  <a:gd name="T53" fmla="*/ 61 w 61"/>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7">
                    <a:moveTo>
                      <a:pt x="0" y="77"/>
                    </a:moveTo>
                    <a:lnTo>
                      <a:pt x="9" y="69"/>
                    </a:lnTo>
                    <a:lnTo>
                      <a:pt x="21" y="59"/>
                    </a:lnTo>
                    <a:lnTo>
                      <a:pt x="33" y="46"/>
                    </a:lnTo>
                    <a:lnTo>
                      <a:pt x="43" y="34"/>
                    </a:lnTo>
                    <a:lnTo>
                      <a:pt x="52" y="21"/>
                    </a:lnTo>
                    <a:lnTo>
                      <a:pt x="59" y="10"/>
                    </a:lnTo>
                    <a:lnTo>
                      <a:pt x="61" y="3"/>
                    </a:lnTo>
                    <a:lnTo>
                      <a:pt x="59" y="0"/>
                    </a:lnTo>
                    <a:lnTo>
                      <a:pt x="53" y="3"/>
                    </a:lnTo>
                    <a:lnTo>
                      <a:pt x="46" y="10"/>
                    </a:lnTo>
                    <a:lnTo>
                      <a:pt x="38" y="21"/>
                    </a:lnTo>
                    <a:lnTo>
                      <a:pt x="30" y="34"/>
                    </a:lnTo>
                    <a:lnTo>
                      <a:pt x="22" y="49"/>
                    </a:lnTo>
                    <a:lnTo>
                      <a:pt x="13" y="61"/>
                    </a:lnTo>
                    <a:lnTo>
                      <a:pt x="6" y="71"/>
                    </a:lnTo>
                    <a:lnTo>
                      <a:pt x="0" y="7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7" name="Freeform 87"/>
              <p:cNvSpPr>
                <a:spLocks/>
              </p:cNvSpPr>
              <p:nvPr/>
            </p:nvSpPr>
            <p:spPr bwMode="auto">
              <a:xfrm>
                <a:off x="2507" y="1211"/>
                <a:ext cx="45" cy="71"/>
              </a:xfrm>
              <a:custGeom>
                <a:avLst/>
                <a:gdLst>
                  <a:gd name="T0" fmla="*/ 0 w 45"/>
                  <a:gd name="T1" fmla="*/ 71 h 71"/>
                  <a:gd name="T2" fmla="*/ 7 w 45"/>
                  <a:gd name="T3" fmla="*/ 65 h 71"/>
                  <a:gd name="T4" fmla="*/ 16 w 45"/>
                  <a:gd name="T5" fmla="*/ 55 h 71"/>
                  <a:gd name="T6" fmla="*/ 25 w 45"/>
                  <a:gd name="T7" fmla="*/ 43 h 71"/>
                  <a:gd name="T8" fmla="*/ 33 w 45"/>
                  <a:gd name="T9" fmla="*/ 31 h 71"/>
                  <a:gd name="T10" fmla="*/ 41 w 45"/>
                  <a:gd name="T11" fmla="*/ 19 h 71"/>
                  <a:gd name="T12" fmla="*/ 45 w 45"/>
                  <a:gd name="T13" fmla="*/ 9 h 71"/>
                  <a:gd name="T14" fmla="*/ 45 w 45"/>
                  <a:gd name="T15" fmla="*/ 3 h 71"/>
                  <a:gd name="T16" fmla="*/ 41 w 45"/>
                  <a:gd name="T17" fmla="*/ 0 h 71"/>
                  <a:gd name="T18" fmla="*/ 28 w 45"/>
                  <a:gd name="T19" fmla="*/ 11 h 71"/>
                  <a:gd name="T20" fmla="*/ 19 w 45"/>
                  <a:gd name="T21" fmla="*/ 31 h 71"/>
                  <a:gd name="T22" fmla="*/ 8 w 45"/>
                  <a:gd name="T23" fmla="*/ 55 h 71"/>
                  <a:gd name="T24" fmla="*/ 0 w 45"/>
                  <a:gd name="T25" fmla="*/ 71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71"/>
                  <a:gd name="T41" fmla="*/ 45 w 45"/>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71">
                    <a:moveTo>
                      <a:pt x="0" y="71"/>
                    </a:moveTo>
                    <a:lnTo>
                      <a:pt x="7" y="65"/>
                    </a:lnTo>
                    <a:lnTo>
                      <a:pt x="16" y="55"/>
                    </a:lnTo>
                    <a:lnTo>
                      <a:pt x="25" y="43"/>
                    </a:lnTo>
                    <a:lnTo>
                      <a:pt x="33" y="31"/>
                    </a:lnTo>
                    <a:lnTo>
                      <a:pt x="41" y="19"/>
                    </a:lnTo>
                    <a:lnTo>
                      <a:pt x="45" y="9"/>
                    </a:lnTo>
                    <a:lnTo>
                      <a:pt x="45" y="3"/>
                    </a:lnTo>
                    <a:lnTo>
                      <a:pt x="41" y="0"/>
                    </a:lnTo>
                    <a:lnTo>
                      <a:pt x="28" y="11"/>
                    </a:lnTo>
                    <a:lnTo>
                      <a:pt x="19" y="31"/>
                    </a:lnTo>
                    <a:lnTo>
                      <a:pt x="8" y="55"/>
                    </a:lnTo>
                    <a:lnTo>
                      <a:pt x="0"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8" name="Freeform 88"/>
              <p:cNvSpPr>
                <a:spLocks/>
              </p:cNvSpPr>
              <p:nvPr/>
            </p:nvSpPr>
            <p:spPr bwMode="auto">
              <a:xfrm>
                <a:off x="2471" y="1220"/>
                <a:ext cx="41" cy="68"/>
              </a:xfrm>
              <a:custGeom>
                <a:avLst/>
                <a:gdLst>
                  <a:gd name="T0" fmla="*/ 0 w 41"/>
                  <a:gd name="T1" fmla="*/ 68 h 68"/>
                  <a:gd name="T2" fmla="*/ 6 w 41"/>
                  <a:gd name="T3" fmla="*/ 62 h 68"/>
                  <a:gd name="T4" fmla="*/ 13 w 41"/>
                  <a:gd name="T5" fmla="*/ 52 h 68"/>
                  <a:gd name="T6" fmla="*/ 21 w 41"/>
                  <a:gd name="T7" fmla="*/ 40 h 68"/>
                  <a:gd name="T8" fmla="*/ 30 w 41"/>
                  <a:gd name="T9" fmla="*/ 27 h 68"/>
                  <a:gd name="T10" fmla="*/ 36 w 41"/>
                  <a:gd name="T11" fmla="*/ 16 h 68"/>
                  <a:gd name="T12" fmla="*/ 40 w 41"/>
                  <a:gd name="T13" fmla="*/ 6 h 68"/>
                  <a:gd name="T14" fmla="*/ 41 w 41"/>
                  <a:gd name="T15" fmla="*/ 0 h 68"/>
                  <a:gd name="T16" fmla="*/ 37 w 41"/>
                  <a:gd name="T17" fmla="*/ 0 h 68"/>
                  <a:gd name="T18" fmla="*/ 24 w 41"/>
                  <a:gd name="T19" fmla="*/ 12 h 68"/>
                  <a:gd name="T20" fmla="*/ 13 w 41"/>
                  <a:gd name="T21" fmla="*/ 33 h 68"/>
                  <a:gd name="T22" fmla="*/ 6 w 41"/>
                  <a:gd name="T23" fmla="*/ 55 h 68"/>
                  <a:gd name="T24" fmla="*/ 0 w 41"/>
                  <a:gd name="T25" fmla="*/ 68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8"/>
                  <a:gd name="T41" fmla="*/ 41 w 4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8">
                    <a:moveTo>
                      <a:pt x="0" y="68"/>
                    </a:moveTo>
                    <a:lnTo>
                      <a:pt x="6" y="62"/>
                    </a:lnTo>
                    <a:lnTo>
                      <a:pt x="13" y="52"/>
                    </a:lnTo>
                    <a:lnTo>
                      <a:pt x="21" y="40"/>
                    </a:lnTo>
                    <a:lnTo>
                      <a:pt x="30" y="27"/>
                    </a:lnTo>
                    <a:lnTo>
                      <a:pt x="36" y="16"/>
                    </a:lnTo>
                    <a:lnTo>
                      <a:pt x="40" y="6"/>
                    </a:lnTo>
                    <a:lnTo>
                      <a:pt x="41" y="0"/>
                    </a:lnTo>
                    <a:lnTo>
                      <a:pt x="37" y="0"/>
                    </a:lnTo>
                    <a:lnTo>
                      <a:pt x="24" y="12"/>
                    </a:lnTo>
                    <a:lnTo>
                      <a:pt x="13" y="33"/>
                    </a:lnTo>
                    <a:lnTo>
                      <a:pt x="6" y="55"/>
                    </a:lnTo>
                    <a:lnTo>
                      <a:pt x="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9" name="Freeform 89"/>
              <p:cNvSpPr>
                <a:spLocks/>
              </p:cNvSpPr>
              <p:nvPr/>
            </p:nvSpPr>
            <p:spPr bwMode="auto">
              <a:xfrm>
                <a:off x="2437" y="1238"/>
                <a:ext cx="21" cy="59"/>
              </a:xfrm>
              <a:custGeom>
                <a:avLst/>
                <a:gdLst>
                  <a:gd name="T0" fmla="*/ 0 w 21"/>
                  <a:gd name="T1" fmla="*/ 59 h 59"/>
                  <a:gd name="T2" fmla="*/ 10 w 21"/>
                  <a:gd name="T3" fmla="*/ 43 h 59"/>
                  <a:gd name="T4" fmla="*/ 18 w 21"/>
                  <a:gd name="T5" fmla="*/ 22 h 59"/>
                  <a:gd name="T6" fmla="*/ 21 w 21"/>
                  <a:gd name="T7" fmla="*/ 6 h 59"/>
                  <a:gd name="T8" fmla="*/ 13 w 21"/>
                  <a:gd name="T9" fmla="*/ 0 h 59"/>
                  <a:gd name="T10" fmla="*/ 5 w 21"/>
                  <a:gd name="T11" fmla="*/ 9 h 59"/>
                  <a:gd name="T12" fmla="*/ 3 w 21"/>
                  <a:gd name="T13" fmla="*/ 25 h 59"/>
                  <a:gd name="T14" fmla="*/ 3 w 21"/>
                  <a:gd name="T15" fmla="*/ 44 h 59"/>
                  <a:gd name="T16" fmla="*/ 0 w 21"/>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9"/>
                  <a:gd name="T29" fmla="*/ 21 w 21"/>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9">
                    <a:moveTo>
                      <a:pt x="0" y="59"/>
                    </a:moveTo>
                    <a:lnTo>
                      <a:pt x="10" y="43"/>
                    </a:lnTo>
                    <a:lnTo>
                      <a:pt x="18" y="22"/>
                    </a:lnTo>
                    <a:lnTo>
                      <a:pt x="21" y="6"/>
                    </a:lnTo>
                    <a:lnTo>
                      <a:pt x="13" y="0"/>
                    </a:lnTo>
                    <a:lnTo>
                      <a:pt x="5" y="9"/>
                    </a:lnTo>
                    <a:lnTo>
                      <a:pt x="3" y="25"/>
                    </a:lnTo>
                    <a:lnTo>
                      <a:pt x="3" y="44"/>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0" name="Freeform 90"/>
              <p:cNvSpPr>
                <a:spLocks/>
              </p:cNvSpPr>
              <p:nvPr/>
            </p:nvSpPr>
            <p:spPr bwMode="auto">
              <a:xfrm>
                <a:off x="2408" y="1254"/>
                <a:ext cx="11" cy="52"/>
              </a:xfrm>
              <a:custGeom>
                <a:avLst/>
                <a:gdLst>
                  <a:gd name="T0" fmla="*/ 3 w 11"/>
                  <a:gd name="T1" fmla="*/ 52 h 52"/>
                  <a:gd name="T2" fmla="*/ 7 w 11"/>
                  <a:gd name="T3" fmla="*/ 39 h 52"/>
                  <a:gd name="T4" fmla="*/ 11 w 11"/>
                  <a:gd name="T5" fmla="*/ 21 h 52"/>
                  <a:gd name="T6" fmla="*/ 11 w 11"/>
                  <a:gd name="T7" fmla="*/ 5 h 52"/>
                  <a:gd name="T8" fmla="*/ 6 w 11"/>
                  <a:gd name="T9" fmla="*/ 0 h 52"/>
                  <a:gd name="T10" fmla="*/ 0 w 11"/>
                  <a:gd name="T11" fmla="*/ 8 h 52"/>
                  <a:gd name="T12" fmla="*/ 1 w 11"/>
                  <a:gd name="T13" fmla="*/ 21 h 52"/>
                  <a:gd name="T14" fmla="*/ 3 w 11"/>
                  <a:gd name="T15" fmla="*/ 37 h 52"/>
                  <a:gd name="T16" fmla="*/ 3 w 11"/>
                  <a:gd name="T17" fmla="*/ 5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2"/>
                  <a:gd name="T29" fmla="*/ 11 w 1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2">
                    <a:moveTo>
                      <a:pt x="3" y="52"/>
                    </a:moveTo>
                    <a:lnTo>
                      <a:pt x="7" y="39"/>
                    </a:lnTo>
                    <a:lnTo>
                      <a:pt x="11" y="21"/>
                    </a:lnTo>
                    <a:lnTo>
                      <a:pt x="11" y="5"/>
                    </a:lnTo>
                    <a:lnTo>
                      <a:pt x="6" y="0"/>
                    </a:lnTo>
                    <a:lnTo>
                      <a:pt x="0" y="8"/>
                    </a:lnTo>
                    <a:lnTo>
                      <a:pt x="1" y="21"/>
                    </a:lnTo>
                    <a:lnTo>
                      <a:pt x="3" y="37"/>
                    </a:lnTo>
                    <a:lnTo>
                      <a:pt x="3"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1" name="Freeform 91"/>
              <p:cNvSpPr>
                <a:spLocks/>
              </p:cNvSpPr>
              <p:nvPr/>
            </p:nvSpPr>
            <p:spPr bwMode="auto">
              <a:xfrm>
                <a:off x="2377" y="1264"/>
                <a:ext cx="14" cy="51"/>
              </a:xfrm>
              <a:custGeom>
                <a:avLst/>
                <a:gdLst>
                  <a:gd name="T0" fmla="*/ 10 w 14"/>
                  <a:gd name="T1" fmla="*/ 51 h 51"/>
                  <a:gd name="T2" fmla="*/ 13 w 14"/>
                  <a:gd name="T3" fmla="*/ 39 h 51"/>
                  <a:gd name="T4" fmla="*/ 14 w 14"/>
                  <a:gd name="T5" fmla="*/ 23 h 51"/>
                  <a:gd name="T6" fmla="*/ 11 w 14"/>
                  <a:gd name="T7" fmla="*/ 6 h 51"/>
                  <a:gd name="T8" fmla="*/ 4 w 14"/>
                  <a:gd name="T9" fmla="*/ 0 h 51"/>
                  <a:gd name="T10" fmla="*/ 0 w 14"/>
                  <a:gd name="T11" fmla="*/ 6 h 51"/>
                  <a:gd name="T12" fmla="*/ 3 w 14"/>
                  <a:gd name="T13" fmla="*/ 18 h 51"/>
                  <a:gd name="T14" fmla="*/ 7 w 14"/>
                  <a:gd name="T15" fmla="*/ 34 h 51"/>
                  <a:gd name="T16" fmla="*/ 10 w 14"/>
                  <a:gd name="T17" fmla="*/ 5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1"/>
                  <a:gd name="T29" fmla="*/ 14 w 1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1">
                    <a:moveTo>
                      <a:pt x="10" y="51"/>
                    </a:moveTo>
                    <a:lnTo>
                      <a:pt x="13" y="39"/>
                    </a:lnTo>
                    <a:lnTo>
                      <a:pt x="14" y="23"/>
                    </a:lnTo>
                    <a:lnTo>
                      <a:pt x="11" y="6"/>
                    </a:lnTo>
                    <a:lnTo>
                      <a:pt x="4" y="0"/>
                    </a:lnTo>
                    <a:lnTo>
                      <a:pt x="0" y="6"/>
                    </a:lnTo>
                    <a:lnTo>
                      <a:pt x="3" y="18"/>
                    </a:lnTo>
                    <a:lnTo>
                      <a:pt x="7" y="34"/>
                    </a:lnTo>
                    <a:lnTo>
                      <a:pt x="10"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2" name="Freeform 92"/>
              <p:cNvSpPr>
                <a:spLocks/>
              </p:cNvSpPr>
              <p:nvPr/>
            </p:nvSpPr>
            <p:spPr bwMode="auto">
              <a:xfrm>
                <a:off x="2353" y="1282"/>
                <a:ext cx="15" cy="49"/>
              </a:xfrm>
              <a:custGeom>
                <a:avLst/>
                <a:gdLst>
                  <a:gd name="T0" fmla="*/ 1 w 15"/>
                  <a:gd name="T1" fmla="*/ 49 h 49"/>
                  <a:gd name="T2" fmla="*/ 9 w 15"/>
                  <a:gd name="T3" fmla="*/ 42 h 49"/>
                  <a:gd name="T4" fmla="*/ 15 w 15"/>
                  <a:gd name="T5" fmla="*/ 27 h 49"/>
                  <a:gd name="T6" fmla="*/ 15 w 15"/>
                  <a:gd name="T7" fmla="*/ 11 h 49"/>
                  <a:gd name="T8" fmla="*/ 7 w 15"/>
                  <a:gd name="T9" fmla="*/ 0 h 49"/>
                  <a:gd name="T10" fmla="*/ 0 w 15"/>
                  <a:gd name="T11" fmla="*/ 5 h 49"/>
                  <a:gd name="T12" fmla="*/ 0 w 15"/>
                  <a:gd name="T13" fmla="*/ 18 h 49"/>
                  <a:gd name="T14" fmla="*/ 1 w 15"/>
                  <a:gd name="T15" fmla="*/ 36 h 49"/>
                  <a:gd name="T16" fmla="*/ 1 w 15"/>
                  <a:gd name="T17" fmla="*/ 4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9"/>
                  <a:gd name="T29" fmla="*/ 15 w 15"/>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9">
                    <a:moveTo>
                      <a:pt x="1" y="49"/>
                    </a:moveTo>
                    <a:lnTo>
                      <a:pt x="9" y="42"/>
                    </a:lnTo>
                    <a:lnTo>
                      <a:pt x="15" y="27"/>
                    </a:lnTo>
                    <a:lnTo>
                      <a:pt x="15" y="11"/>
                    </a:lnTo>
                    <a:lnTo>
                      <a:pt x="7" y="0"/>
                    </a:lnTo>
                    <a:lnTo>
                      <a:pt x="0" y="5"/>
                    </a:lnTo>
                    <a:lnTo>
                      <a:pt x="0" y="18"/>
                    </a:lnTo>
                    <a:lnTo>
                      <a:pt x="1" y="36"/>
                    </a:lnTo>
                    <a:lnTo>
                      <a:pt x="1"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3" name="Freeform 93"/>
              <p:cNvSpPr>
                <a:spLocks/>
              </p:cNvSpPr>
              <p:nvPr/>
            </p:nvSpPr>
            <p:spPr bwMode="auto">
              <a:xfrm>
                <a:off x="2335" y="1288"/>
                <a:ext cx="14" cy="55"/>
              </a:xfrm>
              <a:custGeom>
                <a:avLst/>
                <a:gdLst>
                  <a:gd name="T0" fmla="*/ 5 w 14"/>
                  <a:gd name="T1" fmla="*/ 55 h 55"/>
                  <a:gd name="T2" fmla="*/ 9 w 14"/>
                  <a:gd name="T3" fmla="*/ 43 h 55"/>
                  <a:gd name="T4" fmla="*/ 14 w 14"/>
                  <a:gd name="T5" fmla="*/ 27 h 55"/>
                  <a:gd name="T6" fmla="*/ 14 w 14"/>
                  <a:gd name="T7" fmla="*/ 10 h 55"/>
                  <a:gd name="T8" fmla="*/ 8 w 14"/>
                  <a:gd name="T9" fmla="*/ 0 h 55"/>
                  <a:gd name="T10" fmla="*/ 0 w 14"/>
                  <a:gd name="T11" fmla="*/ 5 h 55"/>
                  <a:gd name="T12" fmla="*/ 0 w 14"/>
                  <a:gd name="T13" fmla="*/ 21 h 55"/>
                  <a:gd name="T14" fmla="*/ 2 w 14"/>
                  <a:gd name="T15" fmla="*/ 42 h 55"/>
                  <a:gd name="T16" fmla="*/ 5 w 14"/>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5"/>
                  <a:gd name="T29" fmla="*/ 14 w 1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5">
                    <a:moveTo>
                      <a:pt x="5" y="55"/>
                    </a:moveTo>
                    <a:lnTo>
                      <a:pt x="9" y="43"/>
                    </a:lnTo>
                    <a:lnTo>
                      <a:pt x="14" y="27"/>
                    </a:lnTo>
                    <a:lnTo>
                      <a:pt x="14" y="10"/>
                    </a:lnTo>
                    <a:lnTo>
                      <a:pt x="8" y="0"/>
                    </a:lnTo>
                    <a:lnTo>
                      <a:pt x="0" y="5"/>
                    </a:lnTo>
                    <a:lnTo>
                      <a:pt x="0" y="21"/>
                    </a:lnTo>
                    <a:lnTo>
                      <a:pt x="2" y="42"/>
                    </a:lnTo>
                    <a:lnTo>
                      <a:pt x="5"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4" name="Freeform 94"/>
              <p:cNvSpPr>
                <a:spLocks/>
              </p:cNvSpPr>
              <p:nvPr/>
            </p:nvSpPr>
            <p:spPr bwMode="auto">
              <a:xfrm>
                <a:off x="2631" y="1211"/>
                <a:ext cx="79" cy="58"/>
              </a:xfrm>
              <a:custGeom>
                <a:avLst/>
                <a:gdLst>
                  <a:gd name="T0" fmla="*/ 76 w 79"/>
                  <a:gd name="T1" fmla="*/ 0 h 58"/>
                  <a:gd name="T2" fmla="*/ 72 w 79"/>
                  <a:gd name="T3" fmla="*/ 2 h 58"/>
                  <a:gd name="T4" fmla="*/ 66 w 79"/>
                  <a:gd name="T5" fmla="*/ 8 h 58"/>
                  <a:gd name="T6" fmla="*/ 56 w 79"/>
                  <a:gd name="T7" fmla="*/ 17 h 58"/>
                  <a:gd name="T8" fmla="*/ 45 w 79"/>
                  <a:gd name="T9" fmla="*/ 27 h 58"/>
                  <a:gd name="T10" fmla="*/ 34 w 79"/>
                  <a:gd name="T11" fmla="*/ 37 h 58"/>
                  <a:gd name="T12" fmla="*/ 22 w 79"/>
                  <a:gd name="T13" fmla="*/ 46 h 58"/>
                  <a:gd name="T14" fmla="*/ 10 w 79"/>
                  <a:gd name="T15" fmla="*/ 53 h 58"/>
                  <a:gd name="T16" fmla="*/ 0 w 79"/>
                  <a:gd name="T17" fmla="*/ 58 h 58"/>
                  <a:gd name="T18" fmla="*/ 13 w 79"/>
                  <a:gd name="T19" fmla="*/ 53 h 58"/>
                  <a:gd name="T20" fmla="*/ 28 w 79"/>
                  <a:gd name="T21" fmla="*/ 46 h 58"/>
                  <a:gd name="T22" fmla="*/ 42 w 79"/>
                  <a:gd name="T23" fmla="*/ 39 h 58"/>
                  <a:gd name="T24" fmla="*/ 56 w 79"/>
                  <a:gd name="T25" fmla="*/ 28 h 58"/>
                  <a:gd name="T26" fmla="*/ 67 w 79"/>
                  <a:gd name="T27" fmla="*/ 19 h 58"/>
                  <a:gd name="T28" fmla="*/ 76 w 79"/>
                  <a:gd name="T29" fmla="*/ 11 h 58"/>
                  <a:gd name="T30" fmla="*/ 79 w 79"/>
                  <a:gd name="T31" fmla="*/ 5 h 58"/>
                  <a:gd name="T32" fmla="*/ 76 w 7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8"/>
                  <a:gd name="T53" fmla="*/ 79 w 79"/>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8">
                    <a:moveTo>
                      <a:pt x="76" y="0"/>
                    </a:moveTo>
                    <a:lnTo>
                      <a:pt x="72" y="2"/>
                    </a:lnTo>
                    <a:lnTo>
                      <a:pt x="66" y="8"/>
                    </a:lnTo>
                    <a:lnTo>
                      <a:pt x="56" y="17"/>
                    </a:lnTo>
                    <a:lnTo>
                      <a:pt x="45" y="27"/>
                    </a:lnTo>
                    <a:lnTo>
                      <a:pt x="34" y="37"/>
                    </a:lnTo>
                    <a:lnTo>
                      <a:pt x="22" y="46"/>
                    </a:lnTo>
                    <a:lnTo>
                      <a:pt x="10" y="53"/>
                    </a:lnTo>
                    <a:lnTo>
                      <a:pt x="0" y="58"/>
                    </a:lnTo>
                    <a:lnTo>
                      <a:pt x="13" y="53"/>
                    </a:lnTo>
                    <a:lnTo>
                      <a:pt x="28" y="46"/>
                    </a:lnTo>
                    <a:lnTo>
                      <a:pt x="42" y="39"/>
                    </a:lnTo>
                    <a:lnTo>
                      <a:pt x="56" y="28"/>
                    </a:lnTo>
                    <a:lnTo>
                      <a:pt x="67" y="19"/>
                    </a:lnTo>
                    <a:lnTo>
                      <a:pt x="76" y="11"/>
                    </a:lnTo>
                    <a:lnTo>
                      <a:pt x="79" y="5"/>
                    </a:lnTo>
                    <a:lnTo>
                      <a:pt x="7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5" name="Freeform 95"/>
              <p:cNvSpPr>
                <a:spLocks/>
              </p:cNvSpPr>
              <p:nvPr/>
            </p:nvSpPr>
            <p:spPr bwMode="auto">
              <a:xfrm>
                <a:off x="2666" y="1233"/>
                <a:ext cx="59" cy="37"/>
              </a:xfrm>
              <a:custGeom>
                <a:avLst/>
                <a:gdLst>
                  <a:gd name="T0" fmla="*/ 0 w 59"/>
                  <a:gd name="T1" fmla="*/ 37 h 37"/>
                  <a:gd name="T2" fmla="*/ 7 w 59"/>
                  <a:gd name="T3" fmla="*/ 33 h 37"/>
                  <a:gd name="T4" fmla="*/ 18 w 59"/>
                  <a:gd name="T5" fmla="*/ 29 h 37"/>
                  <a:gd name="T6" fmla="*/ 28 w 59"/>
                  <a:gd name="T7" fmla="*/ 23 h 37"/>
                  <a:gd name="T8" fmla="*/ 38 w 59"/>
                  <a:gd name="T9" fmla="*/ 17 h 37"/>
                  <a:gd name="T10" fmla="*/ 49 w 59"/>
                  <a:gd name="T11" fmla="*/ 12 h 37"/>
                  <a:gd name="T12" fmla="*/ 56 w 59"/>
                  <a:gd name="T13" fmla="*/ 6 h 37"/>
                  <a:gd name="T14" fmla="*/ 59 w 59"/>
                  <a:gd name="T15" fmla="*/ 3 h 37"/>
                  <a:gd name="T16" fmla="*/ 59 w 59"/>
                  <a:gd name="T17" fmla="*/ 0 h 37"/>
                  <a:gd name="T18" fmla="*/ 55 w 59"/>
                  <a:gd name="T19" fmla="*/ 0 h 37"/>
                  <a:gd name="T20" fmla="*/ 47 w 59"/>
                  <a:gd name="T21" fmla="*/ 3 h 37"/>
                  <a:gd name="T22" fmla="*/ 40 w 59"/>
                  <a:gd name="T23" fmla="*/ 9 h 37"/>
                  <a:gd name="T24" fmla="*/ 30 w 59"/>
                  <a:gd name="T25" fmla="*/ 15 h 37"/>
                  <a:gd name="T26" fmla="*/ 21 w 59"/>
                  <a:gd name="T27" fmla="*/ 23 h 37"/>
                  <a:gd name="T28" fmla="*/ 12 w 59"/>
                  <a:gd name="T29" fmla="*/ 29 h 37"/>
                  <a:gd name="T30" fmla="*/ 4 w 59"/>
                  <a:gd name="T31" fmla="*/ 34 h 37"/>
                  <a:gd name="T32" fmla="*/ 0 w 59"/>
                  <a:gd name="T33" fmla="*/ 3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7"/>
                  <a:gd name="T53" fmla="*/ 59 w 5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7">
                    <a:moveTo>
                      <a:pt x="0" y="37"/>
                    </a:moveTo>
                    <a:lnTo>
                      <a:pt x="7" y="33"/>
                    </a:lnTo>
                    <a:lnTo>
                      <a:pt x="18" y="29"/>
                    </a:lnTo>
                    <a:lnTo>
                      <a:pt x="28" y="23"/>
                    </a:lnTo>
                    <a:lnTo>
                      <a:pt x="38" y="17"/>
                    </a:lnTo>
                    <a:lnTo>
                      <a:pt x="49" y="12"/>
                    </a:lnTo>
                    <a:lnTo>
                      <a:pt x="56" y="6"/>
                    </a:lnTo>
                    <a:lnTo>
                      <a:pt x="59" y="3"/>
                    </a:lnTo>
                    <a:lnTo>
                      <a:pt x="59" y="0"/>
                    </a:lnTo>
                    <a:lnTo>
                      <a:pt x="55" y="0"/>
                    </a:lnTo>
                    <a:lnTo>
                      <a:pt x="47" y="3"/>
                    </a:lnTo>
                    <a:lnTo>
                      <a:pt x="40" y="9"/>
                    </a:lnTo>
                    <a:lnTo>
                      <a:pt x="30" y="15"/>
                    </a:lnTo>
                    <a:lnTo>
                      <a:pt x="21" y="23"/>
                    </a:lnTo>
                    <a:lnTo>
                      <a:pt x="12" y="29"/>
                    </a:lnTo>
                    <a:lnTo>
                      <a:pt x="4" y="34"/>
                    </a:lnTo>
                    <a:lnTo>
                      <a:pt x="0"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6" name="Freeform 96"/>
              <p:cNvSpPr>
                <a:spLocks/>
              </p:cNvSpPr>
              <p:nvPr/>
            </p:nvSpPr>
            <p:spPr bwMode="auto">
              <a:xfrm>
                <a:off x="2192" y="1451"/>
                <a:ext cx="326" cy="77"/>
              </a:xfrm>
              <a:custGeom>
                <a:avLst/>
                <a:gdLst>
                  <a:gd name="T0" fmla="*/ 2 w 326"/>
                  <a:gd name="T1" fmla="*/ 13 h 77"/>
                  <a:gd name="T2" fmla="*/ 0 w 326"/>
                  <a:gd name="T3" fmla="*/ 10 h 77"/>
                  <a:gd name="T4" fmla="*/ 2 w 326"/>
                  <a:gd name="T5" fmla="*/ 7 h 77"/>
                  <a:gd name="T6" fmla="*/ 3 w 326"/>
                  <a:gd name="T7" fmla="*/ 4 h 77"/>
                  <a:gd name="T8" fmla="*/ 3 w 326"/>
                  <a:gd name="T9" fmla="*/ 0 h 77"/>
                  <a:gd name="T10" fmla="*/ 24 w 326"/>
                  <a:gd name="T11" fmla="*/ 17 h 77"/>
                  <a:gd name="T12" fmla="*/ 44 w 326"/>
                  <a:gd name="T13" fmla="*/ 31 h 77"/>
                  <a:gd name="T14" fmla="*/ 67 w 326"/>
                  <a:gd name="T15" fmla="*/ 43 h 77"/>
                  <a:gd name="T16" fmla="*/ 89 w 326"/>
                  <a:gd name="T17" fmla="*/ 51 h 77"/>
                  <a:gd name="T18" fmla="*/ 111 w 326"/>
                  <a:gd name="T19" fmla="*/ 59 h 77"/>
                  <a:gd name="T20" fmla="*/ 133 w 326"/>
                  <a:gd name="T21" fmla="*/ 63 h 77"/>
                  <a:gd name="T22" fmla="*/ 155 w 326"/>
                  <a:gd name="T23" fmla="*/ 65 h 77"/>
                  <a:gd name="T24" fmla="*/ 177 w 326"/>
                  <a:gd name="T25" fmla="*/ 66 h 77"/>
                  <a:gd name="T26" fmla="*/ 198 w 326"/>
                  <a:gd name="T27" fmla="*/ 66 h 77"/>
                  <a:gd name="T28" fmla="*/ 220 w 326"/>
                  <a:gd name="T29" fmla="*/ 65 h 77"/>
                  <a:gd name="T30" fmla="*/ 241 w 326"/>
                  <a:gd name="T31" fmla="*/ 62 h 77"/>
                  <a:gd name="T32" fmla="*/ 260 w 326"/>
                  <a:gd name="T33" fmla="*/ 59 h 77"/>
                  <a:gd name="T34" fmla="*/ 278 w 326"/>
                  <a:gd name="T35" fmla="*/ 56 h 77"/>
                  <a:gd name="T36" fmla="*/ 295 w 326"/>
                  <a:gd name="T37" fmla="*/ 53 h 77"/>
                  <a:gd name="T38" fmla="*/ 312 w 326"/>
                  <a:gd name="T39" fmla="*/ 48 h 77"/>
                  <a:gd name="T40" fmla="*/ 326 w 326"/>
                  <a:gd name="T41" fmla="*/ 46 h 77"/>
                  <a:gd name="T42" fmla="*/ 316 w 326"/>
                  <a:gd name="T43" fmla="*/ 53 h 77"/>
                  <a:gd name="T44" fmla="*/ 303 w 326"/>
                  <a:gd name="T45" fmla="*/ 59 h 77"/>
                  <a:gd name="T46" fmla="*/ 285 w 326"/>
                  <a:gd name="T47" fmla="*/ 65 h 77"/>
                  <a:gd name="T48" fmla="*/ 266 w 326"/>
                  <a:gd name="T49" fmla="*/ 69 h 77"/>
                  <a:gd name="T50" fmla="*/ 244 w 326"/>
                  <a:gd name="T51" fmla="*/ 74 h 77"/>
                  <a:gd name="T52" fmla="*/ 220 w 326"/>
                  <a:gd name="T53" fmla="*/ 75 h 77"/>
                  <a:gd name="T54" fmla="*/ 195 w 326"/>
                  <a:gd name="T55" fmla="*/ 77 h 77"/>
                  <a:gd name="T56" fmla="*/ 170 w 326"/>
                  <a:gd name="T57" fmla="*/ 75 h 77"/>
                  <a:gd name="T58" fmla="*/ 145 w 326"/>
                  <a:gd name="T59" fmla="*/ 74 h 77"/>
                  <a:gd name="T60" fmla="*/ 120 w 326"/>
                  <a:gd name="T61" fmla="*/ 71 h 77"/>
                  <a:gd name="T62" fmla="*/ 95 w 326"/>
                  <a:gd name="T63" fmla="*/ 66 h 77"/>
                  <a:gd name="T64" fmla="*/ 71 w 326"/>
                  <a:gd name="T65" fmla="*/ 59 h 77"/>
                  <a:gd name="T66" fmla="*/ 50 w 326"/>
                  <a:gd name="T67" fmla="*/ 50 h 77"/>
                  <a:gd name="T68" fmla="*/ 31 w 326"/>
                  <a:gd name="T69" fmla="*/ 40 h 77"/>
                  <a:gd name="T70" fmla="*/ 15 w 326"/>
                  <a:gd name="T71" fmla="*/ 28 h 77"/>
                  <a:gd name="T72" fmla="*/ 2 w 326"/>
                  <a:gd name="T73" fmla="*/ 13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6"/>
                  <a:gd name="T112" fmla="*/ 0 h 77"/>
                  <a:gd name="T113" fmla="*/ 326 w 326"/>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6" h="77">
                    <a:moveTo>
                      <a:pt x="2" y="13"/>
                    </a:moveTo>
                    <a:lnTo>
                      <a:pt x="0" y="10"/>
                    </a:lnTo>
                    <a:lnTo>
                      <a:pt x="2" y="7"/>
                    </a:lnTo>
                    <a:lnTo>
                      <a:pt x="3" y="4"/>
                    </a:lnTo>
                    <a:lnTo>
                      <a:pt x="3" y="0"/>
                    </a:lnTo>
                    <a:lnTo>
                      <a:pt x="24" y="17"/>
                    </a:lnTo>
                    <a:lnTo>
                      <a:pt x="44" y="31"/>
                    </a:lnTo>
                    <a:lnTo>
                      <a:pt x="67" y="43"/>
                    </a:lnTo>
                    <a:lnTo>
                      <a:pt x="89" y="51"/>
                    </a:lnTo>
                    <a:lnTo>
                      <a:pt x="111" y="59"/>
                    </a:lnTo>
                    <a:lnTo>
                      <a:pt x="133" y="63"/>
                    </a:lnTo>
                    <a:lnTo>
                      <a:pt x="155" y="65"/>
                    </a:lnTo>
                    <a:lnTo>
                      <a:pt x="177" y="66"/>
                    </a:lnTo>
                    <a:lnTo>
                      <a:pt x="198" y="66"/>
                    </a:lnTo>
                    <a:lnTo>
                      <a:pt x="220" y="65"/>
                    </a:lnTo>
                    <a:lnTo>
                      <a:pt x="241" y="62"/>
                    </a:lnTo>
                    <a:lnTo>
                      <a:pt x="260" y="59"/>
                    </a:lnTo>
                    <a:lnTo>
                      <a:pt x="278" y="56"/>
                    </a:lnTo>
                    <a:lnTo>
                      <a:pt x="295" y="53"/>
                    </a:lnTo>
                    <a:lnTo>
                      <a:pt x="312" y="48"/>
                    </a:lnTo>
                    <a:lnTo>
                      <a:pt x="326" y="46"/>
                    </a:lnTo>
                    <a:lnTo>
                      <a:pt x="316" y="53"/>
                    </a:lnTo>
                    <a:lnTo>
                      <a:pt x="303" y="59"/>
                    </a:lnTo>
                    <a:lnTo>
                      <a:pt x="285" y="65"/>
                    </a:lnTo>
                    <a:lnTo>
                      <a:pt x="266" y="69"/>
                    </a:lnTo>
                    <a:lnTo>
                      <a:pt x="244" y="74"/>
                    </a:lnTo>
                    <a:lnTo>
                      <a:pt x="220" y="75"/>
                    </a:lnTo>
                    <a:lnTo>
                      <a:pt x="195" y="77"/>
                    </a:lnTo>
                    <a:lnTo>
                      <a:pt x="170" y="75"/>
                    </a:lnTo>
                    <a:lnTo>
                      <a:pt x="145" y="74"/>
                    </a:lnTo>
                    <a:lnTo>
                      <a:pt x="120" y="71"/>
                    </a:lnTo>
                    <a:lnTo>
                      <a:pt x="95" y="66"/>
                    </a:lnTo>
                    <a:lnTo>
                      <a:pt x="71" y="59"/>
                    </a:lnTo>
                    <a:lnTo>
                      <a:pt x="50" y="50"/>
                    </a:lnTo>
                    <a:lnTo>
                      <a:pt x="31" y="40"/>
                    </a:lnTo>
                    <a:lnTo>
                      <a:pt x="15" y="28"/>
                    </a:lnTo>
                    <a:lnTo>
                      <a:pt x="2"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7" name="Freeform 97"/>
              <p:cNvSpPr>
                <a:spLocks/>
              </p:cNvSpPr>
              <p:nvPr/>
            </p:nvSpPr>
            <p:spPr bwMode="auto">
              <a:xfrm>
                <a:off x="2467" y="1446"/>
                <a:ext cx="40" cy="67"/>
              </a:xfrm>
              <a:custGeom>
                <a:avLst/>
                <a:gdLst>
                  <a:gd name="T0" fmla="*/ 0 w 40"/>
                  <a:gd name="T1" fmla="*/ 67 h 67"/>
                  <a:gd name="T2" fmla="*/ 7 w 40"/>
                  <a:gd name="T3" fmla="*/ 61 h 67"/>
                  <a:gd name="T4" fmla="*/ 16 w 40"/>
                  <a:gd name="T5" fmla="*/ 52 h 67"/>
                  <a:gd name="T6" fmla="*/ 23 w 40"/>
                  <a:gd name="T7" fmla="*/ 42 h 67"/>
                  <a:gd name="T8" fmla="*/ 31 w 40"/>
                  <a:gd name="T9" fmla="*/ 30 h 67"/>
                  <a:gd name="T10" fmla="*/ 35 w 40"/>
                  <a:gd name="T11" fmla="*/ 19 h 67"/>
                  <a:gd name="T12" fmla="*/ 38 w 40"/>
                  <a:gd name="T13" fmla="*/ 11 h 67"/>
                  <a:gd name="T14" fmla="*/ 40 w 40"/>
                  <a:gd name="T15" fmla="*/ 3 h 67"/>
                  <a:gd name="T16" fmla="*/ 38 w 40"/>
                  <a:gd name="T17" fmla="*/ 0 h 67"/>
                  <a:gd name="T18" fmla="*/ 31 w 40"/>
                  <a:gd name="T19" fmla="*/ 6 h 67"/>
                  <a:gd name="T20" fmla="*/ 23 w 40"/>
                  <a:gd name="T21" fmla="*/ 24 h 67"/>
                  <a:gd name="T22" fmla="*/ 13 w 40"/>
                  <a:gd name="T23" fmla="*/ 48 h 67"/>
                  <a:gd name="T24" fmla="*/ 0 w 40"/>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67"/>
                  <a:gd name="T41" fmla="*/ 40 w 4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67">
                    <a:moveTo>
                      <a:pt x="0" y="67"/>
                    </a:moveTo>
                    <a:lnTo>
                      <a:pt x="7" y="61"/>
                    </a:lnTo>
                    <a:lnTo>
                      <a:pt x="16" y="52"/>
                    </a:lnTo>
                    <a:lnTo>
                      <a:pt x="23" y="42"/>
                    </a:lnTo>
                    <a:lnTo>
                      <a:pt x="31" y="30"/>
                    </a:lnTo>
                    <a:lnTo>
                      <a:pt x="35" y="19"/>
                    </a:lnTo>
                    <a:lnTo>
                      <a:pt x="38" y="11"/>
                    </a:lnTo>
                    <a:lnTo>
                      <a:pt x="40" y="3"/>
                    </a:lnTo>
                    <a:lnTo>
                      <a:pt x="38" y="0"/>
                    </a:lnTo>
                    <a:lnTo>
                      <a:pt x="31" y="6"/>
                    </a:lnTo>
                    <a:lnTo>
                      <a:pt x="23" y="24"/>
                    </a:lnTo>
                    <a:lnTo>
                      <a:pt x="13" y="48"/>
                    </a:lnTo>
                    <a:lnTo>
                      <a:pt x="0" y="6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8" name="Freeform 98"/>
              <p:cNvSpPr>
                <a:spLocks/>
              </p:cNvSpPr>
              <p:nvPr/>
            </p:nvSpPr>
            <p:spPr bwMode="auto">
              <a:xfrm>
                <a:off x="2436" y="1437"/>
                <a:ext cx="59" cy="82"/>
              </a:xfrm>
              <a:custGeom>
                <a:avLst/>
                <a:gdLst>
                  <a:gd name="T0" fmla="*/ 59 w 59"/>
                  <a:gd name="T1" fmla="*/ 0 h 82"/>
                  <a:gd name="T2" fmla="*/ 59 w 59"/>
                  <a:gd name="T3" fmla="*/ 5 h 82"/>
                  <a:gd name="T4" fmla="*/ 57 w 59"/>
                  <a:gd name="T5" fmla="*/ 12 h 82"/>
                  <a:gd name="T6" fmla="*/ 51 w 59"/>
                  <a:gd name="T7" fmla="*/ 24 h 82"/>
                  <a:gd name="T8" fmla="*/ 44 w 59"/>
                  <a:gd name="T9" fmla="*/ 37 h 82"/>
                  <a:gd name="T10" fmla="*/ 35 w 59"/>
                  <a:gd name="T11" fmla="*/ 52 h 82"/>
                  <a:gd name="T12" fmla="*/ 25 w 59"/>
                  <a:gd name="T13" fmla="*/ 64 h 82"/>
                  <a:gd name="T14" fmla="*/ 11 w 59"/>
                  <a:gd name="T15" fmla="*/ 74 h 82"/>
                  <a:gd name="T16" fmla="*/ 0 w 59"/>
                  <a:gd name="T17" fmla="*/ 82 h 82"/>
                  <a:gd name="T18" fmla="*/ 7 w 59"/>
                  <a:gd name="T19" fmla="*/ 73 h 82"/>
                  <a:gd name="T20" fmla="*/ 14 w 59"/>
                  <a:gd name="T21" fmla="*/ 61 h 82"/>
                  <a:gd name="T22" fmla="*/ 23 w 59"/>
                  <a:gd name="T23" fmla="*/ 48 h 82"/>
                  <a:gd name="T24" fmla="*/ 32 w 59"/>
                  <a:gd name="T25" fmla="*/ 33 h 82"/>
                  <a:gd name="T26" fmla="*/ 41 w 59"/>
                  <a:gd name="T27" fmla="*/ 20 h 82"/>
                  <a:gd name="T28" fmla="*/ 48 w 59"/>
                  <a:gd name="T29" fmla="*/ 9 h 82"/>
                  <a:gd name="T30" fmla="*/ 54 w 59"/>
                  <a:gd name="T31" fmla="*/ 2 h 82"/>
                  <a:gd name="T32" fmla="*/ 59 w 5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82"/>
                  <a:gd name="T53" fmla="*/ 59 w 59"/>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82">
                    <a:moveTo>
                      <a:pt x="59" y="0"/>
                    </a:moveTo>
                    <a:lnTo>
                      <a:pt x="59" y="5"/>
                    </a:lnTo>
                    <a:lnTo>
                      <a:pt x="57" y="12"/>
                    </a:lnTo>
                    <a:lnTo>
                      <a:pt x="51" y="24"/>
                    </a:lnTo>
                    <a:lnTo>
                      <a:pt x="44" y="37"/>
                    </a:lnTo>
                    <a:lnTo>
                      <a:pt x="35" y="52"/>
                    </a:lnTo>
                    <a:lnTo>
                      <a:pt x="25" y="64"/>
                    </a:lnTo>
                    <a:lnTo>
                      <a:pt x="11" y="74"/>
                    </a:lnTo>
                    <a:lnTo>
                      <a:pt x="0" y="82"/>
                    </a:lnTo>
                    <a:lnTo>
                      <a:pt x="7" y="73"/>
                    </a:lnTo>
                    <a:lnTo>
                      <a:pt x="14" y="61"/>
                    </a:lnTo>
                    <a:lnTo>
                      <a:pt x="23" y="48"/>
                    </a:lnTo>
                    <a:lnTo>
                      <a:pt x="32" y="33"/>
                    </a:lnTo>
                    <a:lnTo>
                      <a:pt x="41" y="20"/>
                    </a:lnTo>
                    <a:lnTo>
                      <a:pt x="48" y="9"/>
                    </a:lnTo>
                    <a:lnTo>
                      <a:pt x="54"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9" name="Freeform 99"/>
              <p:cNvSpPr>
                <a:spLocks/>
              </p:cNvSpPr>
              <p:nvPr/>
            </p:nvSpPr>
            <p:spPr bwMode="auto">
              <a:xfrm>
                <a:off x="2377" y="1430"/>
                <a:ext cx="76" cy="95"/>
              </a:xfrm>
              <a:custGeom>
                <a:avLst/>
                <a:gdLst>
                  <a:gd name="T0" fmla="*/ 75 w 76"/>
                  <a:gd name="T1" fmla="*/ 0 h 95"/>
                  <a:gd name="T2" fmla="*/ 76 w 76"/>
                  <a:gd name="T3" fmla="*/ 4 h 95"/>
                  <a:gd name="T4" fmla="*/ 72 w 76"/>
                  <a:gd name="T5" fmla="*/ 15 h 95"/>
                  <a:gd name="T6" fmla="*/ 65 w 76"/>
                  <a:gd name="T7" fmla="*/ 28 h 95"/>
                  <a:gd name="T8" fmla="*/ 53 w 76"/>
                  <a:gd name="T9" fmla="*/ 44 h 95"/>
                  <a:gd name="T10" fmla="*/ 41 w 76"/>
                  <a:gd name="T11" fmla="*/ 61 h 95"/>
                  <a:gd name="T12" fmla="*/ 26 w 76"/>
                  <a:gd name="T13" fmla="*/ 75 h 95"/>
                  <a:gd name="T14" fmla="*/ 13 w 76"/>
                  <a:gd name="T15" fmla="*/ 87 h 95"/>
                  <a:gd name="T16" fmla="*/ 0 w 76"/>
                  <a:gd name="T17" fmla="*/ 95 h 95"/>
                  <a:gd name="T18" fmla="*/ 6 w 76"/>
                  <a:gd name="T19" fmla="*/ 87 h 95"/>
                  <a:gd name="T20" fmla="*/ 14 w 76"/>
                  <a:gd name="T21" fmla="*/ 74 h 95"/>
                  <a:gd name="T22" fmla="*/ 25 w 76"/>
                  <a:gd name="T23" fmla="*/ 59 h 95"/>
                  <a:gd name="T24" fmla="*/ 38 w 76"/>
                  <a:gd name="T25" fmla="*/ 41 h 95"/>
                  <a:gd name="T26" fmla="*/ 50 w 76"/>
                  <a:gd name="T27" fmla="*/ 25 h 95"/>
                  <a:gd name="T28" fmla="*/ 60 w 76"/>
                  <a:gd name="T29" fmla="*/ 10 h 95"/>
                  <a:gd name="T30" fmla="*/ 69 w 76"/>
                  <a:gd name="T31" fmla="*/ 1 h 95"/>
                  <a:gd name="T32" fmla="*/ 75 w 76"/>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5"/>
                  <a:gd name="T53" fmla="*/ 76 w 7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5">
                    <a:moveTo>
                      <a:pt x="75" y="0"/>
                    </a:moveTo>
                    <a:lnTo>
                      <a:pt x="76" y="4"/>
                    </a:lnTo>
                    <a:lnTo>
                      <a:pt x="72" y="15"/>
                    </a:lnTo>
                    <a:lnTo>
                      <a:pt x="65" y="28"/>
                    </a:lnTo>
                    <a:lnTo>
                      <a:pt x="53" y="44"/>
                    </a:lnTo>
                    <a:lnTo>
                      <a:pt x="41" y="61"/>
                    </a:lnTo>
                    <a:lnTo>
                      <a:pt x="26" y="75"/>
                    </a:lnTo>
                    <a:lnTo>
                      <a:pt x="13" y="87"/>
                    </a:lnTo>
                    <a:lnTo>
                      <a:pt x="0" y="95"/>
                    </a:lnTo>
                    <a:lnTo>
                      <a:pt x="6" y="87"/>
                    </a:lnTo>
                    <a:lnTo>
                      <a:pt x="14" y="74"/>
                    </a:lnTo>
                    <a:lnTo>
                      <a:pt x="25" y="59"/>
                    </a:lnTo>
                    <a:lnTo>
                      <a:pt x="38" y="41"/>
                    </a:lnTo>
                    <a:lnTo>
                      <a:pt x="50" y="25"/>
                    </a:lnTo>
                    <a:lnTo>
                      <a:pt x="60" y="10"/>
                    </a:lnTo>
                    <a:lnTo>
                      <a:pt x="69" y="1"/>
                    </a:lnTo>
                    <a:lnTo>
                      <a:pt x="7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0" name="Freeform 100"/>
              <p:cNvSpPr>
                <a:spLocks/>
              </p:cNvSpPr>
              <p:nvPr/>
            </p:nvSpPr>
            <p:spPr bwMode="auto">
              <a:xfrm>
                <a:off x="2318" y="1418"/>
                <a:ext cx="69" cy="104"/>
              </a:xfrm>
              <a:custGeom>
                <a:avLst/>
                <a:gdLst>
                  <a:gd name="T0" fmla="*/ 67 w 69"/>
                  <a:gd name="T1" fmla="*/ 0 h 104"/>
                  <a:gd name="T2" fmla="*/ 69 w 69"/>
                  <a:gd name="T3" fmla="*/ 6 h 104"/>
                  <a:gd name="T4" fmla="*/ 66 w 69"/>
                  <a:gd name="T5" fmla="*/ 18 h 104"/>
                  <a:gd name="T6" fmla="*/ 59 w 69"/>
                  <a:gd name="T7" fmla="*/ 33 h 104"/>
                  <a:gd name="T8" fmla="*/ 48 w 69"/>
                  <a:gd name="T9" fmla="*/ 50 h 104"/>
                  <a:gd name="T10" fmla="*/ 36 w 69"/>
                  <a:gd name="T11" fmla="*/ 68 h 104"/>
                  <a:gd name="T12" fmla="*/ 25 w 69"/>
                  <a:gd name="T13" fmla="*/ 84 h 104"/>
                  <a:gd name="T14" fmla="*/ 11 w 69"/>
                  <a:gd name="T15" fmla="*/ 96 h 104"/>
                  <a:gd name="T16" fmla="*/ 0 w 69"/>
                  <a:gd name="T17" fmla="*/ 104 h 104"/>
                  <a:gd name="T18" fmla="*/ 4 w 69"/>
                  <a:gd name="T19" fmla="*/ 96 h 104"/>
                  <a:gd name="T20" fmla="*/ 11 w 69"/>
                  <a:gd name="T21" fmla="*/ 81 h 104"/>
                  <a:gd name="T22" fmla="*/ 22 w 69"/>
                  <a:gd name="T23" fmla="*/ 65 h 104"/>
                  <a:gd name="T24" fmla="*/ 32 w 69"/>
                  <a:gd name="T25" fmla="*/ 46 h 104"/>
                  <a:gd name="T26" fmla="*/ 44 w 69"/>
                  <a:gd name="T27" fmla="*/ 28 h 104"/>
                  <a:gd name="T28" fmla="*/ 54 w 69"/>
                  <a:gd name="T29" fmla="*/ 13 h 104"/>
                  <a:gd name="T30" fmla="*/ 62 w 69"/>
                  <a:gd name="T31" fmla="*/ 3 h 104"/>
                  <a:gd name="T32" fmla="*/ 67 w 6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104"/>
                  <a:gd name="T53" fmla="*/ 69 w 6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104">
                    <a:moveTo>
                      <a:pt x="67" y="0"/>
                    </a:moveTo>
                    <a:lnTo>
                      <a:pt x="69" y="6"/>
                    </a:lnTo>
                    <a:lnTo>
                      <a:pt x="66" y="18"/>
                    </a:lnTo>
                    <a:lnTo>
                      <a:pt x="59" y="33"/>
                    </a:lnTo>
                    <a:lnTo>
                      <a:pt x="48" y="50"/>
                    </a:lnTo>
                    <a:lnTo>
                      <a:pt x="36" y="68"/>
                    </a:lnTo>
                    <a:lnTo>
                      <a:pt x="25" y="84"/>
                    </a:lnTo>
                    <a:lnTo>
                      <a:pt x="11" y="96"/>
                    </a:lnTo>
                    <a:lnTo>
                      <a:pt x="0" y="104"/>
                    </a:lnTo>
                    <a:lnTo>
                      <a:pt x="4" y="96"/>
                    </a:lnTo>
                    <a:lnTo>
                      <a:pt x="11" y="81"/>
                    </a:lnTo>
                    <a:lnTo>
                      <a:pt x="22" y="65"/>
                    </a:lnTo>
                    <a:lnTo>
                      <a:pt x="32" y="46"/>
                    </a:lnTo>
                    <a:lnTo>
                      <a:pt x="44" y="28"/>
                    </a:lnTo>
                    <a:lnTo>
                      <a:pt x="54" y="13"/>
                    </a:lnTo>
                    <a:lnTo>
                      <a:pt x="62" y="3"/>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1" name="Freeform 101"/>
              <p:cNvSpPr>
                <a:spLocks/>
              </p:cNvSpPr>
              <p:nvPr/>
            </p:nvSpPr>
            <p:spPr bwMode="auto">
              <a:xfrm>
                <a:off x="2294" y="1418"/>
                <a:ext cx="59" cy="93"/>
              </a:xfrm>
              <a:custGeom>
                <a:avLst/>
                <a:gdLst>
                  <a:gd name="T0" fmla="*/ 59 w 59"/>
                  <a:gd name="T1" fmla="*/ 0 h 93"/>
                  <a:gd name="T2" fmla="*/ 59 w 59"/>
                  <a:gd name="T3" fmla="*/ 5 h 93"/>
                  <a:gd name="T4" fmla="*/ 56 w 59"/>
                  <a:gd name="T5" fmla="*/ 15 h 93"/>
                  <a:gd name="T6" fmla="*/ 49 w 59"/>
                  <a:gd name="T7" fmla="*/ 28 h 93"/>
                  <a:gd name="T8" fmla="*/ 41 w 59"/>
                  <a:gd name="T9" fmla="*/ 45 h 93"/>
                  <a:gd name="T10" fmla="*/ 31 w 59"/>
                  <a:gd name="T11" fmla="*/ 62 h 93"/>
                  <a:gd name="T12" fmla="*/ 19 w 59"/>
                  <a:gd name="T13" fmla="*/ 77 h 93"/>
                  <a:gd name="T14" fmla="*/ 9 w 59"/>
                  <a:gd name="T15" fmla="*/ 87 h 93"/>
                  <a:gd name="T16" fmla="*/ 0 w 59"/>
                  <a:gd name="T17" fmla="*/ 93 h 93"/>
                  <a:gd name="T18" fmla="*/ 4 w 59"/>
                  <a:gd name="T19" fmla="*/ 84 h 93"/>
                  <a:gd name="T20" fmla="*/ 12 w 59"/>
                  <a:gd name="T21" fmla="*/ 71 h 93"/>
                  <a:gd name="T22" fmla="*/ 19 w 59"/>
                  <a:gd name="T23" fmla="*/ 55 h 93"/>
                  <a:gd name="T24" fmla="*/ 28 w 59"/>
                  <a:gd name="T25" fmla="*/ 37 h 93"/>
                  <a:gd name="T26" fmla="*/ 37 w 59"/>
                  <a:gd name="T27" fmla="*/ 22 h 93"/>
                  <a:gd name="T28" fmla="*/ 46 w 59"/>
                  <a:gd name="T29" fmla="*/ 9 h 93"/>
                  <a:gd name="T30" fmla="*/ 53 w 59"/>
                  <a:gd name="T31" fmla="*/ 2 h 93"/>
                  <a:gd name="T32" fmla="*/ 59 w 59"/>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93"/>
                  <a:gd name="T53" fmla="*/ 59 w 59"/>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93">
                    <a:moveTo>
                      <a:pt x="59" y="0"/>
                    </a:moveTo>
                    <a:lnTo>
                      <a:pt x="59" y="5"/>
                    </a:lnTo>
                    <a:lnTo>
                      <a:pt x="56" y="15"/>
                    </a:lnTo>
                    <a:lnTo>
                      <a:pt x="49" y="28"/>
                    </a:lnTo>
                    <a:lnTo>
                      <a:pt x="41" y="45"/>
                    </a:lnTo>
                    <a:lnTo>
                      <a:pt x="31" y="62"/>
                    </a:lnTo>
                    <a:lnTo>
                      <a:pt x="19" y="77"/>
                    </a:lnTo>
                    <a:lnTo>
                      <a:pt x="9" y="87"/>
                    </a:lnTo>
                    <a:lnTo>
                      <a:pt x="0" y="93"/>
                    </a:lnTo>
                    <a:lnTo>
                      <a:pt x="4" y="84"/>
                    </a:lnTo>
                    <a:lnTo>
                      <a:pt x="12" y="71"/>
                    </a:lnTo>
                    <a:lnTo>
                      <a:pt x="19" y="55"/>
                    </a:lnTo>
                    <a:lnTo>
                      <a:pt x="28" y="37"/>
                    </a:lnTo>
                    <a:lnTo>
                      <a:pt x="37" y="22"/>
                    </a:lnTo>
                    <a:lnTo>
                      <a:pt x="46" y="9"/>
                    </a:lnTo>
                    <a:lnTo>
                      <a:pt x="53"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2" name="Freeform 102"/>
              <p:cNvSpPr>
                <a:spLocks/>
              </p:cNvSpPr>
              <p:nvPr/>
            </p:nvSpPr>
            <p:spPr bwMode="auto">
              <a:xfrm>
                <a:off x="2247" y="1423"/>
                <a:ext cx="50" cy="78"/>
              </a:xfrm>
              <a:custGeom>
                <a:avLst/>
                <a:gdLst>
                  <a:gd name="T0" fmla="*/ 48 w 50"/>
                  <a:gd name="T1" fmla="*/ 0 h 78"/>
                  <a:gd name="T2" fmla="*/ 50 w 50"/>
                  <a:gd name="T3" fmla="*/ 4 h 78"/>
                  <a:gd name="T4" fmla="*/ 48 w 50"/>
                  <a:gd name="T5" fmla="*/ 13 h 78"/>
                  <a:gd name="T6" fmla="*/ 45 w 50"/>
                  <a:gd name="T7" fmla="*/ 25 h 78"/>
                  <a:gd name="T8" fmla="*/ 40 w 50"/>
                  <a:gd name="T9" fmla="*/ 37 h 78"/>
                  <a:gd name="T10" fmla="*/ 32 w 50"/>
                  <a:gd name="T11" fmla="*/ 50 h 78"/>
                  <a:gd name="T12" fmla="*/ 22 w 50"/>
                  <a:gd name="T13" fmla="*/ 62 h 78"/>
                  <a:gd name="T14" fmla="*/ 12 w 50"/>
                  <a:gd name="T15" fmla="*/ 72 h 78"/>
                  <a:gd name="T16" fmla="*/ 0 w 50"/>
                  <a:gd name="T17" fmla="*/ 78 h 78"/>
                  <a:gd name="T18" fmla="*/ 6 w 50"/>
                  <a:gd name="T19" fmla="*/ 71 h 78"/>
                  <a:gd name="T20" fmla="*/ 12 w 50"/>
                  <a:gd name="T21" fmla="*/ 59 h 78"/>
                  <a:gd name="T22" fmla="*/ 19 w 50"/>
                  <a:gd name="T23" fmla="*/ 45 h 78"/>
                  <a:gd name="T24" fmla="*/ 26 w 50"/>
                  <a:gd name="T25" fmla="*/ 32 h 78"/>
                  <a:gd name="T26" fmla="*/ 32 w 50"/>
                  <a:gd name="T27" fmla="*/ 19 h 78"/>
                  <a:gd name="T28" fmla="*/ 40 w 50"/>
                  <a:gd name="T29" fmla="*/ 8 h 78"/>
                  <a:gd name="T30" fmla="*/ 44 w 50"/>
                  <a:gd name="T31" fmla="*/ 1 h 78"/>
                  <a:gd name="T32" fmla="*/ 48 w 5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78"/>
                  <a:gd name="T53" fmla="*/ 50 w 50"/>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78">
                    <a:moveTo>
                      <a:pt x="48" y="0"/>
                    </a:moveTo>
                    <a:lnTo>
                      <a:pt x="50" y="4"/>
                    </a:lnTo>
                    <a:lnTo>
                      <a:pt x="48" y="13"/>
                    </a:lnTo>
                    <a:lnTo>
                      <a:pt x="45" y="25"/>
                    </a:lnTo>
                    <a:lnTo>
                      <a:pt x="40" y="37"/>
                    </a:lnTo>
                    <a:lnTo>
                      <a:pt x="32" y="50"/>
                    </a:lnTo>
                    <a:lnTo>
                      <a:pt x="22" y="62"/>
                    </a:lnTo>
                    <a:lnTo>
                      <a:pt x="12" y="72"/>
                    </a:lnTo>
                    <a:lnTo>
                      <a:pt x="0" y="78"/>
                    </a:lnTo>
                    <a:lnTo>
                      <a:pt x="6" y="71"/>
                    </a:lnTo>
                    <a:lnTo>
                      <a:pt x="12" y="59"/>
                    </a:lnTo>
                    <a:lnTo>
                      <a:pt x="19" y="45"/>
                    </a:lnTo>
                    <a:lnTo>
                      <a:pt x="26" y="32"/>
                    </a:lnTo>
                    <a:lnTo>
                      <a:pt x="32" y="19"/>
                    </a:lnTo>
                    <a:lnTo>
                      <a:pt x="40" y="8"/>
                    </a:lnTo>
                    <a:lnTo>
                      <a:pt x="44"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3" name="Freeform 103"/>
              <p:cNvSpPr>
                <a:spLocks/>
              </p:cNvSpPr>
              <p:nvPr/>
            </p:nvSpPr>
            <p:spPr bwMode="auto">
              <a:xfrm>
                <a:off x="2205" y="1414"/>
                <a:ext cx="14" cy="46"/>
              </a:xfrm>
              <a:custGeom>
                <a:avLst/>
                <a:gdLst>
                  <a:gd name="T0" fmla="*/ 8 w 14"/>
                  <a:gd name="T1" fmla="*/ 0 h 46"/>
                  <a:gd name="T2" fmla="*/ 12 w 14"/>
                  <a:gd name="T3" fmla="*/ 7 h 46"/>
                  <a:gd name="T4" fmla="*/ 14 w 14"/>
                  <a:gd name="T5" fmla="*/ 22 h 46"/>
                  <a:gd name="T6" fmla="*/ 9 w 14"/>
                  <a:gd name="T7" fmla="*/ 37 h 46"/>
                  <a:gd name="T8" fmla="*/ 0 w 14"/>
                  <a:gd name="T9" fmla="*/ 46 h 46"/>
                  <a:gd name="T10" fmla="*/ 5 w 14"/>
                  <a:gd name="T11" fmla="*/ 32 h 46"/>
                  <a:gd name="T12" fmla="*/ 5 w 14"/>
                  <a:gd name="T13" fmla="*/ 16 h 46"/>
                  <a:gd name="T14" fmla="*/ 3 w 14"/>
                  <a:gd name="T15" fmla="*/ 3 h 46"/>
                  <a:gd name="T16" fmla="*/ 8 w 14"/>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6"/>
                  <a:gd name="T29" fmla="*/ 14 w 1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6">
                    <a:moveTo>
                      <a:pt x="8" y="0"/>
                    </a:moveTo>
                    <a:lnTo>
                      <a:pt x="12" y="7"/>
                    </a:lnTo>
                    <a:lnTo>
                      <a:pt x="14" y="22"/>
                    </a:lnTo>
                    <a:lnTo>
                      <a:pt x="9" y="37"/>
                    </a:lnTo>
                    <a:lnTo>
                      <a:pt x="0" y="46"/>
                    </a:lnTo>
                    <a:lnTo>
                      <a:pt x="5" y="32"/>
                    </a:lnTo>
                    <a:lnTo>
                      <a:pt x="5" y="16"/>
                    </a:lnTo>
                    <a:lnTo>
                      <a:pt x="3" y="3"/>
                    </a:lnTo>
                    <a:lnTo>
                      <a:pt x="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4" name="Freeform 104"/>
              <p:cNvSpPr>
                <a:spLocks/>
              </p:cNvSpPr>
              <p:nvPr/>
            </p:nvSpPr>
            <p:spPr bwMode="auto">
              <a:xfrm>
                <a:off x="2403" y="1436"/>
                <a:ext cx="68" cy="87"/>
              </a:xfrm>
              <a:custGeom>
                <a:avLst/>
                <a:gdLst>
                  <a:gd name="T0" fmla="*/ 67 w 68"/>
                  <a:gd name="T1" fmla="*/ 0 h 87"/>
                  <a:gd name="T2" fmla="*/ 68 w 68"/>
                  <a:gd name="T3" fmla="*/ 4 h 87"/>
                  <a:gd name="T4" fmla="*/ 65 w 68"/>
                  <a:gd name="T5" fmla="*/ 15 h 87"/>
                  <a:gd name="T6" fmla="*/ 59 w 68"/>
                  <a:gd name="T7" fmla="*/ 27 h 87"/>
                  <a:gd name="T8" fmla="*/ 50 w 68"/>
                  <a:gd name="T9" fmla="*/ 41 h 87"/>
                  <a:gd name="T10" fmla="*/ 39 w 68"/>
                  <a:gd name="T11" fmla="*/ 55 h 87"/>
                  <a:gd name="T12" fmla="*/ 27 w 68"/>
                  <a:gd name="T13" fmla="*/ 69 h 87"/>
                  <a:gd name="T14" fmla="*/ 13 w 68"/>
                  <a:gd name="T15" fmla="*/ 80 h 87"/>
                  <a:gd name="T16" fmla="*/ 0 w 68"/>
                  <a:gd name="T17" fmla="*/ 87 h 87"/>
                  <a:gd name="T18" fmla="*/ 6 w 68"/>
                  <a:gd name="T19" fmla="*/ 80 h 87"/>
                  <a:gd name="T20" fmla="*/ 13 w 68"/>
                  <a:gd name="T21" fmla="*/ 68 h 87"/>
                  <a:gd name="T22" fmla="*/ 22 w 68"/>
                  <a:gd name="T23" fmla="*/ 53 h 87"/>
                  <a:gd name="T24" fmla="*/ 34 w 68"/>
                  <a:gd name="T25" fmla="*/ 38 h 87"/>
                  <a:gd name="T26" fmla="*/ 44 w 68"/>
                  <a:gd name="T27" fmla="*/ 24 h 87"/>
                  <a:gd name="T28" fmla="*/ 53 w 68"/>
                  <a:gd name="T29" fmla="*/ 10 h 87"/>
                  <a:gd name="T30" fmla="*/ 61 w 68"/>
                  <a:gd name="T31" fmla="*/ 1 h 87"/>
                  <a:gd name="T32" fmla="*/ 67 w 68"/>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87"/>
                  <a:gd name="T53" fmla="*/ 68 w 68"/>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87">
                    <a:moveTo>
                      <a:pt x="67" y="0"/>
                    </a:moveTo>
                    <a:lnTo>
                      <a:pt x="68" y="4"/>
                    </a:lnTo>
                    <a:lnTo>
                      <a:pt x="65" y="15"/>
                    </a:lnTo>
                    <a:lnTo>
                      <a:pt x="59" y="27"/>
                    </a:lnTo>
                    <a:lnTo>
                      <a:pt x="50" y="41"/>
                    </a:lnTo>
                    <a:lnTo>
                      <a:pt x="39" y="55"/>
                    </a:lnTo>
                    <a:lnTo>
                      <a:pt x="27" y="69"/>
                    </a:lnTo>
                    <a:lnTo>
                      <a:pt x="13" y="80"/>
                    </a:lnTo>
                    <a:lnTo>
                      <a:pt x="0" y="87"/>
                    </a:lnTo>
                    <a:lnTo>
                      <a:pt x="6" y="80"/>
                    </a:lnTo>
                    <a:lnTo>
                      <a:pt x="13" y="68"/>
                    </a:lnTo>
                    <a:lnTo>
                      <a:pt x="22" y="53"/>
                    </a:lnTo>
                    <a:lnTo>
                      <a:pt x="34" y="38"/>
                    </a:lnTo>
                    <a:lnTo>
                      <a:pt x="44" y="24"/>
                    </a:lnTo>
                    <a:lnTo>
                      <a:pt x="53" y="10"/>
                    </a:lnTo>
                    <a:lnTo>
                      <a:pt x="61" y="1"/>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5" name="Freeform 105"/>
              <p:cNvSpPr>
                <a:spLocks/>
              </p:cNvSpPr>
              <p:nvPr/>
            </p:nvSpPr>
            <p:spPr bwMode="auto">
              <a:xfrm>
                <a:off x="2349" y="1424"/>
                <a:ext cx="66" cy="101"/>
              </a:xfrm>
              <a:custGeom>
                <a:avLst/>
                <a:gdLst>
                  <a:gd name="T0" fmla="*/ 65 w 66"/>
                  <a:gd name="T1" fmla="*/ 0 h 101"/>
                  <a:gd name="T2" fmla="*/ 66 w 66"/>
                  <a:gd name="T3" fmla="*/ 6 h 101"/>
                  <a:gd name="T4" fmla="*/ 63 w 66"/>
                  <a:gd name="T5" fmla="*/ 18 h 101"/>
                  <a:gd name="T6" fmla="*/ 57 w 66"/>
                  <a:gd name="T7" fmla="*/ 33 h 101"/>
                  <a:gd name="T8" fmla="*/ 48 w 66"/>
                  <a:gd name="T9" fmla="*/ 50 h 101"/>
                  <a:gd name="T10" fmla="*/ 36 w 66"/>
                  <a:gd name="T11" fmla="*/ 67 h 101"/>
                  <a:gd name="T12" fmla="*/ 23 w 66"/>
                  <a:gd name="T13" fmla="*/ 83 h 101"/>
                  <a:gd name="T14" fmla="*/ 11 w 66"/>
                  <a:gd name="T15" fmla="*/ 95 h 101"/>
                  <a:gd name="T16" fmla="*/ 0 w 66"/>
                  <a:gd name="T17" fmla="*/ 101 h 101"/>
                  <a:gd name="T18" fmla="*/ 4 w 66"/>
                  <a:gd name="T19" fmla="*/ 93 h 101"/>
                  <a:gd name="T20" fmla="*/ 11 w 66"/>
                  <a:gd name="T21" fmla="*/ 80 h 101"/>
                  <a:gd name="T22" fmla="*/ 20 w 66"/>
                  <a:gd name="T23" fmla="*/ 62 h 101"/>
                  <a:gd name="T24" fmla="*/ 32 w 66"/>
                  <a:gd name="T25" fmla="*/ 44 h 101"/>
                  <a:gd name="T26" fmla="*/ 42 w 66"/>
                  <a:gd name="T27" fmla="*/ 27 h 101"/>
                  <a:gd name="T28" fmla="*/ 53 w 66"/>
                  <a:gd name="T29" fmla="*/ 12 h 101"/>
                  <a:gd name="T30" fmla="*/ 60 w 66"/>
                  <a:gd name="T31" fmla="*/ 3 h 101"/>
                  <a:gd name="T32" fmla="*/ 65 w 66"/>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1"/>
                  <a:gd name="T53" fmla="*/ 66 w 66"/>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1">
                    <a:moveTo>
                      <a:pt x="65" y="0"/>
                    </a:moveTo>
                    <a:lnTo>
                      <a:pt x="66" y="6"/>
                    </a:lnTo>
                    <a:lnTo>
                      <a:pt x="63" y="18"/>
                    </a:lnTo>
                    <a:lnTo>
                      <a:pt x="57" y="33"/>
                    </a:lnTo>
                    <a:lnTo>
                      <a:pt x="48" y="50"/>
                    </a:lnTo>
                    <a:lnTo>
                      <a:pt x="36" y="67"/>
                    </a:lnTo>
                    <a:lnTo>
                      <a:pt x="23" y="83"/>
                    </a:lnTo>
                    <a:lnTo>
                      <a:pt x="11" y="95"/>
                    </a:lnTo>
                    <a:lnTo>
                      <a:pt x="0" y="101"/>
                    </a:lnTo>
                    <a:lnTo>
                      <a:pt x="4" y="93"/>
                    </a:lnTo>
                    <a:lnTo>
                      <a:pt x="11" y="80"/>
                    </a:lnTo>
                    <a:lnTo>
                      <a:pt x="20" y="62"/>
                    </a:lnTo>
                    <a:lnTo>
                      <a:pt x="32" y="44"/>
                    </a:lnTo>
                    <a:lnTo>
                      <a:pt x="42" y="27"/>
                    </a:lnTo>
                    <a:lnTo>
                      <a:pt x="53" y="12"/>
                    </a:lnTo>
                    <a:lnTo>
                      <a:pt x="60"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6" name="Freeform 106"/>
              <p:cNvSpPr>
                <a:spLocks/>
              </p:cNvSpPr>
              <p:nvPr/>
            </p:nvSpPr>
            <p:spPr bwMode="auto">
              <a:xfrm>
                <a:off x="2270" y="1417"/>
                <a:ext cx="49" cy="96"/>
              </a:xfrm>
              <a:custGeom>
                <a:avLst/>
                <a:gdLst>
                  <a:gd name="T0" fmla="*/ 48 w 49"/>
                  <a:gd name="T1" fmla="*/ 0 h 96"/>
                  <a:gd name="T2" fmla="*/ 49 w 49"/>
                  <a:gd name="T3" fmla="*/ 4 h 96"/>
                  <a:gd name="T4" fmla="*/ 48 w 49"/>
                  <a:gd name="T5" fmla="*/ 14 h 96"/>
                  <a:gd name="T6" fmla="*/ 45 w 49"/>
                  <a:gd name="T7" fmla="*/ 29 h 96"/>
                  <a:gd name="T8" fmla="*/ 39 w 49"/>
                  <a:gd name="T9" fmla="*/ 44 h 96"/>
                  <a:gd name="T10" fmla="*/ 31 w 49"/>
                  <a:gd name="T11" fmla="*/ 60 h 96"/>
                  <a:gd name="T12" fmla="*/ 22 w 49"/>
                  <a:gd name="T13" fmla="*/ 75 h 96"/>
                  <a:gd name="T14" fmla="*/ 12 w 49"/>
                  <a:gd name="T15" fmla="*/ 88 h 96"/>
                  <a:gd name="T16" fmla="*/ 0 w 49"/>
                  <a:gd name="T17" fmla="*/ 96 h 96"/>
                  <a:gd name="T18" fmla="*/ 5 w 49"/>
                  <a:gd name="T19" fmla="*/ 87 h 96"/>
                  <a:gd name="T20" fmla="*/ 11 w 49"/>
                  <a:gd name="T21" fmla="*/ 72 h 96"/>
                  <a:gd name="T22" fmla="*/ 17 w 49"/>
                  <a:gd name="T23" fmla="*/ 56 h 96"/>
                  <a:gd name="T24" fmla="*/ 24 w 49"/>
                  <a:gd name="T25" fmla="*/ 40 h 96"/>
                  <a:gd name="T26" fmla="*/ 31 w 49"/>
                  <a:gd name="T27" fmla="*/ 23 h 96"/>
                  <a:gd name="T28" fmla="*/ 37 w 49"/>
                  <a:gd name="T29" fmla="*/ 10 h 96"/>
                  <a:gd name="T30" fmla="*/ 43 w 49"/>
                  <a:gd name="T31" fmla="*/ 1 h 96"/>
                  <a:gd name="T32" fmla="*/ 48 w 49"/>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96"/>
                  <a:gd name="T53" fmla="*/ 49 w 49"/>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96">
                    <a:moveTo>
                      <a:pt x="48" y="0"/>
                    </a:moveTo>
                    <a:lnTo>
                      <a:pt x="49" y="4"/>
                    </a:lnTo>
                    <a:lnTo>
                      <a:pt x="48" y="14"/>
                    </a:lnTo>
                    <a:lnTo>
                      <a:pt x="45" y="29"/>
                    </a:lnTo>
                    <a:lnTo>
                      <a:pt x="39" y="44"/>
                    </a:lnTo>
                    <a:lnTo>
                      <a:pt x="31" y="60"/>
                    </a:lnTo>
                    <a:lnTo>
                      <a:pt x="22" y="75"/>
                    </a:lnTo>
                    <a:lnTo>
                      <a:pt x="12" y="88"/>
                    </a:lnTo>
                    <a:lnTo>
                      <a:pt x="0" y="96"/>
                    </a:lnTo>
                    <a:lnTo>
                      <a:pt x="5" y="87"/>
                    </a:lnTo>
                    <a:lnTo>
                      <a:pt x="11" y="72"/>
                    </a:lnTo>
                    <a:lnTo>
                      <a:pt x="17" y="56"/>
                    </a:lnTo>
                    <a:lnTo>
                      <a:pt x="24" y="40"/>
                    </a:lnTo>
                    <a:lnTo>
                      <a:pt x="31" y="23"/>
                    </a:lnTo>
                    <a:lnTo>
                      <a:pt x="37" y="10"/>
                    </a:lnTo>
                    <a:lnTo>
                      <a:pt x="43"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7" name="Freeform 107"/>
              <p:cNvSpPr>
                <a:spLocks/>
              </p:cNvSpPr>
              <p:nvPr/>
            </p:nvSpPr>
            <p:spPr bwMode="auto">
              <a:xfrm>
                <a:off x="2229" y="1420"/>
                <a:ext cx="52" cy="71"/>
              </a:xfrm>
              <a:custGeom>
                <a:avLst/>
                <a:gdLst>
                  <a:gd name="T0" fmla="*/ 50 w 52"/>
                  <a:gd name="T1" fmla="*/ 0 h 71"/>
                  <a:gd name="T2" fmla="*/ 52 w 52"/>
                  <a:gd name="T3" fmla="*/ 4 h 71"/>
                  <a:gd name="T4" fmla="*/ 47 w 52"/>
                  <a:gd name="T5" fmla="*/ 13 h 71"/>
                  <a:gd name="T6" fmla="*/ 41 w 52"/>
                  <a:gd name="T7" fmla="*/ 25 h 71"/>
                  <a:gd name="T8" fmla="*/ 34 w 52"/>
                  <a:gd name="T9" fmla="*/ 37 h 71"/>
                  <a:gd name="T10" fmla="*/ 24 w 52"/>
                  <a:gd name="T11" fmla="*/ 50 h 71"/>
                  <a:gd name="T12" fmla="*/ 15 w 52"/>
                  <a:gd name="T13" fmla="*/ 60 h 71"/>
                  <a:gd name="T14" fmla="*/ 6 w 52"/>
                  <a:gd name="T15" fmla="*/ 68 h 71"/>
                  <a:gd name="T16" fmla="*/ 0 w 52"/>
                  <a:gd name="T17" fmla="*/ 71 h 71"/>
                  <a:gd name="T18" fmla="*/ 4 w 52"/>
                  <a:gd name="T19" fmla="*/ 63 h 71"/>
                  <a:gd name="T20" fmla="*/ 10 w 52"/>
                  <a:gd name="T21" fmla="*/ 54 h 71"/>
                  <a:gd name="T22" fmla="*/ 18 w 52"/>
                  <a:gd name="T23" fmla="*/ 43 h 71"/>
                  <a:gd name="T24" fmla="*/ 25 w 52"/>
                  <a:gd name="T25" fmla="*/ 31 h 71"/>
                  <a:gd name="T26" fmla="*/ 32 w 52"/>
                  <a:gd name="T27" fmla="*/ 19 h 71"/>
                  <a:gd name="T28" fmla="*/ 40 w 52"/>
                  <a:gd name="T29" fmla="*/ 10 h 71"/>
                  <a:gd name="T30" fmla="*/ 46 w 52"/>
                  <a:gd name="T31" fmla="*/ 3 h 71"/>
                  <a:gd name="T32" fmla="*/ 50 w 5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71"/>
                  <a:gd name="T53" fmla="*/ 52 w 5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71">
                    <a:moveTo>
                      <a:pt x="50" y="0"/>
                    </a:moveTo>
                    <a:lnTo>
                      <a:pt x="52" y="4"/>
                    </a:lnTo>
                    <a:lnTo>
                      <a:pt x="47" y="13"/>
                    </a:lnTo>
                    <a:lnTo>
                      <a:pt x="41" y="25"/>
                    </a:lnTo>
                    <a:lnTo>
                      <a:pt x="34" y="37"/>
                    </a:lnTo>
                    <a:lnTo>
                      <a:pt x="24" y="50"/>
                    </a:lnTo>
                    <a:lnTo>
                      <a:pt x="15" y="60"/>
                    </a:lnTo>
                    <a:lnTo>
                      <a:pt x="6" y="68"/>
                    </a:lnTo>
                    <a:lnTo>
                      <a:pt x="0" y="71"/>
                    </a:lnTo>
                    <a:lnTo>
                      <a:pt x="4" y="63"/>
                    </a:lnTo>
                    <a:lnTo>
                      <a:pt x="10" y="54"/>
                    </a:lnTo>
                    <a:lnTo>
                      <a:pt x="18" y="43"/>
                    </a:lnTo>
                    <a:lnTo>
                      <a:pt x="25" y="31"/>
                    </a:lnTo>
                    <a:lnTo>
                      <a:pt x="32" y="19"/>
                    </a:lnTo>
                    <a:lnTo>
                      <a:pt x="40" y="10"/>
                    </a:lnTo>
                    <a:lnTo>
                      <a:pt x="46" y="3"/>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8" name="Freeform 108"/>
              <p:cNvSpPr>
                <a:spLocks/>
              </p:cNvSpPr>
              <p:nvPr/>
            </p:nvSpPr>
            <p:spPr bwMode="auto">
              <a:xfrm>
                <a:off x="2220" y="1430"/>
                <a:ext cx="19" cy="52"/>
              </a:xfrm>
              <a:custGeom>
                <a:avLst/>
                <a:gdLst>
                  <a:gd name="T0" fmla="*/ 16 w 19"/>
                  <a:gd name="T1" fmla="*/ 0 h 52"/>
                  <a:gd name="T2" fmla="*/ 19 w 19"/>
                  <a:gd name="T3" fmla="*/ 9 h 52"/>
                  <a:gd name="T4" fmla="*/ 16 w 19"/>
                  <a:gd name="T5" fmla="*/ 27 h 52"/>
                  <a:gd name="T6" fmla="*/ 10 w 19"/>
                  <a:gd name="T7" fmla="*/ 43 h 52"/>
                  <a:gd name="T8" fmla="*/ 0 w 19"/>
                  <a:gd name="T9" fmla="*/ 52 h 52"/>
                  <a:gd name="T10" fmla="*/ 6 w 19"/>
                  <a:gd name="T11" fmla="*/ 38 h 52"/>
                  <a:gd name="T12" fmla="*/ 9 w 19"/>
                  <a:gd name="T13" fmla="*/ 19 h 52"/>
                  <a:gd name="T14" fmla="*/ 10 w 19"/>
                  <a:gd name="T15" fmla="*/ 4 h 52"/>
                  <a:gd name="T16" fmla="*/ 16 w 1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2"/>
                  <a:gd name="T29" fmla="*/ 19 w 1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2">
                    <a:moveTo>
                      <a:pt x="16" y="0"/>
                    </a:moveTo>
                    <a:lnTo>
                      <a:pt x="19" y="9"/>
                    </a:lnTo>
                    <a:lnTo>
                      <a:pt x="16" y="27"/>
                    </a:lnTo>
                    <a:lnTo>
                      <a:pt x="10" y="43"/>
                    </a:lnTo>
                    <a:lnTo>
                      <a:pt x="0" y="52"/>
                    </a:lnTo>
                    <a:lnTo>
                      <a:pt x="6" y="38"/>
                    </a:lnTo>
                    <a:lnTo>
                      <a:pt x="9" y="19"/>
                    </a:lnTo>
                    <a:lnTo>
                      <a:pt x="10" y="4"/>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9" name="Freeform 109"/>
              <p:cNvSpPr>
                <a:spLocks/>
              </p:cNvSpPr>
              <p:nvPr/>
            </p:nvSpPr>
            <p:spPr bwMode="auto">
              <a:xfrm>
                <a:off x="2492" y="1464"/>
                <a:ext cx="41" cy="41"/>
              </a:xfrm>
              <a:custGeom>
                <a:avLst/>
                <a:gdLst>
                  <a:gd name="T0" fmla="*/ 0 w 41"/>
                  <a:gd name="T1" fmla="*/ 41 h 41"/>
                  <a:gd name="T2" fmla="*/ 7 w 41"/>
                  <a:gd name="T3" fmla="*/ 31 h 41"/>
                  <a:gd name="T4" fmla="*/ 17 w 41"/>
                  <a:gd name="T5" fmla="*/ 15 h 41"/>
                  <a:gd name="T6" fmla="*/ 29 w 41"/>
                  <a:gd name="T7" fmla="*/ 1 h 41"/>
                  <a:gd name="T8" fmla="*/ 40 w 41"/>
                  <a:gd name="T9" fmla="*/ 0 h 41"/>
                  <a:gd name="T10" fmla="*/ 41 w 41"/>
                  <a:gd name="T11" fmla="*/ 4 h 41"/>
                  <a:gd name="T12" fmla="*/ 40 w 41"/>
                  <a:gd name="T13" fmla="*/ 10 h 41"/>
                  <a:gd name="T14" fmla="*/ 34 w 41"/>
                  <a:gd name="T15" fmla="*/ 16 h 41"/>
                  <a:gd name="T16" fmla="*/ 26 w 41"/>
                  <a:gd name="T17" fmla="*/ 22 h 41"/>
                  <a:gd name="T18" fmla="*/ 19 w 41"/>
                  <a:gd name="T19" fmla="*/ 28 h 41"/>
                  <a:gd name="T20" fmla="*/ 12 w 41"/>
                  <a:gd name="T21" fmla="*/ 33 h 41"/>
                  <a:gd name="T22" fmla="*/ 4 w 41"/>
                  <a:gd name="T23" fmla="*/ 38 h 41"/>
                  <a:gd name="T24" fmla="*/ 0 w 41"/>
                  <a:gd name="T25" fmla="*/ 4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0" y="41"/>
                    </a:moveTo>
                    <a:lnTo>
                      <a:pt x="7" y="31"/>
                    </a:lnTo>
                    <a:lnTo>
                      <a:pt x="17" y="15"/>
                    </a:lnTo>
                    <a:lnTo>
                      <a:pt x="29" y="1"/>
                    </a:lnTo>
                    <a:lnTo>
                      <a:pt x="40" y="0"/>
                    </a:lnTo>
                    <a:lnTo>
                      <a:pt x="41" y="4"/>
                    </a:lnTo>
                    <a:lnTo>
                      <a:pt x="40" y="10"/>
                    </a:lnTo>
                    <a:lnTo>
                      <a:pt x="34" y="16"/>
                    </a:lnTo>
                    <a:lnTo>
                      <a:pt x="26" y="22"/>
                    </a:lnTo>
                    <a:lnTo>
                      <a:pt x="19" y="28"/>
                    </a:lnTo>
                    <a:lnTo>
                      <a:pt x="12" y="33"/>
                    </a:lnTo>
                    <a:lnTo>
                      <a:pt x="4" y="38"/>
                    </a:lnTo>
                    <a:lnTo>
                      <a:pt x="0"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0" name="Freeform 110"/>
              <p:cNvSpPr>
                <a:spLocks/>
              </p:cNvSpPr>
              <p:nvPr/>
            </p:nvSpPr>
            <p:spPr bwMode="auto">
              <a:xfrm>
                <a:off x="2501" y="1492"/>
                <a:ext cx="53" cy="12"/>
              </a:xfrm>
              <a:custGeom>
                <a:avLst/>
                <a:gdLst>
                  <a:gd name="T0" fmla="*/ 0 w 53"/>
                  <a:gd name="T1" fmla="*/ 10 h 12"/>
                  <a:gd name="T2" fmla="*/ 3 w 53"/>
                  <a:gd name="T3" fmla="*/ 10 h 12"/>
                  <a:gd name="T4" fmla="*/ 10 w 53"/>
                  <a:gd name="T5" fmla="*/ 10 h 12"/>
                  <a:gd name="T6" fmla="*/ 19 w 53"/>
                  <a:gd name="T7" fmla="*/ 10 h 12"/>
                  <a:gd name="T8" fmla="*/ 28 w 53"/>
                  <a:gd name="T9" fmla="*/ 12 h 12"/>
                  <a:gd name="T10" fmla="*/ 37 w 53"/>
                  <a:gd name="T11" fmla="*/ 12 h 12"/>
                  <a:gd name="T12" fmla="*/ 45 w 53"/>
                  <a:gd name="T13" fmla="*/ 10 h 12"/>
                  <a:gd name="T14" fmla="*/ 51 w 53"/>
                  <a:gd name="T15" fmla="*/ 7 h 12"/>
                  <a:gd name="T16" fmla="*/ 53 w 53"/>
                  <a:gd name="T17" fmla="*/ 5 h 12"/>
                  <a:gd name="T18" fmla="*/ 51 w 53"/>
                  <a:gd name="T19" fmla="*/ 2 h 12"/>
                  <a:gd name="T20" fmla="*/ 45 w 53"/>
                  <a:gd name="T21" fmla="*/ 0 h 12"/>
                  <a:gd name="T22" fmla="*/ 38 w 53"/>
                  <a:gd name="T23" fmla="*/ 0 h 12"/>
                  <a:gd name="T24" fmla="*/ 31 w 53"/>
                  <a:gd name="T25" fmla="*/ 2 h 12"/>
                  <a:gd name="T26" fmla="*/ 20 w 53"/>
                  <a:gd name="T27" fmla="*/ 5 h 12"/>
                  <a:gd name="T28" fmla="*/ 13 w 53"/>
                  <a:gd name="T29" fmla="*/ 6 h 12"/>
                  <a:gd name="T30" fmla="*/ 6 w 53"/>
                  <a:gd name="T31" fmla="*/ 9 h 12"/>
                  <a:gd name="T32" fmla="*/ 0 w 53"/>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2"/>
                  <a:gd name="T53" fmla="*/ 53 w 53"/>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2">
                    <a:moveTo>
                      <a:pt x="0" y="10"/>
                    </a:moveTo>
                    <a:lnTo>
                      <a:pt x="3" y="10"/>
                    </a:lnTo>
                    <a:lnTo>
                      <a:pt x="10" y="10"/>
                    </a:lnTo>
                    <a:lnTo>
                      <a:pt x="19" y="10"/>
                    </a:lnTo>
                    <a:lnTo>
                      <a:pt x="28" y="12"/>
                    </a:lnTo>
                    <a:lnTo>
                      <a:pt x="37" y="12"/>
                    </a:lnTo>
                    <a:lnTo>
                      <a:pt x="45" y="10"/>
                    </a:lnTo>
                    <a:lnTo>
                      <a:pt x="51" y="7"/>
                    </a:lnTo>
                    <a:lnTo>
                      <a:pt x="53" y="5"/>
                    </a:lnTo>
                    <a:lnTo>
                      <a:pt x="51" y="2"/>
                    </a:lnTo>
                    <a:lnTo>
                      <a:pt x="45" y="0"/>
                    </a:lnTo>
                    <a:lnTo>
                      <a:pt x="38" y="0"/>
                    </a:lnTo>
                    <a:lnTo>
                      <a:pt x="31" y="2"/>
                    </a:lnTo>
                    <a:lnTo>
                      <a:pt x="20" y="5"/>
                    </a:lnTo>
                    <a:lnTo>
                      <a:pt x="13" y="6"/>
                    </a:lnTo>
                    <a:lnTo>
                      <a:pt x="6" y="9"/>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1" name="Freeform 111"/>
              <p:cNvSpPr>
                <a:spLocks/>
              </p:cNvSpPr>
              <p:nvPr/>
            </p:nvSpPr>
            <p:spPr bwMode="auto">
              <a:xfrm>
                <a:off x="2490" y="1504"/>
                <a:ext cx="53" cy="40"/>
              </a:xfrm>
              <a:custGeom>
                <a:avLst/>
                <a:gdLst>
                  <a:gd name="T0" fmla="*/ 0 w 53"/>
                  <a:gd name="T1" fmla="*/ 0 h 40"/>
                  <a:gd name="T2" fmla="*/ 8 w 53"/>
                  <a:gd name="T3" fmla="*/ 3 h 40"/>
                  <a:gd name="T4" fmla="*/ 17 w 53"/>
                  <a:gd name="T5" fmla="*/ 9 h 40"/>
                  <a:gd name="T6" fmla="*/ 25 w 53"/>
                  <a:gd name="T7" fmla="*/ 15 h 40"/>
                  <a:gd name="T8" fmla="*/ 36 w 53"/>
                  <a:gd name="T9" fmla="*/ 21 h 40"/>
                  <a:gd name="T10" fmla="*/ 43 w 53"/>
                  <a:gd name="T11" fmla="*/ 27 h 40"/>
                  <a:gd name="T12" fmla="*/ 50 w 53"/>
                  <a:gd name="T13" fmla="*/ 32 h 40"/>
                  <a:gd name="T14" fmla="*/ 53 w 53"/>
                  <a:gd name="T15" fmla="*/ 37 h 40"/>
                  <a:gd name="T16" fmla="*/ 52 w 53"/>
                  <a:gd name="T17" fmla="*/ 40 h 40"/>
                  <a:gd name="T18" fmla="*/ 48 w 53"/>
                  <a:gd name="T19" fmla="*/ 40 h 40"/>
                  <a:gd name="T20" fmla="*/ 42 w 53"/>
                  <a:gd name="T21" fmla="*/ 37 h 40"/>
                  <a:gd name="T22" fmla="*/ 34 w 53"/>
                  <a:gd name="T23" fmla="*/ 32 h 40"/>
                  <a:gd name="T24" fmla="*/ 27 w 53"/>
                  <a:gd name="T25" fmla="*/ 25 h 40"/>
                  <a:gd name="T26" fmla="*/ 18 w 53"/>
                  <a:gd name="T27" fmla="*/ 18 h 40"/>
                  <a:gd name="T28" fmla="*/ 11 w 53"/>
                  <a:gd name="T29" fmla="*/ 10 h 40"/>
                  <a:gd name="T30" fmla="*/ 5 w 53"/>
                  <a:gd name="T31" fmla="*/ 4 h 40"/>
                  <a:gd name="T32" fmla="*/ 0 w 53"/>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0"/>
                  <a:gd name="T53" fmla="*/ 53 w 5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0">
                    <a:moveTo>
                      <a:pt x="0" y="0"/>
                    </a:moveTo>
                    <a:lnTo>
                      <a:pt x="8" y="3"/>
                    </a:lnTo>
                    <a:lnTo>
                      <a:pt x="17" y="9"/>
                    </a:lnTo>
                    <a:lnTo>
                      <a:pt x="25" y="15"/>
                    </a:lnTo>
                    <a:lnTo>
                      <a:pt x="36" y="21"/>
                    </a:lnTo>
                    <a:lnTo>
                      <a:pt x="43" y="27"/>
                    </a:lnTo>
                    <a:lnTo>
                      <a:pt x="50" y="32"/>
                    </a:lnTo>
                    <a:lnTo>
                      <a:pt x="53" y="37"/>
                    </a:lnTo>
                    <a:lnTo>
                      <a:pt x="52" y="40"/>
                    </a:lnTo>
                    <a:lnTo>
                      <a:pt x="48" y="40"/>
                    </a:lnTo>
                    <a:lnTo>
                      <a:pt x="42" y="37"/>
                    </a:lnTo>
                    <a:lnTo>
                      <a:pt x="34" y="32"/>
                    </a:lnTo>
                    <a:lnTo>
                      <a:pt x="27" y="25"/>
                    </a:lnTo>
                    <a:lnTo>
                      <a:pt x="18" y="18"/>
                    </a:lnTo>
                    <a:lnTo>
                      <a:pt x="11" y="10"/>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2" name="Freeform 112"/>
              <p:cNvSpPr>
                <a:spLocks/>
              </p:cNvSpPr>
              <p:nvPr/>
            </p:nvSpPr>
            <p:spPr bwMode="auto">
              <a:xfrm>
                <a:off x="2223" y="1488"/>
                <a:ext cx="13" cy="66"/>
              </a:xfrm>
              <a:custGeom>
                <a:avLst/>
                <a:gdLst>
                  <a:gd name="T0" fmla="*/ 7 w 13"/>
                  <a:gd name="T1" fmla="*/ 0 h 66"/>
                  <a:gd name="T2" fmla="*/ 10 w 13"/>
                  <a:gd name="T3" fmla="*/ 17 h 66"/>
                  <a:gd name="T4" fmla="*/ 13 w 13"/>
                  <a:gd name="T5" fmla="*/ 38 h 66"/>
                  <a:gd name="T6" fmla="*/ 13 w 13"/>
                  <a:gd name="T7" fmla="*/ 57 h 66"/>
                  <a:gd name="T8" fmla="*/ 6 w 13"/>
                  <a:gd name="T9" fmla="*/ 66 h 66"/>
                  <a:gd name="T10" fmla="*/ 0 w 13"/>
                  <a:gd name="T11" fmla="*/ 59 h 66"/>
                  <a:gd name="T12" fmla="*/ 2 w 13"/>
                  <a:gd name="T13" fmla="*/ 40 h 66"/>
                  <a:gd name="T14" fmla="*/ 5 w 13"/>
                  <a:gd name="T15" fmla="*/ 17 h 66"/>
                  <a:gd name="T16" fmla="*/ 7 w 13"/>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6"/>
                  <a:gd name="T29" fmla="*/ 13 w 1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6">
                    <a:moveTo>
                      <a:pt x="7" y="0"/>
                    </a:moveTo>
                    <a:lnTo>
                      <a:pt x="10" y="17"/>
                    </a:lnTo>
                    <a:lnTo>
                      <a:pt x="13" y="38"/>
                    </a:lnTo>
                    <a:lnTo>
                      <a:pt x="13" y="57"/>
                    </a:lnTo>
                    <a:lnTo>
                      <a:pt x="6" y="66"/>
                    </a:lnTo>
                    <a:lnTo>
                      <a:pt x="0" y="59"/>
                    </a:lnTo>
                    <a:lnTo>
                      <a:pt x="2" y="40"/>
                    </a:lnTo>
                    <a:lnTo>
                      <a:pt x="5" y="17"/>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3" name="Freeform 113"/>
              <p:cNvSpPr>
                <a:spLocks/>
              </p:cNvSpPr>
              <p:nvPr/>
            </p:nvSpPr>
            <p:spPr bwMode="auto">
              <a:xfrm>
                <a:off x="2194" y="1477"/>
                <a:ext cx="25" cy="65"/>
              </a:xfrm>
              <a:custGeom>
                <a:avLst/>
                <a:gdLst>
                  <a:gd name="T0" fmla="*/ 25 w 25"/>
                  <a:gd name="T1" fmla="*/ 0 h 65"/>
                  <a:gd name="T2" fmla="*/ 23 w 25"/>
                  <a:gd name="T3" fmla="*/ 15 h 65"/>
                  <a:gd name="T4" fmla="*/ 19 w 25"/>
                  <a:gd name="T5" fmla="*/ 37 h 65"/>
                  <a:gd name="T6" fmla="*/ 13 w 25"/>
                  <a:gd name="T7" fmla="*/ 56 h 65"/>
                  <a:gd name="T8" fmla="*/ 2 w 25"/>
                  <a:gd name="T9" fmla="*/ 65 h 65"/>
                  <a:gd name="T10" fmla="*/ 0 w 25"/>
                  <a:gd name="T11" fmla="*/ 56 h 65"/>
                  <a:gd name="T12" fmla="*/ 7 w 25"/>
                  <a:gd name="T13" fmla="*/ 37 h 65"/>
                  <a:gd name="T14" fmla="*/ 17 w 25"/>
                  <a:gd name="T15" fmla="*/ 15 h 65"/>
                  <a:gd name="T16" fmla="*/ 25 w 2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5"/>
                  <a:gd name="T29" fmla="*/ 25 w 2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5">
                    <a:moveTo>
                      <a:pt x="25" y="0"/>
                    </a:moveTo>
                    <a:lnTo>
                      <a:pt x="23" y="15"/>
                    </a:lnTo>
                    <a:lnTo>
                      <a:pt x="19" y="37"/>
                    </a:lnTo>
                    <a:lnTo>
                      <a:pt x="13" y="56"/>
                    </a:lnTo>
                    <a:lnTo>
                      <a:pt x="2" y="65"/>
                    </a:lnTo>
                    <a:lnTo>
                      <a:pt x="0" y="56"/>
                    </a:lnTo>
                    <a:lnTo>
                      <a:pt x="7" y="37"/>
                    </a:lnTo>
                    <a:lnTo>
                      <a:pt x="17" y="15"/>
                    </a:lnTo>
                    <a:lnTo>
                      <a:pt x="2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4" name="Freeform 114"/>
              <p:cNvSpPr>
                <a:spLocks/>
              </p:cNvSpPr>
              <p:nvPr/>
            </p:nvSpPr>
            <p:spPr bwMode="auto">
              <a:xfrm>
                <a:off x="2250" y="1491"/>
                <a:ext cx="13" cy="62"/>
              </a:xfrm>
              <a:custGeom>
                <a:avLst/>
                <a:gdLst>
                  <a:gd name="T0" fmla="*/ 3 w 13"/>
                  <a:gd name="T1" fmla="*/ 0 h 62"/>
                  <a:gd name="T2" fmla="*/ 9 w 13"/>
                  <a:gd name="T3" fmla="*/ 8 h 62"/>
                  <a:gd name="T4" fmla="*/ 13 w 13"/>
                  <a:gd name="T5" fmla="*/ 28 h 62"/>
                  <a:gd name="T6" fmla="*/ 13 w 13"/>
                  <a:gd name="T7" fmla="*/ 48 h 62"/>
                  <a:gd name="T8" fmla="*/ 6 w 13"/>
                  <a:gd name="T9" fmla="*/ 62 h 62"/>
                  <a:gd name="T10" fmla="*/ 0 w 13"/>
                  <a:gd name="T11" fmla="*/ 57 h 62"/>
                  <a:gd name="T12" fmla="*/ 0 w 13"/>
                  <a:gd name="T13" fmla="*/ 40 h 62"/>
                  <a:gd name="T14" fmla="*/ 3 w 13"/>
                  <a:gd name="T15" fmla="*/ 17 h 62"/>
                  <a:gd name="T16" fmla="*/ 3 w 13"/>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2"/>
                  <a:gd name="T29" fmla="*/ 13 w 1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2">
                    <a:moveTo>
                      <a:pt x="3" y="0"/>
                    </a:moveTo>
                    <a:lnTo>
                      <a:pt x="9" y="8"/>
                    </a:lnTo>
                    <a:lnTo>
                      <a:pt x="13" y="28"/>
                    </a:lnTo>
                    <a:lnTo>
                      <a:pt x="13" y="48"/>
                    </a:lnTo>
                    <a:lnTo>
                      <a:pt x="6" y="62"/>
                    </a:lnTo>
                    <a:lnTo>
                      <a:pt x="0" y="57"/>
                    </a:lnTo>
                    <a:lnTo>
                      <a:pt x="0" y="40"/>
                    </a:lnTo>
                    <a:lnTo>
                      <a:pt x="3" y="17"/>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5" name="Freeform 115"/>
              <p:cNvSpPr>
                <a:spLocks/>
              </p:cNvSpPr>
              <p:nvPr/>
            </p:nvSpPr>
            <p:spPr bwMode="auto">
              <a:xfrm>
                <a:off x="2273" y="1501"/>
                <a:ext cx="15" cy="66"/>
              </a:xfrm>
              <a:custGeom>
                <a:avLst/>
                <a:gdLst>
                  <a:gd name="T0" fmla="*/ 0 w 15"/>
                  <a:gd name="T1" fmla="*/ 0 h 66"/>
                  <a:gd name="T2" fmla="*/ 6 w 15"/>
                  <a:gd name="T3" fmla="*/ 13 h 66"/>
                  <a:gd name="T4" fmla="*/ 12 w 15"/>
                  <a:gd name="T5" fmla="*/ 34 h 66"/>
                  <a:gd name="T6" fmla="*/ 15 w 15"/>
                  <a:gd name="T7" fmla="*/ 55 h 66"/>
                  <a:gd name="T8" fmla="*/ 11 w 15"/>
                  <a:gd name="T9" fmla="*/ 66 h 66"/>
                  <a:gd name="T10" fmla="*/ 6 w 15"/>
                  <a:gd name="T11" fmla="*/ 62 h 66"/>
                  <a:gd name="T12" fmla="*/ 3 w 15"/>
                  <a:gd name="T13" fmla="*/ 44 h 66"/>
                  <a:gd name="T14" fmla="*/ 3 w 15"/>
                  <a:gd name="T15" fmla="*/ 21 h 66"/>
                  <a:gd name="T16" fmla="*/ 0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0" y="0"/>
                    </a:moveTo>
                    <a:lnTo>
                      <a:pt x="6" y="13"/>
                    </a:lnTo>
                    <a:lnTo>
                      <a:pt x="12" y="34"/>
                    </a:lnTo>
                    <a:lnTo>
                      <a:pt x="15" y="55"/>
                    </a:lnTo>
                    <a:lnTo>
                      <a:pt x="11" y="66"/>
                    </a:lnTo>
                    <a:lnTo>
                      <a:pt x="6" y="62"/>
                    </a:lnTo>
                    <a:lnTo>
                      <a:pt x="3" y="44"/>
                    </a:lnTo>
                    <a:lnTo>
                      <a:pt x="3" y="2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6" name="Freeform 116"/>
              <p:cNvSpPr>
                <a:spLocks/>
              </p:cNvSpPr>
              <p:nvPr/>
            </p:nvSpPr>
            <p:spPr bwMode="auto">
              <a:xfrm>
                <a:off x="2297" y="1511"/>
                <a:ext cx="18" cy="67"/>
              </a:xfrm>
              <a:custGeom>
                <a:avLst/>
                <a:gdLst>
                  <a:gd name="T0" fmla="*/ 0 w 18"/>
                  <a:gd name="T1" fmla="*/ 0 h 67"/>
                  <a:gd name="T2" fmla="*/ 6 w 18"/>
                  <a:gd name="T3" fmla="*/ 15 h 67"/>
                  <a:gd name="T4" fmla="*/ 15 w 18"/>
                  <a:gd name="T5" fmla="*/ 37 h 67"/>
                  <a:gd name="T6" fmla="*/ 18 w 18"/>
                  <a:gd name="T7" fmla="*/ 58 h 67"/>
                  <a:gd name="T8" fmla="*/ 15 w 18"/>
                  <a:gd name="T9" fmla="*/ 67 h 67"/>
                  <a:gd name="T10" fmla="*/ 7 w 18"/>
                  <a:gd name="T11" fmla="*/ 59 h 67"/>
                  <a:gd name="T12" fmla="*/ 4 w 18"/>
                  <a:gd name="T13" fmla="*/ 40 h 67"/>
                  <a:gd name="T14" fmla="*/ 3 w 18"/>
                  <a:gd name="T15" fmla="*/ 20 h 67"/>
                  <a:gd name="T16" fmla="*/ 0 w 18"/>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7"/>
                  <a:gd name="T29" fmla="*/ 18 w 1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7">
                    <a:moveTo>
                      <a:pt x="0" y="0"/>
                    </a:moveTo>
                    <a:lnTo>
                      <a:pt x="6" y="15"/>
                    </a:lnTo>
                    <a:lnTo>
                      <a:pt x="15" y="37"/>
                    </a:lnTo>
                    <a:lnTo>
                      <a:pt x="18" y="58"/>
                    </a:lnTo>
                    <a:lnTo>
                      <a:pt x="15" y="67"/>
                    </a:lnTo>
                    <a:lnTo>
                      <a:pt x="7" y="59"/>
                    </a:lnTo>
                    <a:lnTo>
                      <a:pt x="4" y="40"/>
                    </a:lnTo>
                    <a:lnTo>
                      <a:pt x="3" y="2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7" name="Freeform 117"/>
              <p:cNvSpPr>
                <a:spLocks/>
              </p:cNvSpPr>
              <p:nvPr/>
            </p:nvSpPr>
            <p:spPr bwMode="auto">
              <a:xfrm>
                <a:off x="2321" y="1516"/>
                <a:ext cx="22" cy="74"/>
              </a:xfrm>
              <a:custGeom>
                <a:avLst/>
                <a:gdLst>
                  <a:gd name="T0" fmla="*/ 0 w 22"/>
                  <a:gd name="T1" fmla="*/ 0 h 74"/>
                  <a:gd name="T2" fmla="*/ 10 w 22"/>
                  <a:gd name="T3" fmla="*/ 19 h 74"/>
                  <a:gd name="T4" fmla="*/ 19 w 22"/>
                  <a:gd name="T5" fmla="*/ 43 h 74"/>
                  <a:gd name="T6" fmla="*/ 22 w 22"/>
                  <a:gd name="T7" fmla="*/ 63 h 74"/>
                  <a:gd name="T8" fmla="*/ 16 w 22"/>
                  <a:gd name="T9" fmla="*/ 74 h 74"/>
                  <a:gd name="T10" fmla="*/ 7 w 22"/>
                  <a:gd name="T11" fmla="*/ 65 h 74"/>
                  <a:gd name="T12" fmla="*/ 4 w 22"/>
                  <a:gd name="T13" fmla="*/ 43 h 74"/>
                  <a:gd name="T14" fmla="*/ 2 w 22"/>
                  <a:gd name="T15" fmla="*/ 17 h 74"/>
                  <a:gd name="T16" fmla="*/ 0 w 22"/>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74"/>
                  <a:gd name="T29" fmla="*/ 22 w 2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74">
                    <a:moveTo>
                      <a:pt x="0" y="0"/>
                    </a:moveTo>
                    <a:lnTo>
                      <a:pt x="10" y="19"/>
                    </a:lnTo>
                    <a:lnTo>
                      <a:pt x="19" y="43"/>
                    </a:lnTo>
                    <a:lnTo>
                      <a:pt x="22" y="63"/>
                    </a:lnTo>
                    <a:lnTo>
                      <a:pt x="16" y="74"/>
                    </a:lnTo>
                    <a:lnTo>
                      <a:pt x="7" y="65"/>
                    </a:lnTo>
                    <a:lnTo>
                      <a:pt x="4" y="43"/>
                    </a:lnTo>
                    <a:lnTo>
                      <a:pt x="2"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8" name="Freeform 118"/>
              <p:cNvSpPr>
                <a:spLocks/>
              </p:cNvSpPr>
              <p:nvPr/>
            </p:nvSpPr>
            <p:spPr bwMode="auto">
              <a:xfrm>
                <a:off x="2349" y="1520"/>
                <a:ext cx="29" cy="79"/>
              </a:xfrm>
              <a:custGeom>
                <a:avLst/>
                <a:gdLst>
                  <a:gd name="T0" fmla="*/ 0 w 29"/>
                  <a:gd name="T1" fmla="*/ 0 h 79"/>
                  <a:gd name="T2" fmla="*/ 8 w 29"/>
                  <a:gd name="T3" fmla="*/ 18 h 79"/>
                  <a:gd name="T4" fmla="*/ 22 w 29"/>
                  <a:gd name="T5" fmla="*/ 46 h 79"/>
                  <a:gd name="T6" fmla="*/ 29 w 29"/>
                  <a:gd name="T7" fmla="*/ 70 h 79"/>
                  <a:gd name="T8" fmla="*/ 25 w 29"/>
                  <a:gd name="T9" fmla="*/ 79 h 79"/>
                  <a:gd name="T10" fmla="*/ 14 w 29"/>
                  <a:gd name="T11" fmla="*/ 67 h 79"/>
                  <a:gd name="T12" fmla="*/ 8 w 29"/>
                  <a:gd name="T13" fmla="*/ 42 h 79"/>
                  <a:gd name="T14" fmla="*/ 3 w 29"/>
                  <a:gd name="T15" fmla="*/ 16 h 79"/>
                  <a:gd name="T16" fmla="*/ 0 w 2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9"/>
                  <a:gd name="T29" fmla="*/ 29 w 29"/>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9">
                    <a:moveTo>
                      <a:pt x="0" y="0"/>
                    </a:moveTo>
                    <a:lnTo>
                      <a:pt x="8" y="18"/>
                    </a:lnTo>
                    <a:lnTo>
                      <a:pt x="22" y="46"/>
                    </a:lnTo>
                    <a:lnTo>
                      <a:pt x="29" y="70"/>
                    </a:lnTo>
                    <a:lnTo>
                      <a:pt x="25" y="79"/>
                    </a:lnTo>
                    <a:lnTo>
                      <a:pt x="14" y="67"/>
                    </a:lnTo>
                    <a:lnTo>
                      <a:pt x="8" y="42"/>
                    </a:lnTo>
                    <a:lnTo>
                      <a:pt x="3"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9" name="Freeform 119"/>
              <p:cNvSpPr>
                <a:spLocks/>
              </p:cNvSpPr>
              <p:nvPr/>
            </p:nvSpPr>
            <p:spPr bwMode="auto">
              <a:xfrm>
                <a:off x="2369" y="1519"/>
                <a:ext cx="39" cy="85"/>
              </a:xfrm>
              <a:custGeom>
                <a:avLst/>
                <a:gdLst>
                  <a:gd name="T0" fmla="*/ 0 w 39"/>
                  <a:gd name="T1" fmla="*/ 0 h 85"/>
                  <a:gd name="T2" fmla="*/ 8 w 39"/>
                  <a:gd name="T3" fmla="*/ 7 h 85"/>
                  <a:gd name="T4" fmla="*/ 16 w 39"/>
                  <a:gd name="T5" fmla="*/ 19 h 85"/>
                  <a:gd name="T6" fmla="*/ 24 w 39"/>
                  <a:gd name="T7" fmla="*/ 32 h 85"/>
                  <a:gd name="T8" fmla="*/ 31 w 39"/>
                  <a:gd name="T9" fmla="*/ 47 h 85"/>
                  <a:gd name="T10" fmla="*/ 36 w 39"/>
                  <a:gd name="T11" fmla="*/ 62 h 85"/>
                  <a:gd name="T12" fmla="*/ 39 w 39"/>
                  <a:gd name="T13" fmla="*/ 74 h 85"/>
                  <a:gd name="T14" fmla="*/ 37 w 39"/>
                  <a:gd name="T15" fmla="*/ 82 h 85"/>
                  <a:gd name="T16" fmla="*/ 33 w 39"/>
                  <a:gd name="T17" fmla="*/ 85 h 85"/>
                  <a:gd name="T18" fmla="*/ 21 w 39"/>
                  <a:gd name="T19" fmla="*/ 77 h 85"/>
                  <a:gd name="T20" fmla="*/ 11 w 39"/>
                  <a:gd name="T21" fmla="*/ 51 h 85"/>
                  <a:gd name="T22" fmla="*/ 5 w 39"/>
                  <a:gd name="T23" fmla="*/ 22 h 85"/>
                  <a:gd name="T24" fmla="*/ 0 w 39"/>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85"/>
                  <a:gd name="T41" fmla="*/ 39 w 39"/>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85">
                    <a:moveTo>
                      <a:pt x="0" y="0"/>
                    </a:moveTo>
                    <a:lnTo>
                      <a:pt x="8" y="7"/>
                    </a:lnTo>
                    <a:lnTo>
                      <a:pt x="16" y="19"/>
                    </a:lnTo>
                    <a:lnTo>
                      <a:pt x="24" y="32"/>
                    </a:lnTo>
                    <a:lnTo>
                      <a:pt x="31" y="47"/>
                    </a:lnTo>
                    <a:lnTo>
                      <a:pt x="36" y="62"/>
                    </a:lnTo>
                    <a:lnTo>
                      <a:pt x="39" y="74"/>
                    </a:lnTo>
                    <a:lnTo>
                      <a:pt x="37" y="82"/>
                    </a:lnTo>
                    <a:lnTo>
                      <a:pt x="33" y="85"/>
                    </a:lnTo>
                    <a:lnTo>
                      <a:pt x="21" y="77"/>
                    </a:lnTo>
                    <a:lnTo>
                      <a:pt x="11" y="51"/>
                    </a:lnTo>
                    <a:lnTo>
                      <a:pt x="5" y="2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0" name="Freeform 120"/>
              <p:cNvSpPr>
                <a:spLocks/>
              </p:cNvSpPr>
              <p:nvPr/>
            </p:nvSpPr>
            <p:spPr bwMode="auto">
              <a:xfrm>
                <a:off x="2402" y="1516"/>
                <a:ext cx="59" cy="78"/>
              </a:xfrm>
              <a:custGeom>
                <a:avLst/>
                <a:gdLst>
                  <a:gd name="T0" fmla="*/ 0 w 59"/>
                  <a:gd name="T1" fmla="*/ 0 h 78"/>
                  <a:gd name="T2" fmla="*/ 9 w 59"/>
                  <a:gd name="T3" fmla="*/ 6 h 78"/>
                  <a:gd name="T4" fmla="*/ 19 w 59"/>
                  <a:gd name="T5" fmla="*/ 16 h 78"/>
                  <a:gd name="T6" fmla="*/ 31 w 59"/>
                  <a:gd name="T7" fmla="*/ 28 h 78"/>
                  <a:gd name="T8" fmla="*/ 41 w 59"/>
                  <a:gd name="T9" fmla="*/ 41 h 78"/>
                  <a:gd name="T10" fmla="*/ 50 w 59"/>
                  <a:gd name="T11" fmla="*/ 54 h 78"/>
                  <a:gd name="T12" fmla="*/ 56 w 59"/>
                  <a:gd name="T13" fmla="*/ 65 h 78"/>
                  <a:gd name="T14" fmla="*/ 59 w 59"/>
                  <a:gd name="T15" fmla="*/ 74 h 78"/>
                  <a:gd name="T16" fmla="*/ 57 w 59"/>
                  <a:gd name="T17" fmla="*/ 78 h 78"/>
                  <a:gd name="T18" fmla="*/ 51 w 59"/>
                  <a:gd name="T19" fmla="*/ 78 h 78"/>
                  <a:gd name="T20" fmla="*/ 44 w 59"/>
                  <a:gd name="T21" fmla="*/ 72 h 78"/>
                  <a:gd name="T22" fmla="*/ 35 w 59"/>
                  <a:gd name="T23" fmla="*/ 63 h 78"/>
                  <a:gd name="T24" fmla="*/ 26 w 59"/>
                  <a:gd name="T25" fmla="*/ 51 h 78"/>
                  <a:gd name="T26" fmla="*/ 17 w 59"/>
                  <a:gd name="T27" fmla="*/ 38 h 78"/>
                  <a:gd name="T28" fmla="*/ 10 w 59"/>
                  <a:gd name="T29" fmla="*/ 25 h 78"/>
                  <a:gd name="T30" fmla="*/ 3 w 59"/>
                  <a:gd name="T31" fmla="*/ 12 h 78"/>
                  <a:gd name="T32" fmla="*/ 0 w 59"/>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8"/>
                  <a:gd name="T53" fmla="*/ 59 w 59"/>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8">
                    <a:moveTo>
                      <a:pt x="0" y="0"/>
                    </a:moveTo>
                    <a:lnTo>
                      <a:pt x="9" y="6"/>
                    </a:lnTo>
                    <a:lnTo>
                      <a:pt x="19" y="16"/>
                    </a:lnTo>
                    <a:lnTo>
                      <a:pt x="31" y="28"/>
                    </a:lnTo>
                    <a:lnTo>
                      <a:pt x="41" y="41"/>
                    </a:lnTo>
                    <a:lnTo>
                      <a:pt x="50" y="54"/>
                    </a:lnTo>
                    <a:lnTo>
                      <a:pt x="56" y="65"/>
                    </a:lnTo>
                    <a:lnTo>
                      <a:pt x="59" y="74"/>
                    </a:lnTo>
                    <a:lnTo>
                      <a:pt x="57" y="78"/>
                    </a:lnTo>
                    <a:lnTo>
                      <a:pt x="51" y="78"/>
                    </a:lnTo>
                    <a:lnTo>
                      <a:pt x="44" y="72"/>
                    </a:lnTo>
                    <a:lnTo>
                      <a:pt x="35" y="63"/>
                    </a:lnTo>
                    <a:lnTo>
                      <a:pt x="26" y="51"/>
                    </a:lnTo>
                    <a:lnTo>
                      <a:pt x="17" y="38"/>
                    </a:lnTo>
                    <a:lnTo>
                      <a:pt x="10" y="25"/>
                    </a:lnTo>
                    <a:lnTo>
                      <a:pt x="3"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1" name="Freeform 121"/>
              <p:cNvSpPr>
                <a:spLocks/>
              </p:cNvSpPr>
              <p:nvPr/>
            </p:nvSpPr>
            <p:spPr bwMode="auto">
              <a:xfrm>
                <a:off x="2433" y="1513"/>
                <a:ext cx="74" cy="65"/>
              </a:xfrm>
              <a:custGeom>
                <a:avLst/>
                <a:gdLst>
                  <a:gd name="T0" fmla="*/ 0 w 74"/>
                  <a:gd name="T1" fmla="*/ 0 h 65"/>
                  <a:gd name="T2" fmla="*/ 9 w 74"/>
                  <a:gd name="T3" fmla="*/ 4 h 65"/>
                  <a:gd name="T4" fmla="*/ 20 w 74"/>
                  <a:gd name="T5" fmla="*/ 13 h 65"/>
                  <a:gd name="T6" fmla="*/ 34 w 74"/>
                  <a:gd name="T7" fmla="*/ 22 h 65"/>
                  <a:gd name="T8" fmla="*/ 47 w 74"/>
                  <a:gd name="T9" fmla="*/ 32 h 65"/>
                  <a:gd name="T10" fmla="*/ 60 w 74"/>
                  <a:gd name="T11" fmla="*/ 43 h 65"/>
                  <a:gd name="T12" fmla="*/ 69 w 74"/>
                  <a:gd name="T13" fmla="*/ 52 h 65"/>
                  <a:gd name="T14" fmla="*/ 74 w 74"/>
                  <a:gd name="T15" fmla="*/ 60 h 65"/>
                  <a:gd name="T16" fmla="*/ 72 w 74"/>
                  <a:gd name="T17" fmla="*/ 65 h 65"/>
                  <a:gd name="T18" fmla="*/ 65 w 74"/>
                  <a:gd name="T19" fmla="*/ 65 h 65"/>
                  <a:gd name="T20" fmla="*/ 56 w 74"/>
                  <a:gd name="T21" fmla="*/ 60 h 65"/>
                  <a:gd name="T22" fmla="*/ 44 w 74"/>
                  <a:gd name="T23" fmla="*/ 52 h 65"/>
                  <a:gd name="T24" fmla="*/ 31 w 74"/>
                  <a:gd name="T25" fmla="*/ 41 h 65"/>
                  <a:gd name="T26" fmla="*/ 19 w 74"/>
                  <a:gd name="T27" fmla="*/ 28 h 65"/>
                  <a:gd name="T28" fmla="*/ 9 w 74"/>
                  <a:gd name="T29" fmla="*/ 18 h 65"/>
                  <a:gd name="T30" fmla="*/ 3 w 74"/>
                  <a:gd name="T31" fmla="*/ 7 h 65"/>
                  <a:gd name="T32" fmla="*/ 0 w 74"/>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5"/>
                  <a:gd name="T53" fmla="*/ 74 w 7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5">
                    <a:moveTo>
                      <a:pt x="0" y="0"/>
                    </a:moveTo>
                    <a:lnTo>
                      <a:pt x="9" y="4"/>
                    </a:lnTo>
                    <a:lnTo>
                      <a:pt x="20" y="13"/>
                    </a:lnTo>
                    <a:lnTo>
                      <a:pt x="34" y="22"/>
                    </a:lnTo>
                    <a:lnTo>
                      <a:pt x="47" y="32"/>
                    </a:lnTo>
                    <a:lnTo>
                      <a:pt x="60" y="43"/>
                    </a:lnTo>
                    <a:lnTo>
                      <a:pt x="69" y="52"/>
                    </a:lnTo>
                    <a:lnTo>
                      <a:pt x="74" y="60"/>
                    </a:lnTo>
                    <a:lnTo>
                      <a:pt x="72" y="65"/>
                    </a:lnTo>
                    <a:lnTo>
                      <a:pt x="65" y="65"/>
                    </a:lnTo>
                    <a:lnTo>
                      <a:pt x="56" y="60"/>
                    </a:lnTo>
                    <a:lnTo>
                      <a:pt x="44" y="52"/>
                    </a:lnTo>
                    <a:lnTo>
                      <a:pt x="31" y="41"/>
                    </a:lnTo>
                    <a:lnTo>
                      <a:pt x="19" y="28"/>
                    </a:lnTo>
                    <a:lnTo>
                      <a:pt x="9" y="18"/>
                    </a:lnTo>
                    <a:lnTo>
                      <a:pt x="3"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2" name="Freeform 122"/>
              <p:cNvSpPr>
                <a:spLocks/>
              </p:cNvSpPr>
              <p:nvPr/>
            </p:nvSpPr>
            <p:spPr bwMode="auto">
              <a:xfrm>
                <a:off x="2462" y="1508"/>
                <a:ext cx="65" cy="59"/>
              </a:xfrm>
              <a:custGeom>
                <a:avLst/>
                <a:gdLst>
                  <a:gd name="T0" fmla="*/ 62 w 65"/>
                  <a:gd name="T1" fmla="*/ 59 h 59"/>
                  <a:gd name="T2" fmla="*/ 59 w 65"/>
                  <a:gd name="T3" fmla="*/ 58 h 59"/>
                  <a:gd name="T4" fmla="*/ 53 w 65"/>
                  <a:gd name="T5" fmla="*/ 54 h 59"/>
                  <a:gd name="T6" fmla="*/ 45 w 65"/>
                  <a:gd name="T7" fmla="*/ 45 h 59"/>
                  <a:gd name="T8" fmla="*/ 36 w 65"/>
                  <a:gd name="T9" fmla="*/ 34 h 59"/>
                  <a:gd name="T10" fmla="*/ 27 w 65"/>
                  <a:gd name="T11" fmla="*/ 24 h 59"/>
                  <a:gd name="T12" fmla="*/ 16 w 65"/>
                  <a:gd name="T13" fmla="*/ 14 h 59"/>
                  <a:gd name="T14" fmla="*/ 8 w 65"/>
                  <a:gd name="T15" fmla="*/ 6 h 59"/>
                  <a:gd name="T16" fmla="*/ 0 w 65"/>
                  <a:gd name="T17" fmla="*/ 0 h 59"/>
                  <a:gd name="T18" fmla="*/ 11 w 65"/>
                  <a:gd name="T19" fmla="*/ 3 h 59"/>
                  <a:gd name="T20" fmla="*/ 24 w 65"/>
                  <a:gd name="T21" fmla="*/ 9 h 59"/>
                  <a:gd name="T22" fmla="*/ 36 w 65"/>
                  <a:gd name="T23" fmla="*/ 18 h 59"/>
                  <a:gd name="T24" fmla="*/ 47 w 65"/>
                  <a:gd name="T25" fmla="*/ 27 h 59"/>
                  <a:gd name="T26" fmla="*/ 56 w 65"/>
                  <a:gd name="T27" fmla="*/ 37 h 59"/>
                  <a:gd name="T28" fmla="*/ 64 w 65"/>
                  <a:gd name="T29" fmla="*/ 46 h 59"/>
                  <a:gd name="T30" fmla="*/ 65 w 65"/>
                  <a:gd name="T31" fmla="*/ 54 h 59"/>
                  <a:gd name="T32" fmla="*/ 62 w 65"/>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59"/>
                  <a:gd name="T53" fmla="*/ 65 w 6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59">
                    <a:moveTo>
                      <a:pt x="62" y="59"/>
                    </a:moveTo>
                    <a:lnTo>
                      <a:pt x="59" y="58"/>
                    </a:lnTo>
                    <a:lnTo>
                      <a:pt x="53" y="54"/>
                    </a:lnTo>
                    <a:lnTo>
                      <a:pt x="45" y="45"/>
                    </a:lnTo>
                    <a:lnTo>
                      <a:pt x="36" y="34"/>
                    </a:lnTo>
                    <a:lnTo>
                      <a:pt x="27" y="24"/>
                    </a:lnTo>
                    <a:lnTo>
                      <a:pt x="16" y="14"/>
                    </a:lnTo>
                    <a:lnTo>
                      <a:pt x="8" y="6"/>
                    </a:lnTo>
                    <a:lnTo>
                      <a:pt x="0" y="0"/>
                    </a:lnTo>
                    <a:lnTo>
                      <a:pt x="11" y="3"/>
                    </a:lnTo>
                    <a:lnTo>
                      <a:pt x="24" y="9"/>
                    </a:lnTo>
                    <a:lnTo>
                      <a:pt x="36" y="18"/>
                    </a:lnTo>
                    <a:lnTo>
                      <a:pt x="47" y="27"/>
                    </a:lnTo>
                    <a:lnTo>
                      <a:pt x="56" y="37"/>
                    </a:lnTo>
                    <a:lnTo>
                      <a:pt x="64" y="46"/>
                    </a:lnTo>
                    <a:lnTo>
                      <a:pt x="65" y="54"/>
                    </a:lnTo>
                    <a:lnTo>
                      <a:pt x="62"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3" name="Freeform 123"/>
              <p:cNvSpPr>
                <a:spLocks/>
              </p:cNvSpPr>
              <p:nvPr/>
            </p:nvSpPr>
            <p:spPr bwMode="auto">
              <a:xfrm>
                <a:off x="2520" y="1369"/>
                <a:ext cx="302" cy="65"/>
              </a:xfrm>
              <a:custGeom>
                <a:avLst/>
                <a:gdLst>
                  <a:gd name="T0" fmla="*/ 0 w 302"/>
                  <a:gd name="T1" fmla="*/ 9 h 65"/>
                  <a:gd name="T2" fmla="*/ 0 w 302"/>
                  <a:gd name="T3" fmla="*/ 6 h 65"/>
                  <a:gd name="T4" fmla="*/ 1 w 302"/>
                  <a:gd name="T5" fmla="*/ 5 h 65"/>
                  <a:gd name="T6" fmla="*/ 3 w 302"/>
                  <a:gd name="T7" fmla="*/ 2 h 65"/>
                  <a:gd name="T8" fmla="*/ 6 w 302"/>
                  <a:gd name="T9" fmla="*/ 0 h 65"/>
                  <a:gd name="T10" fmla="*/ 25 w 302"/>
                  <a:gd name="T11" fmla="*/ 15 h 65"/>
                  <a:gd name="T12" fmla="*/ 46 w 302"/>
                  <a:gd name="T13" fmla="*/ 28 h 65"/>
                  <a:gd name="T14" fmla="*/ 65 w 302"/>
                  <a:gd name="T15" fmla="*/ 37 h 65"/>
                  <a:gd name="T16" fmla="*/ 85 w 302"/>
                  <a:gd name="T17" fmla="*/ 45 h 65"/>
                  <a:gd name="T18" fmla="*/ 106 w 302"/>
                  <a:gd name="T19" fmla="*/ 49 h 65"/>
                  <a:gd name="T20" fmla="*/ 127 w 302"/>
                  <a:gd name="T21" fmla="*/ 52 h 65"/>
                  <a:gd name="T22" fmla="*/ 147 w 302"/>
                  <a:gd name="T23" fmla="*/ 52 h 65"/>
                  <a:gd name="T24" fmla="*/ 168 w 302"/>
                  <a:gd name="T25" fmla="*/ 52 h 65"/>
                  <a:gd name="T26" fmla="*/ 187 w 302"/>
                  <a:gd name="T27" fmla="*/ 51 h 65"/>
                  <a:gd name="T28" fmla="*/ 207 w 302"/>
                  <a:gd name="T29" fmla="*/ 48 h 65"/>
                  <a:gd name="T30" fmla="*/ 226 w 302"/>
                  <a:gd name="T31" fmla="*/ 43 h 65"/>
                  <a:gd name="T32" fmla="*/ 243 w 302"/>
                  <a:gd name="T33" fmla="*/ 39 h 65"/>
                  <a:gd name="T34" fmla="*/ 260 w 302"/>
                  <a:gd name="T35" fmla="*/ 34 h 65"/>
                  <a:gd name="T36" fmla="*/ 276 w 302"/>
                  <a:gd name="T37" fmla="*/ 28 h 65"/>
                  <a:gd name="T38" fmla="*/ 289 w 302"/>
                  <a:gd name="T39" fmla="*/ 24 h 65"/>
                  <a:gd name="T40" fmla="*/ 302 w 302"/>
                  <a:gd name="T41" fmla="*/ 20 h 65"/>
                  <a:gd name="T42" fmla="*/ 297 w 302"/>
                  <a:gd name="T43" fmla="*/ 28 h 65"/>
                  <a:gd name="T44" fmla="*/ 285 w 302"/>
                  <a:gd name="T45" fmla="*/ 37 h 65"/>
                  <a:gd name="T46" fmla="*/ 271 w 302"/>
                  <a:gd name="T47" fmla="*/ 45 h 65"/>
                  <a:gd name="T48" fmla="*/ 254 w 302"/>
                  <a:gd name="T49" fmla="*/ 51 h 65"/>
                  <a:gd name="T50" fmla="*/ 235 w 302"/>
                  <a:gd name="T51" fmla="*/ 57 h 65"/>
                  <a:gd name="T52" fmla="*/ 212 w 302"/>
                  <a:gd name="T53" fmla="*/ 61 h 65"/>
                  <a:gd name="T54" fmla="*/ 189 w 302"/>
                  <a:gd name="T55" fmla="*/ 64 h 65"/>
                  <a:gd name="T56" fmla="*/ 165 w 302"/>
                  <a:gd name="T57" fmla="*/ 65 h 65"/>
                  <a:gd name="T58" fmla="*/ 140 w 302"/>
                  <a:gd name="T59" fmla="*/ 65 h 65"/>
                  <a:gd name="T60" fmla="*/ 116 w 302"/>
                  <a:gd name="T61" fmla="*/ 64 h 65"/>
                  <a:gd name="T62" fmla="*/ 91 w 302"/>
                  <a:gd name="T63" fmla="*/ 60 h 65"/>
                  <a:gd name="T64" fmla="*/ 69 w 302"/>
                  <a:gd name="T65" fmla="*/ 55 h 65"/>
                  <a:gd name="T66" fmla="*/ 49 w 302"/>
                  <a:gd name="T67" fmla="*/ 46 h 65"/>
                  <a:gd name="T68" fmla="*/ 29 w 302"/>
                  <a:gd name="T69" fmla="*/ 37 h 65"/>
                  <a:gd name="T70" fmla="*/ 13 w 302"/>
                  <a:gd name="T71" fmla="*/ 24 h 65"/>
                  <a:gd name="T72" fmla="*/ 0 w 302"/>
                  <a:gd name="T73" fmla="*/ 9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2"/>
                  <a:gd name="T112" fmla="*/ 0 h 65"/>
                  <a:gd name="T113" fmla="*/ 302 w 302"/>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2" h="65">
                    <a:moveTo>
                      <a:pt x="0" y="9"/>
                    </a:moveTo>
                    <a:lnTo>
                      <a:pt x="0" y="6"/>
                    </a:lnTo>
                    <a:lnTo>
                      <a:pt x="1" y="5"/>
                    </a:lnTo>
                    <a:lnTo>
                      <a:pt x="3" y="2"/>
                    </a:lnTo>
                    <a:lnTo>
                      <a:pt x="6" y="0"/>
                    </a:lnTo>
                    <a:lnTo>
                      <a:pt x="25" y="15"/>
                    </a:lnTo>
                    <a:lnTo>
                      <a:pt x="46" y="28"/>
                    </a:lnTo>
                    <a:lnTo>
                      <a:pt x="65" y="37"/>
                    </a:lnTo>
                    <a:lnTo>
                      <a:pt x="85" y="45"/>
                    </a:lnTo>
                    <a:lnTo>
                      <a:pt x="106" y="49"/>
                    </a:lnTo>
                    <a:lnTo>
                      <a:pt x="127" y="52"/>
                    </a:lnTo>
                    <a:lnTo>
                      <a:pt x="147" y="52"/>
                    </a:lnTo>
                    <a:lnTo>
                      <a:pt x="168" y="52"/>
                    </a:lnTo>
                    <a:lnTo>
                      <a:pt x="187" y="51"/>
                    </a:lnTo>
                    <a:lnTo>
                      <a:pt x="207" y="48"/>
                    </a:lnTo>
                    <a:lnTo>
                      <a:pt x="226" y="43"/>
                    </a:lnTo>
                    <a:lnTo>
                      <a:pt x="243" y="39"/>
                    </a:lnTo>
                    <a:lnTo>
                      <a:pt x="260" y="34"/>
                    </a:lnTo>
                    <a:lnTo>
                      <a:pt x="276" y="28"/>
                    </a:lnTo>
                    <a:lnTo>
                      <a:pt x="289" y="24"/>
                    </a:lnTo>
                    <a:lnTo>
                      <a:pt x="302" y="20"/>
                    </a:lnTo>
                    <a:lnTo>
                      <a:pt x="297" y="28"/>
                    </a:lnTo>
                    <a:lnTo>
                      <a:pt x="285" y="37"/>
                    </a:lnTo>
                    <a:lnTo>
                      <a:pt x="271" y="45"/>
                    </a:lnTo>
                    <a:lnTo>
                      <a:pt x="254" y="51"/>
                    </a:lnTo>
                    <a:lnTo>
                      <a:pt x="235" y="57"/>
                    </a:lnTo>
                    <a:lnTo>
                      <a:pt x="212" y="61"/>
                    </a:lnTo>
                    <a:lnTo>
                      <a:pt x="189" y="64"/>
                    </a:lnTo>
                    <a:lnTo>
                      <a:pt x="165" y="65"/>
                    </a:lnTo>
                    <a:lnTo>
                      <a:pt x="140" y="65"/>
                    </a:lnTo>
                    <a:lnTo>
                      <a:pt x="116" y="64"/>
                    </a:lnTo>
                    <a:lnTo>
                      <a:pt x="91" y="60"/>
                    </a:lnTo>
                    <a:lnTo>
                      <a:pt x="69" y="55"/>
                    </a:lnTo>
                    <a:lnTo>
                      <a:pt x="49" y="46"/>
                    </a:lnTo>
                    <a:lnTo>
                      <a:pt x="29" y="37"/>
                    </a:lnTo>
                    <a:lnTo>
                      <a:pt x="13" y="24"/>
                    </a:lnTo>
                    <a:lnTo>
                      <a:pt x="0" y="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4" name="Freeform 124"/>
              <p:cNvSpPr>
                <a:spLocks/>
              </p:cNvSpPr>
              <p:nvPr/>
            </p:nvSpPr>
            <p:spPr bwMode="auto">
              <a:xfrm>
                <a:off x="2783" y="1343"/>
                <a:ext cx="34" cy="68"/>
              </a:xfrm>
              <a:custGeom>
                <a:avLst/>
                <a:gdLst>
                  <a:gd name="T0" fmla="*/ 0 w 34"/>
                  <a:gd name="T1" fmla="*/ 68 h 68"/>
                  <a:gd name="T2" fmla="*/ 14 w 34"/>
                  <a:gd name="T3" fmla="*/ 52 h 68"/>
                  <a:gd name="T4" fmla="*/ 26 w 34"/>
                  <a:gd name="T5" fmla="*/ 29 h 68"/>
                  <a:gd name="T6" fmla="*/ 34 w 34"/>
                  <a:gd name="T7" fmla="*/ 10 h 68"/>
                  <a:gd name="T8" fmla="*/ 32 w 34"/>
                  <a:gd name="T9" fmla="*/ 0 h 68"/>
                  <a:gd name="T10" fmla="*/ 26 w 34"/>
                  <a:gd name="T11" fmla="*/ 6 h 68"/>
                  <a:gd name="T12" fmla="*/ 19 w 34"/>
                  <a:gd name="T13" fmla="*/ 25 h 68"/>
                  <a:gd name="T14" fmla="*/ 10 w 34"/>
                  <a:gd name="T15" fmla="*/ 47 h 68"/>
                  <a:gd name="T16" fmla="*/ 0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8"/>
                  <a:gd name="T29" fmla="*/ 34 w 3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8">
                    <a:moveTo>
                      <a:pt x="0" y="68"/>
                    </a:moveTo>
                    <a:lnTo>
                      <a:pt x="14" y="52"/>
                    </a:lnTo>
                    <a:lnTo>
                      <a:pt x="26" y="29"/>
                    </a:lnTo>
                    <a:lnTo>
                      <a:pt x="34" y="10"/>
                    </a:lnTo>
                    <a:lnTo>
                      <a:pt x="32" y="0"/>
                    </a:lnTo>
                    <a:lnTo>
                      <a:pt x="26" y="6"/>
                    </a:lnTo>
                    <a:lnTo>
                      <a:pt x="19" y="25"/>
                    </a:lnTo>
                    <a:lnTo>
                      <a:pt x="10" y="47"/>
                    </a:lnTo>
                    <a:lnTo>
                      <a:pt x="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5" name="Freeform 125"/>
              <p:cNvSpPr>
                <a:spLocks/>
              </p:cNvSpPr>
              <p:nvPr/>
            </p:nvSpPr>
            <p:spPr bwMode="auto">
              <a:xfrm>
                <a:off x="2758" y="1344"/>
                <a:ext cx="36" cy="76"/>
              </a:xfrm>
              <a:custGeom>
                <a:avLst/>
                <a:gdLst>
                  <a:gd name="T0" fmla="*/ 36 w 36"/>
                  <a:gd name="T1" fmla="*/ 0 h 76"/>
                  <a:gd name="T2" fmla="*/ 36 w 36"/>
                  <a:gd name="T3" fmla="*/ 11 h 76"/>
                  <a:gd name="T4" fmla="*/ 31 w 36"/>
                  <a:gd name="T5" fmla="*/ 31 h 76"/>
                  <a:gd name="T6" fmla="*/ 17 w 36"/>
                  <a:gd name="T7" fmla="*/ 56 h 76"/>
                  <a:gd name="T8" fmla="*/ 0 w 36"/>
                  <a:gd name="T9" fmla="*/ 76 h 76"/>
                  <a:gd name="T10" fmla="*/ 8 w 36"/>
                  <a:gd name="T11" fmla="*/ 55 h 76"/>
                  <a:gd name="T12" fmla="*/ 20 w 36"/>
                  <a:gd name="T13" fmla="*/ 30 h 76"/>
                  <a:gd name="T14" fmla="*/ 29 w 36"/>
                  <a:gd name="T15" fmla="*/ 9 h 76"/>
                  <a:gd name="T16" fmla="*/ 36 w 3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6"/>
                  <a:gd name="T29" fmla="*/ 36 w 3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6">
                    <a:moveTo>
                      <a:pt x="36" y="0"/>
                    </a:moveTo>
                    <a:lnTo>
                      <a:pt x="36" y="11"/>
                    </a:lnTo>
                    <a:lnTo>
                      <a:pt x="31" y="31"/>
                    </a:lnTo>
                    <a:lnTo>
                      <a:pt x="17" y="56"/>
                    </a:lnTo>
                    <a:lnTo>
                      <a:pt x="0" y="76"/>
                    </a:lnTo>
                    <a:lnTo>
                      <a:pt x="8" y="55"/>
                    </a:lnTo>
                    <a:lnTo>
                      <a:pt x="20" y="30"/>
                    </a:lnTo>
                    <a:lnTo>
                      <a:pt x="29" y="9"/>
                    </a:lnTo>
                    <a:lnTo>
                      <a:pt x="3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6" name="Freeform 126"/>
              <p:cNvSpPr>
                <a:spLocks/>
              </p:cNvSpPr>
              <p:nvPr/>
            </p:nvSpPr>
            <p:spPr bwMode="auto">
              <a:xfrm>
                <a:off x="2697" y="1332"/>
                <a:ext cx="53" cy="98"/>
              </a:xfrm>
              <a:custGeom>
                <a:avLst/>
                <a:gdLst>
                  <a:gd name="T0" fmla="*/ 52 w 53"/>
                  <a:gd name="T1" fmla="*/ 0 h 98"/>
                  <a:gd name="T2" fmla="*/ 53 w 53"/>
                  <a:gd name="T3" fmla="*/ 5 h 98"/>
                  <a:gd name="T4" fmla="*/ 52 w 53"/>
                  <a:gd name="T5" fmla="*/ 15 h 98"/>
                  <a:gd name="T6" fmla="*/ 47 w 53"/>
                  <a:gd name="T7" fmla="*/ 29 h 98"/>
                  <a:gd name="T8" fmla="*/ 40 w 53"/>
                  <a:gd name="T9" fmla="*/ 45 h 98"/>
                  <a:gd name="T10" fmla="*/ 31 w 53"/>
                  <a:gd name="T11" fmla="*/ 61 h 98"/>
                  <a:gd name="T12" fmla="*/ 22 w 53"/>
                  <a:gd name="T13" fmla="*/ 76 h 98"/>
                  <a:gd name="T14" fmla="*/ 10 w 53"/>
                  <a:gd name="T15" fmla="*/ 89 h 98"/>
                  <a:gd name="T16" fmla="*/ 0 w 53"/>
                  <a:gd name="T17" fmla="*/ 98 h 98"/>
                  <a:gd name="T18" fmla="*/ 4 w 53"/>
                  <a:gd name="T19" fmla="*/ 91 h 98"/>
                  <a:gd name="T20" fmla="*/ 10 w 53"/>
                  <a:gd name="T21" fmla="*/ 77 h 98"/>
                  <a:gd name="T22" fmla="*/ 18 w 53"/>
                  <a:gd name="T23" fmla="*/ 61 h 98"/>
                  <a:gd name="T24" fmla="*/ 27 w 53"/>
                  <a:gd name="T25" fmla="*/ 43 h 98"/>
                  <a:gd name="T26" fmla="*/ 34 w 53"/>
                  <a:gd name="T27" fmla="*/ 26 h 98"/>
                  <a:gd name="T28" fmla="*/ 41 w 53"/>
                  <a:gd name="T29" fmla="*/ 12 h 98"/>
                  <a:gd name="T30" fmla="*/ 47 w 53"/>
                  <a:gd name="T31" fmla="*/ 3 h 98"/>
                  <a:gd name="T32" fmla="*/ 52 w 53"/>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98"/>
                  <a:gd name="T53" fmla="*/ 53 w 53"/>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98">
                    <a:moveTo>
                      <a:pt x="52" y="0"/>
                    </a:moveTo>
                    <a:lnTo>
                      <a:pt x="53" y="5"/>
                    </a:lnTo>
                    <a:lnTo>
                      <a:pt x="52" y="15"/>
                    </a:lnTo>
                    <a:lnTo>
                      <a:pt x="47" y="29"/>
                    </a:lnTo>
                    <a:lnTo>
                      <a:pt x="40" y="45"/>
                    </a:lnTo>
                    <a:lnTo>
                      <a:pt x="31" y="61"/>
                    </a:lnTo>
                    <a:lnTo>
                      <a:pt x="22" y="76"/>
                    </a:lnTo>
                    <a:lnTo>
                      <a:pt x="10" y="89"/>
                    </a:lnTo>
                    <a:lnTo>
                      <a:pt x="0" y="98"/>
                    </a:lnTo>
                    <a:lnTo>
                      <a:pt x="4" y="91"/>
                    </a:lnTo>
                    <a:lnTo>
                      <a:pt x="10" y="77"/>
                    </a:lnTo>
                    <a:lnTo>
                      <a:pt x="18" y="61"/>
                    </a:lnTo>
                    <a:lnTo>
                      <a:pt x="27" y="43"/>
                    </a:lnTo>
                    <a:lnTo>
                      <a:pt x="34" y="26"/>
                    </a:lnTo>
                    <a:lnTo>
                      <a:pt x="41" y="12"/>
                    </a:lnTo>
                    <a:lnTo>
                      <a:pt x="47" y="3"/>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7" name="Freeform 127"/>
              <p:cNvSpPr>
                <a:spLocks/>
              </p:cNvSpPr>
              <p:nvPr/>
            </p:nvSpPr>
            <p:spPr bwMode="auto">
              <a:xfrm>
                <a:off x="2641" y="1322"/>
                <a:ext cx="59" cy="107"/>
              </a:xfrm>
              <a:custGeom>
                <a:avLst/>
                <a:gdLst>
                  <a:gd name="T0" fmla="*/ 57 w 59"/>
                  <a:gd name="T1" fmla="*/ 0 h 107"/>
                  <a:gd name="T2" fmla="*/ 59 w 59"/>
                  <a:gd name="T3" fmla="*/ 6 h 107"/>
                  <a:gd name="T4" fmla="*/ 56 w 59"/>
                  <a:gd name="T5" fmla="*/ 18 h 107"/>
                  <a:gd name="T6" fmla="*/ 50 w 59"/>
                  <a:gd name="T7" fmla="*/ 33 h 107"/>
                  <a:gd name="T8" fmla="*/ 43 w 59"/>
                  <a:gd name="T9" fmla="*/ 50 h 107"/>
                  <a:gd name="T10" fmla="*/ 32 w 59"/>
                  <a:gd name="T11" fmla="*/ 70 h 107"/>
                  <a:gd name="T12" fmla="*/ 22 w 59"/>
                  <a:gd name="T13" fmla="*/ 86 h 107"/>
                  <a:gd name="T14" fmla="*/ 10 w 59"/>
                  <a:gd name="T15" fmla="*/ 99 h 107"/>
                  <a:gd name="T16" fmla="*/ 0 w 59"/>
                  <a:gd name="T17" fmla="*/ 107 h 107"/>
                  <a:gd name="T18" fmla="*/ 4 w 59"/>
                  <a:gd name="T19" fmla="*/ 99 h 107"/>
                  <a:gd name="T20" fmla="*/ 10 w 59"/>
                  <a:gd name="T21" fmla="*/ 84 h 107"/>
                  <a:gd name="T22" fmla="*/ 19 w 59"/>
                  <a:gd name="T23" fmla="*/ 67 h 107"/>
                  <a:gd name="T24" fmla="*/ 28 w 59"/>
                  <a:gd name="T25" fmla="*/ 47 h 107"/>
                  <a:gd name="T26" fmla="*/ 38 w 59"/>
                  <a:gd name="T27" fmla="*/ 30 h 107"/>
                  <a:gd name="T28" fmla="*/ 46 w 59"/>
                  <a:gd name="T29" fmla="*/ 13 h 107"/>
                  <a:gd name="T30" fmla="*/ 53 w 59"/>
                  <a:gd name="T31" fmla="*/ 3 h 107"/>
                  <a:gd name="T32" fmla="*/ 57 w 5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07"/>
                  <a:gd name="T53" fmla="*/ 59 w 5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07">
                    <a:moveTo>
                      <a:pt x="57" y="0"/>
                    </a:moveTo>
                    <a:lnTo>
                      <a:pt x="59" y="6"/>
                    </a:lnTo>
                    <a:lnTo>
                      <a:pt x="56" y="18"/>
                    </a:lnTo>
                    <a:lnTo>
                      <a:pt x="50" y="33"/>
                    </a:lnTo>
                    <a:lnTo>
                      <a:pt x="43" y="50"/>
                    </a:lnTo>
                    <a:lnTo>
                      <a:pt x="32" y="70"/>
                    </a:lnTo>
                    <a:lnTo>
                      <a:pt x="22" y="86"/>
                    </a:lnTo>
                    <a:lnTo>
                      <a:pt x="10" y="99"/>
                    </a:lnTo>
                    <a:lnTo>
                      <a:pt x="0" y="107"/>
                    </a:lnTo>
                    <a:lnTo>
                      <a:pt x="4" y="99"/>
                    </a:lnTo>
                    <a:lnTo>
                      <a:pt x="10" y="84"/>
                    </a:lnTo>
                    <a:lnTo>
                      <a:pt x="19" y="67"/>
                    </a:lnTo>
                    <a:lnTo>
                      <a:pt x="28" y="47"/>
                    </a:lnTo>
                    <a:lnTo>
                      <a:pt x="38" y="30"/>
                    </a:lnTo>
                    <a:lnTo>
                      <a:pt x="46" y="13"/>
                    </a:lnTo>
                    <a:lnTo>
                      <a:pt x="53" y="3"/>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8" name="Freeform 128"/>
              <p:cNvSpPr>
                <a:spLocks/>
              </p:cNvSpPr>
              <p:nvPr/>
            </p:nvSpPr>
            <p:spPr bwMode="auto">
              <a:xfrm>
                <a:off x="2604" y="1334"/>
                <a:ext cx="63" cy="87"/>
              </a:xfrm>
              <a:custGeom>
                <a:avLst/>
                <a:gdLst>
                  <a:gd name="T0" fmla="*/ 63 w 63"/>
                  <a:gd name="T1" fmla="*/ 0 h 87"/>
                  <a:gd name="T2" fmla="*/ 63 w 63"/>
                  <a:gd name="T3" fmla="*/ 4 h 87"/>
                  <a:gd name="T4" fmla="*/ 59 w 63"/>
                  <a:gd name="T5" fmla="*/ 15 h 87"/>
                  <a:gd name="T6" fmla="*/ 52 w 63"/>
                  <a:gd name="T7" fmla="*/ 28 h 87"/>
                  <a:gd name="T8" fmla="*/ 43 w 63"/>
                  <a:gd name="T9" fmla="*/ 43 h 87"/>
                  <a:gd name="T10" fmla="*/ 31 w 63"/>
                  <a:gd name="T11" fmla="*/ 59 h 87"/>
                  <a:gd name="T12" fmla="*/ 19 w 63"/>
                  <a:gd name="T13" fmla="*/ 72 h 87"/>
                  <a:gd name="T14" fmla="*/ 9 w 63"/>
                  <a:gd name="T15" fmla="*/ 83 h 87"/>
                  <a:gd name="T16" fmla="*/ 0 w 63"/>
                  <a:gd name="T17" fmla="*/ 87 h 87"/>
                  <a:gd name="T18" fmla="*/ 6 w 63"/>
                  <a:gd name="T19" fmla="*/ 78 h 87"/>
                  <a:gd name="T20" fmla="*/ 13 w 63"/>
                  <a:gd name="T21" fmla="*/ 66 h 87"/>
                  <a:gd name="T22" fmla="*/ 22 w 63"/>
                  <a:gd name="T23" fmla="*/ 52 h 87"/>
                  <a:gd name="T24" fmla="*/ 31 w 63"/>
                  <a:gd name="T25" fmla="*/ 35 h 87"/>
                  <a:gd name="T26" fmla="*/ 41 w 63"/>
                  <a:gd name="T27" fmla="*/ 21 h 87"/>
                  <a:gd name="T28" fmla="*/ 50 w 63"/>
                  <a:gd name="T29" fmla="*/ 9 h 87"/>
                  <a:gd name="T30" fmla="*/ 58 w 63"/>
                  <a:gd name="T31" fmla="*/ 1 h 87"/>
                  <a:gd name="T32" fmla="*/ 63 w 63"/>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7"/>
                  <a:gd name="T53" fmla="*/ 63 w 63"/>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7">
                    <a:moveTo>
                      <a:pt x="63" y="0"/>
                    </a:moveTo>
                    <a:lnTo>
                      <a:pt x="63" y="4"/>
                    </a:lnTo>
                    <a:lnTo>
                      <a:pt x="59" y="15"/>
                    </a:lnTo>
                    <a:lnTo>
                      <a:pt x="52" y="28"/>
                    </a:lnTo>
                    <a:lnTo>
                      <a:pt x="43" y="43"/>
                    </a:lnTo>
                    <a:lnTo>
                      <a:pt x="31" y="59"/>
                    </a:lnTo>
                    <a:lnTo>
                      <a:pt x="19" y="72"/>
                    </a:lnTo>
                    <a:lnTo>
                      <a:pt x="9" y="83"/>
                    </a:lnTo>
                    <a:lnTo>
                      <a:pt x="0" y="87"/>
                    </a:lnTo>
                    <a:lnTo>
                      <a:pt x="6" y="78"/>
                    </a:lnTo>
                    <a:lnTo>
                      <a:pt x="13" y="66"/>
                    </a:lnTo>
                    <a:lnTo>
                      <a:pt x="22" y="52"/>
                    </a:lnTo>
                    <a:lnTo>
                      <a:pt x="31" y="35"/>
                    </a:lnTo>
                    <a:lnTo>
                      <a:pt x="41" y="21"/>
                    </a:lnTo>
                    <a:lnTo>
                      <a:pt x="50" y="9"/>
                    </a:lnTo>
                    <a:lnTo>
                      <a:pt x="58" y="1"/>
                    </a:lnTo>
                    <a:lnTo>
                      <a:pt x="6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9" name="Freeform 129"/>
              <p:cNvSpPr>
                <a:spLocks/>
              </p:cNvSpPr>
              <p:nvPr/>
            </p:nvSpPr>
            <p:spPr bwMode="auto">
              <a:xfrm>
                <a:off x="2574" y="1340"/>
                <a:ext cx="57" cy="72"/>
              </a:xfrm>
              <a:custGeom>
                <a:avLst/>
                <a:gdLst>
                  <a:gd name="T0" fmla="*/ 55 w 57"/>
                  <a:gd name="T1" fmla="*/ 0 h 72"/>
                  <a:gd name="T2" fmla="*/ 57 w 57"/>
                  <a:gd name="T3" fmla="*/ 4 h 72"/>
                  <a:gd name="T4" fmla="*/ 54 w 57"/>
                  <a:gd name="T5" fmla="*/ 12 h 72"/>
                  <a:gd name="T6" fmla="*/ 49 w 57"/>
                  <a:gd name="T7" fmla="*/ 22 h 72"/>
                  <a:gd name="T8" fmla="*/ 43 w 57"/>
                  <a:gd name="T9" fmla="*/ 34 h 72"/>
                  <a:gd name="T10" fmla="*/ 34 w 57"/>
                  <a:gd name="T11" fmla="*/ 47 h 72"/>
                  <a:gd name="T12" fmla="*/ 24 w 57"/>
                  <a:gd name="T13" fmla="*/ 57 h 72"/>
                  <a:gd name="T14" fmla="*/ 12 w 57"/>
                  <a:gd name="T15" fmla="*/ 66 h 72"/>
                  <a:gd name="T16" fmla="*/ 0 w 57"/>
                  <a:gd name="T17" fmla="*/ 72 h 72"/>
                  <a:gd name="T18" fmla="*/ 6 w 57"/>
                  <a:gd name="T19" fmla="*/ 65 h 72"/>
                  <a:gd name="T20" fmla="*/ 14 w 57"/>
                  <a:gd name="T21" fmla="*/ 55 h 72"/>
                  <a:gd name="T22" fmla="*/ 21 w 57"/>
                  <a:gd name="T23" fmla="*/ 41 h 72"/>
                  <a:gd name="T24" fmla="*/ 30 w 57"/>
                  <a:gd name="T25" fmla="*/ 28 h 72"/>
                  <a:gd name="T26" fmla="*/ 37 w 57"/>
                  <a:gd name="T27" fmla="*/ 16 h 72"/>
                  <a:gd name="T28" fmla="*/ 45 w 57"/>
                  <a:gd name="T29" fmla="*/ 7 h 72"/>
                  <a:gd name="T30" fmla="*/ 51 w 57"/>
                  <a:gd name="T31" fmla="*/ 1 h 72"/>
                  <a:gd name="T32" fmla="*/ 55 w 57"/>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2"/>
                  <a:gd name="T53" fmla="*/ 57 w 57"/>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2">
                    <a:moveTo>
                      <a:pt x="55" y="0"/>
                    </a:moveTo>
                    <a:lnTo>
                      <a:pt x="57" y="4"/>
                    </a:lnTo>
                    <a:lnTo>
                      <a:pt x="54" y="12"/>
                    </a:lnTo>
                    <a:lnTo>
                      <a:pt x="49" y="22"/>
                    </a:lnTo>
                    <a:lnTo>
                      <a:pt x="43" y="34"/>
                    </a:lnTo>
                    <a:lnTo>
                      <a:pt x="34" y="47"/>
                    </a:lnTo>
                    <a:lnTo>
                      <a:pt x="24" y="57"/>
                    </a:lnTo>
                    <a:lnTo>
                      <a:pt x="12" y="66"/>
                    </a:lnTo>
                    <a:lnTo>
                      <a:pt x="0" y="72"/>
                    </a:lnTo>
                    <a:lnTo>
                      <a:pt x="6" y="65"/>
                    </a:lnTo>
                    <a:lnTo>
                      <a:pt x="14" y="55"/>
                    </a:lnTo>
                    <a:lnTo>
                      <a:pt x="21" y="41"/>
                    </a:lnTo>
                    <a:lnTo>
                      <a:pt x="30" y="28"/>
                    </a:lnTo>
                    <a:lnTo>
                      <a:pt x="37" y="16"/>
                    </a:lnTo>
                    <a:lnTo>
                      <a:pt x="45" y="7"/>
                    </a:lnTo>
                    <a:lnTo>
                      <a:pt x="51" y="1"/>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0" name="Freeform 130"/>
              <p:cNvSpPr>
                <a:spLocks/>
              </p:cNvSpPr>
              <p:nvPr/>
            </p:nvSpPr>
            <p:spPr bwMode="auto">
              <a:xfrm>
                <a:off x="2546" y="1341"/>
                <a:ext cx="48" cy="54"/>
              </a:xfrm>
              <a:custGeom>
                <a:avLst/>
                <a:gdLst>
                  <a:gd name="T0" fmla="*/ 48 w 48"/>
                  <a:gd name="T1" fmla="*/ 0 h 54"/>
                  <a:gd name="T2" fmla="*/ 48 w 48"/>
                  <a:gd name="T3" fmla="*/ 5 h 54"/>
                  <a:gd name="T4" fmla="*/ 45 w 48"/>
                  <a:gd name="T5" fmla="*/ 11 h 54"/>
                  <a:gd name="T6" fmla="*/ 39 w 48"/>
                  <a:gd name="T7" fmla="*/ 20 h 54"/>
                  <a:gd name="T8" fmla="*/ 31 w 48"/>
                  <a:gd name="T9" fmla="*/ 30 h 54"/>
                  <a:gd name="T10" fmla="*/ 23 w 48"/>
                  <a:gd name="T11" fmla="*/ 39 h 54"/>
                  <a:gd name="T12" fmla="*/ 14 w 48"/>
                  <a:gd name="T13" fmla="*/ 46 h 54"/>
                  <a:gd name="T14" fmla="*/ 6 w 48"/>
                  <a:gd name="T15" fmla="*/ 52 h 54"/>
                  <a:gd name="T16" fmla="*/ 0 w 48"/>
                  <a:gd name="T17" fmla="*/ 54 h 54"/>
                  <a:gd name="T18" fmla="*/ 5 w 48"/>
                  <a:gd name="T19" fmla="*/ 48 h 54"/>
                  <a:gd name="T20" fmla="*/ 11 w 48"/>
                  <a:gd name="T21" fmla="*/ 40 h 54"/>
                  <a:gd name="T22" fmla="*/ 17 w 48"/>
                  <a:gd name="T23" fmla="*/ 31 h 54"/>
                  <a:gd name="T24" fmla="*/ 24 w 48"/>
                  <a:gd name="T25" fmla="*/ 22 h 54"/>
                  <a:gd name="T26" fmla="*/ 31 w 48"/>
                  <a:gd name="T27" fmla="*/ 15 h 54"/>
                  <a:gd name="T28" fmla="*/ 37 w 48"/>
                  <a:gd name="T29" fmla="*/ 8 h 54"/>
                  <a:gd name="T30" fmla="*/ 43 w 48"/>
                  <a:gd name="T31" fmla="*/ 3 h 54"/>
                  <a:gd name="T32" fmla="*/ 48 w 4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8" y="0"/>
                    </a:moveTo>
                    <a:lnTo>
                      <a:pt x="48" y="5"/>
                    </a:lnTo>
                    <a:lnTo>
                      <a:pt x="45" y="11"/>
                    </a:lnTo>
                    <a:lnTo>
                      <a:pt x="39" y="20"/>
                    </a:lnTo>
                    <a:lnTo>
                      <a:pt x="31" y="30"/>
                    </a:lnTo>
                    <a:lnTo>
                      <a:pt x="23" y="39"/>
                    </a:lnTo>
                    <a:lnTo>
                      <a:pt x="14" y="46"/>
                    </a:lnTo>
                    <a:lnTo>
                      <a:pt x="6" y="52"/>
                    </a:lnTo>
                    <a:lnTo>
                      <a:pt x="0" y="54"/>
                    </a:lnTo>
                    <a:lnTo>
                      <a:pt x="5" y="48"/>
                    </a:lnTo>
                    <a:lnTo>
                      <a:pt x="11" y="40"/>
                    </a:lnTo>
                    <a:lnTo>
                      <a:pt x="17" y="31"/>
                    </a:lnTo>
                    <a:lnTo>
                      <a:pt x="24" y="22"/>
                    </a:lnTo>
                    <a:lnTo>
                      <a:pt x="31" y="15"/>
                    </a:lnTo>
                    <a:lnTo>
                      <a:pt x="37" y="8"/>
                    </a:lnTo>
                    <a:lnTo>
                      <a:pt x="43" y="3"/>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1" name="Freeform 131"/>
              <p:cNvSpPr>
                <a:spLocks/>
              </p:cNvSpPr>
              <p:nvPr/>
            </p:nvSpPr>
            <p:spPr bwMode="auto">
              <a:xfrm>
                <a:off x="2527" y="1350"/>
                <a:ext cx="33" cy="34"/>
              </a:xfrm>
              <a:custGeom>
                <a:avLst/>
                <a:gdLst>
                  <a:gd name="T0" fmla="*/ 33 w 33"/>
                  <a:gd name="T1" fmla="*/ 0 h 34"/>
                  <a:gd name="T2" fmla="*/ 31 w 33"/>
                  <a:gd name="T3" fmla="*/ 9 h 34"/>
                  <a:gd name="T4" fmla="*/ 24 w 33"/>
                  <a:gd name="T5" fmla="*/ 21 h 34"/>
                  <a:gd name="T6" fmla="*/ 12 w 33"/>
                  <a:gd name="T7" fmla="*/ 33 h 34"/>
                  <a:gd name="T8" fmla="*/ 0 w 33"/>
                  <a:gd name="T9" fmla="*/ 34 h 34"/>
                  <a:gd name="T10" fmla="*/ 12 w 33"/>
                  <a:gd name="T11" fmla="*/ 27 h 34"/>
                  <a:gd name="T12" fmla="*/ 21 w 33"/>
                  <a:gd name="T13" fmla="*/ 12 h 34"/>
                  <a:gd name="T14" fmla="*/ 28 w 33"/>
                  <a:gd name="T15" fmla="*/ 0 h 34"/>
                  <a:gd name="T16" fmla="*/ 33 w 33"/>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4"/>
                  <a:gd name="T29" fmla="*/ 33 w 3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4">
                    <a:moveTo>
                      <a:pt x="33" y="0"/>
                    </a:moveTo>
                    <a:lnTo>
                      <a:pt x="31" y="9"/>
                    </a:lnTo>
                    <a:lnTo>
                      <a:pt x="24" y="21"/>
                    </a:lnTo>
                    <a:lnTo>
                      <a:pt x="12" y="33"/>
                    </a:lnTo>
                    <a:lnTo>
                      <a:pt x="0" y="34"/>
                    </a:lnTo>
                    <a:lnTo>
                      <a:pt x="12" y="27"/>
                    </a:lnTo>
                    <a:lnTo>
                      <a:pt x="21" y="12"/>
                    </a:lnTo>
                    <a:lnTo>
                      <a:pt x="28" y="0"/>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2" name="Freeform 132"/>
              <p:cNvSpPr>
                <a:spLocks/>
              </p:cNvSpPr>
              <p:nvPr/>
            </p:nvSpPr>
            <p:spPr bwMode="auto">
              <a:xfrm>
                <a:off x="2806" y="1355"/>
                <a:ext cx="36" cy="42"/>
              </a:xfrm>
              <a:custGeom>
                <a:avLst/>
                <a:gdLst>
                  <a:gd name="T0" fmla="*/ 0 w 36"/>
                  <a:gd name="T1" fmla="*/ 42 h 42"/>
                  <a:gd name="T2" fmla="*/ 5 w 36"/>
                  <a:gd name="T3" fmla="*/ 32 h 42"/>
                  <a:gd name="T4" fmla="*/ 15 w 36"/>
                  <a:gd name="T5" fmla="*/ 16 h 42"/>
                  <a:gd name="T6" fmla="*/ 25 w 36"/>
                  <a:gd name="T7" fmla="*/ 3 h 42"/>
                  <a:gd name="T8" fmla="*/ 34 w 36"/>
                  <a:gd name="T9" fmla="*/ 0 h 42"/>
                  <a:gd name="T10" fmla="*/ 36 w 36"/>
                  <a:gd name="T11" fmla="*/ 4 h 42"/>
                  <a:gd name="T12" fmla="*/ 34 w 36"/>
                  <a:gd name="T13" fmla="*/ 8 h 42"/>
                  <a:gd name="T14" fmla="*/ 30 w 36"/>
                  <a:gd name="T15" fmla="*/ 14 h 42"/>
                  <a:gd name="T16" fmla="*/ 24 w 36"/>
                  <a:gd name="T17" fmla="*/ 22 h 42"/>
                  <a:gd name="T18" fmla="*/ 16 w 36"/>
                  <a:gd name="T19" fmla="*/ 28 h 42"/>
                  <a:gd name="T20" fmla="*/ 11 w 36"/>
                  <a:gd name="T21" fmla="*/ 34 h 42"/>
                  <a:gd name="T22" fmla="*/ 5 w 36"/>
                  <a:gd name="T23" fmla="*/ 40 h 42"/>
                  <a:gd name="T24" fmla="*/ 0 w 36"/>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2"/>
                  <a:gd name="T41" fmla="*/ 36 w 3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2">
                    <a:moveTo>
                      <a:pt x="0" y="42"/>
                    </a:moveTo>
                    <a:lnTo>
                      <a:pt x="5" y="32"/>
                    </a:lnTo>
                    <a:lnTo>
                      <a:pt x="15" y="16"/>
                    </a:lnTo>
                    <a:lnTo>
                      <a:pt x="25" y="3"/>
                    </a:lnTo>
                    <a:lnTo>
                      <a:pt x="34" y="0"/>
                    </a:lnTo>
                    <a:lnTo>
                      <a:pt x="36" y="4"/>
                    </a:lnTo>
                    <a:lnTo>
                      <a:pt x="34" y="8"/>
                    </a:lnTo>
                    <a:lnTo>
                      <a:pt x="30" y="14"/>
                    </a:lnTo>
                    <a:lnTo>
                      <a:pt x="24" y="22"/>
                    </a:lnTo>
                    <a:lnTo>
                      <a:pt x="16" y="28"/>
                    </a:lnTo>
                    <a:lnTo>
                      <a:pt x="11" y="34"/>
                    </a:lnTo>
                    <a:lnTo>
                      <a:pt x="5" y="40"/>
                    </a:lnTo>
                    <a:lnTo>
                      <a:pt x="0"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3" name="Freeform 133"/>
              <p:cNvSpPr>
                <a:spLocks/>
              </p:cNvSpPr>
              <p:nvPr/>
            </p:nvSpPr>
            <p:spPr bwMode="auto">
              <a:xfrm>
                <a:off x="2805" y="1400"/>
                <a:ext cx="46" cy="18"/>
              </a:xfrm>
              <a:custGeom>
                <a:avLst/>
                <a:gdLst>
                  <a:gd name="T0" fmla="*/ 0 w 46"/>
                  <a:gd name="T1" fmla="*/ 0 h 18"/>
                  <a:gd name="T2" fmla="*/ 3 w 46"/>
                  <a:gd name="T3" fmla="*/ 2 h 18"/>
                  <a:gd name="T4" fmla="*/ 9 w 46"/>
                  <a:gd name="T5" fmla="*/ 5 h 18"/>
                  <a:gd name="T6" fmla="*/ 15 w 46"/>
                  <a:gd name="T7" fmla="*/ 8 h 18"/>
                  <a:gd name="T8" fmla="*/ 22 w 46"/>
                  <a:gd name="T9" fmla="*/ 12 h 18"/>
                  <a:gd name="T10" fmla="*/ 29 w 46"/>
                  <a:gd name="T11" fmla="*/ 15 h 18"/>
                  <a:gd name="T12" fmla="*/ 37 w 46"/>
                  <a:gd name="T13" fmla="*/ 18 h 18"/>
                  <a:gd name="T14" fmla="*/ 43 w 46"/>
                  <a:gd name="T15" fmla="*/ 18 h 18"/>
                  <a:gd name="T16" fmla="*/ 46 w 46"/>
                  <a:gd name="T17" fmla="*/ 17 h 18"/>
                  <a:gd name="T18" fmla="*/ 46 w 46"/>
                  <a:gd name="T19" fmla="*/ 14 h 18"/>
                  <a:gd name="T20" fmla="*/ 43 w 46"/>
                  <a:gd name="T21" fmla="*/ 9 h 18"/>
                  <a:gd name="T22" fmla="*/ 37 w 46"/>
                  <a:gd name="T23" fmla="*/ 8 h 18"/>
                  <a:gd name="T24" fmla="*/ 29 w 46"/>
                  <a:gd name="T25" fmla="*/ 5 h 18"/>
                  <a:gd name="T26" fmla="*/ 20 w 46"/>
                  <a:gd name="T27" fmla="*/ 3 h 18"/>
                  <a:gd name="T28" fmla="*/ 12 w 46"/>
                  <a:gd name="T29" fmla="*/ 2 h 18"/>
                  <a:gd name="T30" fmla="*/ 6 w 46"/>
                  <a:gd name="T31" fmla="*/ 0 h 18"/>
                  <a:gd name="T32" fmla="*/ 0 w 4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8"/>
                  <a:gd name="T53" fmla="*/ 46 w 4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8">
                    <a:moveTo>
                      <a:pt x="0" y="0"/>
                    </a:moveTo>
                    <a:lnTo>
                      <a:pt x="3" y="2"/>
                    </a:lnTo>
                    <a:lnTo>
                      <a:pt x="9" y="5"/>
                    </a:lnTo>
                    <a:lnTo>
                      <a:pt x="15" y="8"/>
                    </a:lnTo>
                    <a:lnTo>
                      <a:pt x="22" y="12"/>
                    </a:lnTo>
                    <a:lnTo>
                      <a:pt x="29" y="15"/>
                    </a:lnTo>
                    <a:lnTo>
                      <a:pt x="37" y="18"/>
                    </a:lnTo>
                    <a:lnTo>
                      <a:pt x="43" y="18"/>
                    </a:lnTo>
                    <a:lnTo>
                      <a:pt x="46" y="17"/>
                    </a:lnTo>
                    <a:lnTo>
                      <a:pt x="46" y="14"/>
                    </a:lnTo>
                    <a:lnTo>
                      <a:pt x="43" y="9"/>
                    </a:lnTo>
                    <a:lnTo>
                      <a:pt x="37" y="8"/>
                    </a:lnTo>
                    <a:lnTo>
                      <a:pt x="29" y="5"/>
                    </a:lnTo>
                    <a:lnTo>
                      <a:pt x="20" y="3"/>
                    </a:lnTo>
                    <a:lnTo>
                      <a:pt x="12" y="2"/>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4" name="Freeform 134"/>
              <p:cNvSpPr>
                <a:spLocks/>
              </p:cNvSpPr>
              <p:nvPr/>
            </p:nvSpPr>
            <p:spPr bwMode="auto">
              <a:xfrm>
                <a:off x="2814" y="1380"/>
                <a:ext cx="50" cy="15"/>
              </a:xfrm>
              <a:custGeom>
                <a:avLst/>
                <a:gdLst>
                  <a:gd name="T0" fmla="*/ 0 w 50"/>
                  <a:gd name="T1" fmla="*/ 15 h 15"/>
                  <a:gd name="T2" fmla="*/ 3 w 50"/>
                  <a:gd name="T3" fmla="*/ 15 h 15"/>
                  <a:gd name="T4" fmla="*/ 10 w 50"/>
                  <a:gd name="T5" fmla="*/ 15 h 15"/>
                  <a:gd name="T6" fmla="*/ 17 w 50"/>
                  <a:gd name="T7" fmla="*/ 13 h 15"/>
                  <a:gd name="T8" fmla="*/ 28 w 50"/>
                  <a:gd name="T9" fmla="*/ 13 h 15"/>
                  <a:gd name="T10" fmla="*/ 35 w 50"/>
                  <a:gd name="T11" fmla="*/ 12 h 15"/>
                  <a:gd name="T12" fmla="*/ 44 w 50"/>
                  <a:gd name="T13" fmla="*/ 10 h 15"/>
                  <a:gd name="T14" fmla="*/ 48 w 50"/>
                  <a:gd name="T15" fmla="*/ 9 h 15"/>
                  <a:gd name="T16" fmla="*/ 50 w 50"/>
                  <a:gd name="T17" fmla="*/ 4 h 15"/>
                  <a:gd name="T18" fmla="*/ 48 w 50"/>
                  <a:gd name="T19" fmla="*/ 1 h 15"/>
                  <a:gd name="T20" fmla="*/ 44 w 50"/>
                  <a:gd name="T21" fmla="*/ 0 h 15"/>
                  <a:gd name="T22" fmla="*/ 37 w 50"/>
                  <a:gd name="T23" fmla="*/ 1 h 15"/>
                  <a:gd name="T24" fmla="*/ 29 w 50"/>
                  <a:gd name="T25" fmla="*/ 4 h 15"/>
                  <a:gd name="T26" fmla="*/ 20 w 50"/>
                  <a:gd name="T27" fmla="*/ 7 h 15"/>
                  <a:gd name="T28" fmla="*/ 11 w 50"/>
                  <a:gd name="T29" fmla="*/ 10 h 15"/>
                  <a:gd name="T30" fmla="*/ 4 w 50"/>
                  <a:gd name="T31" fmla="*/ 13 h 15"/>
                  <a:gd name="T32" fmla="*/ 0 w 5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5"/>
                  <a:gd name="T53" fmla="*/ 50 w 5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5">
                    <a:moveTo>
                      <a:pt x="0" y="15"/>
                    </a:moveTo>
                    <a:lnTo>
                      <a:pt x="3" y="15"/>
                    </a:lnTo>
                    <a:lnTo>
                      <a:pt x="10" y="15"/>
                    </a:lnTo>
                    <a:lnTo>
                      <a:pt x="17" y="13"/>
                    </a:lnTo>
                    <a:lnTo>
                      <a:pt x="28" y="13"/>
                    </a:lnTo>
                    <a:lnTo>
                      <a:pt x="35" y="12"/>
                    </a:lnTo>
                    <a:lnTo>
                      <a:pt x="44" y="10"/>
                    </a:lnTo>
                    <a:lnTo>
                      <a:pt x="48" y="9"/>
                    </a:lnTo>
                    <a:lnTo>
                      <a:pt x="50" y="4"/>
                    </a:lnTo>
                    <a:lnTo>
                      <a:pt x="48" y="1"/>
                    </a:lnTo>
                    <a:lnTo>
                      <a:pt x="44" y="0"/>
                    </a:lnTo>
                    <a:lnTo>
                      <a:pt x="37" y="1"/>
                    </a:lnTo>
                    <a:lnTo>
                      <a:pt x="29" y="4"/>
                    </a:lnTo>
                    <a:lnTo>
                      <a:pt x="20" y="7"/>
                    </a:lnTo>
                    <a:lnTo>
                      <a:pt x="11" y="10"/>
                    </a:lnTo>
                    <a:lnTo>
                      <a:pt x="4" y="13"/>
                    </a:lnTo>
                    <a:lnTo>
                      <a:pt x="0" y="1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5" name="Freeform 135"/>
              <p:cNvSpPr>
                <a:spLocks/>
              </p:cNvSpPr>
              <p:nvPr/>
            </p:nvSpPr>
            <p:spPr bwMode="auto">
              <a:xfrm>
                <a:off x="2790" y="1408"/>
                <a:ext cx="47" cy="37"/>
              </a:xfrm>
              <a:custGeom>
                <a:avLst/>
                <a:gdLst>
                  <a:gd name="T0" fmla="*/ 0 w 47"/>
                  <a:gd name="T1" fmla="*/ 0 h 37"/>
                  <a:gd name="T2" fmla="*/ 6 w 47"/>
                  <a:gd name="T3" fmla="*/ 3 h 37"/>
                  <a:gd name="T4" fmla="*/ 15 w 47"/>
                  <a:gd name="T5" fmla="*/ 7 h 37"/>
                  <a:gd name="T6" fmla="*/ 22 w 47"/>
                  <a:gd name="T7" fmla="*/ 12 h 37"/>
                  <a:gd name="T8" fmla="*/ 31 w 47"/>
                  <a:gd name="T9" fmla="*/ 18 h 37"/>
                  <a:gd name="T10" fmla="*/ 38 w 47"/>
                  <a:gd name="T11" fmla="*/ 23 h 37"/>
                  <a:gd name="T12" fmla="*/ 44 w 47"/>
                  <a:gd name="T13" fmla="*/ 28 h 37"/>
                  <a:gd name="T14" fmla="*/ 47 w 47"/>
                  <a:gd name="T15" fmla="*/ 32 h 37"/>
                  <a:gd name="T16" fmla="*/ 47 w 47"/>
                  <a:gd name="T17" fmla="*/ 35 h 37"/>
                  <a:gd name="T18" fmla="*/ 43 w 47"/>
                  <a:gd name="T19" fmla="*/ 37 h 37"/>
                  <a:gd name="T20" fmla="*/ 37 w 47"/>
                  <a:gd name="T21" fmla="*/ 34 h 37"/>
                  <a:gd name="T22" fmla="*/ 31 w 47"/>
                  <a:gd name="T23" fmla="*/ 29 h 37"/>
                  <a:gd name="T24" fmla="*/ 24 w 47"/>
                  <a:gd name="T25" fmla="*/ 22 h 37"/>
                  <a:gd name="T26" fmla="*/ 16 w 47"/>
                  <a:gd name="T27" fmla="*/ 16 h 37"/>
                  <a:gd name="T28" fmla="*/ 9 w 47"/>
                  <a:gd name="T29" fmla="*/ 9 h 37"/>
                  <a:gd name="T30" fmla="*/ 3 w 47"/>
                  <a:gd name="T31" fmla="*/ 3 h 37"/>
                  <a:gd name="T32" fmla="*/ 0 w 4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7"/>
                  <a:gd name="T53" fmla="*/ 47 w 4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7">
                    <a:moveTo>
                      <a:pt x="0" y="0"/>
                    </a:moveTo>
                    <a:lnTo>
                      <a:pt x="6" y="3"/>
                    </a:lnTo>
                    <a:lnTo>
                      <a:pt x="15" y="7"/>
                    </a:lnTo>
                    <a:lnTo>
                      <a:pt x="22" y="12"/>
                    </a:lnTo>
                    <a:lnTo>
                      <a:pt x="31" y="18"/>
                    </a:lnTo>
                    <a:lnTo>
                      <a:pt x="38" y="23"/>
                    </a:lnTo>
                    <a:lnTo>
                      <a:pt x="44" y="28"/>
                    </a:lnTo>
                    <a:lnTo>
                      <a:pt x="47" y="32"/>
                    </a:lnTo>
                    <a:lnTo>
                      <a:pt x="47" y="35"/>
                    </a:lnTo>
                    <a:lnTo>
                      <a:pt x="43" y="37"/>
                    </a:lnTo>
                    <a:lnTo>
                      <a:pt x="37" y="34"/>
                    </a:lnTo>
                    <a:lnTo>
                      <a:pt x="31" y="29"/>
                    </a:lnTo>
                    <a:lnTo>
                      <a:pt x="24" y="22"/>
                    </a:lnTo>
                    <a:lnTo>
                      <a:pt x="16" y="16"/>
                    </a:lnTo>
                    <a:lnTo>
                      <a:pt x="9" y="9"/>
                    </a:lnTo>
                    <a:lnTo>
                      <a:pt x="3"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6" name="Freeform 136"/>
              <p:cNvSpPr>
                <a:spLocks/>
              </p:cNvSpPr>
              <p:nvPr/>
            </p:nvSpPr>
            <p:spPr bwMode="auto">
              <a:xfrm>
                <a:off x="2542" y="1392"/>
                <a:ext cx="12" cy="65"/>
              </a:xfrm>
              <a:custGeom>
                <a:avLst/>
                <a:gdLst>
                  <a:gd name="T0" fmla="*/ 7 w 12"/>
                  <a:gd name="T1" fmla="*/ 0 h 65"/>
                  <a:gd name="T2" fmla="*/ 10 w 12"/>
                  <a:gd name="T3" fmla="*/ 16 h 65"/>
                  <a:gd name="T4" fmla="*/ 12 w 12"/>
                  <a:gd name="T5" fmla="*/ 37 h 65"/>
                  <a:gd name="T6" fmla="*/ 10 w 12"/>
                  <a:gd name="T7" fmla="*/ 56 h 65"/>
                  <a:gd name="T8" fmla="*/ 4 w 12"/>
                  <a:gd name="T9" fmla="*/ 65 h 65"/>
                  <a:gd name="T10" fmla="*/ 0 w 12"/>
                  <a:gd name="T11" fmla="*/ 59 h 65"/>
                  <a:gd name="T12" fmla="*/ 1 w 12"/>
                  <a:gd name="T13" fmla="*/ 39 h 65"/>
                  <a:gd name="T14" fmla="*/ 4 w 12"/>
                  <a:gd name="T15" fmla="*/ 17 h 65"/>
                  <a:gd name="T16" fmla="*/ 7 w 1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5"/>
                  <a:gd name="T29" fmla="*/ 12 w 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5">
                    <a:moveTo>
                      <a:pt x="7" y="0"/>
                    </a:moveTo>
                    <a:lnTo>
                      <a:pt x="10" y="16"/>
                    </a:lnTo>
                    <a:lnTo>
                      <a:pt x="12" y="37"/>
                    </a:lnTo>
                    <a:lnTo>
                      <a:pt x="10" y="56"/>
                    </a:lnTo>
                    <a:lnTo>
                      <a:pt x="4" y="65"/>
                    </a:lnTo>
                    <a:lnTo>
                      <a:pt x="0" y="59"/>
                    </a:lnTo>
                    <a:lnTo>
                      <a:pt x="1" y="39"/>
                    </a:lnTo>
                    <a:lnTo>
                      <a:pt x="4" y="17"/>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7" name="Freeform 137"/>
              <p:cNvSpPr>
                <a:spLocks/>
              </p:cNvSpPr>
              <p:nvPr/>
            </p:nvSpPr>
            <p:spPr bwMode="auto">
              <a:xfrm>
                <a:off x="2514" y="1383"/>
                <a:ext cx="19" cy="65"/>
              </a:xfrm>
              <a:custGeom>
                <a:avLst/>
                <a:gdLst>
                  <a:gd name="T0" fmla="*/ 19 w 19"/>
                  <a:gd name="T1" fmla="*/ 0 h 65"/>
                  <a:gd name="T2" fmla="*/ 19 w 19"/>
                  <a:gd name="T3" fmla="*/ 14 h 65"/>
                  <a:gd name="T4" fmla="*/ 18 w 19"/>
                  <a:gd name="T5" fmla="*/ 37 h 65"/>
                  <a:gd name="T6" fmla="*/ 13 w 19"/>
                  <a:gd name="T7" fmla="*/ 56 h 65"/>
                  <a:gd name="T8" fmla="*/ 4 w 19"/>
                  <a:gd name="T9" fmla="*/ 65 h 65"/>
                  <a:gd name="T10" fmla="*/ 0 w 19"/>
                  <a:gd name="T11" fmla="*/ 56 h 65"/>
                  <a:gd name="T12" fmla="*/ 6 w 19"/>
                  <a:gd name="T13" fmla="*/ 37 h 65"/>
                  <a:gd name="T14" fmla="*/ 13 w 19"/>
                  <a:gd name="T15" fmla="*/ 14 h 65"/>
                  <a:gd name="T16" fmla="*/ 19 w 19"/>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65"/>
                  <a:gd name="T29" fmla="*/ 19 w 19"/>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65">
                    <a:moveTo>
                      <a:pt x="19" y="0"/>
                    </a:moveTo>
                    <a:lnTo>
                      <a:pt x="19" y="14"/>
                    </a:lnTo>
                    <a:lnTo>
                      <a:pt x="18" y="37"/>
                    </a:lnTo>
                    <a:lnTo>
                      <a:pt x="13" y="56"/>
                    </a:lnTo>
                    <a:lnTo>
                      <a:pt x="4" y="65"/>
                    </a:lnTo>
                    <a:lnTo>
                      <a:pt x="0" y="56"/>
                    </a:lnTo>
                    <a:lnTo>
                      <a:pt x="6" y="37"/>
                    </a:lnTo>
                    <a:lnTo>
                      <a:pt x="13" y="14"/>
                    </a:lnTo>
                    <a:lnTo>
                      <a:pt x="1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8" name="Freeform 138"/>
              <p:cNvSpPr>
                <a:spLocks/>
              </p:cNvSpPr>
              <p:nvPr/>
            </p:nvSpPr>
            <p:spPr bwMode="auto">
              <a:xfrm>
                <a:off x="2576" y="1411"/>
                <a:ext cx="12" cy="62"/>
              </a:xfrm>
              <a:custGeom>
                <a:avLst/>
                <a:gdLst>
                  <a:gd name="T0" fmla="*/ 1 w 12"/>
                  <a:gd name="T1" fmla="*/ 0 h 62"/>
                  <a:gd name="T2" fmla="*/ 7 w 12"/>
                  <a:gd name="T3" fmla="*/ 9 h 62"/>
                  <a:gd name="T4" fmla="*/ 10 w 12"/>
                  <a:gd name="T5" fmla="*/ 28 h 62"/>
                  <a:gd name="T6" fmla="*/ 12 w 12"/>
                  <a:gd name="T7" fmla="*/ 49 h 62"/>
                  <a:gd name="T8" fmla="*/ 6 w 12"/>
                  <a:gd name="T9" fmla="*/ 62 h 62"/>
                  <a:gd name="T10" fmla="*/ 0 w 12"/>
                  <a:gd name="T11" fmla="*/ 57 h 62"/>
                  <a:gd name="T12" fmla="*/ 0 w 12"/>
                  <a:gd name="T13" fmla="*/ 40 h 62"/>
                  <a:gd name="T14" fmla="*/ 1 w 12"/>
                  <a:gd name="T15" fmla="*/ 18 h 62"/>
                  <a:gd name="T16" fmla="*/ 1 w 1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2"/>
                  <a:gd name="T29" fmla="*/ 12 w 1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2">
                    <a:moveTo>
                      <a:pt x="1" y="0"/>
                    </a:moveTo>
                    <a:lnTo>
                      <a:pt x="7" y="9"/>
                    </a:lnTo>
                    <a:lnTo>
                      <a:pt x="10" y="28"/>
                    </a:lnTo>
                    <a:lnTo>
                      <a:pt x="12" y="49"/>
                    </a:lnTo>
                    <a:lnTo>
                      <a:pt x="6" y="62"/>
                    </a:lnTo>
                    <a:lnTo>
                      <a:pt x="0" y="57"/>
                    </a:lnTo>
                    <a:lnTo>
                      <a:pt x="0" y="40"/>
                    </a:lnTo>
                    <a:lnTo>
                      <a:pt x="1" y="18"/>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9" name="Freeform 139"/>
              <p:cNvSpPr>
                <a:spLocks/>
              </p:cNvSpPr>
              <p:nvPr/>
            </p:nvSpPr>
            <p:spPr bwMode="auto">
              <a:xfrm>
                <a:off x="2603" y="1417"/>
                <a:ext cx="25" cy="71"/>
              </a:xfrm>
              <a:custGeom>
                <a:avLst/>
                <a:gdLst>
                  <a:gd name="T0" fmla="*/ 0 w 25"/>
                  <a:gd name="T1" fmla="*/ 0 h 71"/>
                  <a:gd name="T2" fmla="*/ 10 w 25"/>
                  <a:gd name="T3" fmla="*/ 17 h 71"/>
                  <a:gd name="T4" fmla="*/ 20 w 25"/>
                  <a:gd name="T5" fmla="*/ 40 h 71"/>
                  <a:gd name="T6" fmla="*/ 25 w 25"/>
                  <a:gd name="T7" fmla="*/ 60 h 71"/>
                  <a:gd name="T8" fmla="*/ 20 w 25"/>
                  <a:gd name="T9" fmla="*/ 71 h 71"/>
                  <a:gd name="T10" fmla="*/ 11 w 25"/>
                  <a:gd name="T11" fmla="*/ 63 h 71"/>
                  <a:gd name="T12" fmla="*/ 7 w 25"/>
                  <a:gd name="T13" fmla="*/ 41 h 71"/>
                  <a:gd name="T14" fmla="*/ 4 w 25"/>
                  <a:gd name="T15" fmla="*/ 17 h 71"/>
                  <a:gd name="T16" fmla="*/ 0 w 2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1"/>
                  <a:gd name="T29" fmla="*/ 25 w 2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1">
                    <a:moveTo>
                      <a:pt x="0" y="0"/>
                    </a:moveTo>
                    <a:lnTo>
                      <a:pt x="10" y="17"/>
                    </a:lnTo>
                    <a:lnTo>
                      <a:pt x="20" y="40"/>
                    </a:lnTo>
                    <a:lnTo>
                      <a:pt x="25" y="60"/>
                    </a:lnTo>
                    <a:lnTo>
                      <a:pt x="20" y="71"/>
                    </a:lnTo>
                    <a:lnTo>
                      <a:pt x="11" y="63"/>
                    </a:lnTo>
                    <a:lnTo>
                      <a:pt x="7" y="41"/>
                    </a:lnTo>
                    <a:lnTo>
                      <a:pt x="4"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0" name="Freeform 140"/>
              <p:cNvSpPr>
                <a:spLocks/>
              </p:cNvSpPr>
              <p:nvPr/>
            </p:nvSpPr>
            <p:spPr bwMode="auto">
              <a:xfrm>
                <a:off x="2636" y="1426"/>
                <a:ext cx="29" cy="78"/>
              </a:xfrm>
              <a:custGeom>
                <a:avLst/>
                <a:gdLst>
                  <a:gd name="T0" fmla="*/ 0 w 29"/>
                  <a:gd name="T1" fmla="*/ 0 h 78"/>
                  <a:gd name="T2" fmla="*/ 9 w 29"/>
                  <a:gd name="T3" fmla="*/ 17 h 78"/>
                  <a:gd name="T4" fmla="*/ 21 w 29"/>
                  <a:gd name="T5" fmla="*/ 44 h 78"/>
                  <a:gd name="T6" fmla="*/ 29 w 29"/>
                  <a:gd name="T7" fmla="*/ 68 h 78"/>
                  <a:gd name="T8" fmla="*/ 26 w 29"/>
                  <a:gd name="T9" fmla="*/ 78 h 78"/>
                  <a:gd name="T10" fmla="*/ 15 w 29"/>
                  <a:gd name="T11" fmla="*/ 66 h 78"/>
                  <a:gd name="T12" fmla="*/ 9 w 29"/>
                  <a:gd name="T13" fmla="*/ 41 h 78"/>
                  <a:gd name="T14" fmla="*/ 3 w 29"/>
                  <a:gd name="T15" fmla="*/ 16 h 78"/>
                  <a:gd name="T16" fmla="*/ 0 w 29"/>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8"/>
                  <a:gd name="T29" fmla="*/ 29 w 29"/>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8">
                    <a:moveTo>
                      <a:pt x="0" y="0"/>
                    </a:moveTo>
                    <a:lnTo>
                      <a:pt x="9" y="17"/>
                    </a:lnTo>
                    <a:lnTo>
                      <a:pt x="21" y="44"/>
                    </a:lnTo>
                    <a:lnTo>
                      <a:pt x="29" y="68"/>
                    </a:lnTo>
                    <a:lnTo>
                      <a:pt x="26" y="78"/>
                    </a:lnTo>
                    <a:lnTo>
                      <a:pt x="15" y="66"/>
                    </a:lnTo>
                    <a:lnTo>
                      <a:pt x="9" y="41"/>
                    </a:lnTo>
                    <a:lnTo>
                      <a:pt x="3"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1" name="Freeform 141"/>
              <p:cNvSpPr>
                <a:spLocks/>
              </p:cNvSpPr>
              <p:nvPr/>
            </p:nvSpPr>
            <p:spPr bwMode="auto">
              <a:xfrm>
                <a:off x="2696" y="1423"/>
                <a:ext cx="47" cy="81"/>
              </a:xfrm>
              <a:custGeom>
                <a:avLst/>
                <a:gdLst>
                  <a:gd name="T0" fmla="*/ 0 w 47"/>
                  <a:gd name="T1" fmla="*/ 0 h 81"/>
                  <a:gd name="T2" fmla="*/ 7 w 47"/>
                  <a:gd name="T3" fmla="*/ 7 h 81"/>
                  <a:gd name="T4" fmla="*/ 16 w 47"/>
                  <a:gd name="T5" fmla="*/ 17 h 81"/>
                  <a:gd name="T6" fmla="*/ 25 w 47"/>
                  <a:gd name="T7" fmla="*/ 29 h 81"/>
                  <a:gd name="T8" fmla="*/ 33 w 47"/>
                  <a:gd name="T9" fmla="*/ 42 h 81"/>
                  <a:gd name="T10" fmla="*/ 41 w 47"/>
                  <a:gd name="T11" fmla="*/ 56 h 81"/>
                  <a:gd name="T12" fmla="*/ 45 w 47"/>
                  <a:gd name="T13" fmla="*/ 68 h 81"/>
                  <a:gd name="T14" fmla="*/ 47 w 47"/>
                  <a:gd name="T15" fmla="*/ 76 h 81"/>
                  <a:gd name="T16" fmla="*/ 45 w 47"/>
                  <a:gd name="T17" fmla="*/ 81 h 81"/>
                  <a:gd name="T18" fmla="*/ 41 w 47"/>
                  <a:gd name="T19" fmla="*/ 79 h 81"/>
                  <a:gd name="T20" fmla="*/ 35 w 47"/>
                  <a:gd name="T21" fmla="*/ 72 h 81"/>
                  <a:gd name="T22" fmla="*/ 29 w 47"/>
                  <a:gd name="T23" fmla="*/ 60 h 81"/>
                  <a:gd name="T24" fmla="*/ 23 w 47"/>
                  <a:gd name="T25" fmla="*/ 45 h 81"/>
                  <a:gd name="T26" fmla="*/ 17 w 47"/>
                  <a:gd name="T27" fmla="*/ 31 h 81"/>
                  <a:gd name="T28" fmla="*/ 11 w 47"/>
                  <a:gd name="T29" fmla="*/ 16 h 81"/>
                  <a:gd name="T30" fmla="*/ 5 w 47"/>
                  <a:gd name="T31" fmla="*/ 6 h 81"/>
                  <a:gd name="T32" fmla="*/ 0 w 47"/>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81"/>
                  <a:gd name="T53" fmla="*/ 47 w 47"/>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81">
                    <a:moveTo>
                      <a:pt x="0" y="0"/>
                    </a:moveTo>
                    <a:lnTo>
                      <a:pt x="7" y="7"/>
                    </a:lnTo>
                    <a:lnTo>
                      <a:pt x="16" y="17"/>
                    </a:lnTo>
                    <a:lnTo>
                      <a:pt x="25" y="29"/>
                    </a:lnTo>
                    <a:lnTo>
                      <a:pt x="33" y="42"/>
                    </a:lnTo>
                    <a:lnTo>
                      <a:pt x="41" y="56"/>
                    </a:lnTo>
                    <a:lnTo>
                      <a:pt x="45" y="68"/>
                    </a:lnTo>
                    <a:lnTo>
                      <a:pt x="47" y="76"/>
                    </a:lnTo>
                    <a:lnTo>
                      <a:pt x="45" y="81"/>
                    </a:lnTo>
                    <a:lnTo>
                      <a:pt x="41" y="79"/>
                    </a:lnTo>
                    <a:lnTo>
                      <a:pt x="35" y="72"/>
                    </a:lnTo>
                    <a:lnTo>
                      <a:pt x="29" y="60"/>
                    </a:lnTo>
                    <a:lnTo>
                      <a:pt x="23" y="45"/>
                    </a:lnTo>
                    <a:lnTo>
                      <a:pt x="17" y="31"/>
                    </a:lnTo>
                    <a:lnTo>
                      <a:pt x="11" y="16"/>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2" name="Freeform 142"/>
              <p:cNvSpPr>
                <a:spLocks/>
              </p:cNvSpPr>
              <p:nvPr/>
            </p:nvSpPr>
            <p:spPr bwMode="auto">
              <a:xfrm>
                <a:off x="2762" y="1411"/>
                <a:ext cx="53" cy="75"/>
              </a:xfrm>
              <a:custGeom>
                <a:avLst/>
                <a:gdLst>
                  <a:gd name="T0" fmla="*/ 0 w 53"/>
                  <a:gd name="T1" fmla="*/ 0 h 75"/>
                  <a:gd name="T2" fmla="*/ 6 w 53"/>
                  <a:gd name="T3" fmla="*/ 6 h 75"/>
                  <a:gd name="T4" fmla="*/ 16 w 53"/>
                  <a:gd name="T5" fmla="*/ 15 h 75"/>
                  <a:gd name="T6" fmla="*/ 25 w 53"/>
                  <a:gd name="T7" fmla="*/ 26 h 75"/>
                  <a:gd name="T8" fmla="*/ 35 w 53"/>
                  <a:gd name="T9" fmla="*/ 38 h 75"/>
                  <a:gd name="T10" fmla="*/ 44 w 53"/>
                  <a:gd name="T11" fmla="*/ 52 h 75"/>
                  <a:gd name="T12" fmla="*/ 52 w 53"/>
                  <a:gd name="T13" fmla="*/ 62 h 75"/>
                  <a:gd name="T14" fmla="*/ 53 w 53"/>
                  <a:gd name="T15" fmla="*/ 71 h 75"/>
                  <a:gd name="T16" fmla="*/ 52 w 53"/>
                  <a:gd name="T17" fmla="*/ 75 h 75"/>
                  <a:gd name="T18" fmla="*/ 46 w 53"/>
                  <a:gd name="T19" fmla="*/ 74 h 75"/>
                  <a:gd name="T20" fmla="*/ 40 w 53"/>
                  <a:gd name="T21" fmla="*/ 66 h 75"/>
                  <a:gd name="T22" fmla="*/ 32 w 53"/>
                  <a:gd name="T23" fmla="*/ 56 h 75"/>
                  <a:gd name="T24" fmla="*/ 25 w 53"/>
                  <a:gd name="T25" fmla="*/ 41 h 75"/>
                  <a:gd name="T26" fmla="*/ 18 w 53"/>
                  <a:gd name="T27" fmla="*/ 28 h 75"/>
                  <a:gd name="T28" fmla="*/ 10 w 53"/>
                  <a:gd name="T29" fmla="*/ 15 h 75"/>
                  <a:gd name="T30" fmla="*/ 4 w 53"/>
                  <a:gd name="T31" fmla="*/ 6 h 75"/>
                  <a:gd name="T32" fmla="*/ 0 w 53"/>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5"/>
                  <a:gd name="T53" fmla="*/ 53 w 53"/>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5">
                    <a:moveTo>
                      <a:pt x="0" y="0"/>
                    </a:moveTo>
                    <a:lnTo>
                      <a:pt x="6" y="6"/>
                    </a:lnTo>
                    <a:lnTo>
                      <a:pt x="16" y="15"/>
                    </a:lnTo>
                    <a:lnTo>
                      <a:pt x="25" y="26"/>
                    </a:lnTo>
                    <a:lnTo>
                      <a:pt x="35" y="38"/>
                    </a:lnTo>
                    <a:lnTo>
                      <a:pt x="44" y="52"/>
                    </a:lnTo>
                    <a:lnTo>
                      <a:pt x="52" y="62"/>
                    </a:lnTo>
                    <a:lnTo>
                      <a:pt x="53" y="71"/>
                    </a:lnTo>
                    <a:lnTo>
                      <a:pt x="52" y="75"/>
                    </a:lnTo>
                    <a:lnTo>
                      <a:pt x="46" y="74"/>
                    </a:lnTo>
                    <a:lnTo>
                      <a:pt x="40" y="66"/>
                    </a:lnTo>
                    <a:lnTo>
                      <a:pt x="32" y="56"/>
                    </a:lnTo>
                    <a:lnTo>
                      <a:pt x="25" y="41"/>
                    </a:lnTo>
                    <a:lnTo>
                      <a:pt x="18" y="28"/>
                    </a:lnTo>
                    <a:lnTo>
                      <a:pt x="10" y="15"/>
                    </a:lnTo>
                    <a:lnTo>
                      <a:pt x="4"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3" name="Freeform 143"/>
              <p:cNvSpPr>
                <a:spLocks/>
              </p:cNvSpPr>
              <p:nvPr/>
            </p:nvSpPr>
            <p:spPr bwMode="auto">
              <a:xfrm>
                <a:off x="2666" y="1427"/>
                <a:ext cx="47" cy="70"/>
              </a:xfrm>
              <a:custGeom>
                <a:avLst/>
                <a:gdLst>
                  <a:gd name="T0" fmla="*/ 0 w 47"/>
                  <a:gd name="T1" fmla="*/ 0 h 70"/>
                  <a:gd name="T2" fmla="*/ 6 w 47"/>
                  <a:gd name="T3" fmla="*/ 6 h 70"/>
                  <a:gd name="T4" fmla="*/ 13 w 47"/>
                  <a:gd name="T5" fmla="*/ 15 h 70"/>
                  <a:gd name="T6" fmla="*/ 22 w 47"/>
                  <a:gd name="T7" fmla="*/ 27 h 70"/>
                  <a:gd name="T8" fmla="*/ 31 w 47"/>
                  <a:gd name="T9" fmla="*/ 38 h 70"/>
                  <a:gd name="T10" fmla="*/ 40 w 47"/>
                  <a:gd name="T11" fmla="*/ 49 h 70"/>
                  <a:gd name="T12" fmla="*/ 46 w 47"/>
                  <a:gd name="T13" fmla="*/ 59 h 70"/>
                  <a:gd name="T14" fmla="*/ 47 w 47"/>
                  <a:gd name="T15" fmla="*/ 67 h 70"/>
                  <a:gd name="T16" fmla="*/ 44 w 47"/>
                  <a:gd name="T17" fmla="*/ 70 h 70"/>
                  <a:gd name="T18" fmla="*/ 38 w 47"/>
                  <a:gd name="T19" fmla="*/ 68 h 70"/>
                  <a:gd name="T20" fmla="*/ 31 w 47"/>
                  <a:gd name="T21" fmla="*/ 61 h 70"/>
                  <a:gd name="T22" fmla="*/ 25 w 47"/>
                  <a:gd name="T23" fmla="*/ 52 h 70"/>
                  <a:gd name="T24" fmla="*/ 18 w 47"/>
                  <a:gd name="T25" fmla="*/ 38 h 70"/>
                  <a:gd name="T26" fmla="*/ 12 w 47"/>
                  <a:gd name="T27" fmla="*/ 27 h 70"/>
                  <a:gd name="T28" fmla="*/ 7 w 47"/>
                  <a:gd name="T29" fmla="*/ 15 h 70"/>
                  <a:gd name="T30" fmla="*/ 3 w 47"/>
                  <a:gd name="T31" fmla="*/ 6 h 70"/>
                  <a:gd name="T32" fmla="*/ 0 w 47"/>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70"/>
                  <a:gd name="T53" fmla="*/ 47 w 4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70">
                    <a:moveTo>
                      <a:pt x="0" y="0"/>
                    </a:moveTo>
                    <a:lnTo>
                      <a:pt x="6" y="6"/>
                    </a:lnTo>
                    <a:lnTo>
                      <a:pt x="13" y="15"/>
                    </a:lnTo>
                    <a:lnTo>
                      <a:pt x="22" y="27"/>
                    </a:lnTo>
                    <a:lnTo>
                      <a:pt x="31" y="38"/>
                    </a:lnTo>
                    <a:lnTo>
                      <a:pt x="40" y="49"/>
                    </a:lnTo>
                    <a:lnTo>
                      <a:pt x="46" y="59"/>
                    </a:lnTo>
                    <a:lnTo>
                      <a:pt x="47" y="67"/>
                    </a:lnTo>
                    <a:lnTo>
                      <a:pt x="44" y="70"/>
                    </a:lnTo>
                    <a:lnTo>
                      <a:pt x="38" y="68"/>
                    </a:lnTo>
                    <a:lnTo>
                      <a:pt x="31" y="61"/>
                    </a:lnTo>
                    <a:lnTo>
                      <a:pt x="25" y="52"/>
                    </a:lnTo>
                    <a:lnTo>
                      <a:pt x="18" y="38"/>
                    </a:lnTo>
                    <a:lnTo>
                      <a:pt x="12" y="27"/>
                    </a:lnTo>
                    <a:lnTo>
                      <a:pt x="7" y="15"/>
                    </a:lnTo>
                    <a:lnTo>
                      <a:pt x="3"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4" name="Freeform 144"/>
              <p:cNvSpPr>
                <a:spLocks/>
              </p:cNvSpPr>
              <p:nvPr/>
            </p:nvSpPr>
            <p:spPr bwMode="auto">
              <a:xfrm>
                <a:off x="2670" y="1327"/>
                <a:ext cx="58" cy="106"/>
              </a:xfrm>
              <a:custGeom>
                <a:avLst/>
                <a:gdLst>
                  <a:gd name="T0" fmla="*/ 57 w 58"/>
                  <a:gd name="T1" fmla="*/ 0 h 106"/>
                  <a:gd name="T2" fmla="*/ 58 w 58"/>
                  <a:gd name="T3" fmla="*/ 5 h 106"/>
                  <a:gd name="T4" fmla="*/ 57 w 58"/>
                  <a:gd name="T5" fmla="*/ 17 h 106"/>
                  <a:gd name="T6" fmla="*/ 51 w 58"/>
                  <a:gd name="T7" fmla="*/ 32 h 106"/>
                  <a:gd name="T8" fmla="*/ 42 w 58"/>
                  <a:gd name="T9" fmla="*/ 50 h 106"/>
                  <a:gd name="T10" fmla="*/ 33 w 58"/>
                  <a:gd name="T11" fmla="*/ 69 h 106"/>
                  <a:gd name="T12" fmla="*/ 23 w 58"/>
                  <a:gd name="T13" fmla="*/ 85 h 106"/>
                  <a:gd name="T14" fmla="*/ 11 w 58"/>
                  <a:gd name="T15" fmla="*/ 99 h 106"/>
                  <a:gd name="T16" fmla="*/ 0 w 58"/>
                  <a:gd name="T17" fmla="*/ 106 h 106"/>
                  <a:gd name="T18" fmla="*/ 3 w 58"/>
                  <a:gd name="T19" fmla="*/ 99 h 106"/>
                  <a:gd name="T20" fmla="*/ 11 w 58"/>
                  <a:gd name="T21" fmla="*/ 84 h 106"/>
                  <a:gd name="T22" fmla="*/ 18 w 58"/>
                  <a:gd name="T23" fmla="*/ 66 h 106"/>
                  <a:gd name="T24" fmla="*/ 27 w 58"/>
                  <a:gd name="T25" fmla="*/ 47 h 106"/>
                  <a:gd name="T26" fmla="*/ 37 w 58"/>
                  <a:gd name="T27" fmla="*/ 29 h 106"/>
                  <a:gd name="T28" fmla="*/ 45 w 58"/>
                  <a:gd name="T29" fmla="*/ 13 h 106"/>
                  <a:gd name="T30" fmla="*/ 52 w 58"/>
                  <a:gd name="T31" fmla="*/ 3 h 106"/>
                  <a:gd name="T32" fmla="*/ 57 w 58"/>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06"/>
                  <a:gd name="T53" fmla="*/ 58 w 58"/>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06">
                    <a:moveTo>
                      <a:pt x="57" y="0"/>
                    </a:moveTo>
                    <a:lnTo>
                      <a:pt x="58" y="5"/>
                    </a:lnTo>
                    <a:lnTo>
                      <a:pt x="57" y="17"/>
                    </a:lnTo>
                    <a:lnTo>
                      <a:pt x="51" y="32"/>
                    </a:lnTo>
                    <a:lnTo>
                      <a:pt x="42" y="50"/>
                    </a:lnTo>
                    <a:lnTo>
                      <a:pt x="33" y="69"/>
                    </a:lnTo>
                    <a:lnTo>
                      <a:pt x="23" y="85"/>
                    </a:lnTo>
                    <a:lnTo>
                      <a:pt x="11" y="99"/>
                    </a:lnTo>
                    <a:lnTo>
                      <a:pt x="0" y="106"/>
                    </a:lnTo>
                    <a:lnTo>
                      <a:pt x="3" y="99"/>
                    </a:lnTo>
                    <a:lnTo>
                      <a:pt x="11" y="84"/>
                    </a:lnTo>
                    <a:lnTo>
                      <a:pt x="18" y="66"/>
                    </a:lnTo>
                    <a:lnTo>
                      <a:pt x="27" y="47"/>
                    </a:lnTo>
                    <a:lnTo>
                      <a:pt x="37" y="29"/>
                    </a:lnTo>
                    <a:lnTo>
                      <a:pt x="45" y="13"/>
                    </a:lnTo>
                    <a:lnTo>
                      <a:pt x="52" y="3"/>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5" name="Freeform 145"/>
              <p:cNvSpPr>
                <a:spLocks/>
              </p:cNvSpPr>
              <p:nvPr/>
            </p:nvSpPr>
            <p:spPr bwMode="auto">
              <a:xfrm>
                <a:off x="2722" y="1341"/>
                <a:ext cx="52" cy="85"/>
              </a:xfrm>
              <a:custGeom>
                <a:avLst/>
                <a:gdLst>
                  <a:gd name="T0" fmla="*/ 50 w 52"/>
                  <a:gd name="T1" fmla="*/ 0 h 85"/>
                  <a:gd name="T2" fmla="*/ 52 w 52"/>
                  <a:gd name="T3" fmla="*/ 5 h 85"/>
                  <a:gd name="T4" fmla="*/ 49 w 52"/>
                  <a:gd name="T5" fmla="*/ 12 h 85"/>
                  <a:gd name="T6" fmla="*/ 46 w 52"/>
                  <a:gd name="T7" fmla="*/ 24 h 85"/>
                  <a:gd name="T8" fmla="*/ 38 w 52"/>
                  <a:gd name="T9" fmla="*/ 37 h 85"/>
                  <a:gd name="T10" fmla="*/ 31 w 52"/>
                  <a:gd name="T11" fmla="*/ 52 h 85"/>
                  <a:gd name="T12" fmla="*/ 22 w 52"/>
                  <a:gd name="T13" fmla="*/ 65 h 85"/>
                  <a:gd name="T14" fmla="*/ 12 w 52"/>
                  <a:gd name="T15" fmla="*/ 77 h 85"/>
                  <a:gd name="T16" fmla="*/ 0 w 52"/>
                  <a:gd name="T17" fmla="*/ 85 h 85"/>
                  <a:gd name="T18" fmla="*/ 6 w 52"/>
                  <a:gd name="T19" fmla="*/ 76 h 85"/>
                  <a:gd name="T20" fmla="*/ 13 w 52"/>
                  <a:gd name="T21" fmla="*/ 62 h 85"/>
                  <a:gd name="T22" fmla="*/ 21 w 52"/>
                  <a:gd name="T23" fmla="*/ 49 h 85"/>
                  <a:gd name="T24" fmla="*/ 28 w 52"/>
                  <a:gd name="T25" fmla="*/ 34 h 85"/>
                  <a:gd name="T26" fmla="*/ 36 w 52"/>
                  <a:gd name="T27" fmla="*/ 21 h 85"/>
                  <a:gd name="T28" fmla="*/ 41 w 52"/>
                  <a:gd name="T29" fmla="*/ 9 h 85"/>
                  <a:gd name="T30" fmla="*/ 47 w 52"/>
                  <a:gd name="T31" fmla="*/ 2 h 85"/>
                  <a:gd name="T32" fmla="*/ 50 w 52"/>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5"/>
                  <a:gd name="T53" fmla="*/ 52 w 52"/>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5">
                    <a:moveTo>
                      <a:pt x="50" y="0"/>
                    </a:moveTo>
                    <a:lnTo>
                      <a:pt x="52" y="5"/>
                    </a:lnTo>
                    <a:lnTo>
                      <a:pt x="49" y="12"/>
                    </a:lnTo>
                    <a:lnTo>
                      <a:pt x="46" y="24"/>
                    </a:lnTo>
                    <a:lnTo>
                      <a:pt x="38" y="37"/>
                    </a:lnTo>
                    <a:lnTo>
                      <a:pt x="31" y="52"/>
                    </a:lnTo>
                    <a:lnTo>
                      <a:pt x="22" y="65"/>
                    </a:lnTo>
                    <a:lnTo>
                      <a:pt x="12" y="77"/>
                    </a:lnTo>
                    <a:lnTo>
                      <a:pt x="0" y="85"/>
                    </a:lnTo>
                    <a:lnTo>
                      <a:pt x="6" y="76"/>
                    </a:lnTo>
                    <a:lnTo>
                      <a:pt x="13" y="62"/>
                    </a:lnTo>
                    <a:lnTo>
                      <a:pt x="21" y="49"/>
                    </a:lnTo>
                    <a:lnTo>
                      <a:pt x="28" y="34"/>
                    </a:lnTo>
                    <a:lnTo>
                      <a:pt x="36" y="21"/>
                    </a:lnTo>
                    <a:lnTo>
                      <a:pt x="41" y="9"/>
                    </a:lnTo>
                    <a:lnTo>
                      <a:pt x="47" y="2"/>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6" name="Freeform 146"/>
              <p:cNvSpPr>
                <a:spLocks/>
              </p:cNvSpPr>
              <p:nvPr/>
            </p:nvSpPr>
            <p:spPr bwMode="auto">
              <a:xfrm>
                <a:off x="2729" y="1420"/>
                <a:ext cx="54" cy="74"/>
              </a:xfrm>
              <a:custGeom>
                <a:avLst/>
                <a:gdLst>
                  <a:gd name="T0" fmla="*/ 0 w 54"/>
                  <a:gd name="T1" fmla="*/ 0 h 74"/>
                  <a:gd name="T2" fmla="*/ 6 w 54"/>
                  <a:gd name="T3" fmla="*/ 6 h 74"/>
                  <a:gd name="T4" fmla="*/ 17 w 54"/>
                  <a:gd name="T5" fmla="*/ 14 h 74"/>
                  <a:gd name="T6" fmla="*/ 26 w 54"/>
                  <a:gd name="T7" fmla="*/ 26 h 74"/>
                  <a:gd name="T8" fmla="*/ 36 w 54"/>
                  <a:gd name="T9" fmla="*/ 38 h 74"/>
                  <a:gd name="T10" fmla="*/ 45 w 54"/>
                  <a:gd name="T11" fmla="*/ 50 h 74"/>
                  <a:gd name="T12" fmla="*/ 52 w 54"/>
                  <a:gd name="T13" fmla="*/ 60 h 74"/>
                  <a:gd name="T14" fmla="*/ 54 w 54"/>
                  <a:gd name="T15" fmla="*/ 69 h 74"/>
                  <a:gd name="T16" fmla="*/ 52 w 54"/>
                  <a:gd name="T17" fmla="*/ 74 h 74"/>
                  <a:gd name="T18" fmla="*/ 46 w 54"/>
                  <a:gd name="T19" fmla="*/ 72 h 74"/>
                  <a:gd name="T20" fmla="*/ 40 w 54"/>
                  <a:gd name="T21" fmla="*/ 66 h 74"/>
                  <a:gd name="T22" fmla="*/ 33 w 54"/>
                  <a:gd name="T23" fmla="*/ 54 h 74"/>
                  <a:gd name="T24" fmla="*/ 24 w 54"/>
                  <a:gd name="T25" fmla="*/ 41 h 74"/>
                  <a:gd name="T26" fmla="*/ 17 w 54"/>
                  <a:gd name="T27" fmla="*/ 26 h 74"/>
                  <a:gd name="T28" fmla="*/ 11 w 54"/>
                  <a:gd name="T29" fmla="*/ 14 h 74"/>
                  <a:gd name="T30" fmla="*/ 5 w 54"/>
                  <a:gd name="T31" fmla="*/ 4 h 74"/>
                  <a:gd name="T32" fmla="*/ 0 w 54"/>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74"/>
                  <a:gd name="T53" fmla="*/ 54 w 5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74">
                    <a:moveTo>
                      <a:pt x="0" y="0"/>
                    </a:moveTo>
                    <a:lnTo>
                      <a:pt x="6" y="6"/>
                    </a:lnTo>
                    <a:lnTo>
                      <a:pt x="17" y="14"/>
                    </a:lnTo>
                    <a:lnTo>
                      <a:pt x="26" y="26"/>
                    </a:lnTo>
                    <a:lnTo>
                      <a:pt x="36" y="38"/>
                    </a:lnTo>
                    <a:lnTo>
                      <a:pt x="45" y="50"/>
                    </a:lnTo>
                    <a:lnTo>
                      <a:pt x="52" y="60"/>
                    </a:lnTo>
                    <a:lnTo>
                      <a:pt x="54" y="69"/>
                    </a:lnTo>
                    <a:lnTo>
                      <a:pt x="52" y="74"/>
                    </a:lnTo>
                    <a:lnTo>
                      <a:pt x="46" y="72"/>
                    </a:lnTo>
                    <a:lnTo>
                      <a:pt x="40" y="66"/>
                    </a:lnTo>
                    <a:lnTo>
                      <a:pt x="33" y="54"/>
                    </a:lnTo>
                    <a:lnTo>
                      <a:pt x="24" y="41"/>
                    </a:lnTo>
                    <a:lnTo>
                      <a:pt x="17" y="26"/>
                    </a:lnTo>
                    <a:lnTo>
                      <a:pt x="11" y="14"/>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7" name="Freeform 147"/>
              <p:cNvSpPr>
                <a:spLocks/>
              </p:cNvSpPr>
              <p:nvPr/>
            </p:nvSpPr>
            <p:spPr bwMode="auto">
              <a:xfrm>
                <a:off x="2778" y="1253"/>
                <a:ext cx="259" cy="54"/>
              </a:xfrm>
              <a:custGeom>
                <a:avLst/>
                <a:gdLst>
                  <a:gd name="T0" fmla="*/ 0 w 259"/>
                  <a:gd name="T1" fmla="*/ 6 h 54"/>
                  <a:gd name="T2" fmla="*/ 0 w 259"/>
                  <a:gd name="T3" fmla="*/ 4 h 54"/>
                  <a:gd name="T4" fmla="*/ 2 w 259"/>
                  <a:gd name="T5" fmla="*/ 1 h 54"/>
                  <a:gd name="T6" fmla="*/ 3 w 259"/>
                  <a:gd name="T7" fmla="*/ 0 h 54"/>
                  <a:gd name="T8" fmla="*/ 6 w 259"/>
                  <a:gd name="T9" fmla="*/ 0 h 54"/>
                  <a:gd name="T10" fmla="*/ 22 w 259"/>
                  <a:gd name="T11" fmla="*/ 13 h 54"/>
                  <a:gd name="T12" fmla="*/ 39 w 259"/>
                  <a:gd name="T13" fmla="*/ 23 h 54"/>
                  <a:gd name="T14" fmla="*/ 56 w 259"/>
                  <a:gd name="T15" fmla="*/ 31 h 54"/>
                  <a:gd name="T16" fmla="*/ 74 w 259"/>
                  <a:gd name="T17" fmla="*/ 37 h 54"/>
                  <a:gd name="T18" fmla="*/ 92 w 259"/>
                  <a:gd name="T19" fmla="*/ 41 h 54"/>
                  <a:gd name="T20" fmla="*/ 109 w 259"/>
                  <a:gd name="T21" fmla="*/ 43 h 54"/>
                  <a:gd name="T22" fmla="*/ 126 w 259"/>
                  <a:gd name="T23" fmla="*/ 43 h 54"/>
                  <a:gd name="T24" fmla="*/ 143 w 259"/>
                  <a:gd name="T25" fmla="*/ 43 h 54"/>
                  <a:gd name="T26" fmla="*/ 160 w 259"/>
                  <a:gd name="T27" fmla="*/ 41 h 54"/>
                  <a:gd name="T28" fmla="*/ 176 w 259"/>
                  <a:gd name="T29" fmla="*/ 38 h 54"/>
                  <a:gd name="T30" fmla="*/ 192 w 259"/>
                  <a:gd name="T31" fmla="*/ 35 h 54"/>
                  <a:gd name="T32" fmla="*/ 207 w 259"/>
                  <a:gd name="T33" fmla="*/ 31 h 54"/>
                  <a:gd name="T34" fmla="*/ 222 w 259"/>
                  <a:gd name="T35" fmla="*/ 26 h 54"/>
                  <a:gd name="T36" fmla="*/ 235 w 259"/>
                  <a:gd name="T37" fmla="*/ 22 h 54"/>
                  <a:gd name="T38" fmla="*/ 247 w 259"/>
                  <a:gd name="T39" fmla="*/ 19 h 54"/>
                  <a:gd name="T40" fmla="*/ 259 w 259"/>
                  <a:gd name="T41" fmla="*/ 14 h 54"/>
                  <a:gd name="T42" fmla="*/ 253 w 259"/>
                  <a:gd name="T43" fmla="*/ 22 h 54"/>
                  <a:gd name="T44" fmla="*/ 244 w 259"/>
                  <a:gd name="T45" fmla="*/ 29 h 54"/>
                  <a:gd name="T46" fmla="*/ 232 w 259"/>
                  <a:gd name="T47" fmla="*/ 35 h 54"/>
                  <a:gd name="T48" fmla="*/ 217 w 259"/>
                  <a:gd name="T49" fmla="*/ 41 h 54"/>
                  <a:gd name="T50" fmla="*/ 200 w 259"/>
                  <a:gd name="T51" fmla="*/ 47 h 54"/>
                  <a:gd name="T52" fmla="*/ 182 w 259"/>
                  <a:gd name="T53" fmla="*/ 50 h 54"/>
                  <a:gd name="T54" fmla="*/ 161 w 259"/>
                  <a:gd name="T55" fmla="*/ 53 h 54"/>
                  <a:gd name="T56" fmla="*/ 140 w 259"/>
                  <a:gd name="T57" fmla="*/ 54 h 54"/>
                  <a:gd name="T58" fmla="*/ 120 w 259"/>
                  <a:gd name="T59" fmla="*/ 54 h 54"/>
                  <a:gd name="T60" fmla="*/ 99 w 259"/>
                  <a:gd name="T61" fmla="*/ 53 h 54"/>
                  <a:gd name="T62" fmla="*/ 78 w 259"/>
                  <a:gd name="T63" fmla="*/ 48 h 54"/>
                  <a:gd name="T64" fmla="*/ 59 w 259"/>
                  <a:gd name="T65" fmla="*/ 44 h 54"/>
                  <a:gd name="T66" fmla="*/ 42 w 259"/>
                  <a:gd name="T67" fmla="*/ 38 h 54"/>
                  <a:gd name="T68" fmla="*/ 25 w 259"/>
                  <a:gd name="T69" fmla="*/ 29 h 54"/>
                  <a:gd name="T70" fmla="*/ 12 w 259"/>
                  <a:gd name="T71" fmla="*/ 19 h 54"/>
                  <a:gd name="T72" fmla="*/ 0 w 259"/>
                  <a:gd name="T73" fmla="*/ 6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54"/>
                  <a:gd name="T113" fmla="*/ 259 w 259"/>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54">
                    <a:moveTo>
                      <a:pt x="0" y="6"/>
                    </a:moveTo>
                    <a:lnTo>
                      <a:pt x="0" y="4"/>
                    </a:lnTo>
                    <a:lnTo>
                      <a:pt x="2" y="1"/>
                    </a:lnTo>
                    <a:lnTo>
                      <a:pt x="3" y="0"/>
                    </a:lnTo>
                    <a:lnTo>
                      <a:pt x="6" y="0"/>
                    </a:lnTo>
                    <a:lnTo>
                      <a:pt x="22" y="13"/>
                    </a:lnTo>
                    <a:lnTo>
                      <a:pt x="39" y="23"/>
                    </a:lnTo>
                    <a:lnTo>
                      <a:pt x="56" y="31"/>
                    </a:lnTo>
                    <a:lnTo>
                      <a:pt x="74" y="37"/>
                    </a:lnTo>
                    <a:lnTo>
                      <a:pt x="92" y="41"/>
                    </a:lnTo>
                    <a:lnTo>
                      <a:pt x="109" y="43"/>
                    </a:lnTo>
                    <a:lnTo>
                      <a:pt x="126" y="43"/>
                    </a:lnTo>
                    <a:lnTo>
                      <a:pt x="143" y="43"/>
                    </a:lnTo>
                    <a:lnTo>
                      <a:pt x="160" y="41"/>
                    </a:lnTo>
                    <a:lnTo>
                      <a:pt x="176" y="38"/>
                    </a:lnTo>
                    <a:lnTo>
                      <a:pt x="192" y="35"/>
                    </a:lnTo>
                    <a:lnTo>
                      <a:pt x="207" y="31"/>
                    </a:lnTo>
                    <a:lnTo>
                      <a:pt x="222" y="26"/>
                    </a:lnTo>
                    <a:lnTo>
                      <a:pt x="235" y="22"/>
                    </a:lnTo>
                    <a:lnTo>
                      <a:pt x="247" y="19"/>
                    </a:lnTo>
                    <a:lnTo>
                      <a:pt x="259" y="14"/>
                    </a:lnTo>
                    <a:lnTo>
                      <a:pt x="253" y="22"/>
                    </a:lnTo>
                    <a:lnTo>
                      <a:pt x="244" y="29"/>
                    </a:lnTo>
                    <a:lnTo>
                      <a:pt x="232" y="35"/>
                    </a:lnTo>
                    <a:lnTo>
                      <a:pt x="217" y="41"/>
                    </a:lnTo>
                    <a:lnTo>
                      <a:pt x="200" y="47"/>
                    </a:lnTo>
                    <a:lnTo>
                      <a:pt x="182" y="50"/>
                    </a:lnTo>
                    <a:lnTo>
                      <a:pt x="161" y="53"/>
                    </a:lnTo>
                    <a:lnTo>
                      <a:pt x="140" y="54"/>
                    </a:lnTo>
                    <a:lnTo>
                      <a:pt x="120" y="54"/>
                    </a:lnTo>
                    <a:lnTo>
                      <a:pt x="99" y="53"/>
                    </a:lnTo>
                    <a:lnTo>
                      <a:pt x="78" y="48"/>
                    </a:lnTo>
                    <a:lnTo>
                      <a:pt x="59" y="44"/>
                    </a:lnTo>
                    <a:lnTo>
                      <a:pt x="42" y="38"/>
                    </a:lnTo>
                    <a:lnTo>
                      <a:pt x="25" y="29"/>
                    </a:lnTo>
                    <a:lnTo>
                      <a:pt x="12" y="19"/>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8" name="Freeform 148"/>
              <p:cNvSpPr>
                <a:spLocks/>
              </p:cNvSpPr>
              <p:nvPr/>
            </p:nvSpPr>
            <p:spPr bwMode="auto">
              <a:xfrm>
                <a:off x="3003" y="1229"/>
                <a:ext cx="28" cy="58"/>
              </a:xfrm>
              <a:custGeom>
                <a:avLst/>
                <a:gdLst>
                  <a:gd name="T0" fmla="*/ 0 w 28"/>
                  <a:gd name="T1" fmla="*/ 58 h 58"/>
                  <a:gd name="T2" fmla="*/ 11 w 28"/>
                  <a:gd name="T3" fmla="*/ 43 h 58"/>
                  <a:gd name="T4" fmla="*/ 22 w 28"/>
                  <a:gd name="T5" fmla="*/ 25 h 58"/>
                  <a:gd name="T6" fmla="*/ 28 w 28"/>
                  <a:gd name="T7" fmla="*/ 9 h 58"/>
                  <a:gd name="T8" fmla="*/ 26 w 28"/>
                  <a:gd name="T9" fmla="*/ 0 h 58"/>
                  <a:gd name="T10" fmla="*/ 20 w 28"/>
                  <a:gd name="T11" fmla="*/ 4 h 58"/>
                  <a:gd name="T12" fmla="*/ 16 w 28"/>
                  <a:gd name="T13" fmla="*/ 21 h 58"/>
                  <a:gd name="T14" fmla="*/ 8 w 28"/>
                  <a:gd name="T15" fmla="*/ 40 h 58"/>
                  <a:gd name="T16" fmla="*/ 0 w 28"/>
                  <a:gd name="T17" fmla="*/ 58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8"/>
                  <a:gd name="T29" fmla="*/ 28 w 2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8">
                    <a:moveTo>
                      <a:pt x="0" y="58"/>
                    </a:moveTo>
                    <a:lnTo>
                      <a:pt x="11" y="43"/>
                    </a:lnTo>
                    <a:lnTo>
                      <a:pt x="22" y="25"/>
                    </a:lnTo>
                    <a:lnTo>
                      <a:pt x="28" y="9"/>
                    </a:lnTo>
                    <a:lnTo>
                      <a:pt x="26" y="0"/>
                    </a:lnTo>
                    <a:lnTo>
                      <a:pt x="20" y="4"/>
                    </a:lnTo>
                    <a:lnTo>
                      <a:pt x="16" y="21"/>
                    </a:lnTo>
                    <a:lnTo>
                      <a:pt x="8" y="40"/>
                    </a:lnTo>
                    <a:lnTo>
                      <a:pt x="0"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9" name="Freeform 149"/>
              <p:cNvSpPr>
                <a:spLocks/>
              </p:cNvSpPr>
              <p:nvPr/>
            </p:nvSpPr>
            <p:spPr bwMode="auto">
              <a:xfrm>
                <a:off x="2980" y="1230"/>
                <a:ext cx="33" cy="64"/>
              </a:xfrm>
              <a:custGeom>
                <a:avLst/>
                <a:gdLst>
                  <a:gd name="T0" fmla="*/ 31 w 33"/>
                  <a:gd name="T1" fmla="*/ 0 h 64"/>
                  <a:gd name="T2" fmla="*/ 33 w 33"/>
                  <a:gd name="T3" fmla="*/ 9 h 64"/>
                  <a:gd name="T4" fmla="*/ 27 w 33"/>
                  <a:gd name="T5" fmla="*/ 27 h 64"/>
                  <a:gd name="T6" fmla="*/ 17 w 33"/>
                  <a:gd name="T7" fmla="*/ 48 h 64"/>
                  <a:gd name="T8" fmla="*/ 0 w 33"/>
                  <a:gd name="T9" fmla="*/ 64 h 64"/>
                  <a:gd name="T10" fmla="*/ 8 w 33"/>
                  <a:gd name="T11" fmla="*/ 46 h 64"/>
                  <a:gd name="T12" fmla="*/ 18 w 33"/>
                  <a:gd name="T13" fmla="*/ 26 h 64"/>
                  <a:gd name="T14" fmla="*/ 26 w 33"/>
                  <a:gd name="T15" fmla="*/ 8 h 64"/>
                  <a:gd name="T16" fmla="*/ 31 w 33"/>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4"/>
                  <a:gd name="T29" fmla="*/ 33 w 33"/>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4">
                    <a:moveTo>
                      <a:pt x="31" y="0"/>
                    </a:moveTo>
                    <a:lnTo>
                      <a:pt x="33" y="9"/>
                    </a:lnTo>
                    <a:lnTo>
                      <a:pt x="27" y="27"/>
                    </a:lnTo>
                    <a:lnTo>
                      <a:pt x="17" y="48"/>
                    </a:lnTo>
                    <a:lnTo>
                      <a:pt x="0" y="64"/>
                    </a:lnTo>
                    <a:lnTo>
                      <a:pt x="8" y="46"/>
                    </a:lnTo>
                    <a:lnTo>
                      <a:pt x="18" y="26"/>
                    </a:lnTo>
                    <a:lnTo>
                      <a:pt x="26" y="8"/>
                    </a:lnTo>
                    <a:lnTo>
                      <a:pt x="3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0" name="Freeform 150"/>
              <p:cNvSpPr>
                <a:spLocks/>
              </p:cNvSpPr>
              <p:nvPr/>
            </p:nvSpPr>
            <p:spPr bwMode="auto">
              <a:xfrm>
                <a:off x="2929" y="1220"/>
                <a:ext cx="46" cy="83"/>
              </a:xfrm>
              <a:custGeom>
                <a:avLst/>
                <a:gdLst>
                  <a:gd name="T0" fmla="*/ 44 w 46"/>
                  <a:gd name="T1" fmla="*/ 0 h 83"/>
                  <a:gd name="T2" fmla="*/ 46 w 46"/>
                  <a:gd name="T3" fmla="*/ 5 h 83"/>
                  <a:gd name="T4" fmla="*/ 44 w 46"/>
                  <a:gd name="T5" fmla="*/ 12 h 83"/>
                  <a:gd name="T6" fmla="*/ 40 w 46"/>
                  <a:gd name="T7" fmla="*/ 24 h 83"/>
                  <a:gd name="T8" fmla="*/ 34 w 46"/>
                  <a:gd name="T9" fmla="*/ 37 h 83"/>
                  <a:gd name="T10" fmla="*/ 26 w 46"/>
                  <a:gd name="T11" fmla="*/ 50 h 83"/>
                  <a:gd name="T12" fmla="*/ 19 w 46"/>
                  <a:gd name="T13" fmla="*/ 64 h 83"/>
                  <a:gd name="T14" fmla="*/ 9 w 46"/>
                  <a:gd name="T15" fmla="*/ 76 h 83"/>
                  <a:gd name="T16" fmla="*/ 0 w 46"/>
                  <a:gd name="T17" fmla="*/ 83 h 83"/>
                  <a:gd name="T18" fmla="*/ 4 w 46"/>
                  <a:gd name="T19" fmla="*/ 76 h 83"/>
                  <a:gd name="T20" fmla="*/ 9 w 46"/>
                  <a:gd name="T21" fmla="*/ 65 h 83"/>
                  <a:gd name="T22" fmla="*/ 16 w 46"/>
                  <a:gd name="T23" fmla="*/ 50 h 83"/>
                  <a:gd name="T24" fmla="*/ 22 w 46"/>
                  <a:gd name="T25" fmla="*/ 36 h 83"/>
                  <a:gd name="T26" fmla="*/ 28 w 46"/>
                  <a:gd name="T27" fmla="*/ 22 h 83"/>
                  <a:gd name="T28" fmla="*/ 35 w 46"/>
                  <a:gd name="T29" fmla="*/ 9 h 83"/>
                  <a:gd name="T30" fmla="*/ 40 w 46"/>
                  <a:gd name="T31" fmla="*/ 2 h 83"/>
                  <a:gd name="T32" fmla="*/ 44 w 4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83"/>
                  <a:gd name="T53" fmla="*/ 46 w 46"/>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83">
                    <a:moveTo>
                      <a:pt x="44" y="0"/>
                    </a:moveTo>
                    <a:lnTo>
                      <a:pt x="46" y="5"/>
                    </a:lnTo>
                    <a:lnTo>
                      <a:pt x="44" y="12"/>
                    </a:lnTo>
                    <a:lnTo>
                      <a:pt x="40" y="24"/>
                    </a:lnTo>
                    <a:lnTo>
                      <a:pt x="34" y="37"/>
                    </a:lnTo>
                    <a:lnTo>
                      <a:pt x="26" y="50"/>
                    </a:lnTo>
                    <a:lnTo>
                      <a:pt x="19" y="64"/>
                    </a:lnTo>
                    <a:lnTo>
                      <a:pt x="9" y="76"/>
                    </a:lnTo>
                    <a:lnTo>
                      <a:pt x="0" y="83"/>
                    </a:lnTo>
                    <a:lnTo>
                      <a:pt x="4" y="76"/>
                    </a:lnTo>
                    <a:lnTo>
                      <a:pt x="9" y="65"/>
                    </a:lnTo>
                    <a:lnTo>
                      <a:pt x="16" y="50"/>
                    </a:lnTo>
                    <a:lnTo>
                      <a:pt x="22" y="36"/>
                    </a:lnTo>
                    <a:lnTo>
                      <a:pt x="28" y="22"/>
                    </a:lnTo>
                    <a:lnTo>
                      <a:pt x="35" y="9"/>
                    </a:lnTo>
                    <a:lnTo>
                      <a:pt x="40" y="2"/>
                    </a:lnTo>
                    <a:lnTo>
                      <a:pt x="4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1" name="Freeform 151"/>
              <p:cNvSpPr>
                <a:spLocks/>
              </p:cNvSpPr>
              <p:nvPr/>
            </p:nvSpPr>
            <p:spPr bwMode="auto">
              <a:xfrm>
                <a:off x="2882" y="1211"/>
                <a:ext cx="50" cy="90"/>
              </a:xfrm>
              <a:custGeom>
                <a:avLst/>
                <a:gdLst>
                  <a:gd name="T0" fmla="*/ 48 w 50"/>
                  <a:gd name="T1" fmla="*/ 0 h 90"/>
                  <a:gd name="T2" fmla="*/ 50 w 50"/>
                  <a:gd name="T3" fmla="*/ 5 h 90"/>
                  <a:gd name="T4" fmla="*/ 47 w 50"/>
                  <a:gd name="T5" fmla="*/ 15 h 90"/>
                  <a:gd name="T6" fmla="*/ 42 w 50"/>
                  <a:gd name="T7" fmla="*/ 28 h 90"/>
                  <a:gd name="T8" fmla="*/ 35 w 50"/>
                  <a:gd name="T9" fmla="*/ 43 h 90"/>
                  <a:gd name="T10" fmla="*/ 28 w 50"/>
                  <a:gd name="T11" fmla="*/ 58 h 90"/>
                  <a:gd name="T12" fmla="*/ 17 w 50"/>
                  <a:gd name="T13" fmla="*/ 73 h 90"/>
                  <a:gd name="T14" fmla="*/ 8 w 50"/>
                  <a:gd name="T15" fmla="*/ 83 h 90"/>
                  <a:gd name="T16" fmla="*/ 0 w 50"/>
                  <a:gd name="T17" fmla="*/ 90 h 90"/>
                  <a:gd name="T18" fmla="*/ 2 w 50"/>
                  <a:gd name="T19" fmla="*/ 83 h 90"/>
                  <a:gd name="T20" fmla="*/ 8 w 50"/>
                  <a:gd name="T21" fmla="*/ 71 h 90"/>
                  <a:gd name="T22" fmla="*/ 16 w 50"/>
                  <a:gd name="T23" fmla="*/ 56 h 90"/>
                  <a:gd name="T24" fmla="*/ 23 w 50"/>
                  <a:gd name="T25" fmla="*/ 40 h 90"/>
                  <a:gd name="T26" fmla="*/ 32 w 50"/>
                  <a:gd name="T27" fmla="*/ 25 h 90"/>
                  <a:gd name="T28" fmla="*/ 39 w 50"/>
                  <a:gd name="T29" fmla="*/ 12 h 90"/>
                  <a:gd name="T30" fmla="*/ 45 w 50"/>
                  <a:gd name="T31" fmla="*/ 3 h 90"/>
                  <a:gd name="T32" fmla="*/ 48 w 50"/>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0"/>
                  <a:gd name="T53" fmla="*/ 50 w 5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0">
                    <a:moveTo>
                      <a:pt x="48" y="0"/>
                    </a:moveTo>
                    <a:lnTo>
                      <a:pt x="50" y="5"/>
                    </a:lnTo>
                    <a:lnTo>
                      <a:pt x="47" y="15"/>
                    </a:lnTo>
                    <a:lnTo>
                      <a:pt x="42" y="28"/>
                    </a:lnTo>
                    <a:lnTo>
                      <a:pt x="35" y="43"/>
                    </a:lnTo>
                    <a:lnTo>
                      <a:pt x="28" y="58"/>
                    </a:lnTo>
                    <a:lnTo>
                      <a:pt x="17" y="73"/>
                    </a:lnTo>
                    <a:lnTo>
                      <a:pt x="8" y="83"/>
                    </a:lnTo>
                    <a:lnTo>
                      <a:pt x="0" y="90"/>
                    </a:lnTo>
                    <a:lnTo>
                      <a:pt x="2" y="83"/>
                    </a:lnTo>
                    <a:lnTo>
                      <a:pt x="8" y="71"/>
                    </a:lnTo>
                    <a:lnTo>
                      <a:pt x="16" y="56"/>
                    </a:lnTo>
                    <a:lnTo>
                      <a:pt x="23" y="40"/>
                    </a:lnTo>
                    <a:lnTo>
                      <a:pt x="32" y="25"/>
                    </a:lnTo>
                    <a:lnTo>
                      <a:pt x="39" y="12"/>
                    </a:lnTo>
                    <a:lnTo>
                      <a:pt x="45" y="3"/>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2" name="Freeform 152"/>
              <p:cNvSpPr>
                <a:spLocks/>
              </p:cNvSpPr>
              <p:nvPr/>
            </p:nvSpPr>
            <p:spPr bwMode="auto">
              <a:xfrm>
                <a:off x="2849" y="1222"/>
                <a:ext cx="55" cy="74"/>
              </a:xfrm>
              <a:custGeom>
                <a:avLst/>
                <a:gdLst>
                  <a:gd name="T0" fmla="*/ 55 w 55"/>
                  <a:gd name="T1" fmla="*/ 0 h 74"/>
                  <a:gd name="T2" fmla="*/ 55 w 55"/>
                  <a:gd name="T3" fmla="*/ 3 h 74"/>
                  <a:gd name="T4" fmla="*/ 52 w 55"/>
                  <a:gd name="T5" fmla="*/ 11 h 74"/>
                  <a:gd name="T6" fmla="*/ 44 w 55"/>
                  <a:gd name="T7" fmla="*/ 23 h 74"/>
                  <a:gd name="T8" fmla="*/ 37 w 55"/>
                  <a:gd name="T9" fmla="*/ 37 h 74"/>
                  <a:gd name="T10" fmla="*/ 27 w 55"/>
                  <a:gd name="T11" fmla="*/ 50 h 74"/>
                  <a:gd name="T12" fmla="*/ 16 w 55"/>
                  <a:gd name="T13" fmla="*/ 60 h 74"/>
                  <a:gd name="T14" fmla="*/ 7 w 55"/>
                  <a:gd name="T15" fmla="*/ 69 h 74"/>
                  <a:gd name="T16" fmla="*/ 0 w 55"/>
                  <a:gd name="T17" fmla="*/ 74 h 74"/>
                  <a:gd name="T18" fmla="*/ 4 w 55"/>
                  <a:gd name="T19" fmla="*/ 66 h 74"/>
                  <a:gd name="T20" fmla="*/ 12 w 55"/>
                  <a:gd name="T21" fmla="*/ 56 h 74"/>
                  <a:gd name="T22" fmla="*/ 19 w 55"/>
                  <a:gd name="T23" fmla="*/ 44 h 74"/>
                  <a:gd name="T24" fmla="*/ 28 w 55"/>
                  <a:gd name="T25" fmla="*/ 29 h 74"/>
                  <a:gd name="T26" fmla="*/ 37 w 55"/>
                  <a:gd name="T27" fmla="*/ 17 h 74"/>
                  <a:gd name="T28" fmla="*/ 44 w 55"/>
                  <a:gd name="T29" fmla="*/ 7 h 74"/>
                  <a:gd name="T30" fmla="*/ 50 w 55"/>
                  <a:gd name="T31" fmla="*/ 1 h 74"/>
                  <a:gd name="T32" fmla="*/ 55 w 55"/>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4"/>
                  <a:gd name="T53" fmla="*/ 55 w 55"/>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4">
                    <a:moveTo>
                      <a:pt x="55" y="0"/>
                    </a:moveTo>
                    <a:lnTo>
                      <a:pt x="55" y="3"/>
                    </a:lnTo>
                    <a:lnTo>
                      <a:pt x="52" y="11"/>
                    </a:lnTo>
                    <a:lnTo>
                      <a:pt x="44" y="23"/>
                    </a:lnTo>
                    <a:lnTo>
                      <a:pt x="37" y="37"/>
                    </a:lnTo>
                    <a:lnTo>
                      <a:pt x="27" y="50"/>
                    </a:lnTo>
                    <a:lnTo>
                      <a:pt x="16" y="60"/>
                    </a:lnTo>
                    <a:lnTo>
                      <a:pt x="7" y="69"/>
                    </a:lnTo>
                    <a:lnTo>
                      <a:pt x="0" y="74"/>
                    </a:lnTo>
                    <a:lnTo>
                      <a:pt x="4" y="66"/>
                    </a:lnTo>
                    <a:lnTo>
                      <a:pt x="12" y="56"/>
                    </a:lnTo>
                    <a:lnTo>
                      <a:pt x="19" y="44"/>
                    </a:lnTo>
                    <a:lnTo>
                      <a:pt x="28" y="29"/>
                    </a:lnTo>
                    <a:lnTo>
                      <a:pt x="37" y="17"/>
                    </a:lnTo>
                    <a:lnTo>
                      <a:pt x="44" y="7"/>
                    </a:lnTo>
                    <a:lnTo>
                      <a:pt x="50" y="1"/>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3" name="Freeform 153"/>
              <p:cNvSpPr>
                <a:spLocks/>
              </p:cNvSpPr>
              <p:nvPr/>
            </p:nvSpPr>
            <p:spPr bwMode="auto">
              <a:xfrm>
                <a:off x="2825" y="1226"/>
                <a:ext cx="48" cy="62"/>
              </a:xfrm>
              <a:custGeom>
                <a:avLst/>
                <a:gdLst>
                  <a:gd name="T0" fmla="*/ 46 w 48"/>
                  <a:gd name="T1" fmla="*/ 0 h 62"/>
                  <a:gd name="T2" fmla="*/ 48 w 48"/>
                  <a:gd name="T3" fmla="*/ 3 h 62"/>
                  <a:gd name="T4" fmla="*/ 45 w 48"/>
                  <a:gd name="T5" fmla="*/ 10 h 62"/>
                  <a:gd name="T6" fmla="*/ 42 w 48"/>
                  <a:gd name="T7" fmla="*/ 19 h 62"/>
                  <a:gd name="T8" fmla="*/ 36 w 48"/>
                  <a:gd name="T9" fmla="*/ 30 h 62"/>
                  <a:gd name="T10" fmla="*/ 28 w 48"/>
                  <a:gd name="T11" fmla="*/ 40 h 62"/>
                  <a:gd name="T12" fmla="*/ 20 w 48"/>
                  <a:gd name="T13" fmla="*/ 50 h 62"/>
                  <a:gd name="T14" fmla="*/ 11 w 48"/>
                  <a:gd name="T15" fmla="*/ 58 h 62"/>
                  <a:gd name="T16" fmla="*/ 0 w 48"/>
                  <a:gd name="T17" fmla="*/ 62 h 62"/>
                  <a:gd name="T18" fmla="*/ 5 w 48"/>
                  <a:gd name="T19" fmla="*/ 55 h 62"/>
                  <a:gd name="T20" fmla="*/ 11 w 48"/>
                  <a:gd name="T21" fmla="*/ 46 h 62"/>
                  <a:gd name="T22" fmla="*/ 18 w 48"/>
                  <a:gd name="T23" fmla="*/ 36 h 62"/>
                  <a:gd name="T24" fmla="*/ 26 w 48"/>
                  <a:gd name="T25" fmla="*/ 24 h 62"/>
                  <a:gd name="T26" fmla="*/ 31 w 48"/>
                  <a:gd name="T27" fmla="*/ 15 h 62"/>
                  <a:gd name="T28" fmla="*/ 37 w 48"/>
                  <a:gd name="T29" fmla="*/ 6 h 62"/>
                  <a:gd name="T30" fmla="*/ 43 w 48"/>
                  <a:gd name="T31" fmla="*/ 2 h 62"/>
                  <a:gd name="T32" fmla="*/ 46 w 48"/>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2"/>
                  <a:gd name="T53" fmla="*/ 48 w 48"/>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2">
                    <a:moveTo>
                      <a:pt x="46" y="0"/>
                    </a:moveTo>
                    <a:lnTo>
                      <a:pt x="48" y="3"/>
                    </a:lnTo>
                    <a:lnTo>
                      <a:pt x="45" y="10"/>
                    </a:lnTo>
                    <a:lnTo>
                      <a:pt x="42" y="19"/>
                    </a:lnTo>
                    <a:lnTo>
                      <a:pt x="36" y="30"/>
                    </a:lnTo>
                    <a:lnTo>
                      <a:pt x="28" y="40"/>
                    </a:lnTo>
                    <a:lnTo>
                      <a:pt x="20" y="50"/>
                    </a:lnTo>
                    <a:lnTo>
                      <a:pt x="11" y="58"/>
                    </a:lnTo>
                    <a:lnTo>
                      <a:pt x="0" y="62"/>
                    </a:lnTo>
                    <a:lnTo>
                      <a:pt x="5" y="55"/>
                    </a:lnTo>
                    <a:lnTo>
                      <a:pt x="11" y="46"/>
                    </a:lnTo>
                    <a:lnTo>
                      <a:pt x="18" y="36"/>
                    </a:lnTo>
                    <a:lnTo>
                      <a:pt x="26" y="24"/>
                    </a:lnTo>
                    <a:lnTo>
                      <a:pt x="31" y="15"/>
                    </a:lnTo>
                    <a:lnTo>
                      <a:pt x="37" y="6"/>
                    </a:lnTo>
                    <a:lnTo>
                      <a:pt x="43" y="2"/>
                    </a:lnTo>
                    <a:lnTo>
                      <a:pt x="4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4" name="Freeform 154"/>
              <p:cNvSpPr>
                <a:spLocks/>
              </p:cNvSpPr>
              <p:nvPr/>
            </p:nvSpPr>
            <p:spPr bwMode="auto">
              <a:xfrm>
                <a:off x="2800" y="1228"/>
                <a:ext cx="42" cy="44"/>
              </a:xfrm>
              <a:custGeom>
                <a:avLst/>
                <a:gdLst>
                  <a:gd name="T0" fmla="*/ 40 w 42"/>
                  <a:gd name="T1" fmla="*/ 0 h 44"/>
                  <a:gd name="T2" fmla="*/ 42 w 42"/>
                  <a:gd name="T3" fmla="*/ 2 h 44"/>
                  <a:gd name="T4" fmla="*/ 39 w 42"/>
                  <a:gd name="T5" fmla="*/ 8 h 44"/>
                  <a:gd name="T6" fmla="*/ 34 w 42"/>
                  <a:gd name="T7" fmla="*/ 16 h 44"/>
                  <a:gd name="T8" fmla="*/ 27 w 42"/>
                  <a:gd name="T9" fmla="*/ 25 h 44"/>
                  <a:gd name="T10" fmla="*/ 20 w 42"/>
                  <a:gd name="T11" fmla="*/ 32 h 44"/>
                  <a:gd name="T12" fmla="*/ 12 w 42"/>
                  <a:gd name="T13" fmla="*/ 39 h 44"/>
                  <a:gd name="T14" fmla="*/ 5 w 42"/>
                  <a:gd name="T15" fmla="*/ 42 h 44"/>
                  <a:gd name="T16" fmla="*/ 0 w 42"/>
                  <a:gd name="T17" fmla="*/ 44 h 44"/>
                  <a:gd name="T18" fmla="*/ 9 w 42"/>
                  <a:gd name="T19" fmla="*/ 34 h 44"/>
                  <a:gd name="T20" fmla="*/ 21 w 42"/>
                  <a:gd name="T21" fmla="*/ 19 h 44"/>
                  <a:gd name="T22" fmla="*/ 33 w 42"/>
                  <a:gd name="T23" fmla="*/ 5 h 44"/>
                  <a:gd name="T24" fmla="*/ 40 w 42"/>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44"/>
                  <a:gd name="T41" fmla="*/ 42 w 42"/>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44">
                    <a:moveTo>
                      <a:pt x="40" y="0"/>
                    </a:moveTo>
                    <a:lnTo>
                      <a:pt x="42" y="2"/>
                    </a:lnTo>
                    <a:lnTo>
                      <a:pt x="39" y="8"/>
                    </a:lnTo>
                    <a:lnTo>
                      <a:pt x="34" y="16"/>
                    </a:lnTo>
                    <a:lnTo>
                      <a:pt x="27" y="25"/>
                    </a:lnTo>
                    <a:lnTo>
                      <a:pt x="20" y="32"/>
                    </a:lnTo>
                    <a:lnTo>
                      <a:pt x="12" y="39"/>
                    </a:lnTo>
                    <a:lnTo>
                      <a:pt x="5" y="42"/>
                    </a:lnTo>
                    <a:lnTo>
                      <a:pt x="0" y="44"/>
                    </a:lnTo>
                    <a:lnTo>
                      <a:pt x="9" y="34"/>
                    </a:lnTo>
                    <a:lnTo>
                      <a:pt x="21" y="19"/>
                    </a:lnTo>
                    <a:lnTo>
                      <a:pt x="33" y="5"/>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5" name="Freeform 155"/>
              <p:cNvSpPr>
                <a:spLocks/>
              </p:cNvSpPr>
              <p:nvPr/>
            </p:nvSpPr>
            <p:spPr bwMode="auto">
              <a:xfrm>
                <a:off x="2786" y="1235"/>
                <a:ext cx="26" cy="28"/>
              </a:xfrm>
              <a:custGeom>
                <a:avLst/>
                <a:gdLst>
                  <a:gd name="T0" fmla="*/ 26 w 26"/>
                  <a:gd name="T1" fmla="*/ 0 h 28"/>
                  <a:gd name="T2" fmla="*/ 26 w 26"/>
                  <a:gd name="T3" fmla="*/ 7 h 28"/>
                  <a:gd name="T4" fmla="*/ 19 w 26"/>
                  <a:gd name="T5" fmla="*/ 18 h 28"/>
                  <a:gd name="T6" fmla="*/ 10 w 26"/>
                  <a:gd name="T7" fmla="*/ 27 h 28"/>
                  <a:gd name="T8" fmla="*/ 0 w 26"/>
                  <a:gd name="T9" fmla="*/ 28 h 28"/>
                  <a:gd name="T10" fmla="*/ 8 w 26"/>
                  <a:gd name="T11" fmla="*/ 22 h 28"/>
                  <a:gd name="T12" fmla="*/ 16 w 26"/>
                  <a:gd name="T13" fmla="*/ 10 h 28"/>
                  <a:gd name="T14" fmla="*/ 22 w 26"/>
                  <a:gd name="T15" fmla="*/ 0 h 28"/>
                  <a:gd name="T16" fmla="*/ 26 w 2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26" y="0"/>
                    </a:moveTo>
                    <a:lnTo>
                      <a:pt x="26" y="7"/>
                    </a:lnTo>
                    <a:lnTo>
                      <a:pt x="19" y="18"/>
                    </a:lnTo>
                    <a:lnTo>
                      <a:pt x="10" y="27"/>
                    </a:lnTo>
                    <a:lnTo>
                      <a:pt x="0" y="28"/>
                    </a:lnTo>
                    <a:lnTo>
                      <a:pt x="8" y="22"/>
                    </a:lnTo>
                    <a:lnTo>
                      <a:pt x="16" y="10"/>
                    </a:lnTo>
                    <a:lnTo>
                      <a:pt x="22" y="0"/>
                    </a:lnTo>
                    <a:lnTo>
                      <a:pt x="2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6" name="Freeform 156"/>
              <p:cNvSpPr>
                <a:spLocks/>
              </p:cNvSpPr>
              <p:nvPr/>
            </p:nvSpPr>
            <p:spPr bwMode="auto">
              <a:xfrm>
                <a:off x="3022" y="1238"/>
                <a:ext cx="29" cy="38"/>
              </a:xfrm>
              <a:custGeom>
                <a:avLst/>
                <a:gdLst>
                  <a:gd name="T0" fmla="*/ 0 w 29"/>
                  <a:gd name="T1" fmla="*/ 38 h 38"/>
                  <a:gd name="T2" fmla="*/ 4 w 29"/>
                  <a:gd name="T3" fmla="*/ 29 h 38"/>
                  <a:gd name="T4" fmla="*/ 13 w 29"/>
                  <a:gd name="T5" fmla="*/ 15 h 38"/>
                  <a:gd name="T6" fmla="*/ 22 w 29"/>
                  <a:gd name="T7" fmla="*/ 3 h 38"/>
                  <a:gd name="T8" fmla="*/ 29 w 29"/>
                  <a:gd name="T9" fmla="*/ 0 h 38"/>
                  <a:gd name="T10" fmla="*/ 29 w 29"/>
                  <a:gd name="T11" fmla="*/ 9 h 38"/>
                  <a:gd name="T12" fmla="*/ 20 w 29"/>
                  <a:gd name="T13" fmla="*/ 19 h 38"/>
                  <a:gd name="T14" fmla="*/ 9 w 29"/>
                  <a:gd name="T15" fmla="*/ 31 h 38"/>
                  <a:gd name="T16" fmla="*/ 0 w 29"/>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8"/>
                  <a:gd name="T29" fmla="*/ 29 w 29"/>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8">
                    <a:moveTo>
                      <a:pt x="0" y="38"/>
                    </a:moveTo>
                    <a:lnTo>
                      <a:pt x="4" y="29"/>
                    </a:lnTo>
                    <a:lnTo>
                      <a:pt x="13" y="15"/>
                    </a:lnTo>
                    <a:lnTo>
                      <a:pt x="22" y="3"/>
                    </a:lnTo>
                    <a:lnTo>
                      <a:pt x="29" y="0"/>
                    </a:lnTo>
                    <a:lnTo>
                      <a:pt x="29" y="9"/>
                    </a:lnTo>
                    <a:lnTo>
                      <a:pt x="20" y="19"/>
                    </a:lnTo>
                    <a:lnTo>
                      <a:pt x="9" y="31"/>
                    </a:lnTo>
                    <a:lnTo>
                      <a:pt x="0" y="3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7" name="Freeform 157"/>
              <p:cNvSpPr>
                <a:spLocks/>
              </p:cNvSpPr>
              <p:nvPr/>
            </p:nvSpPr>
            <p:spPr bwMode="auto">
              <a:xfrm>
                <a:off x="3020" y="1278"/>
                <a:ext cx="40" cy="15"/>
              </a:xfrm>
              <a:custGeom>
                <a:avLst/>
                <a:gdLst>
                  <a:gd name="T0" fmla="*/ 0 w 40"/>
                  <a:gd name="T1" fmla="*/ 0 h 15"/>
                  <a:gd name="T2" fmla="*/ 8 w 40"/>
                  <a:gd name="T3" fmla="*/ 3 h 15"/>
                  <a:gd name="T4" fmla="*/ 20 w 40"/>
                  <a:gd name="T5" fmla="*/ 10 h 15"/>
                  <a:gd name="T6" fmla="*/ 33 w 40"/>
                  <a:gd name="T7" fmla="*/ 15 h 15"/>
                  <a:gd name="T8" fmla="*/ 40 w 40"/>
                  <a:gd name="T9" fmla="*/ 13 h 15"/>
                  <a:gd name="T10" fmla="*/ 40 w 40"/>
                  <a:gd name="T11" fmla="*/ 10 h 15"/>
                  <a:gd name="T12" fmla="*/ 37 w 40"/>
                  <a:gd name="T13" fmla="*/ 7 h 15"/>
                  <a:gd name="T14" fmla="*/ 31 w 40"/>
                  <a:gd name="T15" fmla="*/ 6 h 15"/>
                  <a:gd name="T16" fmla="*/ 25 w 40"/>
                  <a:gd name="T17" fmla="*/ 4 h 15"/>
                  <a:gd name="T18" fmla="*/ 18 w 40"/>
                  <a:gd name="T19" fmla="*/ 3 h 15"/>
                  <a:gd name="T20" fmla="*/ 11 w 40"/>
                  <a:gd name="T21" fmla="*/ 1 h 15"/>
                  <a:gd name="T22" fmla="*/ 5 w 40"/>
                  <a:gd name="T23" fmla="*/ 0 h 15"/>
                  <a:gd name="T24" fmla="*/ 0 w 4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5"/>
                  <a:gd name="T41" fmla="*/ 40 w 4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5">
                    <a:moveTo>
                      <a:pt x="0" y="0"/>
                    </a:moveTo>
                    <a:lnTo>
                      <a:pt x="8" y="3"/>
                    </a:lnTo>
                    <a:lnTo>
                      <a:pt x="20" y="10"/>
                    </a:lnTo>
                    <a:lnTo>
                      <a:pt x="33" y="15"/>
                    </a:lnTo>
                    <a:lnTo>
                      <a:pt x="40" y="13"/>
                    </a:lnTo>
                    <a:lnTo>
                      <a:pt x="40" y="10"/>
                    </a:lnTo>
                    <a:lnTo>
                      <a:pt x="37" y="7"/>
                    </a:lnTo>
                    <a:lnTo>
                      <a:pt x="31" y="6"/>
                    </a:lnTo>
                    <a:lnTo>
                      <a:pt x="25" y="4"/>
                    </a:lnTo>
                    <a:lnTo>
                      <a:pt x="18" y="3"/>
                    </a:lnTo>
                    <a:lnTo>
                      <a:pt x="11" y="1"/>
                    </a:lnTo>
                    <a:lnTo>
                      <a:pt x="5"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8" name="Freeform 158"/>
              <p:cNvSpPr>
                <a:spLocks/>
              </p:cNvSpPr>
              <p:nvPr/>
            </p:nvSpPr>
            <p:spPr bwMode="auto">
              <a:xfrm>
                <a:off x="3028" y="1260"/>
                <a:ext cx="43" cy="13"/>
              </a:xfrm>
              <a:custGeom>
                <a:avLst/>
                <a:gdLst>
                  <a:gd name="T0" fmla="*/ 0 w 43"/>
                  <a:gd name="T1" fmla="*/ 13 h 13"/>
                  <a:gd name="T2" fmla="*/ 3 w 43"/>
                  <a:gd name="T3" fmla="*/ 13 h 13"/>
                  <a:gd name="T4" fmla="*/ 9 w 43"/>
                  <a:gd name="T5" fmla="*/ 12 h 13"/>
                  <a:gd name="T6" fmla="*/ 16 w 43"/>
                  <a:gd name="T7" fmla="*/ 12 h 13"/>
                  <a:gd name="T8" fmla="*/ 23 w 43"/>
                  <a:gd name="T9" fmla="*/ 12 h 13"/>
                  <a:gd name="T10" fmla="*/ 31 w 43"/>
                  <a:gd name="T11" fmla="*/ 10 h 13"/>
                  <a:gd name="T12" fmla="*/ 37 w 43"/>
                  <a:gd name="T13" fmla="*/ 9 h 13"/>
                  <a:gd name="T14" fmla="*/ 41 w 43"/>
                  <a:gd name="T15" fmla="*/ 6 h 13"/>
                  <a:gd name="T16" fmla="*/ 43 w 43"/>
                  <a:gd name="T17" fmla="*/ 3 h 13"/>
                  <a:gd name="T18" fmla="*/ 37 w 43"/>
                  <a:gd name="T19" fmla="*/ 0 h 13"/>
                  <a:gd name="T20" fmla="*/ 25 w 43"/>
                  <a:gd name="T21" fmla="*/ 3 h 13"/>
                  <a:gd name="T22" fmla="*/ 10 w 43"/>
                  <a:gd name="T23" fmla="*/ 9 h 13"/>
                  <a:gd name="T24" fmla="*/ 0 w 43"/>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3"/>
                  <a:gd name="T41" fmla="*/ 43 w 4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3">
                    <a:moveTo>
                      <a:pt x="0" y="13"/>
                    </a:moveTo>
                    <a:lnTo>
                      <a:pt x="3" y="13"/>
                    </a:lnTo>
                    <a:lnTo>
                      <a:pt x="9" y="12"/>
                    </a:lnTo>
                    <a:lnTo>
                      <a:pt x="16" y="12"/>
                    </a:lnTo>
                    <a:lnTo>
                      <a:pt x="23" y="12"/>
                    </a:lnTo>
                    <a:lnTo>
                      <a:pt x="31" y="10"/>
                    </a:lnTo>
                    <a:lnTo>
                      <a:pt x="37" y="9"/>
                    </a:lnTo>
                    <a:lnTo>
                      <a:pt x="41" y="6"/>
                    </a:lnTo>
                    <a:lnTo>
                      <a:pt x="43" y="3"/>
                    </a:lnTo>
                    <a:lnTo>
                      <a:pt x="37" y="0"/>
                    </a:lnTo>
                    <a:lnTo>
                      <a:pt x="25" y="3"/>
                    </a:lnTo>
                    <a:lnTo>
                      <a:pt x="10" y="9"/>
                    </a:lnTo>
                    <a:lnTo>
                      <a:pt x="0"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9" name="Freeform 159"/>
              <p:cNvSpPr>
                <a:spLocks/>
              </p:cNvSpPr>
              <p:nvPr/>
            </p:nvSpPr>
            <p:spPr bwMode="auto">
              <a:xfrm>
                <a:off x="3007" y="1284"/>
                <a:ext cx="41" cy="31"/>
              </a:xfrm>
              <a:custGeom>
                <a:avLst/>
                <a:gdLst>
                  <a:gd name="T0" fmla="*/ 0 w 41"/>
                  <a:gd name="T1" fmla="*/ 0 h 31"/>
                  <a:gd name="T2" fmla="*/ 6 w 41"/>
                  <a:gd name="T3" fmla="*/ 3 h 31"/>
                  <a:gd name="T4" fmla="*/ 12 w 41"/>
                  <a:gd name="T5" fmla="*/ 6 h 31"/>
                  <a:gd name="T6" fmla="*/ 19 w 41"/>
                  <a:gd name="T7" fmla="*/ 10 h 31"/>
                  <a:gd name="T8" fmla="*/ 28 w 41"/>
                  <a:gd name="T9" fmla="*/ 14 h 31"/>
                  <a:gd name="T10" fmla="*/ 34 w 41"/>
                  <a:gd name="T11" fmla="*/ 20 h 31"/>
                  <a:gd name="T12" fmla="*/ 38 w 41"/>
                  <a:gd name="T13" fmla="*/ 25 h 31"/>
                  <a:gd name="T14" fmla="*/ 41 w 41"/>
                  <a:gd name="T15" fmla="*/ 28 h 31"/>
                  <a:gd name="T16" fmla="*/ 41 w 41"/>
                  <a:gd name="T17" fmla="*/ 31 h 31"/>
                  <a:gd name="T18" fmla="*/ 34 w 41"/>
                  <a:gd name="T19" fmla="*/ 29 h 31"/>
                  <a:gd name="T20" fmla="*/ 21 w 41"/>
                  <a:gd name="T21" fmla="*/ 19 h 31"/>
                  <a:gd name="T22" fmla="*/ 9 w 41"/>
                  <a:gd name="T23" fmla="*/ 9 h 31"/>
                  <a:gd name="T24" fmla="*/ 0 w 41"/>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0"/>
                    </a:moveTo>
                    <a:lnTo>
                      <a:pt x="6" y="3"/>
                    </a:lnTo>
                    <a:lnTo>
                      <a:pt x="12" y="6"/>
                    </a:lnTo>
                    <a:lnTo>
                      <a:pt x="19" y="10"/>
                    </a:lnTo>
                    <a:lnTo>
                      <a:pt x="28" y="14"/>
                    </a:lnTo>
                    <a:lnTo>
                      <a:pt x="34" y="20"/>
                    </a:lnTo>
                    <a:lnTo>
                      <a:pt x="38" y="25"/>
                    </a:lnTo>
                    <a:lnTo>
                      <a:pt x="41" y="28"/>
                    </a:lnTo>
                    <a:lnTo>
                      <a:pt x="41" y="31"/>
                    </a:lnTo>
                    <a:lnTo>
                      <a:pt x="34" y="29"/>
                    </a:lnTo>
                    <a:lnTo>
                      <a:pt x="21" y="19"/>
                    </a:lnTo>
                    <a:lnTo>
                      <a:pt x="9"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0" name="Freeform 160"/>
              <p:cNvSpPr>
                <a:spLocks/>
              </p:cNvSpPr>
              <p:nvPr/>
            </p:nvSpPr>
            <p:spPr bwMode="auto">
              <a:xfrm>
                <a:off x="2796" y="1270"/>
                <a:ext cx="12" cy="57"/>
              </a:xfrm>
              <a:custGeom>
                <a:avLst/>
                <a:gdLst>
                  <a:gd name="T0" fmla="*/ 7 w 12"/>
                  <a:gd name="T1" fmla="*/ 0 h 57"/>
                  <a:gd name="T2" fmla="*/ 10 w 12"/>
                  <a:gd name="T3" fmla="*/ 14 h 57"/>
                  <a:gd name="T4" fmla="*/ 12 w 12"/>
                  <a:gd name="T5" fmla="*/ 33 h 57"/>
                  <a:gd name="T6" fmla="*/ 10 w 12"/>
                  <a:gd name="T7" fmla="*/ 48 h 57"/>
                  <a:gd name="T8" fmla="*/ 4 w 12"/>
                  <a:gd name="T9" fmla="*/ 57 h 57"/>
                  <a:gd name="T10" fmla="*/ 0 w 12"/>
                  <a:gd name="T11" fmla="*/ 51 h 57"/>
                  <a:gd name="T12" fmla="*/ 1 w 12"/>
                  <a:gd name="T13" fmla="*/ 34 h 57"/>
                  <a:gd name="T14" fmla="*/ 6 w 12"/>
                  <a:gd name="T15" fmla="*/ 15 h 57"/>
                  <a:gd name="T16" fmla="*/ 7 w 12"/>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7"/>
                  <a:gd name="T29" fmla="*/ 12 w 12"/>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7">
                    <a:moveTo>
                      <a:pt x="7" y="0"/>
                    </a:moveTo>
                    <a:lnTo>
                      <a:pt x="10" y="14"/>
                    </a:lnTo>
                    <a:lnTo>
                      <a:pt x="12" y="33"/>
                    </a:lnTo>
                    <a:lnTo>
                      <a:pt x="10" y="48"/>
                    </a:lnTo>
                    <a:lnTo>
                      <a:pt x="4" y="57"/>
                    </a:lnTo>
                    <a:lnTo>
                      <a:pt x="0" y="51"/>
                    </a:lnTo>
                    <a:lnTo>
                      <a:pt x="1" y="34"/>
                    </a:lnTo>
                    <a:lnTo>
                      <a:pt x="6" y="15"/>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1" name="Freeform 161"/>
              <p:cNvSpPr>
                <a:spLocks/>
              </p:cNvSpPr>
              <p:nvPr/>
            </p:nvSpPr>
            <p:spPr bwMode="auto">
              <a:xfrm>
                <a:off x="2774" y="1263"/>
                <a:ext cx="16" cy="55"/>
              </a:xfrm>
              <a:custGeom>
                <a:avLst/>
                <a:gdLst>
                  <a:gd name="T0" fmla="*/ 16 w 16"/>
                  <a:gd name="T1" fmla="*/ 0 h 55"/>
                  <a:gd name="T2" fmla="*/ 16 w 16"/>
                  <a:gd name="T3" fmla="*/ 13 h 55"/>
                  <a:gd name="T4" fmla="*/ 15 w 16"/>
                  <a:gd name="T5" fmla="*/ 31 h 55"/>
                  <a:gd name="T6" fmla="*/ 10 w 16"/>
                  <a:gd name="T7" fmla="*/ 47 h 55"/>
                  <a:gd name="T8" fmla="*/ 3 w 16"/>
                  <a:gd name="T9" fmla="*/ 55 h 55"/>
                  <a:gd name="T10" fmla="*/ 0 w 16"/>
                  <a:gd name="T11" fmla="*/ 47 h 55"/>
                  <a:gd name="T12" fmla="*/ 4 w 16"/>
                  <a:gd name="T13" fmla="*/ 31 h 55"/>
                  <a:gd name="T14" fmla="*/ 12 w 16"/>
                  <a:gd name="T15" fmla="*/ 12 h 55"/>
                  <a:gd name="T16" fmla="*/ 16 w 16"/>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5"/>
                  <a:gd name="T29" fmla="*/ 16 w 16"/>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5">
                    <a:moveTo>
                      <a:pt x="16" y="0"/>
                    </a:moveTo>
                    <a:lnTo>
                      <a:pt x="16" y="13"/>
                    </a:lnTo>
                    <a:lnTo>
                      <a:pt x="15" y="31"/>
                    </a:lnTo>
                    <a:lnTo>
                      <a:pt x="10" y="47"/>
                    </a:lnTo>
                    <a:lnTo>
                      <a:pt x="3" y="55"/>
                    </a:lnTo>
                    <a:lnTo>
                      <a:pt x="0" y="47"/>
                    </a:lnTo>
                    <a:lnTo>
                      <a:pt x="4" y="31"/>
                    </a:lnTo>
                    <a:lnTo>
                      <a:pt x="12" y="12"/>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2" name="Freeform 162"/>
              <p:cNvSpPr>
                <a:spLocks/>
              </p:cNvSpPr>
              <p:nvPr/>
            </p:nvSpPr>
            <p:spPr bwMode="auto">
              <a:xfrm>
                <a:off x="2825" y="1287"/>
                <a:ext cx="11" cy="51"/>
              </a:xfrm>
              <a:custGeom>
                <a:avLst/>
                <a:gdLst>
                  <a:gd name="T0" fmla="*/ 3 w 11"/>
                  <a:gd name="T1" fmla="*/ 0 h 51"/>
                  <a:gd name="T2" fmla="*/ 8 w 11"/>
                  <a:gd name="T3" fmla="*/ 7 h 51"/>
                  <a:gd name="T4" fmla="*/ 11 w 11"/>
                  <a:gd name="T5" fmla="*/ 23 h 51"/>
                  <a:gd name="T6" fmla="*/ 11 w 11"/>
                  <a:gd name="T7" fmla="*/ 41 h 51"/>
                  <a:gd name="T8" fmla="*/ 6 w 11"/>
                  <a:gd name="T9" fmla="*/ 51 h 51"/>
                  <a:gd name="T10" fmla="*/ 0 w 11"/>
                  <a:gd name="T11" fmla="*/ 48 h 51"/>
                  <a:gd name="T12" fmla="*/ 0 w 11"/>
                  <a:gd name="T13" fmla="*/ 34 h 51"/>
                  <a:gd name="T14" fmla="*/ 3 w 11"/>
                  <a:gd name="T15" fmla="*/ 14 h 51"/>
                  <a:gd name="T16" fmla="*/ 3 w 1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1"/>
                  <a:gd name="T29" fmla="*/ 11 w 1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1">
                    <a:moveTo>
                      <a:pt x="3" y="0"/>
                    </a:moveTo>
                    <a:lnTo>
                      <a:pt x="8" y="7"/>
                    </a:lnTo>
                    <a:lnTo>
                      <a:pt x="11" y="23"/>
                    </a:lnTo>
                    <a:lnTo>
                      <a:pt x="11" y="41"/>
                    </a:lnTo>
                    <a:lnTo>
                      <a:pt x="6" y="51"/>
                    </a:lnTo>
                    <a:lnTo>
                      <a:pt x="0" y="48"/>
                    </a:lnTo>
                    <a:lnTo>
                      <a:pt x="0" y="34"/>
                    </a:lnTo>
                    <a:lnTo>
                      <a:pt x="3" y="1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3" name="Freeform 163"/>
              <p:cNvSpPr>
                <a:spLocks/>
              </p:cNvSpPr>
              <p:nvPr/>
            </p:nvSpPr>
            <p:spPr bwMode="auto">
              <a:xfrm>
                <a:off x="2849" y="1291"/>
                <a:ext cx="21" cy="61"/>
              </a:xfrm>
              <a:custGeom>
                <a:avLst/>
                <a:gdLst>
                  <a:gd name="T0" fmla="*/ 0 w 21"/>
                  <a:gd name="T1" fmla="*/ 0 h 61"/>
                  <a:gd name="T2" fmla="*/ 9 w 21"/>
                  <a:gd name="T3" fmla="*/ 15 h 61"/>
                  <a:gd name="T4" fmla="*/ 18 w 21"/>
                  <a:gd name="T5" fmla="*/ 34 h 61"/>
                  <a:gd name="T6" fmla="*/ 21 w 21"/>
                  <a:gd name="T7" fmla="*/ 52 h 61"/>
                  <a:gd name="T8" fmla="*/ 18 w 21"/>
                  <a:gd name="T9" fmla="*/ 61 h 61"/>
                  <a:gd name="T10" fmla="*/ 10 w 21"/>
                  <a:gd name="T11" fmla="*/ 55 h 61"/>
                  <a:gd name="T12" fmla="*/ 6 w 21"/>
                  <a:gd name="T13" fmla="*/ 36 h 61"/>
                  <a:gd name="T14" fmla="*/ 3 w 21"/>
                  <a:gd name="T15" fmla="*/ 15 h 61"/>
                  <a:gd name="T16" fmla="*/ 0 w 21"/>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1"/>
                  <a:gd name="T29" fmla="*/ 21 w 21"/>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1">
                    <a:moveTo>
                      <a:pt x="0" y="0"/>
                    </a:moveTo>
                    <a:lnTo>
                      <a:pt x="9" y="15"/>
                    </a:lnTo>
                    <a:lnTo>
                      <a:pt x="18" y="34"/>
                    </a:lnTo>
                    <a:lnTo>
                      <a:pt x="21" y="52"/>
                    </a:lnTo>
                    <a:lnTo>
                      <a:pt x="18" y="61"/>
                    </a:lnTo>
                    <a:lnTo>
                      <a:pt x="10" y="55"/>
                    </a:lnTo>
                    <a:lnTo>
                      <a:pt x="6" y="36"/>
                    </a:lnTo>
                    <a:lnTo>
                      <a:pt x="3" y="1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4" name="Freeform 164"/>
              <p:cNvSpPr>
                <a:spLocks/>
              </p:cNvSpPr>
              <p:nvPr/>
            </p:nvSpPr>
            <p:spPr bwMode="auto">
              <a:xfrm>
                <a:off x="2877" y="1300"/>
                <a:ext cx="24" cy="65"/>
              </a:xfrm>
              <a:custGeom>
                <a:avLst/>
                <a:gdLst>
                  <a:gd name="T0" fmla="*/ 0 w 24"/>
                  <a:gd name="T1" fmla="*/ 0 h 65"/>
                  <a:gd name="T2" fmla="*/ 9 w 24"/>
                  <a:gd name="T3" fmla="*/ 15 h 65"/>
                  <a:gd name="T4" fmla="*/ 18 w 24"/>
                  <a:gd name="T5" fmla="*/ 37 h 65"/>
                  <a:gd name="T6" fmla="*/ 24 w 24"/>
                  <a:gd name="T7" fmla="*/ 58 h 65"/>
                  <a:gd name="T8" fmla="*/ 21 w 24"/>
                  <a:gd name="T9" fmla="*/ 65 h 65"/>
                  <a:gd name="T10" fmla="*/ 13 w 24"/>
                  <a:gd name="T11" fmla="*/ 56 h 65"/>
                  <a:gd name="T12" fmla="*/ 7 w 24"/>
                  <a:gd name="T13" fmla="*/ 35 h 65"/>
                  <a:gd name="T14" fmla="*/ 3 w 24"/>
                  <a:gd name="T15" fmla="*/ 13 h 65"/>
                  <a:gd name="T16" fmla="*/ 0 w 24"/>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5"/>
                  <a:gd name="T29" fmla="*/ 24 w 2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5">
                    <a:moveTo>
                      <a:pt x="0" y="0"/>
                    </a:moveTo>
                    <a:lnTo>
                      <a:pt x="9" y="15"/>
                    </a:lnTo>
                    <a:lnTo>
                      <a:pt x="18" y="37"/>
                    </a:lnTo>
                    <a:lnTo>
                      <a:pt x="24" y="58"/>
                    </a:lnTo>
                    <a:lnTo>
                      <a:pt x="21" y="65"/>
                    </a:lnTo>
                    <a:lnTo>
                      <a:pt x="13" y="56"/>
                    </a:lnTo>
                    <a:lnTo>
                      <a:pt x="7" y="35"/>
                    </a:lnTo>
                    <a:lnTo>
                      <a:pt x="3"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5" name="Freeform 165"/>
              <p:cNvSpPr>
                <a:spLocks/>
              </p:cNvSpPr>
              <p:nvPr/>
            </p:nvSpPr>
            <p:spPr bwMode="auto">
              <a:xfrm>
                <a:off x="2927" y="1297"/>
                <a:ext cx="42" cy="69"/>
              </a:xfrm>
              <a:custGeom>
                <a:avLst/>
                <a:gdLst>
                  <a:gd name="T0" fmla="*/ 0 w 42"/>
                  <a:gd name="T1" fmla="*/ 0 h 69"/>
                  <a:gd name="T2" fmla="*/ 8 w 42"/>
                  <a:gd name="T3" fmla="*/ 6 h 69"/>
                  <a:gd name="T4" fmla="*/ 15 w 42"/>
                  <a:gd name="T5" fmla="*/ 15 h 69"/>
                  <a:gd name="T6" fmla="*/ 22 w 42"/>
                  <a:gd name="T7" fmla="*/ 25 h 69"/>
                  <a:gd name="T8" fmla="*/ 30 w 42"/>
                  <a:gd name="T9" fmla="*/ 37 h 69"/>
                  <a:gd name="T10" fmla="*/ 36 w 42"/>
                  <a:gd name="T11" fmla="*/ 47 h 69"/>
                  <a:gd name="T12" fmla="*/ 40 w 42"/>
                  <a:gd name="T13" fmla="*/ 58 h 69"/>
                  <a:gd name="T14" fmla="*/ 42 w 42"/>
                  <a:gd name="T15" fmla="*/ 65 h 69"/>
                  <a:gd name="T16" fmla="*/ 40 w 42"/>
                  <a:gd name="T17" fmla="*/ 69 h 69"/>
                  <a:gd name="T18" fmla="*/ 31 w 42"/>
                  <a:gd name="T19" fmla="*/ 61 h 69"/>
                  <a:gd name="T20" fmla="*/ 21 w 42"/>
                  <a:gd name="T21" fmla="*/ 38 h 69"/>
                  <a:gd name="T22" fmla="*/ 11 w 42"/>
                  <a:gd name="T23" fmla="*/ 13 h 69"/>
                  <a:gd name="T24" fmla="*/ 0 w 42"/>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69"/>
                  <a:gd name="T41" fmla="*/ 42 w 42"/>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69">
                    <a:moveTo>
                      <a:pt x="0" y="0"/>
                    </a:moveTo>
                    <a:lnTo>
                      <a:pt x="8" y="6"/>
                    </a:lnTo>
                    <a:lnTo>
                      <a:pt x="15" y="15"/>
                    </a:lnTo>
                    <a:lnTo>
                      <a:pt x="22" y="25"/>
                    </a:lnTo>
                    <a:lnTo>
                      <a:pt x="30" y="37"/>
                    </a:lnTo>
                    <a:lnTo>
                      <a:pt x="36" y="47"/>
                    </a:lnTo>
                    <a:lnTo>
                      <a:pt x="40" y="58"/>
                    </a:lnTo>
                    <a:lnTo>
                      <a:pt x="42" y="65"/>
                    </a:lnTo>
                    <a:lnTo>
                      <a:pt x="40" y="69"/>
                    </a:lnTo>
                    <a:lnTo>
                      <a:pt x="31" y="61"/>
                    </a:lnTo>
                    <a:lnTo>
                      <a:pt x="21" y="38"/>
                    </a:lnTo>
                    <a:lnTo>
                      <a:pt x="11"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6" name="Freeform 166"/>
              <p:cNvSpPr>
                <a:spLocks/>
              </p:cNvSpPr>
              <p:nvPr/>
            </p:nvSpPr>
            <p:spPr bwMode="auto">
              <a:xfrm>
                <a:off x="2983" y="1287"/>
                <a:ext cx="48" cy="63"/>
              </a:xfrm>
              <a:custGeom>
                <a:avLst/>
                <a:gdLst>
                  <a:gd name="T0" fmla="*/ 0 w 48"/>
                  <a:gd name="T1" fmla="*/ 0 h 63"/>
                  <a:gd name="T2" fmla="*/ 6 w 48"/>
                  <a:gd name="T3" fmla="*/ 4 h 63"/>
                  <a:gd name="T4" fmla="*/ 14 w 48"/>
                  <a:gd name="T5" fmla="*/ 13 h 63"/>
                  <a:gd name="T6" fmla="*/ 23 w 48"/>
                  <a:gd name="T7" fmla="*/ 22 h 63"/>
                  <a:gd name="T8" fmla="*/ 31 w 48"/>
                  <a:gd name="T9" fmla="*/ 32 h 63"/>
                  <a:gd name="T10" fmla="*/ 39 w 48"/>
                  <a:gd name="T11" fmla="*/ 43 h 63"/>
                  <a:gd name="T12" fmla="*/ 45 w 48"/>
                  <a:gd name="T13" fmla="*/ 51 h 63"/>
                  <a:gd name="T14" fmla="*/ 48 w 48"/>
                  <a:gd name="T15" fmla="*/ 59 h 63"/>
                  <a:gd name="T16" fmla="*/ 46 w 48"/>
                  <a:gd name="T17" fmla="*/ 63 h 63"/>
                  <a:gd name="T18" fmla="*/ 42 w 48"/>
                  <a:gd name="T19" fmla="*/ 62 h 63"/>
                  <a:gd name="T20" fmla="*/ 36 w 48"/>
                  <a:gd name="T21" fmla="*/ 56 h 63"/>
                  <a:gd name="T22" fmla="*/ 28 w 48"/>
                  <a:gd name="T23" fmla="*/ 47 h 63"/>
                  <a:gd name="T24" fmla="*/ 23 w 48"/>
                  <a:gd name="T25" fmla="*/ 35 h 63"/>
                  <a:gd name="T26" fmla="*/ 15 w 48"/>
                  <a:gd name="T27" fmla="*/ 23 h 63"/>
                  <a:gd name="T28" fmla="*/ 9 w 48"/>
                  <a:gd name="T29" fmla="*/ 13 h 63"/>
                  <a:gd name="T30" fmla="*/ 5 w 48"/>
                  <a:gd name="T31" fmla="*/ 4 h 63"/>
                  <a:gd name="T32" fmla="*/ 0 w 4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3"/>
                  <a:gd name="T53" fmla="*/ 48 w 48"/>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3">
                    <a:moveTo>
                      <a:pt x="0" y="0"/>
                    </a:moveTo>
                    <a:lnTo>
                      <a:pt x="6" y="4"/>
                    </a:lnTo>
                    <a:lnTo>
                      <a:pt x="14" y="13"/>
                    </a:lnTo>
                    <a:lnTo>
                      <a:pt x="23" y="22"/>
                    </a:lnTo>
                    <a:lnTo>
                      <a:pt x="31" y="32"/>
                    </a:lnTo>
                    <a:lnTo>
                      <a:pt x="39" y="43"/>
                    </a:lnTo>
                    <a:lnTo>
                      <a:pt x="45" y="51"/>
                    </a:lnTo>
                    <a:lnTo>
                      <a:pt x="48" y="59"/>
                    </a:lnTo>
                    <a:lnTo>
                      <a:pt x="46" y="63"/>
                    </a:lnTo>
                    <a:lnTo>
                      <a:pt x="42" y="62"/>
                    </a:lnTo>
                    <a:lnTo>
                      <a:pt x="36" y="56"/>
                    </a:lnTo>
                    <a:lnTo>
                      <a:pt x="28" y="47"/>
                    </a:lnTo>
                    <a:lnTo>
                      <a:pt x="23" y="35"/>
                    </a:lnTo>
                    <a:lnTo>
                      <a:pt x="15" y="23"/>
                    </a:lnTo>
                    <a:lnTo>
                      <a:pt x="9" y="13"/>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7" name="Freeform 167"/>
              <p:cNvSpPr>
                <a:spLocks/>
              </p:cNvSpPr>
              <p:nvPr/>
            </p:nvSpPr>
            <p:spPr bwMode="auto">
              <a:xfrm>
                <a:off x="2902" y="1301"/>
                <a:ext cx="40" cy="58"/>
              </a:xfrm>
              <a:custGeom>
                <a:avLst/>
                <a:gdLst>
                  <a:gd name="T0" fmla="*/ 0 w 40"/>
                  <a:gd name="T1" fmla="*/ 0 h 58"/>
                  <a:gd name="T2" fmla="*/ 5 w 40"/>
                  <a:gd name="T3" fmla="*/ 5 h 58"/>
                  <a:gd name="T4" fmla="*/ 12 w 40"/>
                  <a:gd name="T5" fmla="*/ 12 h 58"/>
                  <a:gd name="T6" fmla="*/ 19 w 40"/>
                  <a:gd name="T7" fmla="*/ 21 h 58"/>
                  <a:gd name="T8" fmla="*/ 28 w 40"/>
                  <a:gd name="T9" fmla="*/ 31 h 58"/>
                  <a:gd name="T10" fmla="*/ 34 w 40"/>
                  <a:gd name="T11" fmla="*/ 40 h 58"/>
                  <a:gd name="T12" fmla="*/ 39 w 40"/>
                  <a:gd name="T13" fmla="*/ 49 h 58"/>
                  <a:gd name="T14" fmla="*/ 40 w 40"/>
                  <a:gd name="T15" fmla="*/ 55 h 58"/>
                  <a:gd name="T16" fmla="*/ 37 w 40"/>
                  <a:gd name="T17" fmla="*/ 58 h 58"/>
                  <a:gd name="T18" fmla="*/ 27 w 40"/>
                  <a:gd name="T19" fmla="*/ 51 h 58"/>
                  <a:gd name="T20" fmla="*/ 16 w 40"/>
                  <a:gd name="T21" fmla="*/ 33 h 58"/>
                  <a:gd name="T22" fmla="*/ 6 w 40"/>
                  <a:gd name="T23" fmla="*/ 12 h 58"/>
                  <a:gd name="T24" fmla="*/ 0 w 40"/>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8"/>
                  <a:gd name="T41" fmla="*/ 40 w 40"/>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8">
                    <a:moveTo>
                      <a:pt x="0" y="0"/>
                    </a:moveTo>
                    <a:lnTo>
                      <a:pt x="5" y="5"/>
                    </a:lnTo>
                    <a:lnTo>
                      <a:pt x="12" y="12"/>
                    </a:lnTo>
                    <a:lnTo>
                      <a:pt x="19" y="21"/>
                    </a:lnTo>
                    <a:lnTo>
                      <a:pt x="28" y="31"/>
                    </a:lnTo>
                    <a:lnTo>
                      <a:pt x="34" y="40"/>
                    </a:lnTo>
                    <a:lnTo>
                      <a:pt x="39" y="49"/>
                    </a:lnTo>
                    <a:lnTo>
                      <a:pt x="40" y="55"/>
                    </a:lnTo>
                    <a:lnTo>
                      <a:pt x="37" y="58"/>
                    </a:lnTo>
                    <a:lnTo>
                      <a:pt x="27" y="51"/>
                    </a:lnTo>
                    <a:lnTo>
                      <a:pt x="16" y="33"/>
                    </a:lnTo>
                    <a:lnTo>
                      <a:pt x="6"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8" name="Freeform 168"/>
              <p:cNvSpPr>
                <a:spLocks/>
              </p:cNvSpPr>
              <p:nvPr/>
            </p:nvSpPr>
            <p:spPr bwMode="auto">
              <a:xfrm>
                <a:off x="2905" y="1214"/>
                <a:ext cx="50" cy="92"/>
              </a:xfrm>
              <a:custGeom>
                <a:avLst/>
                <a:gdLst>
                  <a:gd name="T0" fmla="*/ 49 w 50"/>
                  <a:gd name="T1" fmla="*/ 0 h 92"/>
                  <a:gd name="T2" fmla="*/ 50 w 50"/>
                  <a:gd name="T3" fmla="*/ 6 h 92"/>
                  <a:gd name="T4" fmla="*/ 49 w 50"/>
                  <a:gd name="T5" fmla="*/ 15 h 92"/>
                  <a:gd name="T6" fmla="*/ 43 w 50"/>
                  <a:gd name="T7" fmla="*/ 30 h 92"/>
                  <a:gd name="T8" fmla="*/ 37 w 50"/>
                  <a:gd name="T9" fmla="*/ 45 h 92"/>
                  <a:gd name="T10" fmla="*/ 28 w 50"/>
                  <a:gd name="T11" fmla="*/ 59 h 92"/>
                  <a:gd name="T12" fmla="*/ 19 w 50"/>
                  <a:gd name="T13" fmla="*/ 74 h 92"/>
                  <a:gd name="T14" fmla="*/ 9 w 50"/>
                  <a:gd name="T15" fmla="*/ 84 h 92"/>
                  <a:gd name="T16" fmla="*/ 0 w 50"/>
                  <a:gd name="T17" fmla="*/ 92 h 92"/>
                  <a:gd name="T18" fmla="*/ 3 w 50"/>
                  <a:gd name="T19" fmla="*/ 84 h 92"/>
                  <a:gd name="T20" fmla="*/ 9 w 50"/>
                  <a:gd name="T21" fmla="*/ 73 h 92"/>
                  <a:gd name="T22" fmla="*/ 16 w 50"/>
                  <a:gd name="T23" fmla="*/ 58 h 92"/>
                  <a:gd name="T24" fmla="*/ 24 w 50"/>
                  <a:gd name="T25" fmla="*/ 42 h 92"/>
                  <a:gd name="T26" fmla="*/ 33 w 50"/>
                  <a:gd name="T27" fmla="*/ 25 h 92"/>
                  <a:gd name="T28" fmla="*/ 40 w 50"/>
                  <a:gd name="T29" fmla="*/ 12 h 92"/>
                  <a:gd name="T30" fmla="*/ 46 w 50"/>
                  <a:gd name="T31" fmla="*/ 3 h 92"/>
                  <a:gd name="T32" fmla="*/ 49 w 50"/>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2"/>
                  <a:gd name="T53" fmla="*/ 50 w 5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2">
                    <a:moveTo>
                      <a:pt x="49" y="0"/>
                    </a:moveTo>
                    <a:lnTo>
                      <a:pt x="50" y="6"/>
                    </a:lnTo>
                    <a:lnTo>
                      <a:pt x="49" y="15"/>
                    </a:lnTo>
                    <a:lnTo>
                      <a:pt x="43" y="30"/>
                    </a:lnTo>
                    <a:lnTo>
                      <a:pt x="37" y="45"/>
                    </a:lnTo>
                    <a:lnTo>
                      <a:pt x="28" y="59"/>
                    </a:lnTo>
                    <a:lnTo>
                      <a:pt x="19" y="74"/>
                    </a:lnTo>
                    <a:lnTo>
                      <a:pt x="9" y="84"/>
                    </a:lnTo>
                    <a:lnTo>
                      <a:pt x="0" y="92"/>
                    </a:lnTo>
                    <a:lnTo>
                      <a:pt x="3" y="84"/>
                    </a:lnTo>
                    <a:lnTo>
                      <a:pt x="9" y="73"/>
                    </a:lnTo>
                    <a:lnTo>
                      <a:pt x="16" y="58"/>
                    </a:lnTo>
                    <a:lnTo>
                      <a:pt x="24" y="42"/>
                    </a:lnTo>
                    <a:lnTo>
                      <a:pt x="33" y="25"/>
                    </a:lnTo>
                    <a:lnTo>
                      <a:pt x="40" y="12"/>
                    </a:lnTo>
                    <a:lnTo>
                      <a:pt x="46" y="3"/>
                    </a:lnTo>
                    <a:lnTo>
                      <a:pt x="4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9" name="Freeform 169"/>
              <p:cNvSpPr>
                <a:spLocks/>
              </p:cNvSpPr>
              <p:nvPr/>
            </p:nvSpPr>
            <p:spPr bwMode="auto">
              <a:xfrm>
                <a:off x="2951" y="1228"/>
                <a:ext cx="43" cy="70"/>
              </a:xfrm>
              <a:custGeom>
                <a:avLst/>
                <a:gdLst>
                  <a:gd name="T0" fmla="*/ 43 w 43"/>
                  <a:gd name="T1" fmla="*/ 0 h 70"/>
                  <a:gd name="T2" fmla="*/ 43 w 43"/>
                  <a:gd name="T3" fmla="*/ 2 h 70"/>
                  <a:gd name="T4" fmla="*/ 41 w 43"/>
                  <a:gd name="T5" fmla="*/ 10 h 70"/>
                  <a:gd name="T6" fmla="*/ 38 w 43"/>
                  <a:gd name="T7" fmla="*/ 20 h 70"/>
                  <a:gd name="T8" fmla="*/ 32 w 43"/>
                  <a:gd name="T9" fmla="*/ 31 h 70"/>
                  <a:gd name="T10" fmla="*/ 25 w 43"/>
                  <a:gd name="T11" fmla="*/ 44 h 70"/>
                  <a:gd name="T12" fmla="*/ 18 w 43"/>
                  <a:gd name="T13" fmla="*/ 54 h 70"/>
                  <a:gd name="T14" fmla="*/ 9 w 43"/>
                  <a:gd name="T15" fmla="*/ 65 h 70"/>
                  <a:gd name="T16" fmla="*/ 0 w 43"/>
                  <a:gd name="T17" fmla="*/ 70 h 70"/>
                  <a:gd name="T18" fmla="*/ 10 w 43"/>
                  <a:gd name="T19" fmla="*/ 53 h 70"/>
                  <a:gd name="T20" fmla="*/ 24 w 43"/>
                  <a:gd name="T21" fmla="*/ 28 h 70"/>
                  <a:gd name="T22" fmla="*/ 35 w 43"/>
                  <a:gd name="T23" fmla="*/ 7 h 70"/>
                  <a:gd name="T24" fmla="*/ 43 w 4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70"/>
                  <a:gd name="T41" fmla="*/ 43 w 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70">
                    <a:moveTo>
                      <a:pt x="43" y="0"/>
                    </a:moveTo>
                    <a:lnTo>
                      <a:pt x="43" y="2"/>
                    </a:lnTo>
                    <a:lnTo>
                      <a:pt x="41" y="10"/>
                    </a:lnTo>
                    <a:lnTo>
                      <a:pt x="38" y="20"/>
                    </a:lnTo>
                    <a:lnTo>
                      <a:pt x="32" y="31"/>
                    </a:lnTo>
                    <a:lnTo>
                      <a:pt x="25" y="44"/>
                    </a:lnTo>
                    <a:lnTo>
                      <a:pt x="18" y="54"/>
                    </a:lnTo>
                    <a:lnTo>
                      <a:pt x="9" y="65"/>
                    </a:lnTo>
                    <a:lnTo>
                      <a:pt x="0" y="70"/>
                    </a:lnTo>
                    <a:lnTo>
                      <a:pt x="10" y="53"/>
                    </a:lnTo>
                    <a:lnTo>
                      <a:pt x="24" y="28"/>
                    </a:lnTo>
                    <a:lnTo>
                      <a:pt x="35" y="7"/>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0" name="Freeform 170"/>
              <p:cNvSpPr>
                <a:spLocks/>
              </p:cNvSpPr>
              <p:nvPr/>
            </p:nvSpPr>
            <p:spPr bwMode="auto">
              <a:xfrm>
                <a:off x="2957" y="1294"/>
                <a:ext cx="46" cy="62"/>
              </a:xfrm>
              <a:custGeom>
                <a:avLst/>
                <a:gdLst>
                  <a:gd name="T0" fmla="*/ 0 w 46"/>
                  <a:gd name="T1" fmla="*/ 0 h 62"/>
                  <a:gd name="T2" fmla="*/ 6 w 46"/>
                  <a:gd name="T3" fmla="*/ 4 h 62"/>
                  <a:gd name="T4" fmla="*/ 13 w 46"/>
                  <a:gd name="T5" fmla="*/ 13 h 62"/>
                  <a:gd name="T6" fmla="*/ 21 w 46"/>
                  <a:gd name="T7" fmla="*/ 22 h 62"/>
                  <a:gd name="T8" fmla="*/ 29 w 46"/>
                  <a:gd name="T9" fmla="*/ 33 h 62"/>
                  <a:gd name="T10" fmla="*/ 37 w 46"/>
                  <a:gd name="T11" fmla="*/ 43 h 62"/>
                  <a:gd name="T12" fmla="*/ 43 w 46"/>
                  <a:gd name="T13" fmla="*/ 52 h 62"/>
                  <a:gd name="T14" fmla="*/ 46 w 46"/>
                  <a:gd name="T15" fmla="*/ 58 h 62"/>
                  <a:gd name="T16" fmla="*/ 44 w 46"/>
                  <a:gd name="T17" fmla="*/ 62 h 62"/>
                  <a:gd name="T18" fmla="*/ 40 w 46"/>
                  <a:gd name="T19" fmla="*/ 62 h 62"/>
                  <a:gd name="T20" fmla="*/ 34 w 46"/>
                  <a:gd name="T21" fmla="*/ 56 h 62"/>
                  <a:gd name="T22" fmla="*/ 26 w 46"/>
                  <a:gd name="T23" fmla="*/ 47 h 62"/>
                  <a:gd name="T24" fmla="*/ 21 w 46"/>
                  <a:gd name="T25" fmla="*/ 36 h 62"/>
                  <a:gd name="T26" fmla="*/ 15 w 46"/>
                  <a:gd name="T27" fmla="*/ 24 h 62"/>
                  <a:gd name="T28" fmla="*/ 9 w 46"/>
                  <a:gd name="T29" fmla="*/ 13 h 62"/>
                  <a:gd name="T30" fmla="*/ 3 w 46"/>
                  <a:gd name="T31" fmla="*/ 4 h 62"/>
                  <a:gd name="T32" fmla="*/ 0 w 46"/>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2"/>
                  <a:gd name="T53" fmla="*/ 46 w 46"/>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2">
                    <a:moveTo>
                      <a:pt x="0" y="0"/>
                    </a:moveTo>
                    <a:lnTo>
                      <a:pt x="6" y="4"/>
                    </a:lnTo>
                    <a:lnTo>
                      <a:pt x="13" y="13"/>
                    </a:lnTo>
                    <a:lnTo>
                      <a:pt x="21" y="22"/>
                    </a:lnTo>
                    <a:lnTo>
                      <a:pt x="29" y="33"/>
                    </a:lnTo>
                    <a:lnTo>
                      <a:pt x="37" y="43"/>
                    </a:lnTo>
                    <a:lnTo>
                      <a:pt x="43" y="52"/>
                    </a:lnTo>
                    <a:lnTo>
                      <a:pt x="46" y="58"/>
                    </a:lnTo>
                    <a:lnTo>
                      <a:pt x="44" y="62"/>
                    </a:lnTo>
                    <a:lnTo>
                      <a:pt x="40" y="62"/>
                    </a:lnTo>
                    <a:lnTo>
                      <a:pt x="34" y="56"/>
                    </a:lnTo>
                    <a:lnTo>
                      <a:pt x="26" y="47"/>
                    </a:lnTo>
                    <a:lnTo>
                      <a:pt x="21" y="36"/>
                    </a:lnTo>
                    <a:lnTo>
                      <a:pt x="15" y="24"/>
                    </a:lnTo>
                    <a:lnTo>
                      <a:pt x="9" y="13"/>
                    </a:lnTo>
                    <a:lnTo>
                      <a:pt x="3"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1" name="Freeform 171"/>
              <p:cNvSpPr>
                <a:spLocks/>
              </p:cNvSpPr>
              <p:nvPr/>
            </p:nvSpPr>
            <p:spPr bwMode="auto">
              <a:xfrm>
                <a:off x="1342" y="2241"/>
                <a:ext cx="112" cy="293"/>
              </a:xfrm>
              <a:custGeom>
                <a:avLst/>
                <a:gdLst>
                  <a:gd name="T0" fmla="*/ 20 w 112"/>
                  <a:gd name="T1" fmla="*/ 0 h 293"/>
                  <a:gd name="T2" fmla="*/ 22 w 112"/>
                  <a:gd name="T3" fmla="*/ 0 h 293"/>
                  <a:gd name="T4" fmla="*/ 23 w 112"/>
                  <a:gd name="T5" fmla="*/ 3 h 293"/>
                  <a:gd name="T6" fmla="*/ 25 w 112"/>
                  <a:gd name="T7" fmla="*/ 6 h 293"/>
                  <a:gd name="T8" fmla="*/ 26 w 112"/>
                  <a:gd name="T9" fmla="*/ 8 h 293"/>
                  <a:gd name="T10" fmla="*/ 14 w 112"/>
                  <a:gd name="T11" fmla="*/ 54 h 293"/>
                  <a:gd name="T12" fmla="*/ 13 w 112"/>
                  <a:gd name="T13" fmla="*/ 98 h 293"/>
                  <a:gd name="T14" fmla="*/ 20 w 112"/>
                  <a:gd name="T15" fmla="*/ 139 h 293"/>
                  <a:gd name="T16" fmla="*/ 35 w 112"/>
                  <a:gd name="T17" fmla="*/ 176 h 293"/>
                  <a:gd name="T18" fmla="*/ 53 w 112"/>
                  <a:gd name="T19" fmla="*/ 212 h 293"/>
                  <a:gd name="T20" fmla="*/ 73 w 112"/>
                  <a:gd name="T21" fmla="*/ 243 h 293"/>
                  <a:gd name="T22" fmla="*/ 94 w 112"/>
                  <a:gd name="T23" fmla="*/ 271 h 293"/>
                  <a:gd name="T24" fmla="*/ 112 w 112"/>
                  <a:gd name="T25" fmla="*/ 293 h 293"/>
                  <a:gd name="T26" fmla="*/ 90 w 112"/>
                  <a:gd name="T27" fmla="*/ 281 h 293"/>
                  <a:gd name="T28" fmla="*/ 66 w 112"/>
                  <a:gd name="T29" fmla="*/ 255 h 293"/>
                  <a:gd name="T30" fmla="*/ 42 w 112"/>
                  <a:gd name="T31" fmla="*/ 219 h 293"/>
                  <a:gd name="T32" fmla="*/ 22 w 112"/>
                  <a:gd name="T33" fmla="*/ 175 h 293"/>
                  <a:gd name="T34" fmla="*/ 7 w 112"/>
                  <a:gd name="T35" fmla="*/ 129 h 293"/>
                  <a:gd name="T36" fmla="*/ 0 w 112"/>
                  <a:gd name="T37" fmla="*/ 82 h 293"/>
                  <a:gd name="T38" fmla="*/ 4 w 112"/>
                  <a:gd name="T39" fmla="*/ 37 h 293"/>
                  <a:gd name="T40" fmla="*/ 20 w 112"/>
                  <a:gd name="T41" fmla="*/ 0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93"/>
                  <a:gd name="T65" fmla="*/ 112 w 112"/>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93">
                    <a:moveTo>
                      <a:pt x="20" y="0"/>
                    </a:moveTo>
                    <a:lnTo>
                      <a:pt x="22" y="0"/>
                    </a:lnTo>
                    <a:lnTo>
                      <a:pt x="23" y="3"/>
                    </a:lnTo>
                    <a:lnTo>
                      <a:pt x="25" y="6"/>
                    </a:lnTo>
                    <a:lnTo>
                      <a:pt x="26" y="8"/>
                    </a:lnTo>
                    <a:lnTo>
                      <a:pt x="14" y="54"/>
                    </a:lnTo>
                    <a:lnTo>
                      <a:pt x="13" y="98"/>
                    </a:lnTo>
                    <a:lnTo>
                      <a:pt x="20" y="139"/>
                    </a:lnTo>
                    <a:lnTo>
                      <a:pt x="35" y="176"/>
                    </a:lnTo>
                    <a:lnTo>
                      <a:pt x="53" y="212"/>
                    </a:lnTo>
                    <a:lnTo>
                      <a:pt x="73" y="243"/>
                    </a:lnTo>
                    <a:lnTo>
                      <a:pt x="94" y="271"/>
                    </a:lnTo>
                    <a:lnTo>
                      <a:pt x="112" y="293"/>
                    </a:lnTo>
                    <a:lnTo>
                      <a:pt x="90" y="281"/>
                    </a:lnTo>
                    <a:lnTo>
                      <a:pt x="66" y="255"/>
                    </a:lnTo>
                    <a:lnTo>
                      <a:pt x="42" y="219"/>
                    </a:lnTo>
                    <a:lnTo>
                      <a:pt x="22" y="175"/>
                    </a:lnTo>
                    <a:lnTo>
                      <a:pt x="7" y="129"/>
                    </a:lnTo>
                    <a:lnTo>
                      <a:pt x="0" y="82"/>
                    </a:lnTo>
                    <a:lnTo>
                      <a:pt x="4" y="37"/>
                    </a:lnTo>
                    <a:lnTo>
                      <a:pt x="2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2" name="Freeform 172"/>
              <p:cNvSpPr>
                <a:spLocks/>
              </p:cNvSpPr>
              <p:nvPr/>
            </p:nvSpPr>
            <p:spPr bwMode="auto">
              <a:xfrm>
                <a:off x="1396" y="2469"/>
                <a:ext cx="98" cy="21"/>
              </a:xfrm>
              <a:custGeom>
                <a:avLst/>
                <a:gdLst>
                  <a:gd name="T0" fmla="*/ 98 w 98"/>
                  <a:gd name="T1" fmla="*/ 18 h 21"/>
                  <a:gd name="T2" fmla="*/ 95 w 98"/>
                  <a:gd name="T3" fmla="*/ 19 h 21"/>
                  <a:gd name="T4" fmla="*/ 86 w 98"/>
                  <a:gd name="T5" fmla="*/ 21 h 21"/>
                  <a:gd name="T6" fmla="*/ 74 w 98"/>
                  <a:gd name="T7" fmla="*/ 21 h 21"/>
                  <a:gd name="T8" fmla="*/ 58 w 98"/>
                  <a:gd name="T9" fmla="*/ 19 h 21"/>
                  <a:gd name="T10" fmla="*/ 42 w 98"/>
                  <a:gd name="T11" fmla="*/ 18 h 21"/>
                  <a:gd name="T12" fmla="*/ 25 w 98"/>
                  <a:gd name="T13" fmla="*/ 13 h 21"/>
                  <a:gd name="T14" fmla="*/ 12 w 98"/>
                  <a:gd name="T15" fmla="*/ 8 h 21"/>
                  <a:gd name="T16" fmla="*/ 0 w 98"/>
                  <a:gd name="T17" fmla="*/ 0 h 21"/>
                  <a:gd name="T18" fmla="*/ 11 w 98"/>
                  <a:gd name="T19" fmla="*/ 2 h 21"/>
                  <a:gd name="T20" fmla="*/ 25 w 98"/>
                  <a:gd name="T21" fmla="*/ 5 h 21"/>
                  <a:gd name="T22" fmla="*/ 42 w 98"/>
                  <a:gd name="T23" fmla="*/ 6 h 21"/>
                  <a:gd name="T24" fmla="*/ 58 w 98"/>
                  <a:gd name="T25" fmla="*/ 9 h 21"/>
                  <a:gd name="T26" fmla="*/ 73 w 98"/>
                  <a:gd name="T27" fmla="*/ 10 h 21"/>
                  <a:gd name="T28" fmla="*/ 86 w 98"/>
                  <a:gd name="T29" fmla="*/ 13 h 21"/>
                  <a:gd name="T30" fmla="*/ 95 w 98"/>
                  <a:gd name="T31" fmla="*/ 15 h 21"/>
                  <a:gd name="T32" fmla="*/ 98 w 98"/>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21"/>
                  <a:gd name="T53" fmla="*/ 98 w 9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21">
                    <a:moveTo>
                      <a:pt x="98" y="18"/>
                    </a:moveTo>
                    <a:lnTo>
                      <a:pt x="95" y="19"/>
                    </a:lnTo>
                    <a:lnTo>
                      <a:pt x="86" y="21"/>
                    </a:lnTo>
                    <a:lnTo>
                      <a:pt x="74" y="21"/>
                    </a:lnTo>
                    <a:lnTo>
                      <a:pt x="58" y="19"/>
                    </a:lnTo>
                    <a:lnTo>
                      <a:pt x="42" y="18"/>
                    </a:lnTo>
                    <a:lnTo>
                      <a:pt x="25" y="13"/>
                    </a:lnTo>
                    <a:lnTo>
                      <a:pt x="12" y="8"/>
                    </a:lnTo>
                    <a:lnTo>
                      <a:pt x="0" y="0"/>
                    </a:lnTo>
                    <a:lnTo>
                      <a:pt x="11" y="2"/>
                    </a:lnTo>
                    <a:lnTo>
                      <a:pt x="25" y="5"/>
                    </a:lnTo>
                    <a:lnTo>
                      <a:pt x="42" y="6"/>
                    </a:lnTo>
                    <a:lnTo>
                      <a:pt x="58" y="9"/>
                    </a:lnTo>
                    <a:lnTo>
                      <a:pt x="73" y="10"/>
                    </a:lnTo>
                    <a:lnTo>
                      <a:pt x="86" y="13"/>
                    </a:lnTo>
                    <a:lnTo>
                      <a:pt x="95" y="15"/>
                    </a:lnTo>
                    <a:lnTo>
                      <a:pt x="98"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3" name="Freeform 173"/>
              <p:cNvSpPr>
                <a:spLocks/>
              </p:cNvSpPr>
              <p:nvPr/>
            </p:nvSpPr>
            <p:spPr bwMode="auto">
              <a:xfrm>
                <a:off x="1380" y="2443"/>
                <a:ext cx="117" cy="29"/>
              </a:xfrm>
              <a:custGeom>
                <a:avLst/>
                <a:gdLst>
                  <a:gd name="T0" fmla="*/ 117 w 117"/>
                  <a:gd name="T1" fmla="*/ 25 h 29"/>
                  <a:gd name="T2" fmla="*/ 112 w 117"/>
                  <a:gd name="T3" fmla="*/ 28 h 29"/>
                  <a:gd name="T4" fmla="*/ 102 w 117"/>
                  <a:gd name="T5" fmla="*/ 29 h 29"/>
                  <a:gd name="T6" fmla="*/ 86 w 117"/>
                  <a:gd name="T7" fmla="*/ 28 h 29"/>
                  <a:gd name="T8" fmla="*/ 68 w 117"/>
                  <a:gd name="T9" fmla="*/ 25 h 29"/>
                  <a:gd name="T10" fmla="*/ 49 w 117"/>
                  <a:gd name="T11" fmla="*/ 20 h 29"/>
                  <a:gd name="T12" fmla="*/ 30 w 117"/>
                  <a:gd name="T13" fmla="*/ 14 h 29"/>
                  <a:gd name="T14" fmla="*/ 13 w 117"/>
                  <a:gd name="T15" fmla="*/ 8 h 29"/>
                  <a:gd name="T16" fmla="*/ 0 w 117"/>
                  <a:gd name="T17" fmla="*/ 0 h 29"/>
                  <a:gd name="T18" fmla="*/ 9 w 117"/>
                  <a:gd name="T19" fmla="*/ 2 h 29"/>
                  <a:gd name="T20" fmla="*/ 25 w 117"/>
                  <a:gd name="T21" fmla="*/ 4 h 29"/>
                  <a:gd name="T22" fmla="*/ 43 w 117"/>
                  <a:gd name="T23" fmla="*/ 7 h 29"/>
                  <a:gd name="T24" fmla="*/ 64 w 117"/>
                  <a:gd name="T25" fmla="*/ 10 h 29"/>
                  <a:gd name="T26" fmla="*/ 84 w 117"/>
                  <a:gd name="T27" fmla="*/ 14 h 29"/>
                  <a:gd name="T28" fmla="*/ 100 w 117"/>
                  <a:gd name="T29" fmla="*/ 17 h 29"/>
                  <a:gd name="T30" fmla="*/ 112 w 117"/>
                  <a:gd name="T31" fmla="*/ 20 h 29"/>
                  <a:gd name="T32" fmla="*/ 117 w 117"/>
                  <a:gd name="T33" fmla="*/ 25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9"/>
                  <a:gd name="T53" fmla="*/ 117 w 1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9">
                    <a:moveTo>
                      <a:pt x="117" y="25"/>
                    </a:moveTo>
                    <a:lnTo>
                      <a:pt x="112" y="28"/>
                    </a:lnTo>
                    <a:lnTo>
                      <a:pt x="102" y="29"/>
                    </a:lnTo>
                    <a:lnTo>
                      <a:pt x="86" y="28"/>
                    </a:lnTo>
                    <a:lnTo>
                      <a:pt x="68" y="25"/>
                    </a:lnTo>
                    <a:lnTo>
                      <a:pt x="49" y="20"/>
                    </a:lnTo>
                    <a:lnTo>
                      <a:pt x="30" y="14"/>
                    </a:lnTo>
                    <a:lnTo>
                      <a:pt x="13" y="8"/>
                    </a:lnTo>
                    <a:lnTo>
                      <a:pt x="0" y="0"/>
                    </a:lnTo>
                    <a:lnTo>
                      <a:pt x="9" y="2"/>
                    </a:lnTo>
                    <a:lnTo>
                      <a:pt x="25" y="4"/>
                    </a:lnTo>
                    <a:lnTo>
                      <a:pt x="43" y="7"/>
                    </a:lnTo>
                    <a:lnTo>
                      <a:pt x="64" y="10"/>
                    </a:lnTo>
                    <a:lnTo>
                      <a:pt x="84" y="14"/>
                    </a:lnTo>
                    <a:lnTo>
                      <a:pt x="100" y="17"/>
                    </a:lnTo>
                    <a:lnTo>
                      <a:pt x="112" y="20"/>
                    </a:lnTo>
                    <a:lnTo>
                      <a:pt x="117"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4" name="Freeform 174"/>
              <p:cNvSpPr>
                <a:spLocks/>
              </p:cNvSpPr>
              <p:nvPr/>
            </p:nvSpPr>
            <p:spPr bwMode="auto">
              <a:xfrm>
                <a:off x="1359" y="2401"/>
                <a:ext cx="123" cy="22"/>
              </a:xfrm>
              <a:custGeom>
                <a:avLst/>
                <a:gdLst>
                  <a:gd name="T0" fmla="*/ 123 w 123"/>
                  <a:gd name="T1" fmla="*/ 16 h 22"/>
                  <a:gd name="T2" fmla="*/ 117 w 123"/>
                  <a:gd name="T3" fmla="*/ 19 h 22"/>
                  <a:gd name="T4" fmla="*/ 105 w 123"/>
                  <a:gd name="T5" fmla="*/ 22 h 22"/>
                  <a:gd name="T6" fmla="*/ 89 w 123"/>
                  <a:gd name="T7" fmla="*/ 22 h 22"/>
                  <a:gd name="T8" fmla="*/ 68 w 123"/>
                  <a:gd name="T9" fmla="*/ 21 h 22"/>
                  <a:gd name="T10" fmla="*/ 48 w 123"/>
                  <a:gd name="T11" fmla="*/ 18 h 22"/>
                  <a:gd name="T12" fmla="*/ 28 w 123"/>
                  <a:gd name="T13" fmla="*/ 13 h 22"/>
                  <a:gd name="T14" fmla="*/ 12 w 123"/>
                  <a:gd name="T15" fmla="*/ 8 h 22"/>
                  <a:gd name="T16" fmla="*/ 0 w 123"/>
                  <a:gd name="T17" fmla="*/ 0 h 22"/>
                  <a:gd name="T18" fmla="*/ 9 w 123"/>
                  <a:gd name="T19" fmla="*/ 2 h 22"/>
                  <a:gd name="T20" fmla="*/ 25 w 123"/>
                  <a:gd name="T21" fmla="*/ 2 h 22"/>
                  <a:gd name="T22" fmla="*/ 45 w 123"/>
                  <a:gd name="T23" fmla="*/ 5 h 22"/>
                  <a:gd name="T24" fmla="*/ 67 w 123"/>
                  <a:gd name="T25" fmla="*/ 6 h 22"/>
                  <a:gd name="T26" fmla="*/ 87 w 123"/>
                  <a:gd name="T27" fmla="*/ 9 h 22"/>
                  <a:gd name="T28" fmla="*/ 105 w 123"/>
                  <a:gd name="T29" fmla="*/ 10 h 22"/>
                  <a:gd name="T30" fmla="*/ 118 w 123"/>
                  <a:gd name="T31" fmla="*/ 13 h 22"/>
                  <a:gd name="T32" fmla="*/ 123 w 123"/>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2"/>
                  <a:gd name="T53" fmla="*/ 123 w 1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2">
                    <a:moveTo>
                      <a:pt x="123" y="16"/>
                    </a:moveTo>
                    <a:lnTo>
                      <a:pt x="117" y="19"/>
                    </a:lnTo>
                    <a:lnTo>
                      <a:pt x="105" y="22"/>
                    </a:lnTo>
                    <a:lnTo>
                      <a:pt x="89" y="22"/>
                    </a:lnTo>
                    <a:lnTo>
                      <a:pt x="68" y="21"/>
                    </a:lnTo>
                    <a:lnTo>
                      <a:pt x="48" y="18"/>
                    </a:lnTo>
                    <a:lnTo>
                      <a:pt x="28" y="13"/>
                    </a:lnTo>
                    <a:lnTo>
                      <a:pt x="12" y="8"/>
                    </a:lnTo>
                    <a:lnTo>
                      <a:pt x="0" y="0"/>
                    </a:lnTo>
                    <a:lnTo>
                      <a:pt x="9" y="2"/>
                    </a:lnTo>
                    <a:lnTo>
                      <a:pt x="25" y="2"/>
                    </a:lnTo>
                    <a:lnTo>
                      <a:pt x="45" y="5"/>
                    </a:lnTo>
                    <a:lnTo>
                      <a:pt x="67" y="6"/>
                    </a:lnTo>
                    <a:lnTo>
                      <a:pt x="87" y="9"/>
                    </a:lnTo>
                    <a:lnTo>
                      <a:pt x="105" y="10"/>
                    </a:lnTo>
                    <a:lnTo>
                      <a:pt x="118" y="13"/>
                    </a:lnTo>
                    <a:lnTo>
                      <a:pt x="123"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5" name="Freeform 175"/>
              <p:cNvSpPr>
                <a:spLocks/>
              </p:cNvSpPr>
              <p:nvPr/>
            </p:nvSpPr>
            <p:spPr bwMode="auto">
              <a:xfrm>
                <a:off x="1353" y="2375"/>
                <a:ext cx="108" cy="16"/>
              </a:xfrm>
              <a:custGeom>
                <a:avLst/>
                <a:gdLst>
                  <a:gd name="T0" fmla="*/ 108 w 108"/>
                  <a:gd name="T1" fmla="*/ 13 h 16"/>
                  <a:gd name="T2" fmla="*/ 105 w 108"/>
                  <a:gd name="T3" fmla="*/ 14 h 16"/>
                  <a:gd name="T4" fmla="*/ 93 w 108"/>
                  <a:gd name="T5" fmla="*/ 16 h 16"/>
                  <a:gd name="T6" fmla="*/ 79 w 108"/>
                  <a:gd name="T7" fmla="*/ 16 h 16"/>
                  <a:gd name="T8" fmla="*/ 60 w 108"/>
                  <a:gd name="T9" fmla="*/ 14 h 16"/>
                  <a:gd name="T10" fmla="*/ 40 w 108"/>
                  <a:gd name="T11" fmla="*/ 13 h 16"/>
                  <a:gd name="T12" fmla="*/ 23 w 108"/>
                  <a:gd name="T13" fmla="*/ 10 h 16"/>
                  <a:gd name="T14" fmla="*/ 9 w 108"/>
                  <a:gd name="T15" fmla="*/ 5 h 16"/>
                  <a:gd name="T16" fmla="*/ 0 w 108"/>
                  <a:gd name="T17" fmla="*/ 0 h 16"/>
                  <a:gd name="T18" fmla="*/ 11 w 108"/>
                  <a:gd name="T19" fmla="*/ 1 h 16"/>
                  <a:gd name="T20" fmla="*/ 26 w 108"/>
                  <a:gd name="T21" fmla="*/ 1 h 16"/>
                  <a:gd name="T22" fmla="*/ 43 w 108"/>
                  <a:gd name="T23" fmla="*/ 1 h 16"/>
                  <a:gd name="T24" fmla="*/ 61 w 108"/>
                  <a:gd name="T25" fmla="*/ 2 h 16"/>
                  <a:gd name="T26" fmla="*/ 80 w 108"/>
                  <a:gd name="T27" fmla="*/ 4 h 16"/>
                  <a:gd name="T28" fmla="*/ 95 w 108"/>
                  <a:gd name="T29" fmla="*/ 5 h 16"/>
                  <a:gd name="T30" fmla="*/ 105 w 108"/>
                  <a:gd name="T31" fmla="*/ 8 h 16"/>
                  <a:gd name="T32" fmla="*/ 108 w 108"/>
                  <a:gd name="T33" fmla="*/ 1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16"/>
                  <a:gd name="T53" fmla="*/ 108 w 10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16">
                    <a:moveTo>
                      <a:pt x="108" y="13"/>
                    </a:moveTo>
                    <a:lnTo>
                      <a:pt x="105" y="14"/>
                    </a:lnTo>
                    <a:lnTo>
                      <a:pt x="93" y="16"/>
                    </a:lnTo>
                    <a:lnTo>
                      <a:pt x="79" y="16"/>
                    </a:lnTo>
                    <a:lnTo>
                      <a:pt x="60" y="14"/>
                    </a:lnTo>
                    <a:lnTo>
                      <a:pt x="40" y="13"/>
                    </a:lnTo>
                    <a:lnTo>
                      <a:pt x="23" y="10"/>
                    </a:lnTo>
                    <a:lnTo>
                      <a:pt x="9" y="5"/>
                    </a:lnTo>
                    <a:lnTo>
                      <a:pt x="0" y="0"/>
                    </a:lnTo>
                    <a:lnTo>
                      <a:pt x="11" y="1"/>
                    </a:lnTo>
                    <a:lnTo>
                      <a:pt x="26" y="1"/>
                    </a:lnTo>
                    <a:lnTo>
                      <a:pt x="43" y="1"/>
                    </a:lnTo>
                    <a:lnTo>
                      <a:pt x="61" y="2"/>
                    </a:lnTo>
                    <a:lnTo>
                      <a:pt x="80" y="4"/>
                    </a:lnTo>
                    <a:lnTo>
                      <a:pt x="95" y="5"/>
                    </a:lnTo>
                    <a:lnTo>
                      <a:pt x="105" y="8"/>
                    </a:lnTo>
                    <a:lnTo>
                      <a:pt x="108"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6" name="Freeform 176"/>
              <p:cNvSpPr>
                <a:spLocks/>
              </p:cNvSpPr>
              <p:nvPr/>
            </p:nvSpPr>
            <p:spPr bwMode="auto">
              <a:xfrm>
                <a:off x="1345" y="2326"/>
                <a:ext cx="93" cy="15"/>
              </a:xfrm>
              <a:custGeom>
                <a:avLst/>
                <a:gdLst>
                  <a:gd name="T0" fmla="*/ 93 w 93"/>
                  <a:gd name="T1" fmla="*/ 4 h 15"/>
                  <a:gd name="T2" fmla="*/ 90 w 93"/>
                  <a:gd name="T3" fmla="*/ 7 h 15"/>
                  <a:gd name="T4" fmla="*/ 81 w 93"/>
                  <a:gd name="T5" fmla="*/ 12 h 15"/>
                  <a:gd name="T6" fmla="*/ 69 w 93"/>
                  <a:gd name="T7" fmla="*/ 13 h 15"/>
                  <a:gd name="T8" fmla="*/ 56 w 93"/>
                  <a:gd name="T9" fmla="*/ 15 h 15"/>
                  <a:gd name="T10" fmla="*/ 39 w 93"/>
                  <a:gd name="T11" fmla="*/ 15 h 15"/>
                  <a:gd name="T12" fmla="*/ 25 w 93"/>
                  <a:gd name="T13" fmla="*/ 12 h 15"/>
                  <a:gd name="T14" fmla="*/ 11 w 93"/>
                  <a:gd name="T15" fmla="*/ 7 h 15"/>
                  <a:gd name="T16" fmla="*/ 0 w 93"/>
                  <a:gd name="T17" fmla="*/ 1 h 15"/>
                  <a:gd name="T18" fmla="*/ 8 w 93"/>
                  <a:gd name="T19" fmla="*/ 1 h 15"/>
                  <a:gd name="T20" fmla="*/ 22 w 93"/>
                  <a:gd name="T21" fmla="*/ 1 h 15"/>
                  <a:gd name="T22" fmla="*/ 38 w 93"/>
                  <a:gd name="T23" fmla="*/ 1 h 15"/>
                  <a:gd name="T24" fmla="*/ 53 w 93"/>
                  <a:gd name="T25" fmla="*/ 0 h 15"/>
                  <a:gd name="T26" fmla="*/ 68 w 93"/>
                  <a:gd name="T27" fmla="*/ 0 h 15"/>
                  <a:gd name="T28" fmla="*/ 81 w 93"/>
                  <a:gd name="T29" fmla="*/ 0 h 15"/>
                  <a:gd name="T30" fmla="*/ 90 w 93"/>
                  <a:gd name="T31" fmla="*/ 1 h 15"/>
                  <a:gd name="T32" fmla="*/ 93 w 93"/>
                  <a:gd name="T33" fmla="*/ 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15"/>
                  <a:gd name="T53" fmla="*/ 93 w 9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15">
                    <a:moveTo>
                      <a:pt x="93" y="4"/>
                    </a:moveTo>
                    <a:lnTo>
                      <a:pt x="90" y="7"/>
                    </a:lnTo>
                    <a:lnTo>
                      <a:pt x="81" y="12"/>
                    </a:lnTo>
                    <a:lnTo>
                      <a:pt x="69" y="13"/>
                    </a:lnTo>
                    <a:lnTo>
                      <a:pt x="56" y="15"/>
                    </a:lnTo>
                    <a:lnTo>
                      <a:pt x="39" y="15"/>
                    </a:lnTo>
                    <a:lnTo>
                      <a:pt x="25" y="12"/>
                    </a:lnTo>
                    <a:lnTo>
                      <a:pt x="11" y="7"/>
                    </a:lnTo>
                    <a:lnTo>
                      <a:pt x="0" y="1"/>
                    </a:lnTo>
                    <a:lnTo>
                      <a:pt x="8" y="1"/>
                    </a:lnTo>
                    <a:lnTo>
                      <a:pt x="22" y="1"/>
                    </a:lnTo>
                    <a:lnTo>
                      <a:pt x="38" y="1"/>
                    </a:lnTo>
                    <a:lnTo>
                      <a:pt x="53" y="0"/>
                    </a:lnTo>
                    <a:lnTo>
                      <a:pt x="68" y="0"/>
                    </a:lnTo>
                    <a:lnTo>
                      <a:pt x="81" y="0"/>
                    </a:lnTo>
                    <a:lnTo>
                      <a:pt x="90" y="1"/>
                    </a:lnTo>
                    <a:lnTo>
                      <a:pt x="93"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7" name="Freeform 177"/>
              <p:cNvSpPr>
                <a:spLocks/>
              </p:cNvSpPr>
              <p:nvPr/>
            </p:nvSpPr>
            <p:spPr bwMode="auto">
              <a:xfrm>
                <a:off x="1356" y="2249"/>
                <a:ext cx="45" cy="18"/>
              </a:xfrm>
              <a:custGeom>
                <a:avLst/>
                <a:gdLst>
                  <a:gd name="T0" fmla="*/ 45 w 45"/>
                  <a:gd name="T1" fmla="*/ 3 h 18"/>
                  <a:gd name="T2" fmla="*/ 43 w 45"/>
                  <a:gd name="T3" fmla="*/ 6 h 18"/>
                  <a:gd name="T4" fmla="*/ 39 w 45"/>
                  <a:gd name="T5" fmla="*/ 9 h 18"/>
                  <a:gd name="T6" fmla="*/ 33 w 45"/>
                  <a:gd name="T7" fmla="*/ 12 h 18"/>
                  <a:gd name="T8" fmla="*/ 26 w 45"/>
                  <a:gd name="T9" fmla="*/ 15 h 18"/>
                  <a:gd name="T10" fmla="*/ 18 w 45"/>
                  <a:gd name="T11" fmla="*/ 18 h 18"/>
                  <a:gd name="T12" fmla="*/ 11 w 45"/>
                  <a:gd name="T13" fmla="*/ 18 h 18"/>
                  <a:gd name="T14" fmla="*/ 5 w 45"/>
                  <a:gd name="T15" fmla="*/ 16 h 18"/>
                  <a:gd name="T16" fmla="*/ 0 w 45"/>
                  <a:gd name="T17" fmla="*/ 13 h 18"/>
                  <a:gd name="T18" fmla="*/ 6 w 45"/>
                  <a:gd name="T19" fmla="*/ 15 h 18"/>
                  <a:gd name="T20" fmla="*/ 14 w 45"/>
                  <a:gd name="T21" fmla="*/ 13 h 18"/>
                  <a:gd name="T22" fmla="*/ 21 w 45"/>
                  <a:gd name="T23" fmla="*/ 10 h 18"/>
                  <a:gd name="T24" fmla="*/ 28 w 45"/>
                  <a:gd name="T25" fmla="*/ 6 h 18"/>
                  <a:gd name="T26" fmla="*/ 34 w 45"/>
                  <a:gd name="T27" fmla="*/ 3 h 18"/>
                  <a:gd name="T28" fmla="*/ 40 w 45"/>
                  <a:gd name="T29" fmla="*/ 0 h 18"/>
                  <a:gd name="T30" fmla="*/ 43 w 45"/>
                  <a:gd name="T31" fmla="*/ 0 h 18"/>
                  <a:gd name="T32" fmla="*/ 45 w 45"/>
                  <a:gd name="T33" fmla="*/ 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8"/>
                  <a:gd name="T53" fmla="*/ 45 w 4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8">
                    <a:moveTo>
                      <a:pt x="45" y="3"/>
                    </a:moveTo>
                    <a:lnTo>
                      <a:pt x="43" y="6"/>
                    </a:lnTo>
                    <a:lnTo>
                      <a:pt x="39" y="9"/>
                    </a:lnTo>
                    <a:lnTo>
                      <a:pt x="33" y="12"/>
                    </a:lnTo>
                    <a:lnTo>
                      <a:pt x="26" y="15"/>
                    </a:lnTo>
                    <a:lnTo>
                      <a:pt x="18" y="18"/>
                    </a:lnTo>
                    <a:lnTo>
                      <a:pt x="11" y="18"/>
                    </a:lnTo>
                    <a:lnTo>
                      <a:pt x="5" y="16"/>
                    </a:lnTo>
                    <a:lnTo>
                      <a:pt x="0" y="13"/>
                    </a:lnTo>
                    <a:lnTo>
                      <a:pt x="6" y="15"/>
                    </a:lnTo>
                    <a:lnTo>
                      <a:pt x="14" y="13"/>
                    </a:lnTo>
                    <a:lnTo>
                      <a:pt x="21" y="10"/>
                    </a:lnTo>
                    <a:lnTo>
                      <a:pt x="28" y="6"/>
                    </a:lnTo>
                    <a:lnTo>
                      <a:pt x="34" y="3"/>
                    </a:lnTo>
                    <a:lnTo>
                      <a:pt x="40" y="0"/>
                    </a:lnTo>
                    <a:lnTo>
                      <a:pt x="43" y="0"/>
                    </a:lnTo>
                    <a:lnTo>
                      <a:pt x="45"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8" name="Freeform 178"/>
              <p:cNvSpPr>
                <a:spLocks/>
              </p:cNvSpPr>
              <p:nvPr/>
            </p:nvSpPr>
            <p:spPr bwMode="auto">
              <a:xfrm>
                <a:off x="1418" y="2497"/>
                <a:ext cx="83" cy="21"/>
              </a:xfrm>
              <a:custGeom>
                <a:avLst/>
                <a:gdLst>
                  <a:gd name="T0" fmla="*/ 83 w 83"/>
                  <a:gd name="T1" fmla="*/ 18 h 21"/>
                  <a:gd name="T2" fmla="*/ 80 w 83"/>
                  <a:gd name="T3" fmla="*/ 19 h 21"/>
                  <a:gd name="T4" fmla="*/ 74 w 83"/>
                  <a:gd name="T5" fmla="*/ 21 h 21"/>
                  <a:gd name="T6" fmla="*/ 64 w 83"/>
                  <a:gd name="T7" fmla="*/ 21 h 21"/>
                  <a:gd name="T8" fmla="*/ 51 w 83"/>
                  <a:gd name="T9" fmla="*/ 19 h 21"/>
                  <a:gd name="T10" fmla="*/ 37 w 83"/>
                  <a:gd name="T11" fmla="*/ 18 h 21"/>
                  <a:gd name="T12" fmla="*/ 24 w 83"/>
                  <a:gd name="T13" fmla="*/ 14 h 21"/>
                  <a:gd name="T14" fmla="*/ 11 w 83"/>
                  <a:gd name="T15" fmla="*/ 8 h 21"/>
                  <a:gd name="T16" fmla="*/ 0 w 83"/>
                  <a:gd name="T17" fmla="*/ 0 h 21"/>
                  <a:gd name="T18" fmla="*/ 11 w 83"/>
                  <a:gd name="T19" fmla="*/ 3 h 21"/>
                  <a:gd name="T20" fmla="*/ 23 w 83"/>
                  <a:gd name="T21" fmla="*/ 5 h 21"/>
                  <a:gd name="T22" fmla="*/ 36 w 83"/>
                  <a:gd name="T23" fmla="*/ 8 h 21"/>
                  <a:gd name="T24" fmla="*/ 51 w 83"/>
                  <a:gd name="T25" fmla="*/ 9 h 21"/>
                  <a:gd name="T26" fmla="*/ 62 w 83"/>
                  <a:gd name="T27" fmla="*/ 11 h 21"/>
                  <a:gd name="T28" fmla="*/ 73 w 83"/>
                  <a:gd name="T29" fmla="*/ 14 h 21"/>
                  <a:gd name="T30" fmla="*/ 80 w 83"/>
                  <a:gd name="T31" fmla="*/ 15 h 21"/>
                  <a:gd name="T32" fmla="*/ 83 w 83"/>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21"/>
                  <a:gd name="T53" fmla="*/ 83 w 8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21">
                    <a:moveTo>
                      <a:pt x="83" y="18"/>
                    </a:moveTo>
                    <a:lnTo>
                      <a:pt x="80" y="19"/>
                    </a:lnTo>
                    <a:lnTo>
                      <a:pt x="74" y="21"/>
                    </a:lnTo>
                    <a:lnTo>
                      <a:pt x="64" y="21"/>
                    </a:lnTo>
                    <a:lnTo>
                      <a:pt x="51" y="19"/>
                    </a:lnTo>
                    <a:lnTo>
                      <a:pt x="37" y="18"/>
                    </a:lnTo>
                    <a:lnTo>
                      <a:pt x="24" y="14"/>
                    </a:lnTo>
                    <a:lnTo>
                      <a:pt x="11" y="8"/>
                    </a:lnTo>
                    <a:lnTo>
                      <a:pt x="0" y="0"/>
                    </a:lnTo>
                    <a:lnTo>
                      <a:pt x="11" y="3"/>
                    </a:lnTo>
                    <a:lnTo>
                      <a:pt x="23" y="5"/>
                    </a:lnTo>
                    <a:lnTo>
                      <a:pt x="36" y="8"/>
                    </a:lnTo>
                    <a:lnTo>
                      <a:pt x="51" y="9"/>
                    </a:lnTo>
                    <a:lnTo>
                      <a:pt x="62" y="11"/>
                    </a:lnTo>
                    <a:lnTo>
                      <a:pt x="73" y="14"/>
                    </a:lnTo>
                    <a:lnTo>
                      <a:pt x="80" y="15"/>
                    </a:lnTo>
                    <a:lnTo>
                      <a:pt x="83"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9" name="Freeform 179"/>
              <p:cNvSpPr>
                <a:spLocks/>
              </p:cNvSpPr>
              <p:nvPr/>
            </p:nvSpPr>
            <p:spPr bwMode="auto">
              <a:xfrm>
                <a:off x="1371" y="2425"/>
                <a:ext cx="118" cy="22"/>
              </a:xfrm>
              <a:custGeom>
                <a:avLst/>
                <a:gdLst>
                  <a:gd name="T0" fmla="*/ 118 w 118"/>
                  <a:gd name="T1" fmla="*/ 16 h 22"/>
                  <a:gd name="T2" fmla="*/ 114 w 118"/>
                  <a:gd name="T3" fmla="*/ 19 h 22"/>
                  <a:gd name="T4" fmla="*/ 102 w 118"/>
                  <a:gd name="T5" fmla="*/ 22 h 22"/>
                  <a:gd name="T6" fmla="*/ 86 w 118"/>
                  <a:gd name="T7" fmla="*/ 22 h 22"/>
                  <a:gd name="T8" fmla="*/ 67 w 118"/>
                  <a:gd name="T9" fmla="*/ 20 h 22"/>
                  <a:gd name="T10" fmla="*/ 46 w 118"/>
                  <a:gd name="T11" fmla="*/ 18 h 22"/>
                  <a:gd name="T12" fmla="*/ 27 w 118"/>
                  <a:gd name="T13" fmla="*/ 13 h 22"/>
                  <a:gd name="T14" fmla="*/ 11 w 118"/>
                  <a:gd name="T15" fmla="*/ 7 h 22"/>
                  <a:gd name="T16" fmla="*/ 0 w 118"/>
                  <a:gd name="T17" fmla="*/ 0 h 22"/>
                  <a:gd name="T18" fmla="*/ 9 w 118"/>
                  <a:gd name="T19" fmla="*/ 0 h 22"/>
                  <a:gd name="T20" fmla="*/ 24 w 118"/>
                  <a:gd name="T21" fmla="*/ 1 h 22"/>
                  <a:gd name="T22" fmla="*/ 43 w 118"/>
                  <a:gd name="T23" fmla="*/ 3 h 22"/>
                  <a:gd name="T24" fmla="*/ 64 w 118"/>
                  <a:gd name="T25" fmla="*/ 6 h 22"/>
                  <a:gd name="T26" fmla="*/ 84 w 118"/>
                  <a:gd name="T27" fmla="*/ 7 h 22"/>
                  <a:gd name="T28" fmla="*/ 102 w 118"/>
                  <a:gd name="T29" fmla="*/ 10 h 22"/>
                  <a:gd name="T30" fmla="*/ 114 w 118"/>
                  <a:gd name="T31" fmla="*/ 13 h 22"/>
                  <a:gd name="T32" fmla="*/ 118 w 118"/>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22"/>
                  <a:gd name="T53" fmla="*/ 118 w 11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22">
                    <a:moveTo>
                      <a:pt x="118" y="16"/>
                    </a:moveTo>
                    <a:lnTo>
                      <a:pt x="114" y="19"/>
                    </a:lnTo>
                    <a:lnTo>
                      <a:pt x="102" y="22"/>
                    </a:lnTo>
                    <a:lnTo>
                      <a:pt x="86" y="22"/>
                    </a:lnTo>
                    <a:lnTo>
                      <a:pt x="67" y="20"/>
                    </a:lnTo>
                    <a:lnTo>
                      <a:pt x="46" y="18"/>
                    </a:lnTo>
                    <a:lnTo>
                      <a:pt x="27" y="13"/>
                    </a:lnTo>
                    <a:lnTo>
                      <a:pt x="11" y="7"/>
                    </a:lnTo>
                    <a:lnTo>
                      <a:pt x="0" y="0"/>
                    </a:lnTo>
                    <a:lnTo>
                      <a:pt x="9" y="0"/>
                    </a:lnTo>
                    <a:lnTo>
                      <a:pt x="24" y="1"/>
                    </a:lnTo>
                    <a:lnTo>
                      <a:pt x="43" y="3"/>
                    </a:lnTo>
                    <a:lnTo>
                      <a:pt x="64" y="6"/>
                    </a:lnTo>
                    <a:lnTo>
                      <a:pt x="84" y="7"/>
                    </a:lnTo>
                    <a:lnTo>
                      <a:pt x="102" y="10"/>
                    </a:lnTo>
                    <a:lnTo>
                      <a:pt x="114" y="13"/>
                    </a:lnTo>
                    <a:lnTo>
                      <a:pt x="118"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0" name="Freeform 180"/>
              <p:cNvSpPr>
                <a:spLocks/>
              </p:cNvSpPr>
              <p:nvPr/>
            </p:nvSpPr>
            <p:spPr bwMode="auto">
              <a:xfrm>
                <a:off x="1348" y="2348"/>
                <a:ext cx="106" cy="13"/>
              </a:xfrm>
              <a:custGeom>
                <a:avLst/>
                <a:gdLst>
                  <a:gd name="T0" fmla="*/ 106 w 106"/>
                  <a:gd name="T1" fmla="*/ 4 h 13"/>
                  <a:gd name="T2" fmla="*/ 101 w 106"/>
                  <a:gd name="T3" fmla="*/ 7 h 13"/>
                  <a:gd name="T4" fmla="*/ 93 w 106"/>
                  <a:gd name="T5" fmla="*/ 10 h 13"/>
                  <a:gd name="T6" fmla="*/ 78 w 106"/>
                  <a:gd name="T7" fmla="*/ 13 h 13"/>
                  <a:gd name="T8" fmla="*/ 62 w 106"/>
                  <a:gd name="T9" fmla="*/ 13 h 13"/>
                  <a:gd name="T10" fmla="*/ 44 w 106"/>
                  <a:gd name="T11" fmla="*/ 13 h 13"/>
                  <a:gd name="T12" fmla="*/ 26 w 106"/>
                  <a:gd name="T13" fmla="*/ 12 h 13"/>
                  <a:gd name="T14" fmla="*/ 11 w 106"/>
                  <a:gd name="T15" fmla="*/ 7 h 13"/>
                  <a:gd name="T16" fmla="*/ 0 w 106"/>
                  <a:gd name="T17" fmla="*/ 1 h 13"/>
                  <a:gd name="T18" fmla="*/ 10 w 106"/>
                  <a:gd name="T19" fmla="*/ 1 h 13"/>
                  <a:gd name="T20" fmla="*/ 25 w 106"/>
                  <a:gd name="T21" fmla="*/ 1 h 13"/>
                  <a:gd name="T22" fmla="*/ 41 w 106"/>
                  <a:gd name="T23" fmla="*/ 1 h 13"/>
                  <a:gd name="T24" fmla="*/ 60 w 106"/>
                  <a:gd name="T25" fmla="*/ 0 h 13"/>
                  <a:gd name="T26" fmla="*/ 78 w 106"/>
                  <a:gd name="T27" fmla="*/ 0 h 13"/>
                  <a:gd name="T28" fmla="*/ 93 w 106"/>
                  <a:gd name="T29" fmla="*/ 0 h 13"/>
                  <a:gd name="T30" fmla="*/ 101 w 106"/>
                  <a:gd name="T31" fmla="*/ 1 h 13"/>
                  <a:gd name="T32" fmla="*/ 106 w 106"/>
                  <a:gd name="T33" fmla="*/ 4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3"/>
                  <a:gd name="T53" fmla="*/ 106 w 106"/>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3">
                    <a:moveTo>
                      <a:pt x="106" y="4"/>
                    </a:moveTo>
                    <a:lnTo>
                      <a:pt x="101" y="7"/>
                    </a:lnTo>
                    <a:lnTo>
                      <a:pt x="93" y="10"/>
                    </a:lnTo>
                    <a:lnTo>
                      <a:pt x="78" y="13"/>
                    </a:lnTo>
                    <a:lnTo>
                      <a:pt x="62" y="13"/>
                    </a:lnTo>
                    <a:lnTo>
                      <a:pt x="44" y="13"/>
                    </a:lnTo>
                    <a:lnTo>
                      <a:pt x="26" y="12"/>
                    </a:lnTo>
                    <a:lnTo>
                      <a:pt x="11" y="7"/>
                    </a:lnTo>
                    <a:lnTo>
                      <a:pt x="0" y="1"/>
                    </a:lnTo>
                    <a:lnTo>
                      <a:pt x="10" y="1"/>
                    </a:lnTo>
                    <a:lnTo>
                      <a:pt x="25" y="1"/>
                    </a:lnTo>
                    <a:lnTo>
                      <a:pt x="41" y="1"/>
                    </a:lnTo>
                    <a:lnTo>
                      <a:pt x="60" y="0"/>
                    </a:lnTo>
                    <a:lnTo>
                      <a:pt x="78" y="0"/>
                    </a:lnTo>
                    <a:lnTo>
                      <a:pt x="93" y="0"/>
                    </a:lnTo>
                    <a:lnTo>
                      <a:pt x="101" y="1"/>
                    </a:lnTo>
                    <a:lnTo>
                      <a:pt x="106"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1" name="Freeform 181"/>
              <p:cNvSpPr>
                <a:spLocks/>
              </p:cNvSpPr>
              <p:nvPr/>
            </p:nvSpPr>
            <p:spPr bwMode="auto">
              <a:xfrm>
                <a:off x="1346" y="2305"/>
                <a:ext cx="87" cy="12"/>
              </a:xfrm>
              <a:custGeom>
                <a:avLst/>
                <a:gdLst>
                  <a:gd name="T0" fmla="*/ 87 w 87"/>
                  <a:gd name="T1" fmla="*/ 7 h 12"/>
                  <a:gd name="T2" fmla="*/ 84 w 87"/>
                  <a:gd name="T3" fmla="*/ 10 h 12"/>
                  <a:gd name="T4" fmla="*/ 74 w 87"/>
                  <a:gd name="T5" fmla="*/ 12 h 12"/>
                  <a:gd name="T6" fmla="*/ 61 w 87"/>
                  <a:gd name="T7" fmla="*/ 12 h 12"/>
                  <a:gd name="T8" fmla="*/ 46 w 87"/>
                  <a:gd name="T9" fmla="*/ 12 h 12"/>
                  <a:gd name="T10" fmla="*/ 30 w 87"/>
                  <a:gd name="T11" fmla="*/ 10 h 12"/>
                  <a:gd name="T12" fmla="*/ 16 w 87"/>
                  <a:gd name="T13" fmla="*/ 7 h 12"/>
                  <a:gd name="T14" fmla="*/ 6 w 87"/>
                  <a:gd name="T15" fmla="*/ 4 h 12"/>
                  <a:gd name="T16" fmla="*/ 0 w 87"/>
                  <a:gd name="T17" fmla="*/ 0 h 12"/>
                  <a:gd name="T18" fmla="*/ 9 w 87"/>
                  <a:gd name="T19" fmla="*/ 0 h 12"/>
                  <a:gd name="T20" fmla="*/ 19 w 87"/>
                  <a:gd name="T21" fmla="*/ 0 h 12"/>
                  <a:gd name="T22" fmla="*/ 33 w 87"/>
                  <a:gd name="T23" fmla="*/ 2 h 12"/>
                  <a:gd name="T24" fmla="*/ 47 w 87"/>
                  <a:gd name="T25" fmla="*/ 2 h 12"/>
                  <a:gd name="T26" fmla="*/ 61 w 87"/>
                  <a:gd name="T27" fmla="*/ 2 h 12"/>
                  <a:gd name="T28" fmla="*/ 74 w 87"/>
                  <a:gd name="T29" fmla="*/ 3 h 12"/>
                  <a:gd name="T30" fmla="*/ 83 w 87"/>
                  <a:gd name="T31" fmla="*/ 4 h 12"/>
                  <a:gd name="T32" fmla="*/ 87 w 87"/>
                  <a:gd name="T33" fmla="*/ 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2"/>
                  <a:gd name="T53" fmla="*/ 87 w 8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2">
                    <a:moveTo>
                      <a:pt x="87" y="7"/>
                    </a:moveTo>
                    <a:lnTo>
                      <a:pt x="84" y="10"/>
                    </a:lnTo>
                    <a:lnTo>
                      <a:pt x="74" y="12"/>
                    </a:lnTo>
                    <a:lnTo>
                      <a:pt x="61" y="12"/>
                    </a:lnTo>
                    <a:lnTo>
                      <a:pt x="46" y="12"/>
                    </a:lnTo>
                    <a:lnTo>
                      <a:pt x="30" y="10"/>
                    </a:lnTo>
                    <a:lnTo>
                      <a:pt x="16" y="7"/>
                    </a:lnTo>
                    <a:lnTo>
                      <a:pt x="6" y="4"/>
                    </a:lnTo>
                    <a:lnTo>
                      <a:pt x="0" y="0"/>
                    </a:lnTo>
                    <a:lnTo>
                      <a:pt x="9" y="0"/>
                    </a:lnTo>
                    <a:lnTo>
                      <a:pt x="19" y="0"/>
                    </a:lnTo>
                    <a:lnTo>
                      <a:pt x="33" y="2"/>
                    </a:lnTo>
                    <a:lnTo>
                      <a:pt x="47" y="2"/>
                    </a:lnTo>
                    <a:lnTo>
                      <a:pt x="61" y="2"/>
                    </a:lnTo>
                    <a:lnTo>
                      <a:pt x="74" y="3"/>
                    </a:lnTo>
                    <a:lnTo>
                      <a:pt x="83" y="4"/>
                    </a:lnTo>
                    <a:lnTo>
                      <a:pt x="87"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2" name="Freeform 182"/>
              <p:cNvSpPr>
                <a:spLocks/>
              </p:cNvSpPr>
              <p:nvPr/>
            </p:nvSpPr>
            <p:spPr bwMode="auto">
              <a:xfrm>
                <a:off x="1349" y="2277"/>
                <a:ext cx="55" cy="13"/>
              </a:xfrm>
              <a:custGeom>
                <a:avLst/>
                <a:gdLst>
                  <a:gd name="T0" fmla="*/ 55 w 55"/>
                  <a:gd name="T1" fmla="*/ 3 h 13"/>
                  <a:gd name="T2" fmla="*/ 53 w 55"/>
                  <a:gd name="T3" fmla="*/ 6 h 13"/>
                  <a:gd name="T4" fmla="*/ 47 w 55"/>
                  <a:gd name="T5" fmla="*/ 9 h 13"/>
                  <a:gd name="T6" fmla="*/ 40 w 55"/>
                  <a:gd name="T7" fmla="*/ 10 h 13"/>
                  <a:gd name="T8" fmla="*/ 31 w 55"/>
                  <a:gd name="T9" fmla="*/ 13 h 13"/>
                  <a:gd name="T10" fmla="*/ 21 w 55"/>
                  <a:gd name="T11" fmla="*/ 13 h 13"/>
                  <a:gd name="T12" fmla="*/ 12 w 55"/>
                  <a:gd name="T13" fmla="*/ 13 h 13"/>
                  <a:gd name="T14" fmla="*/ 4 w 55"/>
                  <a:gd name="T15" fmla="*/ 12 h 13"/>
                  <a:gd name="T16" fmla="*/ 0 w 55"/>
                  <a:gd name="T17" fmla="*/ 7 h 13"/>
                  <a:gd name="T18" fmla="*/ 7 w 55"/>
                  <a:gd name="T19" fmla="*/ 9 h 13"/>
                  <a:gd name="T20" fmla="*/ 15 w 55"/>
                  <a:gd name="T21" fmla="*/ 9 h 13"/>
                  <a:gd name="T22" fmla="*/ 25 w 55"/>
                  <a:gd name="T23" fmla="*/ 6 h 13"/>
                  <a:gd name="T24" fmla="*/ 34 w 55"/>
                  <a:gd name="T25" fmla="*/ 3 h 13"/>
                  <a:gd name="T26" fmla="*/ 41 w 55"/>
                  <a:gd name="T27" fmla="*/ 1 h 13"/>
                  <a:gd name="T28" fmla="*/ 49 w 55"/>
                  <a:gd name="T29" fmla="*/ 0 h 13"/>
                  <a:gd name="T30" fmla="*/ 53 w 55"/>
                  <a:gd name="T31" fmla="*/ 0 h 13"/>
                  <a:gd name="T32" fmla="*/ 55 w 55"/>
                  <a:gd name="T33" fmla="*/ 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3"/>
                  <a:gd name="T53" fmla="*/ 55 w 5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3">
                    <a:moveTo>
                      <a:pt x="55" y="3"/>
                    </a:moveTo>
                    <a:lnTo>
                      <a:pt x="53" y="6"/>
                    </a:lnTo>
                    <a:lnTo>
                      <a:pt x="47" y="9"/>
                    </a:lnTo>
                    <a:lnTo>
                      <a:pt x="40" y="10"/>
                    </a:lnTo>
                    <a:lnTo>
                      <a:pt x="31" y="13"/>
                    </a:lnTo>
                    <a:lnTo>
                      <a:pt x="21" y="13"/>
                    </a:lnTo>
                    <a:lnTo>
                      <a:pt x="12" y="13"/>
                    </a:lnTo>
                    <a:lnTo>
                      <a:pt x="4" y="12"/>
                    </a:lnTo>
                    <a:lnTo>
                      <a:pt x="0" y="7"/>
                    </a:lnTo>
                    <a:lnTo>
                      <a:pt x="7" y="9"/>
                    </a:lnTo>
                    <a:lnTo>
                      <a:pt x="15" y="9"/>
                    </a:lnTo>
                    <a:lnTo>
                      <a:pt x="25" y="6"/>
                    </a:lnTo>
                    <a:lnTo>
                      <a:pt x="34" y="3"/>
                    </a:lnTo>
                    <a:lnTo>
                      <a:pt x="41" y="1"/>
                    </a:lnTo>
                    <a:lnTo>
                      <a:pt x="49" y="0"/>
                    </a:lnTo>
                    <a:lnTo>
                      <a:pt x="53" y="0"/>
                    </a:lnTo>
                    <a:lnTo>
                      <a:pt x="55"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3" name="Freeform 183"/>
              <p:cNvSpPr>
                <a:spLocks/>
              </p:cNvSpPr>
              <p:nvPr/>
            </p:nvSpPr>
            <p:spPr bwMode="auto">
              <a:xfrm>
                <a:off x="1436" y="2521"/>
                <a:ext cx="53" cy="21"/>
              </a:xfrm>
              <a:custGeom>
                <a:avLst/>
                <a:gdLst>
                  <a:gd name="T0" fmla="*/ 0 w 53"/>
                  <a:gd name="T1" fmla="*/ 0 h 21"/>
                  <a:gd name="T2" fmla="*/ 5 w 53"/>
                  <a:gd name="T3" fmla="*/ 0 h 21"/>
                  <a:gd name="T4" fmla="*/ 12 w 53"/>
                  <a:gd name="T5" fmla="*/ 1 h 21"/>
                  <a:gd name="T6" fmla="*/ 21 w 53"/>
                  <a:gd name="T7" fmla="*/ 3 h 21"/>
                  <a:gd name="T8" fmla="*/ 31 w 53"/>
                  <a:gd name="T9" fmla="*/ 4 h 21"/>
                  <a:gd name="T10" fmla="*/ 40 w 53"/>
                  <a:gd name="T11" fmla="*/ 7 h 21"/>
                  <a:gd name="T12" fmla="*/ 47 w 53"/>
                  <a:gd name="T13" fmla="*/ 9 h 21"/>
                  <a:gd name="T14" fmla="*/ 52 w 53"/>
                  <a:gd name="T15" fmla="*/ 13 h 21"/>
                  <a:gd name="T16" fmla="*/ 53 w 53"/>
                  <a:gd name="T17" fmla="*/ 18 h 21"/>
                  <a:gd name="T18" fmla="*/ 50 w 53"/>
                  <a:gd name="T19" fmla="*/ 21 h 21"/>
                  <a:gd name="T20" fmla="*/ 44 w 53"/>
                  <a:gd name="T21" fmla="*/ 21 h 21"/>
                  <a:gd name="T22" fmla="*/ 36 w 53"/>
                  <a:gd name="T23" fmla="*/ 19 h 21"/>
                  <a:gd name="T24" fmla="*/ 28 w 53"/>
                  <a:gd name="T25" fmla="*/ 15 h 21"/>
                  <a:gd name="T26" fmla="*/ 19 w 53"/>
                  <a:gd name="T27" fmla="*/ 10 h 21"/>
                  <a:gd name="T28" fmla="*/ 12 w 53"/>
                  <a:gd name="T29" fmla="*/ 6 h 21"/>
                  <a:gd name="T30" fmla="*/ 5 w 53"/>
                  <a:gd name="T31" fmla="*/ 3 h 21"/>
                  <a:gd name="T32" fmla="*/ 0 w 53"/>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21"/>
                  <a:gd name="T53" fmla="*/ 53 w 5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21">
                    <a:moveTo>
                      <a:pt x="0" y="0"/>
                    </a:moveTo>
                    <a:lnTo>
                      <a:pt x="5" y="0"/>
                    </a:lnTo>
                    <a:lnTo>
                      <a:pt x="12" y="1"/>
                    </a:lnTo>
                    <a:lnTo>
                      <a:pt x="21" y="3"/>
                    </a:lnTo>
                    <a:lnTo>
                      <a:pt x="31" y="4"/>
                    </a:lnTo>
                    <a:lnTo>
                      <a:pt x="40" y="7"/>
                    </a:lnTo>
                    <a:lnTo>
                      <a:pt x="47" y="9"/>
                    </a:lnTo>
                    <a:lnTo>
                      <a:pt x="52" y="13"/>
                    </a:lnTo>
                    <a:lnTo>
                      <a:pt x="53" y="18"/>
                    </a:lnTo>
                    <a:lnTo>
                      <a:pt x="50" y="21"/>
                    </a:lnTo>
                    <a:lnTo>
                      <a:pt x="44" y="21"/>
                    </a:lnTo>
                    <a:lnTo>
                      <a:pt x="36" y="19"/>
                    </a:lnTo>
                    <a:lnTo>
                      <a:pt x="28" y="15"/>
                    </a:lnTo>
                    <a:lnTo>
                      <a:pt x="19" y="10"/>
                    </a:lnTo>
                    <a:lnTo>
                      <a:pt x="12" y="6"/>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4" name="Freeform 184"/>
              <p:cNvSpPr>
                <a:spLocks/>
              </p:cNvSpPr>
              <p:nvPr/>
            </p:nvSpPr>
            <p:spPr bwMode="auto">
              <a:xfrm>
                <a:off x="1432" y="2518"/>
                <a:ext cx="10" cy="50"/>
              </a:xfrm>
              <a:custGeom>
                <a:avLst/>
                <a:gdLst>
                  <a:gd name="T0" fmla="*/ 1 w 10"/>
                  <a:gd name="T1" fmla="*/ 0 h 50"/>
                  <a:gd name="T2" fmla="*/ 1 w 10"/>
                  <a:gd name="T3" fmla="*/ 9 h 50"/>
                  <a:gd name="T4" fmla="*/ 0 w 10"/>
                  <a:gd name="T5" fmla="*/ 27 h 50"/>
                  <a:gd name="T6" fmla="*/ 0 w 10"/>
                  <a:gd name="T7" fmla="*/ 43 h 50"/>
                  <a:gd name="T8" fmla="*/ 6 w 10"/>
                  <a:gd name="T9" fmla="*/ 50 h 50"/>
                  <a:gd name="T10" fmla="*/ 10 w 10"/>
                  <a:gd name="T11" fmla="*/ 44 h 50"/>
                  <a:gd name="T12" fmla="*/ 9 w 10"/>
                  <a:gd name="T13" fmla="*/ 29 h 50"/>
                  <a:gd name="T14" fmla="*/ 4 w 10"/>
                  <a:gd name="T15" fmla="*/ 12 h 50"/>
                  <a:gd name="T16" fmla="*/ 1 w 10"/>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0"/>
                  <a:gd name="T29" fmla="*/ 10 w 1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0">
                    <a:moveTo>
                      <a:pt x="1" y="0"/>
                    </a:moveTo>
                    <a:lnTo>
                      <a:pt x="1" y="9"/>
                    </a:lnTo>
                    <a:lnTo>
                      <a:pt x="0" y="27"/>
                    </a:lnTo>
                    <a:lnTo>
                      <a:pt x="0" y="43"/>
                    </a:lnTo>
                    <a:lnTo>
                      <a:pt x="6" y="50"/>
                    </a:lnTo>
                    <a:lnTo>
                      <a:pt x="10" y="44"/>
                    </a:lnTo>
                    <a:lnTo>
                      <a:pt x="9" y="29"/>
                    </a:lnTo>
                    <a:lnTo>
                      <a:pt x="4" y="12"/>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5" name="Freeform 185"/>
              <p:cNvSpPr>
                <a:spLocks/>
              </p:cNvSpPr>
              <p:nvPr/>
            </p:nvSpPr>
            <p:spPr bwMode="auto">
              <a:xfrm>
                <a:off x="1451" y="2533"/>
                <a:ext cx="31" cy="43"/>
              </a:xfrm>
              <a:custGeom>
                <a:avLst/>
                <a:gdLst>
                  <a:gd name="T0" fmla="*/ 0 w 31"/>
                  <a:gd name="T1" fmla="*/ 0 h 43"/>
                  <a:gd name="T2" fmla="*/ 4 w 31"/>
                  <a:gd name="T3" fmla="*/ 9 h 43"/>
                  <a:gd name="T4" fmla="*/ 13 w 31"/>
                  <a:gd name="T5" fmla="*/ 25 h 43"/>
                  <a:gd name="T6" fmla="*/ 21 w 31"/>
                  <a:gd name="T7" fmla="*/ 38 h 43"/>
                  <a:gd name="T8" fmla="*/ 29 w 31"/>
                  <a:gd name="T9" fmla="*/ 43 h 43"/>
                  <a:gd name="T10" fmla="*/ 31 w 31"/>
                  <a:gd name="T11" fmla="*/ 35 h 43"/>
                  <a:gd name="T12" fmla="*/ 22 w 31"/>
                  <a:gd name="T13" fmla="*/ 22 h 43"/>
                  <a:gd name="T14" fmla="*/ 9 w 31"/>
                  <a:gd name="T15" fmla="*/ 9 h 43"/>
                  <a:gd name="T16" fmla="*/ 0 w 31"/>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3"/>
                  <a:gd name="T29" fmla="*/ 31 w 3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3">
                    <a:moveTo>
                      <a:pt x="0" y="0"/>
                    </a:moveTo>
                    <a:lnTo>
                      <a:pt x="4" y="9"/>
                    </a:lnTo>
                    <a:lnTo>
                      <a:pt x="13" y="25"/>
                    </a:lnTo>
                    <a:lnTo>
                      <a:pt x="21" y="38"/>
                    </a:lnTo>
                    <a:lnTo>
                      <a:pt x="29" y="43"/>
                    </a:lnTo>
                    <a:lnTo>
                      <a:pt x="31" y="35"/>
                    </a:lnTo>
                    <a:lnTo>
                      <a:pt x="22" y="22"/>
                    </a:lnTo>
                    <a:lnTo>
                      <a:pt x="9"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6" name="Freeform 186"/>
              <p:cNvSpPr>
                <a:spLocks/>
              </p:cNvSpPr>
              <p:nvPr/>
            </p:nvSpPr>
            <p:spPr bwMode="auto">
              <a:xfrm>
                <a:off x="1289" y="2281"/>
                <a:ext cx="66" cy="15"/>
              </a:xfrm>
              <a:custGeom>
                <a:avLst/>
                <a:gdLst>
                  <a:gd name="T0" fmla="*/ 66 w 66"/>
                  <a:gd name="T1" fmla="*/ 3 h 15"/>
                  <a:gd name="T2" fmla="*/ 59 w 66"/>
                  <a:gd name="T3" fmla="*/ 8 h 15"/>
                  <a:gd name="T4" fmla="*/ 50 w 66"/>
                  <a:gd name="T5" fmla="*/ 11 h 15"/>
                  <a:gd name="T6" fmla="*/ 39 w 66"/>
                  <a:gd name="T7" fmla="*/ 14 h 15"/>
                  <a:gd name="T8" fmla="*/ 29 w 66"/>
                  <a:gd name="T9" fmla="*/ 15 h 15"/>
                  <a:gd name="T10" fmla="*/ 17 w 66"/>
                  <a:gd name="T11" fmla="*/ 15 h 15"/>
                  <a:gd name="T12" fmla="*/ 8 w 66"/>
                  <a:gd name="T13" fmla="*/ 14 h 15"/>
                  <a:gd name="T14" fmla="*/ 2 w 66"/>
                  <a:gd name="T15" fmla="*/ 11 h 15"/>
                  <a:gd name="T16" fmla="*/ 0 w 66"/>
                  <a:gd name="T17" fmla="*/ 6 h 15"/>
                  <a:gd name="T18" fmla="*/ 1 w 66"/>
                  <a:gd name="T19" fmla="*/ 2 h 15"/>
                  <a:gd name="T20" fmla="*/ 7 w 66"/>
                  <a:gd name="T21" fmla="*/ 0 h 15"/>
                  <a:gd name="T22" fmla="*/ 14 w 66"/>
                  <a:gd name="T23" fmla="*/ 0 h 15"/>
                  <a:gd name="T24" fmla="*/ 26 w 66"/>
                  <a:gd name="T25" fmla="*/ 0 h 15"/>
                  <a:gd name="T26" fmla="*/ 36 w 66"/>
                  <a:gd name="T27" fmla="*/ 2 h 15"/>
                  <a:gd name="T28" fmla="*/ 48 w 66"/>
                  <a:gd name="T29" fmla="*/ 2 h 15"/>
                  <a:gd name="T30" fmla="*/ 59 w 66"/>
                  <a:gd name="T31" fmla="*/ 3 h 15"/>
                  <a:gd name="T32" fmla="*/ 66 w 66"/>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3"/>
                    </a:moveTo>
                    <a:lnTo>
                      <a:pt x="59" y="8"/>
                    </a:lnTo>
                    <a:lnTo>
                      <a:pt x="50" y="11"/>
                    </a:lnTo>
                    <a:lnTo>
                      <a:pt x="39" y="14"/>
                    </a:lnTo>
                    <a:lnTo>
                      <a:pt x="29" y="15"/>
                    </a:lnTo>
                    <a:lnTo>
                      <a:pt x="17" y="15"/>
                    </a:lnTo>
                    <a:lnTo>
                      <a:pt x="8" y="14"/>
                    </a:lnTo>
                    <a:lnTo>
                      <a:pt x="2" y="11"/>
                    </a:lnTo>
                    <a:lnTo>
                      <a:pt x="0" y="6"/>
                    </a:lnTo>
                    <a:lnTo>
                      <a:pt x="1" y="2"/>
                    </a:lnTo>
                    <a:lnTo>
                      <a:pt x="7" y="0"/>
                    </a:lnTo>
                    <a:lnTo>
                      <a:pt x="14" y="0"/>
                    </a:lnTo>
                    <a:lnTo>
                      <a:pt x="26" y="0"/>
                    </a:lnTo>
                    <a:lnTo>
                      <a:pt x="36" y="2"/>
                    </a:lnTo>
                    <a:lnTo>
                      <a:pt x="48" y="2"/>
                    </a:lnTo>
                    <a:lnTo>
                      <a:pt x="59" y="3"/>
                    </a:lnTo>
                    <a:lnTo>
                      <a:pt x="66"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7" name="Freeform 187"/>
              <p:cNvSpPr>
                <a:spLocks/>
              </p:cNvSpPr>
              <p:nvPr/>
            </p:nvSpPr>
            <p:spPr bwMode="auto">
              <a:xfrm>
                <a:off x="1303" y="2231"/>
                <a:ext cx="64" cy="27"/>
              </a:xfrm>
              <a:custGeom>
                <a:avLst/>
                <a:gdLst>
                  <a:gd name="T0" fmla="*/ 64 w 64"/>
                  <a:gd name="T1" fmla="*/ 27 h 27"/>
                  <a:gd name="T2" fmla="*/ 58 w 64"/>
                  <a:gd name="T3" fmla="*/ 27 h 27"/>
                  <a:gd name="T4" fmla="*/ 48 w 64"/>
                  <a:gd name="T5" fmla="*/ 25 h 27"/>
                  <a:gd name="T6" fmla="*/ 37 w 64"/>
                  <a:gd name="T7" fmla="*/ 22 h 27"/>
                  <a:gd name="T8" fmla="*/ 27 w 64"/>
                  <a:gd name="T9" fmla="*/ 19 h 27"/>
                  <a:gd name="T10" fmla="*/ 17 w 64"/>
                  <a:gd name="T11" fmla="*/ 16 h 27"/>
                  <a:gd name="T12" fmla="*/ 8 w 64"/>
                  <a:gd name="T13" fmla="*/ 12 h 27"/>
                  <a:gd name="T14" fmla="*/ 2 w 64"/>
                  <a:gd name="T15" fmla="*/ 8 h 27"/>
                  <a:gd name="T16" fmla="*/ 0 w 64"/>
                  <a:gd name="T17" fmla="*/ 3 h 27"/>
                  <a:gd name="T18" fmla="*/ 3 w 64"/>
                  <a:gd name="T19" fmla="*/ 0 h 27"/>
                  <a:gd name="T20" fmla="*/ 9 w 64"/>
                  <a:gd name="T21" fmla="*/ 0 h 27"/>
                  <a:gd name="T22" fmla="*/ 18 w 64"/>
                  <a:gd name="T23" fmla="*/ 3 h 27"/>
                  <a:gd name="T24" fmla="*/ 30 w 64"/>
                  <a:gd name="T25" fmla="*/ 8 h 27"/>
                  <a:gd name="T26" fmla="*/ 40 w 64"/>
                  <a:gd name="T27" fmla="*/ 13 h 27"/>
                  <a:gd name="T28" fmla="*/ 50 w 64"/>
                  <a:gd name="T29" fmla="*/ 19 h 27"/>
                  <a:gd name="T30" fmla="*/ 59 w 64"/>
                  <a:gd name="T31" fmla="*/ 24 h 27"/>
                  <a:gd name="T32" fmla="*/ 64 w 64"/>
                  <a:gd name="T33" fmla="*/ 27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7"/>
                  <a:gd name="T53" fmla="*/ 64 w 64"/>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7">
                    <a:moveTo>
                      <a:pt x="64" y="27"/>
                    </a:moveTo>
                    <a:lnTo>
                      <a:pt x="58" y="27"/>
                    </a:lnTo>
                    <a:lnTo>
                      <a:pt x="48" y="25"/>
                    </a:lnTo>
                    <a:lnTo>
                      <a:pt x="37" y="22"/>
                    </a:lnTo>
                    <a:lnTo>
                      <a:pt x="27" y="19"/>
                    </a:lnTo>
                    <a:lnTo>
                      <a:pt x="17" y="16"/>
                    </a:lnTo>
                    <a:lnTo>
                      <a:pt x="8" y="12"/>
                    </a:lnTo>
                    <a:lnTo>
                      <a:pt x="2" y="8"/>
                    </a:lnTo>
                    <a:lnTo>
                      <a:pt x="0" y="3"/>
                    </a:lnTo>
                    <a:lnTo>
                      <a:pt x="3" y="0"/>
                    </a:lnTo>
                    <a:lnTo>
                      <a:pt x="9" y="0"/>
                    </a:lnTo>
                    <a:lnTo>
                      <a:pt x="18" y="3"/>
                    </a:lnTo>
                    <a:lnTo>
                      <a:pt x="30" y="8"/>
                    </a:lnTo>
                    <a:lnTo>
                      <a:pt x="40" y="13"/>
                    </a:lnTo>
                    <a:lnTo>
                      <a:pt x="50" y="19"/>
                    </a:lnTo>
                    <a:lnTo>
                      <a:pt x="59" y="24"/>
                    </a:lnTo>
                    <a:lnTo>
                      <a:pt x="64"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8" name="Freeform 188"/>
              <p:cNvSpPr>
                <a:spLocks/>
              </p:cNvSpPr>
              <p:nvPr/>
            </p:nvSpPr>
            <p:spPr bwMode="auto">
              <a:xfrm>
                <a:off x="1289" y="2305"/>
                <a:ext cx="60" cy="15"/>
              </a:xfrm>
              <a:custGeom>
                <a:avLst/>
                <a:gdLst>
                  <a:gd name="T0" fmla="*/ 60 w 60"/>
                  <a:gd name="T1" fmla="*/ 0 h 15"/>
                  <a:gd name="T2" fmla="*/ 57 w 60"/>
                  <a:gd name="T3" fmla="*/ 4 h 15"/>
                  <a:gd name="T4" fmla="*/ 51 w 60"/>
                  <a:gd name="T5" fmla="*/ 9 h 15"/>
                  <a:gd name="T6" fmla="*/ 42 w 60"/>
                  <a:gd name="T7" fmla="*/ 12 h 15"/>
                  <a:gd name="T8" fmla="*/ 32 w 60"/>
                  <a:gd name="T9" fmla="*/ 15 h 15"/>
                  <a:gd name="T10" fmla="*/ 22 w 60"/>
                  <a:gd name="T11" fmla="*/ 15 h 15"/>
                  <a:gd name="T12" fmla="*/ 13 w 60"/>
                  <a:gd name="T13" fmla="*/ 15 h 15"/>
                  <a:gd name="T14" fmla="*/ 4 w 60"/>
                  <a:gd name="T15" fmla="*/ 12 h 15"/>
                  <a:gd name="T16" fmla="*/ 0 w 60"/>
                  <a:gd name="T17" fmla="*/ 9 h 15"/>
                  <a:gd name="T18" fmla="*/ 0 w 60"/>
                  <a:gd name="T19" fmla="*/ 6 h 15"/>
                  <a:gd name="T20" fmla="*/ 2 w 60"/>
                  <a:gd name="T21" fmla="*/ 3 h 15"/>
                  <a:gd name="T22" fmla="*/ 10 w 60"/>
                  <a:gd name="T23" fmla="*/ 2 h 15"/>
                  <a:gd name="T24" fmla="*/ 20 w 60"/>
                  <a:gd name="T25" fmla="*/ 2 h 15"/>
                  <a:gd name="T26" fmla="*/ 32 w 60"/>
                  <a:gd name="T27" fmla="*/ 2 h 15"/>
                  <a:gd name="T28" fmla="*/ 42 w 60"/>
                  <a:gd name="T29" fmla="*/ 2 h 15"/>
                  <a:gd name="T30" fmla="*/ 53 w 60"/>
                  <a:gd name="T31" fmla="*/ 2 h 15"/>
                  <a:gd name="T32" fmla="*/ 60 w 6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5"/>
                  <a:gd name="T53" fmla="*/ 60 w 6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5">
                    <a:moveTo>
                      <a:pt x="60" y="0"/>
                    </a:moveTo>
                    <a:lnTo>
                      <a:pt x="57" y="4"/>
                    </a:lnTo>
                    <a:lnTo>
                      <a:pt x="51" y="9"/>
                    </a:lnTo>
                    <a:lnTo>
                      <a:pt x="42" y="12"/>
                    </a:lnTo>
                    <a:lnTo>
                      <a:pt x="32" y="15"/>
                    </a:lnTo>
                    <a:lnTo>
                      <a:pt x="22" y="15"/>
                    </a:lnTo>
                    <a:lnTo>
                      <a:pt x="13" y="15"/>
                    </a:lnTo>
                    <a:lnTo>
                      <a:pt x="4" y="12"/>
                    </a:lnTo>
                    <a:lnTo>
                      <a:pt x="0" y="9"/>
                    </a:lnTo>
                    <a:lnTo>
                      <a:pt x="0" y="6"/>
                    </a:lnTo>
                    <a:lnTo>
                      <a:pt x="2" y="3"/>
                    </a:lnTo>
                    <a:lnTo>
                      <a:pt x="10" y="2"/>
                    </a:lnTo>
                    <a:lnTo>
                      <a:pt x="20" y="2"/>
                    </a:lnTo>
                    <a:lnTo>
                      <a:pt x="32" y="2"/>
                    </a:lnTo>
                    <a:lnTo>
                      <a:pt x="42" y="2"/>
                    </a:lnTo>
                    <a:lnTo>
                      <a:pt x="53" y="2"/>
                    </a:lnTo>
                    <a:lnTo>
                      <a:pt x="6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9" name="Freeform 189"/>
              <p:cNvSpPr>
                <a:spLocks/>
              </p:cNvSpPr>
              <p:nvPr/>
            </p:nvSpPr>
            <p:spPr bwMode="auto">
              <a:xfrm>
                <a:off x="1284" y="2327"/>
                <a:ext cx="65" cy="21"/>
              </a:xfrm>
              <a:custGeom>
                <a:avLst/>
                <a:gdLst>
                  <a:gd name="T0" fmla="*/ 65 w 65"/>
                  <a:gd name="T1" fmla="*/ 0 h 21"/>
                  <a:gd name="T2" fmla="*/ 61 w 65"/>
                  <a:gd name="T3" fmla="*/ 6 h 21"/>
                  <a:gd name="T4" fmla="*/ 53 w 65"/>
                  <a:gd name="T5" fmla="*/ 11 h 21"/>
                  <a:gd name="T6" fmla="*/ 44 w 65"/>
                  <a:gd name="T7" fmla="*/ 15 h 21"/>
                  <a:gd name="T8" fmla="*/ 33 w 65"/>
                  <a:gd name="T9" fmla="*/ 18 h 21"/>
                  <a:gd name="T10" fmla="*/ 22 w 65"/>
                  <a:gd name="T11" fmla="*/ 19 h 21"/>
                  <a:gd name="T12" fmla="*/ 12 w 65"/>
                  <a:gd name="T13" fmla="*/ 21 h 21"/>
                  <a:gd name="T14" fmla="*/ 5 w 65"/>
                  <a:gd name="T15" fmla="*/ 19 h 21"/>
                  <a:gd name="T16" fmla="*/ 0 w 65"/>
                  <a:gd name="T17" fmla="*/ 16 h 21"/>
                  <a:gd name="T18" fmla="*/ 0 w 65"/>
                  <a:gd name="T19" fmla="*/ 14 h 21"/>
                  <a:gd name="T20" fmla="*/ 5 w 65"/>
                  <a:gd name="T21" fmla="*/ 12 h 21"/>
                  <a:gd name="T22" fmla="*/ 12 w 65"/>
                  <a:gd name="T23" fmla="*/ 9 h 21"/>
                  <a:gd name="T24" fmla="*/ 21 w 65"/>
                  <a:gd name="T25" fmla="*/ 8 h 21"/>
                  <a:gd name="T26" fmla="*/ 33 w 65"/>
                  <a:gd name="T27" fmla="*/ 8 h 21"/>
                  <a:gd name="T28" fmla="*/ 44 w 65"/>
                  <a:gd name="T29" fmla="*/ 5 h 21"/>
                  <a:gd name="T30" fmla="*/ 55 w 65"/>
                  <a:gd name="T31" fmla="*/ 3 h 21"/>
                  <a:gd name="T32" fmla="*/ 65 w 6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21"/>
                  <a:gd name="T53" fmla="*/ 65 w 6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21">
                    <a:moveTo>
                      <a:pt x="65" y="0"/>
                    </a:moveTo>
                    <a:lnTo>
                      <a:pt x="61" y="6"/>
                    </a:lnTo>
                    <a:lnTo>
                      <a:pt x="53" y="11"/>
                    </a:lnTo>
                    <a:lnTo>
                      <a:pt x="44" y="15"/>
                    </a:lnTo>
                    <a:lnTo>
                      <a:pt x="33" y="18"/>
                    </a:lnTo>
                    <a:lnTo>
                      <a:pt x="22" y="19"/>
                    </a:lnTo>
                    <a:lnTo>
                      <a:pt x="12" y="21"/>
                    </a:lnTo>
                    <a:lnTo>
                      <a:pt x="5" y="19"/>
                    </a:lnTo>
                    <a:lnTo>
                      <a:pt x="0" y="16"/>
                    </a:lnTo>
                    <a:lnTo>
                      <a:pt x="0" y="14"/>
                    </a:lnTo>
                    <a:lnTo>
                      <a:pt x="5" y="12"/>
                    </a:lnTo>
                    <a:lnTo>
                      <a:pt x="12" y="9"/>
                    </a:lnTo>
                    <a:lnTo>
                      <a:pt x="21" y="8"/>
                    </a:lnTo>
                    <a:lnTo>
                      <a:pt x="33" y="8"/>
                    </a:lnTo>
                    <a:lnTo>
                      <a:pt x="44" y="5"/>
                    </a:lnTo>
                    <a:lnTo>
                      <a:pt x="55"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0" name="Freeform 190"/>
              <p:cNvSpPr>
                <a:spLocks/>
              </p:cNvSpPr>
              <p:nvPr/>
            </p:nvSpPr>
            <p:spPr bwMode="auto">
              <a:xfrm>
                <a:off x="1289" y="2346"/>
                <a:ext cx="62" cy="27"/>
              </a:xfrm>
              <a:custGeom>
                <a:avLst/>
                <a:gdLst>
                  <a:gd name="T0" fmla="*/ 62 w 62"/>
                  <a:gd name="T1" fmla="*/ 0 h 27"/>
                  <a:gd name="T2" fmla="*/ 57 w 62"/>
                  <a:gd name="T3" fmla="*/ 6 h 27"/>
                  <a:gd name="T4" fmla="*/ 48 w 62"/>
                  <a:gd name="T5" fmla="*/ 14 h 27"/>
                  <a:gd name="T6" fmla="*/ 39 w 62"/>
                  <a:gd name="T7" fmla="*/ 18 h 27"/>
                  <a:gd name="T8" fmla="*/ 29 w 62"/>
                  <a:gd name="T9" fmla="*/ 23 h 27"/>
                  <a:gd name="T10" fmla="*/ 19 w 62"/>
                  <a:gd name="T11" fmla="*/ 26 h 27"/>
                  <a:gd name="T12" fmla="*/ 10 w 62"/>
                  <a:gd name="T13" fmla="*/ 27 h 27"/>
                  <a:gd name="T14" fmla="*/ 2 w 62"/>
                  <a:gd name="T15" fmla="*/ 27 h 27"/>
                  <a:gd name="T16" fmla="*/ 0 w 62"/>
                  <a:gd name="T17" fmla="*/ 24 h 27"/>
                  <a:gd name="T18" fmla="*/ 1 w 62"/>
                  <a:gd name="T19" fmla="*/ 21 h 27"/>
                  <a:gd name="T20" fmla="*/ 5 w 62"/>
                  <a:gd name="T21" fmla="*/ 17 h 27"/>
                  <a:gd name="T22" fmla="*/ 13 w 62"/>
                  <a:gd name="T23" fmla="*/ 14 h 27"/>
                  <a:gd name="T24" fmla="*/ 23 w 62"/>
                  <a:gd name="T25" fmla="*/ 12 h 27"/>
                  <a:gd name="T26" fmla="*/ 33 w 62"/>
                  <a:gd name="T27" fmla="*/ 9 h 27"/>
                  <a:gd name="T28" fmla="*/ 44 w 62"/>
                  <a:gd name="T29" fmla="*/ 6 h 27"/>
                  <a:gd name="T30" fmla="*/ 54 w 62"/>
                  <a:gd name="T31" fmla="*/ 3 h 27"/>
                  <a:gd name="T32" fmla="*/ 62 w 62"/>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7"/>
                  <a:gd name="T53" fmla="*/ 62 w 62"/>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7">
                    <a:moveTo>
                      <a:pt x="62" y="0"/>
                    </a:moveTo>
                    <a:lnTo>
                      <a:pt x="57" y="6"/>
                    </a:lnTo>
                    <a:lnTo>
                      <a:pt x="48" y="14"/>
                    </a:lnTo>
                    <a:lnTo>
                      <a:pt x="39" y="18"/>
                    </a:lnTo>
                    <a:lnTo>
                      <a:pt x="29" y="23"/>
                    </a:lnTo>
                    <a:lnTo>
                      <a:pt x="19" y="26"/>
                    </a:lnTo>
                    <a:lnTo>
                      <a:pt x="10" y="27"/>
                    </a:lnTo>
                    <a:lnTo>
                      <a:pt x="2" y="27"/>
                    </a:lnTo>
                    <a:lnTo>
                      <a:pt x="0" y="24"/>
                    </a:lnTo>
                    <a:lnTo>
                      <a:pt x="1" y="21"/>
                    </a:lnTo>
                    <a:lnTo>
                      <a:pt x="5" y="17"/>
                    </a:lnTo>
                    <a:lnTo>
                      <a:pt x="13" y="14"/>
                    </a:lnTo>
                    <a:lnTo>
                      <a:pt x="23" y="12"/>
                    </a:lnTo>
                    <a:lnTo>
                      <a:pt x="33" y="9"/>
                    </a:lnTo>
                    <a:lnTo>
                      <a:pt x="44" y="6"/>
                    </a:lnTo>
                    <a:lnTo>
                      <a:pt x="54" y="3"/>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1" name="Freeform 191"/>
              <p:cNvSpPr>
                <a:spLocks/>
              </p:cNvSpPr>
              <p:nvPr/>
            </p:nvSpPr>
            <p:spPr bwMode="auto">
              <a:xfrm>
                <a:off x="1291" y="2370"/>
                <a:ext cx="65" cy="40"/>
              </a:xfrm>
              <a:custGeom>
                <a:avLst/>
                <a:gdLst>
                  <a:gd name="T0" fmla="*/ 65 w 65"/>
                  <a:gd name="T1" fmla="*/ 0 h 40"/>
                  <a:gd name="T2" fmla="*/ 58 w 65"/>
                  <a:gd name="T3" fmla="*/ 6 h 40"/>
                  <a:gd name="T4" fmla="*/ 51 w 65"/>
                  <a:gd name="T5" fmla="*/ 13 h 40"/>
                  <a:gd name="T6" fmla="*/ 40 w 65"/>
                  <a:gd name="T7" fmla="*/ 22 h 40"/>
                  <a:gd name="T8" fmla="*/ 30 w 65"/>
                  <a:gd name="T9" fmla="*/ 30 h 40"/>
                  <a:gd name="T10" fmla="*/ 20 w 65"/>
                  <a:gd name="T11" fmla="*/ 36 h 40"/>
                  <a:gd name="T12" fmla="*/ 12 w 65"/>
                  <a:gd name="T13" fmla="*/ 39 h 40"/>
                  <a:gd name="T14" fmla="*/ 5 w 65"/>
                  <a:gd name="T15" fmla="*/ 40 h 40"/>
                  <a:gd name="T16" fmla="*/ 0 w 65"/>
                  <a:gd name="T17" fmla="*/ 37 h 40"/>
                  <a:gd name="T18" fmla="*/ 0 w 65"/>
                  <a:gd name="T19" fmla="*/ 33 h 40"/>
                  <a:gd name="T20" fmla="*/ 6 w 65"/>
                  <a:gd name="T21" fmla="*/ 27 h 40"/>
                  <a:gd name="T22" fmla="*/ 14 w 65"/>
                  <a:gd name="T23" fmla="*/ 22 h 40"/>
                  <a:gd name="T24" fmla="*/ 26 w 65"/>
                  <a:gd name="T25" fmla="*/ 16 h 40"/>
                  <a:gd name="T26" fmla="*/ 37 w 65"/>
                  <a:gd name="T27" fmla="*/ 12 h 40"/>
                  <a:gd name="T28" fmla="*/ 49 w 65"/>
                  <a:gd name="T29" fmla="*/ 7 h 40"/>
                  <a:gd name="T30" fmla="*/ 58 w 65"/>
                  <a:gd name="T31" fmla="*/ 3 h 40"/>
                  <a:gd name="T32" fmla="*/ 65 w 65"/>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0"/>
                  <a:gd name="T53" fmla="*/ 65 w 6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0">
                    <a:moveTo>
                      <a:pt x="65" y="0"/>
                    </a:moveTo>
                    <a:lnTo>
                      <a:pt x="58" y="6"/>
                    </a:lnTo>
                    <a:lnTo>
                      <a:pt x="51" y="13"/>
                    </a:lnTo>
                    <a:lnTo>
                      <a:pt x="40" y="22"/>
                    </a:lnTo>
                    <a:lnTo>
                      <a:pt x="30" y="30"/>
                    </a:lnTo>
                    <a:lnTo>
                      <a:pt x="20" y="36"/>
                    </a:lnTo>
                    <a:lnTo>
                      <a:pt x="12" y="39"/>
                    </a:lnTo>
                    <a:lnTo>
                      <a:pt x="5" y="40"/>
                    </a:lnTo>
                    <a:lnTo>
                      <a:pt x="0" y="37"/>
                    </a:lnTo>
                    <a:lnTo>
                      <a:pt x="0" y="33"/>
                    </a:lnTo>
                    <a:lnTo>
                      <a:pt x="6" y="27"/>
                    </a:lnTo>
                    <a:lnTo>
                      <a:pt x="14" y="22"/>
                    </a:lnTo>
                    <a:lnTo>
                      <a:pt x="26" y="16"/>
                    </a:lnTo>
                    <a:lnTo>
                      <a:pt x="37" y="12"/>
                    </a:lnTo>
                    <a:lnTo>
                      <a:pt x="49" y="7"/>
                    </a:lnTo>
                    <a:lnTo>
                      <a:pt x="58"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2" name="Freeform 192"/>
              <p:cNvSpPr>
                <a:spLocks/>
              </p:cNvSpPr>
              <p:nvPr/>
            </p:nvSpPr>
            <p:spPr bwMode="auto">
              <a:xfrm>
                <a:off x="1303" y="2397"/>
                <a:ext cx="64" cy="54"/>
              </a:xfrm>
              <a:custGeom>
                <a:avLst/>
                <a:gdLst>
                  <a:gd name="T0" fmla="*/ 64 w 64"/>
                  <a:gd name="T1" fmla="*/ 0 h 54"/>
                  <a:gd name="T2" fmla="*/ 58 w 64"/>
                  <a:gd name="T3" fmla="*/ 6 h 54"/>
                  <a:gd name="T4" fmla="*/ 50 w 64"/>
                  <a:gd name="T5" fmla="*/ 14 h 54"/>
                  <a:gd name="T6" fmla="*/ 40 w 64"/>
                  <a:gd name="T7" fmla="*/ 25 h 54"/>
                  <a:gd name="T8" fmla="*/ 30 w 64"/>
                  <a:gd name="T9" fmla="*/ 35 h 54"/>
                  <a:gd name="T10" fmla="*/ 19 w 64"/>
                  <a:gd name="T11" fmla="*/ 44 h 54"/>
                  <a:gd name="T12" fmla="*/ 11 w 64"/>
                  <a:gd name="T13" fmla="*/ 51 h 54"/>
                  <a:gd name="T14" fmla="*/ 3 w 64"/>
                  <a:gd name="T15" fmla="*/ 54 h 54"/>
                  <a:gd name="T16" fmla="*/ 0 w 64"/>
                  <a:gd name="T17" fmla="*/ 51 h 54"/>
                  <a:gd name="T18" fmla="*/ 2 w 64"/>
                  <a:gd name="T19" fmla="*/ 46 h 54"/>
                  <a:gd name="T20" fmla="*/ 8 w 64"/>
                  <a:gd name="T21" fmla="*/ 38 h 54"/>
                  <a:gd name="T22" fmla="*/ 17 w 64"/>
                  <a:gd name="T23" fmla="*/ 31 h 54"/>
                  <a:gd name="T24" fmla="*/ 28 w 64"/>
                  <a:gd name="T25" fmla="*/ 23 h 54"/>
                  <a:gd name="T26" fmla="*/ 39 w 64"/>
                  <a:gd name="T27" fmla="*/ 16 h 54"/>
                  <a:gd name="T28" fmla="*/ 50 w 64"/>
                  <a:gd name="T29" fmla="*/ 9 h 54"/>
                  <a:gd name="T30" fmla="*/ 59 w 64"/>
                  <a:gd name="T31" fmla="*/ 4 h 54"/>
                  <a:gd name="T32" fmla="*/ 64 w 64"/>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4"/>
                  <a:gd name="T53" fmla="*/ 64 w 6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4">
                    <a:moveTo>
                      <a:pt x="64" y="0"/>
                    </a:moveTo>
                    <a:lnTo>
                      <a:pt x="58" y="6"/>
                    </a:lnTo>
                    <a:lnTo>
                      <a:pt x="50" y="14"/>
                    </a:lnTo>
                    <a:lnTo>
                      <a:pt x="40" y="25"/>
                    </a:lnTo>
                    <a:lnTo>
                      <a:pt x="30" y="35"/>
                    </a:lnTo>
                    <a:lnTo>
                      <a:pt x="19" y="44"/>
                    </a:lnTo>
                    <a:lnTo>
                      <a:pt x="11" y="51"/>
                    </a:lnTo>
                    <a:lnTo>
                      <a:pt x="3" y="54"/>
                    </a:lnTo>
                    <a:lnTo>
                      <a:pt x="0" y="51"/>
                    </a:lnTo>
                    <a:lnTo>
                      <a:pt x="2" y="46"/>
                    </a:lnTo>
                    <a:lnTo>
                      <a:pt x="8" y="38"/>
                    </a:lnTo>
                    <a:lnTo>
                      <a:pt x="17" y="31"/>
                    </a:lnTo>
                    <a:lnTo>
                      <a:pt x="28" y="23"/>
                    </a:lnTo>
                    <a:lnTo>
                      <a:pt x="39" y="16"/>
                    </a:lnTo>
                    <a:lnTo>
                      <a:pt x="50" y="9"/>
                    </a:lnTo>
                    <a:lnTo>
                      <a:pt x="59" y="4"/>
                    </a:lnTo>
                    <a:lnTo>
                      <a:pt x="6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3" name="Freeform 193"/>
              <p:cNvSpPr>
                <a:spLocks/>
              </p:cNvSpPr>
              <p:nvPr/>
            </p:nvSpPr>
            <p:spPr bwMode="auto">
              <a:xfrm>
                <a:off x="1312" y="2428"/>
                <a:ext cx="65" cy="62"/>
              </a:xfrm>
              <a:custGeom>
                <a:avLst/>
                <a:gdLst>
                  <a:gd name="T0" fmla="*/ 65 w 65"/>
                  <a:gd name="T1" fmla="*/ 0 h 62"/>
                  <a:gd name="T2" fmla="*/ 61 w 65"/>
                  <a:gd name="T3" fmla="*/ 7 h 62"/>
                  <a:gd name="T4" fmla="*/ 53 w 65"/>
                  <a:gd name="T5" fmla="*/ 17 h 62"/>
                  <a:gd name="T6" fmla="*/ 43 w 65"/>
                  <a:gd name="T7" fmla="*/ 29 h 62"/>
                  <a:gd name="T8" fmla="*/ 33 w 65"/>
                  <a:gd name="T9" fmla="*/ 41 h 62"/>
                  <a:gd name="T10" fmla="*/ 22 w 65"/>
                  <a:gd name="T11" fmla="*/ 51 h 62"/>
                  <a:gd name="T12" fmla="*/ 13 w 65"/>
                  <a:gd name="T13" fmla="*/ 59 h 62"/>
                  <a:gd name="T14" fmla="*/ 5 w 65"/>
                  <a:gd name="T15" fmla="*/ 62 h 62"/>
                  <a:gd name="T16" fmla="*/ 0 w 65"/>
                  <a:gd name="T17" fmla="*/ 59 h 62"/>
                  <a:gd name="T18" fmla="*/ 0 w 65"/>
                  <a:gd name="T19" fmla="*/ 53 h 62"/>
                  <a:gd name="T20" fmla="*/ 5 w 65"/>
                  <a:gd name="T21" fmla="*/ 46 h 62"/>
                  <a:gd name="T22" fmla="*/ 15 w 65"/>
                  <a:gd name="T23" fmla="*/ 38 h 62"/>
                  <a:gd name="T24" fmla="*/ 27 w 65"/>
                  <a:gd name="T25" fmla="*/ 29 h 62"/>
                  <a:gd name="T26" fmla="*/ 39 w 65"/>
                  <a:gd name="T27" fmla="*/ 22 h 62"/>
                  <a:gd name="T28" fmla="*/ 50 w 65"/>
                  <a:gd name="T29" fmla="*/ 13 h 62"/>
                  <a:gd name="T30" fmla="*/ 59 w 65"/>
                  <a:gd name="T31" fmla="*/ 6 h 62"/>
                  <a:gd name="T32" fmla="*/ 65 w 65"/>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2"/>
                  <a:gd name="T53" fmla="*/ 65 w 65"/>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2">
                    <a:moveTo>
                      <a:pt x="65" y="0"/>
                    </a:moveTo>
                    <a:lnTo>
                      <a:pt x="61" y="7"/>
                    </a:lnTo>
                    <a:lnTo>
                      <a:pt x="53" y="17"/>
                    </a:lnTo>
                    <a:lnTo>
                      <a:pt x="43" y="29"/>
                    </a:lnTo>
                    <a:lnTo>
                      <a:pt x="33" y="41"/>
                    </a:lnTo>
                    <a:lnTo>
                      <a:pt x="22" y="51"/>
                    </a:lnTo>
                    <a:lnTo>
                      <a:pt x="13" y="59"/>
                    </a:lnTo>
                    <a:lnTo>
                      <a:pt x="5" y="62"/>
                    </a:lnTo>
                    <a:lnTo>
                      <a:pt x="0" y="59"/>
                    </a:lnTo>
                    <a:lnTo>
                      <a:pt x="0" y="53"/>
                    </a:lnTo>
                    <a:lnTo>
                      <a:pt x="5" y="46"/>
                    </a:lnTo>
                    <a:lnTo>
                      <a:pt x="15" y="38"/>
                    </a:lnTo>
                    <a:lnTo>
                      <a:pt x="27" y="29"/>
                    </a:lnTo>
                    <a:lnTo>
                      <a:pt x="39" y="22"/>
                    </a:lnTo>
                    <a:lnTo>
                      <a:pt x="50" y="13"/>
                    </a:lnTo>
                    <a:lnTo>
                      <a:pt x="59" y="6"/>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4" name="Freeform 194"/>
              <p:cNvSpPr>
                <a:spLocks/>
              </p:cNvSpPr>
              <p:nvPr/>
            </p:nvSpPr>
            <p:spPr bwMode="auto">
              <a:xfrm>
                <a:off x="1330" y="2451"/>
                <a:ext cx="62" cy="71"/>
              </a:xfrm>
              <a:custGeom>
                <a:avLst/>
                <a:gdLst>
                  <a:gd name="T0" fmla="*/ 62 w 62"/>
                  <a:gd name="T1" fmla="*/ 0 h 71"/>
                  <a:gd name="T2" fmla="*/ 59 w 62"/>
                  <a:gd name="T3" fmla="*/ 9 h 71"/>
                  <a:gd name="T4" fmla="*/ 53 w 62"/>
                  <a:gd name="T5" fmla="*/ 21 h 71"/>
                  <a:gd name="T6" fmla="*/ 46 w 62"/>
                  <a:gd name="T7" fmla="*/ 33 h 71"/>
                  <a:gd name="T8" fmla="*/ 38 w 62"/>
                  <a:gd name="T9" fmla="*/ 45 h 71"/>
                  <a:gd name="T10" fmla="*/ 29 w 62"/>
                  <a:gd name="T11" fmla="*/ 55 h 71"/>
                  <a:gd name="T12" fmla="*/ 21 w 62"/>
                  <a:gd name="T13" fmla="*/ 64 h 71"/>
                  <a:gd name="T14" fmla="*/ 10 w 62"/>
                  <a:gd name="T15" fmla="*/ 70 h 71"/>
                  <a:gd name="T16" fmla="*/ 1 w 62"/>
                  <a:gd name="T17" fmla="*/ 71 h 71"/>
                  <a:gd name="T18" fmla="*/ 0 w 62"/>
                  <a:gd name="T19" fmla="*/ 68 h 71"/>
                  <a:gd name="T20" fmla="*/ 3 w 62"/>
                  <a:gd name="T21" fmla="*/ 61 h 71"/>
                  <a:gd name="T22" fmla="*/ 12 w 62"/>
                  <a:gd name="T23" fmla="*/ 51 h 71"/>
                  <a:gd name="T24" fmla="*/ 22 w 62"/>
                  <a:gd name="T25" fmla="*/ 39 h 71"/>
                  <a:gd name="T26" fmla="*/ 34 w 62"/>
                  <a:gd name="T27" fmla="*/ 27 h 71"/>
                  <a:gd name="T28" fmla="*/ 46 w 62"/>
                  <a:gd name="T29" fmla="*/ 15 h 71"/>
                  <a:gd name="T30" fmla="*/ 56 w 62"/>
                  <a:gd name="T31" fmla="*/ 6 h 71"/>
                  <a:gd name="T32" fmla="*/ 62 w 6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71"/>
                  <a:gd name="T53" fmla="*/ 62 w 6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71">
                    <a:moveTo>
                      <a:pt x="62" y="0"/>
                    </a:moveTo>
                    <a:lnTo>
                      <a:pt x="59" y="9"/>
                    </a:lnTo>
                    <a:lnTo>
                      <a:pt x="53" y="21"/>
                    </a:lnTo>
                    <a:lnTo>
                      <a:pt x="46" y="33"/>
                    </a:lnTo>
                    <a:lnTo>
                      <a:pt x="38" y="45"/>
                    </a:lnTo>
                    <a:lnTo>
                      <a:pt x="29" y="55"/>
                    </a:lnTo>
                    <a:lnTo>
                      <a:pt x="21" y="64"/>
                    </a:lnTo>
                    <a:lnTo>
                      <a:pt x="10" y="70"/>
                    </a:lnTo>
                    <a:lnTo>
                      <a:pt x="1" y="71"/>
                    </a:lnTo>
                    <a:lnTo>
                      <a:pt x="0" y="68"/>
                    </a:lnTo>
                    <a:lnTo>
                      <a:pt x="3" y="61"/>
                    </a:lnTo>
                    <a:lnTo>
                      <a:pt x="12" y="51"/>
                    </a:lnTo>
                    <a:lnTo>
                      <a:pt x="22" y="39"/>
                    </a:lnTo>
                    <a:lnTo>
                      <a:pt x="34" y="27"/>
                    </a:lnTo>
                    <a:lnTo>
                      <a:pt x="46" y="15"/>
                    </a:lnTo>
                    <a:lnTo>
                      <a:pt x="56" y="6"/>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5" name="Freeform 195"/>
              <p:cNvSpPr>
                <a:spLocks/>
              </p:cNvSpPr>
              <p:nvPr/>
            </p:nvSpPr>
            <p:spPr bwMode="auto">
              <a:xfrm>
                <a:off x="1370" y="2469"/>
                <a:ext cx="28" cy="78"/>
              </a:xfrm>
              <a:custGeom>
                <a:avLst/>
                <a:gdLst>
                  <a:gd name="T0" fmla="*/ 0 w 28"/>
                  <a:gd name="T1" fmla="*/ 78 h 78"/>
                  <a:gd name="T2" fmla="*/ 1 w 28"/>
                  <a:gd name="T3" fmla="*/ 67 h 78"/>
                  <a:gd name="T4" fmla="*/ 9 w 28"/>
                  <a:gd name="T5" fmla="*/ 43 h 78"/>
                  <a:gd name="T6" fmla="*/ 19 w 28"/>
                  <a:gd name="T7" fmla="*/ 18 h 78"/>
                  <a:gd name="T8" fmla="*/ 26 w 28"/>
                  <a:gd name="T9" fmla="*/ 0 h 78"/>
                  <a:gd name="T10" fmla="*/ 28 w 28"/>
                  <a:gd name="T11" fmla="*/ 24 h 78"/>
                  <a:gd name="T12" fmla="*/ 22 w 28"/>
                  <a:gd name="T13" fmla="*/ 52 h 78"/>
                  <a:gd name="T14" fmla="*/ 13 w 28"/>
                  <a:gd name="T15" fmla="*/ 73 h 78"/>
                  <a:gd name="T16" fmla="*/ 0 w 28"/>
                  <a:gd name="T17" fmla="*/ 7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8"/>
                  <a:gd name="T29" fmla="*/ 28 w 2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8">
                    <a:moveTo>
                      <a:pt x="0" y="78"/>
                    </a:moveTo>
                    <a:lnTo>
                      <a:pt x="1" y="67"/>
                    </a:lnTo>
                    <a:lnTo>
                      <a:pt x="9" y="43"/>
                    </a:lnTo>
                    <a:lnTo>
                      <a:pt x="19" y="18"/>
                    </a:lnTo>
                    <a:lnTo>
                      <a:pt x="26" y="0"/>
                    </a:lnTo>
                    <a:lnTo>
                      <a:pt x="28" y="24"/>
                    </a:lnTo>
                    <a:lnTo>
                      <a:pt x="22" y="52"/>
                    </a:lnTo>
                    <a:lnTo>
                      <a:pt x="13" y="73"/>
                    </a:lnTo>
                    <a:lnTo>
                      <a:pt x="0" y="7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6" name="Freeform 196"/>
              <p:cNvSpPr>
                <a:spLocks/>
              </p:cNvSpPr>
              <p:nvPr/>
            </p:nvSpPr>
            <p:spPr bwMode="auto">
              <a:xfrm>
                <a:off x="1392" y="2496"/>
                <a:ext cx="28" cy="75"/>
              </a:xfrm>
              <a:custGeom>
                <a:avLst/>
                <a:gdLst>
                  <a:gd name="T0" fmla="*/ 0 w 28"/>
                  <a:gd name="T1" fmla="*/ 75 h 75"/>
                  <a:gd name="T2" fmla="*/ 1 w 28"/>
                  <a:gd name="T3" fmla="*/ 63 h 75"/>
                  <a:gd name="T4" fmla="*/ 10 w 28"/>
                  <a:gd name="T5" fmla="*/ 40 h 75"/>
                  <a:gd name="T6" fmla="*/ 21 w 28"/>
                  <a:gd name="T7" fmla="*/ 16 h 75"/>
                  <a:gd name="T8" fmla="*/ 26 w 28"/>
                  <a:gd name="T9" fmla="*/ 0 h 75"/>
                  <a:gd name="T10" fmla="*/ 28 w 28"/>
                  <a:gd name="T11" fmla="*/ 23 h 75"/>
                  <a:gd name="T12" fmla="*/ 22 w 28"/>
                  <a:gd name="T13" fmla="*/ 50 h 75"/>
                  <a:gd name="T14" fmla="*/ 13 w 28"/>
                  <a:gd name="T15" fmla="*/ 71 h 75"/>
                  <a:gd name="T16" fmla="*/ 0 w 28"/>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5"/>
                  <a:gd name="T29" fmla="*/ 28 w 2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5">
                    <a:moveTo>
                      <a:pt x="0" y="75"/>
                    </a:moveTo>
                    <a:lnTo>
                      <a:pt x="1" y="63"/>
                    </a:lnTo>
                    <a:lnTo>
                      <a:pt x="10" y="40"/>
                    </a:lnTo>
                    <a:lnTo>
                      <a:pt x="21" y="16"/>
                    </a:lnTo>
                    <a:lnTo>
                      <a:pt x="26" y="0"/>
                    </a:lnTo>
                    <a:lnTo>
                      <a:pt x="28" y="23"/>
                    </a:lnTo>
                    <a:lnTo>
                      <a:pt x="22" y="50"/>
                    </a:lnTo>
                    <a:lnTo>
                      <a:pt x="13" y="71"/>
                    </a:lnTo>
                    <a:lnTo>
                      <a:pt x="0"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7" name="Freeform 197"/>
              <p:cNvSpPr>
                <a:spLocks/>
              </p:cNvSpPr>
              <p:nvPr/>
            </p:nvSpPr>
            <p:spPr bwMode="auto">
              <a:xfrm>
                <a:off x="1275" y="2419"/>
                <a:ext cx="83" cy="383"/>
              </a:xfrm>
              <a:custGeom>
                <a:avLst/>
                <a:gdLst>
                  <a:gd name="T0" fmla="*/ 12 w 83"/>
                  <a:gd name="T1" fmla="*/ 4 h 383"/>
                  <a:gd name="T2" fmla="*/ 9 w 83"/>
                  <a:gd name="T3" fmla="*/ 3 h 383"/>
                  <a:gd name="T4" fmla="*/ 6 w 83"/>
                  <a:gd name="T5" fmla="*/ 1 h 383"/>
                  <a:gd name="T6" fmla="*/ 3 w 83"/>
                  <a:gd name="T7" fmla="*/ 1 h 383"/>
                  <a:gd name="T8" fmla="*/ 0 w 83"/>
                  <a:gd name="T9" fmla="*/ 0 h 383"/>
                  <a:gd name="T10" fmla="*/ 28 w 83"/>
                  <a:gd name="T11" fmla="*/ 56 h 383"/>
                  <a:gd name="T12" fmla="*/ 49 w 83"/>
                  <a:gd name="T13" fmla="*/ 111 h 383"/>
                  <a:gd name="T14" fmla="*/ 62 w 83"/>
                  <a:gd name="T15" fmla="*/ 164 h 383"/>
                  <a:gd name="T16" fmla="*/ 70 w 83"/>
                  <a:gd name="T17" fmla="*/ 214 h 383"/>
                  <a:gd name="T18" fmla="*/ 73 w 83"/>
                  <a:gd name="T19" fmla="*/ 261 h 383"/>
                  <a:gd name="T20" fmla="*/ 74 w 83"/>
                  <a:gd name="T21" fmla="*/ 306 h 383"/>
                  <a:gd name="T22" fmla="*/ 74 w 83"/>
                  <a:gd name="T23" fmla="*/ 346 h 383"/>
                  <a:gd name="T24" fmla="*/ 73 w 83"/>
                  <a:gd name="T25" fmla="*/ 383 h 383"/>
                  <a:gd name="T26" fmla="*/ 78 w 83"/>
                  <a:gd name="T27" fmla="*/ 355 h 383"/>
                  <a:gd name="T28" fmla="*/ 83 w 83"/>
                  <a:gd name="T29" fmla="*/ 315 h 383"/>
                  <a:gd name="T30" fmla="*/ 83 w 83"/>
                  <a:gd name="T31" fmla="*/ 263 h 383"/>
                  <a:gd name="T32" fmla="*/ 80 w 83"/>
                  <a:gd name="T33" fmla="*/ 207 h 383"/>
                  <a:gd name="T34" fmla="*/ 71 w 83"/>
                  <a:gd name="T35" fmla="*/ 149 h 383"/>
                  <a:gd name="T36" fmla="*/ 58 w 83"/>
                  <a:gd name="T37" fmla="*/ 93 h 383"/>
                  <a:gd name="T38" fmla="*/ 39 w 83"/>
                  <a:gd name="T39" fmla="*/ 44 h 383"/>
                  <a:gd name="T40" fmla="*/ 12 w 83"/>
                  <a:gd name="T41" fmla="*/ 4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383"/>
                  <a:gd name="T65" fmla="*/ 83 w 83"/>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383">
                    <a:moveTo>
                      <a:pt x="12" y="4"/>
                    </a:moveTo>
                    <a:lnTo>
                      <a:pt x="9" y="3"/>
                    </a:lnTo>
                    <a:lnTo>
                      <a:pt x="6" y="1"/>
                    </a:lnTo>
                    <a:lnTo>
                      <a:pt x="3" y="1"/>
                    </a:lnTo>
                    <a:lnTo>
                      <a:pt x="0" y="0"/>
                    </a:lnTo>
                    <a:lnTo>
                      <a:pt x="28" y="56"/>
                    </a:lnTo>
                    <a:lnTo>
                      <a:pt x="49" y="111"/>
                    </a:lnTo>
                    <a:lnTo>
                      <a:pt x="62" y="164"/>
                    </a:lnTo>
                    <a:lnTo>
                      <a:pt x="70" y="214"/>
                    </a:lnTo>
                    <a:lnTo>
                      <a:pt x="73" y="261"/>
                    </a:lnTo>
                    <a:lnTo>
                      <a:pt x="74" y="306"/>
                    </a:lnTo>
                    <a:lnTo>
                      <a:pt x="74" y="346"/>
                    </a:lnTo>
                    <a:lnTo>
                      <a:pt x="73" y="383"/>
                    </a:lnTo>
                    <a:lnTo>
                      <a:pt x="78" y="355"/>
                    </a:lnTo>
                    <a:lnTo>
                      <a:pt x="83" y="315"/>
                    </a:lnTo>
                    <a:lnTo>
                      <a:pt x="83" y="263"/>
                    </a:lnTo>
                    <a:lnTo>
                      <a:pt x="80" y="207"/>
                    </a:lnTo>
                    <a:lnTo>
                      <a:pt x="71" y="149"/>
                    </a:lnTo>
                    <a:lnTo>
                      <a:pt x="58" y="93"/>
                    </a:lnTo>
                    <a:lnTo>
                      <a:pt x="39" y="44"/>
                    </a:lnTo>
                    <a:lnTo>
                      <a:pt x="12"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8" name="Freeform 198"/>
              <p:cNvSpPr>
                <a:spLocks/>
              </p:cNvSpPr>
              <p:nvPr/>
            </p:nvSpPr>
            <p:spPr bwMode="auto">
              <a:xfrm>
                <a:off x="1296" y="2722"/>
                <a:ext cx="57" cy="56"/>
              </a:xfrm>
              <a:custGeom>
                <a:avLst/>
                <a:gdLst>
                  <a:gd name="T0" fmla="*/ 0 w 57"/>
                  <a:gd name="T1" fmla="*/ 55 h 56"/>
                  <a:gd name="T2" fmla="*/ 3 w 57"/>
                  <a:gd name="T3" fmla="*/ 56 h 56"/>
                  <a:gd name="T4" fmla="*/ 9 w 57"/>
                  <a:gd name="T5" fmla="*/ 55 h 56"/>
                  <a:gd name="T6" fmla="*/ 18 w 57"/>
                  <a:gd name="T7" fmla="*/ 50 h 56"/>
                  <a:gd name="T8" fmla="*/ 28 w 57"/>
                  <a:gd name="T9" fmla="*/ 44 h 56"/>
                  <a:gd name="T10" fmla="*/ 37 w 57"/>
                  <a:gd name="T11" fmla="*/ 35 h 56"/>
                  <a:gd name="T12" fmla="*/ 47 w 57"/>
                  <a:gd name="T13" fmla="*/ 25 h 56"/>
                  <a:gd name="T14" fmla="*/ 53 w 57"/>
                  <a:gd name="T15" fmla="*/ 13 h 56"/>
                  <a:gd name="T16" fmla="*/ 57 w 57"/>
                  <a:gd name="T17" fmla="*/ 0 h 56"/>
                  <a:gd name="T18" fmla="*/ 52 w 57"/>
                  <a:gd name="T19" fmla="*/ 7 h 56"/>
                  <a:gd name="T20" fmla="*/ 43 w 57"/>
                  <a:gd name="T21" fmla="*/ 15 h 56"/>
                  <a:gd name="T22" fmla="*/ 34 w 57"/>
                  <a:gd name="T23" fmla="*/ 22 h 56"/>
                  <a:gd name="T24" fmla="*/ 24 w 57"/>
                  <a:gd name="T25" fmla="*/ 29 h 56"/>
                  <a:gd name="T26" fmla="*/ 13 w 57"/>
                  <a:gd name="T27" fmla="*/ 38 h 56"/>
                  <a:gd name="T28" fmla="*/ 6 w 57"/>
                  <a:gd name="T29" fmla="*/ 44 h 56"/>
                  <a:gd name="T30" fmla="*/ 1 w 57"/>
                  <a:gd name="T31" fmla="*/ 50 h 56"/>
                  <a:gd name="T32" fmla="*/ 0 w 5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6"/>
                  <a:gd name="T53" fmla="*/ 57 w 5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6">
                    <a:moveTo>
                      <a:pt x="0" y="55"/>
                    </a:moveTo>
                    <a:lnTo>
                      <a:pt x="3" y="56"/>
                    </a:lnTo>
                    <a:lnTo>
                      <a:pt x="9" y="55"/>
                    </a:lnTo>
                    <a:lnTo>
                      <a:pt x="18" y="50"/>
                    </a:lnTo>
                    <a:lnTo>
                      <a:pt x="28" y="44"/>
                    </a:lnTo>
                    <a:lnTo>
                      <a:pt x="37" y="35"/>
                    </a:lnTo>
                    <a:lnTo>
                      <a:pt x="47" y="25"/>
                    </a:lnTo>
                    <a:lnTo>
                      <a:pt x="53" y="13"/>
                    </a:lnTo>
                    <a:lnTo>
                      <a:pt x="57" y="0"/>
                    </a:lnTo>
                    <a:lnTo>
                      <a:pt x="52" y="7"/>
                    </a:lnTo>
                    <a:lnTo>
                      <a:pt x="43" y="15"/>
                    </a:lnTo>
                    <a:lnTo>
                      <a:pt x="34" y="22"/>
                    </a:lnTo>
                    <a:lnTo>
                      <a:pt x="24" y="29"/>
                    </a:lnTo>
                    <a:lnTo>
                      <a:pt x="13" y="38"/>
                    </a:lnTo>
                    <a:lnTo>
                      <a:pt x="6" y="44"/>
                    </a:lnTo>
                    <a:lnTo>
                      <a:pt x="1" y="50"/>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9" name="Freeform 199"/>
              <p:cNvSpPr>
                <a:spLocks/>
              </p:cNvSpPr>
              <p:nvPr/>
            </p:nvSpPr>
            <p:spPr bwMode="auto">
              <a:xfrm>
                <a:off x="1290" y="2654"/>
                <a:ext cx="66" cy="71"/>
              </a:xfrm>
              <a:custGeom>
                <a:avLst/>
                <a:gdLst>
                  <a:gd name="T0" fmla="*/ 0 w 66"/>
                  <a:gd name="T1" fmla="*/ 69 h 71"/>
                  <a:gd name="T2" fmla="*/ 4 w 66"/>
                  <a:gd name="T3" fmla="*/ 71 h 71"/>
                  <a:gd name="T4" fmla="*/ 12 w 66"/>
                  <a:gd name="T5" fmla="*/ 69 h 71"/>
                  <a:gd name="T6" fmla="*/ 21 w 66"/>
                  <a:gd name="T7" fmla="*/ 62 h 71"/>
                  <a:gd name="T8" fmla="*/ 32 w 66"/>
                  <a:gd name="T9" fmla="*/ 53 h 71"/>
                  <a:gd name="T10" fmla="*/ 43 w 66"/>
                  <a:gd name="T11" fmla="*/ 41 h 71"/>
                  <a:gd name="T12" fmla="*/ 53 w 66"/>
                  <a:gd name="T13" fmla="*/ 28 h 71"/>
                  <a:gd name="T14" fmla="*/ 62 w 66"/>
                  <a:gd name="T15" fmla="*/ 15 h 71"/>
                  <a:gd name="T16" fmla="*/ 66 w 66"/>
                  <a:gd name="T17" fmla="*/ 0 h 71"/>
                  <a:gd name="T18" fmla="*/ 62 w 66"/>
                  <a:gd name="T19" fmla="*/ 6 h 71"/>
                  <a:gd name="T20" fmla="*/ 52 w 66"/>
                  <a:gd name="T21" fmla="*/ 13 h 71"/>
                  <a:gd name="T22" fmla="*/ 41 w 66"/>
                  <a:gd name="T23" fmla="*/ 24 h 71"/>
                  <a:gd name="T24" fmla="*/ 30 w 66"/>
                  <a:gd name="T25" fmla="*/ 34 h 71"/>
                  <a:gd name="T26" fmla="*/ 18 w 66"/>
                  <a:gd name="T27" fmla="*/ 44 h 71"/>
                  <a:gd name="T28" fmla="*/ 7 w 66"/>
                  <a:gd name="T29" fmla="*/ 55 h 71"/>
                  <a:gd name="T30" fmla="*/ 1 w 66"/>
                  <a:gd name="T31" fmla="*/ 63 h 71"/>
                  <a:gd name="T32" fmla="*/ 0 w 66"/>
                  <a:gd name="T33" fmla="*/ 69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1"/>
                  <a:gd name="T53" fmla="*/ 66 w 66"/>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1">
                    <a:moveTo>
                      <a:pt x="0" y="69"/>
                    </a:moveTo>
                    <a:lnTo>
                      <a:pt x="4" y="71"/>
                    </a:lnTo>
                    <a:lnTo>
                      <a:pt x="12" y="69"/>
                    </a:lnTo>
                    <a:lnTo>
                      <a:pt x="21" y="62"/>
                    </a:lnTo>
                    <a:lnTo>
                      <a:pt x="32" y="53"/>
                    </a:lnTo>
                    <a:lnTo>
                      <a:pt x="43" y="41"/>
                    </a:lnTo>
                    <a:lnTo>
                      <a:pt x="53" y="28"/>
                    </a:lnTo>
                    <a:lnTo>
                      <a:pt x="62" y="15"/>
                    </a:lnTo>
                    <a:lnTo>
                      <a:pt x="66" y="0"/>
                    </a:lnTo>
                    <a:lnTo>
                      <a:pt x="62" y="6"/>
                    </a:lnTo>
                    <a:lnTo>
                      <a:pt x="52" y="13"/>
                    </a:lnTo>
                    <a:lnTo>
                      <a:pt x="41" y="24"/>
                    </a:lnTo>
                    <a:lnTo>
                      <a:pt x="30" y="34"/>
                    </a:lnTo>
                    <a:lnTo>
                      <a:pt x="18" y="44"/>
                    </a:lnTo>
                    <a:lnTo>
                      <a:pt x="7" y="55"/>
                    </a:lnTo>
                    <a:lnTo>
                      <a:pt x="1" y="63"/>
                    </a:lnTo>
                    <a:lnTo>
                      <a:pt x="0"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0" name="Freeform 200"/>
              <p:cNvSpPr>
                <a:spLocks/>
              </p:cNvSpPr>
              <p:nvPr/>
            </p:nvSpPr>
            <p:spPr bwMode="auto">
              <a:xfrm>
                <a:off x="1277" y="2620"/>
                <a:ext cx="74" cy="62"/>
              </a:xfrm>
              <a:custGeom>
                <a:avLst/>
                <a:gdLst>
                  <a:gd name="T0" fmla="*/ 0 w 74"/>
                  <a:gd name="T1" fmla="*/ 59 h 62"/>
                  <a:gd name="T2" fmla="*/ 4 w 74"/>
                  <a:gd name="T3" fmla="*/ 62 h 62"/>
                  <a:gd name="T4" fmla="*/ 14 w 74"/>
                  <a:gd name="T5" fmla="*/ 60 h 62"/>
                  <a:gd name="T6" fmla="*/ 25 w 74"/>
                  <a:gd name="T7" fmla="*/ 55 h 62"/>
                  <a:gd name="T8" fmla="*/ 38 w 74"/>
                  <a:gd name="T9" fmla="*/ 47 h 62"/>
                  <a:gd name="T10" fmla="*/ 50 w 74"/>
                  <a:gd name="T11" fmla="*/ 37 h 62"/>
                  <a:gd name="T12" fmla="*/ 62 w 74"/>
                  <a:gd name="T13" fmla="*/ 25 h 62"/>
                  <a:gd name="T14" fmla="*/ 69 w 74"/>
                  <a:gd name="T15" fmla="*/ 12 h 62"/>
                  <a:gd name="T16" fmla="*/ 74 w 74"/>
                  <a:gd name="T17" fmla="*/ 0 h 62"/>
                  <a:gd name="T18" fmla="*/ 68 w 74"/>
                  <a:gd name="T19" fmla="*/ 3 h 62"/>
                  <a:gd name="T20" fmla="*/ 59 w 74"/>
                  <a:gd name="T21" fmla="*/ 10 h 62"/>
                  <a:gd name="T22" fmla="*/ 45 w 74"/>
                  <a:gd name="T23" fmla="*/ 18 h 62"/>
                  <a:gd name="T24" fmla="*/ 32 w 74"/>
                  <a:gd name="T25" fmla="*/ 28 h 62"/>
                  <a:gd name="T26" fmla="*/ 20 w 74"/>
                  <a:gd name="T27" fmla="*/ 37 h 62"/>
                  <a:gd name="T28" fmla="*/ 9 w 74"/>
                  <a:gd name="T29" fmla="*/ 47 h 62"/>
                  <a:gd name="T30" fmla="*/ 1 w 74"/>
                  <a:gd name="T31" fmla="*/ 55 h 62"/>
                  <a:gd name="T32" fmla="*/ 0 w 7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2"/>
                  <a:gd name="T53" fmla="*/ 74 w 7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2">
                    <a:moveTo>
                      <a:pt x="0" y="59"/>
                    </a:moveTo>
                    <a:lnTo>
                      <a:pt x="4" y="62"/>
                    </a:lnTo>
                    <a:lnTo>
                      <a:pt x="14" y="60"/>
                    </a:lnTo>
                    <a:lnTo>
                      <a:pt x="25" y="55"/>
                    </a:lnTo>
                    <a:lnTo>
                      <a:pt x="38" y="47"/>
                    </a:lnTo>
                    <a:lnTo>
                      <a:pt x="50" y="37"/>
                    </a:lnTo>
                    <a:lnTo>
                      <a:pt x="62" y="25"/>
                    </a:lnTo>
                    <a:lnTo>
                      <a:pt x="69" y="12"/>
                    </a:lnTo>
                    <a:lnTo>
                      <a:pt x="74" y="0"/>
                    </a:lnTo>
                    <a:lnTo>
                      <a:pt x="68" y="3"/>
                    </a:lnTo>
                    <a:lnTo>
                      <a:pt x="59" y="10"/>
                    </a:lnTo>
                    <a:lnTo>
                      <a:pt x="45" y="18"/>
                    </a:lnTo>
                    <a:lnTo>
                      <a:pt x="32" y="28"/>
                    </a:lnTo>
                    <a:lnTo>
                      <a:pt x="20" y="37"/>
                    </a:lnTo>
                    <a:lnTo>
                      <a:pt x="9" y="47"/>
                    </a:lnTo>
                    <a:lnTo>
                      <a:pt x="1" y="55"/>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1" name="Freeform 201"/>
              <p:cNvSpPr>
                <a:spLocks/>
              </p:cNvSpPr>
              <p:nvPr/>
            </p:nvSpPr>
            <p:spPr bwMode="auto">
              <a:xfrm>
                <a:off x="1275" y="2555"/>
                <a:ext cx="68" cy="53"/>
              </a:xfrm>
              <a:custGeom>
                <a:avLst/>
                <a:gdLst>
                  <a:gd name="T0" fmla="*/ 0 w 68"/>
                  <a:gd name="T1" fmla="*/ 52 h 53"/>
                  <a:gd name="T2" fmla="*/ 3 w 68"/>
                  <a:gd name="T3" fmla="*/ 53 h 53"/>
                  <a:gd name="T4" fmla="*/ 12 w 68"/>
                  <a:gd name="T5" fmla="*/ 52 h 53"/>
                  <a:gd name="T6" fmla="*/ 22 w 68"/>
                  <a:gd name="T7" fmla="*/ 46 h 53"/>
                  <a:gd name="T8" fmla="*/ 34 w 68"/>
                  <a:gd name="T9" fmla="*/ 38 h 53"/>
                  <a:gd name="T10" fmla="*/ 46 w 68"/>
                  <a:gd name="T11" fmla="*/ 29 h 53"/>
                  <a:gd name="T12" fmla="*/ 56 w 68"/>
                  <a:gd name="T13" fmla="*/ 21 h 53"/>
                  <a:gd name="T14" fmla="*/ 65 w 68"/>
                  <a:gd name="T15" fmla="*/ 10 h 53"/>
                  <a:gd name="T16" fmla="*/ 68 w 68"/>
                  <a:gd name="T17" fmla="*/ 0 h 53"/>
                  <a:gd name="T18" fmla="*/ 62 w 68"/>
                  <a:gd name="T19" fmla="*/ 4 h 53"/>
                  <a:gd name="T20" fmla="*/ 52 w 68"/>
                  <a:gd name="T21" fmla="*/ 10 h 53"/>
                  <a:gd name="T22" fmla="*/ 40 w 68"/>
                  <a:gd name="T23" fmla="*/ 16 h 53"/>
                  <a:gd name="T24" fmla="*/ 28 w 68"/>
                  <a:gd name="T25" fmla="*/ 23 h 53"/>
                  <a:gd name="T26" fmla="*/ 16 w 68"/>
                  <a:gd name="T27" fmla="*/ 31 h 53"/>
                  <a:gd name="T28" fmla="*/ 6 w 68"/>
                  <a:gd name="T29" fmla="*/ 38 h 53"/>
                  <a:gd name="T30" fmla="*/ 2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2" y="52"/>
                    </a:lnTo>
                    <a:lnTo>
                      <a:pt x="22" y="46"/>
                    </a:lnTo>
                    <a:lnTo>
                      <a:pt x="34" y="38"/>
                    </a:lnTo>
                    <a:lnTo>
                      <a:pt x="46" y="29"/>
                    </a:lnTo>
                    <a:lnTo>
                      <a:pt x="56" y="21"/>
                    </a:lnTo>
                    <a:lnTo>
                      <a:pt x="65" y="10"/>
                    </a:lnTo>
                    <a:lnTo>
                      <a:pt x="68" y="0"/>
                    </a:lnTo>
                    <a:lnTo>
                      <a:pt x="62" y="4"/>
                    </a:lnTo>
                    <a:lnTo>
                      <a:pt x="52" y="10"/>
                    </a:lnTo>
                    <a:lnTo>
                      <a:pt x="40" y="16"/>
                    </a:lnTo>
                    <a:lnTo>
                      <a:pt x="28" y="23"/>
                    </a:lnTo>
                    <a:lnTo>
                      <a:pt x="16" y="31"/>
                    </a:lnTo>
                    <a:lnTo>
                      <a:pt x="6" y="38"/>
                    </a:lnTo>
                    <a:lnTo>
                      <a:pt x="2" y="46"/>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2" name="Freeform 202"/>
              <p:cNvSpPr>
                <a:spLocks/>
              </p:cNvSpPr>
              <p:nvPr/>
            </p:nvSpPr>
            <p:spPr bwMode="auto">
              <a:xfrm>
                <a:off x="1272" y="2528"/>
                <a:ext cx="62" cy="39"/>
              </a:xfrm>
              <a:custGeom>
                <a:avLst/>
                <a:gdLst>
                  <a:gd name="T0" fmla="*/ 0 w 62"/>
                  <a:gd name="T1" fmla="*/ 34 h 39"/>
                  <a:gd name="T2" fmla="*/ 3 w 62"/>
                  <a:gd name="T3" fmla="*/ 37 h 39"/>
                  <a:gd name="T4" fmla="*/ 11 w 62"/>
                  <a:gd name="T5" fmla="*/ 39 h 39"/>
                  <a:gd name="T6" fmla="*/ 19 w 62"/>
                  <a:gd name="T7" fmla="*/ 37 h 39"/>
                  <a:gd name="T8" fmla="*/ 30 w 62"/>
                  <a:gd name="T9" fmla="*/ 34 h 39"/>
                  <a:gd name="T10" fmla="*/ 40 w 62"/>
                  <a:gd name="T11" fmla="*/ 28 h 39"/>
                  <a:gd name="T12" fmla="*/ 50 w 62"/>
                  <a:gd name="T13" fmla="*/ 21 h 39"/>
                  <a:gd name="T14" fmla="*/ 58 w 62"/>
                  <a:gd name="T15" fmla="*/ 12 h 39"/>
                  <a:gd name="T16" fmla="*/ 62 w 62"/>
                  <a:gd name="T17" fmla="*/ 0 h 39"/>
                  <a:gd name="T18" fmla="*/ 56 w 62"/>
                  <a:gd name="T19" fmla="*/ 3 h 39"/>
                  <a:gd name="T20" fmla="*/ 48 w 62"/>
                  <a:gd name="T21" fmla="*/ 8 h 39"/>
                  <a:gd name="T22" fmla="*/ 36 w 62"/>
                  <a:gd name="T23" fmla="*/ 12 h 39"/>
                  <a:gd name="T24" fmla="*/ 25 w 62"/>
                  <a:gd name="T25" fmla="*/ 17 h 39"/>
                  <a:gd name="T26" fmla="*/ 15 w 62"/>
                  <a:gd name="T27" fmla="*/ 21 h 39"/>
                  <a:gd name="T28" fmla="*/ 6 w 62"/>
                  <a:gd name="T29" fmla="*/ 25 h 39"/>
                  <a:gd name="T30" fmla="*/ 2 w 62"/>
                  <a:gd name="T31" fmla="*/ 30 h 39"/>
                  <a:gd name="T32" fmla="*/ 0 w 62"/>
                  <a:gd name="T33" fmla="*/ 3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9"/>
                  <a:gd name="T53" fmla="*/ 62 w 62"/>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9">
                    <a:moveTo>
                      <a:pt x="0" y="34"/>
                    </a:moveTo>
                    <a:lnTo>
                      <a:pt x="3" y="37"/>
                    </a:lnTo>
                    <a:lnTo>
                      <a:pt x="11" y="39"/>
                    </a:lnTo>
                    <a:lnTo>
                      <a:pt x="19" y="37"/>
                    </a:lnTo>
                    <a:lnTo>
                      <a:pt x="30" y="34"/>
                    </a:lnTo>
                    <a:lnTo>
                      <a:pt x="40" y="28"/>
                    </a:lnTo>
                    <a:lnTo>
                      <a:pt x="50" y="21"/>
                    </a:lnTo>
                    <a:lnTo>
                      <a:pt x="58" y="12"/>
                    </a:lnTo>
                    <a:lnTo>
                      <a:pt x="62" y="0"/>
                    </a:lnTo>
                    <a:lnTo>
                      <a:pt x="56" y="3"/>
                    </a:lnTo>
                    <a:lnTo>
                      <a:pt x="48" y="8"/>
                    </a:lnTo>
                    <a:lnTo>
                      <a:pt x="36" y="12"/>
                    </a:lnTo>
                    <a:lnTo>
                      <a:pt x="25" y="17"/>
                    </a:lnTo>
                    <a:lnTo>
                      <a:pt x="15" y="21"/>
                    </a:lnTo>
                    <a:lnTo>
                      <a:pt x="6" y="25"/>
                    </a:lnTo>
                    <a:lnTo>
                      <a:pt x="2" y="30"/>
                    </a:lnTo>
                    <a:lnTo>
                      <a:pt x="0"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3" name="Freeform 203"/>
              <p:cNvSpPr>
                <a:spLocks/>
              </p:cNvSpPr>
              <p:nvPr/>
            </p:nvSpPr>
            <p:spPr bwMode="auto">
              <a:xfrm>
                <a:off x="1263" y="2469"/>
                <a:ext cx="48" cy="30"/>
              </a:xfrm>
              <a:custGeom>
                <a:avLst/>
                <a:gdLst>
                  <a:gd name="T0" fmla="*/ 0 w 48"/>
                  <a:gd name="T1" fmla="*/ 27 h 30"/>
                  <a:gd name="T2" fmla="*/ 3 w 48"/>
                  <a:gd name="T3" fmla="*/ 30 h 30"/>
                  <a:gd name="T4" fmla="*/ 9 w 48"/>
                  <a:gd name="T5" fmla="*/ 30 h 30"/>
                  <a:gd name="T6" fmla="*/ 17 w 48"/>
                  <a:gd name="T7" fmla="*/ 27 h 30"/>
                  <a:gd name="T8" fmla="*/ 26 w 48"/>
                  <a:gd name="T9" fmla="*/ 24 h 30"/>
                  <a:gd name="T10" fmla="*/ 34 w 48"/>
                  <a:gd name="T11" fmla="*/ 18 h 30"/>
                  <a:gd name="T12" fmla="*/ 40 w 48"/>
                  <a:gd name="T13" fmla="*/ 12 h 30"/>
                  <a:gd name="T14" fmla="*/ 46 w 48"/>
                  <a:gd name="T15" fmla="*/ 6 h 30"/>
                  <a:gd name="T16" fmla="*/ 48 w 48"/>
                  <a:gd name="T17" fmla="*/ 0 h 30"/>
                  <a:gd name="T18" fmla="*/ 43 w 48"/>
                  <a:gd name="T19" fmla="*/ 3 h 30"/>
                  <a:gd name="T20" fmla="*/ 36 w 48"/>
                  <a:gd name="T21" fmla="*/ 6 h 30"/>
                  <a:gd name="T22" fmla="*/ 28 w 48"/>
                  <a:gd name="T23" fmla="*/ 9 h 30"/>
                  <a:gd name="T24" fmla="*/ 21 w 48"/>
                  <a:gd name="T25" fmla="*/ 12 h 30"/>
                  <a:gd name="T26" fmla="*/ 14 w 48"/>
                  <a:gd name="T27" fmla="*/ 15 h 30"/>
                  <a:gd name="T28" fmla="*/ 6 w 48"/>
                  <a:gd name="T29" fmla="*/ 19 h 30"/>
                  <a:gd name="T30" fmla="*/ 2 w 48"/>
                  <a:gd name="T31" fmla="*/ 22 h 30"/>
                  <a:gd name="T32" fmla="*/ 0 w 48"/>
                  <a:gd name="T33" fmla="*/ 2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27"/>
                    </a:moveTo>
                    <a:lnTo>
                      <a:pt x="3" y="30"/>
                    </a:lnTo>
                    <a:lnTo>
                      <a:pt x="9" y="30"/>
                    </a:lnTo>
                    <a:lnTo>
                      <a:pt x="17" y="27"/>
                    </a:lnTo>
                    <a:lnTo>
                      <a:pt x="26" y="24"/>
                    </a:lnTo>
                    <a:lnTo>
                      <a:pt x="34" y="18"/>
                    </a:lnTo>
                    <a:lnTo>
                      <a:pt x="40" y="12"/>
                    </a:lnTo>
                    <a:lnTo>
                      <a:pt x="46" y="6"/>
                    </a:lnTo>
                    <a:lnTo>
                      <a:pt x="48" y="0"/>
                    </a:lnTo>
                    <a:lnTo>
                      <a:pt x="43" y="3"/>
                    </a:lnTo>
                    <a:lnTo>
                      <a:pt x="36" y="6"/>
                    </a:lnTo>
                    <a:lnTo>
                      <a:pt x="28" y="9"/>
                    </a:lnTo>
                    <a:lnTo>
                      <a:pt x="21" y="12"/>
                    </a:lnTo>
                    <a:lnTo>
                      <a:pt x="14" y="15"/>
                    </a:lnTo>
                    <a:lnTo>
                      <a:pt x="6" y="19"/>
                    </a:lnTo>
                    <a:lnTo>
                      <a:pt x="2" y="22"/>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4" name="Freeform 204"/>
              <p:cNvSpPr>
                <a:spLocks/>
              </p:cNvSpPr>
              <p:nvPr/>
            </p:nvSpPr>
            <p:spPr bwMode="auto">
              <a:xfrm>
                <a:off x="1268" y="2443"/>
                <a:ext cx="31" cy="22"/>
              </a:xfrm>
              <a:custGeom>
                <a:avLst/>
                <a:gdLst>
                  <a:gd name="T0" fmla="*/ 1 w 31"/>
                  <a:gd name="T1" fmla="*/ 20 h 22"/>
                  <a:gd name="T2" fmla="*/ 10 w 31"/>
                  <a:gd name="T3" fmla="*/ 22 h 22"/>
                  <a:gd name="T4" fmla="*/ 22 w 31"/>
                  <a:gd name="T5" fmla="*/ 19 h 22"/>
                  <a:gd name="T6" fmla="*/ 31 w 31"/>
                  <a:gd name="T7" fmla="*/ 10 h 22"/>
                  <a:gd name="T8" fmla="*/ 29 w 31"/>
                  <a:gd name="T9" fmla="*/ 0 h 22"/>
                  <a:gd name="T10" fmla="*/ 23 w 31"/>
                  <a:gd name="T11" fmla="*/ 8 h 22"/>
                  <a:gd name="T12" fmla="*/ 12 w 31"/>
                  <a:gd name="T13" fmla="*/ 11 h 22"/>
                  <a:gd name="T14" fmla="*/ 0 w 31"/>
                  <a:gd name="T15" fmla="*/ 14 h 22"/>
                  <a:gd name="T16" fmla="*/ 1 w 31"/>
                  <a:gd name="T17" fmla="*/ 2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2"/>
                  <a:gd name="T29" fmla="*/ 31 w 3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2">
                    <a:moveTo>
                      <a:pt x="1" y="20"/>
                    </a:moveTo>
                    <a:lnTo>
                      <a:pt x="10" y="22"/>
                    </a:lnTo>
                    <a:lnTo>
                      <a:pt x="22" y="19"/>
                    </a:lnTo>
                    <a:lnTo>
                      <a:pt x="31" y="10"/>
                    </a:lnTo>
                    <a:lnTo>
                      <a:pt x="29" y="0"/>
                    </a:lnTo>
                    <a:lnTo>
                      <a:pt x="23" y="8"/>
                    </a:lnTo>
                    <a:lnTo>
                      <a:pt x="12" y="11"/>
                    </a:lnTo>
                    <a:lnTo>
                      <a:pt x="0" y="14"/>
                    </a:lnTo>
                    <a:lnTo>
                      <a:pt x="1"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5" name="Freeform 205"/>
              <p:cNvSpPr>
                <a:spLocks/>
              </p:cNvSpPr>
              <p:nvPr/>
            </p:nvSpPr>
            <p:spPr bwMode="auto">
              <a:xfrm>
                <a:off x="1293" y="2686"/>
                <a:ext cx="62" cy="64"/>
              </a:xfrm>
              <a:custGeom>
                <a:avLst/>
                <a:gdLst>
                  <a:gd name="T0" fmla="*/ 0 w 62"/>
                  <a:gd name="T1" fmla="*/ 61 h 64"/>
                  <a:gd name="T2" fmla="*/ 4 w 62"/>
                  <a:gd name="T3" fmla="*/ 64 h 64"/>
                  <a:gd name="T4" fmla="*/ 12 w 62"/>
                  <a:gd name="T5" fmla="*/ 61 h 64"/>
                  <a:gd name="T6" fmla="*/ 21 w 62"/>
                  <a:gd name="T7" fmla="*/ 57 h 64"/>
                  <a:gd name="T8" fmla="*/ 31 w 62"/>
                  <a:gd name="T9" fmla="*/ 49 h 64"/>
                  <a:gd name="T10" fmla="*/ 41 w 62"/>
                  <a:gd name="T11" fmla="*/ 39 h 64"/>
                  <a:gd name="T12" fmla="*/ 50 w 62"/>
                  <a:gd name="T13" fmla="*/ 27 h 64"/>
                  <a:gd name="T14" fmla="*/ 58 w 62"/>
                  <a:gd name="T15" fmla="*/ 14 h 64"/>
                  <a:gd name="T16" fmla="*/ 62 w 62"/>
                  <a:gd name="T17" fmla="*/ 0 h 64"/>
                  <a:gd name="T18" fmla="*/ 58 w 62"/>
                  <a:gd name="T19" fmla="*/ 5 h 64"/>
                  <a:gd name="T20" fmla="*/ 49 w 62"/>
                  <a:gd name="T21" fmla="*/ 12 h 64"/>
                  <a:gd name="T22" fmla="*/ 38 w 62"/>
                  <a:gd name="T23" fmla="*/ 21 h 64"/>
                  <a:gd name="T24" fmla="*/ 27 w 62"/>
                  <a:gd name="T25" fmla="*/ 30 h 64"/>
                  <a:gd name="T26" fmla="*/ 16 w 62"/>
                  <a:gd name="T27" fmla="*/ 39 h 64"/>
                  <a:gd name="T28" fmla="*/ 7 w 62"/>
                  <a:gd name="T29" fmla="*/ 48 h 64"/>
                  <a:gd name="T30" fmla="*/ 1 w 62"/>
                  <a:gd name="T31" fmla="*/ 55 h 64"/>
                  <a:gd name="T32" fmla="*/ 0 w 62"/>
                  <a:gd name="T33" fmla="*/ 61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4"/>
                  <a:gd name="T53" fmla="*/ 62 w 6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4">
                    <a:moveTo>
                      <a:pt x="0" y="61"/>
                    </a:moveTo>
                    <a:lnTo>
                      <a:pt x="4" y="64"/>
                    </a:lnTo>
                    <a:lnTo>
                      <a:pt x="12" y="61"/>
                    </a:lnTo>
                    <a:lnTo>
                      <a:pt x="21" y="57"/>
                    </a:lnTo>
                    <a:lnTo>
                      <a:pt x="31" y="49"/>
                    </a:lnTo>
                    <a:lnTo>
                      <a:pt x="41" y="39"/>
                    </a:lnTo>
                    <a:lnTo>
                      <a:pt x="50" y="27"/>
                    </a:lnTo>
                    <a:lnTo>
                      <a:pt x="58" y="14"/>
                    </a:lnTo>
                    <a:lnTo>
                      <a:pt x="62" y="0"/>
                    </a:lnTo>
                    <a:lnTo>
                      <a:pt x="58" y="5"/>
                    </a:lnTo>
                    <a:lnTo>
                      <a:pt x="49" y="12"/>
                    </a:lnTo>
                    <a:lnTo>
                      <a:pt x="38" y="21"/>
                    </a:lnTo>
                    <a:lnTo>
                      <a:pt x="27" y="30"/>
                    </a:lnTo>
                    <a:lnTo>
                      <a:pt x="16" y="39"/>
                    </a:lnTo>
                    <a:lnTo>
                      <a:pt x="7" y="48"/>
                    </a:lnTo>
                    <a:lnTo>
                      <a:pt x="1" y="55"/>
                    </a:lnTo>
                    <a:lnTo>
                      <a:pt x="0"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6" name="Freeform 206"/>
              <p:cNvSpPr>
                <a:spLocks/>
              </p:cNvSpPr>
              <p:nvPr/>
            </p:nvSpPr>
            <p:spPr bwMode="auto">
              <a:xfrm>
                <a:off x="1305" y="2756"/>
                <a:ext cx="48" cy="49"/>
              </a:xfrm>
              <a:custGeom>
                <a:avLst/>
                <a:gdLst>
                  <a:gd name="T0" fmla="*/ 0 w 48"/>
                  <a:gd name="T1" fmla="*/ 47 h 49"/>
                  <a:gd name="T2" fmla="*/ 3 w 48"/>
                  <a:gd name="T3" fmla="*/ 49 h 49"/>
                  <a:gd name="T4" fmla="*/ 7 w 48"/>
                  <a:gd name="T5" fmla="*/ 49 h 49"/>
                  <a:gd name="T6" fmla="*/ 15 w 48"/>
                  <a:gd name="T7" fmla="*/ 46 h 49"/>
                  <a:gd name="T8" fmla="*/ 23 w 48"/>
                  <a:gd name="T9" fmla="*/ 41 h 49"/>
                  <a:gd name="T10" fmla="*/ 31 w 48"/>
                  <a:gd name="T11" fmla="*/ 34 h 49"/>
                  <a:gd name="T12" fmla="*/ 38 w 48"/>
                  <a:gd name="T13" fmla="*/ 24 h 49"/>
                  <a:gd name="T14" fmla="*/ 46 w 48"/>
                  <a:gd name="T15" fmla="*/ 13 h 49"/>
                  <a:gd name="T16" fmla="*/ 48 w 48"/>
                  <a:gd name="T17" fmla="*/ 0 h 49"/>
                  <a:gd name="T18" fmla="*/ 43 w 48"/>
                  <a:gd name="T19" fmla="*/ 6 h 49"/>
                  <a:gd name="T20" fmla="*/ 35 w 48"/>
                  <a:gd name="T21" fmla="*/ 13 h 49"/>
                  <a:gd name="T22" fmla="*/ 26 w 48"/>
                  <a:gd name="T23" fmla="*/ 19 h 49"/>
                  <a:gd name="T24" fmla="*/ 17 w 48"/>
                  <a:gd name="T25" fmla="*/ 26 h 49"/>
                  <a:gd name="T26" fmla="*/ 10 w 48"/>
                  <a:gd name="T27" fmla="*/ 32 h 49"/>
                  <a:gd name="T28" fmla="*/ 4 w 48"/>
                  <a:gd name="T29" fmla="*/ 38 h 49"/>
                  <a:gd name="T30" fmla="*/ 0 w 48"/>
                  <a:gd name="T31" fmla="*/ 44 h 49"/>
                  <a:gd name="T32" fmla="*/ 0 w 48"/>
                  <a:gd name="T33" fmla="*/ 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0" y="47"/>
                    </a:moveTo>
                    <a:lnTo>
                      <a:pt x="3" y="49"/>
                    </a:lnTo>
                    <a:lnTo>
                      <a:pt x="7" y="49"/>
                    </a:lnTo>
                    <a:lnTo>
                      <a:pt x="15" y="46"/>
                    </a:lnTo>
                    <a:lnTo>
                      <a:pt x="23" y="41"/>
                    </a:lnTo>
                    <a:lnTo>
                      <a:pt x="31" y="34"/>
                    </a:lnTo>
                    <a:lnTo>
                      <a:pt x="38" y="24"/>
                    </a:lnTo>
                    <a:lnTo>
                      <a:pt x="46" y="13"/>
                    </a:lnTo>
                    <a:lnTo>
                      <a:pt x="48" y="0"/>
                    </a:lnTo>
                    <a:lnTo>
                      <a:pt x="43" y="6"/>
                    </a:lnTo>
                    <a:lnTo>
                      <a:pt x="35" y="13"/>
                    </a:lnTo>
                    <a:lnTo>
                      <a:pt x="26" y="19"/>
                    </a:lnTo>
                    <a:lnTo>
                      <a:pt x="17" y="26"/>
                    </a:lnTo>
                    <a:lnTo>
                      <a:pt x="10" y="32"/>
                    </a:lnTo>
                    <a:lnTo>
                      <a:pt x="4" y="38"/>
                    </a:lnTo>
                    <a:lnTo>
                      <a:pt x="0" y="44"/>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7" name="Freeform 207"/>
              <p:cNvSpPr>
                <a:spLocks/>
              </p:cNvSpPr>
              <p:nvPr/>
            </p:nvSpPr>
            <p:spPr bwMode="auto">
              <a:xfrm>
                <a:off x="1283" y="2583"/>
                <a:ext cx="68" cy="53"/>
              </a:xfrm>
              <a:custGeom>
                <a:avLst/>
                <a:gdLst>
                  <a:gd name="T0" fmla="*/ 0 w 68"/>
                  <a:gd name="T1" fmla="*/ 52 h 53"/>
                  <a:gd name="T2" fmla="*/ 3 w 68"/>
                  <a:gd name="T3" fmla="*/ 53 h 53"/>
                  <a:gd name="T4" fmla="*/ 11 w 68"/>
                  <a:gd name="T5" fmla="*/ 50 h 53"/>
                  <a:gd name="T6" fmla="*/ 22 w 68"/>
                  <a:gd name="T7" fmla="*/ 46 h 53"/>
                  <a:gd name="T8" fmla="*/ 34 w 68"/>
                  <a:gd name="T9" fmla="*/ 38 h 53"/>
                  <a:gd name="T10" fmla="*/ 45 w 68"/>
                  <a:gd name="T11" fmla="*/ 29 h 53"/>
                  <a:gd name="T12" fmla="*/ 56 w 68"/>
                  <a:gd name="T13" fmla="*/ 19 h 53"/>
                  <a:gd name="T14" fmla="*/ 65 w 68"/>
                  <a:gd name="T15" fmla="*/ 9 h 53"/>
                  <a:gd name="T16" fmla="*/ 68 w 68"/>
                  <a:gd name="T17" fmla="*/ 0 h 53"/>
                  <a:gd name="T18" fmla="*/ 62 w 68"/>
                  <a:gd name="T19" fmla="*/ 4 h 53"/>
                  <a:gd name="T20" fmla="*/ 51 w 68"/>
                  <a:gd name="T21" fmla="*/ 9 h 53"/>
                  <a:gd name="T22" fmla="*/ 39 w 68"/>
                  <a:gd name="T23" fmla="*/ 16 h 53"/>
                  <a:gd name="T24" fmla="*/ 28 w 68"/>
                  <a:gd name="T25" fmla="*/ 24 h 53"/>
                  <a:gd name="T26" fmla="*/ 16 w 68"/>
                  <a:gd name="T27" fmla="*/ 31 h 53"/>
                  <a:gd name="T28" fmla="*/ 6 w 68"/>
                  <a:gd name="T29" fmla="*/ 38 h 53"/>
                  <a:gd name="T30" fmla="*/ 1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1" y="50"/>
                    </a:lnTo>
                    <a:lnTo>
                      <a:pt x="22" y="46"/>
                    </a:lnTo>
                    <a:lnTo>
                      <a:pt x="34" y="38"/>
                    </a:lnTo>
                    <a:lnTo>
                      <a:pt x="45" y="29"/>
                    </a:lnTo>
                    <a:lnTo>
                      <a:pt x="56" y="19"/>
                    </a:lnTo>
                    <a:lnTo>
                      <a:pt x="65" y="9"/>
                    </a:lnTo>
                    <a:lnTo>
                      <a:pt x="68" y="0"/>
                    </a:lnTo>
                    <a:lnTo>
                      <a:pt x="62" y="4"/>
                    </a:lnTo>
                    <a:lnTo>
                      <a:pt x="51" y="9"/>
                    </a:lnTo>
                    <a:lnTo>
                      <a:pt x="39" y="16"/>
                    </a:lnTo>
                    <a:lnTo>
                      <a:pt x="28" y="24"/>
                    </a:lnTo>
                    <a:lnTo>
                      <a:pt x="16" y="31"/>
                    </a:lnTo>
                    <a:lnTo>
                      <a:pt x="6" y="38"/>
                    </a:lnTo>
                    <a:lnTo>
                      <a:pt x="1" y="46"/>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8" name="Freeform 208"/>
              <p:cNvSpPr>
                <a:spLocks/>
              </p:cNvSpPr>
              <p:nvPr/>
            </p:nvSpPr>
            <p:spPr bwMode="auto">
              <a:xfrm>
                <a:off x="1268" y="2497"/>
                <a:ext cx="56" cy="40"/>
              </a:xfrm>
              <a:custGeom>
                <a:avLst/>
                <a:gdLst>
                  <a:gd name="T0" fmla="*/ 0 w 56"/>
                  <a:gd name="T1" fmla="*/ 37 h 40"/>
                  <a:gd name="T2" fmla="*/ 4 w 56"/>
                  <a:gd name="T3" fmla="*/ 40 h 40"/>
                  <a:gd name="T4" fmla="*/ 10 w 56"/>
                  <a:gd name="T5" fmla="*/ 39 h 40"/>
                  <a:gd name="T6" fmla="*/ 21 w 56"/>
                  <a:gd name="T7" fmla="*/ 34 h 40"/>
                  <a:gd name="T8" fmla="*/ 31 w 56"/>
                  <a:gd name="T9" fmla="*/ 28 h 40"/>
                  <a:gd name="T10" fmla="*/ 40 w 56"/>
                  <a:gd name="T11" fmla="*/ 21 h 40"/>
                  <a:gd name="T12" fmla="*/ 49 w 56"/>
                  <a:gd name="T13" fmla="*/ 14 h 40"/>
                  <a:gd name="T14" fmla="*/ 54 w 56"/>
                  <a:gd name="T15" fmla="*/ 6 h 40"/>
                  <a:gd name="T16" fmla="*/ 56 w 56"/>
                  <a:gd name="T17" fmla="*/ 0 h 40"/>
                  <a:gd name="T18" fmla="*/ 52 w 56"/>
                  <a:gd name="T19" fmla="*/ 3 h 40"/>
                  <a:gd name="T20" fmla="*/ 44 w 56"/>
                  <a:gd name="T21" fmla="*/ 8 h 40"/>
                  <a:gd name="T22" fmla="*/ 35 w 56"/>
                  <a:gd name="T23" fmla="*/ 12 h 40"/>
                  <a:gd name="T24" fmla="*/ 25 w 56"/>
                  <a:gd name="T25" fmla="*/ 16 h 40"/>
                  <a:gd name="T26" fmla="*/ 16 w 56"/>
                  <a:gd name="T27" fmla="*/ 22 h 40"/>
                  <a:gd name="T28" fmla="*/ 9 w 56"/>
                  <a:gd name="T29" fmla="*/ 28 h 40"/>
                  <a:gd name="T30" fmla="*/ 3 w 56"/>
                  <a:gd name="T31" fmla="*/ 33 h 40"/>
                  <a:gd name="T32" fmla="*/ 0 w 56"/>
                  <a:gd name="T33" fmla="*/ 3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0"/>
                  <a:gd name="T53" fmla="*/ 56 w 5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0">
                    <a:moveTo>
                      <a:pt x="0" y="37"/>
                    </a:moveTo>
                    <a:lnTo>
                      <a:pt x="4" y="40"/>
                    </a:lnTo>
                    <a:lnTo>
                      <a:pt x="10" y="39"/>
                    </a:lnTo>
                    <a:lnTo>
                      <a:pt x="21" y="34"/>
                    </a:lnTo>
                    <a:lnTo>
                      <a:pt x="31" y="28"/>
                    </a:lnTo>
                    <a:lnTo>
                      <a:pt x="40" y="21"/>
                    </a:lnTo>
                    <a:lnTo>
                      <a:pt x="49" y="14"/>
                    </a:lnTo>
                    <a:lnTo>
                      <a:pt x="54" y="6"/>
                    </a:lnTo>
                    <a:lnTo>
                      <a:pt x="56" y="0"/>
                    </a:lnTo>
                    <a:lnTo>
                      <a:pt x="52" y="3"/>
                    </a:lnTo>
                    <a:lnTo>
                      <a:pt x="44" y="8"/>
                    </a:lnTo>
                    <a:lnTo>
                      <a:pt x="35" y="12"/>
                    </a:lnTo>
                    <a:lnTo>
                      <a:pt x="25" y="16"/>
                    </a:lnTo>
                    <a:lnTo>
                      <a:pt x="16" y="22"/>
                    </a:lnTo>
                    <a:lnTo>
                      <a:pt x="9" y="28"/>
                    </a:lnTo>
                    <a:lnTo>
                      <a:pt x="3" y="33"/>
                    </a:lnTo>
                    <a:lnTo>
                      <a:pt x="0"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9" name="Freeform 209"/>
              <p:cNvSpPr>
                <a:spLocks/>
              </p:cNvSpPr>
              <p:nvPr/>
            </p:nvSpPr>
            <p:spPr bwMode="auto">
              <a:xfrm>
                <a:off x="1345" y="2781"/>
                <a:ext cx="8" cy="58"/>
              </a:xfrm>
              <a:custGeom>
                <a:avLst/>
                <a:gdLst>
                  <a:gd name="T0" fmla="*/ 4 w 8"/>
                  <a:gd name="T1" fmla="*/ 0 h 58"/>
                  <a:gd name="T2" fmla="*/ 6 w 8"/>
                  <a:gd name="T3" fmla="*/ 12 h 58"/>
                  <a:gd name="T4" fmla="*/ 7 w 8"/>
                  <a:gd name="T5" fmla="*/ 33 h 58"/>
                  <a:gd name="T6" fmla="*/ 8 w 8"/>
                  <a:gd name="T7" fmla="*/ 50 h 58"/>
                  <a:gd name="T8" fmla="*/ 4 w 8"/>
                  <a:gd name="T9" fmla="*/ 58 h 58"/>
                  <a:gd name="T10" fmla="*/ 0 w 8"/>
                  <a:gd name="T11" fmla="*/ 50 h 58"/>
                  <a:gd name="T12" fmla="*/ 0 w 8"/>
                  <a:gd name="T13" fmla="*/ 33 h 58"/>
                  <a:gd name="T14" fmla="*/ 3 w 8"/>
                  <a:gd name="T15" fmla="*/ 13 h 58"/>
                  <a:gd name="T16" fmla="*/ 4 w 8"/>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8"/>
                  <a:gd name="T29" fmla="*/ 8 w 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8">
                    <a:moveTo>
                      <a:pt x="4" y="0"/>
                    </a:moveTo>
                    <a:lnTo>
                      <a:pt x="6" y="12"/>
                    </a:lnTo>
                    <a:lnTo>
                      <a:pt x="7" y="33"/>
                    </a:lnTo>
                    <a:lnTo>
                      <a:pt x="8" y="50"/>
                    </a:lnTo>
                    <a:lnTo>
                      <a:pt x="4" y="58"/>
                    </a:lnTo>
                    <a:lnTo>
                      <a:pt x="0" y="50"/>
                    </a:lnTo>
                    <a:lnTo>
                      <a:pt x="0" y="33"/>
                    </a:lnTo>
                    <a:lnTo>
                      <a:pt x="3" y="13"/>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0" name="Freeform 210"/>
              <p:cNvSpPr>
                <a:spLocks/>
              </p:cNvSpPr>
              <p:nvPr/>
            </p:nvSpPr>
            <p:spPr bwMode="auto">
              <a:xfrm>
                <a:off x="1355" y="2714"/>
                <a:ext cx="63" cy="82"/>
              </a:xfrm>
              <a:custGeom>
                <a:avLst/>
                <a:gdLst>
                  <a:gd name="T0" fmla="*/ 0 w 63"/>
                  <a:gd name="T1" fmla="*/ 0 h 82"/>
                  <a:gd name="T2" fmla="*/ 4 w 63"/>
                  <a:gd name="T3" fmla="*/ 9 h 82"/>
                  <a:gd name="T4" fmla="*/ 12 w 63"/>
                  <a:gd name="T5" fmla="*/ 23 h 82"/>
                  <a:gd name="T6" fmla="*/ 21 w 63"/>
                  <a:gd name="T7" fmla="*/ 37 h 82"/>
                  <a:gd name="T8" fmla="*/ 31 w 63"/>
                  <a:gd name="T9" fmla="*/ 52 h 82"/>
                  <a:gd name="T10" fmla="*/ 41 w 63"/>
                  <a:gd name="T11" fmla="*/ 66 h 82"/>
                  <a:gd name="T12" fmla="*/ 50 w 63"/>
                  <a:gd name="T13" fmla="*/ 76 h 82"/>
                  <a:gd name="T14" fmla="*/ 59 w 63"/>
                  <a:gd name="T15" fmla="*/ 82 h 82"/>
                  <a:gd name="T16" fmla="*/ 63 w 63"/>
                  <a:gd name="T17" fmla="*/ 80 h 82"/>
                  <a:gd name="T18" fmla="*/ 63 w 63"/>
                  <a:gd name="T19" fmla="*/ 74 h 82"/>
                  <a:gd name="T20" fmla="*/ 59 w 63"/>
                  <a:gd name="T21" fmla="*/ 64 h 82"/>
                  <a:gd name="T22" fmla="*/ 50 w 63"/>
                  <a:gd name="T23" fmla="*/ 54 h 82"/>
                  <a:gd name="T24" fmla="*/ 38 w 63"/>
                  <a:gd name="T25" fmla="*/ 42 h 82"/>
                  <a:gd name="T26" fmla="*/ 27 w 63"/>
                  <a:gd name="T27" fmla="*/ 30 h 82"/>
                  <a:gd name="T28" fmla="*/ 15 w 63"/>
                  <a:gd name="T29" fmla="*/ 18 h 82"/>
                  <a:gd name="T30" fmla="*/ 6 w 63"/>
                  <a:gd name="T31" fmla="*/ 8 h 82"/>
                  <a:gd name="T32" fmla="*/ 0 w 63"/>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0" y="0"/>
                    </a:moveTo>
                    <a:lnTo>
                      <a:pt x="4" y="9"/>
                    </a:lnTo>
                    <a:lnTo>
                      <a:pt x="12" y="23"/>
                    </a:lnTo>
                    <a:lnTo>
                      <a:pt x="21" y="37"/>
                    </a:lnTo>
                    <a:lnTo>
                      <a:pt x="31" y="52"/>
                    </a:lnTo>
                    <a:lnTo>
                      <a:pt x="41" y="66"/>
                    </a:lnTo>
                    <a:lnTo>
                      <a:pt x="50" y="76"/>
                    </a:lnTo>
                    <a:lnTo>
                      <a:pt x="59" y="82"/>
                    </a:lnTo>
                    <a:lnTo>
                      <a:pt x="63" y="80"/>
                    </a:lnTo>
                    <a:lnTo>
                      <a:pt x="63" y="74"/>
                    </a:lnTo>
                    <a:lnTo>
                      <a:pt x="59" y="64"/>
                    </a:lnTo>
                    <a:lnTo>
                      <a:pt x="50" y="54"/>
                    </a:lnTo>
                    <a:lnTo>
                      <a:pt x="38" y="42"/>
                    </a:lnTo>
                    <a:lnTo>
                      <a:pt x="27" y="30"/>
                    </a:lnTo>
                    <a:lnTo>
                      <a:pt x="15" y="18"/>
                    </a:lnTo>
                    <a:lnTo>
                      <a:pt x="6" y="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1" name="Freeform 211"/>
              <p:cNvSpPr>
                <a:spLocks/>
              </p:cNvSpPr>
              <p:nvPr/>
            </p:nvSpPr>
            <p:spPr bwMode="auto">
              <a:xfrm>
                <a:off x="1353" y="2686"/>
                <a:ext cx="68" cy="74"/>
              </a:xfrm>
              <a:custGeom>
                <a:avLst/>
                <a:gdLst>
                  <a:gd name="T0" fmla="*/ 0 w 68"/>
                  <a:gd name="T1" fmla="*/ 0 h 74"/>
                  <a:gd name="T2" fmla="*/ 6 w 68"/>
                  <a:gd name="T3" fmla="*/ 9 h 74"/>
                  <a:gd name="T4" fmla="*/ 15 w 68"/>
                  <a:gd name="T5" fmla="*/ 23 h 74"/>
                  <a:gd name="T6" fmla="*/ 26 w 68"/>
                  <a:gd name="T7" fmla="*/ 36 h 74"/>
                  <a:gd name="T8" fmla="*/ 37 w 68"/>
                  <a:gd name="T9" fmla="*/ 49 h 74"/>
                  <a:gd name="T10" fmla="*/ 48 w 68"/>
                  <a:gd name="T11" fmla="*/ 61 h 74"/>
                  <a:gd name="T12" fmla="*/ 58 w 68"/>
                  <a:gd name="T13" fmla="*/ 70 h 74"/>
                  <a:gd name="T14" fmla="*/ 65 w 68"/>
                  <a:gd name="T15" fmla="*/ 74 h 74"/>
                  <a:gd name="T16" fmla="*/ 68 w 68"/>
                  <a:gd name="T17" fmla="*/ 73 h 74"/>
                  <a:gd name="T18" fmla="*/ 67 w 68"/>
                  <a:gd name="T19" fmla="*/ 65 h 74"/>
                  <a:gd name="T20" fmla="*/ 60 w 68"/>
                  <a:gd name="T21" fmla="*/ 57 h 74"/>
                  <a:gd name="T22" fmla="*/ 49 w 68"/>
                  <a:gd name="T23" fmla="*/ 46 h 74"/>
                  <a:gd name="T24" fmla="*/ 37 w 68"/>
                  <a:gd name="T25" fmla="*/ 34 h 74"/>
                  <a:gd name="T26" fmla="*/ 26 w 68"/>
                  <a:gd name="T27" fmla="*/ 24 h 74"/>
                  <a:gd name="T28" fmla="*/ 14 w 68"/>
                  <a:gd name="T29" fmla="*/ 14 h 74"/>
                  <a:gd name="T30" fmla="*/ 5 w 68"/>
                  <a:gd name="T31" fmla="*/ 6 h 74"/>
                  <a:gd name="T32" fmla="*/ 0 w 68"/>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4"/>
                  <a:gd name="T53" fmla="*/ 68 w 68"/>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4">
                    <a:moveTo>
                      <a:pt x="0" y="0"/>
                    </a:moveTo>
                    <a:lnTo>
                      <a:pt x="6" y="9"/>
                    </a:lnTo>
                    <a:lnTo>
                      <a:pt x="15" y="23"/>
                    </a:lnTo>
                    <a:lnTo>
                      <a:pt x="26" y="36"/>
                    </a:lnTo>
                    <a:lnTo>
                      <a:pt x="37" y="49"/>
                    </a:lnTo>
                    <a:lnTo>
                      <a:pt x="48" y="61"/>
                    </a:lnTo>
                    <a:lnTo>
                      <a:pt x="58" y="70"/>
                    </a:lnTo>
                    <a:lnTo>
                      <a:pt x="65" y="74"/>
                    </a:lnTo>
                    <a:lnTo>
                      <a:pt x="68" y="73"/>
                    </a:lnTo>
                    <a:lnTo>
                      <a:pt x="67" y="65"/>
                    </a:lnTo>
                    <a:lnTo>
                      <a:pt x="60" y="57"/>
                    </a:lnTo>
                    <a:lnTo>
                      <a:pt x="49" y="46"/>
                    </a:lnTo>
                    <a:lnTo>
                      <a:pt x="37" y="34"/>
                    </a:lnTo>
                    <a:lnTo>
                      <a:pt x="26" y="24"/>
                    </a:lnTo>
                    <a:lnTo>
                      <a:pt x="14" y="14"/>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2" name="Freeform 212"/>
              <p:cNvSpPr>
                <a:spLocks/>
              </p:cNvSpPr>
              <p:nvPr/>
            </p:nvSpPr>
            <p:spPr bwMode="auto">
              <a:xfrm>
                <a:off x="1353" y="2654"/>
                <a:ext cx="71" cy="65"/>
              </a:xfrm>
              <a:custGeom>
                <a:avLst/>
                <a:gdLst>
                  <a:gd name="T0" fmla="*/ 0 w 71"/>
                  <a:gd name="T1" fmla="*/ 0 h 65"/>
                  <a:gd name="T2" fmla="*/ 8 w 71"/>
                  <a:gd name="T3" fmla="*/ 10 h 65"/>
                  <a:gd name="T4" fmla="*/ 17 w 71"/>
                  <a:gd name="T5" fmla="*/ 22 h 65"/>
                  <a:gd name="T6" fmla="*/ 29 w 71"/>
                  <a:gd name="T7" fmla="*/ 34 h 65"/>
                  <a:gd name="T8" fmla="*/ 40 w 71"/>
                  <a:gd name="T9" fmla="*/ 46 h 65"/>
                  <a:gd name="T10" fmla="*/ 51 w 71"/>
                  <a:gd name="T11" fmla="*/ 56 h 65"/>
                  <a:gd name="T12" fmla="*/ 61 w 71"/>
                  <a:gd name="T13" fmla="*/ 62 h 65"/>
                  <a:gd name="T14" fmla="*/ 68 w 71"/>
                  <a:gd name="T15" fmla="*/ 65 h 65"/>
                  <a:gd name="T16" fmla="*/ 71 w 71"/>
                  <a:gd name="T17" fmla="*/ 63 h 65"/>
                  <a:gd name="T18" fmla="*/ 70 w 71"/>
                  <a:gd name="T19" fmla="*/ 58 h 65"/>
                  <a:gd name="T20" fmla="*/ 62 w 71"/>
                  <a:gd name="T21" fmla="*/ 50 h 65"/>
                  <a:gd name="T22" fmla="*/ 52 w 71"/>
                  <a:gd name="T23" fmla="*/ 41 h 65"/>
                  <a:gd name="T24" fmla="*/ 40 w 71"/>
                  <a:gd name="T25" fmla="*/ 32 h 65"/>
                  <a:gd name="T26" fmla="*/ 27 w 71"/>
                  <a:gd name="T27" fmla="*/ 24 h 65"/>
                  <a:gd name="T28" fmla="*/ 15 w 71"/>
                  <a:gd name="T29" fmla="*/ 15 h 65"/>
                  <a:gd name="T30" fmla="*/ 6 w 71"/>
                  <a:gd name="T31" fmla="*/ 7 h 65"/>
                  <a:gd name="T32" fmla="*/ 0 w 71"/>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65"/>
                  <a:gd name="T53" fmla="*/ 71 w 71"/>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65">
                    <a:moveTo>
                      <a:pt x="0" y="0"/>
                    </a:moveTo>
                    <a:lnTo>
                      <a:pt x="8" y="10"/>
                    </a:lnTo>
                    <a:lnTo>
                      <a:pt x="17" y="22"/>
                    </a:lnTo>
                    <a:lnTo>
                      <a:pt x="29" y="34"/>
                    </a:lnTo>
                    <a:lnTo>
                      <a:pt x="40" y="46"/>
                    </a:lnTo>
                    <a:lnTo>
                      <a:pt x="51" y="56"/>
                    </a:lnTo>
                    <a:lnTo>
                      <a:pt x="61" y="62"/>
                    </a:lnTo>
                    <a:lnTo>
                      <a:pt x="68" y="65"/>
                    </a:lnTo>
                    <a:lnTo>
                      <a:pt x="71" y="63"/>
                    </a:lnTo>
                    <a:lnTo>
                      <a:pt x="70" y="58"/>
                    </a:lnTo>
                    <a:lnTo>
                      <a:pt x="62" y="50"/>
                    </a:lnTo>
                    <a:lnTo>
                      <a:pt x="52" y="41"/>
                    </a:lnTo>
                    <a:lnTo>
                      <a:pt x="40" y="32"/>
                    </a:lnTo>
                    <a:lnTo>
                      <a:pt x="27" y="24"/>
                    </a:lnTo>
                    <a:lnTo>
                      <a:pt x="15" y="15"/>
                    </a:lnTo>
                    <a:lnTo>
                      <a:pt x="6"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3" name="Freeform 213"/>
              <p:cNvSpPr>
                <a:spLocks/>
              </p:cNvSpPr>
              <p:nvPr/>
            </p:nvSpPr>
            <p:spPr bwMode="auto">
              <a:xfrm>
                <a:off x="1348" y="2621"/>
                <a:ext cx="67" cy="51"/>
              </a:xfrm>
              <a:custGeom>
                <a:avLst/>
                <a:gdLst>
                  <a:gd name="T0" fmla="*/ 0 w 67"/>
                  <a:gd name="T1" fmla="*/ 0 h 51"/>
                  <a:gd name="T2" fmla="*/ 5 w 67"/>
                  <a:gd name="T3" fmla="*/ 8 h 51"/>
                  <a:gd name="T4" fmla="*/ 14 w 67"/>
                  <a:gd name="T5" fmla="*/ 17 h 51"/>
                  <a:gd name="T6" fmla="*/ 26 w 67"/>
                  <a:gd name="T7" fmla="*/ 27 h 51"/>
                  <a:gd name="T8" fmla="*/ 38 w 67"/>
                  <a:gd name="T9" fmla="*/ 36 h 51"/>
                  <a:gd name="T10" fmla="*/ 48 w 67"/>
                  <a:gd name="T11" fmla="*/ 45 h 51"/>
                  <a:gd name="T12" fmla="*/ 59 w 67"/>
                  <a:gd name="T13" fmla="*/ 49 h 51"/>
                  <a:gd name="T14" fmla="*/ 65 w 67"/>
                  <a:gd name="T15" fmla="*/ 51 h 51"/>
                  <a:gd name="T16" fmla="*/ 67 w 67"/>
                  <a:gd name="T17" fmla="*/ 46 h 51"/>
                  <a:gd name="T18" fmla="*/ 65 w 67"/>
                  <a:gd name="T19" fmla="*/ 39 h 51"/>
                  <a:gd name="T20" fmla="*/ 59 w 67"/>
                  <a:gd name="T21" fmla="*/ 33 h 51"/>
                  <a:gd name="T22" fmla="*/ 50 w 67"/>
                  <a:gd name="T23" fmla="*/ 27 h 51"/>
                  <a:gd name="T24" fmla="*/ 38 w 67"/>
                  <a:gd name="T25" fmla="*/ 21 h 51"/>
                  <a:gd name="T26" fmla="*/ 26 w 67"/>
                  <a:gd name="T27" fmla="*/ 15 h 51"/>
                  <a:gd name="T28" fmla="*/ 16 w 67"/>
                  <a:gd name="T29" fmla="*/ 11 h 51"/>
                  <a:gd name="T30" fmla="*/ 5 w 67"/>
                  <a:gd name="T31" fmla="*/ 5 h 51"/>
                  <a:gd name="T32" fmla="*/ 0 w 67"/>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51"/>
                  <a:gd name="T53" fmla="*/ 67 w 67"/>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51">
                    <a:moveTo>
                      <a:pt x="0" y="0"/>
                    </a:moveTo>
                    <a:lnTo>
                      <a:pt x="5" y="8"/>
                    </a:lnTo>
                    <a:lnTo>
                      <a:pt x="14" y="17"/>
                    </a:lnTo>
                    <a:lnTo>
                      <a:pt x="26" y="27"/>
                    </a:lnTo>
                    <a:lnTo>
                      <a:pt x="38" y="36"/>
                    </a:lnTo>
                    <a:lnTo>
                      <a:pt x="48" y="45"/>
                    </a:lnTo>
                    <a:lnTo>
                      <a:pt x="59" y="49"/>
                    </a:lnTo>
                    <a:lnTo>
                      <a:pt x="65" y="51"/>
                    </a:lnTo>
                    <a:lnTo>
                      <a:pt x="67" y="46"/>
                    </a:lnTo>
                    <a:lnTo>
                      <a:pt x="65" y="39"/>
                    </a:lnTo>
                    <a:lnTo>
                      <a:pt x="59" y="33"/>
                    </a:lnTo>
                    <a:lnTo>
                      <a:pt x="50" y="27"/>
                    </a:lnTo>
                    <a:lnTo>
                      <a:pt x="38" y="21"/>
                    </a:lnTo>
                    <a:lnTo>
                      <a:pt x="26" y="15"/>
                    </a:lnTo>
                    <a:lnTo>
                      <a:pt x="16" y="11"/>
                    </a:lnTo>
                    <a:lnTo>
                      <a:pt x="5"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4" name="Freeform 214"/>
              <p:cNvSpPr>
                <a:spLocks/>
              </p:cNvSpPr>
              <p:nvPr/>
            </p:nvSpPr>
            <p:spPr bwMode="auto">
              <a:xfrm>
                <a:off x="1343" y="2584"/>
                <a:ext cx="67" cy="46"/>
              </a:xfrm>
              <a:custGeom>
                <a:avLst/>
                <a:gdLst>
                  <a:gd name="T0" fmla="*/ 0 w 67"/>
                  <a:gd name="T1" fmla="*/ 0 h 46"/>
                  <a:gd name="T2" fmla="*/ 6 w 67"/>
                  <a:gd name="T3" fmla="*/ 6 h 46"/>
                  <a:gd name="T4" fmla="*/ 16 w 67"/>
                  <a:gd name="T5" fmla="*/ 15 h 46"/>
                  <a:gd name="T6" fmla="*/ 28 w 67"/>
                  <a:gd name="T7" fmla="*/ 24 h 46"/>
                  <a:gd name="T8" fmla="*/ 40 w 67"/>
                  <a:gd name="T9" fmla="*/ 33 h 46"/>
                  <a:gd name="T10" fmla="*/ 50 w 67"/>
                  <a:gd name="T11" fmla="*/ 40 h 46"/>
                  <a:gd name="T12" fmla="*/ 59 w 67"/>
                  <a:gd name="T13" fmla="*/ 45 h 46"/>
                  <a:gd name="T14" fmla="*/ 65 w 67"/>
                  <a:gd name="T15" fmla="*/ 46 h 46"/>
                  <a:gd name="T16" fmla="*/ 67 w 67"/>
                  <a:gd name="T17" fmla="*/ 42 h 46"/>
                  <a:gd name="T18" fmla="*/ 64 w 67"/>
                  <a:gd name="T19" fmla="*/ 34 h 46"/>
                  <a:gd name="T20" fmla="*/ 56 w 67"/>
                  <a:gd name="T21" fmla="*/ 28 h 46"/>
                  <a:gd name="T22" fmla="*/ 46 w 67"/>
                  <a:gd name="T23" fmla="*/ 23 h 46"/>
                  <a:gd name="T24" fmla="*/ 36 w 67"/>
                  <a:gd name="T25" fmla="*/ 17 h 46"/>
                  <a:gd name="T26" fmla="*/ 24 w 67"/>
                  <a:gd name="T27" fmla="*/ 12 h 46"/>
                  <a:gd name="T28" fmla="*/ 13 w 67"/>
                  <a:gd name="T29" fmla="*/ 8 h 46"/>
                  <a:gd name="T30" fmla="*/ 5 w 67"/>
                  <a:gd name="T31" fmla="*/ 3 h 46"/>
                  <a:gd name="T32" fmla="*/ 0 w 67"/>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6"/>
                  <a:gd name="T53" fmla="*/ 67 w 67"/>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6">
                    <a:moveTo>
                      <a:pt x="0" y="0"/>
                    </a:moveTo>
                    <a:lnTo>
                      <a:pt x="6" y="6"/>
                    </a:lnTo>
                    <a:lnTo>
                      <a:pt x="16" y="15"/>
                    </a:lnTo>
                    <a:lnTo>
                      <a:pt x="28" y="24"/>
                    </a:lnTo>
                    <a:lnTo>
                      <a:pt x="40" y="33"/>
                    </a:lnTo>
                    <a:lnTo>
                      <a:pt x="50" y="40"/>
                    </a:lnTo>
                    <a:lnTo>
                      <a:pt x="59" y="45"/>
                    </a:lnTo>
                    <a:lnTo>
                      <a:pt x="65" y="46"/>
                    </a:lnTo>
                    <a:lnTo>
                      <a:pt x="67" y="42"/>
                    </a:lnTo>
                    <a:lnTo>
                      <a:pt x="64" y="34"/>
                    </a:lnTo>
                    <a:lnTo>
                      <a:pt x="56" y="28"/>
                    </a:lnTo>
                    <a:lnTo>
                      <a:pt x="46" y="23"/>
                    </a:lnTo>
                    <a:lnTo>
                      <a:pt x="36" y="17"/>
                    </a:lnTo>
                    <a:lnTo>
                      <a:pt x="24" y="12"/>
                    </a:lnTo>
                    <a:lnTo>
                      <a:pt x="13" y="8"/>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5" name="Freeform 215"/>
              <p:cNvSpPr>
                <a:spLocks/>
              </p:cNvSpPr>
              <p:nvPr/>
            </p:nvSpPr>
            <p:spPr bwMode="auto">
              <a:xfrm>
                <a:off x="1337" y="2550"/>
                <a:ext cx="58" cy="24"/>
              </a:xfrm>
              <a:custGeom>
                <a:avLst/>
                <a:gdLst>
                  <a:gd name="T0" fmla="*/ 0 w 58"/>
                  <a:gd name="T1" fmla="*/ 0 h 24"/>
                  <a:gd name="T2" fmla="*/ 8 w 58"/>
                  <a:gd name="T3" fmla="*/ 6 h 24"/>
                  <a:gd name="T4" fmla="*/ 16 w 58"/>
                  <a:gd name="T5" fmla="*/ 11 h 24"/>
                  <a:gd name="T6" fmla="*/ 25 w 58"/>
                  <a:gd name="T7" fmla="*/ 17 h 24"/>
                  <a:gd name="T8" fmla="*/ 36 w 58"/>
                  <a:gd name="T9" fmla="*/ 21 h 24"/>
                  <a:gd name="T10" fmla="*/ 45 w 58"/>
                  <a:gd name="T11" fmla="*/ 24 h 24"/>
                  <a:gd name="T12" fmla="*/ 52 w 58"/>
                  <a:gd name="T13" fmla="*/ 24 h 24"/>
                  <a:gd name="T14" fmla="*/ 56 w 58"/>
                  <a:gd name="T15" fmla="*/ 23 h 24"/>
                  <a:gd name="T16" fmla="*/ 58 w 58"/>
                  <a:gd name="T17" fmla="*/ 18 h 24"/>
                  <a:gd name="T18" fmla="*/ 55 w 58"/>
                  <a:gd name="T19" fmla="*/ 12 h 24"/>
                  <a:gd name="T20" fmla="*/ 50 w 58"/>
                  <a:gd name="T21" fmla="*/ 8 h 24"/>
                  <a:gd name="T22" fmla="*/ 43 w 58"/>
                  <a:gd name="T23" fmla="*/ 6 h 24"/>
                  <a:gd name="T24" fmla="*/ 34 w 58"/>
                  <a:gd name="T25" fmla="*/ 5 h 24"/>
                  <a:gd name="T26" fmla="*/ 24 w 58"/>
                  <a:gd name="T27" fmla="*/ 5 h 24"/>
                  <a:gd name="T28" fmla="*/ 15 w 58"/>
                  <a:gd name="T29" fmla="*/ 3 h 24"/>
                  <a:gd name="T30" fmla="*/ 6 w 58"/>
                  <a:gd name="T31" fmla="*/ 2 h 24"/>
                  <a:gd name="T32" fmla="*/ 0 w 5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0" y="0"/>
                    </a:moveTo>
                    <a:lnTo>
                      <a:pt x="8" y="6"/>
                    </a:lnTo>
                    <a:lnTo>
                      <a:pt x="16" y="11"/>
                    </a:lnTo>
                    <a:lnTo>
                      <a:pt x="25" y="17"/>
                    </a:lnTo>
                    <a:lnTo>
                      <a:pt x="36" y="21"/>
                    </a:lnTo>
                    <a:lnTo>
                      <a:pt x="45" y="24"/>
                    </a:lnTo>
                    <a:lnTo>
                      <a:pt x="52" y="24"/>
                    </a:lnTo>
                    <a:lnTo>
                      <a:pt x="56" y="23"/>
                    </a:lnTo>
                    <a:lnTo>
                      <a:pt x="58" y="18"/>
                    </a:lnTo>
                    <a:lnTo>
                      <a:pt x="55" y="12"/>
                    </a:lnTo>
                    <a:lnTo>
                      <a:pt x="50" y="8"/>
                    </a:lnTo>
                    <a:lnTo>
                      <a:pt x="43" y="6"/>
                    </a:lnTo>
                    <a:lnTo>
                      <a:pt x="34" y="5"/>
                    </a:lnTo>
                    <a:lnTo>
                      <a:pt x="24" y="5"/>
                    </a:lnTo>
                    <a:lnTo>
                      <a:pt x="15" y="3"/>
                    </a:lnTo>
                    <a:lnTo>
                      <a:pt x="6"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6" name="Freeform 216"/>
              <p:cNvSpPr>
                <a:spLocks/>
              </p:cNvSpPr>
              <p:nvPr/>
            </p:nvSpPr>
            <p:spPr bwMode="auto">
              <a:xfrm>
                <a:off x="1331" y="2524"/>
                <a:ext cx="51" cy="12"/>
              </a:xfrm>
              <a:custGeom>
                <a:avLst/>
                <a:gdLst>
                  <a:gd name="T0" fmla="*/ 0 w 51"/>
                  <a:gd name="T1" fmla="*/ 0 h 12"/>
                  <a:gd name="T2" fmla="*/ 6 w 51"/>
                  <a:gd name="T3" fmla="*/ 1 h 12"/>
                  <a:gd name="T4" fmla="*/ 12 w 51"/>
                  <a:gd name="T5" fmla="*/ 4 h 12"/>
                  <a:gd name="T6" fmla="*/ 21 w 51"/>
                  <a:gd name="T7" fmla="*/ 7 h 12"/>
                  <a:gd name="T8" fmla="*/ 30 w 51"/>
                  <a:gd name="T9" fmla="*/ 10 h 12"/>
                  <a:gd name="T10" fmla="*/ 39 w 51"/>
                  <a:gd name="T11" fmla="*/ 12 h 12"/>
                  <a:gd name="T12" fmla="*/ 45 w 51"/>
                  <a:gd name="T13" fmla="*/ 12 h 12"/>
                  <a:gd name="T14" fmla="*/ 49 w 51"/>
                  <a:gd name="T15" fmla="*/ 10 h 12"/>
                  <a:gd name="T16" fmla="*/ 51 w 51"/>
                  <a:gd name="T17" fmla="*/ 6 h 12"/>
                  <a:gd name="T18" fmla="*/ 48 w 51"/>
                  <a:gd name="T19" fmla="*/ 1 h 12"/>
                  <a:gd name="T20" fmla="*/ 43 w 51"/>
                  <a:gd name="T21" fmla="*/ 0 h 12"/>
                  <a:gd name="T22" fmla="*/ 37 w 51"/>
                  <a:gd name="T23" fmla="*/ 0 h 12"/>
                  <a:gd name="T24" fmla="*/ 30 w 51"/>
                  <a:gd name="T25" fmla="*/ 0 h 12"/>
                  <a:gd name="T26" fmla="*/ 22 w 51"/>
                  <a:gd name="T27" fmla="*/ 1 h 12"/>
                  <a:gd name="T28" fmla="*/ 14 w 51"/>
                  <a:gd name="T29" fmla="*/ 1 h 12"/>
                  <a:gd name="T30" fmla="*/ 6 w 51"/>
                  <a:gd name="T31" fmla="*/ 1 h 12"/>
                  <a:gd name="T32" fmla="*/ 0 w 5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0" y="0"/>
                    </a:moveTo>
                    <a:lnTo>
                      <a:pt x="6" y="1"/>
                    </a:lnTo>
                    <a:lnTo>
                      <a:pt x="12" y="4"/>
                    </a:lnTo>
                    <a:lnTo>
                      <a:pt x="21" y="7"/>
                    </a:lnTo>
                    <a:lnTo>
                      <a:pt x="30" y="10"/>
                    </a:lnTo>
                    <a:lnTo>
                      <a:pt x="39" y="12"/>
                    </a:lnTo>
                    <a:lnTo>
                      <a:pt x="45" y="12"/>
                    </a:lnTo>
                    <a:lnTo>
                      <a:pt x="49" y="10"/>
                    </a:lnTo>
                    <a:lnTo>
                      <a:pt x="51" y="6"/>
                    </a:lnTo>
                    <a:lnTo>
                      <a:pt x="48" y="1"/>
                    </a:lnTo>
                    <a:lnTo>
                      <a:pt x="43" y="0"/>
                    </a:lnTo>
                    <a:lnTo>
                      <a:pt x="37" y="0"/>
                    </a:lnTo>
                    <a:lnTo>
                      <a:pt x="30" y="0"/>
                    </a:lnTo>
                    <a:lnTo>
                      <a:pt x="22" y="1"/>
                    </a:lnTo>
                    <a:lnTo>
                      <a:pt x="14" y="1"/>
                    </a:lnTo>
                    <a:lnTo>
                      <a:pt x="6" y="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7" name="Freeform 217"/>
              <p:cNvSpPr>
                <a:spLocks/>
              </p:cNvSpPr>
              <p:nvPr/>
            </p:nvSpPr>
            <p:spPr bwMode="auto">
              <a:xfrm>
                <a:off x="1322" y="2491"/>
                <a:ext cx="51" cy="15"/>
              </a:xfrm>
              <a:custGeom>
                <a:avLst/>
                <a:gdLst>
                  <a:gd name="T0" fmla="*/ 0 w 51"/>
                  <a:gd name="T1" fmla="*/ 8 h 15"/>
                  <a:gd name="T2" fmla="*/ 5 w 51"/>
                  <a:gd name="T3" fmla="*/ 11 h 15"/>
                  <a:gd name="T4" fmla="*/ 12 w 51"/>
                  <a:gd name="T5" fmla="*/ 12 h 15"/>
                  <a:gd name="T6" fmla="*/ 20 w 51"/>
                  <a:gd name="T7" fmla="*/ 14 h 15"/>
                  <a:gd name="T8" fmla="*/ 29 w 51"/>
                  <a:gd name="T9" fmla="*/ 15 h 15"/>
                  <a:gd name="T10" fmla="*/ 36 w 51"/>
                  <a:gd name="T11" fmla="*/ 14 h 15"/>
                  <a:gd name="T12" fmla="*/ 43 w 51"/>
                  <a:gd name="T13" fmla="*/ 12 h 15"/>
                  <a:gd name="T14" fmla="*/ 48 w 51"/>
                  <a:gd name="T15" fmla="*/ 9 h 15"/>
                  <a:gd name="T16" fmla="*/ 51 w 51"/>
                  <a:gd name="T17" fmla="*/ 5 h 15"/>
                  <a:gd name="T18" fmla="*/ 49 w 51"/>
                  <a:gd name="T19" fmla="*/ 2 h 15"/>
                  <a:gd name="T20" fmla="*/ 46 w 51"/>
                  <a:gd name="T21" fmla="*/ 0 h 15"/>
                  <a:gd name="T22" fmla="*/ 40 w 51"/>
                  <a:gd name="T23" fmla="*/ 0 h 15"/>
                  <a:gd name="T24" fmla="*/ 33 w 51"/>
                  <a:gd name="T25" fmla="*/ 2 h 15"/>
                  <a:gd name="T26" fmla="*/ 24 w 51"/>
                  <a:gd name="T27" fmla="*/ 3 h 15"/>
                  <a:gd name="T28" fmla="*/ 17 w 51"/>
                  <a:gd name="T29" fmla="*/ 6 h 15"/>
                  <a:gd name="T30" fmla="*/ 8 w 51"/>
                  <a:gd name="T31" fmla="*/ 8 h 15"/>
                  <a:gd name="T32" fmla="*/ 0 w 51"/>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5"/>
                  <a:gd name="T53" fmla="*/ 51 w 5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5">
                    <a:moveTo>
                      <a:pt x="0" y="8"/>
                    </a:moveTo>
                    <a:lnTo>
                      <a:pt x="5" y="11"/>
                    </a:lnTo>
                    <a:lnTo>
                      <a:pt x="12" y="12"/>
                    </a:lnTo>
                    <a:lnTo>
                      <a:pt x="20" y="14"/>
                    </a:lnTo>
                    <a:lnTo>
                      <a:pt x="29" y="15"/>
                    </a:lnTo>
                    <a:lnTo>
                      <a:pt x="36" y="14"/>
                    </a:lnTo>
                    <a:lnTo>
                      <a:pt x="43" y="12"/>
                    </a:lnTo>
                    <a:lnTo>
                      <a:pt x="48" y="9"/>
                    </a:lnTo>
                    <a:lnTo>
                      <a:pt x="51" y="5"/>
                    </a:lnTo>
                    <a:lnTo>
                      <a:pt x="49" y="2"/>
                    </a:lnTo>
                    <a:lnTo>
                      <a:pt x="46" y="0"/>
                    </a:lnTo>
                    <a:lnTo>
                      <a:pt x="40" y="0"/>
                    </a:lnTo>
                    <a:lnTo>
                      <a:pt x="33" y="2"/>
                    </a:lnTo>
                    <a:lnTo>
                      <a:pt x="24" y="3"/>
                    </a:lnTo>
                    <a:lnTo>
                      <a:pt x="17" y="6"/>
                    </a:lnTo>
                    <a:lnTo>
                      <a:pt x="8" y="8"/>
                    </a:lnTo>
                    <a:lnTo>
                      <a:pt x="0"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8" name="Freeform 218"/>
              <p:cNvSpPr>
                <a:spLocks/>
              </p:cNvSpPr>
              <p:nvPr/>
            </p:nvSpPr>
            <p:spPr bwMode="auto">
              <a:xfrm>
                <a:off x="1297" y="2447"/>
                <a:ext cx="55" cy="15"/>
              </a:xfrm>
              <a:custGeom>
                <a:avLst/>
                <a:gdLst>
                  <a:gd name="T0" fmla="*/ 0 w 55"/>
                  <a:gd name="T1" fmla="*/ 3 h 15"/>
                  <a:gd name="T2" fmla="*/ 5 w 55"/>
                  <a:gd name="T3" fmla="*/ 4 h 15"/>
                  <a:gd name="T4" fmla="*/ 12 w 55"/>
                  <a:gd name="T5" fmla="*/ 7 h 15"/>
                  <a:gd name="T6" fmla="*/ 20 w 55"/>
                  <a:gd name="T7" fmla="*/ 10 h 15"/>
                  <a:gd name="T8" fmla="*/ 28 w 55"/>
                  <a:gd name="T9" fmla="*/ 13 h 15"/>
                  <a:gd name="T10" fmla="*/ 36 w 55"/>
                  <a:gd name="T11" fmla="*/ 15 h 15"/>
                  <a:gd name="T12" fmla="*/ 43 w 55"/>
                  <a:gd name="T13" fmla="*/ 15 h 15"/>
                  <a:gd name="T14" fmla="*/ 51 w 55"/>
                  <a:gd name="T15" fmla="*/ 13 h 15"/>
                  <a:gd name="T16" fmla="*/ 55 w 55"/>
                  <a:gd name="T17" fmla="*/ 10 h 15"/>
                  <a:gd name="T18" fmla="*/ 55 w 55"/>
                  <a:gd name="T19" fmla="*/ 6 h 15"/>
                  <a:gd name="T20" fmla="*/ 52 w 55"/>
                  <a:gd name="T21" fmla="*/ 3 h 15"/>
                  <a:gd name="T22" fmla="*/ 45 w 55"/>
                  <a:gd name="T23" fmla="*/ 1 h 15"/>
                  <a:gd name="T24" fmla="*/ 34 w 55"/>
                  <a:gd name="T25" fmla="*/ 0 h 15"/>
                  <a:gd name="T26" fmla="*/ 24 w 55"/>
                  <a:gd name="T27" fmla="*/ 1 h 15"/>
                  <a:gd name="T28" fmla="*/ 14 w 55"/>
                  <a:gd name="T29" fmla="*/ 1 h 15"/>
                  <a:gd name="T30" fmla="*/ 6 w 55"/>
                  <a:gd name="T31" fmla="*/ 3 h 15"/>
                  <a:gd name="T32" fmla="*/ 0 w 55"/>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5"/>
                  <a:gd name="T53" fmla="*/ 55 w 5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5">
                    <a:moveTo>
                      <a:pt x="0" y="3"/>
                    </a:moveTo>
                    <a:lnTo>
                      <a:pt x="5" y="4"/>
                    </a:lnTo>
                    <a:lnTo>
                      <a:pt x="12" y="7"/>
                    </a:lnTo>
                    <a:lnTo>
                      <a:pt x="20" y="10"/>
                    </a:lnTo>
                    <a:lnTo>
                      <a:pt x="28" y="13"/>
                    </a:lnTo>
                    <a:lnTo>
                      <a:pt x="36" y="15"/>
                    </a:lnTo>
                    <a:lnTo>
                      <a:pt x="43" y="15"/>
                    </a:lnTo>
                    <a:lnTo>
                      <a:pt x="51" y="13"/>
                    </a:lnTo>
                    <a:lnTo>
                      <a:pt x="55" y="10"/>
                    </a:lnTo>
                    <a:lnTo>
                      <a:pt x="55" y="6"/>
                    </a:lnTo>
                    <a:lnTo>
                      <a:pt x="52" y="3"/>
                    </a:lnTo>
                    <a:lnTo>
                      <a:pt x="45" y="1"/>
                    </a:lnTo>
                    <a:lnTo>
                      <a:pt x="34" y="0"/>
                    </a:lnTo>
                    <a:lnTo>
                      <a:pt x="24" y="1"/>
                    </a:lnTo>
                    <a:lnTo>
                      <a:pt x="14" y="1"/>
                    </a:lnTo>
                    <a:lnTo>
                      <a:pt x="6" y="3"/>
                    </a:lnTo>
                    <a:lnTo>
                      <a:pt x="0"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9" name="Freeform 219"/>
              <p:cNvSpPr>
                <a:spLocks/>
              </p:cNvSpPr>
              <p:nvPr/>
            </p:nvSpPr>
            <p:spPr bwMode="auto">
              <a:xfrm>
                <a:off x="1353" y="2746"/>
                <a:ext cx="52" cy="84"/>
              </a:xfrm>
              <a:custGeom>
                <a:avLst/>
                <a:gdLst>
                  <a:gd name="T0" fmla="*/ 52 w 52"/>
                  <a:gd name="T1" fmla="*/ 81 h 84"/>
                  <a:gd name="T2" fmla="*/ 51 w 52"/>
                  <a:gd name="T3" fmla="*/ 76 h 84"/>
                  <a:gd name="T4" fmla="*/ 45 w 52"/>
                  <a:gd name="T5" fmla="*/ 69 h 84"/>
                  <a:gd name="T6" fmla="*/ 37 w 52"/>
                  <a:gd name="T7" fmla="*/ 59 h 84"/>
                  <a:gd name="T8" fmla="*/ 29 w 52"/>
                  <a:gd name="T9" fmla="*/ 47 h 84"/>
                  <a:gd name="T10" fmla="*/ 18 w 52"/>
                  <a:gd name="T11" fmla="*/ 35 h 84"/>
                  <a:gd name="T12" fmla="*/ 9 w 52"/>
                  <a:gd name="T13" fmla="*/ 22 h 84"/>
                  <a:gd name="T14" fmla="*/ 3 w 52"/>
                  <a:gd name="T15" fmla="*/ 10 h 84"/>
                  <a:gd name="T16" fmla="*/ 0 w 52"/>
                  <a:gd name="T17" fmla="*/ 0 h 84"/>
                  <a:gd name="T18" fmla="*/ 3 w 52"/>
                  <a:gd name="T19" fmla="*/ 13 h 84"/>
                  <a:gd name="T20" fmla="*/ 9 w 52"/>
                  <a:gd name="T21" fmla="*/ 28 h 84"/>
                  <a:gd name="T22" fmla="*/ 18 w 52"/>
                  <a:gd name="T23" fmla="*/ 44 h 84"/>
                  <a:gd name="T24" fmla="*/ 26 w 52"/>
                  <a:gd name="T25" fmla="*/ 59 h 84"/>
                  <a:gd name="T26" fmla="*/ 34 w 52"/>
                  <a:gd name="T27" fmla="*/ 70 h 84"/>
                  <a:gd name="T28" fmla="*/ 42 w 52"/>
                  <a:gd name="T29" fmla="*/ 79 h 84"/>
                  <a:gd name="T30" fmla="*/ 48 w 52"/>
                  <a:gd name="T31" fmla="*/ 84 h 84"/>
                  <a:gd name="T32" fmla="*/ 52 w 52"/>
                  <a:gd name="T33" fmla="*/ 8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4"/>
                  <a:gd name="T53" fmla="*/ 52 w 52"/>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4">
                    <a:moveTo>
                      <a:pt x="52" y="81"/>
                    </a:moveTo>
                    <a:lnTo>
                      <a:pt x="51" y="76"/>
                    </a:lnTo>
                    <a:lnTo>
                      <a:pt x="45" y="69"/>
                    </a:lnTo>
                    <a:lnTo>
                      <a:pt x="37" y="59"/>
                    </a:lnTo>
                    <a:lnTo>
                      <a:pt x="29" y="47"/>
                    </a:lnTo>
                    <a:lnTo>
                      <a:pt x="18" y="35"/>
                    </a:lnTo>
                    <a:lnTo>
                      <a:pt x="9" y="22"/>
                    </a:lnTo>
                    <a:lnTo>
                      <a:pt x="3" y="10"/>
                    </a:lnTo>
                    <a:lnTo>
                      <a:pt x="0" y="0"/>
                    </a:lnTo>
                    <a:lnTo>
                      <a:pt x="3" y="13"/>
                    </a:lnTo>
                    <a:lnTo>
                      <a:pt x="9" y="28"/>
                    </a:lnTo>
                    <a:lnTo>
                      <a:pt x="18" y="44"/>
                    </a:lnTo>
                    <a:lnTo>
                      <a:pt x="26" y="59"/>
                    </a:lnTo>
                    <a:lnTo>
                      <a:pt x="34" y="70"/>
                    </a:lnTo>
                    <a:lnTo>
                      <a:pt x="42" y="79"/>
                    </a:lnTo>
                    <a:lnTo>
                      <a:pt x="48" y="84"/>
                    </a:lnTo>
                    <a:lnTo>
                      <a:pt x="52"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0" name="Freeform 220"/>
              <p:cNvSpPr>
                <a:spLocks/>
              </p:cNvSpPr>
              <p:nvPr/>
            </p:nvSpPr>
            <p:spPr bwMode="auto">
              <a:xfrm>
                <a:off x="1349" y="2781"/>
                <a:ext cx="33" cy="61"/>
              </a:xfrm>
              <a:custGeom>
                <a:avLst/>
                <a:gdLst>
                  <a:gd name="T0" fmla="*/ 0 w 33"/>
                  <a:gd name="T1" fmla="*/ 0 h 61"/>
                  <a:gd name="T2" fmla="*/ 7 w 33"/>
                  <a:gd name="T3" fmla="*/ 19 h 61"/>
                  <a:gd name="T4" fmla="*/ 18 w 33"/>
                  <a:gd name="T5" fmla="*/ 40 h 61"/>
                  <a:gd name="T6" fmla="*/ 27 w 33"/>
                  <a:gd name="T7" fmla="*/ 58 h 61"/>
                  <a:gd name="T8" fmla="*/ 33 w 33"/>
                  <a:gd name="T9" fmla="*/ 61 h 61"/>
                  <a:gd name="T10" fmla="*/ 30 w 33"/>
                  <a:gd name="T11" fmla="*/ 49 h 61"/>
                  <a:gd name="T12" fmla="*/ 21 w 33"/>
                  <a:gd name="T13" fmla="*/ 31 h 61"/>
                  <a:gd name="T14" fmla="*/ 9 w 33"/>
                  <a:gd name="T15" fmla="*/ 13 h 61"/>
                  <a:gd name="T16" fmla="*/ 0 w 3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1"/>
                  <a:gd name="T29" fmla="*/ 33 w 3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1">
                    <a:moveTo>
                      <a:pt x="0" y="0"/>
                    </a:moveTo>
                    <a:lnTo>
                      <a:pt x="7" y="19"/>
                    </a:lnTo>
                    <a:lnTo>
                      <a:pt x="18" y="40"/>
                    </a:lnTo>
                    <a:lnTo>
                      <a:pt x="27" y="58"/>
                    </a:lnTo>
                    <a:lnTo>
                      <a:pt x="33" y="61"/>
                    </a:lnTo>
                    <a:lnTo>
                      <a:pt x="30" y="49"/>
                    </a:lnTo>
                    <a:lnTo>
                      <a:pt x="21" y="31"/>
                    </a:lnTo>
                    <a:lnTo>
                      <a:pt x="9"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1" name="Freeform 221"/>
              <p:cNvSpPr>
                <a:spLocks/>
              </p:cNvSpPr>
              <p:nvPr/>
            </p:nvSpPr>
            <p:spPr bwMode="auto">
              <a:xfrm>
                <a:off x="1110" y="2296"/>
                <a:ext cx="88" cy="322"/>
              </a:xfrm>
              <a:custGeom>
                <a:avLst/>
                <a:gdLst>
                  <a:gd name="T0" fmla="*/ 77 w 88"/>
                  <a:gd name="T1" fmla="*/ 0 h 322"/>
                  <a:gd name="T2" fmla="*/ 80 w 88"/>
                  <a:gd name="T3" fmla="*/ 0 h 322"/>
                  <a:gd name="T4" fmla="*/ 83 w 88"/>
                  <a:gd name="T5" fmla="*/ 0 h 322"/>
                  <a:gd name="T6" fmla="*/ 86 w 88"/>
                  <a:gd name="T7" fmla="*/ 2 h 322"/>
                  <a:gd name="T8" fmla="*/ 88 w 88"/>
                  <a:gd name="T9" fmla="*/ 2 h 322"/>
                  <a:gd name="T10" fmla="*/ 54 w 88"/>
                  <a:gd name="T11" fmla="*/ 42 h 322"/>
                  <a:gd name="T12" fmla="*/ 32 w 88"/>
                  <a:gd name="T13" fmla="*/ 84 h 322"/>
                  <a:gd name="T14" fmla="*/ 18 w 88"/>
                  <a:gd name="T15" fmla="*/ 129 h 322"/>
                  <a:gd name="T16" fmla="*/ 12 w 88"/>
                  <a:gd name="T17" fmla="*/ 173 h 322"/>
                  <a:gd name="T18" fmla="*/ 10 w 88"/>
                  <a:gd name="T19" fmla="*/ 216 h 322"/>
                  <a:gd name="T20" fmla="*/ 13 w 88"/>
                  <a:gd name="T21" fmla="*/ 256 h 322"/>
                  <a:gd name="T22" fmla="*/ 19 w 88"/>
                  <a:gd name="T23" fmla="*/ 291 h 322"/>
                  <a:gd name="T24" fmla="*/ 23 w 88"/>
                  <a:gd name="T25" fmla="*/ 322 h 322"/>
                  <a:gd name="T26" fmla="*/ 12 w 88"/>
                  <a:gd name="T27" fmla="*/ 297 h 322"/>
                  <a:gd name="T28" fmla="*/ 3 w 88"/>
                  <a:gd name="T29" fmla="*/ 260 h 322"/>
                  <a:gd name="T30" fmla="*/ 0 w 88"/>
                  <a:gd name="T31" fmla="*/ 215 h 322"/>
                  <a:gd name="T32" fmla="*/ 3 w 88"/>
                  <a:gd name="T33" fmla="*/ 164 h 322"/>
                  <a:gd name="T34" fmla="*/ 12 w 88"/>
                  <a:gd name="T35" fmla="*/ 114 h 322"/>
                  <a:gd name="T36" fmla="*/ 26 w 88"/>
                  <a:gd name="T37" fmla="*/ 67 h 322"/>
                  <a:gd name="T38" fmla="*/ 47 w 88"/>
                  <a:gd name="T39" fmla="*/ 28 h 322"/>
                  <a:gd name="T40" fmla="*/ 77 w 88"/>
                  <a:gd name="T41" fmla="*/ 0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322"/>
                  <a:gd name="T65" fmla="*/ 88 w 88"/>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322">
                    <a:moveTo>
                      <a:pt x="77" y="0"/>
                    </a:moveTo>
                    <a:lnTo>
                      <a:pt x="80" y="0"/>
                    </a:lnTo>
                    <a:lnTo>
                      <a:pt x="83" y="0"/>
                    </a:lnTo>
                    <a:lnTo>
                      <a:pt x="86" y="2"/>
                    </a:lnTo>
                    <a:lnTo>
                      <a:pt x="88" y="2"/>
                    </a:lnTo>
                    <a:lnTo>
                      <a:pt x="54" y="42"/>
                    </a:lnTo>
                    <a:lnTo>
                      <a:pt x="32" y="84"/>
                    </a:lnTo>
                    <a:lnTo>
                      <a:pt x="18" y="129"/>
                    </a:lnTo>
                    <a:lnTo>
                      <a:pt x="12" y="173"/>
                    </a:lnTo>
                    <a:lnTo>
                      <a:pt x="10" y="216"/>
                    </a:lnTo>
                    <a:lnTo>
                      <a:pt x="13" y="256"/>
                    </a:lnTo>
                    <a:lnTo>
                      <a:pt x="19" y="291"/>
                    </a:lnTo>
                    <a:lnTo>
                      <a:pt x="23" y="322"/>
                    </a:lnTo>
                    <a:lnTo>
                      <a:pt x="12" y="297"/>
                    </a:lnTo>
                    <a:lnTo>
                      <a:pt x="3" y="260"/>
                    </a:lnTo>
                    <a:lnTo>
                      <a:pt x="0" y="215"/>
                    </a:lnTo>
                    <a:lnTo>
                      <a:pt x="3" y="164"/>
                    </a:lnTo>
                    <a:lnTo>
                      <a:pt x="12" y="114"/>
                    </a:lnTo>
                    <a:lnTo>
                      <a:pt x="26" y="67"/>
                    </a:lnTo>
                    <a:lnTo>
                      <a:pt x="47" y="28"/>
                    </a:lnTo>
                    <a:lnTo>
                      <a:pt x="7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2" name="Freeform 222"/>
              <p:cNvSpPr>
                <a:spLocks/>
              </p:cNvSpPr>
              <p:nvPr/>
            </p:nvSpPr>
            <p:spPr bwMode="auto">
              <a:xfrm>
                <a:off x="1120" y="2567"/>
                <a:ext cx="64" cy="43"/>
              </a:xfrm>
              <a:custGeom>
                <a:avLst/>
                <a:gdLst>
                  <a:gd name="T0" fmla="*/ 0 w 64"/>
                  <a:gd name="T1" fmla="*/ 0 h 43"/>
                  <a:gd name="T2" fmla="*/ 6 w 64"/>
                  <a:gd name="T3" fmla="*/ 9 h 43"/>
                  <a:gd name="T4" fmla="*/ 15 w 64"/>
                  <a:gd name="T5" fmla="*/ 17 h 43"/>
                  <a:gd name="T6" fmla="*/ 24 w 64"/>
                  <a:gd name="T7" fmla="*/ 25 h 43"/>
                  <a:gd name="T8" fmla="*/ 34 w 64"/>
                  <a:gd name="T9" fmla="*/ 32 h 43"/>
                  <a:gd name="T10" fmla="*/ 44 w 64"/>
                  <a:gd name="T11" fmla="*/ 38 h 43"/>
                  <a:gd name="T12" fmla="*/ 53 w 64"/>
                  <a:gd name="T13" fmla="*/ 41 h 43"/>
                  <a:gd name="T14" fmla="*/ 61 w 64"/>
                  <a:gd name="T15" fmla="*/ 43 h 43"/>
                  <a:gd name="T16" fmla="*/ 64 w 64"/>
                  <a:gd name="T17" fmla="*/ 41 h 43"/>
                  <a:gd name="T18" fmla="*/ 64 w 64"/>
                  <a:gd name="T19" fmla="*/ 38 h 43"/>
                  <a:gd name="T20" fmla="*/ 58 w 64"/>
                  <a:gd name="T21" fmla="*/ 34 h 43"/>
                  <a:gd name="T22" fmla="*/ 50 w 64"/>
                  <a:gd name="T23" fmla="*/ 29 h 43"/>
                  <a:gd name="T24" fmla="*/ 42 w 64"/>
                  <a:gd name="T25" fmla="*/ 25 h 43"/>
                  <a:gd name="T26" fmla="*/ 30 w 64"/>
                  <a:gd name="T27" fmla="*/ 19 h 43"/>
                  <a:gd name="T28" fmla="*/ 19 w 64"/>
                  <a:gd name="T29" fmla="*/ 13 h 43"/>
                  <a:gd name="T30" fmla="*/ 9 w 64"/>
                  <a:gd name="T31" fmla="*/ 7 h 43"/>
                  <a:gd name="T32" fmla="*/ 0 w 6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3"/>
                  <a:gd name="T53" fmla="*/ 64 w 64"/>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3">
                    <a:moveTo>
                      <a:pt x="0" y="0"/>
                    </a:moveTo>
                    <a:lnTo>
                      <a:pt x="6" y="9"/>
                    </a:lnTo>
                    <a:lnTo>
                      <a:pt x="15" y="17"/>
                    </a:lnTo>
                    <a:lnTo>
                      <a:pt x="24" y="25"/>
                    </a:lnTo>
                    <a:lnTo>
                      <a:pt x="34" y="32"/>
                    </a:lnTo>
                    <a:lnTo>
                      <a:pt x="44" y="38"/>
                    </a:lnTo>
                    <a:lnTo>
                      <a:pt x="53" y="41"/>
                    </a:lnTo>
                    <a:lnTo>
                      <a:pt x="61" y="43"/>
                    </a:lnTo>
                    <a:lnTo>
                      <a:pt x="64" y="41"/>
                    </a:lnTo>
                    <a:lnTo>
                      <a:pt x="64" y="38"/>
                    </a:lnTo>
                    <a:lnTo>
                      <a:pt x="58" y="34"/>
                    </a:lnTo>
                    <a:lnTo>
                      <a:pt x="50" y="29"/>
                    </a:lnTo>
                    <a:lnTo>
                      <a:pt x="42" y="25"/>
                    </a:lnTo>
                    <a:lnTo>
                      <a:pt x="30" y="19"/>
                    </a:lnTo>
                    <a:lnTo>
                      <a:pt x="19" y="13"/>
                    </a:lnTo>
                    <a:lnTo>
                      <a:pt x="9"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3" name="Freeform 223"/>
              <p:cNvSpPr>
                <a:spLocks/>
              </p:cNvSpPr>
              <p:nvPr/>
            </p:nvSpPr>
            <p:spPr bwMode="auto">
              <a:xfrm>
                <a:off x="1117" y="2536"/>
                <a:ext cx="76" cy="63"/>
              </a:xfrm>
              <a:custGeom>
                <a:avLst/>
                <a:gdLst>
                  <a:gd name="T0" fmla="*/ 76 w 76"/>
                  <a:gd name="T1" fmla="*/ 63 h 63"/>
                  <a:gd name="T2" fmla="*/ 71 w 76"/>
                  <a:gd name="T3" fmla="*/ 63 h 63"/>
                  <a:gd name="T4" fmla="*/ 64 w 76"/>
                  <a:gd name="T5" fmla="*/ 60 h 63"/>
                  <a:gd name="T6" fmla="*/ 53 w 76"/>
                  <a:gd name="T7" fmla="*/ 54 h 63"/>
                  <a:gd name="T8" fmla="*/ 40 w 76"/>
                  <a:gd name="T9" fmla="*/ 47 h 63"/>
                  <a:gd name="T10" fmla="*/ 27 w 76"/>
                  <a:gd name="T11" fmla="*/ 37 h 63"/>
                  <a:gd name="T12" fmla="*/ 15 w 76"/>
                  <a:gd name="T13" fmla="*/ 25 h 63"/>
                  <a:gd name="T14" fmla="*/ 6 w 76"/>
                  <a:gd name="T15" fmla="*/ 13 h 63"/>
                  <a:gd name="T16" fmla="*/ 0 w 76"/>
                  <a:gd name="T17" fmla="*/ 0 h 63"/>
                  <a:gd name="T18" fmla="*/ 8 w 76"/>
                  <a:gd name="T19" fmla="*/ 7 h 63"/>
                  <a:gd name="T20" fmla="*/ 19 w 76"/>
                  <a:gd name="T21" fmla="*/ 16 h 63"/>
                  <a:gd name="T22" fmla="*/ 33 w 76"/>
                  <a:gd name="T23" fmla="*/ 26 h 63"/>
                  <a:gd name="T24" fmla="*/ 46 w 76"/>
                  <a:gd name="T25" fmla="*/ 35 h 63"/>
                  <a:gd name="T26" fmla="*/ 58 w 76"/>
                  <a:gd name="T27" fmla="*/ 44 h 63"/>
                  <a:gd name="T28" fmla="*/ 68 w 76"/>
                  <a:gd name="T29" fmla="*/ 53 h 63"/>
                  <a:gd name="T30" fmla="*/ 74 w 76"/>
                  <a:gd name="T31" fmla="*/ 59 h 63"/>
                  <a:gd name="T32" fmla="*/ 76 w 76"/>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3"/>
                  <a:gd name="T53" fmla="*/ 76 w 76"/>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3">
                    <a:moveTo>
                      <a:pt x="76" y="63"/>
                    </a:moveTo>
                    <a:lnTo>
                      <a:pt x="71" y="63"/>
                    </a:lnTo>
                    <a:lnTo>
                      <a:pt x="64" y="60"/>
                    </a:lnTo>
                    <a:lnTo>
                      <a:pt x="53" y="54"/>
                    </a:lnTo>
                    <a:lnTo>
                      <a:pt x="40" y="47"/>
                    </a:lnTo>
                    <a:lnTo>
                      <a:pt x="27" y="37"/>
                    </a:lnTo>
                    <a:lnTo>
                      <a:pt x="15" y="25"/>
                    </a:lnTo>
                    <a:lnTo>
                      <a:pt x="6" y="13"/>
                    </a:lnTo>
                    <a:lnTo>
                      <a:pt x="0" y="0"/>
                    </a:lnTo>
                    <a:lnTo>
                      <a:pt x="8" y="7"/>
                    </a:lnTo>
                    <a:lnTo>
                      <a:pt x="19" y="16"/>
                    </a:lnTo>
                    <a:lnTo>
                      <a:pt x="33" y="26"/>
                    </a:lnTo>
                    <a:lnTo>
                      <a:pt x="46" y="35"/>
                    </a:lnTo>
                    <a:lnTo>
                      <a:pt x="58" y="44"/>
                    </a:lnTo>
                    <a:lnTo>
                      <a:pt x="68" y="53"/>
                    </a:lnTo>
                    <a:lnTo>
                      <a:pt x="74" y="59"/>
                    </a:lnTo>
                    <a:lnTo>
                      <a:pt x="76"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4" name="Freeform 224"/>
              <p:cNvSpPr>
                <a:spLocks/>
              </p:cNvSpPr>
              <p:nvPr/>
            </p:nvSpPr>
            <p:spPr bwMode="auto">
              <a:xfrm>
                <a:off x="1114" y="2475"/>
                <a:ext cx="90" cy="83"/>
              </a:xfrm>
              <a:custGeom>
                <a:avLst/>
                <a:gdLst>
                  <a:gd name="T0" fmla="*/ 90 w 90"/>
                  <a:gd name="T1" fmla="*/ 81 h 83"/>
                  <a:gd name="T2" fmla="*/ 86 w 90"/>
                  <a:gd name="T3" fmla="*/ 83 h 83"/>
                  <a:gd name="T4" fmla="*/ 76 w 90"/>
                  <a:gd name="T5" fmla="*/ 78 h 83"/>
                  <a:gd name="T6" fmla="*/ 62 w 90"/>
                  <a:gd name="T7" fmla="*/ 70 h 83"/>
                  <a:gd name="T8" fmla="*/ 48 w 90"/>
                  <a:gd name="T9" fmla="*/ 58 h 83"/>
                  <a:gd name="T10" fmla="*/ 33 w 90"/>
                  <a:gd name="T11" fmla="*/ 43 h 83"/>
                  <a:gd name="T12" fmla="*/ 18 w 90"/>
                  <a:gd name="T13" fmla="*/ 28 h 83"/>
                  <a:gd name="T14" fmla="*/ 8 w 90"/>
                  <a:gd name="T15" fmla="*/ 13 h 83"/>
                  <a:gd name="T16" fmla="*/ 0 w 90"/>
                  <a:gd name="T17" fmla="*/ 0 h 83"/>
                  <a:gd name="T18" fmla="*/ 8 w 90"/>
                  <a:gd name="T19" fmla="*/ 6 h 83"/>
                  <a:gd name="T20" fmla="*/ 19 w 90"/>
                  <a:gd name="T21" fmla="*/ 16 h 83"/>
                  <a:gd name="T22" fmla="*/ 34 w 90"/>
                  <a:gd name="T23" fmla="*/ 28 h 83"/>
                  <a:gd name="T24" fmla="*/ 52 w 90"/>
                  <a:gd name="T25" fmla="*/ 41 h 83"/>
                  <a:gd name="T26" fmla="*/ 67 w 90"/>
                  <a:gd name="T27" fmla="*/ 55 h 83"/>
                  <a:gd name="T28" fmla="*/ 80 w 90"/>
                  <a:gd name="T29" fmla="*/ 67 h 83"/>
                  <a:gd name="T30" fmla="*/ 89 w 90"/>
                  <a:gd name="T31" fmla="*/ 75 h 83"/>
                  <a:gd name="T32" fmla="*/ 90 w 90"/>
                  <a:gd name="T33" fmla="*/ 8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3"/>
                  <a:gd name="T53" fmla="*/ 90 w 90"/>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3">
                    <a:moveTo>
                      <a:pt x="90" y="81"/>
                    </a:moveTo>
                    <a:lnTo>
                      <a:pt x="86" y="83"/>
                    </a:lnTo>
                    <a:lnTo>
                      <a:pt x="76" y="78"/>
                    </a:lnTo>
                    <a:lnTo>
                      <a:pt x="62" y="70"/>
                    </a:lnTo>
                    <a:lnTo>
                      <a:pt x="48" y="58"/>
                    </a:lnTo>
                    <a:lnTo>
                      <a:pt x="33" y="43"/>
                    </a:lnTo>
                    <a:lnTo>
                      <a:pt x="18" y="28"/>
                    </a:lnTo>
                    <a:lnTo>
                      <a:pt x="8" y="13"/>
                    </a:lnTo>
                    <a:lnTo>
                      <a:pt x="0" y="0"/>
                    </a:lnTo>
                    <a:lnTo>
                      <a:pt x="8" y="6"/>
                    </a:lnTo>
                    <a:lnTo>
                      <a:pt x="19" y="16"/>
                    </a:lnTo>
                    <a:lnTo>
                      <a:pt x="34" y="28"/>
                    </a:lnTo>
                    <a:lnTo>
                      <a:pt x="52" y="41"/>
                    </a:lnTo>
                    <a:lnTo>
                      <a:pt x="67" y="55"/>
                    </a:lnTo>
                    <a:lnTo>
                      <a:pt x="80" y="67"/>
                    </a:lnTo>
                    <a:lnTo>
                      <a:pt x="89" y="75"/>
                    </a:lnTo>
                    <a:lnTo>
                      <a:pt x="90"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5" name="Freeform 225"/>
              <p:cNvSpPr>
                <a:spLocks/>
              </p:cNvSpPr>
              <p:nvPr/>
            </p:nvSpPr>
            <p:spPr bwMode="auto">
              <a:xfrm>
                <a:off x="1122" y="2417"/>
                <a:ext cx="97" cy="76"/>
              </a:xfrm>
              <a:custGeom>
                <a:avLst/>
                <a:gdLst>
                  <a:gd name="T0" fmla="*/ 97 w 97"/>
                  <a:gd name="T1" fmla="*/ 74 h 76"/>
                  <a:gd name="T2" fmla="*/ 91 w 97"/>
                  <a:gd name="T3" fmla="*/ 76 h 76"/>
                  <a:gd name="T4" fmla="*/ 79 w 97"/>
                  <a:gd name="T5" fmla="*/ 71 h 76"/>
                  <a:gd name="T6" fmla="*/ 65 w 97"/>
                  <a:gd name="T7" fmla="*/ 64 h 76"/>
                  <a:gd name="T8" fmla="*/ 48 w 97"/>
                  <a:gd name="T9" fmla="*/ 52 h 76"/>
                  <a:gd name="T10" fmla="*/ 32 w 97"/>
                  <a:gd name="T11" fmla="*/ 39 h 76"/>
                  <a:gd name="T12" fmla="*/ 17 w 97"/>
                  <a:gd name="T13" fmla="*/ 26 h 76"/>
                  <a:gd name="T14" fmla="*/ 6 w 97"/>
                  <a:gd name="T15" fmla="*/ 12 h 76"/>
                  <a:gd name="T16" fmla="*/ 0 w 97"/>
                  <a:gd name="T17" fmla="*/ 0 h 76"/>
                  <a:gd name="T18" fmla="*/ 7 w 97"/>
                  <a:gd name="T19" fmla="*/ 5 h 76"/>
                  <a:gd name="T20" fmla="*/ 20 w 97"/>
                  <a:gd name="T21" fmla="*/ 14 h 76"/>
                  <a:gd name="T22" fmla="*/ 37 w 97"/>
                  <a:gd name="T23" fmla="*/ 24 h 76"/>
                  <a:gd name="T24" fmla="*/ 54 w 97"/>
                  <a:gd name="T25" fmla="*/ 37 h 76"/>
                  <a:gd name="T26" fmla="*/ 71 w 97"/>
                  <a:gd name="T27" fmla="*/ 49 h 76"/>
                  <a:gd name="T28" fmla="*/ 85 w 97"/>
                  <a:gd name="T29" fmla="*/ 61 h 76"/>
                  <a:gd name="T30" fmla="*/ 94 w 97"/>
                  <a:gd name="T31" fmla="*/ 70 h 76"/>
                  <a:gd name="T32" fmla="*/ 97 w 97"/>
                  <a:gd name="T33" fmla="*/ 74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6"/>
                  <a:gd name="T53" fmla="*/ 97 w 97"/>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6">
                    <a:moveTo>
                      <a:pt x="97" y="74"/>
                    </a:moveTo>
                    <a:lnTo>
                      <a:pt x="91" y="76"/>
                    </a:lnTo>
                    <a:lnTo>
                      <a:pt x="79" y="71"/>
                    </a:lnTo>
                    <a:lnTo>
                      <a:pt x="65" y="64"/>
                    </a:lnTo>
                    <a:lnTo>
                      <a:pt x="48" y="52"/>
                    </a:lnTo>
                    <a:lnTo>
                      <a:pt x="32" y="39"/>
                    </a:lnTo>
                    <a:lnTo>
                      <a:pt x="17" y="26"/>
                    </a:lnTo>
                    <a:lnTo>
                      <a:pt x="6" y="12"/>
                    </a:lnTo>
                    <a:lnTo>
                      <a:pt x="0" y="0"/>
                    </a:lnTo>
                    <a:lnTo>
                      <a:pt x="7" y="5"/>
                    </a:lnTo>
                    <a:lnTo>
                      <a:pt x="20" y="14"/>
                    </a:lnTo>
                    <a:lnTo>
                      <a:pt x="37" y="24"/>
                    </a:lnTo>
                    <a:lnTo>
                      <a:pt x="54" y="37"/>
                    </a:lnTo>
                    <a:lnTo>
                      <a:pt x="71" y="49"/>
                    </a:lnTo>
                    <a:lnTo>
                      <a:pt x="85" y="61"/>
                    </a:lnTo>
                    <a:lnTo>
                      <a:pt x="94" y="70"/>
                    </a:lnTo>
                    <a:lnTo>
                      <a:pt x="97"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6" name="Freeform 226"/>
              <p:cNvSpPr>
                <a:spLocks/>
              </p:cNvSpPr>
              <p:nvPr/>
            </p:nvSpPr>
            <p:spPr bwMode="auto">
              <a:xfrm>
                <a:off x="1133" y="2394"/>
                <a:ext cx="89" cy="65"/>
              </a:xfrm>
              <a:custGeom>
                <a:avLst/>
                <a:gdLst>
                  <a:gd name="T0" fmla="*/ 89 w 89"/>
                  <a:gd name="T1" fmla="*/ 65 h 65"/>
                  <a:gd name="T2" fmla="*/ 85 w 89"/>
                  <a:gd name="T3" fmla="*/ 65 h 65"/>
                  <a:gd name="T4" fmla="*/ 74 w 89"/>
                  <a:gd name="T5" fmla="*/ 60 h 65"/>
                  <a:gd name="T6" fmla="*/ 61 w 89"/>
                  <a:gd name="T7" fmla="*/ 53 h 65"/>
                  <a:gd name="T8" fmla="*/ 45 w 89"/>
                  <a:gd name="T9" fmla="*/ 43 h 65"/>
                  <a:gd name="T10" fmla="*/ 29 w 89"/>
                  <a:gd name="T11" fmla="*/ 32 h 65"/>
                  <a:gd name="T12" fmla="*/ 15 w 89"/>
                  <a:gd name="T13" fmla="*/ 20 h 65"/>
                  <a:gd name="T14" fmla="*/ 5 w 89"/>
                  <a:gd name="T15" fmla="*/ 9 h 65"/>
                  <a:gd name="T16" fmla="*/ 0 w 89"/>
                  <a:gd name="T17" fmla="*/ 0 h 65"/>
                  <a:gd name="T18" fmla="*/ 9 w 89"/>
                  <a:gd name="T19" fmla="*/ 6 h 65"/>
                  <a:gd name="T20" fmla="*/ 21 w 89"/>
                  <a:gd name="T21" fmla="*/ 13 h 65"/>
                  <a:gd name="T22" fmla="*/ 37 w 89"/>
                  <a:gd name="T23" fmla="*/ 22 h 65"/>
                  <a:gd name="T24" fmla="*/ 54 w 89"/>
                  <a:gd name="T25" fmla="*/ 31 h 65"/>
                  <a:gd name="T26" fmla="*/ 68 w 89"/>
                  <a:gd name="T27" fmla="*/ 41 h 65"/>
                  <a:gd name="T28" fmla="*/ 80 w 89"/>
                  <a:gd name="T29" fmla="*/ 50 h 65"/>
                  <a:gd name="T30" fmla="*/ 88 w 89"/>
                  <a:gd name="T31" fmla="*/ 59 h 65"/>
                  <a:gd name="T32" fmla="*/ 89 w 89"/>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5"/>
                  <a:gd name="T53" fmla="*/ 89 w 89"/>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5">
                    <a:moveTo>
                      <a:pt x="89" y="65"/>
                    </a:moveTo>
                    <a:lnTo>
                      <a:pt x="85" y="65"/>
                    </a:lnTo>
                    <a:lnTo>
                      <a:pt x="74" y="60"/>
                    </a:lnTo>
                    <a:lnTo>
                      <a:pt x="61" y="53"/>
                    </a:lnTo>
                    <a:lnTo>
                      <a:pt x="45" y="43"/>
                    </a:lnTo>
                    <a:lnTo>
                      <a:pt x="29" y="32"/>
                    </a:lnTo>
                    <a:lnTo>
                      <a:pt x="15" y="20"/>
                    </a:lnTo>
                    <a:lnTo>
                      <a:pt x="5" y="9"/>
                    </a:lnTo>
                    <a:lnTo>
                      <a:pt x="0" y="0"/>
                    </a:lnTo>
                    <a:lnTo>
                      <a:pt x="9" y="6"/>
                    </a:lnTo>
                    <a:lnTo>
                      <a:pt x="21" y="13"/>
                    </a:lnTo>
                    <a:lnTo>
                      <a:pt x="37" y="22"/>
                    </a:lnTo>
                    <a:lnTo>
                      <a:pt x="54" y="31"/>
                    </a:lnTo>
                    <a:lnTo>
                      <a:pt x="68" y="41"/>
                    </a:lnTo>
                    <a:lnTo>
                      <a:pt x="80" y="50"/>
                    </a:lnTo>
                    <a:lnTo>
                      <a:pt x="88" y="59"/>
                    </a:lnTo>
                    <a:lnTo>
                      <a:pt x="89"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7" name="Freeform 227"/>
              <p:cNvSpPr>
                <a:spLocks/>
              </p:cNvSpPr>
              <p:nvPr/>
            </p:nvSpPr>
            <p:spPr bwMode="auto">
              <a:xfrm>
                <a:off x="1145" y="2348"/>
                <a:ext cx="76" cy="55"/>
              </a:xfrm>
              <a:custGeom>
                <a:avLst/>
                <a:gdLst>
                  <a:gd name="T0" fmla="*/ 76 w 76"/>
                  <a:gd name="T1" fmla="*/ 53 h 55"/>
                  <a:gd name="T2" fmla="*/ 71 w 76"/>
                  <a:gd name="T3" fmla="*/ 55 h 55"/>
                  <a:gd name="T4" fmla="*/ 62 w 76"/>
                  <a:gd name="T5" fmla="*/ 53 h 55"/>
                  <a:gd name="T6" fmla="*/ 52 w 76"/>
                  <a:gd name="T7" fmla="*/ 49 h 55"/>
                  <a:gd name="T8" fmla="*/ 39 w 76"/>
                  <a:gd name="T9" fmla="*/ 41 h 55"/>
                  <a:gd name="T10" fmla="*/ 27 w 76"/>
                  <a:gd name="T11" fmla="*/ 34 h 55"/>
                  <a:gd name="T12" fmla="*/ 15 w 76"/>
                  <a:gd name="T13" fmla="*/ 24 h 55"/>
                  <a:gd name="T14" fmla="*/ 6 w 76"/>
                  <a:gd name="T15" fmla="*/ 12 h 55"/>
                  <a:gd name="T16" fmla="*/ 0 w 76"/>
                  <a:gd name="T17" fmla="*/ 0 h 55"/>
                  <a:gd name="T18" fmla="*/ 8 w 76"/>
                  <a:gd name="T19" fmla="*/ 6 h 55"/>
                  <a:gd name="T20" fmla="*/ 19 w 76"/>
                  <a:gd name="T21" fmla="*/ 12 h 55"/>
                  <a:gd name="T22" fmla="*/ 33 w 76"/>
                  <a:gd name="T23" fmla="*/ 21 h 55"/>
                  <a:gd name="T24" fmla="*/ 46 w 76"/>
                  <a:gd name="T25" fmla="*/ 28 h 55"/>
                  <a:gd name="T26" fmla="*/ 58 w 76"/>
                  <a:gd name="T27" fmla="*/ 37 h 55"/>
                  <a:gd name="T28" fmla="*/ 68 w 76"/>
                  <a:gd name="T29" fmla="*/ 43 h 55"/>
                  <a:gd name="T30" fmla="*/ 74 w 76"/>
                  <a:gd name="T31" fmla="*/ 49 h 55"/>
                  <a:gd name="T32" fmla="*/ 76 w 76"/>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5"/>
                  <a:gd name="T53" fmla="*/ 76 w 76"/>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5">
                    <a:moveTo>
                      <a:pt x="76" y="53"/>
                    </a:moveTo>
                    <a:lnTo>
                      <a:pt x="71" y="55"/>
                    </a:lnTo>
                    <a:lnTo>
                      <a:pt x="62" y="53"/>
                    </a:lnTo>
                    <a:lnTo>
                      <a:pt x="52" y="49"/>
                    </a:lnTo>
                    <a:lnTo>
                      <a:pt x="39" y="41"/>
                    </a:lnTo>
                    <a:lnTo>
                      <a:pt x="27" y="34"/>
                    </a:lnTo>
                    <a:lnTo>
                      <a:pt x="15" y="24"/>
                    </a:lnTo>
                    <a:lnTo>
                      <a:pt x="6" y="12"/>
                    </a:lnTo>
                    <a:lnTo>
                      <a:pt x="0" y="0"/>
                    </a:lnTo>
                    <a:lnTo>
                      <a:pt x="8" y="6"/>
                    </a:lnTo>
                    <a:lnTo>
                      <a:pt x="19" y="12"/>
                    </a:lnTo>
                    <a:lnTo>
                      <a:pt x="33" y="21"/>
                    </a:lnTo>
                    <a:lnTo>
                      <a:pt x="46" y="28"/>
                    </a:lnTo>
                    <a:lnTo>
                      <a:pt x="58" y="37"/>
                    </a:lnTo>
                    <a:lnTo>
                      <a:pt x="68" y="43"/>
                    </a:lnTo>
                    <a:lnTo>
                      <a:pt x="74" y="49"/>
                    </a:lnTo>
                    <a:lnTo>
                      <a:pt x="76"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8" name="Freeform 228"/>
              <p:cNvSpPr>
                <a:spLocks/>
              </p:cNvSpPr>
              <p:nvPr/>
            </p:nvSpPr>
            <p:spPr bwMode="auto">
              <a:xfrm>
                <a:off x="1191" y="2308"/>
                <a:ext cx="44" cy="15"/>
              </a:xfrm>
              <a:custGeom>
                <a:avLst/>
                <a:gdLst>
                  <a:gd name="T0" fmla="*/ 44 w 44"/>
                  <a:gd name="T1" fmla="*/ 10 h 15"/>
                  <a:gd name="T2" fmla="*/ 41 w 44"/>
                  <a:gd name="T3" fmla="*/ 13 h 15"/>
                  <a:gd name="T4" fmla="*/ 36 w 44"/>
                  <a:gd name="T5" fmla="*/ 15 h 15"/>
                  <a:gd name="T6" fmla="*/ 30 w 44"/>
                  <a:gd name="T7" fmla="*/ 15 h 15"/>
                  <a:gd name="T8" fmla="*/ 21 w 44"/>
                  <a:gd name="T9" fmla="*/ 15 h 15"/>
                  <a:gd name="T10" fmla="*/ 13 w 44"/>
                  <a:gd name="T11" fmla="*/ 13 h 15"/>
                  <a:gd name="T12" fmla="*/ 6 w 44"/>
                  <a:gd name="T13" fmla="*/ 10 h 15"/>
                  <a:gd name="T14" fmla="*/ 2 w 44"/>
                  <a:gd name="T15" fmla="*/ 6 h 15"/>
                  <a:gd name="T16" fmla="*/ 0 w 44"/>
                  <a:gd name="T17" fmla="*/ 0 h 15"/>
                  <a:gd name="T18" fmla="*/ 6 w 44"/>
                  <a:gd name="T19" fmla="*/ 4 h 15"/>
                  <a:gd name="T20" fmla="*/ 12 w 44"/>
                  <a:gd name="T21" fmla="*/ 6 h 15"/>
                  <a:gd name="T22" fmla="*/ 21 w 44"/>
                  <a:gd name="T23" fmla="*/ 6 h 15"/>
                  <a:gd name="T24" fmla="*/ 30 w 44"/>
                  <a:gd name="T25" fmla="*/ 6 h 15"/>
                  <a:gd name="T26" fmla="*/ 37 w 44"/>
                  <a:gd name="T27" fmla="*/ 6 h 15"/>
                  <a:gd name="T28" fmla="*/ 41 w 44"/>
                  <a:gd name="T29" fmla="*/ 6 h 15"/>
                  <a:gd name="T30" fmla="*/ 44 w 44"/>
                  <a:gd name="T31" fmla="*/ 7 h 15"/>
                  <a:gd name="T32" fmla="*/ 44 w 44"/>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5"/>
                  <a:gd name="T53" fmla="*/ 44 w 4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5">
                    <a:moveTo>
                      <a:pt x="44" y="10"/>
                    </a:moveTo>
                    <a:lnTo>
                      <a:pt x="41" y="13"/>
                    </a:lnTo>
                    <a:lnTo>
                      <a:pt x="36" y="15"/>
                    </a:lnTo>
                    <a:lnTo>
                      <a:pt x="30" y="15"/>
                    </a:lnTo>
                    <a:lnTo>
                      <a:pt x="21" y="15"/>
                    </a:lnTo>
                    <a:lnTo>
                      <a:pt x="13" y="13"/>
                    </a:lnTo>
                    <a:lnTo>
                      <a:pt x="6" y="10"/>
                    </a:lnTo>
                    <a:lnTo>
                      <a:pt x="2" y="6"/>
                    </a:lnTo>
                    <a:lnTo>
                      <a:pt x="0" y="0"/>
                    </a:lnTo>
                    <a:lnTo>
                      <a:pt x="6" y="4"/>
                    </a:lnTo>
                    <a:lnTo>
                      <a:pt x="12" y="6"/>
                    </a:lnTo>
                    <a:lnTo>
                      <a:pt x="21" y="6"/>
                    </a:lnTo>
                    <a:lnTo>
                      <a:pt x="30" y="6"/>
                    </a:lnTo>
                    <a:lnTo>
                      <a:pt x="37" y="6"/>
                    </a:lnTo>
                    <a:lnTo>
                      <a:pt x="41" y="6"/>
                    </a:lnTo>
                    <a:lnTo>
                      <a:pt x="44" y="7"/>
                    </a:lnTo>
                    <a:lnTo>
                      <a:pt x="44"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9" name="Freeform 229"/>
              <p:cNvSpPr>
                <a:spLocks/>
              </p:cNvSpPr>
              <p:nvPr/>
            </p:nvSpPr>
            <p:spPr bwMode="auto">
              <a:xfrm>
                <a:off x="1113" y="2503"/>
                <a:ext cx="84" cy="73"/>
              </a:xfrm>
              <a:custGeom>
                <a:avLst/>
                <a:gdLst>
                  <a:gd name="T0" fmla="*/ 84 w 84"/>
                  <a:gd name="T1" fmla="*/ 71 h 73"/>
                  <a:gd name="T2" fmla="*/ 80 w 84"/>
                  <a:gd name="T3" fmla="*/ 73 h 73"/>
                  <a:gd name="T4" fmla="*/ 71 w 84"/>
                  <a:gd name="T5" fmla="*/ 68 h 73"/>
                  <a:gd name="T6" fmla="*/ 57 w 84"/>
                  <a:gd name="T7" fmla="*/ 62 h 73"/>
                  <a:gd name="T8" fmla="*/ 44 w 84"/>
                  <a:gd name="T9" fmla="*/ 52 h 73"/>
                  <a:gd name="T10" fmla="*/ 29 w 84"/>
                  <a:gd name="T11" fmla="*/ 40 h 73"/>
                  <a:gd name="T12" fmla="*/ 18 w 84"/>
                  <a:gd name="T13" fmla="*/ 27 h 73"/>
                  <a:gd name="T14" fmla="*/ 7 w 84"/>
                  <a:gd name="T15" fmla="*/ 13 h 73"/>
                  <a:gd name="T16" fmla="*/ 0 w 84"/>
                  <a:gd name="T17" fmla="*/ 0 h 73"/>
                  <a:gd name="T18" fmla="*/ 7 w 84"/>
                  <a:gd name="T19" fmla="*/ 6 h 73"/>
                  <a:gd name="T20" fmla="*/ 18 w 84"/>
                  <a:gd name="T21" fmla="*/ 13 h 73"/>
                  <a:gd name="T22" fmla="*/ 32 w 84"/>
                  <a:gd name="T23" fmla="*/ 24 h 73"/>
                  <a:gd name="T24" fmla="*/ 47 w 84"/>
                  <a:gd name="T25" fmla="*/ 36 h 73"/>
                  <a:gd name="T26" fmla="*/ 62 w 84"/>
                  <a:gd name="T27" fmla="*/ 47 h 73"/>
                  <a:gd name="T28" fmla="*/ 74 w 84"/>
                  <a:gd name="T29" fmla="*/ 58 h 73"/>
                  <a:gd name="T30" fmla="*/ 83 w 84"/>
                  <a:gd name="T31" fmla="*/ 65 h 73"/>
                  <a:gd name="T32" fmla="*/ 84 w 84"/>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3"/>
                  <a:gd name="T53" fmla="*/ 84 w 8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3">
                    <a:moveTo>
                      <a:pt x="84" y="71"/>
                    </a:moveTo>
                    <a:lnTo>
                      <a:pt x="80" y="73"/>
                    </a:lnTo>
                    <a:lnTo>
                      <a:pt x="71" y="68"/>
                    </a:lnTo>
                    <a:lnTo>
                      <a:pt x="57" y="62"/>
                    </a:lnTo>
                    <a:lnTo>
                      <a:pt x="44" y="52"/>
                    </a:lnTo>
                    <a:lnTo>
                      <a:pt x="29" y="40"/>
                    </a:lnTo>
                    <a:lnTo>
                      <a:pt x="18" y="27"/>
                    </a:lnTo>
                    <a:lnTo>
                      <a:pt x="7" y="13"/>
                    </a:lnTo>
                    <a:lnTo>
                      <a:pt x="0" y="0"/>
                    </a:lnTo>
                    <a:lnTo>
                      <a:pt x="7" y="6"/>
                    </a:lnTo>
                    <a:lnTo>
                      <a:pt x="18" y="13"/>
                    </a:lnTo>
                    <a:lnTo>
                      <a:pt x="32" y="24"/>
                    </a:lnTo>
                    <a:lnTo>
                      <a:pt x="47" y="36"/>
                    </a:lnTo>
                    <a:lnTo>
                      <a:pt x="62" y="47"/>
                    </a:lnTo>
                    <a:lnTo>
                      <a:pt x="74" y="58"/>
                    </a:lnTo>
                    <a:lnTo>
                      <a:pt x="83" y="65"/>
                    </a:lnTo>
                    <a:lnTo>
                      <a:pt x="84"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0" name="Freeform 230"/>
              <p:cNvSpPr>
                <a:spLocks/>
              </p:cNvSpPr>
              <p:nvPr/>
            </p:nvSpPr>
            <p:spPr bwMode="auto">
              <a:xfrm>
                <a:off x="1116" y="2448"/>
                <a:ext cx="96" cy="73"/>
              </a:xfrm>
              <a:custGeom>
                <a:avLst/>
                <a:gdLst>
                  <a:gd name="T0" fmla="*/ 96 w 96"/>
                  <a:gd name="T1" fmla="*/ 71 h 73"/>
                  <a:gd name="T2" fmla="*/ 90 w 96"/>
                  <a:gd name="T3" fmla="*/ 73 h 73"/>
                  <a:gd name="T4" fmla="*/ 78 w 96"/>
                  <a:gd name="T5" fmla="*/ 68 h 73"/>
                  <a:gd name="T6" fmla="*/ 65 w 96"/>
                  <a:gd name="T7" fmla="*/ 61 h 73"/>
                  <a:gd name="T8" fmla="*/ 48 w 96"/>
                  <a:gd name="T9" fmla="*/ 51 h 73"/>
                  <a:gd name="T10" fmla="*/ 31 w 96"/>
                  <a:gd name="T11" fmla="*/ 39 h 73"/>
                  <a:gd name="T12" fmla="*/ 17 w 96"/>
                  <a:gd name="T13" fmla="*/ 26 h 73"/>
                  <a:gd name="T14" fmla="*/ 6 w 96"/>
                  <a:gd name="T15" fmla="*/ 12 h 73"/>
                  <a:gd name="T16" fmla="*/ 0 w 96"/>
                  <a:gd name="T17" fmla="*/ 0 h 73"/>
                  <a:gd name="T18" fmla="*/ 7 w 96"/>
                  <a:gd name="T19" fmla="*/ 5 h 73"/>
                  <a:gd name="T20" fmla="*/ 20 w 96"/>
                  <a:gd name="T21" fmla="*/ 12 h 73"/>
                  <a:gd name="T22" fmla="*/ 35 w 96"/>
                  <a:gd name="T23" fmla="*/ 24 h 73"/>
                  <a:gd name="T24" fmla="*/ 53 w 96"/>
                  <a:gd name="T25" fmla="*/ 36 h 73"/>
                  <a:gd name="T26" fmla="*/ 71 w 96"/>
                  <a:gd name="T27" fmla="*/ 48 h 73"/>
                  <a:gd name="T28" fmla="*/ 84 w 96"/>
                  <a:gd name="T29" fmla="*/ 58 h 73"/>
                  <a:gd name="T30" fmla="*/ 93 w 96"/>
                  <a:gd name="T31" fmla="*/ 67 h 73"/>
                  <a:gd name="T32" fmla="*/ 96 w 96"/>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73"/>
                  <a:gd name="T53" fmla="*/ 96 w 9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73">
                    <a:moveTo>
                      <a:pt x="96" y="71"/>
                    </a:moveTo>
                    <a:lnTo>
                      <a:pt x="90" y="73"/>
                    </a:lnTo>
                    <a:lnTo>
                      <a:pt x="78" y="68"/>
                    </a:lnTo>
                    <a:lnTo>
                      <a:pt x="65" y="61"/>
                    </a:lnTo>
                    <a:lnTo>
                      <a:pt x="48" y="51"/>
                    </a:lnTo>
                    <a:lnTo>
                      <a:pt x="31" y="39"/>
                    </a:lnTo>
                    <a:lnTo>
                      <a:pt x="17" y="26"/>
                    </a:lnTo>
                    <a:lnTo>
                      <a:pt x="6" y="12"/>
                    </a:lnTo>
                    <a:lnTo>
                      <a:pt x="0" y="0"/>
                    </a:lnTo>
                    <a:lnTo>
                      <a:pt x="7" y="5"/>
                    </a:lnTo>
                    <a:lnTo>
                      <a:pt x="20" y="12"/>
                    </a:lnTo>
                    <a:lnTo>
                      <a:pt x="35" y="24"/>
                    </a:lnTo>
                    <a:lnTo>
                      <a:pt x="53" y="36"/>
                    </a:lnTo>
                    <a:lnTo>
                      <a:pt x="71" y="48"/>
                    </a:lnTo>
                    <a:lnTo>
                      <a:pt x="84" y="58"/>
                    </a:lnTo>
                    <a:lnTo>
                      <a:pt x="93" y="67"/>
                    </a:lnTo>
                    <a:lnTo>
                      <a:pt x="96"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1" name="Freeform 231"/>
              <p:cNvSpPr>
                <a:spLocks/>
              </p:cNvSpPr>
              <p:nvPr/>
            </p:nvSpPr>
            <p:spPr bwMode="auto">
              <a:xfrm>
                <a:off x="1133" y="2370"/>
                <a:ext cx="92" cy="55"/>
              </a:xfrm>
              <a:custGeom>
                <a:avLst/>
                <a:gdLst>
                  <a:gd name="T0" fmla="*/ 92 w 92"/>
                  <a:gd name="T1" fmla="*/ 53 h 55"/>
                  <a:gd name="T2" fmla="*/ 88 w 92"/>
                  <a:gd name="T3" fmla="*/ 55 h 55"/>
                  <a:gd name="T4" fmla="*/ 77 w 92"/>
                  <a:gd name="T5" fmla="*/ 53 h 55"/>
                  <a:gd name="T6" fmla="*/ 64 w 92"/>
                  <a:gd name="T7" fmla="*/ 49 h 55"/>
                  <a:gd name="T8" fmla="*/ 49 w 92"/>
                  <a:gd name="T9" fmla="*/ 41 h 55"/>
                  <a:gd name="T10" fmla="*/ 33 w 92"/>
                  <a:gd name="T11" fmla="*/ 33 h 55"/>
                  <a:gd name="T12" fmla="*/ 18 w 92"/>
                  <a:gd name="T13" fmla="*/ 24 h 55"/>
                  <a:gd name="T14" fmla="*/ 8 w 92"/>
                  <a:gd name="T15" fmla="*/ 12 h 55"/>
                  <a:gd name="T16" fmla="*/ 0 w 92"/>
                  <a:gd name="T17" fmla="*/ 0 h 55"/>
                  <a:gd name="T18" fmla="*/ 9 w 92"/>
                  <a:gd name="T19" fmla="*/ 6 h 55"/>
                  <a:gd name="T20" fmla="*/ 23 w 92"/>
                  <a:gd name="T21" fmla="*/ 12 h 55"/>
                  <a:gd name="T22" fmla="*/ 39 w 92"/>
                  <a:gd name="T23" fmla="*/ 19 h 55"/>
                  <a:gd name="T24" fmla="*/ 55 w 92"/>
                  <a:gd name="T25" fmla="*/ 28 h 55"/>
                  <a:gd name="T26" fmla="*/ 70 w 92"/>
                  <a:gd name="T27" fmla="*/ 36 h 55"/>
                  <a:gd name="T28" fmla="*/ 83 w 92"/>
                  <a:gd name="T29" fmla="*/ 43 h 55"/>
                  <a:gd name="T30" fmla="*/ 91 w 92"/>
                  <a:gd name="T31" fmla="*/ 49 h 55"/>
                  <a:gd name="T32" fmla="*/ 92 w 92"/>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55"/>
                  <a:gd name="T53" fmla="*/ 92 w 92"/>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55">
                    <a:moveTo>
                      <a:pt x="92" y="53"/>
                    </a:moveTo>
                    <a:lnTo>
                      <a:pt x="88" y="55"/>
                    </a:lnTo>
                    <a:lnTo>
                      <a:pt x="77" y="53"/>
                    </a:lnTo>
                    <a:lnTo>
                      <a:pt x="64" y="49"/>
                    </a:lnTo>
                    <a:lnTo>
                      <a:pt x="49" y="41"/>
                    </a:lnTo>
                    <a:lnTo>
                      <a:pt x="33" y="33"/>
                    </a:lnTo>
                    <a:lnTo>
                      <a:pt x="18" y="24"/>
                    </a:lnTo>
                    <a:lnTo>
                      <a:pt x="8" y="12"/>
                    </a:lnTo>
                    <a:lnTo>
                      <a:pt x="0" y="0"/>
                    </a:lnTo>
                    <a:lnTo>
                      <a:pt x="9" y="6"/>
                    </a:lnTo>
                    <a:lnTo>
                      <a:pt x="23" y="12"/>
                    </a:lnTo>
                    <a:lnTo>
                      <a:pt x="39" y="19"/>
                    </a:lnTo>
                    <a:lnTo>
                      <a:pt x="55" y="28"/>
                    </a:lnTo>
                    <a:lnTo>
                      <a:pt x="70" y="36"/>
                    </a:lnTo>
                    <a:lnTo>
                      <a:pt x="83" y="43"/>
                    </a:lnTo>
                    <a:lnTo>
                      <a:pt x="91" y="49"/>
                    </a:lnTo>
                    <a:lnTo>
                      <a:pt x="92"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2" name="Freeform 232"/>
              <p:cNvSpPr>
                <a:spLocks/>
              </p:cNvSpPr>
              <p:nvPr/>
            </p:nvSpPr>
            <p:spPr bwMode="auto">
              <a:xfrm>
                <a:off x="1157" y="2330"/>
                <a:ext cx="68" cy="56"/>
              </a:xfrm>
              <a:custGeom>
                <a:avLst/>
                <a:gdLst>
                  <a:gd name="T0" fmla="*/ 68 w 68"/>
                  <a:gd name="T1" fmla="*/ 55 h 56"/>
                  <a:gd name="T2" fmla="*/ 64 w 68"/>
                  <a:gd name="T3" fmla="*/ 56 h 56"/>
                  <a:gd name="T4" fmla="*/ 55 w 68"/>
                  <a:gd name="T5" fmla="*/ 52 h 56"/>
                  <a:gd name="T6" fmla="*/ 44 w 68"/>
                  <a:gd name="T7" fmla="*/ 45 h 56"/>
                  <a:gd name="T8" fmla="*/ 33 w 68"/>
                  <a:gd name="T9" fmla="*/ 36 h 56"/>
                  <a:gd name="T10" fmla="*/ 19 w 68"/>
                  <a:gd name="T11" fmla="*/ 25 h 56"/>
                  <a:gd name="T12" fmla="*/ 9 w 68"/>
                  <a:gd name="T13" fmla="*/ 15 h 56"/>
                  <a:gd name="T14" fmla="*/ 3 w 68"/>
                  <a:gd name="T15" fmla="*/ 6 h 56"/>
                  <a:gd name="T16" fmla="*/ 0 w 68"/>
                  <a:gd name="T17" fmla="*/ 0 h 56"/>
                  <a:gd name="T18" fmla="*/ 7 w 68"/>
                  <a:gd name="T19" fmla="*/ 5 h 56"/>
                  <a:gd name="T20" fmla="*/ 16 w 68"/>
                  <a:gd name="T21" fmla="*/ 11 h 56"/>
                  <a:gd name="T22" fmla="*/ 28 w 68"/>
                  <a:gd name="T23" fmla="*/ 18 h 56"/>
                  <a:gd name="T24" fmla="*/ 39 w 68"/>
                  <a:gd name="T25" fmla="*/ 27 h 56"/>
                  <a:gd name="T26" fmla="*/ 50 w 68"/>
                  <a:gd name="T27" fmla="*/ 36 h 56"/>
                  <a:gd name="T28" fmla="*/ 59 w 68"/>
                  <a:gd name="T29" fmla="*/ 43 h 56"/>
                  <a:gd name="T30" fmla="*/ 65 w 68"/>
                  <a:gd name="T31" fmla="*/ 50 h 56"/>
                  <a:gd name="T32" fmla="*/ 68 w 68"/>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6"/>
                  <a:gd name="T53" fmla="*/ 68 w 6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6">
                    <a:moveTo>
                      <a:pt x="68" y="55"/>
                    </a:moveTo>
                    <a:lnTo>
                      <a:pt x="64" y="56"/>
                    </a:lnTo>
                    <a:lnTo>
                      <a:pt x="55" y="52"/>
                    </a:lnTo>
                    <a:lnTo>
                      <a:pt x="44" y="45"/>
                    </a:lnTo>
                    <a:lnTo>
                      <a:pt x="33" y="36"/>
                    </a:lnTo>
                    <a:lnTo>
                      <a:pt x="19" y="25"/>
                    </a:lnTo>
                    <a:lnTo>
                      <a:pt x="9" y="15"/>
                    </a:lnTo>
                    <a:lnTo>
                      <a:pt x="3" y="6"/>
                    </a:lnTo>
                    <a:lnTo>
                      <a:pt x="0" y="0"/>
                    </a:lnTo>
                    <a:lnTo>
                      <a:pt x="7" y="5"/>
                    </a:lnTo>
                    <a:lnTo>
                      <a:pt x="16" y="11"/>
                    </a:lnTo>
                    <a:lnTo>
                      <a:pt x="28" y="18"/>
                    </a:lnTo>
                    <a:lnTo>
                      <a:pt x="39" y="27"/>
                    </a:lnTo>
                    <a:lnTo>
                      <a:pt x="50" y="36"/>
                    </a:lnTo>
                    <a:lnTo>
                      <a:pt x="59" y="43"/>
                    </a:lnTo>
                    <a:lnTo>
                      <a:pt x="65" y="50"/>
                    </a:lnTo>
                    <a:lnTo>
                      <a:pt x="68"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3" name="Freeform 233"/>
              <p:cNvSpPr>
                <a:spLocks/>
              </p:cNvSpPr>
              <p:nvPr/>
            </p:nvSpPr>
            <p:spPr bwMode="auto">
              <a:xfrm>
                <a:off x="1166" y="2321"/>
                <a:ext cx="50" cy="22"/>
              </a:xfrm>
              <a:custGeom>
                <a:avLst/>
                <a:gdLst>
                  <a:gd name="T0" fmla="*/ 50 w 50"/>
                  <a:gd name="T1" fmla="*/ 20 h 22"/>
                  <a:gd name="T2" fmla="*/ 47 w 50"/>
                  <a:gd name="T3" fmla="*/ 21 h 22"/>
                  <a:gd name="T4" fmla="*/ 41 w 50"/>
                  <a:gd name="T5" fmla="*/ 22 h 22"/>
                  <a:gd name="T6" fmla="*/ 34 w 50"/>
                  <a:gd name="T7" fmla="*/ 21 h 22"/>
                  <a:gd name="T8" fmla="*/ 25 w 50"/>
                  <a:gd name="T9" fmla="*/ 20 h 22"/>
                  <a:gd name="T10" fmla="*/ 16 w 50"/>
                  <a:gd name="T11" fmla="*/ 17 h 22"/>
                  <a:gd name="T12" fmla="*/ 9 w 50"/>
                  <a:gd name="T13" fmla="*/ 12 h 22"/>
                  <a:gd name="T14" fmla="*/ 3 w 50"/>
                  <a:gd name="T15" fmla="*/ 6 h 22"/>
                  <a:gd name="T16" fmla="*/ 0 w 50"/>
                  <a:gd name="T17" fmla="*/ 0 h 22"/>
                  <a:gd name="T18" fmla="*/ 6 w 50"/>
                  <a:gd name="T19" fmla="*/ 5 h 22"/>
                  <a:gd name="T20" fmla="*/ 13 w 50"/>
                  <a:gd name="T21" fmla="*/ 8 h 22"/>
                  <a:gd name="T22" fmla="*/ 24 w 50"/>
                  <a:gd name="T23" fmla="*/ 9 h 22"/>
                  <a:gd name="T24" fmla="*/ 32 w 50"/>
                  <a:gd name="T25" fmla="*/ 11 h 22"/>
                  <a:gd name="T26" fmla="*/ 41 w 50"/>
                  <a:gd name="T27" fmla="*/ 12 h 22"/>
                  <a:gd name="T28" fmla="*/ 47 w 50"/>
                  <a:gd name="T29" fmla="*/ 14 h 22"/>
                  <a:gd name="T30" fmla="*/ 50 w 50"/>
                  <a:gd name="T31" fmla="*/ 17 h 22"/>
                  <a:gd name="T32" fmla="*/ 50 w 50"/>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22"/>
                  <a:gd name="T53" fmla="*/ 50 w 5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22">
                    <a:moveTo>
                      <a:pt x="50" y="20"/>
                    </a:moveTo>
                    <a:lnTo>
                      <a:pt x="47" y="21"/>
                    </a:lnTo>
                    <a:lnTo>
                      <a:pt x="41" y="22"/>
                    </a:lnTo>
                    <a:lnTo>
                      <a:pt x="34" y="21"/>
                    </a:lnTo>
                    <a:lnTo>
                      <a:pt x="25" y="20"/>
                    </a:lnTo>
                    <a:lnTo>
                      <a:pt x="16" y="17"/>
                    </a:lnTo>
                    <a:lnTo>
                      <a:pt x="9" y="12"/>
                    </a:lnTo>
                    <a:lnTo>
                      <a:pt x="3" y="6"/>
                    </a:lnTo>
                    <a:lnTo>
                      <a:pt x="0" y="0"/>
                    </a:lnTo>
                    <a:lnTo>
                      <a:pt x="6" y="5"/>
                    </a:lnTo>
                    <a:lnTo>
                      <a:pt x="13" y="8"/>
                    </a:lnTo>
                    <a:lnTo>
                      <a:pt x="24" y="9"/>
                    </a:lnTo>
                    <a:lnTo>
                      <a:pt x="32" y="11"/>
                    </a:lnTo>
                    <a:lnTo>
                      <a:pt x="41" y="12"/>
                    </a:lnTo>
                    <a:lnTo>
                      <a:pt x="47" y="14"/>
                    </a:lnTo>
                    <a:lnTo>
                      <a:pt x="50" y="17"/>
                    </a:lnTo>
                    <a:lnTo>
                      <a:pt x="50"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4" name="Freeform 234"/>
              <p:cNvSpPr>
                <a:spLocks/>
              </p:cNvSpPr>
              <p:nvPr/>
            </p:nvSpPr>
            <p:spPr bwMode="auto">
              <a:xfrm>
                <a:off x="1126" y="2592"/>
                <a:ext cx="40" cy="43"/>
              </a:xfrm>
              <a:custGeom>
                <a:avLst/>
                <a:gdLst>
                  <a:gd name="T0" fmla="*/ 0 w 40"/>
                  <a:gd name="T1" fmla="*/ 0 h 43"/>
                  <a:gd name="T2" fmla="*/ 5 w 40"/>
                  <a:gd name="T3" fmla="*/ 3 h 43"/>
                  <a:gd name="T4" fmla="*/ 10 w 40"/>
                  <a:gd name="T5" fmla="*/ 7 h 43"/>
                  <a:gd name="T6" fmla="*/ 18 w 40"/>
                  <a:gd name="T7" fmla="*/ 13 h 43"/>
                  <a:gd name="T8" fmla="*/ 25 w 40"/>
                  <a:gd name="T9" fmla="*/ 19 h 43"/>
                  <a:gd name="T10" fmla="*/ 33 w 40"/>
                  <a:gd name="T11" fmla="*/ 26 h 43"/>
                  <a:gd name="T12" fmla="*/ 37 w 40"/>
                  <a:gd name="T13" fmla="*/ 32 h 43"/>
                  <a:gd name="T14" fmla="*/ 40 w 40"/>
                  <a:gd name="T15" fmla="*/ 38 h 43"/>
                  <a:gd name="T16" fmla="*/ 38 w 40"/>
                  <a:gd name="T17" fmla="*/ 43 h 43"/>
                  <a:gd name="T18" fmla="*/ 30 w 40"/>
                  <a:gd name="T19" fmla="*/ 41 h 43"/>
                  <a:gd name="T20" fmla="*/ 18 w 40"/>
                  <a:gd name="T21" fmla="*/ 28 h 43"/>
                  <a:gd name="T22" fmla="*/ 7 w 40"/>
                  <a:gd name="T23" fmla="*/ 12 h 43"/>
                  <a:gd name="T24" fmla="*/ 0 w 40"/>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3"/>
                  <a:gd name="T41" fmla="*/ 40 w 4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3">
                    <a:moveTo>
                      <a:pt x="0" y="0"/>
                    </a:moveTo>
                    <a:lnTo>
                      <a:pt x="5" y="3"/>
                    </a:lnTo>
                    <a:lnTo>
                      <a:pt x="10" y="7"/>
                    </a:lnTo>
                    <a:lnTo>
                      <a:pt x="18" y="13"/>
                    </a:lnTo>
                    <a:lnTo>
                      <a:pt x="25" y="19"/>
                    </a:lnTo>
                    <a:lnTo>
                      <a:pt x="33" y="26"/>
                    </a:lnTo>
                    <a:lnTo>
                      <a:pt x="37" y="32"/>
                    </a:lnTo>
                    <a:lnTo>
                      <a:pt x="40" y="38"/>
                    </a:lnTo>
                    <a:lnTo>
                      <a:pt x="38" y="43"/>
                    </a:lnTo>
                    <a:lnTo>
                      <a:pt x="30" y="41"/>
                    </a:lnTo>
                    <a:lnTo>
                      <a:pt x="18" y="28"/>
                    </a:lnTo>
                    <a:lnTo>
                      <a:pt x="7"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5" name="Freeform 235"/>
              <p:cNvSpPr>
                <a:spLocks/>
              </p:cNvSpPr>
              <p:nvPr/>
            </p:nvSpPr>
            <p:spPr bwMode="auto">
              <a:xfrm>
                <a:off x="1125" y="2601"/>
                <a:ext cx="10" cy="53"/>
              </a:xfrm>
              <a:custGeom>
                <a:avLst/>
                <a:gdLst>
                  <a:gd name="T0" fmla="*/ 3 w 10"/>
                  <a:gd name="T1" fmla="*/ 0 h 53"/>
                  <a:gd name="T2" fmla="*/ 3 w 10"/>
                  <a:gd name="T3" fmla="*/ 10 h 53"/>
                  <a:gd name="T4" fmla="*/ 0 w 10"/>
                  <a:gd name="T5" fmla="*/ 28 h 53"/>
                  <a:gd name="T6" fmla="*/ 0 w 10"/>
                  <a:gd name="T7" fmla="*/ 45 h 53"/>
                  <a:gd name="T8" fmla="*/ 6 w 10"/>
                  <a:gd name="T9" fmla="*/ 53 h 53"/>
                  <a:gd name="T10" fmla="*/ 10 w 10"/>
                  <a:gd name="T11" fmla="*/ 45 h 53"/>
                  <a:gd name="T12" fmla="*/ 10 w 10"/>
                  <a:gd name="T13" fmla="*/ 31 h 53"/>
                  <a:gd name="T14" fmla="*/ 6 w 10"/>
                  <a:gd name="T15" fmla="*/ 13 h 53"/>
                  <a:gd name="T16" fmla="*/ 3 w 10"/>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3"/>
                  <a:gd name="T29" fmla="*/ 10 w 1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3">
                    <a:moveTo>
                      <a:pt x="3" y="0"/>
                    </a:moveTo>
                    <a:lnTo>
                      <a:pt x="3" y="10"/>
                    </a:lnTo>
                    <a:lnTo>
                      <a:pt x="0" y="28"/>
                    </a:lnTo>
                    <a:lnTo>
                      <a:pt x="0" y="45"/>
                    </a:lnTo>
                    <a:lnTo>
                      <a:pt x="6" y="53"/>
                    </a:lnTo>
                    <a:lnTo>
                      <a:pt x="10" y="45"/>
                    </a:lnTo>
                    <a:lnTo>
                      <a:pt x="10" y="31"/>
                    </a:lnTo>
                    <a:lnTo>
                      <a:pt x="6" y="13"/>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6" name="Freeform 236"/>
              <p:cNvSpPr>
                <a:spLocks/>
              </p:cNvSpPr>
              <p:nvPr/>
            </p:nvSpPr>
            <p:spPr bwMode="auto">
              <a:xfrm>
                <a:off x="1085" y="2590"/>
                <a:ext cx="43" cy="49"/>
              </a:xfrm>
              <a:custGeom>
                <a:avLst/>
                <a:gdLst>
                  <a:gd name="T0" fmla="*/ 43 w 43"/>
                  <a:gd name="T1" fmla="*/ 0 h 49"/>
                  <a:gd name="T2" fmla="*/ 32 w 43"/>
                  <a:gd name="T3" fmla="*/ 15 h 49"/>
                  <a:gd name="T4" fmla="*/ 19 w 43"/>
                  <a:gd name="T5" fmla="*/ 33 h 49"/>
                  <a:gd name="T6" fmla="*/ 7 w 43"/>
                  <a:gd name="T7" fmla="*/ 48 h 49"/>
                  <a:gd name="T8" fmla="*/ 0 w 43"/>
                  <a:gd name="T9" fmla="*/ 49 h 49"/>
                  <a:gd name="T10" fmla="*/ 0 w 43"/>
                  <a:gd name="T11" fmla="*/ 45 h 49"/>
                  <a:gd name="T12" fmla="*/ 3 w 43"/>
                  <a:gd name="T13" fmla="*/ 39 h 49"/>
                  <a:gd name="T14" fmla="*/ 9 w 43"/>
                  <a:gd name="T15" fmla="*/ 33 h 49"/>
                  <a:gd name="T16" fmla="*/ 16 w 43"/>
                  <a:gd name="T17" fmla="*/ 24 h 49"/>
                  <a:gd name="T18" fmla="*/ 25 w 43"/>
                  <a:gd name="T19" fmla="*/ 17 h 49"/>
                  <a:gd name="T20" fmla="*/ 32 w 43"/>
                  <a:gd name="T21" fmla="*/ 11 h 49"/>
                  <a:gd name="T22" fmla="*/ 38 w 43"/>
                  <a:gd name="T23" fmla="*/ 5 h 49"/>
                  <a:gd name="T24" fmla="*/ 43 w 43"/>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9"/>
                  <a:gd name="T41" fmla="*/ 43 w 43"/>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9">
                    <a:moveTo>
                      <a:pt x="43" y="0"/>
                    </a:moveTo>
                    <a:lnTo>
                      <a:pt x="32" y="15"/>
                    </a:lnTo>
                    <a:lnTo>
                      <a:pt x="19" y="33"/>
                    </a:lnTo>
                    <a:lnTo>
                      <a:pt x="7" y="48"/>
                    </a:lnTo>
                    <a:lnTo>
                      <a:pt x="0" y="49"/>
                    </a:lnTo>
                    <a:lnTo>
                      <a:pt x="0" y="45"/>
                    </a:lnTo>
                    <a:lnTo>
                      <a:pt x="3" y="39"/>
                    </a:lnTo>
                    <a:lnTo>
                      <a:pt x="9" y="33"/>
                    </a:lnTo>
                    <a:lnTo>
                      <a:pt x="16" y="24"/>
                    </a:lnTo>
                    <a:lnTo>
                      <a:pt x="25" y="17"/>
                    </a:lnTo>
                    <a:lnTo>
                      <a:pt x="32" y="11"/>
                    </a:lnTo>
                    <a:lnTo>
                      <a:pt x="38" y="5"/>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7" name="Freeform 237"/>
              <p:cNvSpPr>
                <a:spLocks/>
              </p:cNvSpPr>
              <p:nvPr/>
            </p:nvSpPr>
            <p:spPr bwMode="auto">
              <a:xfrm>
                <a:off x="1094" y="2320"/>
                <a:ext cx="66" cy="15"/>
              </a:xfrm>
              <a:custGeom>
                <a:avLst/>
                <a:gdLst>
                  <a:gd name="T0" fmla="*/ 66 w 66"/>
                  <a:gd name="T1" fmla="*/ 12 h 15"/>
                  <a:gd name="T2" fmla="*/ 59 w 66"/>
                  <a:gd name="T3" fmla="*/ 13 h 15"/>
                  <a:gd name="T4" fmla="*/ 48 w 66"/>
                  <a:gd name="T5" fmla="*/ 15 h 15"/>
                  <a:gd name="T6" fmla="*/ 38 w 66"/>
                  <a:gd name="T7" fmla="*/ 15 h 15"/>
                  <a:gd name="T8" fmla="*/ 28 w 66"/>
                  <a:gd name="T9" fmla="*/ 15 h 15"/>
                  <a:gd name="T10" fmla="*/ 17 w 66"/>
                  <a:gd name="T11" fmla="*/ 15 h 15"/>
                  <a:gd name="T12" fmla="*/ 8 w 66"/>
                  <a:gd name="T13" fmla="*/ 13 h 15"/>
                  <a:gd name="T14" fmla="*/ 3 w 66"/>
                  <a:gd name="T15" fmla="*/ 10 h 15"/>
                  <a:gd name="T16" fmla="*/ 0 w 66"/>
                  <a:gd name="T17" fmla="*/ 6 h 15"/>
                  <a:gd name="T18" fmla="*/ 1 w 66"/>
                  <a:gd name="T19" fmla="*/ 1 h 15"/>
                  <a:gd name="T20" fmla="*/ 7 w 66"/>
                  <a:gd name="T21" fmla="*/ 0 h 15"/>
                  <a:gd name="T22" fmla="*/ 16 w 66"/>
                  <a:gd name="T23" fmla="*/ 1 h 15"/>
                  <a:gd name="T24" fmla="*/ 26 w 66"/>
                  <a:gd name="T25" fmla="*/ 3 h 15"/>
                  <a:gd name="T26" fmla="*/ 37 w 66"/>
                  <a:gd name="T27" fmla="*/ 6 h 15"/>
                  <a:gd name="T28" fmla="*/ 48 w 66"/>
                  <a:gd name="T29" fmla="*/ 9 h 15"/>
                  <a:gd name="T30" fmla="*/ 59 w 66"/>
                  <a:gd name="T31" fmla="*/ 10 h 15"/>
                  <a:gd name="T32" fmla="*/ 66 w 66"/>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12"/>
                    </a:moveTo>
                    <a:lnTo>
                      <a:pt x="59" y="13"/>
                    </a:lnTo>
                    <a:lnTo>
                      <a:pt x="48" y="15"/>
                    </a:lnTo>
                    <a:lnTo>
                      <a:pt x="38" y="15"/>
                    </a:lnTo>
                    <a:lnTo>
                      <a:pt x="28" y="15"/>
                    </a:lnTo>
                    <a:lnTo>
                      <a:pt x="17" y="15"/>
                    </a:lnTo>
                    <a:lnTo>
                      <a:pt x="8" y="13"/>
                    </a:lnTo>
                    <a:lnTo>
                      <a:pt x="3" y="10"/>
                    </a:lnTo>
                    <a:lnTo>
                      <a:pt x="0" y="6"/>
                    </a:lnTo>
                    <a:lnTo>
                      <a:pt x="1" y="1"/>
                    </a:lnTo>
                    <a:lnTo>
                      <a:pt x="7" y="0"/>
                    </a:lnTo>
                    <a:lnTo>
                      <a:pt x="16" y="1"/>
                    </a:lnTo>
                    <a:lnTo>
                      <a:pt x="26" y="3"/>
                    </a:lnTo>
                    <a:lnTo>
                      <a:pt x="37" y="6"/>
                    </a:lnTo>
                    <a:lnTo>
                      <a:pt x="48" y="9"/>
                    </a:lnTo>
                    <a:lnTo>
                      <a:pt x="59" y="10"/>
                    </a:lnTo>
                    <a:lnTo>
                      <a:pt x="66"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8" name="Freeform 238"/>
              <p:cNvSpPr>
                <a:spLocks/>
              </p:cNvSpPr>
              <p:nvPr/>
            </p:nvSpPr>
            <p:spPr bwMode="auto">
              <a:xfrm>
                <a:off x="1108" y="2292"/>
                <a:ext cx="62" cy="28"/>
              </a:xfrm>
              <a:custGeom>
                <a:avLst/>
                <a:gdLst>
                  <a:gd name="T0" fmla="*/ 62 w 62"/>
                  <a:gd name="T1" fmla="*/ 28 h 28"/>
                  <a:gd name="T2" fmla="*/ 56 w 62"/>
                  <a:gd name="T3" fmla="*/ 28 h 28"/>
                  <a:gd name="T4" fmla="*/ 48 w 62"/>
                  <a:gd name="T5" fmla="*/ 26 h 28"/>
                  <a:gd name="T6" fmla="*/ 37 w 62"/>
                  <a:gd name="T7" fmla="*/ 23 h 28"/>
                  <a:gd name="T8" fmla="*/ 27 w 62"/>
                  <a:gd name="T9" fmla="*/ 20 h 28"/>
                  <a:gd name="T10" fmla="*/ 18 w 62"/>
                  <a:gd name="T11" fmla="*/ 16 h 28"/>
                  <a:gd name="T12" fmla="*/ 9 w 62"/>
                  <a:gd name="T13" fmla="*/ 12 h 28"/>
                  <a:gd name="T14" fmla="*/ 3 w 62"/>
                  <a:gd name="T15" fmla="*/ 7 h 28"/>
                  <a:gd name="T16" fmla="*/ 0 w 62"/>
                  <a:gd name="T17" fmla="*/ 3 h 28"/>
                  <a:gd name="T18" fmla="*/ 2 w 62"/>
                  <a:gd name="T19" fmla="*/ 0 h 28"/>
                  <a:gd name="T20" fmla="*/ 8 w 62"/>
                  <a:gd name="T21" fmla="*/ 0 h 28"/>
                  <a:gd name="T22" fmla="*/ 18 w 62"/>
                  <a:gd name="T23" fmla="*/ 3 h 28"/>
                  <a:gd name="T24" fmla="*/ 28 w 62"/>
                  <a:gd name="T25" fmla="*/ 9 h 28"/>
                  <a:gd name="T26" fmla="*/ 39 w 62"/>
                  <a:gd name="T27" fmla="*/ 15 h 28"/>
                  <a:gd name="T28" fmla="*/ 49 w 62"/>
                  <a:gd name="T29" fmla="*/ 20 h 28"/>
                  <a:gd name="T30" fmla="*/ 58 w 62"/>
                  <a:gd name="T31" fmla="*/ 25 h 28"/>
                  <a:gd name="T32" fmla="*/ 62 w 62"/>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8"/>
                  <a:gd name="T53" fmla="*/ 62 w 62"/>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8">
                    <a:moveTo>
                      <a:pt x="62" y="28"/>
                    </a:moveTo>
                    <a:lnTo>
                      <a:pt x="56" y="28"/>
                    </a:lnTo>
                    <a:lnTo>
                      <a:pt x="48" y="26"/>
                    </a:lnTo>
                    <a:lnTo>
                      <a:pt x="37" y="23"/>
                    </a:lnTo>
                    <a:lnTo>
                      <a:pt x="27" y="20"/>
                    </a:lnTo>
                    <a:lnTo>
                      <a:pt x="18" y="16"/>
                    </a:lnTo>
                    <a:lnTo>
                      <a:pt x="9" y="12"/>
                    </a:lnTo>
                    <a:lnTo>
                      <a:pt x="3" y="7"/>
                    </a:lnTo>
                    <a:lnTo>
                      <a:pt x="0" y="3"/>
                    </a:lnTo>
                    <a:lnTo>
                      <a:pt x="2" y="0"/>
                    </a:lnTo>
                    <a:lnTo>
                      <a:pt x="8" y="0"/>
                    </a:lnTo>
                    <a:lnTo>
                      <a:pt x="18" y="3"/>
                    </a:lnTo>
                    <a:lnTo>
                      <a:pt x="28" y="9"/>
                    </a:lnTo>
                    <a:lnTo>
                      <a:pt x="39" y="15"/>
                    </a:lnTo>
                    <a:lnTo>
                      <a:pt x="49" y="20"/>
                    </a:lnTo>
                    <a:lnTo>
                      <a:pt x="58" y="25"/>
                    </a:lnTo>
                    <a:lnTo>
                      <a:pt x="62" y="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9" name="Freeform 239"/>
              <p:cNvSpPr>
                <a:spLocks/>
              </p:cNvSpPr>
              <p:nvPr/>
            </p:nvSpPr>
            <p:spPr bwMode="auto">
              <a:xfrm>
                <a:off x="1094" y="2348"/>
                <a:ext cx="62" cy="15"/>
              </a:xfrm>
              <a:custGeom>
                <a:avLst/>
                <a:gdLst>
                  <a:gd name="T0" fmla="*/ 62 w 62"/>
                  <a:gd name="T1" fmla="*/ 6 h 15"/>
                  <a:gd name="T2" fmla="*/ 59 w 62"/>
                  <a:gd name="T3" fmla="*/ 9 h 15"/>
                  <a:gd name="T4" fmla="*/ 53 w 62"/>
                  <a:gd name="T5" fmla="*/ 12 h 15"/>
                  <a:gd name="T6" fmla="*/ 42 w 62"/>
                  <a:gd name="T7" fmla="*/ 13 h 15"/>
                  <a:gd name="T8" fmla="*/ 32 w 62"/>
                  <a:gd name="T9" fmla="*/ 15 h 15"/>
                  <a:gd name="T10" fmla="*/ 22 w 62"/>
                  <a:gd name="T11" fmla="*/ 15 h 15"/>
                  <a:gd name="T12" fmla="*/ 11 w 62"/>
                  <a:gd name="T13" fmla="*/ 13 h 15"/>
                  <a:gd name="T14" fmla="*/ 4 w 62"/>
                  <a:gd name="T15" fmla="*/ 10 h 15"/>
                  <a:gd name="T16" fmla="*/ 0 w 62"/>
                  <a:gd name="T17" fmla="*/ 6 h 15"/>
                  <a:gd name="T18" fmla="*/ 0 w 62"/>
                  <a:gd name="T19" fmla="*/ 1 h 15"/>
                  <a:gd name="T20" fmla="*/ 4 w 62"/>
                  <a:gd name="T21" fmla="*/ 0 h 15"/>
                  <a:gd name="T22" fmla="*/ 13 w 62"/>
                  <a:gd name="T23" fmla="*/ 0 h 15"/>
                  <a:gd name="T24" fmla="*/ 22 w 62"/>
                  <a:gd name="T25" fmla="*/ 1 h 15"/>
                  <a:gd name="T26" fmla="*/ 34 w 62"/>
                  <a:gd name="T27" fmla="*/ 3 h 15"/>
                  <a:gd name="T28" fmla="*/ 44 w 62"/>
                  <a:gd name="T29" fmla="*/ 4 h 15"/>
                  <a:gd name="T30" fmla="*/ 54 w 62"/>
                  <a:gd name="T31" fmla="*/ 6 h 15"/>
                  <a:gd name="T32" fmla="*/ 62 w 62"/>
                  <a:gd name="T33" fmla="*/ 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5"/>
                  <a:gd name="T53" fmla="*/ 62 w 6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5">
                    <a:moveTo>
                      <a:pt x="62" y="6"/>
                    </a:moveTo>
                    <a:lnTo>
                      <a:pt x="59" y="9"/>
                    </a:lnTo>
                    <a:lnTo>
                      <a:pt x="53" y="12"/>
                    </a:lnTo>
                    <a:lnTo>
                      <a:pt x="42" y="13"/>
                    </a:lnTo>
                    <a:lnTo>
                      <a:pt x="32" y="15"/>
                    </a:lnTo>
                    <a:lnTo>
                      <a:pt x="22" y="15"/>
                    </a:lnTo>
                    <a:lnTo>
                      <a:pt x="11" y="13"/>
                    </a:lnTo>
                    <a:lnTo>
                      <a:pt x="4" y="10"/>
                    </a:lnTo>
                    <a:lnTo>
                      <a:pt x="0" y="6"/>
                    </a:lnTo>
                    <a:lnTo>
                      <a:pt x="0" y="1"/>
                    </a:lnTo>
                    <a:lnTo>
                      <a:pt x="4" y="0"/>
                    </a:lnTo>
                    <a:lnTo>
                      <a:pt x="13" y="0"/>
                    </a:lnTo>
                    <a:lnTo>
                      <a:pt x="22" y="1"/>
                    </a:lnTo>
                    <a:lnTo>
                      <a:pt x="34" y="3"/>
                    </a:lnTo>
                    <a:lnTo>
                      <a:pt x="44" y="4"/>
                    </a:lnTo>
                    <a:lnTo>
                      <a:pt x="54" y="6"/>
                    </a:lnTo>
                    <a:lnTo>
                      <a:pt x="62"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0" name="Freeform 240"/>
              <p:cNvSpPr>
                <a:spLocks/>
              </p:cNvSpPr>
              <p:nvPr/>
            </p:nvSpPr>
            <p:spPr bwMode="auto">
              <a:xfrm>
                <a:off x="1077" y="2375"/>
                <a:ext cx="67" cy="10"/>
              </a:xfrm>
              <a:custGeom>
                <a:avLst/>
                <a:gdLst>
                  <a:gd name="T0" fmla="*/ 67 w 67"/>
                  <a:gd name="T1" fmla="*/ 0 h 10"/>
                  <a:gd name="T2" fmla="*/ 61 w 67"/>
                  <a:gd name="T3" fmla="*/ 2 h 10"/>
                  <a:gd name="T4" fmla="*/ 54 w 67"/>
                  <a:gd name="T5" fmla="*/ 4 h 10"/>
                  <a:gd name="T6" fmla="*/ 43 w 67"/>
                  <a:gd name="T7" fmla="*/ 7 h 10"/>
                  <a:gd name="T8" fmla="*/ 31 w 67"/>
                  <a:gd name="T9" fmla="*/ 8 h 10"/>
                  <a:gd name="T10" fmla="*/ 21 w 67"/>
                  <a:gd name="T11" fmla="*/ 10 h 10"/>
                  <a:gd name="T12" fmla="*/ 11 w 67"/>
                  <a:gd name="T13" fmla="*/ 10 h 10"/>
                  <a:gd name="T14" fmla="*/ 5 w 67"/>
                  <a:gd name="T15" fmla="*/ 8 h 10"/>
                  <a:gd name="T16" fmla="*/ 0 w 67"/>
                  <a:gd name="T17" fmla="*/ 5 h 10"/>
                  <a:gd name="T18" fmla="*/ 0 w 67"/>
                  <a:gd name="T19" fmla="*/ 2 h 10"/>
                  <a:gd name="T20" fmla="*/ 5 w 67"/>
                  <a:gd name="T21" fmla="*/ 0 h 10"/>
                  <a:gd name="T22" fmla="*/ 12 w 67"/>
                  <a:gd name="T23" fmla="*/ 0 h 10"/>
                  <a:gd name="T24" fmla="*/ 23 w 67"/>
                  <a:gd name="T25" fmla="*/ 0 h 10"/>
                  <a:gd name="T26" fmla="*/ 34 w 67"/>
                  <a:gd name="T27" fmla="*/ 0 h 10"/>
                  <a:gd name="T28" fmla="*/ 46 w 67"/>
                  <a:gd name="T29" fmla="*/ 1 h 10"/>
                  <a:gd name="T30" fmla="*/ 56 w 67"/>
                  <a:gd name="T31" fmla="*/ 1 h 10"/>
                  <a:gd name="T32" fmla="*/ 67 w 67"/>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0"/>
                  <a:gd name="T53" fmla="*/ 67 w 6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0">
                    <a:moveTo>
                      <a:pt x="67" y="0"/>
                    </a:moveTo>
                    <a:lnTo>
                      <a:pt x="61" y="2"/>
                    </a:lnTo>
                    <a:lnTo>
                      <a:pt x="54" y="4"/>
                    </a:lnTo>
                    <a:lnTo>
                      <a:pt x="43" y="7"/>
                    </a:lnTo>
                    <a:lnTo>
                      <a:pt x="31" y="8"/>
                    </a:lnTo>
                    <a:lnTo>
                      <a:pt x="21" y="10"/>
                    </a:lnTo>
                    <a:lnTo>
                      <a:pt x="11" y="10"/>
                    </a:lnTo>
                    <a:lnTo>
                      <a:pt x="5" y="8"/>
                    </a:lnTo>
                    <a:lnTo>
                      <a:pt x="0" y="5"/>
                    </a:lnTo>
                    <a:lnTo>
                      <a:pt x="0" y="2"/>
                    </a:lnTo>
                    <a:lnTo>
                      <a:pt x="5" y="0"/>
                    </a:lnTo>
                    <a:lnTo>
                      <a:pt x="12" y="0"/>
                    </a:lnTo>
                    <a:lnTo>
                      <a:pt x="23" y="0"/>
                    </a:lnTo>
                    <a:lnTo>
                      <a:pt x="34" y="0"/>
                    </a:lnTo>
                    <a:lnTo>
                      <a:pt x="46" y="1"/>
                    </a:lnTo>
                    <a:lnTo>
                      <a:pt x="56" y="1"/>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1" name="Freeform 241"/>
              <p:cNvSpPr>
                <a:spLocks/>
              </p:cNvSpPr>
              <p:nvPr/>
            </p:nvSpPr>
            <p:spPr bwMode="auto">
              <a:xfrm>
                <a:off x="1066" y="2397"/>
                <a:ext cx="66" cy="14"/>
              </a:xfrm>
              <a:custGeom>
                <a:avLst/>
                <a:gdLst>
                  <a:gd name="T0" fmla="*/ 66 w 66"/>
                  <a:gd name="T1" fmla="*/ 0 h 14"/>
                  <a:gd name="T2" fmla="*/ 60 w 66"/>
                  <a:gd name="T3" fmla="*/ 1 h 14"/>
                  <a:gd name="T4" fmla="*/ 51 w 66"/>
                  <a:gd name="T5" fmla="*/ 4 h 14"/>
                  <a:gd name="T6" fmla="*/ 39 w 66"/>
                  <a:gd name="T7" fmla="*/ 9 h 14"/>
                  <a:gd name="T8" fmla="*/ 29 w 66"/>
                  <a:gd name="T9" fmla="*/ 12 h 14"/>
                  <a:gd name="T10" fmla="*/ 17 w 66"/>
                  <a:gd name="T11" fmla="*/ 13 h 14"/>
                  <a:gd name="T12" fmla="*/ 8 w 66"/>
                  <a:gd name="T13" fmla="*/ 14 h 14"/>
                  <a:gd name="T14" fmla="*/ 3 w 66"/>
                  <a:gd name="T15" fmla="*/ 13 h 14"/>
                  <a:gd name="T16" fmla="*/ 0 w 66"/>
                  <a:gd name="T17" fmla="*/ 10 h 14"/>
                  <a:gd name="T18" fmla="*/ 1 w 66"/>
                  <a:gd name="T19" fmla="*/ 6 h 14"/>
                  <a:gd name="T20" fmla="*/ 7 w 66"/>
                  <a:gd name="T21" fmla="*/ 4 h 14"/>
                  <a:gd name="T22" fmla="*/ 16 w 66"/>
                  <a:gd name="T23" fmla="*/ 3 h 14"/>
                  <a:gd name="T24" fmla="*/ 26 w 66"/>
                  <a:gd name="T25" fmla="*/ 1 h 14"/>
                  <a:gd name="T26" fmla="*/ 36 w 66"/>
                  <a:gd name="T27" fmla="*/ 1 h 14"/>
                  <a:gd name="T28" fmla="*/ 47 w 66"/>
                  <a:gd name="T29" fmla="*/ 1 h 14"/>
                  <a:gd name="T30" fmla="*/ 57 w 66"/>
                  <a:gd name="T31" fmla="*/ 1 h 14"/>
                  <a:gd name="T32" fmla="*/ 66 w 66"/>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4"/>
                  <a:gd name="T53" fmla="*/ 66 w 6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4">
                    <a:moveTo>
                      <a:pt x="66" y="0"/>
                    </a:moveTo>
                    <a:lnTo>
                      <a:pt x="60" y="1"/>
                    </a:lnTo>
                    <a:lnTo>
                      <a:pt x="51" y="4"/>
                    </a:lnTo>
                    <a:lnTo>
                      <a:pt x="39" y="9"/>
                    </a:lnTo>
                    <a:lnTo>
                      <a:pt x="29" y="12"/>
                    </a:lnTo>
                    <a:lnTo>
                      <a:pt x="17" y="13"/>
                    </a:lnTo>
                    <a:lnTo>
                      <a:pt x="8" y="14"/>
                    </a:lnTo>
                    <a:lnTo>
                      <a:pt x="3" y="13"/>
                    </a:lnTo>
                    <a:lnTo>
                      <a:pt x="0" y="10"/>
                    </a:lnTo>
                    <a:lnTo>
                      <a:pt x="1" y="6"/>
                    </a:lnTo>
                    <a:lnTo>
                      <a:pt x="7" y="4"/>
                    </a:lnTo>
                    <a:lnTo>
                      <a:pt x="16" y="3"/>
                    </a:lnTo>
                    <a:lnTo>
                      <a:pt x="26" y="1"/>
                    </a:lnTo>
                    <a:lnTo>
                      <a:pt x="36" y="1"/>
                    </a:lnTo>
                    <a:lnTo>
                      <a:pt x="47" y="1"/>
                    </a:lnTo>
                    <a:lnTo>
                      <a:pt x="57" y="1"/>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2" name="Freeform 242"/>
              <p:cNvSpPr>
                <a:spLocks/>
              </p:cNvSpPr>
              <p:nvPr/>
            </p:nvSpPr>
            <p:spPr bwMode="auto">
              <a:xfrm>
                <a:off x="1052" y="2420"/>
                <a:ext cx="74" cy="18"/>
              </a:xfrm>
              <a:custGeom>
                <a:avLst/>
                <a:gdLst>
                  <a:gd name="T0" fmla="*/ 74 w 74"/>
                  <a:gd name="T1" fmla="*/ 0 h 18"/>
                  <a:gd name="T2" fmla="*/ 65 w 74"/>
                  <a:gd name="T3" fmla="*/ 5 h 18"/>
                  <a:gd name="T4" fmla="*/ 55 w 74"/>
                  <a:gd name="T5" fmla="*/ 9 h 18"/>
                  <a:gd name="T6" fmla="*/ 43 w 74"/>
                  <a:gd name="T7" fmla="*/ 12 h 18"/>
                  <a:gd name="T8" fmla="*/ 31 w 74"/>
                  <a:gd name="T9" fmla="*/ 17 h 18"/>
                  <a:gd name="T10" fmla="*/ 19 w 74"/>
                  <a:gd name="T11" fmla="*/ 18 h 18"/>
                  <a:gd name="T12" fmla="*/ 9 w 74"/>
                  <a:gd name="T13" fmla="*/ 18 h 18"/>
                  <a:gd name="T14" fmla="*/ 3 w 74"/>
                  <a:gd name="T15" fmla="*/ 15 h 18"/>
                  <a:gd name="T16" fmla="*/ 0 w 74"/>
                  <a:gd name="T17" fmla="*/ 11 h 18"/>
                  <a:gd name="T18" fmla="*/ 2 w 74"/>
                  <a:gd name="T19" fmla="*/ 6 h 18"/>
                  <a:gd name="T20" fmla="*/ 9 w 74"/>
                  <a:gd name="T21" fmla="*/ 3 h 18"/>
                  <a:gd name="T22" fmla="*/ 19 w 74"/>
                  <a:gd name="T23" fmla="*/ 2 h 18"/>
                  <a:gd name="T24" fmla="*/ 31 w 74"/>
                  <a:gd name="T25" fmla="*/ 0 h 18"/>
                  <a:gd name="T26" fmla="*/ 45 w 74"/>
                  <a:gd name="T27" fmla="*/ 2 h 18"/>
                  <a:gd name="T28" fmla="*/ 56 w 74"/>
                  <a:gd name="T29" fmla="*/ 2 h 18"/>
                  <a:gd name="T30" fmla="*/ 67 w 74"/>
                  <a:gd name="T31" fmla="*/ 2 h 18"/>
                  <a:gd name="T32" fmla="*/ 74 w 7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8"/>
                  <a:gd name="T53" fmla="*/ 74 w 7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8">
                    <a:moveTo>
                      <a:pt x="74" y="0"/>
                    </a:moveTo>
                    <a:lnTo>
                      <a:pt x="65" y="5"/>
                    </a:lnTo>
                    <a:lnTo>
                      <a:pt x="55" y="9"/>
                    </a:lnTo>
                    <a:lnTo>
                      <a:pt x="43" y="12"/>
                    </a:lnTo>
                    <a:lnTo>
                      <a:pt x="31" y="17"/>
                    </a:lnTo>
                    <a:lnTo>
                      <a:pt x="19" y="18"/>
                    </a:lnTo>
                    <a:lnTo>
                      <a:pt x="9" y="18"/>
                    </a:lnTo>
                    <a:lnTo>
                      <a:pt x="3" y="15"/>
                    </a:lnTo>
                    <a:lnTo>
                      <a:pt x="0" y="11"/>
                    </a:lnTo>
                    <a:lnTo>
                      <a:pt x="2" y="6"/>
                    </a:lnTo>
                    <a:lnTo>
                      <a:pt x="9" y="3"/>
                    </a:lnTo>
                    <a:lnTo>
                      <a:pt x="19" y="2"/>
                    </a:lnTo>
                    <a:lnTo>
                      <a:pt x="31" y="0"/>
                    </a:lnTo>
                    <a:lnTo>
                      <a:pt x="45" y="2"/>
                    </a:lnTo>
                    <a:lnTo>
                      <a:pt x="56" y="2"/>
                    </a:lnTo>
                    <a:lnTo>
                      <a:pt x="67" y="2"/>
                    </a:lnTo>
                    <a:lnTo>
                      <a:pt x="7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3" name="Freeform 243"/>
              <p:cNvSpPr>
                <a:spLocks/>
              </p:cNvSpPr>
              <p:nvPr/>
            </p:nvSpPr>
            <p:spPr bwMode="auto">
              <a:xfrm>
                <a:off x="1040" y="2447"/>
                <a:ext cx="82" cy="25"/>
              </a:xfrm>
              <a:custGeom>
                <a:avLst/>
                <a:gdLst>
                  <a:gd name="T0" fmla="*/ 82 w 82"/>
                  <a:gd name="T1" fmla="*/ 0 h 25"/>
                  <a:gd name="T2" fmla="*/ 74 w 82"/>
                  <a:gd name="T3" fmla="*/ 3 h 25"/>
                  <a:gd name="T4" fmla="*/ 62 w 82"/>
                  <a:gd name="T5" fmla="*/ 9 h 25"/>
                  <a:gd name="T6" fmla="*/ 48 w 82"/>
                  <a:gd name="T7" fmla="*/ 15 h 25"/>
                  <a:gd name="T8" fmla="*/ 34 w 82"/>
                  <a:gd name="T9" fmla="*/ 19 h 25"/>
                  <a:gd name="T10" fmla="*/ 20 w 82"/>
                  <a:gd name="T11" fmla="*/ 24 h 25"/>
                  <a:gd name="T12" fmla="*/ 9 w 82"/>
                  <a:gd name="T13" fmla="*/ 25 h 25"/>
                  <a:gd name="T14" fmla="*/ 2 w 82"/>
                  <a:gd name="T15" fmla="*/ 25 h 25"/>
                  <a:gd name="T16" fmla="*/ 0 w 82"/>
                  <a:gd name="T17" fmla="*/ 21 h 25"/>
                  <a:gd name="T18" fmla="*/ 5 w 82"/>
                  <a:gd name="T19" fmla="*/ 15 h 25"/>
                  <a:gd name="T20" fmla="*/ 12 w 82"/>
                  <a:gd name="T21" fmla="*/ 12 h 25"/>
                  <a:gd name="T22" fmla="*/ 24 w 82"/>
                  <a:gd name="T23" fmla="*/ 9 h 25"/>
                  <a:gd name="T24" fmla="*/ 39 w 82"/>
                  <a:gd name="T25" fmla="*/ 6 h 25"/>
                  <a:gd name="T26" fmla="*/ 52 w 82"/>
                  <a:gd name="T27" fmla="*/ 4 h 25"/>
                  <a:gd name="T28" fmla="*/ 65 w 82"/>
                  <a:gd name="T29" fmla="*/ 3 h 25"/>
                  <a:gd name="T30" fmla="*/ 76 w 82"/>
                  <a:gd name="T31" fmla="*/ 1 h 25"/>
                  <a:gd name="T32" fmla="*/ 82 w 8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25"/>
                  <a:gd name="T53" fmla="*/ 82 w 8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25">
                    <a:moveTo>
                      <a:pt x="82" y="0"/>
                    </a:moveTo>
                    <a:lnTo>
                      <a:pt x="74" y="3"/>
                    </a:lnTo>
                    <a:lnTo>
                      <a:pt x="62" y="9"/>
                    </a:lnTo>
                    <a:lnTo>
                      <a:pt x="48" y="15"/>
                    </a:lnTo>
                    <a:lnTo>
                      <a:pt x="34" y="19"/>
                    </a:lnTo>
                    <a:lnTo>
                      <a:pt x="20" y="24"/>
                    </a:lnTo>
                    <a:lnTo>
                      <a:pt x="9" y="25"/>
                    </a:lnTo>
                    <a:lnTo>
                      <a:pt x="2" y="25"/>
                    </a:lnTo>
                    <a:lnTo>
                      <a:pt x="0" y="21"/>
                    </a:lnTo>
                    <a:lnTo>
                      <a:pt x="5" y="15"/>
                    </a:lnTo>
                    <a:lnTo>
                      <a:pt x="12" y="12"/>
                    </a:lnTo>
                    <a:lnTo>
                      <a:pt x="24" y="9"/>
                    </a:lnTo>
                    <a:lnTo>
                      <a:pt x="39" y="6"/>
                    </a:lnTo>
                    <a:lnTo>
                      <a:pt x="52" y="4"/>
                    </a:lnTo>
                    <a:lnTo>
                      <a:pt x="65" y="3"/>
                    </a:lnTo>
                    <a:lnTo>
                      <a:pt x="76" y="1"/>
                    </a:lnTo>
                    <a:lnTo>
                      <a:pt x="8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4" name="Freeform 244"/>
              <p:cNvSpPr>
                <a:spLocks/>
              </p:cNvSpPr>
              <p:nvPr/>
            </p:nvSpPr>
            <p:spPr bwMode="auto">
              <a:xfrm>
                <a:off x="1033" y="2468"/>
                <a:ext cx="87" cy="34"/>
              </a:xfrm>
              <a:custGeom>
                <a:avLst/>
                <a:gdLst>
                  <a:gd name="T0" fmla="*/ 87 w 87"/>
                  <a:gd name="T1" fmla="*/ 0 h 34"/>
                  <a:gd name="T2" fmla="*/ 80 w 87"/>
                  <a:gd name="T3" fmla="*/ 7 h 34"/>
                  <a:gd name="T4" fmla="*/ 68 w 87"/>
                  <a:gd name="T5" fmla="*/ 16 h 34"/>
                  <a:gd name="T6" fmla="*/ 53 w 87"/>
                  <a:gd name="T7" fmla="*/ 22 h 34"/>
                  <a:gd name="T8" fmla="*/ 38 w 87"/>
                  <a:gd name="T9" fmla="*/ 28 h 34"/>
                  <a:gd name="T10" fmla="*/ 24 w 87"/>
                  <a:gd name="T11" fmla="*/ 32 h 34"/>
                  <a:gd name="T12" fmla="*/ 12 w 87"/>
                  <a:gd name="T13" fmla="*/ 34 h 34"/>
                  <a:gd name="T14" fmla="*/ 3 w 87"/>
                  <a:gd name="T15" fmla="*/ 32 h 34"/>
                  <a:gd name="T16" fmla="*/ 0 w 87"/>
                  <a:gd name="T17" fmla="*/ 28 h 34"/>
                  <a:gd name="T18" fmla="*/ 2 w 87"/>
                  <a:gd name="T19" fmla="*/ 22 h 34"/>
                  <a:gd name="T20" fmla="*/ 10 w 87"/>
                  <a:gd name="T21" fmla="*/ 16 h 34"/>
                  <a:gd name="T22" fmla="*/ 21 w 87"/>
                  <a:gd name="T23" fmla="*/ 11 h 34"/>
                  <a:gd name="T24" fmla="*/ 36 w 87"/>
                  <a:gd name="T25" fmla="*/ 9 h 34"/>
                  <a:gd name="T26" fmla="*/ 50 w 87"/>
                  <a:gd name="T27" fmla="*/ 6 h 34"/>
                  <a:gd name="T28" fmla="*/ 65 w 87"/>
                  <a:gd name="T29" fmla="*/ 3 h 34"/>
                  <a:gd name="T30" fmla="*/ 78 w 87"/>
                  <a:gd name="T31" fmla="*/ 1 h 34"/>
                  <a:gd name="T32" fmla="*/ 87 w 8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34"/>
                  <a:gd name="T53" fmla="*/ 87 w 8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34">
                    <a:moveTo>
                      <a:pt x="87" y="0"/>
                    </a:moveTo>
                    <a:lnTo>
                      <a:pt x="80" y="7"/>
                    </a:lnTo>
                    <a:lnTo>
                      <a:pt x="68" y="16"/>
                    </a:lnTo>
                    <a:lnTo>
                      <a:pt x="53" y="22"/>
                    </a:lnTo>
                    <a:lnTo>
                      <a:pt x="38" y="28"/>
                    </a:lnTo>
                    <a:lnTo>
                      <a:pt x="24" y="32"/>
                    </a:lnTo>
                    <a:lnTo>
                      <a:pt x="12" y="34"/>
                    </a:lnTo>
                    <a:lnTo>
                      <a:pt x="3" y="32"/>
                    </a:lnTo>
                    <a:lnTo>
                      <a:pt x="0" y="28"/>
                    </a:lnTo>
                    <a:lnTo>
                      <a:pt x="2" y="22"/>
                    </a:lnTo>
                    <a:lnTo>
                      <a:pt x="10" y="16"/>
                    </a:lnTo>
                    <a:lnTo>
                      <a:pt x="21" y="11"/>
                    </a:lnTo>
                    <a:lnTo>
                      <a:pt x="36" y="9"/>
                    </a:lnTo>
                    <a:lnTo>
                      <a:pt x="50" y="6"/>
                    </a:lnTo>
                    <a:lnTo>
                      <a:pt x="65" y="3"/>
                    </a:lnTo>
                    <a:lnTo>
                      <a:pt x="78" y="1"/>
                    </a:lnTo>
                    <a:lnTo>
                      <a:pt x="8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grpSp>
        <p:sp>
          <p:nvSpPr>
            <p:cNvPr id="103255" name="Freeform 245"/>
            <p:cNvSpPr>
              <a:spLocks/>
            </p:cNvSpPr>
            <p:nvPr/>
          </p:nvSpPr>
          <p:spPr bwMode="auto">
            <a:xfrm>
              <a:off x="1039" y="2502"/>
              <a:ext cx="83" cy="54"/>
            </a:xfrm>
            <a:custGeom>
              <a:avLst/>
              <a:gdLst>
                <a:gd name="T0" fmla="*/ 83 w 83"/>
                <a:gd name="T1" fmla="*/ 0 h 54"/>
                <a:gd name="T2" fmla="*/ 75 w 83"/>
                <a:gd name="T3" fmla="*/ 9 h 54"/>
                <a:gd name="T4" fmla="*/ 65 w 83"/>
                <a:gd name="T5" fmla="*/ 17 h 54"/>
                <a:gd name="T6" fmla="*/ 52 w 83"/>
                <a:gd name="T7" fmla="*/ 28 h 54"/>
                <a:gd name="T8" fmla="*/ 38 w 83"/>
                <a:gd name="T9" fmla="*/ 38 h 54"/>
                <a:gd name="T10" fmla="*/ 25 w 83"/>
                <a:gd name="T11" fmla="*/ 45 h 54"/>
                <a:gd name="T12" fmla="*/ 13 w 83"/>
                <a:gd name="T13" fmla="*/ 51 h 54"/>
                <a:gd name="T14" fmla="*/ 4 w 83"/>
                <a:gd name="T15" fmla="*/ 54 h 54"/>
                <a:gd name="T16" fmla="*/ 0 w 83"/>
                <a:gd name="T17" fmla="*/ 51 h 54"/>
                <a:gd name="T18" fmla="*/ 1 w 83"/>
                <a:gd name="T19" fmla="*/ 45 h 54"/>
                <a:gd name="T20" fmla="*/ 7 w 83"/>
                <a:gd name="T21" fmla="*/ 38 h 54"/>
                <a:gd name="T22" fmla="*/ 16 w 83"/>
                <a:gd name="T23" fmla="*/ 31 h 54"/>
                <a:gd name="T24" fmla="*/ 30 w 83"/>
                <a:gd name="T25" fmla="*/ 22 h 54"/>
                <a:gd name="T26" fmla="*/ 43 w 83"/>
                <a:gd name="T27" fmla="*/ 14 h 54"/>
                <a:gd name="T28" fmla="*/ 58 w 83"/>
                <a:gd name="T29" fmla="*/ 7 h 54"/>
                <a:gd name="T30" fmla="*/ 71 w 83"/>
                <a:gd name="T31" fmla="*/ 3 h 54"/>
                <a:gd name="T32" fmla="*/ 83 w 83"/>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4"/>
                <a:gd name="T53" fmla="*/ 83 w 83"/>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4">
                  <a:moveTo>
                    <a:pt x="83" y="0"/>
                  </a:moveTo>
                  <a:lnTo>
                    <a:pt x="75" y="9"/>
                  </a:lnTo>
                  <a:lnTo>
                    <a:pt x="65" y="17"/>
                  </a:lnTo>
                  <a:lnTo>
                    <a:pt x="52" y="28"/>
                  </a:lnTo>
                  <a:lnTo>
                    <a:pt x="38" y="38"/>
                  </a:lnTo>
                  <a:lnTo>
                    <a:pt x="25" y="45"/>
                  </a:lnTo>
                  <a:lnTo>
                    <a:pt x="13" y="51"/>
                  </a:lnTo>
                  <a:lnTo>
                    <a:pt x="4" y="54"/>
                  </a:lnTo>
                  <a:lnTo>
                    <a:pt x="0" y="51"/>
                  </a:lnTo>
                  <a:lnTo>
                    <a:pt x="1" y="45"/>
                  </a:lnTo>
                  <a:lnTo>
                    <a:pt x="7" y="38"/>
                  </a:lnTo>
                  <a:lnTo>
                    <a:pt x="16" y="31"/>
                  </a:lnTo>
                  <a:lnTo>
                    <a:pt x="30" y="22"/>
                  </a:lnTo>
                  <a:lnTo>
                    <a:pt x="43" y="14"/>
                  </a:lnTo>
                  <a:lnTo>
                    <a:pt x="58" y="7"/>
                  </a:lnTo>
                  <a:lnTo>
                    <a:pt x="71" y="3"/>
                  </a:lnTo>
                  <a:lnTo>
                    <a:pt x="8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6" name="Freeform 246"/>
            <p:cNvSpPr>
              <a:spLocks/>
            </p:cNvSpPr>
            <p:nvPr/>
          </p:nvSpPr>
          <p:spPr bwMode="auto">
            <a:xfrm>
              <a:off x="1052" y="2533"/>
              <a:ext cx="70" cy="69"/>
            </a:xfrm>
            <a:custGeom>
              <a:avLst/>
              <a:gdLst>
                <a:gd name="T0" fmla="*/ 70 w 70"/>
                <a:gd name="T1" fmla="*/ 0 h 69"/>
                <a:gd name="T2" fmla="*/ 65 w 70"/>
                <a:gd name="T3" fmla="*/ 9 h 69"/>
                <a:gd name="T4" fmla="*/ 56 w 70"/>
                <a:gd name="T5" fmla="*/ 19 h 69"/>
                <a:gd name="T6" fmla="*/ 46 w 70"/>
                <a:gd name="T7" fmla="*/ 32 h 69"/>
                <a:gd name="T8" fmla="*/ 36 w 70"/>
                <a:gd name="T9" fmla="*/ 44 h 69"/>
                <a:gd name="T10" fmla="*/ 24 w 70"/>
                <a:gd name="T11" fmla="*/ 56 h 69"/>
                <a:gd name="T12" fmla="*/ 14 w 70"/>
                <a:gd name="T13" fmla="*/ 65 h 69"/>
                <a:gd name="T14" fmla="*/ 5 w 70"/>
                <a:gd name="T15" fmla="*/ 69 h 69"/>
                <a:gd name="T16" fmla="*/ 0 w 70"/>
                <a:gd name="T17" fmla="*/ 68 h 69"/>
                <a:gd name="T18" fmla="*/ 0 w 70"/>
                <a:gd name="T19" fmla="*/ 60 h 69"/>
                <a:gd name="T20" fmla="*/ 6 w 70"/>
                <a:gd name="T21" fmla="*/ 51 h 69"/>
                <a:gd name="T22" fmla="*/ 15 w 70"/>
                <a:gd name="T23" fmla="*/ 40 h 69"/>
                <a:gd name="T24" fmla="*/ 27 w 70"/>
                <a:gd name="T25" fmla="*/ 29 h 69"/>
                <a:gd name="T26" fmla="*/ 40 w 70"/>
                <a:gd name="T27" fmla="*/ 17 h 69"/>
                <a:gd name="T28" fmla="*/ 52 w 70"/>
                <a:gd name="T29" fmla="*/ 9 h 69"/>
                <a:gd name="T30" fmla="*/ 62 w 70"/>
                <a:gd name="T31" fmla="*/ 3 h 69"/>
                <a:gd name="T32" fmla="*/ 70 w 70"/>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9"/>
                <a:gd name="T53" fmla="*/ 70 w 7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9">
                  <a:moveTo>
                    <a:pt x="70" y="0"/>
                  </a:moveTo>
                  <a:lnTo>
                    <a:pt x="65" y="9"/>
                  </a:lnTo>
                  <a:lnTo>
                    <a:pt x="56" y="19"/>
                  </a:lnTo>
                  <a:lnTo>
                    <a:pt x="46" y="32"/>
                  </a:lnTo>
                  <a:lnTo>
                    <a:pt x="36" y="44"/>
                  </a:lnTo>
                  <a:lnTo>
                    <a:pt x="24" y="56"/>
                  </a:lnTo>
                  <a:lnTo>
                    <a:pt x="14" y="65"/>
                  </a:lnTo>
                  <a:lnTo>
                    <a:pt x="5" y="69"/>
                  </a:lnTo>
                  <a:lnTo>
                    <a:pt x="0" y="68"/>
                  </a:lnTo>
                  <a:lnTo>
                    <a:pt x="0" y="60"/>
                  </a:lnTo>
                  <a:lnTo>
                    <a:pt x="6" y="51"/>
                  </a:lnTo>
                  <a:lnTo>
                    <a:pt x="15" y="40"/>
                  </a:lnTo>
                  <a:lnTo>
                    <a:pt x="27" y="29"/>
                  </a:lnTo>
                  <a:lnTo>
                    <a:pt x="40" y="17"/>
                  </a:lnTo>
                  <a:lnTo>
                    <a:pt x="52" y="9"/>
                  </a:lnTo>
                  <a:lnTo>
                    <a:pt x="62" y="3"/>
                  </a:lnTo>
                  <a:lnTo>
                    <a:pt x="7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7" name="Freeform 247"/>
            <p:cNvSpPr>
              <a:spLocks/>
            </p:cNvSpPr>
            <p:nvPr/>
          </p:nvSpPr>
          <p:spPr bwMode="auto">
            <a:xfrm>
              <a:off x="1061" y="2562"/>
              <a:ext cx="64" cy="62"/>
            </a:xfrm>
            <a:custGeom>
              <a:avLst/>
              <a:gdLst>
                <a:gd name="T0" fmla="*/ 0 w 64"/>
                <a:gd name="T1" fmla="*/ 59 h 62"/>
                <a:gd name="T2" fmla="*/ 2 w 64"/>
                <a:gd name="T3" fmla="*/ 55 h 62"/>
                <a:gd name="T4" fmla="*/ 8 w 64"/>
                <a:gd name="T5" fmla="*/ 49 h 62"/>
                <a:gd name="T6" fmla="*/ 16 w 64"/>
                <a:gd name="T7" fmla="*/ 43 h 62"/>
                <a:gd name="T8" fmla="*/ 27 w 64"/>
                <a:gd name="T9" fmla="*/ 34 h 62"/>
                <a:gd name="T10" fmla="*/ 39 w 64"/>
                <a:gd name="T11" fmla="*/ 25 h 62"/>
                <a:gd name="T12" fmla="*/ 49 w 64"/>
                <a:gd name="T13" fmla="*/ 16 h 62"/>
                <a:gd name="T14" fmla="*/ 58 w 64"/>
                <a:gd name="T15" fmla="*/ 8 h 62"/>
                <a:gd name="T16" fmla="*/ 64 w 64"/>
                <a:gd name="T17" fmla="*/ 0 h 62"/>
                <a:gd name="T18" fmla="*/ 61 w 64"/>
                <a:gd name="T19" fmla="*/ 11 h 62"/>
                <a:gd name="T20" fmla="*/ 53 w 64"/>
                <a:gd name="T21" fmla="*/ 22 h 62"/>
                <a:gd name="T22" fmla="*/ 44 w 64"/>
                <a:gd name="T23" fmla="*/ 34 h 62"/>
                <a:gd name="T24" fmla="*/ 34 w 64"/>
                <a:gd name="T25" fmla="*/ 46 h 62"/>
                <a:gd name="T26" fmla="*/ 24 w 64"/>
                <a:gd name="T27" fmla="*/ 55 h 62"/>
                <a:gd name="T28" fmla="*/ 15 w 64"/>
                <a:gd name="T29" fmla="*/ 61 h 62"/>
                <a:gd name="T30" fmla="*/ 6 w 64"/>
                <a:gd name="T31" fmla="*/ 62 h 62"/>
                <a:gd name="T32" fmla="*/ 0 w 6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2"/>
                <a:gd name="T53" fmla="*/ 64 w 6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2">
                  <a:moveTo>
                    <a:pt x="0" y="59"/>
                  </a:moveTo>
                  <a:lnTo>
                    <a:pt x="2" y="55"/>
                  </a:lnTo>
                  <a:lnTo>
                    <a:pt x="8" y="49"/>
                  </a:lnTo>
                  <a:lnTo>
                    <a:pt x="16" y="43"/>
                  </a:lnTo>
                  <a:lnTo>
                    <a:pt x="27" y="34"/>
                  </a:lnTo>
                  <a:lnTo>
                    <a:pt x="39" y="25"/>
                  </a:lnTo>
                  <a:lnTo>
                    <a:pt x="49" y="16"/>
                  </a:lnTo>
                  <a:lnTo>
                    <a:pt x="58" y="8"/>
                  </a:lnTo>
                  <a:lnTo>
                    <a:pt x="64" y="0"/>
                  </a:lnTo>
                  <a:lnTo>
                    <a:pt x="61" y="11"/>
                  </a:lnTo>
                  <a:lnTo>
                    <a:pt x="53" y="22"/>
                  </a:lnTo>
                  <a:lnTo>
                    <a:pt x="44" y="34"/>
                  </a:lnTo>
                  <a:lnTo>
                    <a:pt x="34" y="46"/>
                  </a:lnTo>
                  <a:lnTo>
                    <a:pt x="24" y="55"/>
                  </a:lnTo>
                  <a:lnTo>
                    <a:pt x="15" y="61"/>
                  </a:lnTo>
                  <a:lnTo>
                    <a:pt x="6" y="62"/>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8" name="Freeform 248"/>
            <p:cNvSpPr>
              <a:spLocks/>
            </p:cNvSpPr>
            <p:nvPr/>
          </p:nvSpPr>
          <p:spPr bwMode="auto">
            <a:xfrm>
              <a:off x="1184" y="2627"/>
              <a:ext cx="75" cy="303"/>
            </a:xfrm>
            <a:custGeom>
              <a:avLst/>
              <a:gdLst>
                <a:gd name="T0" fmla="*/ 68 w 75"/>
                <a:gd name="T1" fmla="*/ 0 h 303"/>
                <a:gd name="T2" fmla="*/ 69 w 75"/>
                <a:gd name="T3" fmla="*/ 0 h 303"/>
                <a:gd name="T4" fmla="*/ 72 w 75"/>
                <a:gd name="T5" fmla="*/ 2 h 303"/>
                <a:gd name="T6" fmla="*/ 74 w 75"/>
                <a:gd name="T7" fmla="*/ 5 h 303"/>
                <a:gd name="T8" fmla="*/ 75 w 75"/>
                <a:gd name="T9" fmla="*/ 8 h 303"/>
                <a:gd name="T10" fmla="*/ 45 w 75"/>
                <a:gd name="T11" fmla="*/ 45 h 303"/>
                <a:gd name="T12" fmla="*/ 26 w 75"/>
                <a:gd name="T13" fmla="*/ 85 h 303"/>
                <a:gd name="T14" fmla="*/ 16 w 75"/>
                <a:gd name="T15" fmla="*/ 126 h 303"/>
                <a:gd name="T16" fmla="*/ 14 w 75"/>
                <a:gd name="T17" fmla="*/ 166 h 303"/>
                <a:gd name="T18" fmla="*/ 16 w 75"/>
                <a:gd name="T19" fmla="*/ 206 h 303"/>
                <a:gd name="T20" fmla="*/ 22 w 75"/>
                <a:gd name="T21" fmla="*/ 241 h 303"/>
                <a:gd name="T22" fmla="*/ 29 w 75"/>
                <a:gd name="T23" fmla="*/ 275 h 303"/>
                <a:gd name="T24" fmla="*/ 37 w 75"/>
                <a:gd name="T25" fmla="*/ 303 h 303"/>
                <a:gd name="T26" fmla="*/ 20 w 75"/>
                <a:gd name="T27" fmla="*/ 284 h 303"/>
                <a:gd name="T28" fmla="*/ 9 w 75"/>
                <a:gd name="T29" fmla="*/ 252 h 303"/>
                <a:gd name="T30" fmla="*/ 1 w 75"/>
                <a:gd name="T31" fmla="*/ 210 h 303"/>
                <a:gd name="T32" fmla="*/ 0 w 75"/>
                <a:gd name="T33" fmla="*/ 163 h 303"/>
                <a:gd name="T34" fmla="*/ 6 w 75"/>
                <a:gd name="T35" fmla="*/ 114 h 303"/>
                <a:gd name="T36" fmla="*/ 17 w 75"/>
                <a:gd name="T37" fmla="*/ 67 h 303"/>
                <a:gd name="T38" fmla="*/ 38 w 75"/>
                <a:gd name="T39" fmla="*/ 28 h 303"/>
                <a:gd name="T40" fmla="*/ 68 w 75"/>
                <a:gd name="T41" fmla="*/ 0 h 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303"/>
                <a:gd name="T65" fmla="*/ 75 w 75"/>
                <a:gd name="T66" fmla="*/ 303 h 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303">
                  <a:moveTo>
                    <a:pt x="68" y="0"/>
                  </a:moveTo>
                  <a:lnTo>
                    <a:pt x="69" y="0"/>
                  </a:lnTo>
                  <a:lnTo>
                    <a:pt x="72" y="2"/>
                  </a:lnTo>
                  <a:lnTo>
                    <a:pt x="74" y="5"/>
                  </a:lnTo>
                  <a:lnTo>
                    <a:pt x="75" y="8"/>
                  </a:lnTo>
                  <a:lnTo>
                    <a:pt x="45" y="45"/>
                  </a:lnTo>
                  <a:lnTo>
                    <a:pt x="26" y="85"/>
                  </a:lnTo>
                  <a:lnTo>
                    <a:pt x="16" y="126"/>
                  </a:lnTo>
                  <a:lnTo>
                    <a:pt x="14" y="166"/>
                  </a:lnTo>
                  <a:lnTo>
                    <a:pt x="16" y="206"/>
                  </a:lnTo>
                  <a:lnTo>
                    <a:pt x="22" y="241"/>
                  </a:lnTo>
                  <a:lnTo>
                    <a:pt x="29" y="275"/>
                  </a:lnTo>
                  <a:lnTo>
                    <a:pt x="37" y="303"/>
                  </a:lnTo>
                  <a:lnTo>
                    <a:pt x="20" y="284"/>
                  </a:lnTo>
                  <a:lnTo>
                    <a:pt x="9" y="252"/>
                  </a:lnTo>
                  <a:lnTo>
                    <a:pt x="1" y="210"/>
                  </a:lnTo>
                  <a:lnTo>
                    <a:pt x="0" y="163"/>
                  </a:lnTo>
                  <a:lnTo>
                    <a:pt x="6" y="114"/>
                  </a:lnTo>
                  <a:lnTo>
                    <a:pt x="17" y="67"/>
                  </a:lnTo>
                  <a:lnTo>
                    <a:pt x="38" y="28"/>
                  </a:lnTo>
                  <a:lnTo>
                    <a:pt x="6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9" name="Freeform 249"/>
            <p:cNvSpPr>
              <a:spLocks/>
            </p:cNvSpPr>
            <p:nvPr/>
          </p:nvSpPr>
          <p:spPr bwMode="auto">
            <a:xfrm>
              <a:off x="1201" y="2889"/>
              <a:ext cx="65" cy="37"/>
            </a:xfrm>
            <a:custGeom>
              <a:avLst/>
              <a:gdLst>
                <a:gd name="T0" fmla="*/ 0 w 65"/>
                <a:gd name="T1" fmla="*/ 0 h 37"/>
                <a:gd name="T2" fmla="*/ 8 w 65"/>
                <a:gd name="T3" fmla="*/ 7 h 37"/>
                <a:gd name="T4" fmla="*/ 17 w 65"/>
                <a:gd name="T5" fmla="*/ 15 h 37"/>
                <a:gd name="T6" fmla="*/ 27 w 65"/>
                <a:gd name="T7" fmla="*/ 22 h 37"/>
                <a:gd name="T8" fmla="*/ 37 w 65"/>
                <a:gd name="T9" fmla="*/ 28 h 37"/>
                <a:gd name="T10" fmla="*/ 48 w 65"/>
                <a:gd name="T11" fmla="*/ 32 h 37"/>
                <a:gd name="T12" fmla="*/ 57 w 65"/>
                <a:gd name="T13" fmla="*/ 37 h 37"/>
                <a:gd name="T14" fmla="*/ 62 w 65"/>
                <a:gd name="T15" fmla="*/ 37 h 37"/>
                <a:gd name="T16" fmla="*/ 65 w 65"/>
                <a:gd name="T17" fmla="*/ 35 h 37"/>
                <a:gd name="T18" fmla="*/ 65 w 65"/>
                <a:gd name="T19" fmla="*/ 32 h 37"/>
                <a:gd name="T20" fmla="*/ 59 w 65"/>
                <a:gd name="T21" fmla="*/ 29 h 37"/>
                <a:gd name="T22" fmla="*/ 52 w 65"/>
                <a:gd name="T23" fmla="*/ 25 h 37"/>
                <a:gd name="T24" fmla="*/ 42 w 65"/>
                <a:gd name="T25" fmla="*/ 21 h 37"/>
                <a:gd name="T26" fmla="*/ 31 w 65"/>
                <a:gd name="T27" fmla="*/ 16 h 37"/>
                <a:gd name="T28" fmla="*/ 20 w 65"/>
                <a:gd name="T29" fmla="*/ 12 h 37"/>
                <a:gd name="T30" fmla="*/ 9 w 65"/>
                <a:gd name="T31" fmla="*/ 6 h 37"/>
                <a:gd name="T32" fmla="*/ 0 w 65"/>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37"/>
                <a:gd name="T53" fmla="*/ 65 w 6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37">
                  <a:moveTo>
                    <a:pt x="0" y="0"/>
                  </a:moveTo>
                  <a:lnTo>
                    <a:pt x="8" y="7"/>
                  </a:lnTo>
                  <a:lnTo>
                    <a:pt x="17" y="15"/>
                  </a:lnTo>
                  <a:lnTo>
                    <a:pt x="27" y="22"/>
                  </a:lnTo>
                  <a:lnTo>
                    <a:pt x="37" y="28"/>
                  </a:lnTo>
                  <a:lnTo>
                    <a:pt x="48" y="32"/>
                  </a:lnTo>
                  <a:lnTo>
                    <a:pt x="57" y="37"/>
                  </a:lnTo>
                  <a:lnTo>
                    <a:pt x="62" y="37"/>
                  </a:lnTo>
                  <a:lnTo>
                    <a:pt x="65" y="35"/>
                  </a:lnTo>
                  <a:lnTo>
                    <a:pt x="65" y="32"/>
                  </a:lnTo>
                  <a:lnTo>
                    <a:pt x="59" y="29"/>
                  </a:lnTo>
                  <a:lnTo>
                    <a:pt x="52" y="25"/>
                  </a:lnTo>
                  <a:lnTo>
                    <a:pt x="42" y="21"/>
                  </a:lnTo>
                  <a:lnTo>
                    <a:pt x="31" y="16"/>
                  </a:lnTo>
                  <a:lnTo>
                    <a:pt x="20" y="12"/>
                  </a:lnTo>
                  <a:lnTo>
                    <a:pt x="9"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0" name="Freeform 250"/>
            <p:cNvSpPr>
              <a:spLocks/>
            </p:cNvSpPr>
            <p:nvPr/>
          </p:nvSpPr>
          <p:spPr bwMode="auto">
            <a:xfrm>
              <a:off x="1194" y="2862"/>
              <a:ext cx="74" cy="45"/>
            </a:xfrm>
            <a:custGeom>
              <a:avLst/>
              <a:gdLst>
                <a:gd name="T0" fmla="*/ 74 w 74"/>
                <a:gd name="T1" fmla="*/ 43 h 45"/>
                <a:gd name="T2" fmla="*/ 71 w 74"/>
                <a:gd name="T3" fmla="*/ 45 h 45"/>
                <a:gd name="T4" fmla="*/ 64 w 74"/>
                <a:gd name="T5" fmla="*/ 43 h 45"/>
                <a:gd name="T6" fmla="*/ 55 w 74"/>
                <a:gd name="T7" fmla="*/ 40 h 45"/>
                <a:gd name="T8" fmla="*/ 43 w 74"/>
                <a:gd name="T9" fmla="*/ 34 h 45"/>
                <a:gd name="T10" fmla="*/ 31 w 74"/>
                <a:gd name="T11" fmla="*/ 28 h 45"/>
                <a:gd name="T12" fmla="*/ 19 w 74"/>
                <a:gd name="T13" fmla="*/ 21 h 45"/>
                <a:gd name="T14" fmla="*/ 9 w 74"/>
                <a:gd name="T15" fmla="*/ 11 h 45"/>
                <a:gd name="T16" fmla="*/ 0 w 74"/>
                <a:gd name="T17" fmla="*/ 0 h 45"/>
                <a:gd name="T18" fmla="*/ 9 w 74"/>
                <a:gd name="T19" fmla="*/ 5 h 45"/>
                <a:gd name="T20" fmla="*/ 21 w 74"/>
                <a:gd name="T21" fmla="*/ 11 h 45"/>
                <a:gd name="T22" fmla="*/ 33 w 74"/>
                <a:gd name="T23" fmla="*/ 17 h 45"/>
                <a:gd name="T24" fmla="*/ 46 w 74"/>
                <a:gd name="T25" fmla="*/ 24 h 45"/>
                <a:gd name="T26" fmla="*/ 56 w 74"/>
                <a:gd name="T27" fmla="*/ 30 h 45"/>
                <a:gd name="T28" fmla="*/ 66 w 74"/>
                <a:gd name="T29" fmla="*/ 34 h 45"/>
                <a:gd name="T30" fmla="*/ 72 w 74"/>
                <a:gd name="T31" fmla="*/ 40 h 45"/>
                <a:gd name="T32" fmla="*/ 74 w 74"/>
                <a:gd name="T33" fmla="*/ 4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5"/>
                <a:gd name="T53" fmla="*/ 74 w 7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5">
                  <a:moveTo>
                    <a:pt x="74" y="43"/>
                  </a:moveTo>
                  <a:lnTo>
                    <a:pt x="71" y="45"/>
                  </a:lnTo>
                  <a:lnTo>
                    <a:pt x="64" y="43"/>
                  </a:lnTo>
                  <a:lnTo>
                    <a:pt x="55" y="40"/>
                  </a:lnTo>
                  <a:lnTo>
                    <a:pt x="43" y="34"/>
                  </a:lnTo>
                  <a:lnTo>
                    <a:pt x="31" y="28"/>
                  </a:lnTo>
                  <a:lnTo>
                    <a:pt x="19" y="21"/>
                  </a:lnTo>
                  <a:lnTo>
                    <a:pt x="9" y="11"/>
                  </a:lnTo>
                  <a:lnTo>
                    <a:pt x="0" y="0"/>
                  </a:lnTo>
                  <a:lnTo>
                    <a:pt x="9" y="5"/>
                  </a:lnTo>
                  <a:lnTo>
                    <a:pt x="21" y="11"/>
                  </a:lnTo>
                  <a:lnTo>
                    <a:pt x="33" y="17"/>
                  </a:lnTo>
                  <a:lnTo>
                    <a:pt x="46" y="24"/>
                  </a:lnTo>
                  <a:lnTo>
                    <a:pt x="56" y="30"/>
                  </a:lnTo>
                  <a:lnTo>
                    <a:pt x="66" y="34"/>
                  </a:lnTo>
                  <a:lnTo>
                    <a:pt x="72" y="40"/>
                  </a:lnTo>
                  <a:lnTo>
                    <a:pt x="74"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1" name="Freeform 251"/>
            <p:cNvSpPr>
              <a:spLocks/>
            </p:cNvSpPr>
            <p:nvPr/>
          </p:nvSpPr>
          <p:spPr bwMode="auto">
            <a:xfrm>
              <a:off x="1188" y="2802"/>
              <a:ext cx="95" cy="59"/>
            </a:xfrm>
            <a:custGeom>
              <a:avLst/>
              <a:gdLst>
                <a:gd name="T0" fmla="*/ 95 w 95"/>
                <a:gd name="T1" fmla="*/ 57 h 59"/>
                <a:gd name="T2" fmla="*/ 90 w 95"/>
                <a:gd name="T3" fmla="*/ 59 h 59"/>
                <a:gd name="T4" fmla="*/ 80 w 95"/>
                <a:gd name="T5" fmla="*/ 56 h 59"/>
                <a:gd name="T6" fmla="*/ 67 w 95"/>
                <a:gd name="T7" fmla="*/ 51 h 59"/>
                <a:gd name="T8" fmla="*/ 52 w 95"/>
                <a:gd name="T9" fmla="*/ 44 h 59"/>
                <a:gd name="T10" fmla="*/ 36 w 95"/>
                <a:gd name="T11" fmla="*/ 34 h 59"/>
                <a:gd name="T12" fmla="*/ 21 w 95"/>
                <a:gd name="T13" fmla="*/ 23 h 59"/>
                <a:gd name="T14" fmla="*/ 8 w 95"/>
                <a:gd name="T15" fmla="*/ 12 h 59"/>
                <a:gd name="T16" fmla="*/ 0 w 95"/>
                <a:gd name="T17" fmla="*/ 0 h 59"/>
                <a:gd name="T18" fmla="*/ 8 w 95"/>
                <a:gd name="T19" fmla="*/ 4 h 59"/>
                <a:gd name="T20" fmla="*/ 19 w 95"/>
                <a:gd name="T21" fmla="*/ 12 h 59"/>
                <a:gd name="T22" fmla="*/ 36 w 95"/>
                <a:gd name="T23" fmla="*/ 20 h 59"/>
                <a:gd name="T24" fmla="*/ 53 w 95"/>
                <a:gd name="T25" fmla="*/ 29 h 59"/>
                <a:gd name="T26" fmla="*/ 70 w 95"/>
                <a:gd name="T27" fmla="*/ 38 h 59"/>
                <a:gd name="T28" fmla="*/ 83 w 95"/>
                <a:gd name="T29" fmla="*/ 46 h 59"/>
                <a:gd name="T30" fmla="*/ 92 w 95"/>
                <a:gd name="T31" fmla="*/ 53 h 59"/>
                <a:gd name="T32" fmla="*/ 95 w 95"/>
                <a:gd name="T33" fmla="*/ 57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59"/>
                <a:gd name="T53" fmla="*/ 95 w 9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59">
                  <a:moveTo>
                    <a:pt x="95" y="57"/>
                  </a:moveTo>
                  <a:lnTo>
                    <a:pt x="90" y="59"/>
                  </a:lnTo>
                  <a:lnTo>
                    <a:pt x="80" y="56"/>
                  </a:lnTo>
                  <a:lnTo>
                    <a:pt x="67" y="51"/>
                  </a:lnTo>
                  <a:lnTo>
                    <a:pt x="52" y="44"/>
                  </a:lnTo>
                  <a:lnTo>
                    <a:pt x="36" y="34"/>
                  </a:lnTo>
                  <a:lnTo>
                    <a:pt x="21" y="23"/>
                  </a:lnTo>
                  <a:lnTo>
                    <a:pt x="8" y="12"/>
                  </a:lnTo>
                  <a:lnTo>
                    <a:pt x="0" y="0"/>
                  </a:lnTo>
                  <a:lnTo>
                    <a:pt x="8" y="4"/>
                  </a:lnTo>
                  <a:lnTo>
                    <a:pt x="19" y="12"/>
                  </a:lnTo>
                  <a:lnTo>
                    <a:pt x="36" y="20"/>
                  </a:lnTo>
                  <a:lnTo>
                    <a:pt x="53" y="29"/>
                  </a:lnTo>
                  <a:lnTo>
                    <a:pt x="70" y="38"/>
                  </a:lnTo>
                  <a:lnTo>
                    <a:pt x="83" y="46"/>
                  </a:lnTo>
                  <a:lnTo>
                    <a:pt x="92" y="53"/>
                  </a:lnTo>
                  <a:lnTo>
                    <a:pt x="95"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2" name="Freeform 252"/>
            <p:cNvSpPr>
              <a:spLocks/>
            </p:cNvSpPr>
            <p:nvPr/>
          </p:nvSpPr>
          <p:spPr bwMode="auto">
            <a:xfrm>
              <a:off x="1193" y="2746"/>
              <a:ext cx="103" cy="65"/>
            </a:xfrm>
            <a:custGeom>
              <a:avLst/>
              <a:gdLst>
                <a:gd name="T0" fmla="*/ 103 w 103"/>
                <a:gd name="T1" fmla="*/ 63 h 65"/>
                <a:gd name="T2" fmla="*/ 97 w 103"/>
                <a:gd name="T3" fmla="*/ 65 h 65"/>
                <a:gd name="T4" fmla="*/ 85 w 103"/>
                <a:gd name="T5" fmla="*/ 62 h 65"/>
                <a:gd name="T6" fmla="*/ 70 w 103"/>
                <a:gd name="T7" fmla="*/ 54 h 65"/>
                <a:gd name="T8" fmla="*/ 53 w 103"/>
                <a:gd name="T9" fmla="*/ 45 h 65"/>
                <a:gd name="T10" fmla="*/ 35 w 103"/>
                <a:gd name="T11" fmla="*/ 35 h 65"/>
                <a:gd name="T12" fmla="*/ 20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0" y="54"/>
                  </a:lnTo>
                  <a:lnTo>
                    <a:pt x="53" y="45"/>
                  </a:lnTo>
                  <a:lnTo>
                    <a:pt x="35" y="35"/>
                  </a:lnTo>
                  <a:lnTo>
                    <a:pt x="20"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3" name="Freeform 253"/>
            <p:cNvSpPr>
              <a:spLocks/>
            </p:cNvSpPr>
            <p:nvPr/>
          </p:nvSpPr>
          <p:spPr bwMode="auto">
            <a:xfrm>
              <a:off x="1203" y="2709"/>
              <a:ext cx="83" cy="69"/>
            </a:xfrm>
            <a:custGeom>
              <a:avLst/>
              <a:gdLst>
                <a:gd name="T0" fmla="*/ 83 w 83"/>
                <a:gd name="T1" fmla="*/ 69 h 69"/>
                <a:gd name="T2" fmla="*/ 78 w 83"/>
                <a:gd name="T3" fmla="*/ 69 h 69"/>
                <a:gd name="T4" fmla="*/ 69 w 83"/>
                <a:gd name="T5" fmla="*/ 65 h 69"/>
                <a:gd name="T6" fmla="*/ 56 w 83"/>
                <a:gd name="T7" fmla="*/ 56 h 69"/>
                <a:gd name="T8" fmla="*/ 41 w 83"/>
                <a:gd name="T9" fmla="*/ 45 h 69"/>
                <a:gd name="T10" fmla="*/ 26 w 83"/>
                <a:gd name="T11" fmla="*/ 32 h 69"/>
                <a:gd name="T12" fmla="*/ 13 w 83"/>
                <a:gd name="T13" fmla="*/ 20 h 69"/>
                <a:gd name="T14" fmla="*/ 4 w 83"/>
                <a:gd name="T15" fmla="*/ 8 h 69"/>
                <a:gd name="T16" fmla="*/ 0 w 83"/>
                <a:gd name="T17" fmla="*/ 0 h 69"/>
                <a:gd name="T18" fmla="*/ 7 w 83"/>
                <a:gd name="T19" fmla="*/ 5 h 69"/>
                <a:gd name="T20" fmla="*/ 19 w 83"/>
                <a:gd name="T21" fmla="*/ 14 h 69"/>
                <a:gd name="T22" fmla="*/ 34 w 83"/>
                <a:gd name="T23" fmla="*/ 25 h 69"/>
                <a:gd name="T24" fmla="*/ 50 w 83"/>
                <a:gd name="T25" fmla="*/ 35 h 69"/>
                <a:gd name="T26" fmla="*/ 63 w 83"/>
                <a:gd name="T27" fmla="*/ 45 h 69"/>
                <a:gd name="T28" fmla="*/ 75 w 83"/>
                <a:gd name="T29" fmla="*/ 56 h 69"/>
                <a:gd name="T30" fmla="*/ 83 w 83"/>
                <a:gd name="T31" fmla="*/ 63 h 69"/>
                <a:gd name="T32" fmla="*/ 83 w 83"/>
                <a:gd name="T33" fmla="*/ 6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69"/>
                <a:gd name="T53" fmla="*/ 83 w 83"/>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69">
                  <a:moveTo>
                    <a:pt x="83" y="69"/>
                  </a:moveTo>
                  <a:lnTo>
                    <a:pt x="78" y="69"/>
                  </a:lnTo>
                  <a:lnTo>
                    <a:pt x="69" y="65"/>
                  </a:lnTo>
                  <a:lnTo>
                    <a:pt x="56" y="56"/>
                  </a:lnTo>
                  <a:lnTo>
                    <a:pt x="41" y="45"/>
                  </a:lnTo>
                  <a:lnTo>
                    <a:pt x="26" y="32"/>
                  </a:lnTo>
                  <a:lnTo>
                    <a:pt x="13" y="20"/>
                  </a:lnTo>
                  <a:lnTo>
                    <a:pt x="4" y="8"/>
                  </a:lnTo>
                  <a:lnTo>
                    <a:pt x="0" y="0"/>
                  </a:lnTo>
                  <a:lnTo>
                    <a:pt x="7" y="5"/>
                  </a:lnTo>
                  <a:lnTo>
                    <a:pt x="19" y="14"/>
                  </a:lnTo>
                  <a:lnTo>
                    <a:pt x="34" y="25"/>
                  </a:lnTo>
                  <a:lnTo>
                    <a:pt x="50" y="35"/>
                  </a:lnTo>
                  <a:lnTo>
                    <a:pt x="63" y="45"/>
                  </a:lnTo>
                  <a:lnTo>
                    <a:pt x="75" y="56"/>
                  </a:lnTo>
                  <a:lnTo>
                    <a:pt x="83" y="63"/>
                  </a:lnTo>
                  <a:lnTo>
                    <a:pt x="83"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4" name="Freeform 254"/>
            <p:cNvSpPr>
              <a:spLocks/>
            </p:cNvSpPr>
            <p:nvPr/>
          </p:nvSpPr>
          <p:spPr bwMode="auto">
            <a:xfrm>
              <a:off x="1213" y="2680"/>
              <a:ext cx="70" cy="60"/>
            </a:xfrm>
            <a:custGeom>
              <a:avLst/>
              <a:gdLst>
                <a:gd name="T0" fmla="*/ 70 w 70"/>
                <a:gd name="T1" fmla="*/ 60 h 60"/>
                <a:gd name="T2" fmla="*/ 65 w 70"/>
                <a:gd name="T3" fmla="*/ 60 h 60"/>
                <a:gd name="T4" fmla="*/ 58 w 70"/>
                <a:gd name="T5" fmla="*/ 58 h 60"/>
                <a:gd name="T6" fmla="*/ 47 w 70"/>
                <a:gd name="T7" fmla="*/ 52 h 60"/>
                <a:gd name="T8" fmla="*/ 36 w 70"/>
                <a:gd name="T9" fmla="*/ 45 h 60"/>
                <a:gd name="T10" fmla="*/ 24 w 70"/>
                <a:gd name="T11" fmla="*/ 34 h 60"/>
                <a:gd name="T12" fmla="*/ 14 w 70"/>
                <a:gd name="T13" fmla="*/ 24 h 60"/>
                <a:gd name="T14" fmla="*/ 5 w 70"/>
                <a:gd name="T15" fmla="*/ 12 h 60"/>
                <a:gd name="T16" fmla="*/ 0 w 70"/>
                <a:gd name="T17" fmla="*/ 0 h 60"/>
                <a:gd name="T18" fmla="*/ 8 w 70"/>
                <a:gd name="T19" fmla="*/ 6 h 60"/>
                <a:gd name="T20" fmla="*/ 18 w 70"/>
                <a:gd name="T21" fmla="*/ 15 h 60"/>
                <a:gd name="T22" fmla="*/ 30 w 70"/>
                <a:gd name="T23" fmla="*/ 24 h 60"/>
                <a:gd name="T24" fmla="*/ 43 w 70"/>
                <a:gd name="T25" fmla="*/ 33 h 60"/>
                <a:gd name="T26" fmla="*/ 55 w 70"/>
                <a:gd name="T27" fmla="*/ 42 h 60"/>
                <a:gd name="T28" fmla="*/ 64 w 70"/>
                <a:gd name="T29" fmla="*/ 49 h 60"/>
                <a:gd name="T30" fmla="*/ 70 w 70"/>
                <a:gd name="T31" fmla="*/ 55 h 60"/>
                <a:gd name="T32" fmla="*/ 70 w 70"/>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0"/>
                <a:gd name="T53" fmla="*/ 70 w 7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0">
                  <a:moveTo>
                    <a:pt x="70" y="60"/>
                  </a:moveTo>
                  <a:lnTo>
                    <a:pt x="65" y="60"/>
                  </a:lnTo>
                  <a:lnTo>
                    <a:pt x="58" y="58"/>
                  </a:lnTo>
                  <a:lnTo>
                    <a:pt x="47" y="52"/>
                  </a:lnTo>
                  <a:lnTo>
                    <a:pt x="36" y="45"/>
                  </a:lnTo>
                  <a:lnTo>
                    <a:pt x="24" y="34"/>
                  </a:lnTo>
                  <a:lnTo>
                    <a:pt x="14" y="24"/>
                  </a:lnTo>
                  <a:lnTo>
                    <a:pt x="5" y="12"/>
                  </a:lnTo>
                  <a:lnTo>
                    <a:pt x="0" y="0"/>
                  </a:lnTo>
                  <a:lnTo>
                    <a:pt x="8" y="6"/>
                  </a:lnTo>
                  <a:lnTo>
                    <a:pt x="18" y="15"/>
                  </a:lnTo>
                  <a:lnTo>
                    <a:pt x="30" y="24"/>
                  </a:lnTo>
                  <a:lnTo>
                    <a:pt x="43" y="33"/>
                  </a:lnTo>
                  <a:lnTo>
                    <a:pt x="55" y="42"/>
                  </a:lnTo>
                  <a:lnTo>
                    <a:pt x="64" y="49"/>
                  </a:lnTo>
                  <a:lnTo>
                    <a:pt x="70" y="55"/>
                  </a:lnTo>
                  <a:lnTo>
                    <a:pt x="70"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5" name="Freeform 255"/>
            <p:cNvSpPr>
              <a:spLocks/>
            </p:cNvSpPr>
            <p:nvPr/>
          </p:nvSpPr>
          <p:spPr bwMode="auto">
            <a:xfrm>
              <a:off x="1234" y="2652"/>
              <a:ext cx="49" cy="52"/>
            </a:xfrm>
            <a:custGeom>
              <a:avLst/>
              <a:gdLst>
                <a:gd name="T0" fmla="*/ 49 w 49"/>
                <a:gd name="T1" fmla="*/ 52 h 52"/>
                <a:gd name="T2" fmla="*/ 44 w 49"/>
                <a:gd name="T3" fmla="*/ 52 h 52"/>
                <a:gd name="T4" fmla="*/ 38 w 49"/>
                <a:gd name="T5" fmla="*/ 48 h 52"/>
                <a:gd name="T6" fmla="*/ 29 w 49"/>
                <a:gd name="T7" fmla="*/ 42 h 52"/>
                <a:gd name="T8" fmla="*/ 21 w 49"/>
                <a:gd name="T9" fmla="*/ 33 h 52"/>
                <a:gd name="T10" fmla="*/ 13 w 49"/>
                <a:gd name="T11" fmla="*/ 24 h 52"/>
                <a:gd name="T12" fmla="*/ 6 w 49"/>
                <a:gd name="T13" fmla="*/ 14 h 52"/>
                <a:gd name="T14" fmla="*/ 1 w 49"/>
                <a:gd name="T15" fmla="*/ 6 h 52"/>
                <a:gd name="T16" fmla="*/ 0 w 49"/>
                <a:gd name="T17" fmla="*/ 0 h 52"/>
                <a:gd name="T18" fmla="*/ 4 w 49"/>
                <a:gd name="T19" fmla="*/ 6 h 52"/>
                <a:gd name="T20" fmla="*/ 12 w 49"/>
                <a:gd name="T21" fmla="*/ 12 h 52"/>
                <a:gd name="T22" fmla="*/ 21 w 49"/>
                <a:gd name="T23" fmla="*/ 20 h 52"/>
                <a:gd name="T24" fmla="*/ 28 w 49"/>
                <a:gd name="T25" fmla="*/ 27 h 52"/>
                <a:gd name="T26" fmla="*/ 35 w 49"/>
                <a:gd name="T27" fmla="*/ 34 h 52"/>
                <a:gd name="T28" fmla="*/ 43 w 49"/>
                <a:gd name="T29" fmla="*/ 42 h 52"/>
                <a:gd name="T30" fmla="*/ 47 w 49"/>
                <a:gd name="T31" fmla="*/ 48 h 52"/>
                <a:gd name="T32" fmla="*/ 49 w 49"/>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2"/>
                <a:gd name="T53" fmla="*/ 49 w 4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2">
                  <a:moveTo>
                    <a:pt x="49" y="52"/>
                  </a:moveTo>
                  <a:lnTo>
                    <a:pt x="44" y="52"/>
                  </a:lnTo>
                  <a:lnTo>
                    <a:pt x="38" y="48"/>
                  </a:lnTo>
                  <a:lnTo>
                    <a:pt x="29" y="42"/>
                  </a:lnTo>
                  <a:lnTo>
                    <a:pt x="21" y="33"/>
                  </a:lnTo>
                  <a:lnTo>
                    <a:pt x="13" y="24"/>
                  </a:lnTo>
                  <a:lnTo>
                    <a:pt x="6" y="14"/>
                  </a:lnTo>
                  <a:lnTo>
                    <a:pt x="1" y="6"/>
                  </a:lnTo>
                  <a:lnTo>
                    <a:pt x="0" y="0"/>
                  </a:lnTo>
                  <a:lnTo>
                    <a:pt x="4" y="6"/>
                  </a:lnTo>
                  <a:lnTo>
                    <a:pt x="12" y="12"/>
                  </a:lnTo>
                  <a:lnTo>
                    <a:pt x="21" y="20"/>
                  </a:lnTo>
                  <a:lnTo>
                    <a:pt x="28" y="27"/>
                  </a:lnTo>
                  <a:lnTo>
                    <a:pt x="35" y="34"/>
                  </a:lnTo>
                  <a:lnTo>
                    <a:pt x="43" y="42"/>
                  </a:lnTo>
                  <a:lnTo>
                    <a:pt x="47" y="48"/>
                  </a:lnTo>
                  <a:lnTo>
                    <a:pt x="49"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6" name="Freeform 256"/>
            <p:cNvSpPr>
              <a:spLocks/>
            </p:cNvSpPr>
            <p:nvPr/>
          </p:nvSpPr>
          <p:spPr bwMode="auto">
            <a:xfrm>
              <a:off x="1246" y="2636"/>
              <a:ext cx="29" cy="34"/>
            </a:xfrm>
            <a:custGeom>
              <a:avLst/>
              <a:gdLst>
                <a:gd name="T0" fmla="*/ 29 w 29"/>
                <a:gd name="T1" fmla="*/ 34 h 34"/>
                <a:gd name="T2" fmla="*/ 22 w 29"/>
                <a:gd name="T3" fmla="*/ 33 h 34"/>
                <a:gd name="T4" fmla="*/ 10 w 29"/>
                <a:gd name="T5" fmla="*/ 24 h 34"/>
                <a:gd name="T6" fmla="*/ 0 w 29"/>
                <a:gd name="T7" fmla="*/ 12 h 34"/>
                <a:gd name="T8" fmla="*/ 0 w 29"/>
                <a:gd name="T9" fmla="*/ 0 h 34"/>
                <a:gd name="T10" fmla="*/ 7 w 29"/>
                <a:gd name="T11" fmla="*/ 12 h 34"/>
                <a:gd name="T12" fmla="*/ 19 w 29"/>
                <a:gd name="T13" fmla="*/ 21 h 34"/>
                <a:gd name="T14" fmla="*/ 29 w 29"/>
                <a:gd name="T15" fmla="*/ 28 h 34"/>
                <a:gd name="T16" fmla="*/ 29 w 29"/>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4"/>
                <a:gd name="T29" fmla="*/ 29 w 29"/>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4">
                  <a:moveTo>
                    <a:pt x="29" y="34"/>
                  </a:moveTo>
                  <a:lnTo>
                    <a:pt x="22" y="33"/>
                  </a:lnTo>
                  <a:lnTo>
                    <a:pt x="10" y="24"/>
                  </a:lnTo>
                  <a:lnTo>
                    <a:pt x="0" y="12"/>
                  </a:lnTo>
                  <a:lnTo>
                    <a:pt x="0" y="0"/>
                  </a:lnTo>
                  <a:lnTo>
                    <a:pt x="7" y="12"/>
                  </a:lnTo>
                  <a:lnTo>
                    <a:pt x="19" y="21"/>
                  </a:lnTo>
                  <a:lnTo>
                    <a:pt x="29" y="28"/>
                  </a:lnTo>
                  <a:lnTo>
                    <a:pt x="29"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7" name="Freeform 257"/>
            <p:cNvSpPr>
              <a:spLocks/>
            </p:cNvSpPr>
            <p:nvPr/>
          </p:nvSpPr>
          <p:spPr bwMode="auto">
            <a:xfrm>
              <a:off x="1213" y="2913"/>
              <a:ext cx="43" cy="37"/>
            </a:xfrm>
            <a:custGeom>
              <a:avLst/>
              <a:gdLst>
                <a:gd name="T0" fmla="*/ 0 w 43"/>
                <a:gd name="T1" fmla="*/ 0 h 37"/>
                <a:gd name="T2" fmla="*/ 3 w 43"/>
                <a:gd name="T3" fmla="*/ 3 h 37"/>
                <a:gd name="T4" fmla="*/ 9 w 43"/>
                <a:gd name="T5" fmla="*/ 5 h 37"/>
                <a:gd name="T6" fmla="*/ 18 w 43"/>
                <a:gd name="T7" fmla="*/ 11 h 37"/>
                <a:gd name="T8" fmla="*/ 25 w 43"/>
                <a:gd name="T9" fmla="*/ 16 h 37"/>
                <a:gd name="T10" fmla="*/ 34 w 43"/>
                <a:gd name="T11" fmla="*/ 22 h 37"/>
                <a:gd name="T12" fmla="*/ 40 w 43"/>
                <a:gd name="T13" fmla="*/ 28 h 37"/>
                <a:gd name="T14" fmla="*/ 43 w 43"/>
                <a:gd name="T15" fmla="*/ 32 h 37"/>
                <a:gd name="T16" fmla="*/ 42 w 43"/>
                <a:gd name="T17" fmla="*/ 37 h 37"/>
                <a:gd name="T18" fmla="*/ 33 w 43"/>
                <a:gd name="T19" fmla="*/ 37 h 37"/>
                <a:gd name="T20" fmla="*/ 21 w 43"/>
                <a:gd name="T21" fmla="*/ 25 h 37"/>
                <a:gd name="T22" fmla="*/ 9 w 43"/>
                <a:gd name="T23" fmla="*/ 10 h 37"/>
                <a:gd name="T24" fmla="*/ 0 w 43"/>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7"/>
                <a:gd name="T41" fmla="*/ 43 w 43"/>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7">
                  <a:moveTo>
                    <a:pt x="0" y="0"/>
                  </a:moveTo>
                  <a:lnTo>
                    <a:pt x="3" y="3"/>
                  </a:lnTo>
                  <a:lnTo>
                    <a:pt x="9" y="5"/>
                  </a:lnTo>
                  <a:lnTo>
                    <a:pt x="18" y="11"/>
                  </a:lnTo>
                  <a:lnTo>
                    <a:pt x="25" y="16"/>
                  </a:lnTo>
                  <a:lnTo>
                    <a:pt x="34" y="22"/>
                  </a:lnTo>
                  <a:lnTo>
                    <a:pt x="40" y="28"/>
                  </a:lnTo>
                  <a:lnTo>
                    <a:pt x="43" y="32"/>
                  </a:lnTo>
                  <a:lnTo>
                    <a:pt x="42" y="37"/>
                  </a:lnTo>
                  <a:lnTo>
                    <a:pt x="33" y="37"/>
                  </a:lnTo>
                  <a:lnTo>
                    <a:pt x="21" y="25"/>
                  </a:lnTo>
                  <a:lnTo>
                    <a:pt x="9"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8" name="Freeform 258"/>
            <p:cNvSpPr>
              <a:spLocks/>
            </p:cNvSpPr>
            <p:nvPr/>
          </p:nvSpPr>
          <p:spPr bwMode="auto">
            <a:xfrm>
              <a:off x="1191" y="2911"/>
              <a:ext cx="21" cy="46"/>
            </a:xfrm>
            <a:custGeom>
              <a:avLst/>
              <a:gdLst>
                <a:gd name="T0" fmla="*/ 21 w 21"/>
                <a:gd name="T1" fmla="*/ 0 h 46"/>
                <a:gd name="T2" fmla="*/ 16 w 21"/>
                <a:gd name="T3" fmla="*/ 7 h 46"/>
                <a:gd name="T4" fmla="*/ 7 w 21"/>
                <a:gd name="T5" fmla="*/ 22 h 46"/>
                <a:gd name="T6" fmla="*/ 0 w 21"/>
                <a:gd name="T7" fmla="*/ 36 h 46"/>
                <a:gd name="T8" fmla="*/ 2 w 21"/>
                <a:gd name="T9" fmla="*/ 46 h 46"/>
                <a:gd name="T10" fmla="*/ 7 w 21"/>
                <a:gd name="T11" fmla="*/ 43 h 46"/>
                <a:gd name="T12" fmla="*/ 13 w 21"/>
                <a:gd name="T13" fmla="*/ 30 h 46"/>
                <a:gd name="T14" fmla="*/ 18 w 21"/>
                <a:gd name="T15" fmla="*/ 12 h 46"/>
                <a:gd name="T16" fmla="*/ 21 w 2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6"/>
                <a:gd name="T29" fmla="*/ 21 w 2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6">
                  <a:moveTo>
                    <a:pt x="21" y="0"/>
                  </a:moveTo>
                  <a:lnTo>
                    <a:pt x="16" y="7"/>
                  </a:lnTo>
                  <a:lnTo>
                    <a:pt x="7" y="22"/>
                  </a:lnTo>
                  <a:lnTo>
                    <a:pt x="0" y="36"/>
                  </a:lnTo>
                  <a:lnTo>
                    <a:pt x="2" y="46"/>
                  </a:lnTo>
                  <a:lnTo>
                    <a:pt x="7" y="43"/>
                  </a:lnTo>
                  <a:lnTo>
                    <a:pt x="13" y="30"/>
                  </a:lnTo>
                  <a:lnTo>
                    <a:pt x="18" y="12"/>
                  </a:lnTo>
                  <a:lnTo>
                    <a:pt x="2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9" name="Freeform 259"/>
            <p:cNvSpPr>
              <a:spLocks/>
            </p:cNvSpPr>
            <p:nvPr/>
          </p:nvSpPr>
          <p:spPr bwMode="auto">
            <a:xfrm>
              <a:off x="1215" y="2920"/>
              <a:ext cx="13" cy="52"/>
            </a:xfrm>
            <a:custGeom>
              <a:avLst/>
              <a:gdLst>
                <a:gd name="T0" fmla="*/ 0 w 13"/>
                <a:gd name="T1" fmla="*/ 0 h 52"/>
                <a:gd name="T2" fmla="*/ 1 w 13"/>
                <a:gd name="T3" fmla="*/ 10 h 52"/>
                <a:gd name="T4" fmla="*/ 1 w 13"/>
                <a:gd name="T5" fmla="*/ 28 h 52"/>
                <a:gd name="T6" fmla="*/ 3 w 13"/>
                <a:gd name="T7" fmla="*/ 44 h 52"/>
                <a:gd name="T8" fmla="*/ 9 w 13"/>
                <a:gd name="T9" fmla="*/ 52 h 52"/>
                <a:gd name="T10" fmla="*/ 13 w 13"/>
                <a:gd name="T11" fmla="*/ 46 h 52"/>
                <a:gd name="T12" fmla="*/ 10 w 13"/>
                <a:gd name="T13" fmla="*/ 30 h 52"/>
                <a:gd name="T14" fmla="*/ 4 w 13"/>
                <a:gd name="T15" fmla="*/ 12 h 52"/>
                <a:gd name="T16" fmla="*/ 0 w 13"/>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2"/>
                <a:gd name="T29" fmla="*/ 13 w 13"/>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2">
                  <a:moveTo>
                    <a:pt x="0" y="0"/>
                  </a:moveTo>
                  <a:lnTo>
                    <a:pt x="1" y="10"/>
                  </a:lnTo>
                  <a:lnTo>
                    <a:pt x="1" y="28"/>
                  </a:lnTo>
                  <a:lnTo>
                    <a:pt x="3" y="44"/>
                  </a:lnTo>
                  <a:lnTo>
                    <a:pt x="9" y="52"/>
                  </a:lnTo>
                  <a:lnTo>
                    <a:pt x="13" y="46"/>
                  </a:lnTo>
                  <a:lnTo>
                    <a:pt x="10" y="30"/>
                  </a:lnTo>
                  <a:lnTo>
                    <a:pt x="4"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0" name="Freeform 260"/>
            <p:cNvSpPr>
              <a:spLocks/>
            </p:cNvSpPr>
            <p:nvPr/>
          </p:nvSpPr>
          <p:spPr bwMode="auto">
            <a:xfrm>
              <a:off x="1166" y="2895"/>
              <a:ext cx="38" cy="46"/>
            </a:xfrm>
            <a:custGeom>
              <a:avLst/>
              <a:gdLst>
                <a:gd name="T0" fmla="*/ 38 w 38"/>
                <a:gd name="T1" fmla="*/ 0 h 46"/>
                <a:gd name="T2" fmla="*/ 30 w 38"/>
                <a:gd name="T3" fmla="*/ 15 h 46"/>
                <a:gd name="T4" fmla="*/ 19 w 38"/>
                <a:gd name="T5" fmla="*/ 31 h 46"/>
                <a:gd name="T6" fmla="*/ 7 w 38"/>
                <a:gd name="T7" fmla="*/ 44 h 46"/>
                <a:gd name="T8" fmla="*/ 0 w 38"/>
                <a:gd name="T9" fmla="*/ 46 h 46"/>
                <a:gd name="T10" fmla="*/ 0 w 38"/>
                <a:gd name="T11" fmla="*/ 41 h 46"/>
                <a:gd name="T12" fmla="*/ 3 w 38"/>
                <a:gd name="T13" fmla="*/ 37 h 46"/>
                <a:gd name="T14" fmla="*/ 7 w 38"/>
                <a:gd name="T15" fmla="*/ 29 h 46"/>
                <a:gd name="T16" fmla="*/ 15 w 38"/>
                <a:gd name="T17" fmla="*/ 22 h 46"/>
                <a:gd name="T18" fmla="*/ 22 w 38"/>
                <a:gd name="T19" fmla="*/ 16 h 46"/>
                <a:gd name="T20" fmla="*/ 30 w 38"/>
                <a:gd name="T21" fmla="*/ 9 h 46"/>
                <a:gd name="T22" fmla="*/ 35 w 38"/>
                <a:gd name="T23" fmla="*/ 4 h 46"/>
                <a:gd name="T24" fmla="*/ 38 w 3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6"/>
                <a:gd name="T41" fmla="*/ 38 w 3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6">
                  <a:moveTo>
                    <a:pt x="38" y="0"/>
                  </a:moveTo>
                  <a:lnTo>
                    <a:pt x="30" y="15"/>
                  </a:lnTo>
                  <a:lnTo>
                    <a:pt x="19" y="31"/>
                  </a:lnTo>
                  <a:lnTo>
                    <a:pt x="7" y="44"/>
                  </a:lnTo>
                  <a:lnTo>
                    <a:pt x="0" y="46"/>
                  </a:lnTo>
                  <a:lnTo>
                    <a:pt x="0" y="41"/>
                  </a:lnTo>
                  <a:lnTo>
                    <a:pt x="3" y="37"/>
                  </a:lnTo>
                  <a:lnTo>
                    <a:pt x="7" y="29"/>
                  </a:lnTo>
                  <a:lnTo>
                    <a:pt x="15" y="22"/>
                  </a:lnTo>
                  <a:lnTo>
                    <a:pt x="22" y="16"/>
                  </a:lnTo>
                  <a:lnTo>
                    <a:pt x="30" y="9"/>
                  </a:lnTo>
                  <a:lnTo>
                    <a:pt x="35" y="4"/>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1" name="Freeform 261"/>
            <p:cNvSpPr>
              <a:spLocks/>
            </p:cNvSpPr>
            <p:nvPr/>
          </p:nvSpPr>
          <p:spPr bwMode="auto">
            <a:xfrm>
              <a:off x="1170" y="2645"/>
              <a:ext cx="67" cy="13"/>
            </a:xfrm>
            <a:custGeom>
              <a:avLst/>
              <a:gdLst>
                <a:gd name="T0" fmla="*/ 67 w 67"/>
                <a:gd name="T1" fmla="*/ 12 h 13"/>
                <a:gd name="T2" fmla="*/ 59 w 67"/>
                <a:gd name="T3" fmla="*/ 12 h 13"/>
                <a:gd name="T4" fmla="*/ 49 w 67"/>
                <a:gd name="T5" fmla="*/ 13 h 13"/>
                <a:gd name="T6" fmla="*/ 39 w 67"/>
                <a:gd name="T7" fmla="*/ 13 h 13"/>
                <a:gd name="T8" fmla="*/ 28 w 67"/>
                <a:gd name="T9" fmla="*/ 13 h 13"/>
                <a:gd name="T10" fmla="*/ 18 w 67"/>
                <a:gd name="T11" fmla="*/ 13 h 13"/>
                <a:gd name="T12" fmla="*/ 9 w 67"/>
                <a:gd name="T13" fmla="*/ 12 h 13"/>
                <a:gd name="T14" fmla="*/ 3 w 67"/>
                <a:gd name="T15" fmla="*/ 9 h 13"/>
                <a:gd name="T16" fmla="*/ 0 w 67"/>
                <a:gd name="T17" fmla="*/ 4 h 13"/>
                <a:gd name="T18" fmla="*/ 2 w 67"/>
                <a:gd name="T19" fmla="*/ 1 h 13"/>
                <a:gd name="T20" fmla="*/ 8 w 67"/>
                <a:gd name="T21" fmla="*/ 0 h 13"/>
                <a:gd name="T22" fmla="*/ 17 w 67"/>
                <a:gd name="T23" fmla="*/ 0 h 13"/>
                <a:gd name="T24" fmla="*/ 27 w 67"/>
                <a:gd name="T25" fmla="*/ 3 h 13"/>
                <a:gd name="T26" fmla="*/ 37 w 67"/>
                <a:gd name="T27" fmla="*/ 6 h 13"/>
                <a:gd name="T28" fmla="*/ 49 w 67"/>
                <a:gd name="T29" fmla="*/ 9 h 13"/>
                <a:gd name="T30" fmla="*/ 59 w 67"/>
                <a:gd name="T31" fmla="*/ 10 h 13"/>
                <a:gd name="T32" fmla="*/ 67 w 67"/>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3"/>
                <a:gd name="T53" fmla="*/ 67 w 6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3">
                  <a:moveTo>
                    <a:pt x="67" y="12"/>
                  </a:moveTo>
                  <a:lnTo>
                    <a:pt x="59" y="12"/>
                  </a:lnTo>
                  <a:lnTo>
                    <a:pt x="49" y="13"/>
                  </a:lnTo>
                  <a:lnTo>
                    <a:pt x="39" y="13"/>
                  </a:lnTo>
                  <a:lnTo>
                    <a:pt x="28" y="13"/>
                  </a:lnTo>
                  <a:lnTo>
                    <a:pt x="18" y="13"/>
                  </a:lnTo>
                  <a:lnTo>
                    <a:pt x="9" y="12"/>
                  </a:lnTo>
                  <a:lnTo>
                    <a:pt x="3" y="9"/>
                  </a:lnTo>
                  <a:lnTo>
                    <a:pt x="0" y="4"/>
                  </a:lnTo>
                  <a:lnTo>
                    <a:pt x="2" y="1"/>
                  </a:lnTo>
                  <a:lnTo>
                    <a:pt x="8" y="0"/>
                  </a:lnTo>
                  <a:lnTo>
                    <a:pt x="17" y="0"/>
                  </a:lnTo>
                  <a:lnTo>
                    <a:pt x="27" y="3"/>
                  </a:lnTo>
                  <a:lnTo>
                    <a:pt x="37" y="6"/>
                  </a:lnTo>
                  <a:lnTo>
                    <a:pt x="49" y="9"/>
                  </a:lnTo>
                  <a:lnTo>
                    <a:pt x="59" y="10"/>
                  </a:lnTo>
                  <a:lnTo>
                    <a:pt x="67"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2" name="Freeform 262"/>
            <p:cNvSpPr>
              <a:spLocks/>
            </p:cNvSpPr>
            <p:nvPr/>
          </p:nvSpPr>
          <p:spPr bwMode="auto">
            <a:xfrm>
              <a:off x="1182" y="2618"/>
              <a:ext cx="64" cy="23"/>
            </a:xfrm>
            <a:custGeom>
              <a:avLst/>
              <a:gdLst>
                <a:gd name="T0" fmla="*/ 64 w 64"/>
                <a:gd name="T1" fmla="*/ 23 h 23"/>
                <a:gd name="T2" fmla="*/ 58 w 64"/>
                <a:gd name="T3" fmla="*/ 23 h 23"/>
                <a:gd name="T4" fmla="*/ 49 w 64"/>
                <a:gd name="T5" fmla="*/ 21 h 23"/>
                <a:gd name="T6" fmla="*/ 39 w 64"/>
                <a:gd name="T7" fmla="*/ 20 h 23"/>
                <a:gd name="T8" fmla="*/ 28 w 64"/>
                <a:gd name="T9" fmla="*/ 18 h 23"/>
                <a:gd name="T10" fmla="*/ 18 w 64"/>
                <a:gd name="T11" fmla="*/ 15 h 23"/>
                <a:gd name="T12" fmla="*/ 9 w 64"/>
                <a:gd name="T13" fmla="*/ 12 h 23"/>
                <a:gd name="T14" fmla="*/ 3 w 64"/>
                <a:gd name="T15" fmla="*/ 8 h 23"/>
                <a:gd name="T16" fmla="*/ 0 w 64"/>
                <a:gd name="T17" fmla="*/ 3 h 23"/>
                <a:gd name="T18" fmla="*/ 2 w 64"/>
                <a:gd name="T19" fmla="*/ 0 h 23"/>
                <a:gd name="T20" fmla="*/ 9 w 64"/>
                <a:gd name="T21" fmla="*/ 0 h 23"/>
                <a:gd name="T22" fmla="*/ 18 w 64"/>
                <a:gd name="T23" fmla="*/ 3 h 23"/>
                <a:gd name="T24" fmla="*/ 28 w 64"/>
                <a:gd name="T25" fmla="*/ 8 h 23"/>
                <a:gd name="T26" fmla="*/ 40 w 64"/>
                <a:gd name="T27" fmla="*/ 12 h 23"/>
                <a:gd name="T28" fmla="*/ 50 w 64"/>
                <a:gd name="T29" fmla="*/ 17 h 23"/>
                <a:gd name="T30" fmla="*/ 59 w 64"/>
                <a:gd name="T31" fmla="*/ 21 h 23"/>
                <a:gd name="T32" fmla="*/ 64 w 64"/>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3"/>
                <a:gd name="T53" fmla="*/ 64 w 64"/>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3">
                  <a:moveTo>
                    <a:pt x="64" y="23"/>
                  </a:moveTo>
                  <a:lnTo>
                    <a:pt x="58" y="23"/>
                  </a:lnTo>
                  <a:lnTo>
                    <a:pt x="49" y="21"/>
                  </a:lnTo>
                  <a:lnTo>
                    <a:pt x="39" y="20"/>
                  </a:lnTo>
                  <a:lnTo>
                    <a:pt x="28" y="18"/>
                  </a:lnTo>
                  <a:lnTo>
                    <a:pt x="18" y="15"/>
                  </a:lnTo>
                  <a:lnTo>
                    <a:pt x="9" y="12"/>
                  </a:lnTo>
                  <a:lnTo>
                    <a:pt x="3" y="8"/>
                  </a:lnTo>
                  <a:lnTo>
                    <a:pt x="0" y="3"/>
                  </a:lnTo>
                  <a:lnTo>
                    <a:pt x="2" y="0"/>
                  </a:lnTo>
                  <a:lnTo>
                    <a:pt x="9" y="0"/>
                  </a:lnTo>
                  <a:lnTo>
                    <a:pt x="18" y="3"/>
                  </a:lnTo>
                  <a:lnTo>
                    <a:pt x="28" y="8"/>
                  </a:lnTo>
                  <a:lnTo>
                    <a:pt x="40" y="12"/>
                  </a:lnTo>
                  <a:lnTo>
                    <a:pt x="50" y="17"/>
                  </a:lnTo>
                  <a:lnTo>
                    <a:pt x="59" y="21"/>
                  </a:lnTo>
                  <a:lnTo>
                    <a:pt x="64"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3" name="Freeform 263"/>
            <p:cNvSpPr>
              <a:spLocks/>
            </p:cNvSpPr>
            <p:nvPr/>
          </p:nvSpPr>
          <p:spPr bwMode="auto">
            <a:xfrm>
              <a:off x="1153" y="2678"/>
              <a:ext cx="62" cy="13"/>
            </a:xfrm>
            <a:custGeom>
              <a:avLst/>
              <a:gdLst>
                <a:gd name="T0" fmla="*/ 62 w 62"/>
                <a:gd name="T1" fmla="*/ 5 h 13"/>
                <a:gd name="T2" fmla="*/ 59 w 62"/>
                <a:gd name="T3" fmla="*/ 8 h 13"/>
                <a:gd name="T4" fmla="*/ 53 w 62"/>
                <a:gd name="T5" fmla="*/ 10 h 13"/>
                <a:gd name="T6" fmla="*/ 44 w 62"/>
                <a:gd name="T7" fmla="*/ 13 h 13"/>
                <a:gd name="T8" fmla="*/ 34 w 62"/>
                <a:gd name="T9" fmla="*/ 13 h 13"/>
                <a:gd name="T10" fmla="*/ 22 w 62"/>
                <a:gd name="T11" fmla="*/ 13 h 13"/>
                <a:gd name="T12" fmla="*/ 13 w 62"/>
                <a:gd name="T13" fmla="*/ 11 h 13"/>
                <a:gd name="T14" fmla="*/ 4 w 62"/>
                <a:gd name="T15" fmla="*/ 10 h 13"/>
                <a:gd name="T16" fmla="*/ 0 w 62"/>
                <a:gd name="T17" fmla="*/ 5 h 13"/>
                <a:gd name="T18" fmla="*/ 0 w 62"/>
                <a:gd name="T19" fmla="*/ 1 h 13"/>
                <a:gd name="T20" fmla="*/ 4 w 62"/>
                <a:gd name="T21" fmla="*/ 0 h 13"/>
                <a:gd name="T22" fmla="*/ 13 w 62"/>
                <a:gd name="T23" fmla="*/ 0 h 13"/>
                <a:gd name="T24" fmla="*/ 22 w 62"/>
                <a:gd name="T25" fmla="*/ 1 h 13"/>
                <a:gd name="T26" fmla="*/ 34 w 62"/>
                <a:gd name="T27" fmla="*/ 2 h 13"/>
                <a:gd name="T28" fmla="*/ 44 w 62"/>
                <a:gd name="T29" fmla="*/ 4 h 13"/>
                <a:gd name="T30" fmla="*/ 54 w 62"/>
                <a:gd name="T31" fmla="*/ 5 h 13"/>
                <a:gd name="T32" fmla="*/ 62 w 62"/>
                <a:gd name="T33" fmla="*/ 5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3"/>
                <a:gd name="T53" fmla="*/ 62 w 6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3">
                  <a:moveTo>
                    <a:pt x="62" y="5"/>
                  </a:moveTo>
                  <a:lnTo>
                    <a:pt x="59" y="8"/>
                  </a:lnTo>
                  <a:lnTo>
                    <a:pt x="53" y="10"/>
                  </a:lnTo>
                  <a:lnTo>
                    <a:pt x="44" y="13"/>
                  </a:lnTo>
                  <a:lnTo>
                    <a:pt x="34" y="13"/>
                  </a:lnTo>
                  <a:lnTo>
                    <a:pt x="22" y="13"/>
                  </a:lnTo>
                  <a:lnTo>
                    <a:pt x="13" y="11"/>
                  </a:lnTo>
                  <a:lnTo>
                    <a:pt x="4" y="10"/>
                  </a:lnTo>
                  <a:lnTo>
                    <a:pt x="0" y="5"/>
                  </a:lnTo>
                  <a:lnTo>
                    <a:pt x="0" y="1"/>
                  </a:lnTo>
                  <a:lnTo>
                    <a:pt x="4" y="0"/>
                  </a:lnTo>
                  <a:lnTo>
                    <a:pt x="13" y="0"/>
                  </a:lnTo>
                  <a:lnTo>
                    <a:pt x="22" y="1"/>
                  </a:lnTo>
                  <a:lnTo>
                    <a:pt x="34" y="2"/>
                  </a:lnTo>
                  <a:lnTo>
                    <a:pt x="44" y="4"/>
                  </a:lnTo>
                  <a:lnTo>
                    <a:pt x="54" y="5"/>
                  </a:lnTo>
                  <a:lnTo>
                    <a:pt x="62"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4" name="Freeform 264"/>
            <p:cNvSpPr>
              <a:spLocks/>
            </p:cNvSpPr>
            <p:nvPr/>
          </p:nvSpPr>
          <p:spPr bwMode="auto">
            <a:xfrm>
              <a:off x="1135" y="2709"/>
              <a:ext cx="72" cy="20"/>
            </a:xfrm>
            <a:custGeom>
              <a:avLst/>
              <a:gdLst>
                <a:gd name="T0" fmla="*/ 72 w 72"/>
                <a:gd name="T1" fmla="*/ 0 h 20"/>
                <a:gd name="T2" fmla="*/ 65 w 72"/>
                <a:gd name="T3" fmla="*/ 4 h 20"/>
                <a:gd name="T4" fmla="*/ 55 w 72"/>
                <a:gd name="T5" fmla="*/ 8 h 20"/>
                <a:gd name="T6" fmla="*/ 43 w 72"/>
                <a:gd name="T7" fmla="*/ 13 h 20"/>
                <a:gd name="T8" fmla="*/ 32 w 72"/>
                <a:gd name="T9" fmla="*/ 17 h 20"/>
                <a:gd name="T10" fmla="*/ 21 w 72"/>
                <a:gd name="T11" fmla="*/ 20 h 20"/>
                <a:gd name="T12" fmla="*/ 10 w 72"/>
                <a:gd name="T13" fmla="*/ 20 h 20"/>
                <a:gd name="T14" fmla="*/ 4 w 72"/>
                <a:gd name="T15" fmla="*/ 20 h 20"/>
                <a:gd name="T16" fmla="*/ 0 w 72"/>
                <a:gd name="T17" fmla="*/ 16 h 20"/>
                <a:gd name="T18" fmla="*/ 1 w 72"/>
                <a:gd name="T19" fmla="*/ 11 h 20"/>
                <a:gd name="T20" fmla="*/ 9 w 72"/>
                <a:gd name="T21" fmla="*/ 8 h 20"/>
                <a:gd name="T22" fmla="*/ 18 w 72"/>
                <a:gd name="T23" fmla="*/ 5 h 20"/>
                <a:gd name="T24" fmla="*/ 29 w 72"/>
                <a:gd name="T25" fmla="*/ 4 h 20"/>
                <a:gd name="T26" fmla="*/ 43 w 72"/>
                <a:gd name="T27" fmla="*/ 4 h 20"/>
                <a:gd name="T28" fmla="*/ 55 w 72"/>
                <a:gd name="T29" fmla="*/ 3 h 20"/>
                <a:gd name="T30" fmla="*/ 65 w 72"/>
                <a:gd name="T31" fmla="*/ 1 h 20"/>
                <a:gd name="T32" fmla="*/ 72 w 72"/>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0"/>
                <a:gd name="T53" fmla="*/ 72 w 7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0">
                  <a:moveTo>
                    <a:pt x="72" y="0"/>
                  </a:moveTo>
                  <a:lnTo>
                    <a:pt x="65" y="4"/>
                  </a:lnTo>
                  <a:lnTo>
                    <a:pt x="55" y="8"/>
                  </a:lnTo>
                  <a:lnTo>
                    <a:pt x="43" y="13"/>
                  </a:lnTo>
                  <a:lnTo>
                    <a:pt x="32" y="17"/>
                  </a:lnTo>
                  <a:lnTo>
                    <a:pt x="21" y="20"/>
                  </a:lnTo>
                  <a:lnTo>
                    <a:pt x="10" y="20"/>
                  </a:lnTo>
                  <a:lnTo>
                    <a:pt x="4" y="20"/>
                  </a:lnTo>
                  <a:lnTo>
                    <a:pt x="0" y="16"/>
                  </a:lnTo>
                  <a:lnTo>
                    <a:pt x="1" y="11"/>
                  </a:lnTo>
                  <a:lnTo>
                    <a:pt x="9" y="8"/>
                  </a:lnTo>
                  <a:lnTo>
                    <a:pt x="18" y="5"/>
                  </a:lnTo>
                  <a:lnTo>
                    <a:pt x="29" y="4"/>
                  </a:lnTo>
                  <a:lnTo>
                    <a:pt x="43" y="4"/>
                  </a:lnTo>
                  <a:lnTo>
                    <a:pt x="55" y="3"/>
                  </a:lnTo>
                  <a:lnTo>
                    <a:pt x="65" y="1"/>
                  </a:lnTo>
                  <a:lnTo>
                    <a:pt x="7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5" name="Freeform 265"/>
            <p:cNvSpPr>
              <a:spLocks/>
            </p:cNvSpPr>
            <p:nvPr/>
          </p:nvSpPr>
          <p:spPr bwMode="auto">
            <a:xfrm>
              <a:off x="1117" y="2741"/>
              <a:ext cx="79" cy="25"/>
            </a:xfrm>
            <a:custGeom>
              <a:avLst/>
              <a:gdLst>
                <a:gd name="T0" fmla="*/ 79 w 79"/>
                <a:gd name="T1" fmla="*/ 0 h 25"/>
                <a:gd name="T2" fmla="*/ 71 w 79"/>
                <a:gd name="T3" fmla="*/ 3 h 25"/>
                <a:gd name="T4" fmla="*/ 61 w 79"/>
                <a:gd name="T5" fmla="*/ 9 h 25"/>
                <a:gd name="T6" fmla="*/ 47 w 79"/>
                <a:gd name="T7" fmla="*/ 13 h 25"/>
                <a:gd name="T8" fmla="*/ 34 w 79"/>
                <a:gd name="T9" fmla="*/ 19 h 25"/>
                <a:gd name="T10" fmla="*/ 21 w 79"/>
                <a:gd name="T11" fmla="*/ 22 h 25"/>
                <a:gd name="T12" fmla="*/ 11 w 79"/>
                <a:gd name="T13" fmla="*/ 25 h 25"/>
                <a:gd name="T14" fmla="*/ 3 w 79"/>
                <a:gd name="T15" fmla="*/ 24 h 25"/>
                <a:gd name="T16" fmla="*/ 0 w 79"/>
                <a:gd name="T17" fmla="*/ 21 h 25"/>
                <a:gd name="T18" fmla="*/ 3 w 79"/>
                <a:gd name="T19" fmla="*/ 15 h 25"/>
                <a:gd name="T20" fmla="*/ 12 w 79"/>
                <a:gd name="T21" fmla="*/ 12 h 25"/>
                <a:gd name="T22" fmla="*/ 24 w 79"/>
                <a:gd name="T23" fmla="*/ 9 h 25"/>
                <a:gd name="T24" fmla="*/ 37 w 79"/>
                <a:gd name="T25" fmla="*/ 6 h 25"/>
                <a:gd name="T26" fmla="*/ 50 w 79"/>
                <a:gd name="T27" fmla="*/ 5 h 25"/>
                <a:gd name="T28" fmla="*/ 62 w 79"/>
                <a:gd name="T29" fmla="*/ 3 h 25"/>
                <a:gd name="T30" fmla="*/ 73 w 79"/>
                <a:gd name="T31" fmla="*/ 2 h 25"/>
                <a:gd name="T32" fmla="*/ 79 w 7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25"/>
                <a:gd name="T53" fmla="*/ 79 w 7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25">
                  <a:moveTo>
                    <a:pt x="79" y="0"/>
                  </a:moveTo>
                  <a:lnTo>
                    <a:pt x="71" y="3"/>
                  </a:lnTo>
                  <a:lnTo>
                    <a:pt x="61" y="9"/>
                  </a:lnTo>
                  <a:lnTo>
                    <a:pt x="47" y="13"/>
                  </a:lnTo>
                  <a:lnTo>
                    <a:pt x="34" y="19"/>
                  </a:lnTo>
                  <a:lnTo>
                    <a:pt x="21" y="22"/>
                  </a:lnTo>
                  <a:lnTo>
                    <a:pt x="11" y="25"/>
                  </a:lnTo>
                  <a:lnTo>
                    <a:pt x="3" y="24"/>
                  </a:lnTo>
                  <a:lnTo>
                    <a:pt x="0" y="21"/>
                  </a:lnTo>
                  <a:lnTo>
                    <a:pt x="3" y="15"/>
                  </a:lnTo>
                  <a:lnTo>
                    <a:pt x="12" y="12"/>
                  </a:lnTo>
                  <a:lnTo>
                    <a:pt x="24" y="9"/>
                  </a:lnTo>
                  <a:lnTo>
                    <a:pt x="37" y="6"/>
                  </a:lnTo>
                  <a:lnTo>
                    <a:pt x="50" y="5"/>
                  </a:lnTo>
                  <a:lnTo>
                    <a:pt x="62" y="3"/>
                  </a:lnTo>
                  <a:lnTo>
                    <a:pt x="73" y="2"/>
                  </a:lnTo>
                  <a:lnTo>
                    <a:pt x="7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6" name="Freeform 266"/>
            <p:cNvSpPr>
              <a:spLocks/>
            </p:cNvSpPr>
            <p:nvPr/>
          </p:nvSpPr>
          <p:spPr bwMode="auto">
            <a:xfrm>
              <a:off x="1111" y="2800"/>
              <a:ext cx="85" cy="45"/>
            </a:xfrm>
            <a:custGeom>
              <a:avLst/>
              <a:gdLst>
                <a:gd name="T0" fmla="*/ 85 w 85"/>
                <a:gd name="T1" fmla="*/ 0 h 45"/>
                <a:gd name="T2" fmla="*/ 77 w 85"/>
                <a:gd name="T3" fmla="*/ 8 h 45"/>
                <a:gd name="T4" fmla="*/ 65 w 85"/>
                <a:gd name="T5" fmla="*/ 16 h 45"/>
                <a:gd name="T6" fmla="*/ 53 w 85"/>
                <a:gd name="T7" fmla="*/ 24 h 45"/>
                <a:gd name="T8" fmla="*/ 39 w 85"/>
                <a:gd name="T9" fmla="*/ 31 h 45"/>
                <a:gd name="T10" fmla="*/ 25 w 85"/>
                <a:gd name="T11" fmla="*/ 39 h 45"/>
                <a:gd name="T12" fmla="*/ 14 w 85"/>
                <a:gd name="T13" fmla="*/ 43 h 45"/>
                <a:gd name="T14" fmla="*/ 5 w 85"/>
                <a:gd name="T15" fmla="*/ 45 h 45"/>
                <a:gd name="T16" fmla="*/ 0 w 85"/>
                <a:gd name="T17" fmla="*/ 42 h 45"/>
                <a:gd name="T18" fmla="*/ 2 w 85"/>
                <a:gd name="T19" fmla="*/ 37 h 45"/>
                <a:gd name="T20" fmla="*/ 11 w 85"/>
                <a:gd name="T21" fmla="*/ 33 h 45"/>
                <a:gd name="T22" fmla="*/ 22 w 85"/>
                <a:gd name="T23" fmla="*/ 27 h 45"/>
                <a:gd name="T24" fmla="*/ 37 w 85"/>
                <a:gd name="T25" fmla="*/ 21 h 45"/>
                <a:gd name="T26" fmla="*/ 53 w 85"/>
                <a:gd name="T27" fmla="*/ 16 h 45"/>
                <a:gd name="T28" fmla="*/ 67 w 85"/>
                <a:gd name="T29" fmla="*/ 11 h 45"/>
                <a:gd name="T30" fmla="*/ 79 w 85"/>
                <a:gd name="T31" fmla="*/ 5 h 45"/>
                <a:gd name="T32" fmla="*/ 85 w 8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45"/>
                <a:gd name="T53" fmla="*/ 85 w 8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45">
                  <a:moveTo>
                    <a:pt x="85" y="0"/>
                  </a:moveTo>
                  <a:lnTo>
                    <a:pt x="77" y="8"/>
                  </a:lnTo>
                  <a:lnTo>
                    <a:pt x="65" y="16"/>
                  </a:lnTo>
                  <a:lnTo>
                    <a:pt x="53" y="24"/>
                  </a:lnTo>
                  <a:lnTo>
                    <a:pt x="39" y="31"/>
                  </a:lnTo>
                  <a:lnTo>
                    <a:pt x="25" y="39"/>
                  </a:lnTo>
                  <a:lnTo>
                    <a:pt x="14" y="43"/>
                  </a:lnTo>
                  <a:lnTo>
                    <a:pt x="5" y="45"/>
                  </a:lnTo>
                  <a:lnTo>
                    <a:pt x="0" y="42"/>
                  </a:lnTo>
                  <a:lnTo>
                    <a:pt x="2" y="37"/>
                  </a:lnTo>
                  <a:lnTo>
                    <a:pt x="11" y="33"/>
                  </a:lnTo>
                  <a:lnTo>
                    <a:pt x="22" y="27"/>
                  </a:lnTo>
                  <a:lnTo>
                    <a:pt x="37" y="21"/>
                  </a:lnTo>
                  <a:lnTo>
                    <a:pt x="53" y="16"/>
                  </a:lnTo>
                  <a:lnTo>
                    <a:pt x="67" y="11"/>
                  </a:lnTo>
                  <a:lnTo>
                    <a:pt x="79" y="5"/>
                  </a:lnTo>
                  <a:lnTo>
                    <a:pt x="8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7" name="Freeform 267"/>
            <p:cNvSpPr>
              <a:spLocks/>
            </p:cNvSpPr>
            <p:nvPr/>
          </p:nvSpPr>
          <p:spPr bwMode="auto">
            <a:xfrm>
              <a:off x="1125" y="2868"/>
              <a:ext cx="78" cy="50"/>
            </a:xfrm>
            <a:custGeom>
              <a:avLst/>
              <a:gdLst>
                <a:gd name="T0" fmla="*/ 78 w 78"/>
                <a:gd name="T1" fmla="*/ 0 h 50"/>
                <a:gd name="T2" fmla="*/ 72 w 78"/>
                <a:gd name="T3" fmla="*/ 6 h 50"/>
                <a:gd name="T4" fmla="*/ 62 w 78"/>
                <a:gd name="T5" fmla="*/ 15 h 50"/>
                <a:gd name="T6" fmla="*/ 50 w 78"/>
                <a:gd name="T7" fmla="*/ 24 h 50"/>
                <a:gd name="T8" fmla="*/ 37 w 78"/>
                <a:gd name="T9" fmla="*/ 33 h 50"/>
                <a:gd name="T10" fmla="*/ 23 w 78"/>
                <a:gd name="T11" fmla="*/ 42 h 50"/>
                <a:gd name="T12" fmla="*/ 13 w 78"/>
                <a:gd name="T13" fmla="*/ 48 h 50"/>
                <a:gd name="T14" fmla="*/ 4 w 78"/>
                <a:gd name="T15" fmla="*/ 50 h 50"/>
                <a:gd name="T16" fmla="*/ 0 w 78"/>
                <a:gd name="T17" fmla="*/ 48 h 50"/>
                <a:gd name="T18" fmla="*/ 1 w 78"/>
                <a:gd name="T19" fmla="*/ 42 h 50"/>
                <a:gd name="T20" fmla="*/ 8 w 78"/>
                <a:gd name="T21" fmla="*/ 36 h 50"/>
                <a:gd name="T22" fmla="*/ 20 w 78"/>
                <a:gd name="T23" fmla="*/ 28 h 50"/>
                <a:gd name="T24" fmla="*/ 35 w 78"/>
                <a:gd name="T25" fmla="*/ 21 h 50"/>
                <a:gd name="T26" fmla="*/ 48 w 78"/>
                <a:gd name="T27" fmla="*/ 15 h 50"/>
                <a:gd name="T28" fmla="*/ 62 w 78"/>
                <a:gd name="T29" fmla="*/ 9 h 50"/>
                <a:gd name="T30" fmla="*/ 72 w 78"/>
                <a:gd name="T31" fmla="*/ 3 h 50"/>
                <a:gd name="T32" fmla="*/ 78 w 78"/>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50"/>
                <a:gd name="T53" fmla="*/ 78 w 7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50">
                  <a:moveTo>
                    <a:pt x="78" y="0"/>
                  </a:moveTo>
                  <a:lnTo>
                    <a:pt x="72" y="6"/>
                  </a:lnTo>
                  <a:lnTo>
                    <a:pt x="62" y="15"/>
                  </a:lnTo>
                  <a:lnTo>
                    <a:pt x="50" y="24"/>
                  </a:lnTo>
                  <a:lnTo>
                    <a:pt x="37" y="33"/>
                  </a:lnTo>
                  <a:lnTo>
                    <a:pt x="23" y="42"/>
                  </a:lnTo>
                  <a:lnTo>
                    <a:pt x="13" y="48"/>
                  </a:lnTo>
                  <a:lnTo>
                    <a:pt x="4" y="50"/>
                  </a:lnTo>
                  <a:lnTo>
                    <a:pt x="0" y="48"/>
                  </a:lnTo>
                  <a:lnTo>
                    <a:pt x="1" y="42"/>
                  </a:lnTo>
                  <a:lnTo>
                    <a:pt x="8" y="36"/>
                  </a:lnTo>
                  <a:lnTo>
                    <a:pt x="20" y="28"/>
                  </a:lnTo>
                  <a:lnTo>
                    <a:pt x="35" y="21"/>
                  </a:lnTo>
                  <a:lnTo>
                    <a:pt x="48" y="15"/>
                  </a:lnTo>
                  <a:lnTo>
                    <a:pt x="62" y="9"/>
                  </a:lnTo>
                  <a:lnTo>
                    <a:pt x="72" y="3"/>
                  </a:lnTo>
                  <a:lnTo>
                    <a:pt x="7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8" name="Freeform 268"/>
            <p:cNvSpPr>
              <a:spLocks/>
            </p:cNvSpPr>
            <p:nvPr/>
          </p:nvSpPr>
          <p:spPr bwMode="auto">
            <a:xfrm>
              <a:off x="1122" y="2771"/>
              <a:ext cx="71" cy="43"/>
            </a:xfrm>
            <a:custGeom>
              <a:avLst/>
              <a:gdLst>
                <a:gd name="T0" fmla="*/ 71 w 71"/>
                <a:gd name="T1" fmla="*/ 0 h 43"/>
                <a:gd name="T2" fmla="*/ 65 w 71"/>
                <a:gd name="T3" fmla="*/ 6 h 43"/>
                <a:gd name="T4" fmla="*/ 54 w 71"/>
                <a:gd name="T5" fmla="*/ 13 h 43"/>
                <a:gd name="T6" fmla="*/ 44 w 71"/>
                <a:gd name="T7" fmla="*/ 20 h 43"/>
                <a:gd name="T8" fmla="*/ 31 w 71"/>
                <a:gd name="T9" fmla="*/ 29 h 43"/>
                <a:gd name="T10" fmla="*/ 20 w 71"/>
                <a:gd name="T11" fmla="*/ 37 h 43"/>
                <a:gd name="T12" fmla="*/ 10 w 71"/>
                <a:gd name="T13" fmla="*/ 41 h 43"/>
                <a:gd name="T14" fmla="*/ 3 w 71"/>
                <a:gd name="T15" fmla="*/ 43 h 43"/>
                <a:gd name="T16" fmla="*/ 0 w 71"/>
                <a:gd name="T17" fmla="*/ 40 h 43"/>
                <a:gd name="T18" fmla="*/ 3 w 71"/>
                <a:gd name="T19" fmla="*/ 34 h 43"/>
                <a:gd name="T20" fmla="*/ 9 w 71"/>
                <a:gd name="T21" fmla="*/ 28 h 43"/>
                <a:gd name="T22" fmla="*/ 19 w 71"/>
                <a:gd name="T23" fmla="*/ 22 h 43"/>
                <a:gd name="T24" fmla="*/ 32 w 71"/>
                <a:gd name="T25" fmla="*/ 16 h 43"/>
                <a:gd name="T26" fmla="*/ 44 w 71"/>
                <a:gd name="T27" fmla="*/ 10 h 43"/>
                <a:gd name="T28" fmla="*/ 56 w 71"/>
                <a:gd name="T29" fmla="*/ 6 h 43"/>
                <a:gd name="T30" fmla="*/ 65 w 71"/>
                <a:gd name="T31" fmla="*/ 3 h 43"/>
                <a:gd name="T32" fmla="*/ 71 w 71"/>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43"/>
                <a:gd name="T53" fmla="*/ 71 w 71"/>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43">
                  <a:moveTo>
                    <a:pt x="71" y="0"/>
                  </a:moveTo>
                  <a:lnTo>
                    <a:pt x="65" y="6"/>
                  </a:lnTo>
                  <a:lnTo>
                    <a:pt x="54" y="13"/>
                  </a:lnTo>
                  <a:lnTo>
                    <a:pt x="44" y="20"/>
                  </a:lnTo>
                  <a:lnTo>
                    <a:pt x="31" y="29"/>
                  </a:lnTo>
                  <a:lnTo>
                    <a:pt x="20" y="37"/>
                  </a:lnTo>
                  <a:lnTo>
                    <a:pt x="10" y="41"/>
                  </a:lnTo>
                  <a:lnTo>
                    <a:pt x="3" y="43"/>
                  </a:lnTo>
                  <a:lnTo>
                    <a:pt x="0" y="40"/>
                  </a:lnTo>
                  <a:lnTo>
                    <a:pt x="3" y="34"/>
                  </a:lnTo>
                  <a:lnTo>
                    <a:pt x="9" y="28"/>
                  </a:lnTo>
                  <a:lnTo>
                    <a:pt x="19" y="22"/>
                  </a:lnTo>
                  <a:lnTo>
                    <a:pt x="32" y="16"/>
                  </a:lnTo>
                  <a:lnTo>
                    <a:pt x="44" y="10"/>
                  </a:lnTo>
                  <a:lnTo>
                    <a:pt x="56" y="6"/>
                  </a:lnTo>
                  <a:lnTo>
                    <a:pt x="65" y="3"/>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9" name="Freeform 269"/>
            <p:cNvSpPr>
              <a:spLocks/>
            </p:cNvSpPr>
            <p:nvPr/>
          </p:nvSpPr>
          <p:spPr bwMode="auto">
            <a:xfrm>
              <a:off x="1187" y="2774"/>
              <a:ext cx="103" cy="65"/>
            </a:xfrm>
            <a:custGeom>
              <a:avLst/>
              <a:gdLst>
                <a:gd name="T0" fmla="*/ 103 w 103"/>
                <a:gd name="T1" fmla="*/ 63 h 65"/>
                <a:gd name="T2" fmla="*/ 97 w 103"/>
                <a:gd name="T3" fmla="*/ 65 h 65"/>
                <a:gd name="T4" fmla="*/ 85 w 103"/>
                <a:gd name="T5" fmla="*/ 62 h 65"/>
                <a:gd name="T6" fmla="*/ 71 w 103"/>
                <a:gd name="T7" fmla="*/ 54 h 65"/>
                <a:gd name="T8" fmla="*/ 53 w 103"/>
                <a:gd name="T9" fmla="*/ 45 h 65"/>
                <a:gd name="T10" fmla="*/ 35 w 103"/>
                <a:gd name="T11" fmla="*/ 35 h 65"/>
                <a:gd name="T12" fmla="*/ 19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1" y="54"/>
                  </a:lnTo>
                  <a:lnTo>
                    <a:pt x="53" y="45"/>
                  </a:lnTo>
                  <a:lnTo>
                    <a:pt x="35" y="35"/>
                  </a:lnTo>
                  <a:lnTo>
                    <a:pt x="19"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0" name="Freeform 270"/>
            <p:cNvSpPr>
              <a:spLocks/>
            </p:cNvSpPr>
            <p:nvPr/>
          </p:nvSpPr>
          <p:spPr bwMode="auto">
            <a:xfrm>
              <a:off x="1191" y="2827"/>
              <a:ext cx="81" cy="56"/>
            </a:xfrm>
            <a:custGeom>
              <a:avLst/>
              <a:gdLst>
                <a:gd name="T0" fmla="*/ 81 w 81"/>
                <a:gd name="T1" fmla="*/ 56 h 56"/>
                <a:gd name="T2" fmla="*/ 77 w 81"/>
                <a:gd name="T3" fmla="*/ 56 h 56"/>
                <a:gd name="T4" fmla="*/ 69 w 81"/>
                <a:gd name="T5" fmla="*/ 55 h 56"/>
                <a:gd name="T6" fmla="*/ 58 w 81"/>
                <a:gd name="T7" fmla="*/ 50 h 56"/>
                <a:gd name="T8" fmla="*/ 44 w 81"/>
                <a:gd name="T9" fmla="*/ 43 h 56"/>
                <a:gd name="T10" fmla="*/ 31 w 81"/>
                <a:gd name="T11" fmla="*/ 34 h 56"/>
                <a:gd name="T12" fmla="*/ 18 w 81"/>
                <a:gd name="T13" fmla="*/ 23 h 56"/>
                <a:gd name="T14" fmla="*/ 7 w 81"/>
                <a:gd name="T15" fmla="*/ 12 h 56"/>
                <a:gd name="T16" fmla="*/ 0 w 81"/>
                <a:gd name="T17" fmla="*/ 0 h 56"/>
                <a:gd name="T18" fmla="*/ 9 w 81"/>
                <a:gd name="T19" fmla="*/ 7 h 56"/>
                <a:gd name="T20" fmla="*/ 21 w 81"/>
                <a:gd name="T21" fmla="*/ 15 h 56"/>
                <a:gd name="T22" fmla="*/ 36 w 81"/>
                <a:gd name="T23" fmla="*/ 23 h 56"/>
                <a:gd name="T24" fmla="*/ 49 w 81"/>
                <a:gd name="T25" fmla="*/ 32 h 56"/>
                <a:gd name="T26" fmla="*/ 62 w 81"/>
                <a:gd name="T27" fmla="*/ 40 h 56"/>
                <a:gd name="T28" fmla="*/ 72 w 81"/>
                <a:gd name="T29" fmla="*/ 47 h 56"/>
                <a:gd name="T30" fmla="*/ 80 w 81"/>
                <a:gd name="T31" fmla="*/ 53 h 56"/>
                <a:gd name="T32" fmla="*/ 81 w 81"/>
                <a:gd name="T33" fmla="*/ 56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56"/>
                <a:gd name="T53" fmla="*/ 81 w 8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56">
                  <a:moveTo>
                    <a:pt x="81" y="56"/>
                  </a:moveTo>
                  <a:lnTo>
                    <a:pt x="77" y="56"/>
                  </a:lnTo>
                  <a:lnTo>
                    <a:pt x="69" y="55"/>
                  </a:lnTo>
                  <a:lnTo>
                    <a:pt x="58" y="50"/>
                  </a:lnTo>
                  <a:lnTo>
                    <a:pt x="44" y="43"/>
                  </a:lnTo>
                  <a:lnTo>
                    <a:pt x="31" y="34"/>
                  </a:lnTo>
                  <a:lnTo>
                    <a:pt x="18" y="23"/>
                  </a:lnTo>
                  <a:lnTo>
                    <a:pt x="7" y="12"/>
                  </a:lnTo>
                  <a:lnTo>
                    <a:pt x="0" y="0"/>
                  </a:lnTo>
                  <a:lnTo>
                    <a:pt x="9" y="7"/>
                  </a:lnTo>
                  <a:lnTo>
                    <a:pt x="21" y="15"/>
                  </a:lnTo>
                  <a:lnTo>
                    <a:pt x="36" y="23"/>
                  </a:lnTo>
                  <a:lnTo>
                    <a:pt x="49" y="32"/>
                  </a:lnTo>
                  <a:lnTo>
                    <a:pt x="62" y="40"/>
                  </a:lnTo>
                  <a:lnTo>
                    <a:pt x="72" y="47"/>
                  </a:lnTo>
                  <a:lnTo>
                    <a:pt x="80" y="53"/>
                  </a:lnTo>
                  <a:lnTo>
                    <a:pt x="81" y="5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1" name="Freeform 271"/>
            <p:cNvSpPr>
              <a:spLocks/>
            </p:cNvSpPr>
            <p:nvPr/>
          </p:nvSpPr>
          <p:spPr bwMode="auto">
            <a:xfrm>
              <a:off x="1120" y="2834"/>
              <a:ext cx="77" cy="50"/>
            </a:xfrm>
            <a:custGeom>
              <a:avLst/>
              <a:gdLst>
                <a:gd name="T0" fmla="*/ 77 w 77"/>
                <a:gd name="T1" fmla="*/ 0 h 50"/>
                <a:gd name="T2" fmla="*/ 71 w 77"/>
                <a:gd name="T3" fmla="*/ 6 h 50"/>
                <a:gd name="T4" fmla="*/ 61 w 77"/>
                <a:gd name="T5" fmla="*/ 15 h 50"/>
                <a:gd name="T6" fmla="*/ 49 w 77"/>
                <a:gd name="T7" fmla="*/ 24 h 50"/>
                <a:gd name="T8" fmla="*/ 37 w 77"/>
                <a:gd name="T9" fmla="*/ 34 h 50"/>
                <a:gd name="T10" fmla="*/ 24 w 77"/>
                <a:gd name="T11" fmla="*/ 42 h 50"/>
                <a:gd name="T12" fmla="*/ 13 w 77"/>
                <a:gd name="T13" fmla="*/ 48 h 50"/>
                <a:gd name="T14" fmla="*/ 5 w 77"/>
                <a:gd name="T15" fmla="*/ 50 h 50"/>
                <a:gd name="T16" fmla="*/ 0 w 77"/>
                <a:gd name="T17" fmla="*/ 48 h 50"/>
                <a:gd name="T18" fmla="*/ 2 w 77"/>
                <a:gd name="T19" fmla="*/ 42 h 50"/>
                <a:gd name="T20" fmla="*/ 8 w 77"/>
                <a:gd name="T21" fmla="*/ 36 h 50"/>
                <a:gd name="T22" fmla="*/ 19 w 77"/>
                <a:gd name="T23" fmla="*/ 30 h 50"/>
                <a:gd name="T24" fmla="*/ 34 w 77"/>
                <a:gd name="T25" fmla="*/ 22 h 50"/>
                <a:gd name="T26" fmla="*/ 47 w 77"/>
                <a:gd name="T27" fmla="*/ 15 h 50"/>
                <a:gd name="T28" fmla="*/ 61 w 77"/>
                <a:gd name="T29" fmla="*/ 9 h 50"/>
                <a:gd name="T30" fmla="*/ 71 w 77"/>
                <a:gd name="T31" fmla="*/ 5 h 50"/>
                <a:gd name="T32" fmla="*/ 77 w 7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0"/>
                <a:gd name="T53" fmla="*/ 77 w 77"/>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0">
                  <a:moveTo>
                    <a:pt x="77" y="0"/>
                  </a:moveTo>
                  <a:lnTo>
                    <a:pt x="71" y="6"/>
                  </a:lnTo>
                  <a:lnTo>
                    <a:pt x="61" y="15"/>
                  </a:lnTo>
                  <a:lnTo>
                    <a:pt x="49" y="24"/>
                  </a:lnTo>
                  <a:lnTo>
                    <a:pt x="37" y="34"/>
                  </a:lnTo>
                  <a:lnTo>
                    <a:pt x="24" y="42"/>
                  </a:lnTo>
                  <a:lnTo>
                    <a:pt x="13" y="48"/>
                  </a:lnTo>
                  <a:lnTo>
                    <a:pt x="5" y="50"/>
                  </a:lnTo>
                  <a:lnTo>
                    <a:pt x="0" y="48"/>
                  </a:lnTo>
                  <a:lnTo>
                    <a:pt x="2" y="42"/>
                  </a:lnTo>
                  <a:lnTo>
                    <a:pt x="8" y="36"/>
                  </a:lnTo>
                  <a:lnTo>
                    <a:pt x="19" y="30"/>
                  </a:lnTo>
                  <a:lnTo>
                    <a:pt x="34" y="22"/>
                  </a:lnTo>
                  <a:lnTo>
                    <a:pt x="47" y="15"/>
                  </a:lnTo>
                  <a:lnTo>
                    <a:pt x="61" y="9"/>
                  </a:lnTo>
                  <a:lnTo>
                    <a:pt x="71" y="5"/>
                  </a:lnTo>
                  <a:lnTo>
                    <a:pt x="7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2" name="Freeform 272"/>
            <p:cNvSpPr>
              <a:spLocks/>
            </p:cNvSpPr>
            <p:nvPr/>
          </p:nvSpPr>
          <p:spPr bwMode="auto">
            <a:xfrm>
              <a:off x="1297" y="2893"/>
              <a:ext cx="62" cy="258"/>
            </a:xfrm>
            <a:custGeom>
              <a:avLst/>
              <a:gdLst>
                <a:gd name="T0" fmla="*/ 56 w 62"/>
                <a:gd name="T1" fmla="*/ 0 h 258"/>
                <a:gd name="T2" fmla="*/ 58 w 62"/>
                <a:gd name="T3" fmla="*/ 0 h 258"/>
                <a:gd name="T4" fmla="*/ 61 w 62"/>
                <a:gd name="T5" fmla="*/ 2 h 258"/>
                <a:gd name="T6" fmla="*/ 62 w 62"/>
                <a:gd name="T7" fmla="*/ 5 h 258"/>
                <a:gd name="T8" fmla="*/ 62 w 62"/>
                <a:gd name="T9" fmla="*/ 6 h 258"/>
                <a:gd name="T10" fmla="*/ 37 w 62"/>
                <a:gd name="T11" fmla="*/ 37 h 258"/>
                <a:gd name="T12" fmla="*/ 21 w 62"/>
                <a:gd name="T13" fmla="*/ 71 h 258"/>
                <a:gd name="T14" fmla="*/ 14 w 62"/>
                <a:gd name="T15" fmla="*/ 107 h 258"/>
                <a:gd name="T16" fmla="*/ 11 w 62"/>
                <a:gd name="T17" fmla="*/ 141 h 258"/>
                <a:gd name="T18" fmla="*/ 14 w 62"/>
                <a:gd name="T19" fmla="*/ 175 h 258"/>
                <a:gd name="T20" fmla="*/ 18 w 62"/>
                <a:gd name="T21" fmla="*/ 206 h 258"/>
                <a:gd name="T22" fmla="*/ 25 w 62"/>
                <a:gd name="T23" fmla="*/ 234 h 258"/>
                <a:gd name="T24" fmla="*/ 31 w 62"/>
                <a:gd name="T25" fmla="*/ 258 h 258"/>
                <a:gd name="T26" fmla="*/ 18 w 62"/>
                <a:gd name="T27" fmla="*/ 241 h 258"/>
                <a:gd name="T28" fmla="*/ 8 w 62"/>
                <a:gd name="T29" fmla="*/ 215 h 258"/>
                <a:gd name="T30" fmla="*/ 2 w 62"/>
                <a:gd name="T31" fmla="*/ 178 h 258"/>
                <a:gd name="T32" fmla="*/ 0 w 62"/>
                <a:gd name="T33" fmla="*/ 138 h 258"/>
                <a:gd name="T34" fmla="*/ 5 w 62"/>
                <a:gd name="T35" fmla="*/ 96 h 258"/>
                <a:gd name="T36" fmla="*/ 15 w 62"/>
                <a:gd name="T37" fmla="*/ 57 h 258"/>
                <a:gd name="T38" fmla="*/ 31 w 62"/>
                <a:gd name="T39" fmla="*/ 24 h 258"/>
                <a:gd name="T40" fmla="*/ 56 w 62"/>
                <a:gd name="T41" fmla="*/ 0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258"/>
                <a:gd name="T65" fmla="*/ 62 w 62"/>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258">
                  <a:moveTo>
                    <a:pt x="56" y="0"/>
                  </a:moveTo>
                  <a:lnTo>
                    <a:pt x="58" y="0"/>
                  </a:lnTo>
                  <a:lnTo>
                    <a:pt x="61" y="2"/>
                  </a:lnTo>
                  <a:lnTo>
                    <a:pt x="62" y="5"/>
                  </a:lnTo>
                  <a:lnTo>
                    <a:pt x="62" y="6"/>
                  </a:lnTo>
                  <a:lnTo>
                    <a:pt x="37" y="37"/>
                  </a:lnTo>
                  <a:lnTo>
                    <a:pt x="21" y="71"/>
                  </a:lnTo>
                  <a:lnTo>
                    <a:pt x="14" y="107"/>
                  </a:lnTo>
                  <a:lnTo>
                    <a:pt x="11" y="141"/>
                  </a:lnTo>
                  <a:lnTo>
                    <a:pt x="14" y="175"/>
                  </a:lnTo>
                  <a:lnTo>
                    <a:pt x="18" y="206"/>
                  </a:lnTo>
                  <a:lnTo>
                    <a:pt x="25" y="234"/>
                  </a:lnTo>
                  <a:lnTo>
                    <a:pt x="31" y="258"/>
                  </a:lnTo>
                  <a:lnTo>
                    <a:pt x="18" y="241"/>
                  </a:lnTo>
                  <a:lnTo>
                    <a:pt x="8" y="215"/>
                  </a:lnTo>
                  <a:lnTo>
                    <a:pt x="2" y="178"/>
                  </a:lnTo>
                  <a:lnTo>
                    <a:pt x="0" y="138"/>
                  </a:lnTo>
                  <a:lnTo>
                    <a:pt x="5" y="96"/>
                  </a:lnTo>
                  <a:lnTo>
                    <a:pt x="15" y="57"/>
                  </a:lnTo>
                  <a:lnTo>
                    <a:pt x="31" y="24"/>
                  </a:lnTo>
                  <a:lnTo>
                    <a:pt x="5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3" name="Freeform 273"/>
            <p:cNvSpPr>
              <a:spLocks/>
            </p:cNvSpPr>
            <p:nvPr/>
          </p:nvSpPr>
          <p:spPr bwMode="auto">
            <a:xfrm>
              <a:off x="1311" y="3115"/>
              <a:ext cx="56" cy="33"/>
            </a:xfrm>
            <a:custGeom>
              <a:avLst/>
              <a:gdLst>
                <a:gd name="T0" fmla="*/ 0 w 56"/>
                <a:gd name="T1" fmla="*/ 0 h 33"/>
                <a:gd name="T2" fmla="*/ 6 w 56"/>
                <a:gd name="T3" fmla="*/ 6 h 33"/>
                <a:gd name="T4" fmla="*/ 13 w 56"/>
                <a:gd name="T5" fmla="*/ 13 h 33"/>
                <a:gd name="T6" fmla="*/ 22 w 56"/>
                <a:gd name="T7" fmla="*/ 19 h 33"/>
                <a:gd name="T8" fmla="*/ 32 w 56"/>
                <a:gd name="T9" fmla="*/ 24 h 33"/>
                <a:gd name="T10" fmla="*/ 40 w 56"/>
                <a:gd name="T11" fmla="*/ 28 h 33"/>
                <a:gd name="T12" fmla="*/ 47 w 56"/>
                <a:gd name="T13" fmla="*/ 31 h 33"/>
                <a:gd name="T14" fmla="*/ 53 w 56"/>
                <a:gd name="T15" fmla="*/ 33 h 33"/>
                <a:gd name="T16" fmla="*/ 56 w 56"/>
                <a:gd name="T17" fmla="*/ 31 h 33"/>
                <a:gd name="T18" fmla="*/ 56 w 56"/>
                <a:gd name="T19" fmla="*/ 28 h 33"/>
                <a:gd name="T20" fmla="*/ 51 w 56"/>
                <a:gd name="T21" fmla="*/ 25 h 33"/>
                <a:gd name="T22" fmla="*/ 45 w 56"/>
                <a:gd name="T23" fmla="*/ 22 h 33"/>
                <a:gd name="T24" fmla="*/ 37 w 56"/>
                <a:gd name="T25" fmla="*/ 18 h 33"/>
                <a:gd name="T26" fmla="*/ 28 w 56"/>
                <a:gd name="T27" fmla="*/ 15 h 33"/>
                <a:gd name="T28" fmla="*/ 17 w 56"/>
                <a:gd name="T29" fmla="*/ 10 h 33"/>
                <a:gd name="T30" fmla="*/ 7 w 56"/>
                <a:gd name="T31" fmla="*/ 6 h 33"/>
                <a:gd name="T32" fmla="*/ 0 w 5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3"/>
                <a:gd name="T53" fmla="*/ 56 w 5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3">
                  <a:moveTo>
                    <a:pt x="0" y="0"/>
                  </a:moveTo>
                  <a:lnTo>
                    <a:pt x="6" y="6"/>
                  </a:lnTo>
                  <a:lnTo>
                    <a:pt x="13" y="13"/>
                  </a:lnTo>
                  <a:lnTo>
                    <a:pt x="22" y="19"/>
                  </a:lnTo>
                  <a:lnTo>
                    <a:pt x="32" y="24"/>
                  </a:lnTo>
                  <a:lnTo>
                    <a:pt x="40" y="28"/>
                  </a:lnTo>
                  <a:lnTo>
                    <a:pt x="47" y="31"/>
                  </a:lnTo>
                  <a:lnTo>
                    <a:pt x="53" y="33"/>
                  </a:lnTo>
                  <a:lnTo>
                    <a:pt x="56" y="31"/>
                  </a:lnTo>
                  <a:lnTo>
                    <a:pt x="56" y="28"/>
                  </a:lnTo>
                  <a:lnTo>
                    <a:pt x="51" y="25"/>
                  </a:lnTo>
                  <a:lnTo>
                    <a:pt x="45" y="22"/>
                  </a:lnTo>
                  <a:lnTo>
                    <a:pt x="37" y="18"/>
                  </a:lnTo>
                  <a:lnTo>
                    <a:pt x="28" y="15"/>
                  </a:lnTo>
                  <a:lnTo>
                    <a:pt x="17" y="10"/>
                  </a:lnTo>
                  <a:lnTo>
                    <a:pt x="7"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4" name="Freeform 274"/>
            <p:cNvSpPr>
              <a:spLocks/>
            </p:cNvSpPr>
            <p:nvPr/>
          </p:nvSpPr>
          <p:spPr bwMode="auto">
            <a:xfrm>
              <a:off x="1306" y="3093"/>
              <a:ext cx="61" cy="37"/>
            </a:xfrm>
            <a:custGeom>
              <a:avLst/>
              <a:gdLst>
                <a:gd name="T0" fmla="*/ 61 w 61"/>
                <a:gd name="T1" fmla="*/ 35 h 37"/>
                <a:gd name="T2" fmla="*/ 58 w 61"/>
                <a:gd name="T3" fmla="*/ 37 h 37"/>
                <a:gd name="T4" fmla="*/ 53 w 61"/>
                <a:gd name="T5" fmla="*/ 35 h 37"/>
                <a:gd name="T6" fmla="*/ 45 w 61"/>
                <a:gd name="T7" fmla="*/ 34 h 37"/>
                <a:gd name="T8" fmla="*/ 36 w 61"/>
                <a:gd name="T9" fmla="*/ 29 h 37"/>
                <a:gd name="T10" fmla="*/ 25 w 61"/>
                <a:gd name="T11" fmla="*/ 24 h 37"/>
                <a:gd name="T12" fmla="*/ 15 w 61"/>
                <a:gd name="T13" fmla="*/ 16 h 37"/>
                <a:gd name="T14" fmla="*/ 8 w 61"/>
                <a:gd name="T15" fmla="*/ 9 h 37"/>
                <a:gd name="T16" fmla="*/ 0 w 61"/>
                <a:gd name="T17" fmla="*/ 0 h 37"/>
                <a:gd name="T18" fmla="*/ 8 w 61"/>
                <a:gd name="T19" fmla="*/ 4 h 37"/>
                <a:gd name="T20" fmla="*/ 16 w 61"/>
                <a:gd name="T21" fmla="*/ 9 h 37"/>
                <a:gd name="T22" fmla="*/ 27 w 61"/>
                <a:gd name="T23" fmla="*/ 15 h 37"/>
                <a:gd name="T24" fmla="*/ 37 w 61"/>
                <a:gd name="T25" fmla="*/ 19 h 37"/>
                <a:gd name="T26" fmla="*/ 47 w 61"/>
                <a:gd name="T27" fmla="*/ 25 h 37"/>
                <a:gd name="T28" fmla="*/ 55 w 61"/>
                <a:gd name="T29" fmla="*/ 29 h 37"/>
                <a:gd name="T30" fmla="*/ 59 w 61"/>
                <a:gd name="T31" fmla="*/ 32 h 37"/>
                <a:gd name="T32" fmla="*/ 61 w 61"/>
                <a:gd name="T33" fmla="*/ 3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37"/>
                <a:gd name="T53" fmla="*/ 61 w 6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37">
                  <a:moveTo>
                    <a:pt x="61" y="35"/>
                  </a:moveTo>
                  <a:lnTo>
                    <a:pt x="58" y="37"/>
                  </a:lnTo>
                  <a:lnTo>
                    <a:pt x="53" y="35"/>
                  </a:lnTo>
                  <a:lnTo>
                    <a:pt x="45" y="34"/>
                  </a:lnTo>
                  <a:lnTo>
                    <a:pt x="36" y="29"/>
                  </a:lnTo>
                  <a:lnTo>
                    <a:pt x="25" y="24"/>
                  </a:lnTo>
                  <a:lnTo>
                    <a:pt x="15" y="16"/>
                  </a:lnTo>
                  <a:lnTo>
                    <a:pt x="8" y="9"/>
                  </a:lnTo>
                  <a:lnTo>
                    <a:pt x="0" y="0"/>
                  </a:lnTo>
                  <a:lnTo>
                    <a:pt x="8" y="4"/>
                  </a:lnTo>
                  <a:lnTo>
                    <a:pt x="16" y="9"/>
                  </a:lnTo>
                  <a:lnTo>
                    <a:pt x="27" y="15"/>
                  </a:lnTo>
                  <a:lnTo>
                    <a:pt x="37" y="19"/>
                  </a:lnTo>
                  <a:lnTo>
                    <a:pt x="47" y="25"/>
                  </a:lnTo>
                  <a:lnTo>
                    <a:pt x="55" y="29"/>
                  </a:lnTo>
                  <a:lnTo>
                    <a:pt x="59" y="32"/>
                  </a:lnTo>
                  <a:lnTo>
                    <a:pt x="61"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5" name="Freeform 275"/>
            <p:cNvSpPr>
              <a:spLocks/>
            </p:cNvSpPr>
            <p:nvPr/>
          </p:nvSpPr>
          <p:spPr bwMode="auto">
            <a:xfrm>
              <a:off x="1300" y="3041"/>
              <a:ext cx="80" cy="50"/>
            </a:xfrm>
            <a:custGeom>
              <a:avLst/>
              <a:gdLst>
                <a:gd name="T0" fmla="*/ 80 w 80"/>
                <a:gd name="T1" fmla="*/ 49 h 50"/>
                <a:gd name="T2" fmla="*/ 76 w 80"/>
                <a:gd name="T3" fmla="*/ 50 h 50"/>
                <a:gd name="T4" fmla="*/ 67 w 80"/>
                <a:gd name="T5" fmla="*/ 49 h 50"/>
                <a:gd name="T6" fmla="*/ 56 w 80"/>
                <a:gd name="T7" fmla="*/ 44 h 50"/>
                <a:gd name="T8" fmla="*/ 43 w 80"/>
                <a:gd name="T9" fmla="*/ 37 h 50"/>
                <a:gd name="T10" fmla="*/ 30 w 80"/>
                <a:gd name="T11" fmla="*/ 30 h 50"/>
                <a:gd name="T12" fmla="*/ 17 w 80"/>
                <a:gd name="T13" fmla="*/ 21 h 50"/>
                <a:gd name="T14" fmla="*/ 6 w 80"/>
                <a:gd name="T15" fmla="*/ 10 h 50"/>
                <a:gd name="T16" fmla="*/ 0 w 80"/>
                <a:gd name="T17" fmla="*/ 0 h 50"/>
                <a:gd name="T18" fmla="*/ 6 w 80"/>
                <a:gd name="T19" fmla="*/ 5 h 50"/>
                <a:gd name="T20" fmla="*/ 17 w 80"/>
                <a:gd name="T21" fmla="*/ 10 h 50"/>
                <a:gd name="T22" fmla="*/ 31 w 80"/>
                <a:gd name="T23" fmla="*/ 18 h 50"/>
                <a:gd name="T24" fmla="*/ 45 w 80"/>
                <a:gd name="T25" fmla="*/ 25 h 50"/>
                <a:gd name="T26" fmla="*/ 59 w 80"/>
                <a:gd name="T27" fmla="*/ 33 h 50"/>
                <a:gd name="T28" fmla="*/ 71 w 80"/>
                <a:gd name="T29" fmla="*/ 40 h 50"/>
                <a:gd name="T30" fmla="*/ 79 w 80"/>
                <a:gd name="T31" fmla="*/ 44 h 50"/>
                <a:gd name="T32" fmla="*/ 80 w 80"/>
                <a:gd name="T33" fmla="*/ 49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50"/>
                <a:gd name="T53" fmla="*/ 80 w 8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50">
                  <a:moveTo>
                    <a:pt x="80" y="49"/>
                  </a:moveTo>
                  <a:lnTo>
                    <a:pt x="76" y="50"/>
                  </a:lnTo>
                  <a:lnTo>
                    <a:pt x="67" y="49"/>
                  </a:lnTo>
                  <a:lnTo>
                    <a:pt x="56" y="44"/>
                  </a:lnTo>
                  <a:lnTo>
                    <a:pt x="43" y="37"/>
                  </a:lnTo>
                  <a:lnTo>
                    <a:pt x="30" y="30"/>
                  </a:lnTo>
                  <a:lnTo>
                    <a:pt x="17" y="21"/>
                  </a:lnTo>
                  <a:lnTo>
                    <a:pt x="6" y="10"/>
                  </a:lnTo>
                  <a:lnTo>
                    <a:pt x="0" y="0"/>
                  </a:lnTo>
                  <a:lnTo>
                    <a:pt x="6" y="5"/>
                  </a:lnTo>
                  <a:lnTo>
                    <a:pt x="17" y="10"/>
                  </a:lnTo>
                  <a:lnTo>
                    <a:pt x="31" y="18"/>
                  </a:lnTo>
                  <a:lnTo>
                    <a:pt x="45" y="25"/>
                  </a:lnTo>
                  <a:lnTo>
                    <a:pt x="59" y="33"/>
                  </a:lnTo>
                  <a:lnTo>
                    <a:pt x="71" y="40"/>
                  </a:lnTo>
                  <a:lnTo>
                    <a:pt x="79" y="44"/>
                  </a:lnTo>
                  <a:lnTo>
                    <a:pt x="80"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6" name="Freeform 276"/>
            <p:cNvSpPr>
              <a:spLocks/>
            </p:cNvSpPr>
            <p:nvPr/>
          </p:nvSpPr>
          <p:spPr bwMode="auto">
            <a:xfrm>
              <a:off x="1305" y="2994"/>
              <a:ext cx="87" cy="56"/>
            </a:xfrm>
            <a:custGeom>
              <a:avLst/>
              <a:gdLst>
                <a:gd name="T0" fmla="*/ 87 w 87"/>
                <a:gd name="T1" fmla="*/ 55 h 56"/>
                <a:gd name="T2" fmla="*/ 82 w 87"/>
                <a:gd name="T3" fmla="*/ 56 h 56"/>
                <a:gd name="T4" fmla="*/ 72 w 87"/>
                <a:gd name="T5" fmla="*/ 53 h 56"/>
                <a:gd name="T6" fmla="*/ 59 w 87"/>
                <a:gd name="T7" fmla="*/ 47 h 56"/>
                <a:gd name="T8" fmla="*/ 44 w 87"/>
                <a:gd name="T9" fmla="*/ 38 h 56"/>
                <a:gd name="T10" fmla="*/ 29 w 87"/>
                <a:gd name="T11" fmla="*/ 29 h 56"/>
                <a:gd name="T12" fmla="*/ 16 w 87"/>
                <a:gd name="T13" fmla="*/ 19 h 56"/>
                <a:gd name="T14" fmla="*/ 6 w 87"/>
                <a:gd name="T15" fmla="*/ 9 h 56"/>
                <a:gd name="T16" fmla="*/ 0 w 87"/>
                <a:gd name="T17" fmla="*/ 0 h 56"/>
                <a:gd name="T18" fmla="*/ 6 w 87"/>
                <a:gd name="T19" fmla="*/ 4 h 56"/>
                <a:gd name="T20" fmla="*/ 17 w 87"/>
                <a:gd name="T21" fmla="*/ 10 h 56"/>
                <a:gd name="T22" fmla="*/ 32 w 87"/>
                <a:gd name="T23" fmla="*/ 18 h 56"/>
                <a:gd name="T24" fmla="*/ 48 w 87"/>
                <a:gd name="T25" fmla="*/ 26 h 56"/>
                <a:gd name="T26" fmla="*/ 63 w 87"/>
                <a:gd name="T27" fmla="*/ 37 h 56"/>
                <a:gd name="T28" fmla="*/ 75 w 87"/>
                <a:gd name="T29" fmla="*/ 44 h 56"/>
                <a:gd name="T30" fmla="*/ 84 w 87"/>
                <a:gd name="T31" fmla="*/ 50 h 56"/>
                <a:gd name="T32" fmla="*/ 87 w 8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6"/>
                <a:gd name="T53" fmla="*/ 87 w 8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6">
                  <a:moveTo>
                    <a:pt x="87" y="55"/>
                  </a:moveTo>
                  <a:lnTo>
                    <a:pt x="82" y="56"/>
                  </a:lnTo>
                  <a:lnTo>
                    <a:pt x="72" y="53"/>
                  </a:lnTo>
                  <a:lnTo>
                    <a:pt x="59" y="47"/>
                  </a:lnTo>
                  <a:lnTo>
                    <a:pt x="44" y="38"/>
                  </a:lnTo>
                  <a:lnTo>
                    <a:pt x="29" y="29"/>
                  </a:lnTo>
                  <a:lnTo>
                    <a:pt x="16" y="19"/>
                  </a:lnTo>
                  <a:lnTo>
                    <a:pt x="6" y="9"/>
                  </a:lnTo>
                  <a:lnTo>
                    <a:pt x="0" y="0"/>
                  </a:lnTo>
                  <a:lnTo>
                    <a:pt x="6" y="4"/>
                  </a:lnTo>
                  <a:lnTo>
                    <a:pt x="17" y="10"/>
                  </a:lnTo>
                  <a:lnTo>
                    <a:pt x="32" y="18"/>
                  </a:lnTo>
                  <a:lnTo>
                    <a:pt x="48" y="26"/>
                  </a:lnTo>
                  <a:lnTo>
                    <a:pt x="63" y="37"/>
                  </a:lnTo>
                  <a:lnTo>
                    <a:pt x="75" y="44"/>
                  </a:lnTo>
                  <a:lnTo>
                    <a:pt x="84" y="50"/>
                  </a:lnTo>
                  <a:lnTo>
                    <a:pt x="87"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7" name="Freeform 277"/>
            <p:cNvSpPr>
              <a:spLocks/>
            </p:cNvSpPr>
            <p:nvPr/>
          </p:nvSpPr>
          <p:spPr bwMode="auto">
            <a:xfrm>
              <a:off x="1312" y="2963"/>
              <a:ext cx="71" cy="59"/>
            </a:xfrm>
            <a:custGeom>
              <a:avLst/>
              <a:gdLst>
                <a:gd name="T0" fmla="*/ 71 w 71"/>
                <a:gd name="T1" fmla="*/ 59 h 59"/>
                <a:gd name="T2" fmla="*/ 67 w 71"/>
                <a:gd name="T3" fmla="*/ 59 h 59"/>
                <a:gd name="T4" fmla="*/ 59 w 71"/>
                <a:gd name="T5" fmla="*/ 54 h 59"/>
                <a:gd name="T6" fmla="*/ 47 w 71"/>
                <a:gd name="T7" fmla="*/ 47 h 59"/>
                <a:gd name="T8" fmla="*/ 36 w 71"/>
                <a:gd name="T9" fmla="*/ 38 h 59"/>
                <a:gd name="T10" fmla="*/ 22 w 71"/>
                <a:gd name="T11" fmla="*/ 28 h 59"/>
                <a:gd name="T12" fmla="*/ 12 w 71"/>
                <a:gd name="T13" fmla="*/ 18 h 59"/>
                <a:gd name="T14" fmla="*/ 3 w 71"/>
                <a:gd name="T15" fmla="*/ 7 h 59"/>
                <a:gd name="T16" fmla="*/ 0 w 71"/>
                <a:gd name="T17" fmla="*/ 0 h 59"/>
                <a:gd name="T18" fmla="*/ 8 w 71"/>
                <a:gd name="T19" fmla="*/ 4 h 59"/>
                <a:gd name="T20" fmla="*/ 18 w 71"/>
                <a:gd name="T21" fmla="*/ 12 h 59"/>
                <a:gd name="T22" fmla="*/ 30 w 71"/>
                <a:gd name="T23" fmla="*/ 20 h 59"/>
                <a:gd name="T24" fmla="*/ 43 w 71"/>
                <a:gd name="T25" fmla="*/ 29 h 59"/>
                <a:gd name="T26" fmla="*/ 55 w 71"/>
                <a:gd name="T27" fmla="*/ 40 h 59"/>
                <a:gd name="T28" fmla="*/ 65 w 71"/>
                <a:gd name="T29" fmla="*/ 47 h 59"/>
                <a:gd name="T30" fmla="*/ 71 w 71"/>
                <a:gd name="T31" fmla="*/ 54 h 59"/>
                <a:gd name="T32" fmla="*/ 71 w 71"/>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59"/>
                <a:gd name="T53" fmla="*/ 71 w 7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59">
                  <a:moveTo>
                    <a:pt x="71" y="59"/>
                  </a:moveTo>
                  <a:lnTo>
                    <a:pt x="67" y="59"/>
                  </a:lnTo>
                  <a:lnTo>
                    <a:pt x="59" y="54"/>
                  </a:lnTo>
                  <a:lnTo>
                    <a:pt x="47" y="47"/>
                  </a:lnTo>
                  <a:lnTo>
                    <a:pt x="36" y="38"/>
                  </a:lnTo>
                  <a:lnTo>
                    <a:pt x="22" y="28"/>
                  </a:lnTo>
                  <a:lnTo>
                    <a:pt x="12" y="18"/>
                  </a:lnTo>
                  <a:lnTo>
                    <a:pt x="3" y="7"/>
                  </a:lnTo>
                  <a:lnTo>
                    <a:pt x="0" y="0"/>
                  </a:lnTo>
                  <a:lnTo>
                    <a:pt x="8" y="4"/>
                  </a:lnTo>
                  <a:lnTo>
                    <a:pt x="18" y="12"/>
                  </a:lnTo>
                  <a:lnTo>
                    <a:pt x="30" y="20"/>
                  </a:lnTo>
                  <a:lnTo>
                    <a:pt x="43" y="29"/>
                  </a:lnTo>
                  <a:lnTo>
                    <a:pt x="55" y="40"/>
                  </a:lnTo>
                  <a:lnTo>
                    <a:pt x="65" y="47"/>
                  </a:lnTo>
                  <a:lnTo>
                    <a:pt x="71" y="54"/>
                  </a:lnTo>
                  <a:lnTo>
                    <a:pt x="71"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8" name="Freeform 278"/>
            <p:cNvSpPr>
              <a:spLocks/>
            </p:cNvSpPr>
            <p:nvPr/>
          </p:nvSpPr>
          <p:spPr bwMode="auto">
            <a:xfrm>
              <a:off x="1322" y="2939"/>
              <a:ext cx="58" cy="49"/>
            </a:xfrm>
            <a:custGeom>
              <a:avLst/>
              <a:gdLst>
                <a:gd name="T0" fmla="*/ 58 w 58"/>
                <a:gd name="T1" fmla="*/ 49 h 49"/>
                <a:gd name="T2" fmla="*/ 55 w 58"/>
                <a:gd name="T3" fmla="*/ 49 h 49"/>
                <a:gd name="T4" fmla="*/ 48 w 58"/>
                <a:gd name="T5" fmla="*/ 47 h 49"/>
                <a:gd name="T6" fmla="*/ 39 w 58"/>
                <a:gd name="T7" fmla="*/ 43 h 49"/>
                <a:gd name="T8" fmla="*/ 30 w 58"/>
                <a:gd name="T9" fmla="*/ 37 h 49"/>
                <a:gd name="T10" fmla="*/ 20 w 58"/>
                <a:gd name="T11" fmla="*/ 28 h 49"/>
                <a:gd name="T12" fmla="*/ 11 w 58"/>
                <a:gd name="T13" fmla="*/ 19 h 49"/>
                <a:gd name="T14" fmla="*/ 3 w 58"/>
                <a:gd name="T15" fmla="*/ 11 h 49"/>
                <a:gd name="T16" fmla="*/ 0 w 58"/>
                <a:gd name="T17" fmla="*/ 0 h 49"/>
                <a:gd name="T18" fmla="*/ 6 w 58"/>
                <a:gd name="T19" fmla="*/ 6 h 49"/>
                <a:gd name="T20" fmla="*/ 15 w 58"/>
                <a:gd name="T21" fmla="*/ 12 h 49"/>
                <a:gd name="T22" fmla="*/ 24 w 58"/>
                <a:gd name="T23" fmla="*/ 19 h 49"/>
                <a:gd name="T24" fmla="*/ 36 w 58"/>
                <a:gd name="T25" fmla="*/ 27 h 49"/>
                <a:gd name="T26" fmla="*/ 45 w 58"/>
                <a:gd name="T27" fmla="*/ 34 h 49"/>
                <a:gd name="T28" fmla="*/ 54 w 58"/>
                <a:gd name="T29" fmla="*/ 42 h 49"/>
                <a:gd name="T30" fmla="*/ 58 w 58"/>
                <a:gd name="T31" fmla="*/ 46 h 49"/>
                <a:gd name="T32" fmla="*/ 58 w 58"/>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49"/>
                <a:gd name="T53" fmla="*/ 58 w 5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49">
                  <a:moveTo>
                    <a:pt x="58" y="49"/>
                  </a:moveTo>
                  <a:lnTo>
                    <a:pt x="55" y="49"/>
                  </a:lnTo>
                  <a:lnTo>
                    <a:pt x="48" y="47"/>
                  </a:lnTo>
                  <a:lnTo>
                    <a:pt x="39" y="43"/>
                  </a:lnTo>
                  <a:lnTo>
                    <a:pt x="30" y="37"/>
                  </a:lnTo>
                  <a:lnTo>
                    <a:pt x="20" y="28"/>
                  </a:lnTo>
                  <a:lnTo>
                    <a:pt x="11" y="19"/>
                  </a:lnTo>
                  <a:lnTo>
                    <a:pt x="3" y="11"/>
                  </a:lnTo>
                  <a:lnTo>
                    <a:pt x="0" y="0"/>
                  </a:lnTo>
                  <a:lnTo>
                    <a:pt x="6" y="6"/>
                  </a:lnTo>
                  <a:lnTo>
                    <a:pt x="15" y="12"/>
                  </a:lnTo>
                  <a:lnTo>
                    <a:pt x="24" y="19"/>
                  </a:lnTo>
                  <a:lnTo>
                    <a:pt x="36" y="27"/>
                  </a:lnTo>
                  <a:lnTo>
                    <a:pt x="45" y="34"/>
                  </a:lnTo>
                  <a:lnTo>
                    <a:pt x="54" y="42"/>
                  </a:lnTo>
                  <a:lnTo>
                    <a:pt x="58" y="46"/>
                  </a:lnTo>
                  <a:lnTo>
                    <a:pt x="58"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9" name="Freeform 279"/>
            <p:cNvSpPr>
              <a:spLocks/>
            </p:cNvSpPr>
            <p:nvPr/>
          </p:nvSpPr>
          <p:spPr bwMode="auto">
            <a:xfrm>
              <a:off x="1339" y="2916"/>
              <a:ext cx="41" cy="42"/>
            </a:xfrm>
            <a:custGeom>
              <a:avLst/>
              <a:gdLst>
                <a:gd name="T0" fmla="*/ 41 w 41"/>
                <a:gd name="T1" fmla="*/ 42 h 42"/>
                <a:gd name="T2" fmla="*/ 38 w 41"/>
                <a:gd name="T3" fmla="*/ 42 h 42"/>
                <a:gd name="T4" fmla="*/ 32 w 41"/>
                <a:gd name="T5" fmla="*/ 39 h 42"/>
                <a:gd name="T6" fmla="*/ 25 w 41"/>
                <a:gd name="T7" fmla="*/ 34 h 42"/>
                <a:gd name="T8" fmla="*/ 17 w 41"/>
                <a:gd name="T9" fmla="*/ 26 h 42"/>
                <a:gd name="T10" fmla="*/ 10 w 41"/>
                <a:gd name="T11" fmla="*/ 19 h 42"/>
                <a:gd name="T12" fmla="*/ 4 w 41"/>
                <a:gd name="T13" fmla="*/ 11 h 42"/>
                <a:gd name="T14" fmla="*/ 1 w 41"/>
                <a:gd name="T15" fmla="*/ 4 h 42"/>
                <a:gd name="T16" fmla="*/ 0 w 41"/>
                <a:gd name="T17" fmla="*/ 0 h 42"/>
                <a:gd name="T18" fmla="*/ 10 w 41"/>
                <a:gd name="T19" fmla="*/ 8 h 42"/>
                <a:gd name="T20" fmla="*/ 23 w 41"/>
                <a:gd name="T21" fmla="*/ 22 h 42"/>
                <a:gd name="T22" fmla="*/ 35 w 41"/>
                <a:gd name="T23" fmla="*/ 34 h 42"/>
                <a:gd name="T24" fmla="*/ 41 w 41"/>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2"/>
                <a:gd name="T41" fmla="*/ 41 w 4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2">
                  <a:moveTo>
                    <a:pt x="41" y="42"/>
                  </a:moveTo>
                  <a:lnTo>
                    <a:pt x="38" y="42"/>
                  </a:lnTo>
                  <a:lnTo>
                    <a:pt x="32" y="39"/>
                  </a:lnTo>
                  <a:lnTo>
                    <a:pt x="25" y="34"/>
                  </a:lnTo>
                  <a:lnTo>
                    <a:pt x="17" y="26"/>
                  </a:lnTo>
                  <a:lnTo>
                    <a:pt x="10" y="19"/>
                  </a:lnTo>
                  <a:lnTo>
                    <a:pt x="4" y="11"/>
                  </a:lnTo>
                  <a:lnTo>
                    <a:pt x="1" y="4"/>
                  </a:lnTo>
                  <a:lnTo>
                    <a:pt x="0" y="0"/>
                  </a:lnTo>
                  <a:lnTo>
                    <a:pt x="10" y="8"/>
                  </a:lnTo>
                  <a:lnTo>
                    <a:pt x="23" y="22"/>
                  </a:lnTo>
                  <a:lnTo>
                    <a:pt x="35" y="34"/>
                  </a:lnTo>
                  <a:lnTo>
                    <a:pt x="41"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0" name="Freeform 280"/>
            <p:cNvSpPr>
              <a:spLocks/>
            </p:cNvSpPr>
            <p:nvPr/>
          </p:nvSpPr>
          <p:spPr bwMode="auto">
            <a:xfrm>
              <a:off x="1349" y="2901"/>
              <a:ext cx="25" cy="28"/>
            </a:xfrm>
            <a:custGeom>
              <a:avLst/>
              <a:gdLst>
                <a:gd name="T0" fmla="*/ 25 w 25"/>
                <a:gd name="T1" fmla="*/ 28 h 28"/>
                <a:gd name="T2" fmla="*/ 18 w 25"/>
                <a:gd name="T3" fmla="*/ 26 h 28"/>
                <a:gd name="T4" fmla="*/ 9 w 25"/>
                <a:gd name="T5" fmla="*/ 20 h 28"/>
                <a:gd name="T6" fmla="*/ 0 w 25"/>
                <a:gd name="T7" fmla="*/ 10 h 28"/>
                <a:gd name="T8" fmla="*/ 0 w 25"/>
                <a:gd name="T9" fmla="*/ 0 h 28"/>
                <a:gd name="T10" fmla="*/ 6 w 25"/>
                <a:gd name="T11" fmla="*/ 10 h 28"/>
                <a:gd name="T12" fmla="*/ 18 w 25"/>
                <a:gd name="T13" fmla="*/ 17 h 28"/>
                <a:gd name="T14" fmla="*/ 25 w 25"/>
                <a:gd name="T15" fmla="*/ 23 h 28"/>
                <a:gd name="T16" fmla="*/ 25 w 25"/>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8"/>
                <a:gd name="T29" fmla="*/ 25 w 2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8">
                  <a:moveTo>
                    <a:pt x="25" y="28"/>
                  </a:moveTo>
                  <a:lnTo>
                    <a:pt x="18" y="26"/>
                  </a:lnTo>
                  <a:lnTo>
                    <a:pt x="9" y="20"/>
                  </a:lnTo>
                  <a:lnTo>
                    <a:pt x="0" y="10"/>
                  </a:lnTo>
                  <a:lnTo>
                    <a:pt x="0" y="0"/>
                  </a:lnTo>
                  <a:lnTo>
                    <a:pt x="6" y="10"/>
                  </a:lnTo>
                  <a:lnTo>
                    <a:pt x="18" y="17"/>
                  </a:lnTo>
                  <a:lnTo>
                    <a:pt x="25" y="23"/>
                  </a:lnTo>
                  <a:lnTo>
                    <a:pt x="25" y="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1" name="Freeform 281"/>
            <p:cNvSpPr>
              <a:spLocks/>
            </p:cNvSpPr>
            <p:nvPr/>
          </p:nvSpPr>
          <p:spPr bwMode="auto">
            <a:xfrm>
              <a:off x="1321" y="3136"/>
              <a:ext cx="35" cy="32"/>
            </a:xfrm>
            <a:custGeom>
              <a:avLst/>
              <a:gdLst>
                <a:gd name="T0" fmla="*/ 0 w 35"/>
                <a:gd name="T1" fmla="*/ 0 h 32"/>
                <a:gd name="T2" fmla="*/ 9 w 35"/>
                <a:gd name="T3" fmla="*/ 4 h 32"/>
                <a:gd name="T4" fmla="*/ 22 w 35"/>
                <a:gd name="T5" fmla="*/ 13 h 32"/>
                <a:gd name="T6" fmla="*/ 34 w 35"/>
                <a:gd name="T7" fmla="*/ 23 h 32"/>
                <a:gd name="T8" fmla="*/ 35 w 35"/>
                <a:gd name="T9" fmla="*/ 32 h 32"/>
                <a:gd name="T10" fmla="*/ 28 w 35"/>
                <a:gd name="T11" fmla="*/ 31 h 32"/>
                <a:gd name="T12" fmla="*/ 18 w 35"/>
                <a:gd name="T13" fmla="*/ 22 h 32"/>
                <a:gd name="T14" fmla="*/ 7 w 35"/>
                <a:gd name="T15" fmla="*/ 9 h 32"/>
                <a:gd name="T16" fmla="*/ 0 w 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0" y="0"/>
                  </a:moveTo>
                  <a:lnTo>
                    <a:pt x="9" y="4"/>
                  </a:lnTo>
                  <a:lnTo>
                    <a:pt x="22" y="13"/>
                  </a:lnTo>
                  <a:lnTo>
                    <a:pt x="34" y="23"/>
                  </a:lnTo>
                  <a:lnTo>
                    <a:pt x="35" y="32"/>
                  </a:lnTo>
                  <a:lnTo>
                    <a:pt x="28" y="31"/>
                  </a:lnTo>
                  <a:lnTo>
                    <a:pt x="18" y="22"/>
                  </a:lnTo>
                  <a:lnTo>
                    <a:pt x="7"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2" name="Freeform 282"/>
            <p:cNvSpPr>
              <a:spLocks/>
            </p:cNvSpPr>
            <p:nvPr/>
          </p:nvSpPr>
          <p:spPr bwMode="auto">
            <a:xfrm>
              <a:off x="1302" y="3134"/>
              <a:ext cx="18" cy="39"/>
            </a:xfrm>
            <a:custGeom>
              <a:avLst/>
              <a:gdLst>
                <a:gd name="T0" fmla="*/ 18 w 18"/>
                <a:gd name="T1" fmla="*/ 0 h 39"/>
                <a:gd name="T2" fmla="*/ 13 w 18"/>
                <a:gd name="T3" fmla="*/ 8 h 39"/>
                <a:gd name="T4" fmla="*/ 6 w 18"/>
                <a:gd name="T5" fmla="*/ 19 h 39"/>
                <a:gd name="T6" fmla="*/ 0 w 18"/>
                <a:gd name="T7" fmla="*/ 31 h 39"/>
                <a:gd name="T8" fmla="*/ 1 w 18"/>
                <a:gd name="T9" fmla="*/ 39 h 39"/>
                <a:gd name="T10" fmla="*/ 7 w 18"/>
                <a:gd name="T11" fmla="*/ 36 h 39"/>
                <a:gd name="T12" fmla="*/ 12 w 18"/>
                <a:gd name="T13" fmla="*/ 25 h 39"/>
                <a:gd name="T14" fmla="*/ 16 w 18"/>
                <a:gd name="T15" fmla="*/ 11 h 39"/>
                <a:gd name="T16" fmla="*/ 18 w 18"/>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9"/>
                <a:gd name="T29" fmla="*/ 18 w 18"/>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9">
                  <a:moveTo>
                    <a:pt x="18" y="0"/>
                  </a:moveTo>
                  <a:lnTo>
                    <a:pt x="13" y="8"/>
                  </a:lnTo>
                  <a:lnTo>
                    <a:pt x="6" y="19"/>
                  </a:lnTo>
                  <a:lnTo>
                    <a:pt x="0" y="31"/>
                  </a:lnTo>
                  <a:lnTo>
                    <a:pt x="1" y="39"/>
                  </a:lnTo>
                  <a:lnTo>
                    <a:pt x="7" y="36"/>
                  </a:lnTo>
                  <a:lnTo>
                    <a:pt x="12" y="25"/>
                  </a:lnTo>
                  <a:lnTo>
                    <a:pt x="16" y="11"/>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3" name="Freeform 283"/>
            <p:cNvSpPr>
              <a:spLocks/>
            </p:cNvSpPr>
            <p:nvPr/>
          </p:nvSpPr>
          <p:spPr bwMode="auto">
            <a:xfrm>
              <a:off x="1324" y="3143"/>
              <a:ext cx="10" cy="43"/>
            </a:xfrm>
            <a:custGeom>
              <a:avLst/>
              <a:gdLst>
                <a:gd name="T0" fmla="*/ 0 w 10"/>
                <a:gd name="T1" fmla="*/ 0 h 43"/>
                <a:gd name="T2" fmla="*/ 0 w 10"/>
                <a:gd name="T3" fmla="*/ 8 h 43"/>
                <a:gd name="T4" fmla="*/ 0 w 10"/>
                <a:gd name="T5" fmla="*/ 22 h 43"/>
                <a:gd name="T6" fmla="*/ 1 w 10"/>
                <a:gd name="T7" fmla="*/ 37 h 43"/>
                <a:gd name="T8" fmla="*/ 6 w 10"/>
                <a:gd name="T9" fmla="*/ 43 h 43"/>
                <a:gd name="T10" fmla="*/ 10 w 10"/>
                <a:gd name="T11" fmla="*/ 37 h 43"/>
                <a:gd name="T12" fmla="*/ 7 w 10"/>
                <a:gd name="T13" fmla="*/ 24 h 43"/>
                <a:gd name="T14" fmla="*/ 3 w 10"/>
                <a:gd name="T15" fmla="*/ 10 h 43"/>
                <a:gd name="T16" fmla="*/ 0 w 10"/>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3"/>
                <a:gd name="T29" fmla="*/ 10 w 1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3">
                  <a:moveTo>
                    <a:pt x="0" y="0"/>
                  </a:moveTo>
                  <a:lnTo>
                    <a:pt x="0" y="8"/>
                  </a:lnTo>
                  <a:lnTo>
                    <a:pt x="0" y="22"/>
                  </a:lnTo>
                  <a:lnTo>
                    <a:pt x="1" y="37"/>
                  </a:lnTo>
                  <a:lnTo>
                    <a:pt x="6" y="43"/>
                  </a:lnTo>
                  <a:lnTo>
                    <a:pt x="10" y="37"/>
                  </a:lnTo>
                  <a:lnTo>
                    <a:pt x="7" y="24"/>
                  </a:lnTo>
                  <a:lnTo>
                    <a:pt x="3"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4" name="Freeform 284"/>
            <p:cNvSpPr>
              <a:spLocks/>
            </p:cNvSpPr>
            <p:nvPr/>
          </p:nvSpPr>
          <p:spPr bwMode="auto">
            <a:xfrm>
              <a:off x="1281" y="3121"/>
              <a:ext cx="33" cy="38"/>
            </a:xfrm>
            <a:custGeom>
              <a:avLst/>
              <a:gdLst>
                <a:gd name="T0" fmla="*/ 33 w 33"/>
                <a:gd name="T1" fmla="*/ 0 h 38"/>
                <a:gd name="T2" fmla="*/ 25 w 33"/>
                <a:gd name="T3" fmla="*/ 12 h 38"/>
                <a:gd name="T4" fmla="*/ 16 w 33"/>
                <a:gd name="T5" fmla="*/ 27 h 38"/>
                <a:gd name="T6" fmla="*/ 8 w 33"/>
                <a:gd name="T7" fmla="*/ 37 h 38"/>
                <a:gd name="T8" fmla="*/ 0 w 33"/>
                <a:gd name="T9" fmla="*/ 38 h 38"/>
                <a:gd name="T10" fmla="*/ 2 w 33"/>
                <a:gd name="T11" fmla="*/ 31 h 38"/>
                <a:gd name="T12" fmla="*/ 12 w 33"/>
                <a:gd name="T13" fmla="*/ 19 h 38"/>
                <a:gd name="T14" fmla="*/ 24 w 33"/>
                <a:gd name="T15" fmla="*/ 7 h 38"/>
                <a:gd name="T16" fmla="*/ 33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8"/>
                <a:gd name="T29" fmla="*/ 33 w 3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8">
                  <a:moveTo>
                    <a:pt x="33" y="0"/>
                  </a:moveTo>
                  <a:lnTo>
                    <a:pt x="25" y="12"/>
                  </a:lnTo>
                  <a:lnTo>
                    <a:pt x="16" y="27"/>
                  </a:lnTo>
                  <a:lnTo>
                    <a:pt x="8" y="37"/>
                  </a:lnTo>
                  <a:lnTo>
                    <a:pt x="0" y="38"/>
                  </a:lnTo>
                  <a:lnTo>
                    <a:pt x="2" y="31"/>
                  </a:lnTo>
                  <a:lnTo>
                    <a:pt x="12" y="19"/>
                  </a:lnTo>
                  <a:lnTo>
                    <a:pt x="24" y="7"/>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5" name="Freeform 285"/>
            <p:cNvSpPr>
              <a:spLocks/>
            </p:cNvSpPr>
            <p:nvPr/>
          </p:nvSpPr>
          <p:spPr bwMode="auto">
            <a:xfrm>
              <a:off x="1286" y="2908"/>
              <a:ext cx="56" cy="12"/>
            </a:xfrm>
            <a:custGeom>
              <a:avLst/>
              <a:gdLst>
                <a:gd name="T0" fmla="*/ 56 w 56"/>
                <a:gd name="T1" fmla="*/ 10 h 12"/>
                <a:gd name="T2" fmla="*/ 50 w 56"/>
                <a:gd name="T3" fmla="*/ 10 h 12"/>
                <a:gd name="T4" fmla="*/ 41 w 56"/>
                <a:gd name="T5" fmla="*/ 12 h 12"/>
                <a:gd name="T6" fmla="*/ 32 w 56"/>
                <a:gd name="T7" fmla="*/ 12 h 12"/>
                <a:gd name="T8" fmla="*/ 23 w 56"/>
                <a:gd name="T9" fmla="*/ 12 h 12"/>
                <a:gd name="T10" fmla="*/ 14 w 56"/>
                <a:gd name="T11" fmla="*/ 12 h 12"/>
                <a:gd name="T12" fmla="*/ 7 w 56"/>
                <a:gd name="T13" fmla="*/ 10 h 12"/>
                <a:gd name="T14" fmla="*/ 3 w 56"/>
                <a:gd name="T15" fmla="*/ 8 h 12"/>
                <a:gd name="T16" fmla="*/ 0 w 56"/>
                <a:gd name="T17" fmla="*/ 5 h 12"/>
                <a:gd name="T18" fmla="*/ 1 w 56"/>
                <a:gd name="T19" fmla="*/ 2 h 12"/>
                <a:gd name="T20" fmla="*/ 5 w 56"/>
                <a:gd name="T21" fmla="*/ 0 h 12"/>
                <a:gd name="T22" fmla="*/ 13 w 56"/>
                <a:gd name="T23" fmla="*/ 0 h 12"/>
                <a:gd name="T24" fmla="*/ 22 w 56"/>
                <a:gd name="T25" fmla="*/ 3 h 12"/>
                <a:gd name="T26" fmla="*/ 31 w 56"/>
                <a:gd name="T27" fmla="*/ 5 h 12"/>
                <a:gd name="T28" fmla="*/ 41 w 56"/>
                <a:gd name="T29" fmla="*/ 8 h 12"/>
                <a:gd name="T30" fmla="*/ 48 w 56"/>
                <a:gd name="T31" fmla="*/ 9 h 12"/>
                <a:gd name="T32" fmla="*/ 56 w 56"/>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2"/>
                <a:gd name="T53" fmla="*/ 56 w 5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2">
                  <a:moveTo>
                    <a:pt x="56" y="10"/>
                  </a:moveTo>
                  <a:lnTo>
                    <a:pt x="50" y="10"/>
                  </a:lnTo>
                  <a:lnTo>
                    <a:pt x="41" y="12"/>
                  </a:lnTo>
                  <a:lnTo>
                    <a:pt x="32" y="12"/>
                  </a:lnTo>
                  <a:lnTo>
                    <a:pt x="23" y="12"/>
                  </a:lnTo>
                  <a:lnTo>
                    <a:pt x="14" y="12"/>
                  </a:lnTo>
                  <a:lnTo>
                    <a:pt x="7" y="10"/>
                  </a:lnTo>
                  <a:lnTo>
                    <a:pt x="3" y="8"/>
                  </a:lnTo>
                  <a:lnTo>
                    <a:pt x="0" y="5"/>
                  </a:lnTo>
                  <a:lnTo>
                    <a:pt x="1" y="2"/>
                  </a:lnTo>
                  <a:lnTo>
                    <a:pt x="5" y="0"/>
                  </a:lnTo>
                  <a:lnTo>
                    <a:pt x="13" y="0"/>
                  </a:lnTo>
                  <a:lnTo>
                    <a:pt x="22" y="3"/>
                  </a:lnTo>
                  <a:lnTo>
                    <a:pt x="31" y="5"/>
                  </a:lnTo>
                  <a:lnTo>
                    <a:pt x="41" y="8"/>
                  </a:lnTo>
                  <a:lnTo>
                    <a:pt x="48" y="9"/>
                  </a:lnTo>
                  <a:lnTo>
                    <a:pt x="56"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6" name="Freeform 286"/>
            <p:cNvSpPr>
              <a:spLocks/>
            </p:cNvSpPr>
            <p:nvPr/>
          </p:nvSpPr>
          <p:spPr bwMode="auto">
            <a:xfrm>
              <a:off x="1294" y="2886"/>
              <a:ext cx="55" cy="19"/>
            </a:xfrm>
            <a:custGeom>
              <a:avLst/>
              <a:gdLst>
                <a:gd name="T0" fmla="*/ 55 w 55"/>
                <a:gd name="T1" fmla="*/ 19 h 19"/>
                <a:gd name="T2" fmla="*/ 49 w 55"/>
                <a:gd name="T3" fmla="*/ 19 h 19"/>
                <a:gd name="T4" fmla="*/ 42 w 55"/>
                <a:gd name="T5" fmla="*/ 18 h 19"/>
                <a:gd name="T6" fmla="*/ 33 w 55"/>
                <a:gd name="T7" fmla="*/ 16 h 19"/>
                <a:gd name="T8" fmla="*/ 24 w 55"/>
                <a:gd name="T9" fmla="*/ 15 h 19"/>
                <a:gd name="T10" fmla="*/ 15 w 55"/>
                <a:gd name="T11" fmla="*/ 13 h 19"/>
                <a:gd name="T12" fmla="*/ 8 w 55"/>
                <a:gd name="T13" fmla="*/ 10 h 19"/>
                <a:gd name="T14" fmla="*/ 3 w 55"/>
                <a:gd name="T15" fmla="*/ 6 h 19"/>
                <a:gd name="T16" fmla="*/ 0 w 55"/>
                <a:gd name="T17" fmla="*/ 3 h 19"/>
                <a:gd name="T18" fmla="*/ 2 w 55"/>
                <a:gd name="T19" fmla="*/ 0 h 19"/>
                <a:gd name="T20" fmla="*/ 8 w 55"/>
                <a:gd name="T21" fmla="*/ 0 h 19"/>
                <a:gd name="T22" fmla="*/ 15 w 55"/>
                <a:gd name="T23" fmla="*/ 1 h 19"/>
                <a:gd name="T24" fmla="*/ 24 w 55"/>
                <a:gd name="T25" fmla="*/ 6 h 19"/>
                <a:gd name="T26" fmla="*/ 34 w 55"/>
                <a:gd name="T27" fmla="*/ 10 h 19"/>
                <a:gd name="T28" fmla="*/ 43 w 55"/>
                <a:gd name="T29" fmla="*/ 13 h 19"/>
                <a:gd name="T30" fmla="*/ 51 w 55"/>
                <a:gd name="T31" fmla="*/ 18 h 19"/>
                <a:gd name="T32" fmla="*/ 55 w 5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9"/>
                <a:gd name="T53" fmla="*/ 55 w 5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9">
                  <a:moveTo>
                    <a:pt x="55" y="19"/>
                  </a:moveTo>
                  <a:lnTo>
                    <a:pt x="49" y="19"/>
                  </a:lnTo>
                  <a:lnTo>
                    <a:pt x="42" y="18"/>
                  </a:lnTo>
                  <a:lnTo>
                    <a:pt x="33" y="16"/>
                  </a:lnTo>
                  <a:lnTo>
                    <a:pt x="24" y="15"/>
                  </a:lnTo>
                  <a:lnTo>
                    <a:pt x="15" y="13"/>
                  </a:lnTo>
                  <a:lnTo>
                    <a:pt x="8" y="10"/>
                  </a:lnTo>
                  <a:lnTo>
                    <a:pt x="3" y="6"/>
                  </a:lnTo>
                  <a:lnTo>
                    <a:pt x="0" y="3"/>
                  </a:lnTo>
                  <a:lnTo>
                    <a:pt x="2" y="0"/>
                  </a:lnTo>
                  <a:lnTo>
                    <a:pt x="8" y="0"/>
                  </a:lnTo>
                  <a:lnTo>
                    <a:pt x="15" y="1"/>
                  </a:lnTo>
                  <a:lnTo>
                    <a:pt x="24" y="6"/>
                  </a:lnTo>
                  <a:lnTo>
                    <a:pt x="34" y="10"/>
                  </a:lnTo>
                  <a:lnTo>
                    <a:pt x="43" y="13"/>
                  </a:lnTo>
                  <a:lnTo>
                    <a:pt x="51" y="18"/>
                  </a:lnTo>
                  <a:lnTo>
                    <a:pt x="55"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7" name="Freeform 287"/>
            <p:cNvSpPr>
              <a:spLocks/>
            </p:cNvSpPr>
            <p:nvPr/>
          </p:nvSpPr>
          <p:spPr bwMode="auto">
            <a:xfrm>
              <a:off x="1271" y="2936"/>
              <a:ext cx="51" cy="12"/>
            </a:xfrm>
            <a:custGeom>
              <a:avLst/>
              <a:gdLst>
                <a:gd name="T0" fmla="*/ 51 w 51"/>
                <a:gd name="T1" fmla="*/ 5 h 12"/>
                <a:gd name="T2" fmla="*/ 50 w 51"/>
                <a:gd name="T3" fmla="*/ 8 h 12"/>
                <a:gd name="T4" fmla="*/ 44 w 51"/>
                <a:gd name="T5" fmla="*/ 9 h 12"/>
                <a:gd name="T6" fmla="*/ 37 w 51"/>
                <a:gd name="T7" fmla="*/ 11 h 12"/>
                <a:gd name="T8" fmla="*/ 28 w 51"/>
                <a:gd name="T9" fmla="*/ 12 h 12"/>
                <a:gd name="T10" fmla="*/ 18 w 51"/>
                <a:gd name="T11" fmla="*/ 12 h 12"/>
                <a:gd name="T12" fmla="*/ 10 w 51"/>
                <a:gd name="T13" fmla="*/ 11 h 12"/>
                <a:gd name="T14" fmla="*/ 3 w 51"/>
                <a:gd name="T15" fmla="*/ 9 h 12"/>
                <a:gd name="T16" fmla="*/ 0 w 51"/>
                <a:gd name="T17" fmla="*/ 5 h 12"/>
                <a:gd name="T18" fmla="*/ 0 w 51"/>
                <a:gd name="T19" fmla="*/ 2 h 12"/>
                <a:gd name="T20" fmla="*/ 3 w 51"/>
                <a:gd name="T21" fmla="*/ 0 h 12"/>
                <a:gd name="T22" fmla="*/ 10 w 51"/>
                <a:gd name="T23" fmla="*/ 0 h 12"/>
                <a:gd name="T24" fmla="*/ 18 w 51"/>
                <a:gd name="T25" fmla="*/ 2 h 12"/>
                <a:gd name="T26" fmla="*/ 26 w 51"/>
                <a:gd name="T27" fmla="*/ 3 h 12"/>
                <a:gd name="T28" fmla="*/ 37 w 51"/>
                <a:gd name="T29" fmla="*/ 3 h 12"/>
                <a:gd name="T30" fmla="*/ 44 w 51"/>
                <a:gd name="T31" fmla="*/ 5 h 12"/>
                <a:gd name="T32" fmla="*/ 51 w 51"/>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51" y="5"/>
                  </a:moveTo>
                  <a:lnTo>
                    <a:pt x="50" y="8"/>
                  </a:lnTo>
                  <a:lnTo>
                    <a:pt x="44" y="9"/>
                  </a:lnTo>
                  <a:lnTo>
                    <a:pt x="37" y="11"/>
                  </a:lnTo>
                  <a:lnTo>
                    <a:pt x="28" y="12"/>
                  </a:lnTo>
                  <a:lnTo>
                    <a:pt x="18" y="12"/>
                  </a:lnTo>
                  <a:lnTo>
                    <a:pt x="10" y="11"/>
                  </a:lnTo>
                  <a:lnTo>
                    <a:pt x="3" y="9"/>
                  </a:lnTo>
                  <a:lnTo>
                    <a:pt x="0" y="5"/>
                  </a:lnTo>
                  <a:lnTo>
                    <a:pt x="0" y="2"/>
                  </a:lnTo>
                  <a:lnTo>
                    <a:pt x="3" y="0"/>
                  </a:lnTo>
                  <a:lnTo>
                    <a:pt x="10" y="0"/>
                  </a:lnTo>
                  <a:lnTo>
                    <a:pt x="18" y="2"/>
                  </a:lnTo>
                  <a:lnTo>
                    <a:pt x="26" y="3"/>
                  </a:lnTo>
                  <a:lnTo>
                    <a:pt x="37" y="3"/>
                  </a:lnTo>
                  <a:lnTo>
                    <a:pt x="44" y="5"/>
                  </a:lnTo>
                  <a:lnTo>
                    <a:pt x="51"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8" name="Freeform 288"/>
            <p:cNvSpPr>
              <a:spLocks/>
            </p:cNvSpPr>
            <p:nvPr/>
          </p:nvSpPr>
          <p:spPr bwMode="auto">
            <a:xfrm>
              <a:off x="1256" y="2961"/>
              <a:ext cx="61" cy="20"/>
            </a:xfrm>
            <a:custGeom>
              <a:avLst/>
              <a:gdLst>
                <a:gd name="T0" fmla="*/ 61 w 61"/>
                <a:gd name="T1" fmla="*/ 0 h 20"/>
                <a:gd name="T2" fmla="*/ 53 w 61"/>
                <a:gd name="T3" fmla="*/ 5 h 20"/>
                <a:gd name="T4" fmla="*/ 46 w 61"/>
                <a:gd name="T5" fmla="*/ 9 h 20"/>
                <a:gd name="T6" fmla="*/ 35 w 61"/>
                <a:gd name="T7" fmla="*/ 12 h 20"/>
                <a:gd name="T8" fmla="*/ 25 w 61"/>
                <a:gd name="T9" fmla="*/ 17 h 20"/>
                <a:gd name="T10" fmla="*/ 16 w 61"/>
                <a:gd name="T11" fmla="*/ 18 h 20"/>
                <a:gd name="T12" fmla="*/ 7 w 61"/>
                <a:gd name="T13" fmla="*/ 20 h 20"/>
                <a:gd name="T14" fmla="*/ 3 w 61"/>
                <a:gd name="T15" fmla="*/ 18 h 20"/>
                <a:gd name="T16" fmla="*/ 0 w 61"/>
                <a:gd name="T17" fmla="*/ 15 h 20"/>
                <a:gd name="T18" fmla="*/ 2 w 61"/>
                <a:gd name="T19" fmla="*/ 11 h 20"/>
                <a:gd name="T20" fmla="*/ 6 w 61"/>
                <a:gd name="T21" fmla="*/ 8 h 20"/>
                <a:gd name="T22" fmla="*/ 15 w 61"/>
                <a:gd name="T23" fmla="*/ 6 h 20"/>
                <a:gd name="T24" fmla="*/ 25 w 61"/>
                <a:gd name="T25" fmla="*/ 5 h 20"/>
                <a:gd name="T26" fmla="*/ 35 w 61"/>
                <a:gd name="T27" fmla="*/ 5 h 20"/>
                <a:gd name="T28" fmla="*/ 46 w 61"/>
                <a:gd name="T29" fmla="*/ 3 h 20"/>
                <a:gd name="T30" fmla="*/ 55 w 61"/>
                <a:gd name="T31" fmla="*/ 2 h 20"/>
                <a:gd name="T32" fmla="*/ 61 w 61"/>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
                <a:gd name="T53" fmla="*/ 61 w 6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
                  <a:moveTo>
                    <a:pt x="61" y="0"/>
                  </a:moveTo>
                  <a:lnTo>
                    <a:pt x="53" y="5"/>
                  </a:lnTo>
                  <a:lnTo>
                    <a:pt x="46" y="9"/>
                  </a:lnTo>
                  <a:lnTo>
                    <a:pt x="35" y="12"/>
                  </a:lnTo>
                  <a:lnTo>
                    <a:pt x="25" y="17"/>
                  </a:lnTo>
                  <a:lnTo>
                    <a:pt x="16" y="18"/>
                  </a:lnTo>
                  <a:lnTo>
                    <a:pt x="7" y="20"/>
                  </a:lnTo>
                  <a:lnTo>
                    <a:pt x="3" y="18"/>
                  </a:lnTo>
                  <a:lnTo>
                    <a:pt x="0" y="15"/>
                  </a:lnTo>
                  <a:lnTo>
                    <a:pt x="2" y="11"/>
                  </a:lnTo>
                  <a:lnTo>
                    <a:pt x="6" y="8"/>
                  </a:lnTo>
                  <a:lnTo>
                    <a:pt x="15" y="6"/>
                  </a:lnTo>
                  <a:lnTo>
                    <a:pt x="25" y="5"/>
                  </a:lnTo>
                  <a:lnTo>
                    <a:pt x="35" y="5"/>
                  </a:lnTo>
                  <a:lnTo>
                    <a:pt x="46" y="3"/>
                  </a:lnTo>
                  <a:lnTo>
                    <a:pt x="55" y="2"/>
                  </a:lnTo>
                  <a:lnTo>
                    <a:pt x="6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9" name="Freeform 289"/>
            <p:cNvSpPr>
              <a:spLocks/>
            </p:cNvSpPr>
            <p:nvPr/>
          </p:nvSpPr>
          <p:spPr bwMode="auto">
            <a:xfrm>
              <a:off x="1240" y="2989"/>
              <a:ext cx="66" cy="23"/>
            </a:xfrm>
            <a:custGeom>
              <a:avLst/>
              <a:gdLst>
                <a:gd name="T0" fmla="*/ 66 w 66"/>
                <a:gd name="T1" fmla="*/ 0 h 23"/>
                <a:gd name="T2" fmla="*/ 60 w 66"/>
                <a:gd name="T3" fmla="*/ 3 h 23"/>
                <a:gd name="T4" fmla="*/ 50 w 66"/>
                <a:gd name="T5" fmla="*/ 8 h 23"/>
                <a:gd name="T6" fmla="*/ 40 w 66"/>
                <a:gd name="T7" fmla="*/ 12 h 23"/>
                <a:gd name="T8" fmla="*/ 28 w 66"/>
                <a:gd name="T9" fmla="*/ 17 h 23"/>
                <a:gd name="T10" fmla="*/ 18 w 66"/>
                <a:gd name="T11" fmla="*/ 20 h 23"/>
                <a:gd name="T12" fmla="*/ 7 w 66"/>
                <a:gd name="T13" fmla="*/ 23 h 23"/>
                <a:gd name="T14" fmla="*/ 1 w 66"/>
                <a:gd name="T15" fmla="*/ 21 h 23"/>
                <a:gd name="T16" fmla="*/ 0 w 66"/>
                <a:gd name="T17" fmla="*/ 18 h 23"/>
                <a:gd name="T18" fmla="*/ 3 w 66"/>
                <a:gd name="T19" fmla="*/ 14 h 23"/>
                <a:gd name="T20" fmla="*/ 10 w 66"/>
                <a:gd name="T21" fmla="*/ 11 h 23"/>
                <a:gd name="T22" fmla="*/ 19 w 66"/>
                <a:gd name="T23" fmla="*/ 8 h 23"/>
                <a:gd name="T24" fmla="*/ 31 w 66"/>
                <a:gd name="T25" fmla="*/ 6 h 23"/>
                <a:gd name="T26" fmla="*/ 43 w 66"/>
                <a:gd name="T27" fmla="*/ 5 h 23"/>
                <a:gd name="T28" fmla="*/ 53 w 66"/>
                <a:gd name="T29" fmla="*/ 3 h 23"/>
                <a:gd name="T30" fmla="*/ 62 w 66"/>
                <a:gd name="T31" fmla="*/ 2 h 23"/>
                <a:gd name="T32" fmla="*/ 66 w 6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3"/>
                <a:gd name="T53" fmla="*/ 66 w 6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3">
                  <a:moveTo>
                    <a:pt x="66" y="0"/>
                  </a:moveTo>
                  <a:lnTo>
                    <a:pt x="60" y="3"/>
                  </a:lnTo>
                  <a:lnTo>
                    <a:pt x="50" y="8"/>
                  </a:lnTo>
                  <a:lnTo>
                    <a:pt x="40" y="12"/>
                  </a:lnTo>
                  <a:lnTo>
                    <a:pt x="28" y="17"/>
                  </a:lnTo>
                  <a:lnTo>
                    <a:pt x="18" y="20"/>
                  </a:lnTo>
                  <a:lnTo>
                    <a:pt x="7" y="23"/>
                  </a:lnTo>
                  <a:lnTo>
                    <a:pt x="1" y="21"/>
                  </a:lnTo>
                  <a:lnTo>
                    <a:pt x="0" y="18"/>
                  </a:lnTo>
                  <a:lnTo>
                    <a:pt x="3" y="14"/>
                  </a:lnTo>
                  <a:lnTo>
                    <a:pt x="10" y="11"/>
                  </a:lnTo>
                  <a:lnTo>
                    <a:pt x="19" y="8"/>
                  </a:lnTo>
                  <a:lnTo>
                    <a:pt x="31" y="6"/>
                  </a:lnTo>
                  <a:lnTo>
                    <a:pt x="43" y="5"/>
                  </a:lnTo>
                  <a:lnTo>
                    <a:pt x="53" y="3"/>
                  </a:lnTo>
                  <a:lnTo>
                    <a:pt x="62" y="2"/>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0" name="Freeform 290"/>
            <p:cNvSpPr>
              <a:spLocks/>
            </p:cNvSpPr>
            <p:nvPr/>
          </p:nvSpPr>
          <p:spPr bwMode="auto">
            <a:xfrm>
              <a:off x="1235" y="3041"/>
              <a:ext cx="71" cy="36"/>
            </a:xfrm>
            <a:custGeom>
              <a:avLst/>
              <a:gdLst>
                <a:gd name="T0" fmla="*/ 71 w 71"/>
                <a:gd name="T1" fmla="*/ 0 h 36"/>
                <a:gd name="T2" fmla="*/ 64 w 71"/>
                <a:gd name="T3" fmla="*/ 6 h 36"/>
                <a:gd name="T4" fmla="*/ 55 w 71"/>
                <a:gd name="T5" fmla="*/ 13 h 36"/>
                <a:gd name="T6" fmla="*/ 45 w 71"/>
                <a:gd name="T7" fmla="*/ 21 h 36"/>
                <a:gd name="T8" fmla="*/ 33 w 71"/>
                <a:gd name="T9" fmla="*/ 27 h 36"/>
                <a:gd name="T10" fmla="*/ 21 w 71"/>
                <a:gd name="T11" fmla="*/ 31 h 36"/>
                <a:gd name="T12" fmla="*/ 12 w 71"/>
                <a:gd name="T13" fmla="*/ 36 h 36"/>
                <a:gd name="T14" fmla="*/ 5 w 71"/>
                <a:gd name="T15" fmla="*/ 36 h 36"/>
                <a:gd name="T16" fmla="*/ 0 w 71"/>
                <a:gd name="T17" fmla="*/ 34 h 36"/>
                <a:gd name="T18" fmla="*/ 2 w 71"/>
                <a:gd name="T19" fmla="*/ 30 h 36"/>
                <a:gd name="T20" fmla="*/ 9 w 71"/>
                <a:gd name="T21" fmla="*/ 25 h 36"/>
                <a:gd name="T22" fmla="*/ 20 w 71"/>
                <a:gd name="T23" fmla="*/ 21 h 36"/>
                <a:gd name="T24" fmla="*/ 31 w 71"/>
                <a:gd name="T25" fmla="*/ 16 h 36"/>
                <a:gd name="T26" fmla="*/ 45 w 71"/>
                <a:gd name="T27" fmla="*/ 13 h 36"/>
                <a:gd name="T28" fmla="*/ 56 w 71"/>
                <a:gd name="T29" fmla="*/ 9 h 36"/>
                <a:gd name="T30" fmla="*/ 65 w 71"/>
                <a:gd name="T31" fmla="*/ 5 h 36"/>
                <a:gd name="T32" fmla="*/ 71 w 7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36"/>
                <a:gd name="T53" fmla="*/ 71 w 7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36">
                  <a:moveTo>
                    <a:pt x="71" y="0"/>
                  </a:moveTo>
                  <a:lnTo>
                    <a:pt x="64" y="6"/>
                  </a:lnTo>
                  <a:lnTo>
                    <a:pt x="55" y="13"/>
                  </a:lnTo>
                  <a:lnTo>
                    <a:pt x="45" y="21"/>
                  </a:lnTo>
                  <a:lnTo>
                    <a:pt x="33" y="27"/>
                  </a:lnTo>
                  <a:lnTo>
                    <a:pt x="21" y="31"/>
                  </a:lnTo>
                  <a:lnTo>
                    <a:pt x="12" y="36"/>
                  </a:lnTo>
                  <a:lnTo>
                    <a:pt x="5" y="36"/>
                  </a:lnTo>
                  <a:lnTo>
                    <a:pt x="0" y="34"/>
                  </a:lnTo>
                  <a:lnTo>
                    <a:pt x="2" y="30"/>
                  </a:lnTo>
                  <a:lnTo>
                    <a:pt x="9" y="25"/>
                  </a:lnTo>
                  <a:lnTo>
                    <a:pt x="20" y="21"/>
                  </a:lnTo>
                  <a:lnTo>
                    <a:pt x="31" y="16"/>
                  </a:lnTo>
                  <a:lnTo>
                    <a:pt x="45" y="13"/>
                  </a:lnTo>
                  <a:lnTo>
                    <a:pt x="56" y="9"/>
                  </a:lnTo>
                  <a:lnTo>
                    <a:pt x="65" y="5"/>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1" name="Freeform 291"/>
            <p:cNvSpPr>
              <a:spLocks/>
            </p:cNvSpPr>
            <p:nvPr/>
          </p:nvSpPr>
          <p:spPr bwMode="auto">
            <a:xfrm>
              <a:off x="1247" y="3097"/>
              <a:ext cx="65" cy="43"/>
            </a:xfrm>
            <a:custGeom>
              <a:avLst/>
              <a:gdLst>
                <a:gd name="T0" fmla="*/ 65 w 65"/>
                <a:gd name="T1" fmla="*/ 0 h 43"/>
                <a:gd name="T2" fmla="*/ 61 w 65"/>
                <a:gd name="T3" fmla="*/ 6 h 43"/>
                <a:gd name="T4" fmla="*/ 52 w 65"/>
                <a:gd name="T5" fmla="*/ 14 h 43"/>
                <a:gd name="T6" fmla="*/ 42 w 65"/>
                <a:gd name="T7" fmla="*/ 21 h 43"/>
                <a:gd name="T8" fmla="*/ 31 w 65"/>
                <a:gd name="T9" fmla="*/ 30 h 43"/>
                <a:gd name="T10" fmla="*/ 21 w 65"/>
                <a:gd name="T11" fmla="*/ 36 h 43"/>
                <a:gd name="T12" fmla="*/ 11 w 65"/>
                <a:gd name="T13" fmla="*/ 42 h 43"/>
                <a:gd name="T14" fmla="*/ 5 w 65"/>
                <a:gd name="T15" fmla="*/ 43 h 43"/>
                <a:gd name="T16" fmla="*/ 0 w 65"/>
                <a:gd name="T17" fmla="*/ 42 h 43"/>
                <a:gd name="T18" fmla="*/ 2 w 65"/>
                <a:gd name="T19" fmla="*/ 37 h 43"/>
                <a:gd name="T20" fmla="*/ 8 w 65"/>
                <a:gd name="T21" fmla="*/ 31 h 43"/>
                <a:gd name="T22" fmla="*/ 16 w 65"/>
                <a:gd name="T23" fmla="*/ 25 h 43"/>
                <a:gd name="T24" fmla="*/ 28 w 65"/>
                <a:gd name="T25" fmla="*/ 20 h 43"/>
                <a:gd name="T26" fmla="*/ 42 w 65"/>
                <a:gd name="T27" fmla="*/ 14 h 43"/>
                <a:gd name="T28" fmla="*/ 52 w 65"/>
                <a:gd name="T29" fmla="*/ 8 h 43"/>
                <a:gd name="T30" fmla="*/ 61 w 65"/>
                <a:gd name="T31" fmla="*/ 3 h 43"/>
                <a:gd name="T32" fmla="*/ 65 w 6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3"/>
                <a:gd name="T53" fmla="*/ 65 w 65"/>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3">
                  <a:moveTo>
                    <a:pt x="65" y="0"/>
                  </a:moveTo>
                  <a:lnTo>
                    <a:pt x="61" y="6"/>
                  </a:lnTo>
                  <a:lnTo>
                    <a:pt x="52" y="14"/>
                  </a:lnTo>
                  <a:lnTo>
                    <a:pt x="42" y="21"/>
                  </a:lnTo>
                  <a:lnTo>
                    <a:pt x="31" y="30"/>
                  </a:lnTo>
                  <a:lnTo>
                    <a:pt x="21" y="36"/>
                  </a:lnTo>
                  <a:lnTo>
                    <a:pt x="11" y="42"/>
                  </a:lnTo>
                  <a:lnTo>
                    <a:pt x="5" y="43"/>
                  </a:lnTo>
                  <a:lnTo>
                    <a:pt x="0" y="42"/>
                  </a:lnTo>
                  <a:lnTo>
                    <a:pt x="2" y="37"/>
                  </a:lnTo>
                  <a:lnTo>
                    <a:pt x="8" y="31"/>
                  </a:lnTo>
                  <a:lnTo>
                    <a:pt x="16" y="25"/>
                  </a:lnTo>
                  <a:lnTo>
                    <a:pt x="28" y="20"/>
                  </a:lnTo>
                  <a:lnTo>
                    <a:pt x="42" y="14"/>
                  </a:lnTo>
                  <a:lnTo>
                    <a:pt x="52" y="8"/>
                  </a:lnTo>
                  <a:lnTo>
                    <a:pt x="61"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2" name="Freeform 292"/>
            <p:cNvSpPr>
              <a:spLocks/>
            </p:cNvSpPr>
            <p:nvPr/>
          </p:nvSpPr>
          <p:spPr bwMode="auto">
            <a:xfrm>
              <a:off x="1244" y="3015"/>
              <a:ext cx="59" cy="36"/>
            </a:xfrm>
            <a:custGeom>
              <a:avLst/>
              <a:gdLst>
                <a:gd name="T0" fmla="*/ 59 w 59"/>
                <a:gd name="T1" fmla="*/ 0 h 36"/>
                <a:gd name="T2" fmla="*/ 55 w 59"/>
                <a:gd name="T3" fmla="*/ 4 h 36"/>
                <a:gd name="T4" fmla="*/ 46 w 59"/>
                <a:gd name="T5" fmla="*/ 10 h 36"/>
                <a:gd name="T6" fmla="*/ 37 w 59"/>
                <a:gd name="T7" fmla="*/ 17 h 36"/>
                <a:gd name="T8" fmla="*/ 27 w 59"/>
                <a:gd name="T9" fmla="*/ 25 h 36"/>
                <a:gd name="T10" fmla="*/ 18 w 59"/>
                <a:gd name="T11" fmla="*/ 31 h 36"/>
                <a:gd name="T12" fmla="*/ 9 w 59"/>
                <a:gd name="T13" fmla="*/ 35 h 36"/>
                <a:gd name="T14" fmla="*/ 3 w 59"/>
                <a:gd name="T15" fmla="*/ 36 h 36"/>
                <a:gd name="T16" fmla="*/ 0 w 59"/>
                <a:gd name="T17" fmla="*/ 34 h 36"/>
                <a:gd name="T18" fmla="*/ 2 w 59"/>
                <a:gd name="T19" fmla="*/ 29 h 36"/>
                <a:gd name="T20" fmla="*/ 8 w 59"/>
                <a:gd name="T21" fmla="*/ 23 h 36"/>
                <a:gd name="T22" fmla="*/ 16 w 59"/>
                <a:gd name="T23" fmla="*/ 19 h 36"/>
                <a:gd name="T24" fmla="*/ 27 w 59"/>
                <a:gd name="T25" fmla="*/ 14 h 36"/>
                <a:gd name="T26" fmla="*/ 37 w 59"/>
                <a:gd name="T27" fmla="*/ 10 h 36"/>
                <a:gd name="T28" fmla="*/ 47 w 59"/>
                <a:gd name="T29" fmla="*/ 5 h 36"/>
                <a:gd name="T30" fmla="*/ 55 w 59"/>
                <a:gd name="T31" fmla="*/ 2 h 36"/>
                <a:gd name="T32" fmla="*/ 59 w 5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6"/>
                <a:gd name="T53" fmla="*/ 59 w 5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6">
                  <a:moveTo>
                    <a:pt x="59" y="0"/>
                  </a:moveTo>
                  <a:lnTo>
                    <a:pt x="55" y="4"/>
                  </a:lnTo>
                  <a:lnTo>
                    <a:pt x="46" y="10"/>
                  </a:lnTo>
                  <a:lnTo>
                    <a:pt x="37" y="17"/>
                  </a:lnTo>
                  <a:lnTo>
                    <a:pt x="27" y="25"/>
                  </a:lnTo>
                  <a:lnTo>
                    <a:pt x="18" y="31"/>
                  </a:lnTo>
                  <a:lnTo>
                    <a:pt x="9" y="35"/>
                  </a:lnTo>
                  <a:lnTo>
                    <a:pt x="3" y="36"/>
                  </a:lnTo>
                  <a:lnTo>
                    <a:pt x="0" y="34"/>
                  </a:lnTo>
                  <a:lnTo>
                    <a:pt x="2" y="29"/>
                  </a:lnTo>
                  <a:lnTo>
                    <a:pt x="8" y="23"/>
                  </a:lnTo>
                  <a:lnTo>
                    <a:pt x="16" y="19"/>
                  </a:lnTo>
                  <a:lnTo>
                    <a:pt x="27" y="14"/>
                  </a:lnTo>
                  <a:lnTo>
                    <a:pt x="37" y="10"/>
                  </a:lnTo>
                  <a:lnTo>
                    <a:pt x="47" y="5"/>
                  </a:lnTo>
                  <a:lnTo>
                    <a:pt x="55"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3" name="Freeform 293"/>
            <p:cNvSpPr>
              <a:spLocks/>
            </p:cNvSpPr>
            <p:nvPr/>
          </p:nvSpPr>
          <p:spPr bwMode="auto">
            <a:xfrm>
              <a:off x="1299" y="3017"/>
              <a:ext cx="87" cy="57"/>
            </a:xfrm>
            <a:custGeom>
              <a:avLst/>
              <a:gdLst>
                <a:gd name="T0" fmla="*/ 87 w 87"/>
                <a:gd name="T1" fmla="*/ 55 h 57"/>
                <a:gd name="T2" fmla="*/ 83 w 87"/>
                <a:gd name="T3" fmla="*/ 57 h 57"/>
                <a:gd name="T4" fmla="*/ 72 w 87"/>
                <a:gd name="T5" fmla="*/ 54 h 57"/>
                <a:gd name="T6" fmla="*/ 59 w 87"/>
                <a:gd name="T7" fmla="*/ 48 h 57"/>
                <a:gd name="T8" fmla="*/ 44 w 87"/>
                <a:gd name="T9" fmla="*/ 40 h 57"/>
                <a:gd name="T10" fmla="*/ 29 w 87"/>
                <a:gd name="T11" fmla="*/ 30 h 57"/>
                <a:gd name="T12" fmla="*/ 16 w 87"/>
                <a:gd name="T13" fmla="*/ 20 h 57"/>
                <a:gd name="T14" fmla="*/ 6 w 87"/>
                <a:gd name="T15" fmla="*/ 9 h 57"/>
                <a:gd name="T16" fmla="*/ 0 w 87"/>
                <a:gd name="T17" fmla="*/ 0 h 57"/>
                <a:gd name="T18" fmla="*/ 7 w 87"/>
                <a:gd name="T19" fmla="*/ 5 h 57"/>
                <a:gd name="T20" fmla="*/ 18 w 87"/>
                <a:gd name="T21" fmla="*/ 11 h 57"/>
                <a:gd name="T22" fmla="*/ 32 w 87"/>
                <a:gd name="T23" fmla="*/ 18 h 57"/>
                <a:gd name="T24" fmla="*/ 49 w 87"/>
                <a:gd name="T25" fmla="*/ 27 h 57"/>
                <a:gd name="T26" fmla="*/ 63 w 87"/>
                <a:gd name="T27" fmla="*/ 37 h 57"/>
                <a:gd name="T28" fmla="*/ 77 w 87"/>
                <a:gd name="T29" fmla="*/ 45 h 57"/>
                <a:gd name="T30" fmla="*/ 84 w 87"/>
                <a:gd name="T31" fmla="*/ 51 h 57"/>
                <a:gd name="T32" fmla="*/ 87 w 87"/>
                <a:gd name="T33" fmla="*/ 55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7"/>
                <a:gd name="T53" fmla="*/ 87 w 8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7">
                  <a:moveTo>
                    <a:pt x="87" y="55"/>
                  </a:moveTo>
                  <a:lnTo>
                    <a:pt x="83" y="57"/>
                  </a:lnTo>
                  <a:lnTo>
                    <a:pt x="72" y="54"/>
                  </a:lnTo>
                  <a:lnTo>
                    <a:pt x="59" y="48"/>
                  </a:lnTo>
                  <a:lnTo>
                    <a:pt x="44" y="40"/>
                  </a:lnTo>
                  <a:lnTo>
                    <a:pt x="29" y="30"/>
                  </a:lnTo>
                  <a:lnTo>
                    <a:pt x="16" y="20"/>
                  </a:lnTo>
                  <a:lnTo>
                    <a:pt x="6" y="9"/>
                  </a:lnTo>
                  <a:lnTo>
                    <a:pt x="0" y="0"/>
                  </a:lnTo>
                  <a:lnTo>
                    <a:pt x="7" y="5"/>
                  </a:lnTo>
                  <a:lnTo>
                    <a:pt x="18" y="11"/>
                  </a:lnTo>
                  <a:lnTo>
                    <a:pt x="32" y="18"/>
                  </a:lnTo>
                  <a:lnTo>
                    <a:pt x="49" y="27"/>
                  </a:lnTo>
                  <a:lnTo>
                    <a:pt x="63" y="37"/>
                  </a:lnTo>
                  <a:lnTo>
                    <a:pt x="77" y="45"/>
                  </a:lnTo>
                  <a:lnTo>
                    <a:pt x="84" y="51"/>
                  </a:lnTo>
                  <a:lnTo>
                    <a:pt x="87"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4" name="Freeform 294"/>
            <p:cNvSpPr>
              <a:spLocks/>
            </p:cNvSpPr>
            <p:nvPr/>
          </p:nvSpPr>
          <p:spPr bwMode="auto">
            <a:xfrm>
              <a:off x="1303" y="3063"/>
              <a:ext cx="68" cy="48"/>
            </a:xfrm>
            <a:custGeom>
              <a:avLst/>
              <a:gdLst>
                <a:gd name="T0" fmla="*/ 68 w 68"/>
                <a:gd name="T1" fmla="*/ 48 h 48"/>
                <a:gd name="T2" fmla="*/ 65 w 68"/>
                <a:gd name="T3" fmla="*/ 48 h 48"/>
                <a:gd name="T4" fmla="*/ 58 w 68"/>
                <a:gd name="T5" fmla="*/ 46 h 48"/>
                <a:gd name="T6" fmla="*/ 48 w 68"/>
                <a:gd name="T7" fmla="*/ 42 h 48"/>
                <a:gd name="T8" fmla="*/ 37 w 68"/>
                <a:gd name="T9" fmla="*/ 36 h 48"/>
                <a:gd name="T10" fmla="*/ 25 w 68"/>
                <a:gd name="T11" fmla="*/ 28 h 48"/>
                <a:gd name="T12" fmla="*/ 15 w 68"/>
                <a:gd name="T13" fmla="*/ 20 h 48"/>
                <a:gd name="T14" fmla="*/ 6 w 68"/>
                <a:gd name="T15" fmla="*/ 11 h 48"/>
                <a:gd name="T16" fmla="*/ 0 w 68"/>
                <a:gd name="T17" fmla="*/ 0 h 48"/>
                <a:gd name="T18" fmla="*/ 8 w 68"/>
                <a:gd name="T19" fmla="*/ 6 h 48"/>
                <a:gd name="T20" fmla="*/ 18 w 68"/>
                <a:gd name="T21" fmla="*/ 12 h 48"/>
                <a:gd name="T22" fmla="*/ 28 w 68"/>
                <a:gd name="T23" fmla="*/ 20 h 48"/>
                <a:gd name="T24" fmla="*/ 42 w 68"/>
                <a:gd name="T25" fmla="*/ 27 h 48"/>
                <a:gd name="T26" fmla="*/ 52 w 68"/>
                <a:gd name="T27" fmla="*/ 34 h 48"/>
                <a:gd name="T28" fmla="*/ 61 w 68"/>
                <a:gd name="T29" fmla="*/ 40 h 48"/>
                <a:gd name="T30" fmla="*/ 67 w 68"/>
                <a:gd name="T31" fmla="*/ 45 h 48"/>
                <a:gd name="T32" fmla="*/ 68 w 6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8"/>
                <a:gd name="T53" fmla="*/ 68 w 6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8">
                  <a:moveTo>
                    <a:pt x="68" y="48"/>
                  </a:moveTo>
                  <a:lnTo>
                    <a:pt x="65" y="48"/>
                  </a:lnTo>
                  <a:lnTo>
                    <a:pt x="58" y="46"/>
                  </a:lnTo>
                  <a:lnTo>
                    <a:pt x="48" y="42"/>
                  </a:lnTo>
                  <a:lnTo>
                    <a:pt x="37" y="36"/>
                  </a:lnTo>
                  <a:lnTo>
                    <a:pt x="25" y="28"/>
                  </a:lnTo>
                  <a:lnTo>
                    <a:pt x="15" y="20"/>
                  </a:lnTo>
                  <a:lnTo>
                    <a:pt x="6" y="11"/>
                  </a:lnTo>
                  <a:lnTo>
                    <a:pt x="0" y="0"/>
                  </a:lnTo>
                  <a:lnTo>
                    <a:pt x="8" y="6"/>
                  </a:lnTo>
                  <a:lnTo>
                    <a:pt x="18" y="12"/>
                  </a:lnTo>
                  <a:lnTo>
                    <a:pt x="28" y="20"/>
                  </a:lnTo>
                  <a:lnTo>
                    <a:pt x="42" y="27"/>
                  </a:lnTo>
                  <a:lnTo>
                    <a:pt x="52" y="34"/>
                  </a:lnTo>
                  <a:lnTo>
                    <a:pt x="61" y="40"/>
                  </a:lnTo>
                  <a:lnTo>
                    <a:pt x="67" y="45"/>
                  </a:lnTo>
                  <a:lnTo>
                    <a:pt x="68"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5" name="Freeform 295"/>
            <p:cNvSpPr>
              <a:spLocks/>
            </p:cNvSpPr>
            <p:nvPr/>
          </p:nvSpPr>
          <p:spPr bwMode="auto">
            <a:xfrm>
              <a:off x="1241" y="3069"/>
              <a:ext cx="67" cy="42"/>
            </a:xfrm>
            <a:custGeom>
              <a:avLst/>
              <a:gdLst>
                <a:gd name="T0" fmla="*/ 67 w 67"/>
                <a:gd name="T1" fmla="*/ 0 h 42"/>
                <a:gd name="T2" fmla="*/ 62 w 67"/>
                <a:gd name="T3" fmla="*/ 6 h 42"/>
                <a:gd name="T4" fmla="*/ 53 w 67"/>
                <a:gd name="T5" fmla="*/ 14 h 42"/>
                <a:gd name="T6" fmla="*/ 43 w 67"/>
                <a:gd name="T7" fmla="*/ 21 h 42"/>
                <a:gd name="T8" fmla="*/ 33 w 67"/>
                <a:gd name="T9" fmla="*/ 28 h 42"/>
                <a:gd name="T10" fmla="*/ 21 w 67"/>
                <a:gd name="T11" fmla="*/ 36 h 42"/>
                <a:gd name="T12" fmla="*/ 12 w 67"/>
                <a:gd name="T13" fmla="*/ 40 h 42"/>
                <a:gd name="T14" fmla="*/ 5 w 67"/>
                <a:gd name="T15" fmla="*/ 42 h 42"/>
                <a:gd name="T16" fmla="*/ 0 w 67"/>
                <a:gd name="T17" fmla="*/ 40 h 42"/>
                <a:gd name="T18" fmla="*/ 2 w 67"/>
                <a:gd name="T19" fmla="*/ 36 h 42"/>
                <a:gd name="T20" fmla="*/ 8 w 67"/>
                <a:gd name="T21" fmla="*/ 31 h 42"/>
                <a:gd name="T22" fmla="*/ 18 w 67"/>
                <a:gd name="T23" fmla="*/ 25 h 42"/>
                <a:gd name="T24" fmla="*/ 30 w 67"/>
                <a:gd name="T25" fmla="*/ 19 h 42"/>
                <a:gd name="T26" fmla="*/ 43 w 67"/>
                <a:gd name="T27" fmla="*/ 14 h 42"/>
                <a:gd name="T28" fmla="*/ 53 w 67"/>
                <a:gd name="T29" fmla="*/ 8 h 42"/>
                <a:gd name="T30" fmla="*/ 62 w 67"/>
                <a:gd name="T31" fmla="*/ 3 h 42"/>
                <a:gd name="T32" fmla="*/ 67 w 67"/>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2"/>
                <a:gd name="T53" fmla="*/ 67 w 6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2">
                  <a:moveTo>
                    <a:pt x="67" y="0"/>
                  </a:moveTo>
                  <a:lnTo>
                    <a:pt x="62" y="6"/>
                  </a:lnTo>
                  <a:lnTo>
                    <a:pt x="53" y="14"/>
                  </a:lnTo>
                  <a:lnTo>
                    <a:pt x="43" y="21"/>
                  </a:lnTo>
                  <a:lnTo>
                    <a:pt x="33" y="28"/>
                  </a:lnTo>
                  <a:lnTo>
                    <a:pt x="21" y="36"/>
                  </a:lnTo>
                  <a:lnTo>
                    <a:pt x="12" y="40"/>
                  </a:lnTo>
                  <a:lnTo>
                    <a:pt x="5" y="42"/>
                  </a:lnTo>
                  <a:lnTo>
                    <a:pt x="0" y="40"/>
                  </a:lnTo>
                  <a:lnTo>
                    <a:pt x="2" y="36"/>
                  </a:lnTo>
                  <a:lnTo>
                    <a:pt x="8" y="31"/>
                  </a:lnTo>
                  <a:lnTo>
                    <a:pt x="18" y="25"/>
                  </a:lnTo>
                  <a:lnTo>
                    <a:pt x="30" y="19"/>
                  </a:lnTo>
                  <a:lnTo>
                    <a:pt x="43" y="14"/>
                  </a:lnTo>
                  <a:lnTo>
                    <a:pt x="53" y="8"/>
                  </a:lnTo>
                  <a:lnTo>
                    <a:pt x="62" y="3"/>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6" name="Freeform 296"/>
            <p:cNvSpPr>
              <a:spLocks/>
            </p:cNvSpPr>
            <p:nvPr/>
          </p:nvSpPr>
          <p:spPr bwMode="auto">
            <a:xfrm>
              <a:off x="1012" y="1171"/>
              <a:ext cx="652" cy="643"/>
            </a:xfrm>
            <a:custGeom>
              <a:avLst/>
              <a:gdLst>
                <a:gd name="T0" fmla="*/ 257 w 652"/>
                <a:gd name="T1" fmla="*/ 150 h 643"/>
                <a:gd name="T2" fmla="*/ 179 w 652"/>
                <a:gd name="T3" fmla="*/ 95 h 643"/>
                <a:gd name="T4" fmla="*/ 76 w 652"/>
                <a:gd name="T5" fmla="*/ 73 h 643"/>
                <a:gd name="T6" fmla="*/ 37 w 652"/>
                <a:gd name="T7" fmla="*/ 61 h 643"/>
                <a:gd name="T8" fmla="*/ 64 w 652"/>
                <a:gd name="T9" fmla="*/ 148 h 643"/>
                <a:gd name="T10" fmla="*/ 104 w 652"/>
                <a:gd name="T11" fmla="*/ 225 h 643"/>
                <a:gd name="T12" fmla="*/ 182 w 652"/>
                <a:gd name="T13" fmla="*/ 272 h 643"/>
                <a:gd name="T14" fmla="*/ 243 w 652"/>
                <a:gd name="T15" fmla="*/ 306 h 643"/>
                <a:gd name="T16" fmla="*/ 216 w 652"/>
                <a:gd name="T17" fmla="*/ 318 h 643"/>
                <a:gd name="T18" fmla="*/ 166 w 652"/>
                <a:gd name="T19" fmla="*/ 308 h 643"/>
                <a:gd name="T20" fmla="*/ 99 w 652"/>
                <a:gd name="T21" fmla="*/ 339 h 643"/>
                <a:gd name="T22" fmla="*/ 55 w 652"/>
                <a:gd name="T23" fmla="*/ 396 h 643"/>
                <a:gd name="T24" fmla="*/ 11 w 652"/>
                <a:gd name="T25" fmla="*/ 428 h 643"/>
                <a:gd name="T26" fmla="*/ 17 w 652"/>
                <a:gd name="T27" fmla="*/ 448 h 643"/>
                <a:gd name="T28" fmla="*/ 55 w 652"/>
                <a:gd name="T29" fmla="*/ 466 h 643"/>
                <a:gd name="T30" fmla="*/ 135 w 652"/>
                <a:gd name="T31" fmla="*/ 476 h 643"/>
                <a:gd name="T32" fmla="*/ 225 w 652"/>
                <a:gd name="T33" fmla="*/ 422 h 643"/>
                <a:gd name="T34" fmla="*/ 246 w 652"/>
                <a:gd name="T35" fmla="*/ 377 h 643"/>
                <a:gd name="T36" fmla="*/ 272 w 652"/>
                <a:gd name="T37" fmla="*/ 337 h 643"/>
                <a:gd name="T38" fmla="*/ 290 w 652"/>
                <a:gd name="T39" fmla="*/ 355 h 643"/>
                <a:gd name="T40" fmla="*/ 262 w 652"/>
                <a:gd name="T41" fmla="*/ 411 h 643"/>
                <a:gd name="T42" fmla="*/ 215 w 652"/>
                <a:gd name="T43" fmla="*/ 445 h 643"/>
                <a:gd name="T44" fmla="*/ 185 w 652"/>
                <a:gd name="T45" fmla="*/ 515 h 643"/>
                <a:gd name="T46" fmla="*/ 189 w 652"/>
                <a:gd name="T47" fmla="*/ 572 h 643"/>
                <a:gd name="T48" fmla="*/ 182 w 652"/>
                <a:gd name="T49" fmla="*/ 633 h 643"/>
                <a:gd name="T50" fmla="*/ 240 w 652"/>
                <a:gd name="T51" fmla="*/ 634 h 643"/>
                <a:gd name="T52" fmla="*/ 352 w 652"/>
                <a:gd name="T53" fmla="*/ 496 h 643"/>
                <a:gd name="T54" fmla="*/ 321 w 652"/>
                <a:gd name="T55" fmla="*/ 386 h 643"/>
                <a:gd name="T56" fmla="*/ 340 w 652"/>
                <a:gd name="T57" fmla="*/ 365 h 643"/>
                <a:gd name="T58" fmla="*/ 365 w 652"/>
                <a:gd name="T59" fmla="*/ 448 h 643"/>
                <a:gd name="T60" fmla="*/ 399 w 652"/>
                <a:gd name="T61" fmla="*/ 515 h 643"/>
                <a:gd name="T62" fmla="*/ 491 w 652"/>
                <a:gd name="T63" fmla="*/ 556 h 643"/>
                <a:gd name="T64" fmla="*/ 554 w 652"/>
                <a:gd name="T65" fmla="*/ 606 h 643"/>
                <a:gd name="T66" fmla="*/ 553 w 652"/>
                <a:gd name="T67" fmla="*/ 462 h 643"/>
                <a:gd name="T68" fmla="*/ 464 w 652"/>
                <a:gd name="T69" fmla="*/ 392 h 643"/>
                <a:gd name="T70" fmla="*/ 423 w 652"/>
                <a:gd name="T71" fmla="*/ 382 h 643"/>
                <a:gd name="T72" fmla="*/ 430 w 652"/>
                <a:gd name="T73" fmla="*/ 360 h 643"/>
                <a:gd name="T74" fmla="*/ 535 w 652"/>
                <a:gd name="T75" fmla="*/ 389 h 643"/>
                <a:gd name="T76" fmla="*/ 607 w 652"/>
                <a:gd name="T77" fmla="*/ 371 h 643"/>
                <a:gd name="T78" fmla="*/ 646 w 652"/>
                <a:gd name="T79" fmla="*/ 360 h 643"/>
                <a:gd name="T80" fmla="*/ 604 w 652"/>
                <a:gd name="T81" fmla="*/ 330 h 643"/>
                <a:gd name="T82" fmla="*/ 560 w 652"/>
                <a:gd name="T83" fmla="*/ 275 h 643"/>
                <a:gd name="T84" fmla="*/ 471 w 652"/>
                <a:gd name="T85" fmla="*/ 240 h 643"/>
                <a:gd name="T86" fmla="*/ 414 w 652"/>
                <a:gd name="T87" fmla="*/ 263 h 643"/>
                <a:gd name="T88" fmla="*/ 390 w 652"/>
                <a:gd name="T89" fmla="*/ 274 h 643"/>
                <a:gd name="T90" fmla="*/ 393 w 652"/>
                <a:gd name="T91" fmla="*/ 247 h 643"/>
                <a:gd name="T92" fmla="*/ 420 w 652"/>
                <a:gd name="T93" fmla="*/ 240 h 643"/>
                <a:gd name="T94" fmla="*/ 468 w 652"/>
                <a:gd name="T95" fmla="*/ 188 h 643"/>
                <a:gd name="T96" fmla="*/ 476 w 652"/>
                <a:gd name="T97" fmla="*/ 89 h 643"/>
                <a:gd name="T98" fmla="*/ 452 w 652"/>
                <a:gd name="T99" fmla="*/ 14 h 643"/>
                <a:gd name="T100" fmla="*/ 399 w 652"/>
                <a:gd name="T101" fmla="*/ 62 h 643"/>
                <a:gd name="T102" fmla="*/ 328 w 652"/>
                <a:gd name="T103" fmla="*/ 110 h 643"/>
                <a:gd name="T104" fmla="*/ 308 w 652"/>
                <a:gd name="T105" fmla="*/ 234 h 6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2"/>
                <a:gd name="T160" fmla="*/ 0 h 643"/>
                <a:gd name="T161" fmla="*/ 652 w 652"/>
                <a:gd name="T162" fmla="*/ 643 h 6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2" h="643">
                  <a:moveTo>
                    <a:pt x="284" y="235"/>
                  </a:moveTo>
                  <a:lnTo>
                    <a:pt x="282" y="213"/>
                  </a:lnTo>
                  <a:lnTo>
                    <a:pt x="277" y="191"/>
                  </a:lnTo>
                  <a:lnTo>
                    <a:pt x="269" y="170"/>
                  </a:lnTo>
                  <a:lnTo>
                    <a:pt x="257" y="150"/>
                  </a:lnTo>
                  <a:lnTo>
                    <a:pt x="244" y="132"/>
                  </a:lnTo>
                  <a:lnTo>
                    <a:pt x="229" y="117"/>
                  </a:lnTo>
                  <a:lnTo>
                    <a:pt x="213" y="105"/>
                  </a:lnTo>
                  <a:lnTo>
                    <a:pt x="197" y="99"/>
                  </a:lnTo>
                  <a:lnTo>
                    <a:pt x="179" y="95"/>
                  </a:lnTo>
                  <a:lnTo>
                    <a:pt x="158" y="91"/>
                  </a:lnTo>
                  <a:lnTo>
                    <a:pt x="136" y="86"/>
                  </a:lnTo>
                  <a:lnTo>
                    <a:pt x="114" y="82"/>
                  </a:lnTo>
                  <a:lnTo>
                    <a:pt x="93" y="77"/>
                  </a:lnTo>
                  <a:lnTo>
                    <a:pt x="76" y="73"/>
                  </a:lnTo>
                  <a:lnTo>
                    <a:pt x="61" y="68"/>
                  </a:lnTo>
                  <a:lnTo>
                    <a:pt x="52" y="64"/>
                  </a:lnTo>
                  <a:lnTo>
                    <a:pt x="43" y="58"/>
                  </a:lnTo>
                  <a:lnTo>
                    <a:pt x="37" y="57"/>
                  </a:lnTo>
                  <a:lnTo>
                    <a:pt x="37" y="61"/>
                  </a:lnTo>
                  <a:lnTo>
                    <a:pt x="43" y="68"/>
                  </a:lnTo>
                  <a:lnTo>
                    <a:pt x="52" y="82"/>
                  </a:lnTo>
                  <a:lnTo>
                    <a:pt x="57" y="101"/>
                  </a:lnTo>
                  <a:lnTo>
                    <a:pt x="61" y="125"/>
                  </a:lnTo>
                  <a:lnTo>
                    <a:pt x="64" y="148"/>
                  </a:lnTo>
                  <a:lnTo>
                    <a:pt x="67" y="161"/>
                  </a:lnTo>
                  <a:lnTo>
                    <a:pt x="73" y="176"/>
                  </a:lnTo>
                  <a:lnTo>
                    <a:pt x="82" y="192"/>
                  </a:lnTo>
                  <a:lnTo>
                    <a:pt x="92" y="209"/>
                  </a:lnTo>
                  <a:lnTo>
                    <a:pt x="104" y="225"/>
                  </a:lnTo>
                  <a:lnTo>
                    <a:pt x="119" y="240"/>
                  </a:lnTo>
                  <a:lnTo>
                    <a:pt x="133" y="252"/>
                  </a:lnTo>
                  <a:lnTo>
                    <a:pt x="151" y="260"/>
                  </a:lnTo>
                  <a:lnTo>
                    <a:pt x="167" y="266"/>
                  </a:lnTo>
                  <a:lnTo>
                    <a:pt x="182" y="272"/>
                  </a:lnTo>
                  <a:lnTo>
                    <a:pt x="197" y="277"/>
                  </a:lnTo>
                  <a:lnTo>
                    <a:pt x="210" y="283"/>
                  </a:lnTo>
                  <a:lnTo>
                    <a:pt x="222" y="289"/>
                  </a:lnTo>
                  <a:lnTo>
                    <a:pt x="232" y="296"/>
                  </a:lnTo>
                  <a:lnTo>
                    <a:pt x="243" y="306"/>
                  </a:lnTo>
                  <a:lnTo>
                    <a:pt x="251" y="320"/>
                  </a:lnTo>
                  <a:lnTo>
                    <a:pt x="243" y="323"/>
                  </a:lnTo>
                  <a:lnTo>
                    <a:pt x="232" y="323"/>
                  </a:lnTo>
                  <a:lnTo>
                    <a:pt x="225" y="321"/>
                  </a:lnTo>
                  <a:lnTo>
                    <a:pt x="216" y="318"/>
                  </a:lnTo>
                  <a:lnTo>
                    <a:pt x="207" y="317"/>
                  </a:lnTo>
                  <a:lnTo>
                    <a:pt x="200" y="314"/>
                  </a:lnTo>
                  <a:lnTo>
                    <a:pt x="189" y="311"/>
                  </a:lnTo>
                  <a:lnTo>
                    <a:pt x="181" y="309"/>
                  </a:lnTo>
                  <a:lnTo>
                    <a:pt x="166" y="308"/>
                  </a:lnTo>
                  <a:lnTo>
                    <a:pt x="152" y="311"/>
                  </a:lnTo>
                  <a:lnTo>
                    <a:pt x="138" y="315"/>
                  </a:lnTo>
                  <a:lnTo>
                    <a:pt x="124" y="321"/>
                  </a:lnTo>
                  <a:lnTo>
                    <a:pt x="111" y="328"/>
                  </a:lnTo>
                  <a:lnTo>
                    <a:pt x="99" y="339"/>
                  </a:lnTo>
                  <a:lnTo>
                    <a:pt x="90" y="351"/>
                  </a:lnTo>
                  <a:lnTo>
                    <a:pt x="82" y="362"/>
                  </a:lnTo>
                  <a:lnTo>
                    <a:pt x="74" y="374"/>
                  </a:lnTo>
                  <a:lnTo>
                    <a:pt x="65" y="386"/>
                  </a:lnTo>
                  <a:lnTo>
                    <a:pt x="55" y="396"/>
                  </a:lnTo>
                  <a:lnTo>
                    <a:pt x="45" y="405"/>
                  </a:lnTo>
                  <a:lnTo>
                    <a:pt x="36" y="413"/>
                  </a:lnTo>
                  <a:lnTo>
                    <a:pt x="26" y="419"/>
                  </a:lnTo>
                  <a:lnTo>
                    <a:pt x="18" y="425"/>
                  </a:lnTo>
                  <a:lnTo>
                    <a:pt x="11" y="428"/>
                  </a:lnTo>
                  <a:lnTo>
                    <a:pt x="3" y="432"/>
                  </a:lnTo>
                  <a:lnTo>
                    <a:pt x="0" y="436"/>
                  </a:lnTo>
                  <a:lnTo>
                    <a:pt x="5" y="439"/>
                  </a:lnTo>
                  <a:lnTo>
                    <a:pt x="14" y="447"/>
                  </a:lnTo>
                  <a:lnTo>
                    <a:pt x="17" y="448"/>
                  </a:lnTo>
                  <a:lnTo>
                    <a:pt x="23" y="451"/>
                  </a:lnTo>
                  <a:lnTo>
                    <a:pt x="28" y="454"/>
                  </a:lnTo>
                  <a:lnTo>
                    <a:pt x="37" y="459"/>
                  </a:lnTo>
                  <a:lnTo>
                    <a:pt x="45" y="462"/>
                  </a:lnTo>
                  <a:lnTo>
                    <a:pt x="55" y="466"/>
                  </a:lnTo>
                  <a:lnTo>
                    <a:pt x="65" y="469"/>
                  </a:lnTo>
                  <a:lnTo>
                    <a:pt x="77" y="472"/>
                  </a:lnTo>
                  <a:lnTo>
                    <a:pt x="95" y="475"/>
                  </a:lnTo>
                  <a:lnTo>
                    <a:pt x="114" y="476"/>
                  </a:lnTo>
                  <a:lnTo>
                    <a:pt x="135" y="476"/>
                  </a:lnTo>
                  <a:lnTo>
                    <a:pt x="154" y="473"/>
                  </a:lnTo>
                  <a:lnTo>
                    <a:pt x="173" y="466"/>
                  </a:lnTo>
                  <a:lnTo>
                    <a:pt x="192" y="456"/>
                  </a:lnTo>
                  <a:lnTo>
                    <a:pt x="210" y="441"/>
                  </a:lnTo>
                  <a:lnTo>
                    <a:pt x="225" y="422"/>
                  </a:lnTo>
                  <a:lnTo>
                    <a:pt x="229" y="414"/>
                  </a:lnTo>
                  <a:lnTo>
                    <a:pt x="234" y="405"/>
                  </a:lnTo>
                  <a:lnTo>
                    <a:pt x="237" y="398"/>
                  </a:lnTo>
                  <a:lnTo>
                    <a:pt x="241" y="389"/>
                  </a:lnTo>
                  <a:lnTo>
                    <a:pt x="246" y="377"/>
                  </a:lnTo>
                  <a:lnTo>
                    <a:pt x="250" y="365"/>
                  </a:lnTo>
                  <a:lnTo>
                    <a:pt x="254" y="357"/>
                  </a:lnTo>
                  <a:lnTo>
                    <a:pt x="260" y="349"/>
                  </a:lnTo>
                  <a:lnTo>
                    <a:pt x="266" y="342"/>
                  </a:lnTo>
                  <a:lnTo>
                    <a:pt x="272" y="337"/>
                  </a:lnTo>
                  <a:lnTo>
                    <a:pt x="279" y="334"/>
                  </a:lnTo>
                  <a:lnTo>
                    <a:pt x="287" y="333"/>
                  </a:lnTo>
                  <a:lnTo>
                    <a:pt x="287" y="342"/>
                  </a:lnTo>
                  <a:lnTo>
                    <a:pt x="287" y="349"/>
                  </a:lnTo>
                  <a:lnTo>
                    <a:pt x="290" y="355"/>
                  </a:lnTo>
                  <a:lnTo>
                    <a:pt x="293" y="361"/>
                  </a:lnTo>
                  <a:lnTo>
                    <a:pt x="291" y="377"/>
                  </a:lnTo>
                  <a:lnTo>
                    <a:pt x="287" y="391"/>
                  </a:lnTo>
                  <a:lnTo>
                    <a:pt x="277" y="402"/>
                  </a:lnTo>
                  <a:lnTo>
                    <a:pt x="262" y="411"/>
                  </a:lnTo>
                  <a:lnTo>
                    <a:pt x="251" y="416"/>
                  </a:lnTo>
                  <a:lnTo>
                    <a:pt x="243" y="420"/>
                  </a:lnTo>
                  <a:lnTo>
                    <a:pt x="234" y="428"/>
                  </a:lnTo>
                  <a:lnTo>
                    <a:pt x="225" y="435"/>
                  </a:lnTo>
                  <a:lnTo>
                    <a:pt x="215" y="445"/>
                  </a:lnTo>
                  <a:lnTo>
                    <a:pt x="206" y="457"/>
                  </a:lnTo>
                  <a:lnTo>
                    <a:pt x="198" y="470"/>
                  </a:lnTo>
                  <a:lnTo>
                    <a:pt x="192" y="485"/>
                  </a:lnTo>
                  <a:lnTo>
                    <a:pt x="188" y="498"/>
                  </a:lnTo>
                  <a:lnTo>
                    <a:pt x="185" y="515"/>
                  </a:lnTo>
                  <a:lnTo>
                    <a:pt x="184" y="530"/>
                  </a:lnTo>
                  <a:lnTo>
                    <a:pt x="185" y="544"/>
                  </a:lnTo>
                  <a:lnTo>
                    <a:pt x="186" y="555"/>
                  </a:lnTo>
                  <a:lnTo>
                    <a:pt x="188" y="564"/>
                  </a:lnTo>
                  <a:lnTo>
                    <a:pt x="189" y="572"/>
                  </a:lnTo>
                  <a:lnTo>
                    <a:pt x="189" y="580"/>
                  </a:lnTo>
                  <a:lnTo>
                    <a:pt x="191" y="599"/>
                  </a:lnTo>
                  <a:lnTo>
                    <a:pt x="189" y="614"/>
                  </a:lnTo>
                  <a:lnTo>
                    <a:pt x="186" y="626"/>
                  </a:lnTo>
                  <a:lnTo>
                    <a:pt x="182" y="633"/>
                  </a:lnTo>
                  <a:lnTo>
                    <a:pt x="178" y="640"/>
                  </a:lnTo>
                  <a:lnTo>
                    <a:pt x="181" y="643"/>
                  </a:lnTo>
                  <a:lnTo>
                    <a:pt x="188" y="643"/>
                  </a:lnTo>
                  <a:lnTo>
                    <a:pt x="197" y="642"/>
                  </a:lnTo>
                  <a:lnTo>
                    <a:pt x="240" y="634"/>
                  </a:lnTo>
                  <a:lnTo>
                    <a:pt x="278" y="618"/>
                  </a:lnTo>
                  <a:lnTo>
                    <a:pt x="308" y="595"/>
                  </a:lnTo>
                  <a:lnTo>
                    <a:pt x="331" y="565"/>
                  </a:lnTo>
                  <a:lnTo>
                    <a:pt x="346" y="531"/>
                  </a:lnTo>
                  <a:lnTo>
                    <a:pt x="352" y="496"/>
                  </a:lnTo>
                  <a:lnTo>
                    <a:pt x="350" y="460"/>
                  </a:lnTo>
                  <a:lnTo>
                    <a:pt x="340" y="425"/>
                  </a:lnTo>
                  <a:lnTo>
                    <a:pt x="333" y="408"/>
                  </a:lnTo>
                  <a:lnTo>
                    <a:pt x="325" y="395"/>
                  </a:lnTo>
                  <a:lnTo>
                    <a:pt x="321" y="386"/>
                  </a:lnTo>
                  <a:lnTo>
                    <a:pt x="318" y="376"/>
                  </a:lnTo>
                  <a:lnTo>
                    <a:pt x="324" y="374"/>
                  </a:lnTo>
                  <a:lnTo>
                    <a:pt x="331" y="371"/>
                  </a:lnTo>
                  <a:lnTo>
                    <a:pt x="337" y="368"/>
                  </a:lnTo>
                  <a:lnTo>
                    <a:pt x="340" y="365"/>
                  </a:lnTo>
                  <a:lnTo>
                    <a:pt x="350" y="376"/>
                  </a:lnTo>
                  <a:lnTo>
                    <a:pt x="356" y="394"/>
                  </a:lnTo>
                  <a:lnTo>
                    <a:pt x="361" y="413"/>
                  </a:lnTo>
                  <a:lnTo>
                    <a:pt x="364" y="433"/>
                  </a:lnTo>
                  <a:lnTo>
                    <a:pt x="365" y="448"/>
                  </a:lnTo>
                  <a:lnTo>
                    <a:pt x="368" y="463"/>
                  </a:lnTo>
                  <a:lnTo>
                    <a:pt x="372" y="476"/>
                  </a:lnTo>
                  <a:lnTo>
                    <a:pt x="378" y="490"/>
                  </a:lnTo>
                  <a:lnTo>
                    <a:pt x="387" y="503"/>
                  </a:lnTo>
                  <a:lnTo>
                    <a:pt x="399" y="515"/>
                  </a:lnTo>
                  <a:lnTo>
                    <a:pt x="414" y="525"/>
                  </a:lnTo>
                  <a:lnTo>
                    <a:pt x="432" y="534"/>
                  </a:lnTo>
                  <a:lnTo>
                    <a:pt x="452" y="541"/>
                  </a:lnTo>
                  <a:lnTo>
                    <a:pt x="471" y="549"/>
                  </a:lnTo>
                  <a:lnTo>
                    <a:pt x="491" y="556"/>
                  </a:lnTo>
                  <a:lnTo>
                    <a:pt x="507" y="564"/>
                  </a:lnTo>
                  <a:lnTo>
                    <a:pt x="522" y="572"/>
                  </a:lnTo>
                  <a:lnTo>
                    <a:pt x="535" y="581"/>
                  </a:lnTo>
                  <a:lnTo>
                    <a:pt x="545" y="593"/>
                  </a:lnTo>
                  <a:lnTo>
                    <a:pt x="554" y="606"/>
                  </a:lnTo>
                  <a:lnTo>
                    <a:pt x="559" y="586"/>
                  </a:lnTo>
                  <a:lnTo>
                    <a:pt x="561" y="559"/>
                  </a:lnTo>
                  <a:lnTo>
                    <a:pt x="563" y="528"/>
                  </a:lnTo>
                  <a:lnTo>
                    <a:pt x="560" y="494"/>
                  </a:lnTo>
                  <a:lnTo>
                    <a:pt x="553" y="462"/>
                  </a:lnTo>
                  <a:lnTo>
                    <a:pt x="538" y="433"/>
                  </a:lnTo>
                  <a:lnTo>
                    <a:pt x="516" y="411"/>
                  </a:lnTo>
                  <a:lnTo>
                    <a:pt x="485" y="396"/>
                  </a:lnTo>
                  <a:lnTo>
                    <a:pt x="474" y="394"/>
                  </a:lnTo>
                  <a:lnTo>
                    <a:pt x="464" y="392"/>
                  </a:lnTo>
                  <a:lnTo>
                    <a:pt x="454" y="389"/>
                  </a:lnTo>
                  <a:lnTo>
                    <a:pt x="445" y="388"/>
                  </a:lnTo>
                  <a:lnTo>
                    <a:pt x="436" y="385"/>
                  </a:lnTo>
                  <a:lnTo>
                    <a:pt x="429" y="383"/>
                  </a:lnTo>
                  <a:lnTo>
                    <a:pt x="423" y="382"/>
                  </a:lnTo>
                  <a:lnTo>
                    <a:pt x="418" y="380"/>
                  </a:lnTo>
                  <a:lnTo>
                    <a:pt x="421" y="376"/>
                  </a:lnTo>
                  <a:lnTo>
                    <a:pt x="426" y="370"/>
                  </a:lnTo>
                  <a:lnTo>
                    <a:pt x="429" y="364"/>
                  </a:lnTo>
                  <a:lnTo>
                    <a:pt x="430" y="360"/>
                  </a:lnTo>
                  <a:lnTo>
                    <a:pt x="452" y="370"/>
                  </a:lnTo>
                  <a:lnTo>
                    <a:pt x="474" y="379"/>
                  </a:lnTo>
                  <a:lnTo>
                    <a:pt x="495" y="385"/>
                  </a:lnTo>
                  <a:lnTo>
                    <a:pt x="516" y="388"/>
                  </a:lnTo>
                  <a:lnTo>
                    <a:pt x="535" y="389"/>
                  </a:lnTo>
                  <a:lnTo>
                    <a:pt x="553" y="389"/>
                  </a:lnTo>
                  <a:lnTo>
                    <a:pt x="569" y="386"/>
                  </a:lnTo>
                  <a:lnTo>
                    <a:pt x="584" y="382"/>
                  </a:lnTo>
                  <a:lnTo>
                    <a:pt x="597" y="376"/>
                  </a:lnTo>
                  <a:lnTo>
                    <a:pt x="607" y="371"/>
                  </a:lnTo>
                  <a:lnTo>
                    <a:pt x="618" y="367"/>
                  </a:lnTo>
                  <a:lnTo>
                    <a:pt x="626" y="364"/>
                  </a:lnTo>
                  <a:lnTo>
                    <a:pt x="634" y="361"/>
                  </a:lnTo>
                  <a:lnTo>
                    <a:pt x="640" y="360"/>
                  </a:lnTo>
                  <a:lnTo>
                    <a:pt x="646" y="360"/>
                  </a:lnTo>
                  <a:lnTo>
                    <a:pt x="652" y="360"/>
                  </a:lnTo>
                  <a:lnTo>
                    <a:pt x="638" y="354"/>
                  </a:lnTo>
                  <a:lnTo>
                    <a:pt x="626" y="348"/>
                  </a:lnTo>
                  <a:lnTo>
                    <a:pt x="615" y="339"/>
                  </a:lnTo>
                  <a:lnTo>
                    <a:pt x="604" y="330"/>
                  </a:lnTo>
                  <a:lnTo>
                    <a:pt x="595" y="321"/>
                  </a:lnTo>
                  <a:lnTo>
                    <a:pt x="587" y="311"/>
                  </a:lnTo>
                  <a:lnTo>
                    <a:pt x="578" y="299"/>
                  </a:lnTo>
                  <a:lnTo>
                    <a:pt x="570" y="287"/>
                  </a:lnTo>
                  <a:lnTo>
                    <a:pt x="560" y="275"/>
                  </a:lnTo>
                  <a:lnTo>
                    <a:pt x="547" y="263"/>
                  </a:lnTo>
                  <a:lnTo>
                    <a:pt x="529" y="253"/>
                  </a:lnTo>
                  <a:lnTo>
                    <a:pt x="511" y="246"/>
                  </a:lnTo>
                  <a:lnTo>
                    <a:pt x="491" y="241"/>
                  </a:lnTo>
                  <a:lnTo>
                    <a:pt x="471" y="240"/>
                  </a:lnTo>
                  <a:lnTo>
                    <a:pt x="454" y="243"/>
                  </a:lnTo>
                  <a:lnTo>
                    <a:pt x="439" y="249"/>
                  </a:lnTo>
                  <a:lnTo>
                    <a:pt x="430" y="255"/>
                  </a:lnTo>
                  <a:lnTo>
                    <a:pt x="421" y="260"/>
                  </a:lnTo>
                  <a:lnTo>
                    <a:pt x="414" y="263"/>
                  </a:lnTo>
                  <a:lnTo>
                    <a:pt x="408" y="268"/>
                  </a:lnTo>
                  <a:lnTo>
                    <a:pt x="402" y="269"/>
                  </a:lnTo>
                  <a:lnTo>
                    <a:pt x="398" y="272"/>
                  </a:lnTo>
                  <a:lnTo>
                    <a:pt x="393" y="272"/>
                  </a:lnTo>
                  <a:lnTo>
                    <a:pt x="390" y="274"/>
                  </a:lnTo>
                  <a:lnTo>
                    <a:pt x="392" y="269"/>
                  </a:lnTo>
                  <a:lnTo>
                    <a:pt x="392" y="262"/>
                  </a:lnTo>
                  <a:lnTo>
                    <a:pt x="390" y="255"/>
                  </a:lnTo>
                  <a:lnTo>
                    <a:pt x="387" y="250"/>
                  </a:lnTo>
                  <a:lnTo>
                    <a:pt x="393" y="247"/>
                  </a:lnTo>
                  <a:lnTo>
                    <a:pt x="398" y="244"/>
                  </a:lnTo>
                  <a:lnTo>
                    <a:pt x="403" y="243"/>
                  </a:lnTo>
                  <a:lnTo>
                    <a:pt x="409" y="241"/>
                  </a:lnTo>
                  <a:lnTo>
                    <a:pt x="414" y="241"/>
                  </a:lnTo>
                  <a:lnTo>
                    <a:pt x="420" y="240"/>
                  </a:lnTo>
                  <a:lnTo>
                    <a:pt x="426" y="238"/>
                  </a:lnTo>
                  <a:lnTo>
                    <a:pt x="432" y="235"/>
                  </a:lnTo>
                  <a:lnTo>
                    <a:pt x="446" y="224"/>
                  </a:lnTo>
                  <a:lnTo>
                    <a:pt x="458" y="207"/>
                  </a:lnTo>
                  <a:lnTo>
                    <a:pt x="468" y="188"/>
                  </a:lnTo>
                  <a:lnTo>
                    <a:pt x="476" y="166"/>
                  </a:lnTo>
                  <a:lnTo>
                    <a:pt x="482" y="144"/>
                  </a:lnTo>
                  <a:lnTo>
                    <a:pt x="483" y="122"/>
                  </a:lnTo>
                  <a:lnTo>
                    <a:pt x="482" y="104"/>
                  </a:lnTo>
                  <a:lnTo>
                    <a:pt x="476" y="89"/>
                  </a:lnTo>
                  <a:lnTo>
                    <a:pt x="467" y="67"/>
                  </a:lnTo>
                  <a:lnTo>
                    <a:pt x="463" y="42"/>
                  </a:lnTo>
                  <a:lnTo>
                    <a:pt x="461" y="18"/>
                  </a:lnTo>
                  <a:lnTo>
                    <a:pt x="463" y="0"/>
                  </a:lnTo>
                  <a:lnTo>
                    <a:pt x="452" y="14"/>
                  </a:lnTo>
                  <a:lnTo>
                    <a:pt x="442" y="27"/>
                  </a:lnTo>
                  <a:lnTo>
                    <a:pt x="432" y="39"/>
                  </a:lnTo>
                  <a:lnTo>
                    <a:pt x="421" y="48"/>
                  </a:lnTo>
                  <a:lnTo>
                    <a:pt x="409" y="57"/>
                  </a:lnTo>
                  <a:lnTo>
                    <a:pt x="399" y="62"/>
                  </a:lnTo>
                  <a:lnTo>
                    <a:pt x="389" y="68"/>
                  </a:lnTo>
                  <a:lnTo>
                    <a:pt x="380" y="71"/>
                  </a:lnTo>
                  <a:lnTo>
                    <a:pt x="361" y="79"/>
                  </a:lnTo>
                  <a:lnTo>
                    <a:pt x="343" y="92"/>
                  </a:lnTo>
                  <a:lnTo>
                    <a:pt x="328" y="110"/>
                  </a:lnTo>
                  <a:lnTo>
                    <a:pt x="315" y="130"/>
                  </a:lnTo>
                  <a:lnTo>
                    <a:pt x="305" y="154"/>
                  </a:lnTo>
                  <a:lnTo>
                    <a:pt x="300" y="179"/>
                  </a:lnTo>
                  <a:lnTo>
                    <a:pt x="300" y="206"/>
                  </a:lnTo>
                  <a:lnTo>
                    <a:pt x="308" y="234"/>
                  </a:lnTo>
                  <a:lnTo>
                    <a:pt x="303" y="232"/>
                  </a:lnTo>
                  <a:lnTo>
                    <a:pt x="296" y="232"/>
                  </a:lnTo>
                  <a:lnTo>
                    <a:pt x="288" y="232"/>
                  </a:lnTo>
                  <a:lnTo>
                    <a:pt x="284" y="235"/>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7" name="Freeform 297"/>
            <p:cNvSpPr>
              <a:spLocks/>
            </p:cNvSpPr>
            <p:nvPr/>
          </p:nvSpPr>
          <p:spPr bwMode="auto">
            <a:xfrm>
              <a:off x="1194" y="1127"/>
              <a:ext cx="198" cy="279"/>
            </a:xfrm>
            <a:custGeom>
              <a:avLst/>
              <a:gdLst>
                <a:gd name="T0" fmla="*/ 198 w 198"/>
                <a:gd name="T1" fmla="*/ 115 h 279"/>
                <a:gd name="T2" fmla="*/ 186 w 198"/>
                <a:gd name="T3" fmla="*/ 120 h 279"/>
                <a:gd name="T4" fmla="*/ 174 w 198"/>
                <a:gd name="T5" fmla="*/ 127 h 279"/>
                <a:gd name="T6" fmla="*/ 162 w 198"/>
                <a:gd name="T7" fmla="*/ 136 h 279"/>
                <a:gd name="T8" fmla="*/ 151 w 198"/>
                <a:gd name="T9" fmla="*/ 146 h 279"/>
                <a:gd name="T10" fmla="*/ 142 w 198"/>
                <a:gd name="T11" fmla="*/ 158 h 279"/>
                <a:gd name="T12" fmla="*/ 133 w 198"/>
                <a:gd name="T13" fmla="*/ 173 h 279"/>
                <a:gd name="T14" fmla="*/ 126 w 198"/>
                <a:gd name="T15" fmla="*/ 188 h 279"/>
                <a:gd name="T16" fmla="*/ 121 w 198"/>
                <a:gd name="T17" fmla="*/ 204 h 279"/>
                <a:gd name="T18" fmla="*/ 120 w 198"/>
                <a:gd name="T19" fmla="*/ 210 h 279"/>
                <a:gd name="T20" fmla="*/ 120 w 198"/>
                <a:gd name="T21" fmla="*/ 214 h 279"/>
                <a:gd name="T22" fmla="*/ 118 w 198"/>
                <a:gd name="T23" fmla="*/ 220 h 279"/>
                <a:gd name="T24" fmla="*/ 118 w 198"/>
                <a:gd name="T25" fmla="*/ 226 h 279"/>
                <a:gd name="T26" fmla="*/ 118 w 198"/>
                <a:gd name="T27" fmla="*/ 238 h 279"/>
                <a:gd name="T28" fmla="*/ 120 w 198"/>
                <a:gd name="T29" fmla="*/ 251 h 279"/>
                <a:gd name="T30" fmla="*/ 121 w 198"/>
                <a:gd name="T31" fmla="*/ 265 h 279"/>
                <a:gd name="T32" fmla="*/ 126 w 198"/>
                <a:gd name="T33" fmla="*/ 278 h 279"/>
                <a:gd name="T34" fmla="*/ 121 w 198"/>
                <a:gd name="T35" fmla="*/ 276 h 279"/>
                <a:gd name="T36" fmla="*/ 114 w 198"/>
                <a:gd name="T37" fmla="*/ 276 h 279"/>
                <a:gd name="T38" fmla="*/ 106 w 198"/>
                <a:gd name="T39" fmla="*/ 276 h 279"/>
                <a:gd name="T40" fmla="*/ 102 w 198"/>
                <a:gd name="T41" fmla="*/ 279 h 279"/>
                <a:gd name="T42" fmla="*/ 100 w 198"/>
                <a:gd name="T43" fmla="*/ 257 h 279"/>
                <a:gd name="T44" fmla="*/ 95 w 198"/>
                <a:gd name="T45" fmla="*/ 235 h 279"/>
                <a:gd name="T46" fmla="*/ 87 w 198"/>
                <a:gd name="T47" fmla="*/ 214 h 279"/>
                <a:gd name="T48" fmla="*/ 75 w 198"/>
                <a:gd name="T49" fmla="*/ 194 h 279"/>
                <a:gd name="T50" fmla="*/ 62 w 198"/>
                <a:gd name="T51" fmla="*/ 176 h 279"/>
                <a:gd name="T52" fmla="*/ 47 w 198"/>
                <a:gd name="T53" fmla="*/ 161 h 279"/>
                <a:gd name="T54" fmla="*/ 31 w 198"/>
                <a:gd name="T55" fmla="*/ 149 h 279"/>
                <a:gd name="T56" fmla="*/ 15 w 198"/>
                <a:gd name="T57" fmla="*/ 143 h 279"/>
                <a:gd name="T58" fmla="*/ 16 w 198"/>
                <a:gd name="T59" fmla="*/ 130 h 279"/>
                <a:gd name="T60" fmla="*/ 16 w 198"/>
                <a:gd name="T61" fmla="*/ 117 h 279"/>
                <a:gd name="T62" fmla="*/ 10 w 198"/>
                <a:gd name="T63" fmla="*/ 106 h 279"/>
                <a:gd name="T64" fmla="*/ 0 w 198"/>
                <a:gd name="T65" fmla="*/ 99 h 279"/>
                <a:gd name="T66" fmla="*/ 12 w 198"/>
                <a:gd name="T67" fmla="*/ 80 h 279"/>
                <a:gd name="T68" fmla="*/ 22 w 198"/>
                <a:gd name="T69" fmla="*/ 53 h 279"/>
                <a:gd name="T70" fmla="*/ 27 w 198"/>
                <a:gd name="T71" fmla="*/ 24 h 279"/>
                <a:gd name="T72" fmla="*/ 18 w 198"/>
                <a:gd name="T73" fmla="*/ 0 h 279"/>
                <a:gd name="T74" fmla="*/ 27 w 198"/>
                <a:gd name="T75" fmla="*/ 7 h 279"/>
                <a:gd name="T76" fmla="*/ 37 w 198"/>
                <a:gd name="T77" fmla="*/ 16 h 279"/>
                <a:gd name="T78" fmla="*/ 47 w 198"/>
                <a:gd name="T79" fmla="*/ 25 h 279"/>
                <a:gd name="T80" fmla="*/ 59 w 198"/>
                <a:gd name="T81" fmla="*/ 33 h 279"/>
                <a:gd name="T82" fmla="*/ 72 w 198"/>
                <a:gd name="T83" fmla="*/ 38 h 279"/>
                <a:gd name="T84" fmla="*/ 87 w 198"/>
                <a:gd name="T85" fmla="*/ 43 h 279"/>
                <a:gd name="T86" fmla="*/ 103 w 198"/>
                <a:gd name="T87" fmla="*/ 44 h 279"/>
                <a:gd name="T88" fmla="*/ 121 w 198"/>
                <a:gd name="T89" fmla="*/ 43 h 279"/>
                <a:gd name="T90" fmla="*/ 121 w 198"/>
                <a:gd name="T91" fmla="*/ 56 h 279"/>
                <a:gd name="T92" fmla="*/ 123 w 198"/>
                <a:gd name="T93" fmla="*/ 71 h 279"/>
                <a:gd name="T94" fmla="*/ 126 w 198"/>
                <a:gd name="T95" fmla="*/ 86 h 279"/>
                <a:gd name="T96" fmla="*/ 131 w 198"/>
                <a:gd name="T97" fmla="*/ 99 h 279"/>
                <a:gd name="T98" fmla="*/ 142 w 198"/>
                <a:gd name="T99" fmla="*/ 111 h 279"/>
                <a:gd name="T100" fmla="*/ 155 w 198"/>
                <a:gd name="T101" fmla="*/ 117 h 279"/>
                <a:gd name="T102" fmla="*/ 174 w 198"/>
                <a:gd name="T103" fmla="*/ 120 h 279"/>
                <a:gd name="T104" fmla="*/ 198 w 198"/>
                <a:gd name="T105" fmla="*/ 115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
                <a:gd name="T160" fmla="*/ 0 h 279"/>
                <a:gd name="T161" fmla="*/ 198 w 198"/>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 h="279">
                  <a:moveTo>
                    <a:pt x="198" y="115"/>
                  </a:moveTo>
                  <a:lnTo>
                    <a:pt x="186" y="120"/>
                  </a:lnTo>
                  <a:lnTo>
                    <a:pt x="174" y="127"/>
                  </a:lnTo>
                  <a:lnTo>
                    <a:pt x="162" y="136"/>
                  </a:lnTo>
                  <a:lnTo>
                    <a:pt x="151" y="146"/>
                  </a:lnTo>
                  <a:lnTo>
                    <a:pt x="142" y="158"/>
                  </a:lnTo>
                  <a:lnTo>
                    <a:pt x="133" y="173"/>
                  </a:lnTo>
                  <a:lnTo>
                    <a:pt x="126" y="188"/>
                  </a:lnTo>
                  <a:lnTo>
                    <a:pt x="121" y="204"/>
                  </a:lnTo>
                  <a:lnTo>
                    <a:pt x="120" y="210"/>
                  </a:lnTo>
                  <a:lnTo>
                    <a:pt x="120" y="214"/>
                  </a:lnTo>
                  <a:lnTo>
                    <a:pt x="118" y="220"/>
                  </a:lnTo>
                  <a:lnTo>
                    <a:pt x="118" y="226"/>
                  </a:lnTo>
                  <a:lnTo>
                    <a:pt x="118" y="238"/>
                  </a:lnTo>
                  <a:lnTo>
                    <a:pt x="120" y="251"/>
                  </a:lnTo>
                  <a:lnTo>
                    <a:pt x="121" y="265"/>
                  </a:lnTo>
                  <a:lnTo>
                    <a:pt x="126" y="278"/>
                  </a:lnTo>
                  <a:lnTo>
                    <a:pt x="121" y="276"/>
                  </a:lnTo>
                  <a:lnTo>
                    <a:pt x="114" y="276"/>
                  </a:lnTo>
                  <a:lnTo>
                    <a:pt x="106" y="276"/>
                  </a:lnTo>
                  <a:lnTo>
                    <a:pt x="102" y="279"/>
                  </a:lnTo>
                  <a:lnTo>
                    <a:pt x="100" y="257"/>
                  </a:lnTo>
                  <a:lnTo>
                    <a:pt x="95" y="235"/>
                  </a:lnTo>
                  <a:lnTo>
                    <a:pt x="87" y="214"/>
                  </a:lnTo>
                  <a:lnTo>
                    <a:pt x="75" y="194"/>
                  </a:lnTo>
                  <a:lnTo>
                    <a:pt x="62" y="176"/>
                  </a:lnTo>
                  <a:lnTo>
                    <a:pt x="47" y="161"/>
                  </a:lnTo>
                  <a:lnTo>
                    <a:pt x="31" y="149"/>
                  </a:lnTo>
                  <a:lnTo>
                    <a:pt x="15" y="143"/>
                  </a:lnTo>
                  <a:lnTo>
                    <a:pt x="16" y="130"/>
                  </a:lnTo>
                  <a:lnTo>
                    <a:pt x="16" y="117"/>
                  </a:lnTo>
                  <a:lnTo>
                    <a:pt x="10" y="106"/>
                  </a:lnTo>
                  <a:lnTo>
                    <a:pt x="0" y="99"/>
                  </a:lnTo>
                  <a:lnTo>
                    <a:pt x="12" y="80"/>
                  </a:lnTo>
                  <a:lnTo>
                    <a:pt x="22" y="53"/>
                  </a:lnTo>
                  <a:lnTo>
                    <a:pt x="27" y="24"/>
                  </a:lnTo>
                  <a:lnTo>
                    <a:pt x="18" y="0"/>
                  </a:lnTo>
                  <a:lnTo>
                    <a:pt x="27" y="7"/>
                  </a:lnTo>
                  <a:lnTo>
                    <a:pt x="37" y="16"/>
                  </a:lnTo>
                  <a:lnTo>
                    <a:pt x="47" y="25"/>
                  </a:lnTo>
                  <a:lnTo>
                    <a:pt x="59" y="33"/>
                  </a:lnTo>
                  <a:lnTo>
                    <a:pt x="72" y="38"/>
                  </a:lnTo>
                  <a:lnTo>
                    <a:pt x="87" y="43"/>
                  </a:lnTo>
                  <a:lnTo>
                    <a:pt x="103" y="44"/>
                  </a:lnTo>
                  <a:lnTo>
                    <a:pt x="121" y="43"/>
                  </a:lnTo>
                  <a:lnTo>
                    <a:pt x="121" y="56"/>
                  </a:lnTo>
                  <a:lnTo>
                    <a:pt x="123" y="71"/>
                  </a:lnTo>
                  <a:lnTo>
                    <a:pt x="126" y="86"/>
                  </a:lnTo>
                  <a:lnTo>
                    <a:pt x="131" y="99"/>
                  </a:lnTo>
                  <a:lnTo>
                    <a:pt x="142" y="111"/>
                  </a:lnTo>
                  <a:lnTo>
                    <a:pt x="155" y="117"/>
                  </a:lnTo>
                  <a:lnTo>
                    <a:pt x="174" y="120"/>
                  </a:lnTo>
                  <a:lnTo>
                    <a:pt x="198" y="11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8" name="Freeform 298"/>
            <p:cNvSpPr>
              <a:spLocks/>
            </p:cNvSpPr>
            <p:nvPr/>
          </p:nvSpPr>
          <p:spPr bwMode="auto">
            <a:xfrm>
              <a:off x="1015" y="1593"/>
              <a:ext cx="223" cy="260"/>
            </a:xfrm>
            <a:custGeom>
              <a:avLst/>
              <a:gdLst>
                <a:gd name="T0" fmla="*/ 80 w 223"/>
                <a:gd name="T1" fmla="*/ 51 h 260"/>
                <a:gd name="T2" fmla="*/ 93 w 223"/>
                <a:gd name="T3" fmla="*/ 54 h 260"/>
                <a:gd name="T4" fmla="*/ 107 w 223"/>
                <a:gd name="T5" fmla="*/ 54 h 260"/>
                <a:gd name="T6" fmla="*/ 121 w 223"/>
                <a:gd name="T7" fmla="*/ 54 h 260"/>
                <a:gd name="T8" fmla="*/ 136 w 223"/>
                <a:gd name="T9" fmla="*/ 54 h 260"/>
                <a:gd name="T10" fmla="*/ 149 w 223"/>
                <a:gd name="T11" fmla="*/ 51 h 260"/>
                <a:gd name="T12" fmla="*/ 166 w 223"/>
                <a:gd name="T13" fmla="*/ 47 h 260"/>
                <a:gd name="T14" fmla="*/ 183 w 223"/>
                <a:gd name="T15" fmla="*/ 38 h 260"/>
                <a:gd name="T16" fmla="*/ 200 w 223"/>
                <a:gd name="T17" fmla="*/ 26 h 260"/>
                <a:gd name="T18" fmla="*/ 214 w 223"/>
                <a:gd name="T19" fmla="*/ 10 h 260"/>
                <a:gd name="T20" fmla="*/ 223 w 223"/>
                <a:gd name="T21" fmla="*/ 3 h 260"/>
                <a:gd name="T22" fmla="*/ 223 w 223"/>
                <a:gd name="T23" fmla="*/ 10 h 260"/>
                <a:gd name="T24" fmla="*/ 212 w 223"/>
                <a:gd name="T25" fmla="*/ 23 h 260"/>
                <a:gd name="T26" fmla="*/ 195 w 223"/>
                <a:gd name="T27" fmla="*/ 48 h 260"/>
                <a:gd name="T28" fmla="*/ 185 w 223"/>
                <a:gd name="T29" fmla="*/ 76 h 260"/>
                <a:gd name="T30" fmla="*/ 181 w 223"/>
                <a:gd name="T31" fmla="*/ 108 h 260"/>
                <a:gd name="T32" fmla="*/ 183 w 223"/>
                <a:gd name="T33" fmla="*/ 133 h 260"/>
                <a:gd name="T34" fmla="*/ 186 w 223"/>
                <a:gd name="T35" fmla="*/ 150 h 260"/>
                <a:gd name="T36" fmla="*/ 181 w 223"/>
                <a:gd name="T37" fmla="*/ 156 h 260"/>
                <a:gd name="T38" fmla="*/ 163 w 223"/>
                <a:gd name="T39" fmla="*/ 165 h 260"/>
                <a:gd name="T40" fmla="*/ 147 w 223"/>
                <a:gd name="T41" fmla="*/ 184 h 260"/>
                <a:gd name="T42" fmla="*/ 138 w 223"/>
                <a:gd name="T43" fmla="*/ 218 h 260"/>
                <a:gd name="T44" fmla="*/ 129 w 223"/>
                <a:gd name="T45" fmla="*/ 233 h 260"/>
                <a:gd name="T46" fmla="*/ 102 w 223"/>
                <a:gd name="T47" fmla="*/ 226 h 260"/>
                <a:gd name="T48" fmla="*/ 71 w 223"/>
                <a:gd name="T49" fmla="*/ 229 h 260"/>
                <a:gd name="T50" fmla="*/ 46 w 223"/>
                <a:gd name="T51" fmla="*/ 245 h 260"/>
                <a:gd name="T52" fmla="*/ 39 w 223"/>
                <a:gd name="T53" fmla="*/ 232 h 260"/>
                <a:gd name="T54" fmla="*/ 21 w 223"/>
                <a:gd name="T55" fmla="*/ 177 h 260"/>
                <a:gd name="T56" fmla="*/ 14 w 223"/>
                <a:gd name="T57" fmla="*/ 147 h 260"/>
                <a:gd name="T58" fmla="*/ 24 w 223"/>
                <a:gd name="T59" fmla="*/ 106 h 260"/>
                <a:gd name="T60" fmla="*/ 28 w 223"/>
                <a:gd name="T61" fmla="*/ 90 h 260"/>
                <a:gd name="T62" fmla="*/ 45 w 223"/>
                <a:gd name="T63" fmla="*/ 82 h 260"/>
                <a:gd name="T64" fmla="*/ 59 w 223"/>
                <a:gd name="T65" fmla="*/ 72 h 260"/>
                <a:gd name="T66" fmla="*/ 71 w 223"/>
                <a:gd name="T67" fmla="*/ 59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260"/>
                <a:gd name="T104" fmla="*/ 223 w 223"/>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260">
                  <a:moveTo>
                    <a:pt x="74" y="50"/>
                  </a:moveTo>
                  <a:lnTo>
                    <a:pt x="80" y="51"/>
                  </a:lnTo>
                  <a:lnTo>
                    <a:pt x="87" y="53"/>
                  </a:lnTo>
                  <a:lnTo>
                    <a:pt x="93" y="54"/>
                  </a:lnTo>
                  <a:lnTo>
                    <a:pt x="101" y="54"/>
                  </a:lnTo>
                  <a:lnTo>
                    <a:pt x="107" y="54"/>
                  </a:lnTo>
                  <a:lnTo>
                    <a:pt x="114" y="54"/>
                  </a:lnTo>
                  <a:lnTo>
                    <a:pt x="121" y="54"/>
                  </a:lnTo>
                  <a:lnTo>
                    <a:pt x="129" y="54"/>
                  </a:lnTo>
                  <a:lnTo>
                    <a:pt x="136" y="54"/>
                  </a:lnTo>
                  <a:lnTo>
                    <a:pt x="144" y="53"/>
                  </a:lnTo>
                  <a:lnTo>
                    <a:pt x="149" y="51"/>
                  </a:lnTo>
                  <a:lnTo>
                    <a:pt x="157" y="50"/>
                  </a:lnTo>
                  <a:lnTo>
                    <a:pt x="166" y="47"/>
                  </a:lnTo>
                  <a:lnTo>
                    <a:pt x="175" y="42"/>
                  </a:lnTo>
                  <a:lnTo>
                    <a:pt x="183" y="38"/>
                  </a:lnTo>
                  <a:lnTo>
                    <a:pt x="192" y="32"/>
                  </a:lnTo>
                  <a:lnTo>
                    <a:pt x="200" y="26"/>
                  </a:lnTo>
                  <a:lnTo>
                    <a:pt x="207" y="19"/>
                  </a:lnTo>
                  <a:lnTo>
                    <a:pt x="214" y="10"/>
                  </a:lnTo>
                  <a:lnTo>
                    <a:pt x="222" y="0"/>
                  </a:lnTo>
                  <a:lnTo>
                    <a:pt x="223" y="3"/>
                  </a:lnTo>
                  <a:lnTo>
                    <a:pt x="223" y="6"/>
                  </a:lnTo>
                  <a:lnTo>
                    <a:pt x="223" y="10"/>
                  </a:lnTo>
                  <a:lnTo>
                    <a:pt x="222" y="13"/>
                  </a:lnTo>
                  <a:lnTo>
                    <a:pt x="212" y="23"/>
                  </a:lnTo>
                  <a:lnTo>
                    <a:pt x="203" y="35"/>
                  </a:lnTo>
                  <a:lnTo>
                    <a:pt x="195" y="48"/>
                  </a:lnTo>
                  <a:lnTo>
                    <a:pt x="189" y="63"/>
                  </a:lnTo>
                  <a:lnTo>
                    <a:pt x="185" y="76"/>
                  </a:lnTo>
                  <a:lnTo>
                    <a:pt x="182" y="93"/>
                  </a:lnTo>
                  <a:lnTo>
                    <a:pt x="181" y="108"/>
                  </a:lnTo>
                  <a:lnTo>
                    <a:pt x="182" y="122"/>
                  </a:lnTo>
                  <a:lnTo>
                    <a:pt x="183" y="133"/>
                  </a:lnTo>
                  <a:lnTo>
                    <a:pt x="185" y="142"/>
                  </a:lnTo>
                  <a:lnTo>
                    <a:pt x="186" y="150"/>
                  </a:lnTo>
                  <a:lnTo>
                    <a:pt x="186" y="158"/>
                  </a:lnTo>
                  <a:lnTo>
                    <a:pt x="181" y="156"/>
                  </a:lnTo>
                  <a:lnTo>
                    <a:pt x="172" y="159"/>
                  </a:lnTo>
                  <a:lnTo>
                    <a:pt x="163" y="165"/>
                  </a:lnTo>
                  <a:lnTo>
                    <a:pt x="154" y="173"/>
                  </a:lnTo>
                  <a:lnTo>
                    <a:pt x="147" y="184"/>
                  </a:lnTo>
                  <a:lnTo>
                    <a:pt x="141" y="201"/>
                  </a:lnTo>
                  <a:lnTo>
                    <a:pt x="138" y="218"/>
                  </a:lnTo>
                  <a:lnTo>
                    <a:pt x="138" y="241"/>
                  </a:lnTo>
                  <a:lnTo>
                    <a:pt x="129" y="233"/>
                  </a:lnTo>
                  <a:lnTo>
                    <a:pt x="116" y="227"/>
                  </a:lnTo>
                  <a:lnTo>
                    <a:pt x="102" y="226"/>
                  </a:lnTo>
                  <a:lnTo>
                    <a:pt x="86" y="226"/>
                  </a:lnTo>
                  <a:lnTo>
                    <a:pt x="71" y="229"/>
                  </a:lnTo>
                  <a:lnTo>
                    <a:pt x="58" y="235"/>
                  </a:lnTo>
                  <a:lnTo>
                    <a:pt x="46" y="245"/>
                  </a:lnTo>
                  <a:lnTo>
                    <a:pt x="39" y="260"/>
                  </a:lnTo>
                  <a:lnTo>
                    <a:pt x="39" y="232"/>
                  </a:lnTo>
                  <a:lnTo>
                    <a:pt x="33" y="201"/>
                  </a:lnTo>
                  <a:lnTo>
                    <a:pt x="21" y="177"/>
                  </a:lnTo>
                  <a:lnTo>
                    <a:pt x="0" y="165"/>
                  </a:lnTo>
                  <a:lnTo>
                    <a:pt x="14" y="147"/>
                  </a:lnTo>
                  <a:lnTo>
                    <a:pt x="21" y="127"/>
                  </a:lnTo>
                  <a:lnTo>
                    <a:pt x="24" y="106"/>
                  </a:lnTo>
                  <a:lnTo>
                    <a:pt x="20" y="93"/>
                  </a:lnTo>
                  <a:lnTo>
                    <a:pt x="28" y="90"/>
                  </a:lnTo>
                  <a:lnTo>
                    <a:pt x="37" y="87"/>
                  </a:lnTo>
                  <a:lnTo>
                    <a:pt x="45" y="82"/>
                  </a:lnTo>
                  <a:lnTo>
                    <a:pt x="54" y="78"/>
                  </a:lnTo>
                  <a:lnTo>
                    <a:pt x="59" y="72"/>
                  </a:lnTo>
                  <a:lnTo>
                    <a:pt x="67" y="66"/>
                  </a:lnTo>
                  <a:lnTo>
                    <a:pt x="71" y="59"/>
                  </a:lnTo>
                  <a:lnTo>
                    <a:pt x="74" y="5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9" name="Freeform 299"/>
            <p:cNvSpPr>
              <a:spLocks/>
            </p:cNvSpPr>
            <p:nvPr/>
          </p:nvSpPr>
          <p:spPr bwMode="auto">
            <a:xfrm>
              <a:off x="1204" y="1158"/>
              <a:ext cx="138" cy="195"/>
            </a:xfrm>
            <a:custGeom>
              <a:avLst/>
              <a:gdLst>
                <a:gd name="T0" fmla="*/ 110 w 138"/>
                <a:gd name="T1" fmla="*/ 179 h 195"/>
                <a:gd name="T2" fmla="*/ 108 w 138"/>
                <a:gd name="T3" fmla="*/ 189 h 195"/>
                <a:gd name="T4" fmla="*/ 102 w 138"/>
                <a:gd name="T5" fmla="*/ 185 h 195"/>
                <a:gd name="T6" fmla="*/ 90 w 138"/>
                <a:gd name="T7" fmla="*/ 158 h 195"/>
                <a:gd name="T8" fmla="*/ 85 w 138"/>
                <a:gd name="T9" fmla="*/ 148 h 195"/>
                <a:gd name="T10" fmla="*/ 73 w 138"/>
                <a:gd name="T11" fmla="*/ 142 h 195"/>
                <a:gd name="T12" fmla="*/ 58 w 138"/>
                <a:gd name="T13" fmla="*/ 138 h 195"/>
                <a:gd name="T14" fmla="*/ 45 w 138"/>
                <a:gd name="T15" fmla="*/ 133 h 195"/>
                <a:gd name="T16" fmla="*/ 39 w 138"/>
                <a:gd name="T17" fmla="*/ 132 h 195"/>
                <a:gd name="T18" fmla="*/ 36 w 138"/>
                <a:gd name="T19" fmla="*/ 129 h 195"/>
                <a:gd name="T20" fmla="*/ 39 w 138"/>
                <a:gd name="T21" fmla="*/ 127 h 195"/>
                <a:gd name="T22" fmla="*/ 54 w 138"/>
                <a:gd name="T23" fmla="*/ 129 h 195"/>
                <a:gd name="T24" fmla="*/ 70 w 138"/>
                <a:gd name="T25" fmla="*/ 132 h 195"/>
                <a:gd name="T26" fmla="*/ 83 w 138"/>
                <a:gd name="T27" fmla="*/ 133 h 195"/>
                <a:gd name="T28" fmla="*/ 83 w 138"/>
                <a:gd name="T29" fmla="*/ 123 h 195"/>
                <a:gd name="T30" fmla="*/ 76 w 138"/>
                <a:gd name="T31" fmla="*/ 108 h 195"/>
                <a:gd name="T32" fmla="*/ 62 w 138"/>
                <a:gd name="T33" fmla="*/ 98 h 195"/>
                <a:gd name="T34" fmla="*/ 42 w 138"/>
                <a:gd name="T35" fmla="*/ 87 h 195"/>
                <a:gd name="T36" fmla="*/ 24 w 138"/>
                <a:gd name="T37" fmla="*/ 77 h 195"/>
                <a:gd name="T38" fmla="*/ 9 w 138"/>
                <a:gd name="T39" fmla="*/ 70 h 195"/>
                <a:gd name="T40" fmla="*/ 2 w 138"/>
                <a:gd name="T41" fmla="*/ 67 h 195"/>
                <a:gd name="T42" fmla="*/ 2 w 138"/>
                <a:gd name="T43" fmla="*/ 62 h 195"/>
                <a:gd name="T44" fmla="*/ 12 w 138"/>
                <a:gd name="T45" fmla="*/ 67 h 195"/>
                <a:gd name="T46" fmla="*/ 27 w 138"/>
                <a:gd name="T47" fmla="*/ 72 h 195"/>
                <a:gd name="T48" fmla="*/ 45 w 138"/>
                <a:gd name="T49" fmla="*/ 81 h 195"/>
                <a:gd name="T50" fmla="*/ 62 w 138"/>
                <a:gd name="T51" fmla="*/ 89 h 195"/>
                <a:gd name="T52" fmla="*/ 65 w 138"/>
                <a:gd name="T53" fmla="*/ 70 h 195"/>
                <a:gd name="T54" fmla="*/ 42 w 138"/>
                <a:gd name="T55" fmla="*/ 21 h 195"/>
                <a:gd name="T56" fmla="*/ 28 w 138"/>
                <a:gd name="T57" fmla="*/ 2 h 195"/>
                <a:gd name="T58" fmla="*/ 34 w 138"/>
                <a:gd name="T59" fmla="*/ 2 h 195"/>
                <a:gd name="T60" fmla="*/ 52 w 138"/>
                <a:gd name="T61" fmla="*/ 24 h 195"/>
                <a:gd name="T62" fmla="*/ 74 w 138"/>
                <a:gd name="T63" fmla="*/ 65 h 195"/>
                <a:gd name="T64" fmla="*/ 89 w 138"/>
                <a:gd name="T65" fmla="*/ 71 h 195"/>
                <a:gd name="T66" fmla="*/ 102 w 138"/>
                <a:gd name="T67" fmla="*/ 38 h 195"/>
                <a:gd name="T68" fmla="*/ 104 w 138"/>
                <a:gd name="T69" fmla="*/ 21 h 195"/>
                <a:gd name="T70" fmla="*/ 107 w 138"/>
                <a:gd name="T71" fmla="*/ 24 h 195"/>
                <a:gd name="T72" fmla="*/ 107 w 138"/>
                <a:gd name="T73" fmla="*/ 43 h 195"/>
                <a:gd name="T74" fmla="*/ 99 w 138"/>
                <a:gd name="T75" fmla="*/ 81 h 195"/>
                <a:gd name="T76" fmla="*/ 90 w 138"/>
                <a:gd name="T77" fmla="*/ 108 h 195"/>
                <a:gd name="T78" fmla="*/ 96 w 138"/>
                <a:gd name="T79" fmla="*/ 129 h 195"/>
                <a:gd name="T80" fmla="*/ 108 w 138"/>
                <a:gd name="T81" fmla="*/ 129 h 195"/>
                <a:gd name="T82" fmla="*/ 124 w 138"/>
                <a:gd name="T83" fmla="*/ 115 h 195"/>
                <a:gd name="T84" fmla="*/ 133 w 138"/>
                <a:gd name="T85" fmla="*/ 99 h 195"/>
                <a:gd name="T86" fmla="*/ 138 w 138"/>
                <a:gd name="T87" fmla="*/ 101 h 195"/>
                <a:gd name="T88" fmla="*/ 133 w 138"/>
                <a:gd name="T89" fmla="*/ 117 h 195"/>
                <a:gd name="T90" fmla="*/ 113 w 138"/>
                <a:gd name="T91" fmla="*/ 142 h 195"/>
                <a:gd name="T92" fmla="*/ 105 w 138"/>
                <a:gd name="T93" fmla="*/ 155 h 195"/>
                <a:gd name="T94" fmla="*/ 110 w 138"/>
                <a:gd name="T95" fmla="*/ 169 h 1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195"/>
                <a:gd name="T146" fmla="*/ 138 w 138"/>
                <a:gd name="T147" fmla="*/ 195 h 1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195">
                  <a:moveTo>
                    <a:pt x="111" y="173"/>
                  </a:moveTo>
                  <a:lnTo>
                    <a:pt x="110" y="179"/>
                  </a:lnTo>
                  <a:lnTo>
                    <a:pt x="110" y="183"/>
                  </a:lnTo>
                  <a:lnTo>
                    <a:pt x="108" y="189"/>
                  </a:lnTo>
                  <a:lnTo>
                    <a:pt x="108" y="195"/>
                  </a:lnTo>
                  <a:lnTo>
                    <a:pt x="102" y="185"/>
                  </a:lnTo>
                  <a:lnTo>
                    <a:pt x="96" y="172"/>
                  </a:lnTo>
                  <a:lnTo>
                    <a:pt x="90" y="158"/>
                  </a:lnTo>
                  <a:lnTo>
                    <a:pt x="89" y="149"/>
                  </a:lnTo>
                  <a:lnTo>
                    <a:pt x="85" y="148"/>
                  </a:lnTo>
                  <a:lnTo>
                    <a:pt x="79" y="145"/>
                  </a:lnTo>
                  <a:lnTo>
                    <a:pt x="73" y="142"/>
                  </a:lnTo>
                  <a:lnTo>
                    <a:pt x="65" y="139"/>
                  </a:lnTo>
                  <a:lnTo>
                    <a:pt x="58" y="138"/>
                  </a:lnTo>
                  <a:lnTo>
                    <a:pt x="52" y="135"/>
                  </a:lnTo>
                  <a:lnTo>
                    <a:pt x="45" y="133"/>
                  </a:lnTo>
                  <a:lnTo>
                    <a:pt x="40" y="133"/>
                  </a:lnTo>
                  <a:lnTo>
                    <a:pt x="39" y="132"/>
                  </a:lnTo>
                  <a:lnTo>
                    <a:pt x="37" y="130"/>
                  </a:lnTo>
                  <a:lnTo>
                    <a:pt x="36" y="129"/>
                  </a:lnTo>
                  <a:lnTo>
                    <a:pt x="34" y="127"/>
                  </a:lnTo>
                  <a:lnTo>
                    <a:pt x="39" y="127"/>
                  </a:lnTo>
                  <a:lnTo>
                    <a:pt x="46" y="129"/>
                  </a:lnTo>
                  <a:lnTo>
                    <a:pt x="54" y="129"/>
                  </a:lnTo>
                  <a:lnTo>
                    <a:pt x="62" y="130"/>
                  </a:lnTo>
                  <a:lnTo>
                    <a:pt x="70" y="132"/>
                  </a:lnTo>
                  <a:lnTo>
                    <a:pt x="77" y="133"/>
                  </a:lnTo>
                  <a:lnTo>
                    <a:pt x="83" y="133"/>
                  </a:lnTo>
                  <a:lnTo>
                    <a:pt x="86" y="135"/>
                  </a:lnTo>
                  <a:lnTo>
                    <a:pt x="83" y="123"/>
                  </a:lnTo>
                  <a:lnTo>
                    <a:pt x="80" y="114"/>
                  </a:lnTo>
                  <a:lnTo>
                    <a:pt x="76" y="108"/>
                  </a:lnTo>
                  <a:lnTo>
                    <a:pt x="73" y="102"/>
                  </a:lnTo>
                  <a:lnTo>
                    <a:pt x="62" y="98"/>
                  </a:lnTo>
                  <a:lnTo>
                    <a:pt x="52" y="93"/>
                  </a:lnTo>
                  <a:lnTo>
                    <a:pt x="42" y="87"/>
                  </a:lnTo>
                  <a:lnTo>
                    <a:pt x="33" y="83"/>
                  </a:lnTo>
                  <a:lnTo>
                    <a:pt x="24" y="77"/>
                  </a:lnTo>
                  <a:lnTo>
                    <a:pt x="17" y="72"/>
                  </a:lnTo>
                  <a:lnTo>
                    <a:pt x="9" y="70"/>
                  </a:lnTo>
                  <a:lnTo>
                    <a:pt x="5" y="68"/>
                  </a:lnTo>
                  <a:lnTo>
                    <a:pt x="2" y="67"/>
                  </a:lnTo>
                  <a:lnTo>
                    <a:pt x="0" y="64"/>
                  </a:lnTo>
                  <a:lnTo>
                    <a:pt x="2" y="62"/>
                  </a:lnTo>
                  <a:lnTo>
                    <a:pt x="8" y="64"/>
                  </a:lnTo>
                  <a:lnTo>
                    <a:pt x="12" y="67"/>
                  </a:lnTo>
                  <a:lnTo>
                    <a:pt x="20" y="70"/>
                  </a:lnTo>
                  <a:lnTo>
                    <a:pt x="27" y="72"/>
                  </a:lnTo>
                  <a:lnTo>
                    <a:pt x="36" y="77"/>
                  </a:lnTo>
                  <a:lnTo>
                    <a:pt x="45" y="81"/>
                  </a:lnTo>
                  <a:lnTo>
                    <a:pt x="54" y="86"/>
                  </a:lnTo>
                  <a:lnTo>
                    <a:pt x="62" y="89"/>
                  </a:lnTo>
                  <a:lnTo>
                    <a:pt x="70" y="90"/>
                  </a:lnTo>
                  <a:lnTo>
                    <a:pt x="65" y="70"/>
                  </a:lnTo>
                  <a:lnTo>
                    <a:pt x="54" y="44"/>
                  </a:lnTo>
                  <a:lnTo>
                    <a:pt x="42" y="21"/>
                  </a:lnTo>
                  <a:lnTo>
                    <a:pt x="31" y="7"/>
                  </a:lnTo>
                  <a:lnTo>
                    <a:pt x="28" y="2"/>
                  </a:lnTo>
                  <a:lnTo>
                    <a:pt x="30" y="0"/>
                  </a:lnTo>
                  <a:lnTo>
                    <a:pt x="34" y="2"/>
                  </a:lnTo>
                  <a:lnTo>
                    <a:pt x="42" y="9"/>
                  </a:lnTo>
                  <a:lnTo>
                    <a:pt x="52" y="24"/>
                  </a:lnTo>
                  <a:lnTo>
                    <a:pt x="64" y="44"/>
                  </a:lnTo>
                  <a:lnTo>
                    <a:pt x="74" y="65"/>
                  </a:lnTo>
                  <a:lnTo>
                    <a:pt x="80" y="81"/>
                  </a:lnTo>
                  <a:lnTo>
                    <a:pt x="89" y="71"/>
                  </a:lnTo>
                  <a:lnTo>
                    <a:pt x="96" y="55"/>
                  </a:lnTo>
                  <a:lnTo>
                    <a:pt x="102" y="38"/>
                  </a:lnTo>
                  <a:lnTo>
                    <a:pt x="104" y="25"/>
                  </a:lnTo>
                  <a:lnTo>
                    <a:pt x="104" y="21"/>
                  </a:lnTo>
                  <a:lnTo>
                    <a:pt x="105" y="19"/>
                  </a:lnTo>
                  <a:lnTo>
                    <a:pt x="107" y="24"/>
                  </a:lnTo>
                  <a:lnTo>
                    <a:pt x="107" y="30"/>
                  </a:lnTo>
                  <a:lnTo>
                    <a:pt x="107" y="43"/>
                  </a:lnTo>
                  <a:lnTo>
                    <a:pt x="105" y="61"/>
                  </a:lnTo>
                  <a:lnTo>
                    <a:pt x="99" y="81"/>
                  </a:lnTo>
                  <a:lnTo>
                    <a:pt x="86" y="98"/>
                  </a:lnTo>
                  <a:lnTo>
                    <a:pt x="90" y="108"/>
                  </a:lnTo>
                  <a:lnTo>
                    <a:pt x="95" y="118"/>
                  </a:lnTo>
                  <a:lnTo>
                    <a:pt x="96" y="129"/>
                  </a:lnTo>
                  <a:lnTo>
                    <a:pt x="98" y="135"/>
                  </a:lnTo>
                  <a:lnTo>
                    <a:pt x="108" y="129"/>
                  </a:lnTo>
                  <a:lnTo>
                    <a:pt x="117" y="123"/>
                  </a:lnTo>
                  <a:lnTo>
                    <a:pt x="124" y="115"/>
                  </a:lnTo>
                  <a:lnTo>
                    <a:pt x="130" y="105"/>
                  </a:lnTo>
                  <a:lnTo>
                    <a:pt x="133" y="99"/>
                  </a:lnTo>
                  <a:lnTo>
                    <a:pt x="136" y="98"/>
                  </a:lnTo>
                  <a:lnTo>
                    <a:pt x="138" y="101"/>
                  </a:lnTo>
                  <a:lnTo>
                    <a:pt x="138" y="106"/>
                  </a:lnTo>
                  <a:lnTo>
                    <a:pt x="133" y="117"/>
                  </a:lnTo>
                  <a:lnTo>
                    <a:pt x="124" y="130"/>
                  </a:lnTo>
                  <a:lnTo>
                    <a:pt x="113" y="142"/>
                  </a:lnTo>
                  <a:lnTo>
                    <a:pt x="102" y="149"/>
                  </a:lnTo>
                  <a:lnTo>
                    <a:pt x="105" y="155"/>
                  </a:lnTo>
                  <a:lnTo>
                    <a:pt x="107" y="163"/>
                  </a:lnTo>
                  <a:lnTo>
                    <a:pt x="110" y="169"/>
                  </a:lnTo>
                  <a:lnTo>
                    <a:pt x="111" y="173"/>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0" name="Freeform 300"/>
            <p:cNvSpPr>
              <a:spLocks/>
            </p:cNvSpPr>
            <p:nvPr/>
          </p:nvSpPr>
          <p:spPr bwMode="auto">
            <a:xfrm>
              <a:off x="1036" y="1643"/>
              <a:ext cx="136" cy="176"/>
            </a:xfrm>
            <a:custGeom>
              <a:avLst/>
              <a:gdLst>
                <a:gd name="T0" fmla="*/ 128 w 136"/>
                <a:gd name="T1" fmla="*/ 1 h 176"/>
                <a:gd name="T2" fmla="*/ 115 w 136"/>
                <a:gd name="T3" fmla="*/ 4 h 176"/>
                <a:gd name="T4" fmla="*/ 106 w 136"/>
                <a:gd name="T5" fmla="*/ 12 h 176"/>
                <a:gd name="T6" fmla="*/ 96 w 136"/>
                <a:gd name="T7" fmla="*/ 28 h 176"/>
                <a:gd name="T8" fmla="*/ 81 w 136"/>
                <a:gd name="T9" fmla="*/ 32 h 176"/>
                <a:gd name="T10" fmla="*/ 64 w 136"/>
                <a:gd name="T11" fmla="*/ 35 h 176"/>
                <a:gd name="T12" fmla="*/ 43 w 136"/>
                <a:gd name="T13" fmla="*/ 40 h 176"/>
                <a:gd name="T14" fmla="*/ 27 w 136"/>
                <a:gd name="T15" fmla="*/ 47 h 176"/>
                <a:gd name="T16" fmla="*/ 21 w 136"/>
                <a:gd name="T17" fmla="*/ 55 h 176"/>
                <a:gd name="T18" fmla="*/ 21 w 136"/>
                <a:gd name="T19" fmla="*/ 55 h 176"/>
                <a:gd name="T20" fmla="*/ 30 w 136"/>
                <a:gd name="T21" fmla="*/ 52 h 176"/>
                <a:gd name="T22" fmla="*/ 43 w 136"/>
                <a:gd name="T23" fmla="*/ 47 h 176"/>
                <a:gd name="T24" fmla="*/ 59 w 136"/>
                <a:gd name="T25" fmla="*/ 43 h 176"/>
                <a:gd name="T26" fmla="*/ 77 w 136"/>
                <a:gd name="T27" fmla="*/ 43 h 176"/>
                <a:gd name="T28" fmla="*/ 78 w 136"/>
                <a:gd name="T29" fmla="*/ 56 h 176"/>
                <a:gd name="T30" fmla="*/ 66 w 136"/>
                <a:gd name="T31" fmla="*/ 81 h 176"/>
                <a:gd name="T32" fmla="*/ 56 w 136"/>
                <a:gd name="T33" fmla="*/ 89 h 176"/>
                <a:gd name="T34" fmla="*/ 41 w 136"/>
                <a:gd name="T35" fmla="*/ 93 h 176"/>
                <a:gd name="T36" fmla="*/ 24 w 136"/>
                <a:gd name="T37" fmla="*/ 97 h 176"/>
                <a:gd name="T38" fmla="*/ 9 w 136"/>
                <a:gd name="T39" fmla="*/ 100 h 176"/>
                <a:gd name="T40" fmla="*/ 2 w 136"/>
                <a:gd name="T41" fmla="*/ 103 h 176"/>
                <a:gd name="T42" fmla="*/ 2 w 136"/>
                <a:gd name="T43" fmla="*/ 105 h 176"/>
                <a:gd name="T44" fmla="*/ 12 w 136"/>
                <a:gd name="T45" fmla="*/ 105 h 176"/>
                <a:gd name="T46" fmla="*/ 24 w 136"/>
                <a:gd name="T47" fmla="*/ 103 h 176"/>
                <a:gd name="T48" fmla="*/ 37 w 136"/>
                <a:gd name="T49" fmla="*/ 100 h 176"/>
                <a:gd name="T50" fmla="*/ 52 w 136"/>
                <a:gd name="T51" fmla="*/ 99 h 176"/>
                <a:gd name="T52" fmla="*/ 49 w 136"/>
                <a:gd name="T53" fmla="*/ 109 h 176"/>
                <a:gd name="T54" fmla="*/ 33 w 136"/>
                <a:gd name="T55" fmla="*/ 142 h 176"/>
                <a:gd name="T56" fmla="*/ 37 w 136"/>
                <a:gd name="T57" fmla="*/ 159 h 176"/>
                <a:gd name="T58" fmla="*/ 58 w 136"/>
                <a:gd name="T59" fmla="*/ 117 h 176"/>
                <a:gd name="T60" fmla="*/ 71 w 136"/>
                <a:gd name="T61" fmla="*/ 118 h 176"/>
                <a:gd name="T62" fmla="*/ 84 w 136"/>
                <a:gd name="T63" fmla="*/ 148 h 176"/>
                <a:gd name="T64" fmla="*/ 96 w 136"/>
                <a:gd name="T65" fmla="*/ 162 h 176"/>
                <a:gd name="T66" fmla="*/ 95 w 136"/>
                <a:gd name="T67" fmla="*/ 158 h 176"/>
                <a:gd name="T68" fmla="*/ 86 w 136"/>
                <a:gd name="T69" fmla="*/ 137 h 176"/>
                <a:gd name="T70" fmla="*/ 78 w 136"/>
                <a:gd name="T71" fmla="*/ 106 h 176"/>
                <a:gd name="T72" fmla="*/ 81 w 136"/>
                <a:gd name="T73" fmla="*/ 83 h 176"/>
                <a:gd name="T74" fmla="*/ 96 w 136"/>
                <a:gd name="T75" fmla="*/ 55 h 176"/>
                <a:gd name="T76" fmla="*/ 109 w 136"/>
                <a:gd name="T77" fmla="*/ 56 h 176"/>
                <a:gd name="T78" fmla="*/ 127 w 136"/>
                <a:gd name="T79" fmla="*/ 84 h 176"/>
                <a:gd name="T80" fmla="*/ 131 w 136"/>
                <a:gd name="T81" fmla="*/ 112 h 176"/>
                <a:gd name="T82" fmla="*/ 136 w 136"/>
                <a:gd name="T83" fmla="*/ 108 h 176"/>
                <a:gd name="T84" fmla="*/ 133 w 136"/>
                <a:gd name="T85" fmla="*/ 83 h 176"/>
                <a:gd name="T86" fmla="*/ 121 w 136"/>
                <a:gd name="T87" fmla="*/ 47 h 176"/>
                <a:gd name="T88" fmla="*/ 121 w 136"/>
                <a:gd name="T89" fmla="*/ 29 h 176"/>
                <a:gd name="T90" fmla="*/ 133 w 136"/>
                <a:gd name="T91" fmla="*/ 9 h 176"/>
                <a:gd name="T92" fmla="*/ 136 w 136"/>
                <a:gd name="T93" fmla="*/ 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176"/>
                <a:gd name="T143" fmla="*/ 136 w 136"/>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176">
                  <a:moveTo>
                    <a:pt x="136" y="0"/>
                  </a:moveTo>
                  <a:lnTo>
                    <a:pt x="128" y="1"/>
                  </a:lnTo>
                  <a:lnTo>
                    <a:pt x="123" y="3"/>
                  </a:lnTo>
                  <a:lnTo>
                    <a:pt x="115" y="4"/>
                  </a:lnTo>
                  <a:lnTo>
                    <a:pt x="108" y="4"/>
                  </a:lnTo>
                  <a:lnTo>
                    <a:pt x="106" y="12"/>
                  </a:lnTo>
                  <a:lnTo>
                    <a:pt x="102" y="21"/>
                  </a:lnTo>
                  <a:lnTo>
                    <a:pt x="96" y="28"/>
                  </a:lnTo>
                  <a:lnTo>
                    <a:pt x="89" y="31"/>
                  </a:lnTo>
                  <a:lnTo>
                    <a:pt x="81" y="32"/>
                  </a:lnTo>
                  <a:lnTo>
                    <a:pt x="72" y="32"/>
                  </a:lnTo>
                  <a:lnTo>
                    <a:pt x="64" y="35"/>
                  </a:lnTo>
                  <a:lnTo>
                    <a:pt x="53" y="37"/>
                  </a:lnTo>
                  <a:lnTo>
                    <a:pt x="43" y="40"/>
                  </a:lnTo>
                  <a:lnTo>
                    <a:pt x="34" y="44"/>
                  </a:lnTo>
                  <a:lnTo>
                    <a:pt x="27" y="47"/>
                  </a:lnTo>
                  <a:lnTo>
                    <a:pt x="22" y="52"/>
                  </a:lnTo>
                  <a:lnTo>
                    <a:pt x="21" y="55"/>
                  </a:lnTo>
                  <a:lnTo>
                    <a:pt x="19" y="55"/>
                  </a:lnTo>
                  <a:lnTo>
                    <a:pt x="21" y="55"/>
                  </a:lnTo>
                  <a:lnTo>
                    <a:pt x="25" y="53"/>
                  </a:lnTo>
                  <a:lnTo>
                    <a:pt x="30" y="52"/>
                  </a:lnTo>
                  <a:lnTo>
                    <a:pt x="35" y="49"/>
                  </a:lnTo>
                  <a:lnTo>
                    <a:pt x="43" y="47"/>
                  </a:lnTo>
                  <a:lnTo>
                    <a:pt x="50" y="44"/>
                  </a:lnTo>
                  <a:lnTo>
                    <a:pt x="59" y="43"/>
                  </a:lnTo>
                  <a:lnTo>
                    <a:pt x="68" y="43"/>
                  </a:lnTo>
                  <a:lnTo>
                    <a:pt x="77" y="43"/>
                  </a:lnTo>
                  <a:lnTo>
                    <a:pt x="84" y="44"/>
                  </a:lnTo>
                  <a:lnTo>
                    <a:pt x="78" y="56"/>
                  </a:lnTo>
                  <a:lnTo>
                    <a:pt x="72" y="69"/>
                  </a:lnTo>
                  <a:lnTo>
                    <a:pt x="66" y="81"/>
                  </a:lnTo>
                  <a:lnTo>
                    <a:pt x="61" y="87"/>
                  </a:lnTo>
                  <a:lnTo>
                    <a:pt x="56" y="89"/>
                  </a:lnTo>
                  <a:lnTo>
                    <a:pt x="49" y="92"/>
                  </a:lnTo>
                  <a:lnTo>
                    <a:pt x="41" y="93"/>
                  </a:lnTo>
                  <a:lnTo>
                    <a:pt x="33" y="96"/>
                  </a:lnTo>
                  <a:lnTo>
                    <a:pt x="24" y="97"/>
                  </a:lnTo>
                  <a:lnTo>
                    <a:pt x="16" y="99"/>
                  </a:lnTo>
                  <a:lnTo>
                    <a:pt x="9" y="100"/>
                  </a:lnTo>
                  <a:lnTo>
                    <a:pt x="4" y="102"/>
                  </a:lnTo>
                  <a:lnTo>
                    <a:pt x="2" y="103"/>
                  </a:lnTo>
                  <a:lnTo>
                    <a:pt x="0" y="103"/>
                  </a:lnTo>
                  <a:lnTo>
                    <a:pt x="2" y="105"/>
                  </a:lnTo>
                  <a:lnTo>
                    <a:pt x="7" y="105"/>
                  </a:lnTo>
                  <a:lnTo>
                    <a:pt x="12" y="105"/>
                  </a:lnTo>
                  <a:lnTo>
                    <a:pt x="18" y="103"/>
                  </a:lnTo>
                  <a:lnTo>
                    <a:pt x="24" y="103"/>
                  </a:lnTo>
                  <a:lnTo>
                    <a:pt x="31" y="102"/>
                  </a:lnTo>
                  <a:lnTo>
                    <a:pt x="37" y="100"/>
                  </a:lnTo>
                  <a:lnTo>
                    <a:pt x="44" y="100"/>
                  </a:lnTo>
                  <a:lnTo>
                    <a:pt x="52" y="99"/>
                  </a:lnTo>
                  <a:lnTo>
                    <a:pt x="58" y="97"/>
                  </a:lnTo>
                  <a:lnTo>
                    <a:pt x="49" y="109"/>
                  </a:lnTo>
                  <a:lnTo>
                    <a:pt x="40" y="121"/>
                  </a:lnTo>
                  <a:lnTo>
                    <a:pt x="33" y="142"/>
                  </a:lnTo>
                  <a:lnTo>
                    <a:pt x="30" y="176"/>
                  </a:lnTo>
                  <a:lnTo>
                    <a:pt x="37" y="159"/>
                  </a:lnTo>
                  <a:lnTo>
                    <a:pt x="47" y="137"/>
                  </a:lnTo>
                  <a:lnTo>
                    <a:pt x="58" y="117"/>
                  </a:lnTo>
                  <a:lnTo>
                    <a:pt x="68" y="103"/>
                  </a:lnTo>
                  <a:lnTo>
                    <a:pt x="71" y="118"/>
                  </a:lnTo>
                  <a:lnTo>
                    <a:pt x="77" y="134"/>
                  </a:lnTo>
                  <a:lnTo>
                    <a:pt x="84" y="148"/>
                  </a:lnTo>
                  <a:lnTo>
                    <a:pt x="92" y="158"/>
                  </a:lnTo>
                  <a:lnTo>
                    <a:pt x="96" y="162"/>
                  </a:lnTo>
                  <a:lnTo>
                    <a:pt x="96" y="161"/>
                  </a:lnTo>
                  <a:lnTo>
                    <a:pt x="95" y="158"/>
                  </a:lnTo>
                  <a:lnTo>
                    <a:pt x="92" y="154"/>
                  </a:lnTo>
                  <a:lnTo>
                    <a:pt x="86" y="137"/>
                  </a:lnTo>
                  <a:lnTo>
                    <a:pt x="81" y="121"/>
                  </a:lnTo>
                  <a:lnTo>
                    <a:pt x="78" y="106"/>
                  </a:lnTo>
                  <a:lnTo>
                    <a:pt x="78" y="94"/>
                  </a:lnTo>
                  <a:lnTo>
                    <a:pt x="81" y="83"/>
                  </a:lnTo>
                  <a:lnTo>
                    <a:pt x="89" y="68"/>
                  </a:lnTo>
                  <a:lnTo>
                    <a:pt x="96" y="55"/>
                  </a:lnTo>
                  <a:lnTo>
                    <a:pt x="100" y="47"/>
                  </a:lnTo>
                  <a:lnTo>
                    <a:pt x="109" y="56"/>
                  </a:lnTo>
                  <a:lnTo>
                    <a:pt x="120" y="69"/>
                  </a:lnTo>
                  <a:lnTo>
                    <a:pt x="127" y="84"/>
                  </a:lnTo>
                  <a:lnTo>
                    <a:pt x="131" y="105"/>
                  </a:lnTo>
                  <a:lnTo>
                    <a:pt x="131" y="112"/>
                  </a:lnTo>
                  <a:lnTo>
                    <a:pt x="134" y="112"/>
                  </a:lnTo>
                  <a:lnTo>
                    <a:pt x="136" y="108"/>
                  </a:lnTo>
                  <a:lnTo>
                    <a:pt x="136" y="102"/>
                  </a:lnTo>
                  <a:lnTo>
                    <a:pt x="133" y="83"/>
                  </a:lnTo>
                  <a:lnTo>
                    <a:pt x="128" y="62"/>
                  </a:lnTo>
                  <a:lnTo>
                    <a:pt x="121" y="47"/>
                  </a:lnTo>
                  <a:lnTo>
                    <a:pt x="115" y="38"/>
                  </a:lnTo>
                  <a:lnTo>
                    <a:pt x="121" y="29"/>
                  </a:lnTo>
                  <a:lnTo>
                    <a:pt x="127" y="19"/>
                  </a:lnTo>
                  <a:lnTo>
                    <a:pt x="133" y="9"/>
                  </a:lnTo>
                  <a:lnTo>
                    <a:pt x="136" y="0"/>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1" name="Freeform 301"/>
            <p:cNvSpPr>
              <a:spLocks/>
            </p:cNvSpPr>
            <p:nvPr/>
          </p:nvSpPr>
          <p:spPr bwMode="auto">
            <a:xfrm>
              <a:off x="1249" y="1403"/>
              <a:ext cx="193" cy="150"/>
            </a:xfrm>
            <a:custGeom>
              <a:avLst/>
              <a:gdLst>
                <a:gd name="T0" fmla="*/ 115 w 193"/>
                <a:gd name="T1" fmla="*/ 9 h 150"/>
                <a:gd name="T2" fmla="*/ 134 w 193"/>
                <a:gd name="T3" fmla="*/ 9 h 150"/>
                <a:gd name="T4" fmla="*/ 152 w 193"/>
                <a:gd name="T5" fmla="*/ 20 h 150"/>
                <a:gd name="T6" fmla="*/ 155 w 193"/>
                <a:gd name="T7" fmla="*/ 30 h 150"/>
                <a:gd name="T8" fmla="*/ 150 w 193"/>
                <a:gd name="T9" fmla="*/ 46 h 150"/>
                <a:gd name="T10" fmla="*/ 124 w 193"/>
                <a:gd name="T11" fmla="*/ 54 h 150"/>
                <a:gd name="T12" fmla="*/ 112 w 193"/>
                <a:gd name="T13" fmla="*/ 64 h 150"/>
                <a:gd name="T14" fmla="*/ 110 w 193"/>
                <a:gd name="T15" fmla="*/ 68 h 150"/>
                <a:gd name="T16" fmla="*/ 116 w 193"/>
                <a:gd name="T17" fmla="*/ 65 h 150"/>
                <a:gd name="T18" fmla="*/ 135 w 193"/>
                <a:gd name="T19" fmla="*/ 61 h 150"/>
                <a:gd name="T20" fmla="*/ 144 w 193"/>
                <a:gd name="T21" fmla="*/ 68 h 150"/>
                <a:gd name="T22" fmla="*/ 149 w 193"/>
                <a:gd name="T23" fmla="*/ 74 h 150"/>
                <a:gd name="T24" fmla="*/ 149 w 193"/>
                <a:gd name="T25" fmla="*/ 83 h 150"/>
                <a:gd name="T26" fmla="*/ 143 w 193"/>
                <a:gd name="T27" fmla="*/ 94 h 150"/>
                <a:gd name="T28" fmla="*/ 149 w 193"/>
                <a:gd name="T29" fmla="*/ 98 h 150"/>
                <a:gd name="T30" fmla="*/ 169 w 193"/>
                <a:gd name="T31" fmla="*/ 95 h 150"/>
                <a:gd name="T32" fmla="*/ 190 w 193"/>
                <a:gd name="T33" fmla="*/ 113 h 150"/>
                <a:gd name="T34" fmla="*/ 186 w 193"/>
                <a:gd name="T35" fmla="*/ 141 h 150"/>
                <a:gd name="T36" fmla="*/ 158 w 193"/>
                <a:gd name="T37" fmla="*/ 150 h 150"/>
                <a:gd name="T38" fmla="*/ 140 w 193"/>
                <a:gd name="T39" fmla="*/ 130 h 150"/>
                <a:gd name="T40" fmla="*/ 135 w 193"/>
                <a:gd name="T41" fmla="*/ 111 h 150"/>
                <a:gd name="T42" fmla="*/ 110 w 193"/>
                <a:gd name="T43" fmla="*/ 94 h 150"/>
                <a:gd name="T44" fmla="*/ 107 w 193"/>
                <a:gd name="T45" fmla="*/ 94 h 150"/>
                <a:gd name="T46" fmla="*/ 112 w 193"/>
                <a:gd name="T47" fmla="*/ 116 h 150"/>
                <a:gd name="T48" fmla="*/ 100 w 193"/>
                <a:gd name="T49" fmla="*/ 136 h 150"/>
                <a:gd name="T50" fmla="*/ 81 w 193"/>
                <a:gd name="T51" fmla="*/ 144 h 150"/>
                <a:gd name="T52" fmla="*/ 60 w 193"/>
                <a:gd name="T53" fmla="*/ 135 h 150"/>
                <a:gd name="T54" fmla="*/ 50 w 193"/>
                <a:gd name="T55" fmla="*/ 117 h 150"/>
                <a:gd name="T56" fmla="*/ 53 w 193"/>
                <a:gd name="T57" fmla="*/ 98 h 150"/>
                <a:gd name="T58" fmla="*/ 63 w 193"/>
                <a:gd name="T59" fmla="*/ 88 h 150"/>
                <a:gd name="T60" fmla="*/ 44 w 193"/>
                <a:gd name="T61" fmla="*/ 77 h 150"/>
                <a:gd name="T62" fmla="*/ 37 w 193"/>
                <a:gd name="T63" fmla="*/ 85 h 150"/>
                <a:gd name="T64" fmla="*/ 10 w 193"/>
                <a:gd name="T65" fmla="*/ 83 h 150"/>
                <a:gd name="T66" fmla="*/ 0 w 193"/>
                <a:gd name="T67" fmla="*/ 67 h 150"/>
                <a:gd name="T68" fmla="*/ 9 w 193"/>
                <a:gd name="T69" fmla="*/ 45 h 150"/>
                <a:gd name="T70" fmla="*/ 16 w 193"/>
                <a:gd name="T71" fmla="*/ 37 h 150"/>
                <a:gd name="T72" fmla="*/ 26 w 193"/>
                <a:gd name="T73" fmla="*/ 34 h 150"/>
                <a:gd name="T74" fmla="*/ 34 w 193"/>
                <a:gd name="T75" fmla="*/ 33 h 150"/>
                <a:gd name="T76" fmla="*/ 38 w 193"/>
                <a:gd name="T77" fmla="*/ 9 h 150"/>
                <a:gd name="T78" fmla="*/ 59 w 193"/>
                <a:gd name="T79" fmla="*/ 0 h 150"/>
                <a:gd name="T80" fmla="*/ 79 w 193"/>
                <a:gd name="T81" fmla="*/ 6 h 150"/>
                <a:gd name="T82" fmla="*/ 76 w 193"/>
                <a:gd name="T83" fmla="*/ 36 h 150"/>
                <a:gd name="T84" fmla="*/ 94 w 193"/>
                <a:gd name="T85" fmla="*/ 48 h 150"/>
                <a:gd name="T86" fmla="*/ 94 w 193"/>
                <a:gd name="T87" fmla="*/ 60 h 150"/>
                <a:gd name="T88" fmla="*/ 100 w 193"/>
                <a:gd name="T89" fmla="*/ 57 h 150"/>
                <a:gd name="T90" fmla="*/ 107 w 193"/>
                <a:gd name="T91" fmla="*/ 45 h 150"/>
                <a:gd name="T92" fmla="*/ 103 w 193"/>
                <a:gd name="T93" fmla="*/ 2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3"/>
                <a:gd name="T142" fmla="*/ 0 h 150"/>
                <a:gd name="T143" fmla="*/ 193 w 193"/>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3" h="150">
                  <a:moveTo>
                    <a:pt x="106" y="15"/>
                  </a:moveTo>
                  <a:lnTo>
                    <a:pt x="109" y="12"/>
                  </a:lnTo>
                  <a:lnTo>
                    <a:pt x="115" y="9"/>
                  </a:lnTo>
                  <a:lnTo>
                    <a:pt x="121" y="8"/>
                  </a:lnTo>
                  <a:lnTo>
                    <a:pt x="128" y="9"/>
                  </a:lnTo>
                  <a:lnTo>
                    <a:pt x="134" y="9"/>
                  </a:lnTo>
                  <a:lnTo>
                    <a:pt x="140" y="11"/>
                  </a:lnTo>
                  <a:lnTo>
                    <a:pt x="146" y="14"/>
                  </a:lnTo>
                  <a:lnTo>
                    <a:pt x="152" y="20"/>
                  </a:lnTo>
                  <a:lnTo>
                    <a:pt x="150" y="18"/>
                  </a:lnTo>
                  <a:lnTo>
                    <a:pt x="153" y="23"/>
                  </a:lnTo>
                  <a:lnTo>
                    <a:pt x="155" y="30"/>
                  </a:lnTo>
                  <a:lnTo>
                    <a:pt x="155" y="37"/>
                  </a:lnTo>
                  <a:lnTo>
                    <a:pt x="153" y="42"/>
                  </a:lnTo>
                  <a:lnTo>
                    <a:pt x="150" y="46"/>
                  </a:lnTo>
                  <a:lnTo>
                    <a:pt x="147" y="52"/>
                  </a:lnTo>
                  <a:lnTo>
                    <a:pt x="138" y="55"/>
                  </a:lnTo>
                  <a:lnTo>
                    <a:pt x="124" y="54"/>
                  </a:lnTo>
                  <a:lnTo>
                    <a:pt x="119" y="57"/>
                  </a:lnTo>
                  <a:lnTo>
                    <a:pt x="116" y="61"/>
                  </a:lnTo>
                  <a:lnTo>
                    <a:pt x="112" y="64"/>
                  </a:lnTo>
                  <a:lnTo>
                    <a:pt x="109" y="65"/>
                  </a:lnTo>
                  <a:lnTo>
                    <a:pt x="110" y="67"/>
                  </a:lnTo>
                  <a:lnTo>
                    <a:pt x="110" y="68"/>
                  </a:lnTo>
                  <a:lnTo>
                    <a:pt x="112" y="70"/>
                  </a:lnTo>
                  <a:lnTo>
                    <a:pt x="112" y="71"/>
                  </a:lnTo>
                  <a:lnTo>
                    <a:pt x="116" y="65"/>
                  </a:lnTo>
                  <a:lnTo>
                    <a:pt x="122" y="61"/>
                  </a:lnTo>
                  <a:lnTo>
                    <a:pt x="128" y="60"/>
                  </a:lnTo>
                  <a:lnTo>
                    <a:pt x="135" y="61"/>
                  </a:lnTo>
                  <a:lnTo>
                    <a:pt x="140" y="64"/>
                  </a:lnTo>
                  <a:lnTo>
                    <a:pt x="143" y="65"/>
                  </a:lnTo>
                  <a:lnTo>
                    <a:pt x="144" y="68"/>
                  </a:lnTo>
                  <a:lnTo>
                    <a:pt x="147" y="71"/>
                  </a:lnTo>
                  <a:lnTo>
                    <a:pt x="149" y="73"/>
                  </a:lnTo>
                  <a:lnTo>
                    <a:pt x="149" y="74"/>
                  </a:lnTo>
                  <a:lnTo>
                    <a:pt x="149" y="77"/>
                  </a:lnTo>
                  <a:lnTo>
                    <a:pt x="149" y="79"/>
                  </a:lnTo>
                  <a:lnTo>
                    <a:pt x="149" y="83"/>
                  </a:lnTo>
                  <a:lnTo>
                    <a:pt x="147" y="86"/>
                  </a:lnTo>
                  <a:lnTo>
                    <a:pt x="146" y="91"/>
                  </a:lnTo>
                  <a:lnTo>
                    <a:pt x="143" y="94"/>
                  </a:lnTo>
                  <a:lnTo>
                    <a:pt x="144" y="95"/>
                  </a:lnTo>
                  <a:lnTo>
                    <a:pt x="146" y="96"/>
                  </a:lnTo>
                  <a:lnTo>
                    <a:pt x="149" y="98"/>
                  </a:lnTo>
                  <a:lnTo>
                    <a:pt x="150" y="99"/>
                  </a:lnTo>
                  <a:lnTo>
                    <a:pt x="159" y="95"/>
                  </a:lnTo>
                  <a:lnTo>
                    <a:pt x="169" y="95"/>
                  </a:lnTo>
                  <a:lnTo>
                    <a:pt x="178" y="98"/>
                  </a:lnTo>
                  <a:lnTo>
                    <a:pt x="186" y="104"/>
                  </a:lnTo>
                  <a:lnTo>
                    <a:pt x="190" y="113"/>
                  </a:lnTo>
                  <a:lnTo>
                    <a:pt x="193" y="123"/>
                  </a:lnTo>
                  <a:lnTo>
                    <a:pt x="190" y="133"/>
                  </a:lnTo>
                  <a:lnTo>
                    <a:pt x="186" y="141"/>
                  </a:lnTo>
                  <a:lnTo>
                    <a:pt x="177" y="147"/>
                  </a:lnTo>
                  <a:lnTo>
                    <a:pt x="168" y="150"/>
                  </a:lnTo>
                  <a:lnTo>
                    <a:pt x="158" y="150"/>
                  </a:lnTo>
                  <a:lnTo>
                    <a:pt x="149" y="145"/>
                  </a:lnTo>
                  <a:lnTo>
                    <a:pt x="143" y="138"/>
                  </a:lnTo>
                  <a:lnTo>
                    <a:pt x="140" y="130"/>
                  </a:lnTo>
                  <a:lnTo>
                    <a:pt x="140" y="123"/>
                  </a:lnTo>
                  <a:lnTo>
                    <a:pt x="141" y="116"/>
                  </a:lnTo>
                  <a:lnTo>
                    <a:pt x="135" y="111"/>
                  </a:lnTo>
                  <a:lnTo>
                    <a:pt x="127" y="105"/>
                  </a:lnTo>
                  <a:lnTo>
                    <a:pt x="116" y="98"/>
                  </a:lnTo>
                  <a:lnTo>
                    <a:pt x="110" y="94"/>
                  </a:lnTo>
                  <a:lnTo>
                    <a:pt x="109" y="92"/>
                  </a:lnTo>
                  <a:lnTo>
                    <a:pt x="107" y="92"/>
                  </a:lnTo>
                  <a:lnTo>
                    <a:pt x="107" y="94"/>
                  </a:lnTo>
                  <a:lnTo>
                    <a:pt x="107" y="95"/>
                  </a:lnTo>
                  <a:lnTo>
                    <a:pt x="112" y="105"/>
                  </a:lnTo>
                  <a:lnTo>
                    <a:pt x="112" y="116"/>
                  </a:lnTo>
                  <a:lnTo>
                    <a:pt x="107" y="126"/>
                  </a:lnTo>
                  <a:lnTo>
                    <a:pt x="103" y="133"/>
                  </a:lnTo>
                  <a:lnTo>
                    <a:pt x="100" y="136"/>
                  </a:lnTo>
                  <a:lnTo>
                    <a:pt x="94" y="139"/>
                  </a:lnTo>
                  <a:lnTo>
                    <a:pt x="87" y="142"/>
                  </a:lnTo>
                  <a:lnTo>
                    <a:pt x="81" y="144"/>
                  </a:lnTo>
                  <a:lnTo>
                    <a:pt x="73" y="142"/>
                  </a:lnTo>
                  <a:lnTo>
                    <a:pt x="66" y="139"/>
                  </a:lnTo>
                  <a:lnTo>
                    <a:pt x="60" y="135"/>
                  </a:lnTo>
                  <a:lnTo>
                    <a:pt x="56" y="129"/>
                  </a:lnTo>
                  <a:lnTo>
                    <a:pt x="53" y="123"/>
                  </a:lnTo>
                  <a:lnTo>
                    <a:pt x="50" y="117"/>
                  </a:lnTo>
                  <a:lnTo>
                    <a:pt x="50" y="110"/>
                  </a:lnTo>
                  <a:lnTo>
                    <a:pt x="50" y="101"/>
                  </a:lnTo>
                  <a:lnTo>
                    <a:pt x="53" y="98"/>
                  </a:lnTo>
                  <a:lnTo>
                    <a:pt x="56" y="94"/>
                  </a:lnTo>
                  <a:lnTo>
                    <a:pt x="59" y="91"/>
                  </a:lnTo>
                  <a:lnTo>
                    <a:pt x="63" y="88"/>
                  </a:lnTo>
                  <a:lnTo>
                    <a:pt x="56" y="86"/>
                  </a:lnTo>
                  <a:lnTo>
                    <a:pt x="50" y="82"/>
                  </a:lnTo>
                  <a:lnTo>
                    <a:pt x="44" y="77"/>
                  </a:lnTo>
                  <a:lnTo>
                    <a:pt x="41" y="71"/>
                  </a:lnTo>
                  <a:lnTo>
                    <a:pt x="40" y="79"/>
                  </a:lnTo>
                  <a:lnTo>
                    <a:pt x="37" y="85"/>
                  </a:lnTo>
                  <a:lnTo>
                    <a:pt x="29" y="88"/>
                  </a:lnTo>
                  <a:lnTo>
                    <a:pt x="17" y="86"/>
                  </a:lnTo>
                  <a:lnTo>
                    <a:pt x="10" y="83"/>
                  </a:lnTo>
                  <a:lnTo>
                    <a:pt x="4" y="77"/>
                  </a:lnTo>
                  <a:lnTo>
                    <a:pt x="1" y="71"/>
                  </a:lnTo>
                  <a:lnTo>
                    <a:pt x="0" y="67"/>
                  </a:lnTo>
                  <a:lnTo>
                    <a:pt x="1" y="60"/>
                  </a:lnTo>
                  <a:lnTo>
                    <a:pt x="4" y="52"/>
                  </a:lnTo>
                  <a:lnTo>
                    <a:pt x="9" y="45"/>
                  </a:lnTo>
                  <a:lnTo>
                    <a:pt x="11" y="40"/>
                  </a:lnTo>
                  <a:lnTo>
                    <a:pt x="13" y="39"/>
                  </a:lnTo>
                  <a:lnTo>
                    <a:pt x="16" y="37"/>
                  </a:lnTo>
                  <a:lnTo>
                    <a:pt x="19" y="36"/>
                  </a:lnTo>
                  <a:lnTo>
                    <a:pt x="22" y="34"/>
                  </a:lnTo>
                  <a:lnTo>
                    <a:pt x="26" y="34"/>
                  </a:lnTo>
                  <a:lnTo>
                    <a:pt x="29" y="33"/>
                  </a:lnTo>
                  <a:lnTo>
                    <a:pt x="31" y="33"/>
                  </a:lnTo>
                  <a:lnTo>
                    <a:pt x="34" y="33"/>
                  </a:lnTo>
                  <a:lnTo>
                    <a:pt x="34" y="26"/>
                  </a:lnTo>
                  <a:lnTo>
                    <a:pt x="34" y="17"/>
                  </a:lnTo>
                  <a:lnTo>
                    <a:pt x="38" y="9"/>
                  </a:lnTo>
                  <a:lnTo>
                    <a:pt x="47" y="3"/>
                  </a:lnTo>
                  <a:lnTo>
                    <a:pt x="51" y="0"/>
                  </a:lnTo>
                  <a:lnTo>
                    <a:pt x="59" y="0"/>
                  </a:lnTo>
                  <a:lnTo>
                    <a:pt x="66" y="0"/>
                  </a:lnTo>
                  <a:lnTo>
                    <a:pt x="71" y="2"/>
                  </a:lnTo>
                  <a:lnTo>
                    <a:pt x="79" y="6"/>
                  </a:lnTo>
                  <a:lnTo>
                    <a:pt x="84" y="17"/>
                  </a:lnTo>
                  <a:lnTo>
                    <a:pt x="84" y="27"/>
                  </a:lnTo>
                  <a:lnTo>
                    <a:pt x="76" y="36"/>
                  </a:lnTo>
                  <a:lnTo>
                    <a:pt x="82" y="37"/>
                  </a:lnTo>
                  <a:lnTo>
                    <a:pt x="90" y="40"/>
                  </a:lnTo>
                  <a:lnTo>
                    <a:pt x="94" y="48"/>
                  </a:lnTo>
                  <a:lnTo>
                    <a:pt x="96" y="55"/>
                  </a:lnTo>
                  <a:lnTo>
                    <a:pt x="94" y="58"/>
                  </a:lnTo>
                  <a:lnTo>
                    <a:pt x="94" y="60"/>
                  </a:lnTo>
                  <a:lnTo>
                    <a:pt x="94" y="61"/>
                  </a:lnTo>
                  <a:lnTo>
                    <a:pt x="97" y="60"/>
                  </a:lnTo>
                  <a:lnTo>
                    <a:pt x="100" y="57"/>
                  </a:lnTo>
                  <a:lnTo>
                    <a:pt x="103" y="52"/>
                  </a:lnTo>
                  <a:lnTo>
                    <a:pt x="106" y="49"/>
                  </a:lnTo>
                  <a:lnTo>
                    <a:pt x="107" y="45"/>
                  </a:lnTo>
                  <a:lnTo>
                    <a:pt x="104" y="37"/>
                  </a:lnTo>
                  <a:lnTo>
                    <a:pt x="103" y="31"/>
                  </a:lnTo>
                  <a:lnTo>
                    <a:pt x="103" y="24"/>
                  </a:lnTo>
                  <a:lnTo>
                    <a:pt x="106" y="15"/>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2" name="Freeform 302"/>
            <p:cNvSpPr>
              <a:spLocks/>
            </p:cNvSpPr>
            <p:nvPr/>
          </p:nvSpPr>
          <p:spPr bwMode="auto">
            <a:xfrm>
              <a:off x="1091" y="1267"/>
              <a:ext cx="180" cy="176"/>
            </a:xfrm>
            <a:custGeom>
              <a:avLst/>
              <a:gdLst>
                <a:gd name="T0" fmla="*/ 174 w 180"/>
                <a:gd name="T1" fmla="*/ 173 h 176"/>
                <a:gd name="T2" fmla="*/ 165 w 180"/>
                <a:gd name="T3" fmla="*/ 169 h 176"/>
                <a:gd name="T4" fmla="*/ 146 w 180"/>
                <a:gd name="T5" fmla="*/ 164 h 176"/>
                <a:gd name="T6" fmla="*/ 128 w 180"/>
                <a:gd name="T7" fmla="*/ 166 h 176"/>
                <a:gd name="T8" fmla="*/ 107 w 180"/>
                <a:gd name="T9" fmla="*/ 166 h 176"/>
                <a:gd name="T10" fmla="*/ 94 w 180"/>
                <a:gd name="T11" fmla="*/ 160 h 176"/>
                <a:gd name="T12" fmla="*/ 102 w 180"/>
                <a:gd name="T13" fmla="*/ 157 h 176"/>
                <a:gd name="T14" fmla="*/ 134 w 180"/>
                <a:gd name="T15" fmla="*/ 153 h 176"/>
                <a:gd name="T16" fmla="*/ 125 w 180"/>
                <a:gd name="T17" fmla="*/ 132 h 176"/>
                <a:gd name="T18" fmla="*/ 106 w 180"/>
                <a:gd name="T19" fmla="*/ 122 h 176"/>
                <a:gd name="T20" fmla="*/ 75 w 180"/>
                <a:gd name="T21" fmla="*/ 126 h 176"/>
                <a:gd name="T22" fmla="*/ 45 w 180"/>
                <a:gd name="T23" fmla="*/ 123 h 176"/>
                <a:gd name="T24" fmla="*/ 35 w 180"/>
                <a:gd name="T25" fmla="*/ 113 h 176"/>
                <a:gd name="T26" fmla="*/ 50 w 180"/>
                <a:gd name="T27" fmla="*/ 116 h 176"/>
                <a:gd name="T28" fmla="*/ 71 w 180"/>
                <a:gd name="T29" fmla="*/ 114 h 176"/>
                <a:gd name="T30" fmla="*/ 91 w 180"/>
                <a:gd name="T31" fmla="*/ 110 h 176"/>
                <a:gd name="T32" fmla="*/ 87 w 180"/>
                <a:gd name="T33" fmla="*/ 92 h 176"/>
                <a:gd name="T34" fmla="*/ 63 w 180"/>
                <a:gd name="T35" fmla="*/ 85 h 176"/>
                <a:gd name="T36" fmla="*/ 31 w 180"/>
                <a:gd name="T37" fmla="*/ 86 h 176"/>
                <a:gd name="T38" fmla="*/ 6 w 180"/>
                <a:gd name="T39" fmla="*/ 76 h 176"/>
                <a:gd name="T40" fmla="*/ 0 w 180"/>
                <a:gd name="T41" fmla="*/ 65 h 176"/>
                <a:gd name="T42" fmla="*/ 11 w 180"/>
                <a:gd name="T43" fmla="*/ 71 h 176"/>
                <a:gd name="T44" fmla="*/ 31 w 180"/>
                <a:gd name="T45" fmla="*/ 74 h 176"/>
                <a:gd name="T46" fmla="*/ 53 w 180"/>
                <a:gd name="T47" fmla="*/ 73 h 176"/>
                <a:gd name="T48" fmla="*/ 44 w 180"/>
                <a:gd name="T49" fmla="*/ 57 h 176"/>
                <a:gd name="T50" fmla="*/ 20 w 180"/>
                <a:gd name="T51" fmla="*/ 31 h 176"/>
                <a:gd name="T52" fmla="*/ 4 w 180"/>
                <a:gd name="T53" fmla="*/ 11 h 176"/>
                <a:gd name="T54" fmla="*/ 6 w 180"/>
                <a:gd name="T55" fmla="*/ 2 h 176"/>
                <a:gd name="T56" fmla="*/ 19 w 180"/>
                <a:gd name="T57" fmla="*/ 17 h 176"/>
                <a:gd name="T58" fmla="*/ 42 w 180"/>
                <a:gd name="T59" fmla="*/ 42 h 176"/>
                <a:gd name="T60" fmla="*/ 62 w 180"/>
                <a:gd name="T61" fmla="*/ 60 h 176"/>
                <a:gd name="T62" fmla="*/ 71 w 180"/>
                <a:gd name="T63" fmla="*/ 30 h 176"/>
                <a:gd name="T64" fmla="*/ 69 w 180"/>
                <a:gd name="T65" fmla="*/ 11 h 176"/>
                <a:gd name="T66" fmla="*/ 78 w 180"/>
                <a:gd name="T67" fmla="*/ 31 h 176"/>
                <a:gd name="T68" fmla="*/ 81 w 180"/>
                <a:gd name="T69" fmla="*/ 68 h 176"/>
                <a:gd name="T70" fmla="*/ 102 w 180"/>
                <a:gd name="T71" fmla="*/ 91 h 176"/>
                <a:gd name="T72" fmla="*/ 124 w 180"/>
                <a:gd name="T73" fmla="*/ 83 h 176"/>
                <a:gd name="T74" fmla="*/ 127 w 180"/>
                <a:gd name="T75" fmla="*/ 48 h 176"/>
                <a:gd name="T76" fmla="*/ 133 w 180"/>
                <a:gd name="T77" fmla="*/ 51 h 176"/>
                <a:gd name="T78" fmla="*/ 137 w 180"/>
                <a:gd name="T79" fmla="*/ 98 h 176"/>
                <a:gd name="T80" fmla="*/ 147 w 180"/>
                <a:gd name="T81" fmla="*/ 126 h 176"/>
                <a:gd name="T82" fmla="*/ 162 w 180"/>
                <a:gd name="T83" fmla="*/ 135 h 176"/>
                <a:gd name="T84" fmla="*/ 169 w 180"/>
                <a:gd name="T85" fmla="*/ 119 h 176"/>
                <a:gd name="T86" fmla="*/ 177 w 180"/>
                <a:gd name="T87" fmla="*/ 116 h 176"/>
                <a:gd name="T88" fmla="*/ 174 w 180"/>
                <a:gd name="T89" fmla="*/ 138 h 176"/>
                <a:gd name="T90" fmla="*/ 171 w 180"/>
                <a:gd name="T91" fmla="*/ 156 h 176"/>
                <a:gd name="T92" fmla="*/ 180 w 180"/>
                <a:gd name="T93" fmla="*/ 17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0"/>
                <a:gd name="T142" fmla="*/ 0 h 176"/>
                <a:gd name="T143" fmla="*/ 180 w 180"/>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0" h="176">
                  <a:moveTo>
                    <a:pt x="180" y="170"/>
                  </a:moveTo>
                  <a:lnTo>
                    <a:pt x="177" y="172"/>
                  </a:lnTo>
                  <a:lnTo>
                    <a:pt x="174" y="173"/>
                  </a:lnTo>
                  <a:lnTo>
                    <a:pt x="171" y="175"/>
                  </a:lnTo>
                  <a:lnTo>
                    <a:pt x="169" y="176"/>
                  </a:lnTo>
                  <a:lnTo>
                    <a:pt x="165" y="169"/>
                  </a:lnTo>
                  <a:lnTo>
                    <a:pt x="161" y="164"/>
                  </a:lnTo>
                  <a:lnTo>
                    <a:pt x="155" y="163"/>
                  </a:lnTo>
                  <a:lnTo>
                    <a:pt x="146" y="164"/>
                  </a:lnTo>
                  <a:lnTo>
                    <a:pt x="140" y="166"/>
                  </a:lnTo>
                  <a:lnTo>
                    <a:pt x="134" y="166"/>
                  </a:lnTo>
                  <a:lnTo>
                    <a:pt x="128" y="166"/>
                  </a:lnTo>
                  <a:lnTo>
                    <a:pt x="121" y="166"/>
                  </a:lnTo>
                  <a:lnTo>
                    <a:pt x="113" y="166"/>
                  </a:lnTo>
                  <a:lnTo>
                    <a:pt x="107" y="166"/>
                  </a:lnTo>
                  <a:lnTo>
                    <a:pt x="103" y="164"/>
                  </a:lnTo>
                  <a:lnTo>
                    <a:pt x="99" y="163"/>
                  </a:lnTo>
                  <a:lnTo>
                    <a:pt x="94" y="160"/>
                  </a:lnTo>
                  <a:lnTo>
                    <a:pt x="93" y="157"/>
                  </a:lnTo>
                  <a:lnTo>
                    <a:pt x="94" y="156"/>
                  </a:lnTo>
                  <a:lnTo>
                    <a:pt x="102" y="157"/>
                  </a:lnTo>
                  <a:lnTo>
                    <a:pt x="112" y="157"/>
                  </a:lnTo>
                  <a:lnTo>
                    <a:pt x="124" y="156"/>
                  </a:lnTo>
                  <a:lnTo>
                    <a:pt x="134" y="153"/>
                  </a:lnTo>
                  <a:lnTo>
                    <a:pt x="141" y="150"/>
                  </a:lnTo>
                  <a:lnTo>
                    <a:pt x="134" y="141"/>
                  </a:lnTo>
                  <a:lnTo>
                    <a:pt x="125" y="132"/>
                  </a:lnTo>
                  <a:lnTo>
                    <a:pt x="118" y="125"/>
                  </a:lnTo>
                  <a:lnTo>
                    <a:pt x="113" y="120"/>
                  </a:lnTo>
                  <a:lnTo>
                    <a:pt x="106" y="122"/>
                  </a:lnTo>
                  <a:lnTo>
                    <a:pt x="96" y="123"/>
                  </a:lnTo>
                  <a:lnTo>
                    <a:pt x="85" y="125"/>
                  </a:lnTo>
                  <a:lnTo>
                    <a:pt x="75" y="126"/>
                  </a:lnTo>
                  <a:lnTo>
                    <a:pt x="63" y="126"/>
                  </a:lnTo>
                  <a:lnTo>
                    <a:pt x="54" y="125"/>
                  </a:lnTo>
                  <a:lnTo>
                    <a:pt x="45" y="123"/>
                  </a:lnTo>
                  <a:lnTo>
                    <a:pt x="40" y="120"/>
                  </a:lnTo>
                  <a:lnTo>
                    <a:pt x="35" y="116"/>
                  </a:lnTo>
                  <a:lnTo>
                    <a:pt x="35" y="113"/>
                  </a:lnTo>
                  <a:lnTo>
                    <a:pt x="38" y="113"/>
                  </a:lnTo>
                  <a:lnTo>
                    <a:pt x="44" y="114"/>
                  </a:lnTo>
                  <a:lnTo>
                    <a:pt x="50" y="116"/>
                  </a:lnTo>
                  <a:lnTo>
                    <a:pt x="56" y="116"/>
                  </a:lnTo>
                  <a:lnTo>
                    <a:pt x="63" y="116"/>
                  </a:lnTo>
                  <a:lnTo>
                    <a:pt x="71" y="114"/>
                  </a:lnTo>
                  <a:lnTo>
                    <a:pt x="78" y="113"/>
                  </a:lnTo>
                  <a:lnTo>
                    <a:pt x="85" y="111"/>
                  </a:lnTo>
                  <a:lnTo>
                    <a:pt x="91" y="110"/>
                  </a:lnTo>
                  <a:lnTo>
                    <a:pt x="97" y="107"/>
                  </a:lnTo>
                  <a:lnTo>
                    <a:pt x="93" y="99"/>
                  </a:lnTo>
                  <a:lnTo>
                    <a:pt x="87" y="92"/>
                  </a:lnTo>
                  <a:lnTo>
                    <a:pt x="79" y="86"/>
                  </a:lnTo>
                  <a:lnTo>
                    <a:pt x="72" y="82"/>
                  </a:lnTo>
                  <a:lnTo>
                    <a:pt x="63" y="85"/>
                  </a:lnTo>
                  <a:lnTo>
                    <a:pt x="53" y="86"/>
                  </a:lnTo>
                  <a:lnTo>
                    <a:pt x="41" y="86"/>
                  </a:lnTo>
                  <a:lnTo>
                    <a:pt x="31" y="86"/>
                  </a:lnTo>
                  <a:lnTo>
                    <a:pt x="22" y="83"/>
                  </a:lnTo>
                  <a:lnTo>
                    <a:pt x="13" y="80"/>
                  </a:lnTo>
                  <a:lnTo>
                    <a:pt x="6" y="76"/>
                  </a:lnTo>
                  <a:lnTo>
                    <a:pt x="1" y="70"/>
                  </a:lnTo>
                  <a:lnTo>
                    <a:pt x="0" y="67"/>
                  </a:lnTo>
                  <a:lnTo>
                    <a:pt x="0" y="65"/>
                  </a:lnTo>
                  <a:lnTo>
                    <a:pt x="3" y="67"/>
                  </a:lnTo>
                  <a:lnTo>
                    <a:pt x="7" y="70"/>
                  </a:lnTo>
                  <a:lnTo>
                    <a:pt x="11" y="71"/>
                  </a:lnTo>
                  <a:lnTo>
                    <a:pt x="16" y="73"/>
                  </a:lnTo>
                  <a:lnTo>
                    <a:pt x="23" y="74"/>
                  </a:lnTo>
                  <a:lnTo>
                    <a:pt x="31" y="74"/>
                  </a:lnTo>
                  <a:lnTo>
                    <a:pt x="38" y="74"/>
                  </a:lnTo>
                  <a:lnTo>
                    <a:pt x="45" y="74"/>
                  </a:lnTo>
                  <a:lnTo>
                    <a:pt x="53" y="73"/>
                  </a:lnTo>
                  <a:lnTo>
                    <a:pt x="59" y="71"/>
                  </a:lnTo>
                  <a:lnTo>
                    <a:pt x="51" y="64"/>
                  </a:lnTo>
                  <a:lnTo>
                    <a:pt x="44" y="57"/>
                  </a:lnTo>
                  <a:lnTo>
                    <a:pt x="37" y="49"/>
                  </a:lnTo>
                  <a:lnTo>
                    <a:pt x="28" y="40"/>
                  </a:lnTo>
                  <a:lnTo>
                    <a:pt x="20" y="31"/>
                  </a:lnTo>
                  <a:lnTo>
                    <a:pt x="13" y="24"/>
                  </a:lnTo>
                  <a:lnTo>
                    <a:pt x="9" y="17"/>
                  </a:lnTo>
                  <a:lnTo>
                    <a:pt x="4" y="11"/>
                  </a:lnTo>
                  <a:lnTo>
                    <a:pt x="1" y="3"/>
                  </a:lnTo>
                  <a:lnTo>
                    <a:pt x="1" y="0"/>
                  </a:lnTo>
                  <a:lnTo>
                    <a:pt x="6" y="2"/>
                  </a:lnTo>
                  <a:lnTo>
                    <a:pt x="10" y="6"/>
                  </a:lnTo>
                  <a:lnTo>
                    <a:pt x="13" y="11"/>
                  </a:lnTo>
                  <a:lnTo>
                    <a:pt x="19" y="17"/>
                  </a:lnTo>
                  <a:lnTo>
                    <a:pt x="26" y="26"/>
                  </a:lnTo>
                  <a:lnTo>
                    <a:pt x="34" y="33"/>
                  </a:lnTo>
                  <a:lnTo>
                    <a:pt x="42" y="42"/>
                  </a:lnTo>
                  <a:lnTo>
                    <a:pt x="50" y="49"/>
                  </a:lnTo>
                  <a:lnTo>
                    <a:pt x="57" y="57"/>
                  </a:lnTo>
                  <a:lnTo>
                    <a:pt x="62" y="60"/>
                  </a:lnTo>
                  <a:lnTo>
                    <a:pt x="66" y="51"/>
                  </a:lnTo>
                  <a:lnTo>
                    <a:pt x="69" y="40"/>
                  </a:lnTo>
                  <a:lnTo>
                    <a:pt x="71" y="30"/>
                  </a:lnTo>
                  <a:lnTo>
                    <a:pt x="69" y="21"/>
                  </a:lnTo>
                  <a:lnTo>
                    <a:pt x="68" y="15"/>
                  </a:lnTo>
                  <a:lnTo>
                    <a:pt x="69" y="11"/>
                  </a:lnTo>
                  <a:lnTo>
                    <a:pt x="71" y="12"/>
                  </a:lnTo>
                  <a:lnTo>
                    <a:pt x="73" y="15"/>
                  </a:lnTo>
                  <a:lnTo>
                    <a:pt x="78" y="31"/>
                  </a:lnTo>
                  <a:lnTo>
                    <a:pt x="81" y="48"/>
                  </a:lnTo>
                  <a:lnTo>
                    <a:pt x="81" y="61"/>
                  </a:lnTo>
                  <a:lnTo>
                    <a:pt x="81" y="68"/>
                  </a:lnTo>
                  <a:lnTo>
                    <a:pt x="88" y="74"/>
                  </a:lnTo>
                  <a:lnTo>
                    <a:pt x="96" y="83"/>
                  </a:lnTo>
                  <a:lnTo>
                    <a:pt x="102" y="91"/>
                  </a:lnTo>
                  <a:lnTo>
                    <a:pt x="107" y="95"/>
                  </a:lnTo>
                  <a:lnTo>
                    <a:pt x="116" y="92"/>
                  </a:lnTo>
                  <a:lnTo>
                    <a:pt x="124" y="83"/>
                  </a:lnTo>
                  <a:lnTo>
                    <a:pt x="128" y="71"/>
                  </a:lnTo>
                  <a:lnTo>
                    <a:pt x="128" y="58"/>
                  </a:lnTo>
                  <a:lnTo>
                    <a:pt x="127" y="48"/>
                  </a:lnTo>
                  <a:lnTo>
                    <a:pt x="128" y="43"/>
                  </a:lnTo>
                  <a:lnTo>
                    <a:pt x="130" y="45"/>
                  </a:lnTo>
                  <a:lnTo>
                    <a:pt x="133" y="51"/>
                  </a:lnTo>
                  <a:lnTo>
                    <a:pt x="136" y="65"/>
                  </a:lnTo>
                  <a:lnTo>
                    <a:pt x="137" y="82"/>
                  </a:lnTo>
                  <a:lnTo>
                    <a:pt x="137" y="98"/>
                  </a:lnTo>
                  <a:lnTo>
                    <a:pt x="131" y="110"/>
                  </a:lnTo>
                  <a:lnTo>
                    <a:pt x="140" y="119"/>
                  </a:lnTo>
                  <a:lnTo>
                    <a:pt x="147" y="126"/>
                  </a:lnTo>
                  <a:lnTo>
                    <a:pt x="152" y="133"/>
                  </a:lnTo>
                  <a:lnTo>
                    <a:pt x="156" y="139"/>
                  </a:lnTo>
                  <a:lnTo>
                    <a:pt x="162" y="135"/>
                  </a:lnTo>
                  <a:lnTo>
                    <a:pt x="165" y="129"/>
                  </a:lnTo>
                  <a:lnTo>
                    <a:pt x="168" y="123"/>
                  </a:lnTo>
                  <a:lnTo>
                    <a:pt x="169" y="119"/>
                  </a:lnTo>
                  <a:lnTo>
                    <a:pt x="171" y="116"/>
                  </a:lnTo>
                  <a:lnTo>
                    <a:pt x="174" y="114"/>
                  </a:lnTo>
                  <a:lnTo>
                    <a:pt x="177" y="116"/>
                  </a:lnTo>
                  <a:lnTo>
                    <a:pt x="178" y="122"/>
                  </a:lnTo>
                  <a:lnTo>
                    <a:pt x="177" y="130"/>
                  </a:lnTo>
                  <a:lnTo>
                    <a:pt x="174" y="138"/>
                  </a:lnTo>
                  <a:lnTo>
                    <a:pt x="171" y="147"/>
                  </a:lnTo>
                  <a:lnTo>
                    <a:pt x="168" y="151"/>
                  </a:lnTo>
                  <a:lnTo>
                    <a:pt x="171" y="156"/>
                  </a:lnTo>
                  <a:lnTo>
                    <a:pt x="174" y="160"/>
                  </a:lnTo>
                  <a:lnTo>
                    <a:pt x="177" y="166"/>
                  </a:lnTo>
                  <a:lnTo>
                    <a:pt x="180" y="17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3" name="Freeform 303"/>
            <p:cNvSpPr>
              <a:spLocks/>
            </p:cNvSpPr>
            <p:nvPr/>
          </p:nvSpPr>
          <p:spPr bwMode="auto">
            <a:xfrm>
              <a:off x="1325" y="1225"/>
              <a:ext cx="145" cy="193"/>
            </a:xfrm>
            <a:custGeom>
              <a:avLst/>
              <a:gdLst>
                <a:gd name="T0" fmla="*/ 20 w 145"/>
                <a:gd name="T1" fmla="*/ 184 h 193"/>
                <a:gd name="T2" fmla="*/ 0 w 145"/>
                <a:gd name="T3" fmla="*/ 146 h 193"/>
                <a:gd name="T4" fmla="*/ 3 w 145"/>
                <a:gd name="T5" fmla="*/ 116 h 193"/>
                <a:gd name="T6" fmla="*/ 8 w 145"/>
                <a:gd name="T7" fmla="*/ 118 h 193"/>
                <a:gd name="T8" fmla="*/ 9 w 145"/>
                <a:gd name="T9" fmla="*/ 138 h 193"/>
                <a:gd name="T10" fmla="*/ 21 w 145"/>
                <a:gd name="T11" fmla="*/ 171 h 193"/>
                <a:gd name="T12" fmla="*/ 37 w 145"/>
                <a:gd name="T13" fmla="*/ 177 h 193"/>
                <a:gd name="T14" fmla="*/ 42 w 145"/>
                <a:gd name="T15" fmla="*/ 167 h 193"/>
                <a:gd name="T16" fmla="*/ 39 w 145"/>
                <a:gd name="T17" fmla="*/ 146 h 193"/>
                <a:gd name="T18" fmla="*/ 31 w 145"/>
                <a:gd name="T19" fmla="*/ 105 h 193"/>
                <a:gd name="T20" fmla="*/ 33 w 145"/>
                <a:gd name="T21" fmla="*/ 84 h 193"/>
                <a:gd name="T22" fmla="*/ 37 w 145"/>
                <a:gd name="T23" fmla="*/ 84 h 193"/>
                <a:gd name="T24" fmla="*/ 39 w 145"/>
                <a:gd name="T25" fmla="*/ 105 h 193"/>
                <a:gd name="T26" fmla="*/ 46 w 145"/>
                <a:gd name="T27" fmla="*/ 137 h 193"/>
                <a:gd name="T28" fmla="*/ 58 w 145"/>
                <a:gd name="T29" fmla="*/ 138 h 193"/>
                <a:gd name="T30" fmla="*/ 68 w 145"/>
                <a:gd name="T31" fmla="*/ 115 h 193"/>
                <a:gd name="T32" fmla="*/ 64 w 145"/>
                <a:gd name="T33" fmla="*/ 84 h 193"/>
                <a:gd name="T34" fmla="*/ 64 w 145"/>
                <a:gd name="T35" fmla="*/ 41 h 193"/>
                <a:gd name="T36" fmla="*/ 76 w 145"/>
                <a:gd name="T37" fmla="*/ 22 h 193"/>
                <a:gd name="T38" fmla="*/ 79 w 145"/>
                <a:gd name="T39" fmla="*/ 23 h 193"/>
                <a:gd name="T40" fmla="*/ 73 w 145"/>
                <a:gd name="T41" fmla="*/ 45 h 193"/>
                <a:gd name="T42" fmla="*/ 74 w 145"/>
                <a:gd name="T43" fmla="*/ 78 h 193"/>
                <a:gd name="T44" fmla="*/ 88 w 145"/>
                <a:gd name="T45" fmla="*/ 76 h 193"/>
                <a:gd name="T46" fmla="*/ 98 w 145"/>
                <a:gd name="T47" fmla="*/ 54 h 193"/>
                <a:gd name="T48" fmla="*/ 102 w 145"/>
                <a:gd name="T49" fmla="*/ 34 h 193"/>
                <a:gd name="T50" fmla="*/ 114 w 145"/>
                <a:gd name="T51" fmla="*/ 11 h 193"/>
                <a:gd name="T52" fmla="*/ 124 w 145"/>
                <a:gd name="T53" fmla="*/ 1 h 193"/>
                <a:gd name="T54" fmla="*/ 132 w 145"/>
                <a:gd name="T55" fmla="*/ 1 h 193"/>
                <a:gd name="T56" fmla="*/ 120 w 145"/>
                <a:gd name="T57" fmla="*/ 19 h 193"/>
                <a:gd name="T58" fmla="*/ 105 w 145"/>
                <a:gd name="T59" fmla="*/ 42 h 193"/>
                <a:gd name="T60" fmla="*/ 102 w 145"/>
                <a:gd name="T61" fmla="*/ 62 h 193"/>
                <a:gd name="T62" fmla="*/ 95 w 145"/>
                <a:gd name="T63" fmla="*/ 84 h 193"/>
                <a:gd name="T64" fmla="*/ 98 w 145"/>
                <a:gd name="T65" fmla="*/ 90 h 193"/>
                <a:gd name="T66" fmla="*/ 113 w 145"/>
                <a:gd name="T67" fmla="*/ 84 h 193"/>
                <a:gd name="T68" fmla="*/ 127 w 145"/>
                <a:gd name="T69" fmla="*/ 76 h 193"/>
                <a:gd name="T70" fmla="*/ 136 w 145"/>
                <a:gd name="T71" fmla="*/ 69 h 193"/>
                <a:gd name="T72" fmla="*/ 142 w 145"/>
                <a:gd name="T73" fmla="*/ 63 h 193"/>
                <a:gd name="T74" fmla="*/ 145 w 145"/>
                <a:gd name="T75" fmla="*/ 65 h 193"/>
                <a:gd name="T76" fmla="*/ 138 w 145"/>
                <a:gd name="T77" fmla="*/ 78 h 193"/>
                <a:gd name="T78" fmla="*/ 123 w 145"/>
                <a:gd name="T79" fmla="*/ 91 h 193"/>
                <a:gd name="T80" fmla="*/ 107 w 145"/>
                <a:gd name="T81" fmla="*/ 99 h 193"/>
                <a:gd name="T82" fmla="*/ 93 w 145"/>
                <a:gd name="T83" fmla="*/ 103 h 193"/>
                <a:gd name="T84" fmla="*/ 83 w 145"/>
                <a:gd name="T85" fmla="*/ 115 h 193"/>
                <a:gd name="T86" fmla="*/ 68 w 145"/>
                <a:gd name="T87" fmla="*/ 144 h 193"/>
                <a:gd name="T88" fmla="*/ 71 w 145"/>
                <a:gd name="T89" fmla="*/ 156 h 193"/>
                <a:gd name="T90" fmla="*/ 86 w 145"/>
                <a:gd name="T91" fmla="*/ 158 h 193"/>
                <a:gd name="T92" fmla="*/ 101 w 145"/>
                <a:gd name="T93" fmla="*/ 155 h 193"/>
                <a:gd name="T94" fmla="*/ 114 w 145"/>
                <a:gd name="T95" fmla="*/ 147 h 193"/>
                <a:gd name="T96" fmla="*/ 123 w 145"/>
                <a:gd name="T97" fmla="*/ 136 h 193"/>
                <a:gd name="T98" fmla="*/ 126 w 145"/>
                <a:gd name="T99" fmla="*/ 136 h 193"/>
                <a:gd name="T100" fmla="*/ 120 w 145"/>
                <a:gd name="T101" fmla="*/ 149 h 193"/>
                <a:gd name="T102" fmla="*/ 107 w 145"/>
                <a:gd name="T103" fmla="*/ 162 h 193"/>
                <a:gd name="T104" fmla="*/ 89 w 145"/>
                <a:gd name="T105" fmla="*/ 168 h 193"/>
                <a:gd name="T106" fmla="*/ 71 w 145"/>
                <a:gd name="T107" fmla="*/ 170 h 193"/>
                <a:gd name="T108" fmla="*/ 59 w 145"/>
                <a:gd name="T109" fmla="*/ 172 h 193"/>
                <a:gd name="T110" fmla="*/ 54 w 145"/>
                <a:gd name="T111" fmla="*/ 183 h 193"/>
                <a:gd name="T112" fmla="*/ 45 w 145"/>
                <a:gd name="T113" fmla="*/ 186 h 193"/>
                <a:gd name="T114" fmla="*/ 33 w 145"/>
                <a:gd name="T115" fmla="*/ 19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
                <a:gd name="T175" fmla="*/ 0 h 193"/>
                <a:gd name="T176" fmla="*/ 145 w 145"/>
                <a:gd name="T177" fmla="*/ 193 h 1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 h="193">
                  <a:moveTo>
                    <a:pt x="30" y="193"/>
                  </a:moveTo>
                  <a:lnTo>
                    <a:pt x="20" y="184"/>
                  </a:lnTo>
                  <a:lnTo>
                    <a:pt x="9" y="167"/>
                  </a:lnTo>
                  <a:lnTo>
                    <a:pt x="0" y="146"/>
                  </a:lnTo>
                  <a:lnTo>
                    <a:pt x="0" y="122"/>
                  </a:lnTo>
                  <a:lnTo>
                    <a:pt x="3" y="116"/>
                  </a:lnTo>
                  <a:lnTo>
                    <a:pt x="5" y="116"/>
                  </a:lnTo>
                  <a:lnTo>
                    <a:pt x="8" y="118"/>
                  </a:lnTo>
                  <a:lnTo>
                    <a:pt x="8" y="122"/>
                  </a:lnTo>
                  <a:lnTo>
                    <a:pt x="9" y="138"/>
                  </a:lnTo>
                  <a:lnTo>
                    <a:pt x="14" y="156"/>
                  </a:lnTo>
                  <a:lnTo>
                    <a:pt x="21" y="171"/>
                  </a:lnTo>
                  <a:lnTo>
                    <a:pt x="33" y="181"/>
                  </a:lnTo>
                  <a:lnTo>
                    <a:pt x="37" y="177"/>
                  </a:lnTo>
                  <a:lnTo>
                    <a:pt x="40" y="171"/>
                  </a:lnTo>
                  <a:lnTo>
                    <a:pt x="42" y="167"/>
                  </a:lnTo>
                  <a:lnTo>
                    <a:pt x="45" y="164"/>
                  </a:lnTo>
                  <a:lnTo>
                    <a:pt x="39" y="146"/>
                  </a:lnTo>
                  <a:lnTo>
                    <a:pt x="34" y="125"/>
                  </a:lnTo>
                  <a:lnTo>
                    <a:pt x="31" y="105"/>
                  </a:lnTo>
                  <a:lnTo>
                    <a:pt x="31" y="91"/>
                  </a:lnTo>
                  <a:lnTo>
                    <a:pt x="33" y="84"/>
                  </a:lnTo>
                  <a:lnTo>
                    <a:pt x="36" y="82"/>
                  </a:lnTo>
                  <a:lnTo>
                    <a:pt x="37" y="84"/>
                  </a:lnTo>
                  <a:lnTo>
                    <a:pt x="39" y="91"/>
                  </a:lnTo>
                  <a:lnTo>
                    <a:pt x="39" y="105"/>
                  </a:lnTo>
                  <a:lnTo>
                    <a:pt x="42" y="121"/>
                  </a:lnTo>
                  <a:lnTo>
                    <a:pt x="46" y="137"/>
                  </a:lnTo>
                  <a:lnTo>
                    <a:pt x="52" y="147"/>
                  </a:lnTo>
                  <a:lnTo>
                    <a:pt x="58" y="138"/>
                  </a:lnTo>
                  <a:lnTo>
                    <a:pt x="64" y="127"/>
                  </a:lnTo>
                  <a:lnTo>
                    <a:pt x="68" y="115"/>
                  </a:lnTo>
                  <a:lnTo>
                    <a:pt x="71" y="106"/>
                  </a:lnTo>
                  <a:lnTo>
                    <a:pt x="64" y="84"/>
                  </a:lnTo>
                  <a:lnTo>
                    <a:pt x="61" y="62"/>
                  </a:lnTo>
                  <a:lnTo>
                    <a:pt x="64" y="41"/>
                  </a:lnTo>
                  <a:lnTo>
                    <a:pt x="71" y="25"/>
                  </a:lnTo>
                  <a:lnTo>
                    <a:pt x="76" y="22"/>
                  </a:lnTo>
                  <a:lnTo>
                    <a:pt x="77" y="22"/>
                  </a:lnTo>
                  <a:lnTo>
                    <a:pt x="79" y="23"/>
                  </a:lnTo>
                  <a:lnTo>
                    <a:pt x="77" y="28"/>
                  </a:lnTo>
                  <a:lnTo>
                    <a:pt x="73" y="45"/>
                  </a:lnTo>
                  <a:lnTo>
                    <a:pt x="71" y="63"/>
                  </a:lnTo>
                  <a:lnTo>
                    <a:pt x="74" y="78"/>
                  </a:lnTo>
                  <a:lnTo>
                    <a:pt x="79" y="88"/>
                  </a:lnTo>
                  <a:lnTo>
                    <a:pt x="88" y="76"/>
                  </a:lnTo>
                  <a:lnTo>
                    <a:pt x="93" y="65"/>
                  </a:lnTo>
                  <a:lnTo>
                    <a:pt x="98" y="54"/>
                  </a:lnTo>
                  <a:lnTo>
                    <a:pt x="99" y="44"/>
                  </a:lnTo>
                  <a:lnTo>
                    <a:pt x="102" y="34"/>
                  </a:lnTo>
                  <a:lnTo>
                    <a:pt x="108" y="22"/>
                  </a:lnTo>
                  <a:lnTo>
                    <a:pt x="114" y="11"/>
                  </a:lnTo>
                  <a:lnTo>
                    <a:pt x="120" y="4"/>
                  </a:lnTo>
                  <a:lnTo>
                    <a:pt x="124" y="1"/>
                  </a:lnTo>
                  <a:lnTo>
                    <a:pt x="130" y="0"/>
                  </a:lnTo>
                  <a:lnTo>
                    <a:pt x="132" y="1"/>
                  </a:lnTo>
                  <a:lnTo>
                    <a:pt x="130" y="5"/>
                  </a:lnTo>
                  <a:lnTo>
                    <a:pt x="120" y="19"/>
                  </a:lnTo>
                  <a:lnTo>
                    <a:pt x="111" y="31"/>
                  </a:lnTo>
                  <a:lnTo>
                    <a:pt x="105" y="42"/>
                  </a:lnTo>
                  <a:lnTo>
                    <a:pt x="104" y="51"/>
                  </a:lnTo>
                  <a:lnTo>
                    <a:pt x="102" y="62"/>
                  </a:lnTo>
                  <a:lnTo>
                    <a:pt x="99" y="73"/>
                  </a:lnTo>
                  <a:lnTo>
                    <a:pt x="95" y="84"/>
                  </a:lnTo>
                  <a:lnTo>
                    <a:pt x="90" y="91"/>
                  </a:lnTo>
                  <a:lnTo>
                    <a:pt x="98" y="90"/>
                  </a:lnTo>
                  <a:lnTo>
                    <a:pt x="105" y="87"/>
                  </a:lnTo>
                  <a:lnTo>
                    <a:pt x="113" y="84"/>
                  </a:lnTo>
                  <a:lnTo>
                    <a:pt x="120" y="81"/>
                  </a:lnTo>
                  <a:lnTo>
                    <a:pt x="127" y="76"/>
                  </a:lnTo>
                  <a:lnTo>
                    <a:pt x="132" y="72"/>
                  </a:lnTo>
                  <a:lnTo>
                    <a:pt x="136" y="69"/>
                  </a:lnTo>
                  <a:lnTo>
                    <a:pt x="139" y="66"/>
                  </a:lnTo>
                  <a:lnTo>
                    <a:pt x="142" y="63"/>
                  </a:lnTo>
                  <a:lnTo>
                    <a:pt x="145" y="62"/>
                  </a:lnTo>
                  <a:lnTo>
                    <a:pt x="145" y="65"/>
                  </a:lnTo>
                  <a:lnTo>
                    <a:pt x="144" y="69"/>
                  </a:lnTo>
                  <a:lnTo>
                    <a:pt x="138" y="78"/>
                  </a:lnTo>
                  <a:lnTo>
                    <a:pt x="130" y="85"/>
                  </a:lnTo>
                  <a:lnTo>
                    <a:pt x="123" y="91"/>
                  </a:lnTo>
                  <a:lnTo>
                    <a:pt x="116" y="96"/>
                  </a:lnTo>
                  <a:lnTo>
                    <a:pt x="107" y="99"/>
                  </a:lnTo>
                  <a:lnTo>
                    <a:pt x="99" y="102"/>
                  </a:lnTo>
                  <a:lnTo>
                    <a:pt x="93" y="103"/>
                  </a:lnTo>
                  <a:lnTo>
                    <a:pt x="89" y="103"/>
                  </a:lnTo>
                  <a:lnTo>
                    <a:pt x="83" y="115"/>
                  </a:lnTo>
                  <a:lnTo>
                    <a:pt x="74" y="130"/>
                  </a:lnTo>
                  <a:lnTo>
                    <a:pt x="68" y="144"/>
                  </a:lnTo>
                  <a:lnTo>
                    <a:pt x="65" y="155"/>
                  </a:lnTo>
                  <a:lnTo>
                    <a:pt x="71" y="156"/>
                  </a:lnTo>
                  <a:lnTo>
                    <a:pt x="77" y="158"/>
                  </a:lnTo>
                  <a:lnTo>
                    <a:pt x="86" y="158"/>
                  </a:lnTo>
                  <a:lnTo>
                    <a:pt x="93" y="156"/>
                  </a:lnTo>
                  <a:lnTo>
                    <a:pt x="101" y="155"/>
                  </a:lnTo>
                  <a:lnTo>
                    <a:pt x="108" y="152"/>
                  </a:lnTo>
                  <a:lnTo>
                    <a:pt x="114" y="147"/>
                  </a:lnTo>
                  <a:lnTo>
                    <a:pt x="119" y="141"/>
                  </a:lnTo>
                  <a:lnTo>
                    <a:pt x="123" y="136"/>
                  </a:lnTo>
                  <a:lnTo>
                    <a:pt x="126" y="134"/>
                  </a:lnTo>
                  <a:lnTo>
                    <a:pt x="126" y="136"/>
                  </a:lnTo>
                  <a:lnTo>
                    <a:pt x="124" y="141"/>
                  </a:lnTo>
                  <a:lnTo>
                    <a:pt x="120" y="149"/>
                  </a:lnTo>
                  <a:lnTo>
                    <a:pt x="114" y="156"/>
                  </a:lnTo>
                  <a:lnTo>
                    <a:pt x="107" y="162"/>
                  </a:lnTo>
                  <a:lnTo>
                    <a:pt x="98" y="165"/>
                  </a:lnTo>
                  <a:lnTo>
                    <a:pt x="89" y="168"/>
                  </a:lnTo>
                  <a:lnTo>
                    <a:pt x="80" y="170"/>
                  </a:lnTo>
                  <a:lnTo>
                    <a:pt x="71" y="170"/>
                  </a:lnTo>
                  <a:lnTo>
                    <a:pt x="64" y="168"/>
                  </a:lnTo>
                  <a:lnTo>
                    <a:pt x="59" y="172"/>
                  </a:lnTo>
                  <a:lnTo>
                    <a:pt x="57" y="177"/>
                  </a:lnTo>
                  <a:lnTo>
                    <a:pt x="54" y="183"/>
                  </a:lnTo>
                  <a:lnTo>
                    <a:pt x="52" y="187"/>
                  </a:lnTo>
                  <a:lnTo>
                    <a:pt x="45" y="186"/>
                  </a:lnTo>
                  <a:lnTo>
                    <a:pt x="39" y="187"/>
                  </a:lnTo>
                  <a:lnTo>
                    <a:pt x="33" y="190"/>
                  </a:lnTo>
                  <a:lnTo>
                    <a:pt x="30" y="19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4" name="Freeform 304"/>
            <p:cNvSpPr>
              <a:spLocks/>
            </p:cNvSpPr>
            <p:nvPr/>
          </p:nvSpPr>
          <p:spPr bwMode="auto">
            <a:xfrm>
              <a:off x="1396" y="1442"/>
              <a:ext cx="232" cy="106"/>
            </a:xfrm>
            <a:custGeom>
              <a:avLst/>
              <a:gdLst>
                <a:gd name="T0" fmla="*/ 2 w 232"/>
                <a:gd name="T1" fmla="*/ 34 h 106"/>
                <a:gd name="T2" fmla="*/ 2 w 232"/>
                <a:gd name="T3" fmla="*/ 38 h 106"/>
                <a:gd name="T4" fmla="*/ 11 w 232"/>
                <a:gd name="T5" fmla="*/ 40 h 106"/>
                <a:gd name="T6" fmla="*/ 30 w 232"/>
                <a:gd name="T7" fmla="*/ 40 h 106"/>
                <a:gd name="T8" fmla="*/ 50 w 232"/>
                <a:gd name="T9" fmla="*/ 43 h 106"/>
                <a:gd name="T10" fmla="*/ 64 w 232"/>
                <a:gd name="T11" fmla="*/ 47 h 106"/>
                <a:gd name="T12" fmla="*/ 73 w 232"/>
                <a:gd name="T13" fmla="*/ 59 h 106"/>
                <a:gd name="T14" fmla="*/ 89 w 232"/>
                <a:gd name="T15" fmla="*/ 86 h 106"/>
                <a:gd name="T16" fmla="*/ 110 w 232"/>
                <a:gd name="T17" fmla="*/ 97 h 106"/>
                <a:gd name="T18" fmla="*/ 110 w 232"/>
                <a:gd name="T19" fmla="*/ 93 h 106"/>
                <a:gd name="T20" fmla="*/ 96 w 232"/>
                <a:gd name="T21" fmla="*/ 78 h 106"/>
                <a:gd name="T22" fmla="*/ 89 w 232"/>
                <a:gd name="T23" fmla="*/ 59 h 106"/>
                <a:gd name="T24" fmla="*/ 98 w 232"/>
                <a:gd name="T25" fmla="*/ 52 h 106"/>
                <a:gd name="T26" fmla="*/ 121 w 232"/>
                <a:gd name="T27" fmla="*/ 56 h 106"/>
                <a:gd name="T28" fmla="*/ 133 w 232"/>
                <a:gd name="T29" fmla="*/ 71 h 106"/>
                <a:gd name="T30" fmla="*/ 154 w 232"/>
                <a:gd name="T31" fmla="*/ 94 h 106"/>
                <a:gd name="T32" fmla="*/ 177 w 232"/>
                <a:gd name="T33" fmla="*/ 106 h 106"/>
                <a:gd name="T34" fmla="*/ 186 w 232"/>
                <a:gd name="T35" fmla="*/ 105 h 106"/>
                <a:gd name="T36" fmla="*/ 167 w 232"/>
                <a:gd name="T37" fmla="*/ 91 h 106"/>
                <a:gd name="T38" fmla="*/ 146 w 232"/>
                <a:gd name="T39" fmla="*/ 72 h 106"/>
                <a:gd name="T40" fmla="*/ 152 w 232"/>
                <a:gd name="T41" fmla="*/ 68 h 106"/>
                <a:gd name="T42" fmla="*/ 176 w 232"/>
                <a:gd name="T43" fmla="*/ 74 h 106"/>
                <a:gd name="T44" fmla="*/ 201 w 232"/>
                <a:gd name="T45" fmla="*/ 78 h 106"/>
                <a:gd name="T46" fmla="*/ 220 w 232"/>
                <a:gd name="T47" fmla="*/ 81 h 106"/>
                <a:gd name="T48" fmla="*/ 231 w 232"/>
                <a:gd name="T49" fmla="*/ 81 h 106"/>
                <a:gd name="T50" fmla="*/ 228 w 232"/>
                <a:gd name="T51" fmla="*/ 75 h 106"/>
                <a:gd name="T52" fmla="*/ 213 w 232"/>
                <a:gd name="T53" fmla="*/ 72 h 106"/>
                <a:gd name="T54" fmla="*/ 192 w 232"/>
                <a:gd name="T55" fmla="*/ 68 h 106"/>
                <a:gd name="T56" fmla="*/ 172 w 232"/>
                <a:gd name="T57" fmla="*/ 60 h 106"/>
                <a:gd name="T58" fmla="*/ 155 w 232"/>
                <a:gd name="T59" fmla="*/ 55 h 106"/>
                <a:gd name="T60" fmla="*/ 158 w 232"/>
                <a:gd name="T61" fmla="*/ 46 h 106"/>
                <a:gd name="T62" fmla="*/ 173 w 232"/>
                <a:gd name="T63" fmla="*/ 38 h 106"/>
                <a:gd name="T64" fmla="*/ 186 w 232"/>
                <a:gd name="T65" fmla="*/ 35 h 106"/>
                <a:gd name="T66" fmla="*/ 185 w 232"/>
                <a:gd name="T67" fmla="*/ 31 h 106"/>
                <a:gd name="T68" fmla="*/ 169 w 232"/>
                <a:gd name="T69" fmla="*/ 28 h 106"/>
                <a:gd name="T70" fmla="*/ 146 w 232"/>
                <a:gd name="T71" fmla="*/ 38 h 106"/>
                <a:gd name="T72" fmla="*/ 135 w 232"/>
                <a:gd name="T73" fmla="*/ 46 h 106"/>
                <a:gd name="T74" fmla="*/ 120 w 232"/>
                <a:gd name="T75" fmla="*/ 43 h 106"/>
                <a:gd name="T76" fmla="*/ 107 w 232"/>
                <a:gd name="T77" fmla="*/ 41 h 106"/>
                <a:gd name="T78" fmla="*/ 96 w 232"/>
                <a:gd name="T79" fmla="*/ 41 h 106"/>
                <a:gd name="T80" fmla="*/ 92 w 232"/>
                <a:gd name="T81" fmla="*/ 32 h 106"/>
                <a:gd name="T82" fmla="*/ 102 w 232"/>
                <a:gd name="T83" fmla="*/ 13 h 106"/>
                <a:gd name="T84" fmla="*/ 120 w 232"/>
                <a:gd name="T85" fmla="*/ 3 h 106"/>
                <a:gd name="T86" fmla="*/ 118 w 232"/>
                <a:gd name="T87" fmla="*/ 0 h 106"/>
                <a:gd name="T88" fmla="*/ 108 w 232"/>
                <a:gd name="T89" fmla="*/ 1 h 106"/>
                <a:gd name="T90" fmla="*/ 95 w 232"/>
                <a:gd name="T91" fmla="*/ 9 h 106"/>
                <a:gd name="T92" fmla="*/ 81 w 232"/>
                <a:gd name="T93" fmla="*/ 19 h 106"/>
                <a:gd name="T94" fmla="*/ 71 w 232"/>
                <a:gd name="T95" fmla="*/ 28 h 106"/>
                <a:gd name="T96" fmla="*/ 62 w 232"/>
                <a:gd name="T97" fmla="*/ 31 h 106"/>
                <a:gd name="T98" fmla="*/ 45 w 232"/>
                <a:gd name="T99" fmla="*/ 31 h 106"/>
                <a:gd name="T100" fmla="*/ 24 w 232"/>
                <a:gd name="T101" fmla="*/ 31 h 106"/>
                <a:gd name="T102" fmla="*/ 6 w 232"/>
                <a:gd name="T103" fmla="*/ 31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106"/>
                <a:gd name="T158" fmla="*/ 232 w 232"/>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106">
                  <a:moveTo>
                    <a:pt x="0" y="32"/>
                  </a:moveTo>
                  <a:lnTo>
                    <a:pt x="2" y="34"/>
                  </a:lnTo>
                  <a:lnTo>
                    <a:pt x="2" y="35"/>
                  </a:lnTo>
                  <a:lnTo>
                    <a:pt x="2" y="38"/>
                  </a:lnTo>
                  <a:lnTo>
                    <a:pt x="2" y="40"/>
                  </a:lnTo>
                  <a:lnTo>
                    <a:pt x="11" y="40"/>
                  </a:lnTo>
                  <a:lnTo>
                    <a:pt x="19" y="40"/>
                  </a:lnTo>
                  <a:lnTo>
                    <a:pt x="30" y="40"/>
                  </a:lnTo>
                  <a:lnTo>
                    <a:pt x="40" y="41"/>
                  </a:lnTo>
                  <a:lnTo>
                    <a:pt x="50" y="43"/>
                  </a:lnTo>
                  <a:lnTo>
                    <a:pt x="58" y="46"/>
                  </a:lnTo>
                  <a:lnTo>
                    <a:pt x="64" y="47"/>
                  </a:lnTo>
                  <a:lnTo>
                    <a:pt x="68" y="50"/>
                  </a:lnTo>
                  <a:lnTo>
                    <a:pt x="73" y="59"/>
                  </a:lnTo>
                  <a:lnTo>
                    <a:pt x="79" y="72"/>
                  </a:lnTo>
                  <a:lnTo>
                    <a:pt x="89" y="86"/>
                  </a:lnTo>
                  <a:lnTo>
                    <a:pt x="102" y="96"/>
                  </a:lnTo>
                  <a:lnTo>
                    <a:pt x="110" y="97"/>
                  </a:lnTo>
                  <a:lnTo>
                    <a:pt x="111" y="96"/>
                  </a:lnTo>
                  <a:lnTo>
                    <a:pt x="110" y="93"/>
                  </a:lnTo>
                  <a:lnTo>
                    <a:pt x="104" y="87"/>
                  </a:lnTo>
                  <a:lnTo>
                    <a:pt x="96" y="78"/>
                  </a:lnTo>
                  <a:lnTo>
                    <a:pt x="92" y="69"/>
                  </a:lnTo>
                  <a:lnTo>
                    <a:pt x="89" y="59"/>
                  </a:lnTo>
                  <a:lnTo>
                    <a:pt x="87" y="52"/>
                  </a:lnTo>
                  <a:lnTo>
                    <a:pt x="98" y="52"/>
                  </a:lnTo>
                  <a:lnTo>
                    <a:pt x="111" y="53"/>
                  </a:lnTo>
                  <a:lnTo>
                    <a:pt x="121" y="56"/>
                  </a:lnTo>
                  <a:lnTo>
                    <a:pt x="130" y="59"/>
                  </a:lnTo>
                  <a:lnTo>
                    <a:pt x="133" y="71"/>
                  </a:lnTo>
                  <a:lnTo>
                    <a:pt x="142" y="83"/>
                  </a:lnTo>
                  <a:lnTo>
                    <a:pt x="154" y="94"/>
                  </a:lnTo>
                  <a:lnTo>
                    <a:pt x="167" y="103"/>
                  </a:lnTo>
                  <a:lnTo>
                    <a:pt x="177" y="106"/>
                  </a:lnTo>
                  <a:lnTo>
                    <a:pt x="185" y="106"/>
                  </a:lnTo>
                  <a:lnTo>
                    <a:pt x="186" y="105"/>
                  </a:lnTo>
                  <a:lnTo>
                    <a:pt x="182" y="100"/>
                  </a:lnTo>
                  <a:lnTo>
                    <a:pt x="167" y="91"/>
                  </a:lnTo>
                  <a:lnTo>
                    <a:pt x="155" y="81"/>
                  </a:lnTo>
                  <a:lnTo>
                    <a:pt x="146" y="72"/>
                  </a:lnTo>
                  <a:lnTo>
                    <a:pt x="144" y="63"/>
                  </a:lnTo>
                  <a:lnTo>
                    <a:pt x="152" y="68"/>
                  </a:lnTo>
                  <a:lnTo>
                    <a:pt x="164" y="72"/>
                  </a:lnTo>
                  <a:lnTo>
                    <a:pt x="176" y="74"/>
                  </a:lnTo>
                  <a:lnTo>
                    <a:pt x="189" y="77"/>
                  </a:lnTo>
                  <a:lnTo>
                    <a:pt x="201" y="78"/>
                  </a:lnTo>
                  <a:lnTo>
                    <a:pt x="211" y="80"/>
                  </a:lnTo>
                  <a:lnTo>
                    <a:pt x="220" y="81"/>
                  </a:lnTo>
                  <a:lnTo>
                    <a:pt x="226" y="81"/>
                  </a:lnTo>
                  <a:lnTo>
                    <a:pt x="231" y="81"/>
                  </a:lnTo>
                  <a:lnTo>
                    <a:pt x="232" y="78"/>
                  </a:lnTo>
                  <a:lnTo>
                    <a:pt x="228" y="75"/>
                  </a:lnTo>
                  <a:lnTo>
                    <a:pt x="222" y="74"/>
                  </a:lnTo>
                  <a:lnTo>
                    <a:pt x="213" y="72"/>
                  </a:lnTo>
                  <a:lnTo>
                    <a:pt x="204" y="71"/>
                  </a:lnTo>
                  <a:lnTo>
                    <a:pt x="192" y="68"/>
                  </a:lnTo>
                  <a:lnTo>
                    <a:pt x="182" y="65"/>
                  </a:lnTo>
                  <a:lnTo>
                    <a:pt x="172" y="60"/>
                  </a:lnTo>
                  <a:lnTo>
                    <a:pt x="161" y="57"/>
                  </a:lnTo>
                  <a:lnTo>
                    <a:pt x="155" y="55"/>
                  </a:lnTo>
                  <a:lnTo>
                    <a:pt x="151" y="53"/>
                  </a:lnTo>
                  <a:lnTo>
                    <a:pt x="158" y="46"/>
                  </a:lnTo>
                  <a:lnTo>
                    <a:pt x="166" y="41"/>
                  </a:lnTo>
                  <a:lnTo>
                    <a:pt x="173" y="38"/>
                  </a:lnTo>
                  <a:lnTo>
                    <a:pt x="180" y="37"/>
                  </a:lnTo>
                  <a:lnTo>
                    <a:pt x="186" y="35"/>
                  </a:lnTo>
                  <a:lnTo>
                    <a:pt x="188" y="34"/>
                  </a:lnTo>
                  <a:lnTo>
                    <a:pt x="185" y="31"/>
                  </a:lnTo>
                  <a:lnTo>
                    <a:pt x="177" y="28"/>
                  </a:lnTo>
                  <a:lnTo>
                    <a:pt x="169" y="28"/>
                  </a:lnTo>
                  <a:lnTo>
                    <a:pt x="157" y="32"/>
                  </a:lnTo>
                  <a:lnTo>
                    <a:pt x="146" y="38"/>
                  </a:lnTo>
                  <a:lnTo>
                    <a:pt x="141" y="46"/>
                  </a:lnTo>
                  <a:lnTo>
                    <a:pt x="135" y="46"/>
                  </a:lnTo>
                  <a:lnTo>
                    <a:pt x="127" y="44"/>
                  </a:lnTo>
                  <a:lnTo>
                    <a:pt x="120" y="43"/>
                  </a:lnTo>
                  <a:lnTo>
                    <a:pt x="112" y="43"/>
                  </a:lnTo>
                  <a:lnTo>
                    <a:pt x="107" y="41"/>
                  </a:lnTo>
                  <a:lnTo>
                    <a:pt x="101" y="41"/>
                  </a:lnTo>
                  <a:lnTo>
                    <a:pt x="96" y="41"/>
                  </a:lnTo>
                  <a:lnTo>
                    <a:pt x="93" y="41"/>
                  </a:lnTo>
                  <a:lnTo>
                    <a:pt x="92" y="32"/>
                  </a:lnTo>
                  <a:lnTo>
                    <a:pt x="95" y="22"/>
                  </a:lnTo>
                  <a:lnTo>
                    <a:pt x="102" y="13"/>
                  </a:lnTo>
                  <a:lnTo>
                    <a:pt x="112" y="7"/>
                  </a:lnTo>
                  <a:lnTo>
                    <a:pt x="120" y="3"/>
                  </a:lnTo>
                  <a:lnTo>
                    <a:pt x="121" y="1"/>
                  </a:lnTo>
                  <a:lnTo>
                    <a:pt x="118" y="0"/>
                  </a:lnTo>
                  <a:lnTo>
                    <a:pt x="112" y="0"/>
                  </a:lnTo>
                  <a:lnTo>
                    <a:pt x="108" y="1"/>
                  </a:lnTo>
                  <a:lnTo>
                    <a:pt x="102" y="4"/>
                  </a:lnTo>
                  <a:lnTo>
                    <a:pt x="95" y="9"/>
                  </a:lnTo>
                  <a:lnTo>
                    <a:pt x="89" y="13"/>
                  </a:lnTo>
                  <a:lnTo>
                    <a:pt x="81" y="19"/>
                  </a:lnTo>
                  <a:lnTo>
                    <a:pt x="76" y="23"/>
                  </a:lnTo>
                  <a:lnTo>
                    <a:pt x="71" y="28"/>
                  </a:lnTo>
                  <a:lnTo>
                    <a:pt x="68" y="31"/>
                  </a:lnTo>
                  <a:lnTo>
                    <a:pt x="62" y="31"/>
                  </a:lnTo>
                  <a:lnTo>
                    <a:pt x="53" y="31"/>
                  </a:lnTo>
                  <a:lnTo>
                    <a:pt x="45" y="31"/>
                  </a:lnTo>
                  <a:lnTo>
                    <a:pt x="34" y="31"/>
                  </a:lnTo>
                  <a:lnTo>
                    <a:pt x="24" y="31"/>
                  </a:lnTo>
                  <a:lnTo>
                    <a:pt x="14" y="31"/>
                  </a:lnTo>
                  <a:lnTo>
                    <a:pt x="6" y="31"/>
                  </a:lnTo>
                  <a:lnTo>
                    <a:pt x="0" y="32"/>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5" name="Freeform 305"/>
            <p:cNvSpPr>
              <a:spLocks/>
            </p:cNvSpPr>
            <p:nvPr/>
          </p:nvSpPr>
          <p:spPr bwMode="auto">
            <a:xfrm>
              <a:off x="1373" y="1536"/>
              <a:ext cx="189" cy="216"/>
            </a:xfrm>
            <a:custGeom>
              <a:avLst/>
              <a:gdLst>
                <a:gd name="T0" fmla="*/ 7 w 189"/>
                <a:gd name="T1" fmla="*/ 6 h 216"/>
                <a:gd name="T2" fmla="*/ 25 w 189"/>
                <a:gd name="T3" fmla="*/ 29 h 216"/>
                <a:gd name="T4" fmla="*/ 26 w 189"/>
                <a:gd name="T5" fmla="*/ 51 h 216"/>
                <a:gd name="T6" fmla="*/ 28 w 189"/>
                <a:gd name="T7" fmla="*/ 98 h 216"/>
                <a:gd name="T8" fmla="*/ 34 w 189"/>
                <a:gd name="T9" fmla="*/ 95 h 216"/>
                <a:gd name="T10" fmla="*/ 38 w 189"/>
                <a:gd name="T11" fmla="*/ 58 h 216"/>
                <a:gd name="T12" fmla="*/ 47 w 189"/>
                <a:gd name="T13" fmla="*/ 45 h 216"/>
                <a:gd name="T14" fmla="*/ 51 w 189"/>
                <a:gd name="T15" fmla="*/ 49 h 216"/>
                <a:gd name="T16" fmla="*/ 62 w 189"/>
                <a:gd name="T17" fmla="*/ 61 h 216"/>
                <a:gd name="T18" fmla="*/ 79 w 189"/>
                <a:gd name="T19" fmla="*/ 82 h 216"/>
                <a:gd name="T20" fmla="*/ 82 w 189"/>
                <a:gd name="T21" fmla="*/ 107 h 216"/>
                <a:gd name="T22" fmla="*/ 82 w 189"/>
                <a:gd name="T23" fmla="*/ 147 h 216"/>
                <a:gd name="T24" fmla="*/ 91 w 189"/>
                <a:gd name="T25" fmla="*/ 144 h 216"/>
                <a:gd name="T26" fmla="*/ 94 w 189"/>
                <a:gd name="T27" fmla="*/ 108 h 216"/>
                <a:gd name="T28" fmla="*/ 109 w 189"/>
                <a:gd name="T29" fmla="*/ 105 h 216"/>
                <a:gd name="T30" fmla="*/ 130 w 189"/>
                <a:gd name="T31" fmla="*/ 132 h 216"/>
                <a:gd name="T32" fmla="*/ 155 w 189"/>
                <a:gd name="T33" fmla="*/ 166 h 216"/>
                <a:gd name="T34" fmla="*/ 175 w 189"/>
                <a:gd name="T35" fmla="*/ 197 h 216"/>
                <a:gd name="T36" fmla="*/ 186 w 189"/>
                <a:gd name="T37" fmla="*/ 215 h 216"/>
                <a:gd name="T38" fmla="*/ 189 w 189"/>
                <a:gd name="T39" fmla="*/ 212 h 216"/>
                <a:gd name="T40" fmla="*/ 183 w 189"/>
                <a:gd name="T41" fmla="*/ 196 h 216"/>
                <a:gd name="T42" fmla="*/ 165 w 189"/>
                <a:gd name="T43" fmla="*/ 165 h 216"/>
                <a:gd name="T44" fmla="*/ 141 w 189"/>
                <a:gd name="T45" fmla="*/ 129 h 216"/>
                <a:gd name="T46" fmla="*/ 121 w 189"/>
                <a:gd name="T47" fmla="*/ 101 h 216"/>
                <a:gd name="T48" fmla="*/ 118 w 189"/>
                <a:gd name="T49" fmla="*/ 91 h 216"/>
                <a:gd name="T50" fmla="*/ 130 w 189"/>
                <a:gd name="T51" fmla="*/ 85 h 216"/>
                <a:gd name="T52" fmla="*/ 140 w 189"/>
                <a:gd name="T53" fmla="*/ 82 h 216"/>
                <a:gd name="T54" fmla="*/ 152 w 189"/>
                <a:gd name="T55" fmla="*/ 83 h 216"/>
                <a:gd name="T56" fmla="*/ 167 w 189"/>
                <a:gd name="T57" fmla="*/ 91 h 216"/>
                <a:gd name="T58" fmla="*/ 171 w 189"/>
                <a:gd name="T59" fmla="*/ 91 h 216"/>
                <a:gd name="T60" fmla="*/ 164 w 189"/>
                <a:gd name="T61" fmla="*/ 80 h 216"/>
                <a:gd name="T62" fmla="*/ 147 w 189"/>
                <a:gd name="T63" fmla="*/ 74 h 216"/>
                <a:gd name="T64" fmla="*/ 128 w 189"/>
                <a:gd name="T65" fmla="*/ 73 h 216"/>
                <a:gd name="T66" fmla="*/ 110 w 189"/>
                <a:gd name="T67" fmla="*/ 76 h 216"/>
                <a:gd name="T68" fmla="*/ 93 w 189"/>
                <a:gd name="T69" fmla="*/ 71 h 216"/>
                <a:gd name="T70" fmla="*/ 72 w 189"/>
                <a:gd name="T71" fmla="*/ 52 h 216"/>
                <a:gd name="T72" fmla="*/ 73 w 189"/>
                <a:gd name="T73" fmla="*/ 42 h 216"/>
                <a:gd name="T74" fmla="*/ 96 w 189"/>
                <a:gd name="T75" fmla="*/ 39 h 216"/>
                <a:gd name="T76" fmla="*/ 110 w 189"/>
                <a:gd name="T77" fmla="*/ 42 h 216"/>
                <a:gd name="T78" fmla="*/ 109 w 189"/>
                <a:gd name="T79" fmla="*/ 37 h 216"/>
                <a:gd name="T80" fmla="*/ 99 w 189"/>
                <a:gd name="T81" fmla="*/ 36 h 216"/>
                <a:gd name="T82" fmla="*/ 85 w 189"/>
                <a:gd name="T83" fmla="*/ 33 h 216"/>
                <a:gd name="T84" fmla="*/ 71 w 189"/>
                <a:gd name="T85" fmla="*/ 31 h 216"/>
                <a:gd name="T86" fmla="*/ 57 w 189"/>
                <a:gd name="T87" fmla="*/ 31 h 216"/>
                <a:gd name="T88" fmla="*/ 47 w 189"/>
                <a:gd name="T89" fmla="*/ 30 h 216"/>
                <a:gd name="T90" fmla="*/ 32 w 189"/>
                <a:gd name="T91" fmla="*/ 20 h 216"/>
                <a:gd name="T92" fmla="*/ 17 w 189"/>
                <a:gd name="T93" fmla="*/ 8 h 216"/>
                <a:gd name="T94" fmla="*/ 6 w 189"/>
                <a:gd name="T95" fmla="*/ 0 h 2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216"/>
                <a:gd name="T146" fmla="*/ 189 w 189"/>
                <a:gd name="T147" fmla="*/ 216 h 2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216">
                  <a:moveTo>
                    <a:pt x="0" y="0"/>
                  </a:moveTo>
                  <a:lnTo>
                    <a:pt x="7" y="6"/>
                  </a:lnTo>
                  <a:lnTo>
                    <a:pt x="16" y="17"/>
                  </a:lnTo>
                  <a:lnTo>
                    <a:pt x="25" y="29"/>
                  </a:lnTo>
                  <a:lnTo>
                    <a:pt x="31" y="34"/>
                  </a:lnTo>
                  <a:lnTo>
                    <a:pt x="26" y="51"/>
                  </a:lnTo>
                  <a:lnTo>
                    <a:pt x="26" y="74"/>
                  </a:lnTo>
                  <a:lnTo>
                    <a:pt x="28" y="98"/>
                  </a:lnTo>
                  <a:lnTo>
                    <a:pt x="35" y="114"/>
                  </a:lnTo>
                  <a:lnTo>
                    <a:pt x="34" y="95"/>
                  </a:lnTo>
                  <a:lnTo>
                    <a:pt x="35" y="76"/>
                  </a:lnTo>
                  <a:lnTo>
                    <a:pt x="38" y="58"/>
                  </a:lnTo>
                  <a:lnTo>
                    <a:pt x="44" y="48"/>
                  </a:lnTo>
                  <a:lnTo>
                    <a:pt x="47" y="45"/>
                  </a:lnTo>
                  <a:lnTo>
                    <a:pt x="50" y="46"/>
                  </a:lnTo>
                  <a:lnTo>
                    <a:pt x="51" y="49"/>
                  </a:lnTo>
                  <a:lnTo>
                    <a:pt x="54" y="54"/>
                  </a:lnTo>
                  <a:lnTo>
                    <a:pt x="62" y="61"/>
                  </a:lnTo>
                  <a:lnTo>
                    <a:pt x="71" y="71"/>
                  </a:lnTo>
                  <a:lnTo>
                    <a:pt x="79" y="82"/>
                  </a:lnTo>
                  <a:lnTo>
                    <a:pt x="85" y="89"/>
                  </a:lnTo>
                  <a:lnTo>
                    <a:pt x="82" y="107"/>
                  </a:lnTo>
                  <a:lnTo>
                    <a:pt x="79" y="128"/>
                  </a:lnTo>
                  <a:lnTo>
                    <a:pt x="82" y="147"/>
                  </a:lnTo>
                  <a:lnTo>
                    <a:pt x="94" y="163"/>
                  </a:lnTo>
                  <a:lnTo>
                    <a:pt x="91" y="144"/>
                  </a:lnTo>
                  <a:lnTo>
                    <a:pt x="91" y="125"/>
                  </a:lnTo>
                  <a:lnTo>
                    <a:pt x="94" y="108"/>
                  </a:lnTo>
                  <a:lnTo>
                    <a:pt x="102" y="98"/>
                  </a:lnTo>
                  <a:lnTo>
                    <a:pt x="109" y="105"/>
                  </a:lnTo>
                  <a:lnTo>
                    <a:pt x="119" y="116"/>
                  </a:lnTo>
                  <a:lnTo>
                    <a:pt x="130" y="132"/>
                  </a:lnTo>
                  <a:lnTo>
                    <a:pt x="143" y="148"/>
                  </a:lnTo>
                  <a:lnTo>
                    <a:pt x="155" y="166"/>
                  </a:lnTo>
                  <a:lnTo>
                    <a:pt x="167" y="182"/>
                  </a:lnTo>
                  <a:lnTo>
                    <a:pt x="175" y="197"/>
                  </a:lnTo>
                  <a:lnTo>
                    <a:pt x="181" y="207"/>
                  </a:lnTo>
                  <a:lnTo>
                    <a:pt x="186" y="215"/>
                  </a:lnTo>
                  <a:lnTo>
                    <a:pt x="189" y="216"/>
                  </a:lnTo>
                  <a:lnTo>
                    <a:pt x="189" y="212"/>
                  </a:lnTo>
                  <a:lnTo>
                    <a:pt x="187" y="204"/>
                  </a:lnTo>
                  <a:lnTo>
                    <a:pt x="183" y="196"/>
                  </a:lnTo>
                  <a:lnTo>
                    <a:pt x="175" y="182"/>
                  </a:lnTo>
                  <a:lnTo>
                    <a:pt x="165" y="165"/>
                  </a:lnTo>
                  <a:lnTo>
                    <a:pt x="155" y="147"/>
                  </a:lnTo>
                  <a:lnTo>
                    <a:pt x="141" y="129"/>
                  </a:lnTo>
                  <a:lnTo>
                    <a:pt x="131" y="113"/>
                  </a:lnTo>
                  <a:lnTo>
                    <a:pt x="121" y="101"/>
                  </a:lnTo>
                  <a:lnTo>
                    <a:pt x="113" y="94"/>
                  </a:lnTo>
                  <a:lnTo>
                    <a:pt x="118" y="91"/>
                  </a:lnTo>
                  <a:lnTo>
                    <a:pt x="124" y="86"/>
                  </a:lnTo>
                  <a:lnTo>
                    <a:pt x="130" y="85"/>
                  </a:lnTo>
                  <a:lnTo>
                    <a:pt x="135" y="83"/>
                  </a:lnTo>
                  <a:lnTo>
                    <a:pt x="140" y="82"/>
                  </a:lnTo>
                  <a:lnTo>
                    <a:pt x="146" y="82"/>
                  </a:lnTo>
                  <a:lnTo>
                    <a:pt x="152" y="83"/>
                  </a:lnTo>
                  <a:lnTo>
                    <a:pt x="158" y="86"/>
                  </a:lnTo>
                  <a:lnTo>
                    <a:pt x="167" y="91"/>
                  </a:lnTo>
                  <a:lnTo>
                    <a:pt x="171" y="92"/>
                  </a:lnTo>
                  <a:lnTo>
                    <a:pt x="171" y="91"/>
                  </a:lnTo>
                  <a:lnTo>
                    <a:pt x="168" y="85"/>
                  </a:lnTo>
                  <a:lnTo>
                    <a:pt x="164" y="80"/>
                  </a:lnTo>
                  <a:lnTo>
                    <a:pt x="156" y="77"/>
                  </a:lnTo>
                  <a:lnTo>
                    <a:pt x="147" y="74"/>
                  </a:lnTo>
                  <a:lnTo>
                    <a:pt x="138" y="73"/>
                  </a:lnTo>
                  <a:lnTo>
                    <a:pt x="128" y="73"/>
                  </a:lnTo>
                  <a:lnTo>
                    <a:pt x="118" y="74"/>
                  </a:lnTo>
                  <a:lnTo>
                    <a:pt x="110" y="76"/>
                  </a:lnTo>
                  <a:lnTo>
                    <a:pt x="103" y="80"/>
                  </a:lnTo>
                  <a:lnTo>
                    <a:pt x="93" y="71"/>
                  </a:lnTo>
                  <a:lnTo>
                    <a:pt x="82" y="61"/>
                  </a:lnTo>
                  <a:lnTo>
                    <a:pt x="72" y="52"/>
                  </a:lnTo>
                  <a:lnTo>
                    <a:pt x="66" y="46"/>
                  </a:lnTo>
                  <a:lnTo>
                    <a:pt x="73" y="42"/>
                  </a:lnTo>
                  <a:lnTo>
                    <a:pt x="84" y="40"/>
                  </a:lnTo>
                  <a:lnTo>
                    <a:pt x="96" y="39"/>
                  </a:lnTo>
                  <a:lnTo>
                    <a:pt x="106" y="40"/>
                  </a:lnTo>
                  <a:lnTo>
                    <a:pt x="110" y="42"/>
                  </a:lnTo>
                  <a:lnTo>
                    <a:pt x="112" y="40"/>
                  </a:lnTo>
                  <a:lnTo>
                    <a:pt x="109" y="37"/>
                  </a:lnTo>
                  <a:lnTo>
                    <a:pt x="103" y="36"/>
                  </a:lnTo>
                  <a:lnTo>
                    <a:pt x="99" y="36"/>
                  </a:lnTo>
                  <a:lnTo>
                    <a:pt x="93" y="34"/>
                  </a:lnTo>
                  <a:lnTo>
                    <a:pt x="85" y="33"/>
                  </a:lnTo>
                  <a:lnTo>
                    <a:pt x="78" y="33"/>
                  </a:lnTo>
                  <a:lnTo>
                    <a:pt x="71" y="31"/>
                  </a:lnTo>
                  <a:lnTo>
                    <a:pt x="65" y="31"/>
                  </a:lnTo>
                  <a:lnTo>
                    <a:pt x="57" y="31"/>
                  </a:lnTo>
                  <a:lnTo>
                    <a:pt x="53" y="31"/>
                  </a:lnTo>
                  <a:lnTo>
                    <a:pt x="47" y="30"/>
                  </a:lnTo>
                  <a:lnTo>
                    <a:pt x="40" y="26"/>
                  </a:lnTo>
                  <a:lnTo>
                    <a:pt x="32" y="20"/>
                  </a:lnTo>
                  <a:lnTo>
                    <a:pt x="25" y="14"/>
                  </a:lnTo>
                  <a:lnTo>
                    <a:pt x="17" y="8"/>
                  </a:lnTo>
                  <a:lnTo>
                    <a:pt x="11" y="3"/>
                  </a:lnTo>
                  <a:lnTo>
                    <a:pt x="6" y="0"/>
                  </a:lnTo>
                  <a:lnTo>
                    <a:pt x="0" y="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6" name="Freeform 306"/>
            <p:cNvSpPr>
              <a:spLocks/>
            </p:cNvSpPr>
            <p:nvPr/>
          </p:nvSpPr>
          <p:spPr bwMode="auto">
            <a:xfrm>
              <a:off x="1210" y="1556"/>
              <a:ext cx="142" cy="249"/>
            </a:xfrm>
            <a:custGeom>
              <a:avLst/>
              <a:gdLst>
                <a:gd name="T0" fmla="*/ 93 w 142"/>
                <a:gd name="T1" fmla="*/ 31 h 249"/>
                <a:gd name="T2" fmla="*/ 79 w 142"/>
                <a:gd name="T3" fmla="*/ 45 h 249"/>
                <a:gd name="T4" fmla="*/ 46 w 142"/>
                <a:gd name="T5" fmla="*/ 62 h 249"/>
                <a:gd name="T6" fmla="*/ 18 w 142"/>
                <a:gd name="T7" fmla="*/ 81 h 249"/>
                <a:gd name="T8" fmla="*/ 17 w 142"/>
                <a:gd name="T9" fmla="*/ 93 h 249"/>
                <a:gd name="T10" fmla="*/ 27 w 142"/>
                <a:gd name="T11" fmla="*/ 84 h 249"/>
                <a:gd name="T12" fmla="*/ 48 w 142"/>
                <a:gd name="T13" fmla="*/ 71 h 249"/>
                <a:gd name="T14" fmla="*/ 73 w 142"/>
                <a:gd name="T15" fmla="*/ 62 h 249"/>
                <a:gd name="T16" fmla="*/ 76 w 142"/>
                <a:gd name="T17" fmla="*/ 87 h 249"/>
                <a:gd name="T18" fmla="*/ 58 w 142"/>
                <a:gd name="T19" fmla="*/ 105 h 249"/>
                <a:gd name="T20" fmla="*/ 28 w 142"/>
                <a:gd name="T21" fmla="*/ 118 h 249"/>
                <a:gd name="T22" fmla="*/ 11 w 142"/>
                <a:gd name="T23" fmla="*/ 137 h 249"/>
                <a:gd name="T24" fmla="*/ 11 w 142"/>
                <a:gd name="T25" fmla="*/ 150 h 249"/>
                <a:gd name="T26" fmla="*/ 18 w 142"/>
                <a:gd name="T27" fmla="*/ 139 h 249"/>
                <a:gd name="T28" fmla="*/ 37 w 142"/>
                <a:gd name="T29" fmla="*/ 125 h 249"/>
                <a:gd name="T30" fmla="*/ 62 w 142"/>
                <a:gd name="T31" fmla="*/ 116 h 249"/>
                <a:gd name="T32" fmla="*/ 67 w 142"/>
                <a:gd name="T33" fmla="*/ 142 h 249"/>
                <a:gd name="T34" fmla="*/ 50 w 142"/>
                <a:gd name="T35" fmla="*/ 162 h 249"/>
                <a:gd name="T36" fmla="*/ 27 w 142"/>
                <a:gd name="T37" fmla="*/ 174 h 249"/>
                <a:gd name="T38" fmla="*/ 14 w 142"/>
                <a:gd name="T39" fmla="*/ 193 h 249"/>
                <a:gd name="T40" fmla="*/ 34 w 142"/>
                <a:gd name="T41" fmla="*/ 180 h 249"/>
                <a:gd name="T42" fmla="*/ 53 w 142"/>
                <a:gd name="T43" fmla="*/ 177 h 249"/>
                <a:gd name="T44" fmla="*/ 40 w 142"/>
                <a:gd name="T45" fmla="*/ 208 h 249"/>
                <a:gd name="T46" fmla="*/ 15 w 142"/>
                <a:gd name="T47" fmla="*/ 236 h 249"/>
                <a:gd name="T48" fmla="*/ 0 w 142"/>
                <a:gd name="T49" fmla="*/ 248 h 249"/>
                <a:gd name="T50" fmla="*/ 14 w 142"/>
                <a:gd name="T51" fmla="*/ 245 h 249"/>
                <a:gd name="T52" fmla="*/ 39 w 142"/>
                <a:gd name="T53" fmla="*/ 223 h 249"/>
                <a:gd name="T54" fmla="*/ 62 w 142"/>
                <a:gd name="T55" fmla="*/ 184 h 249"/>
                <a:gd name="T56" fmla="*/ 86 w 142"/>
                <a:gd name="T57" fmla="*/ 180 h 249"/>
                <a:gd name="T58" fmla="*/ 89 w 142"/>
                <a:gd name="T59" fmla="*/ 208 h 249"/>
                <a:gd name="T60" fmla="*/ 95 w 142"/>
                <a:gd name="T61" fmla="*/ 211 h 249"/>
                <a:gd name="T62" fmla="*/ 101 w 142"/>
                <a:gd name="T63" fmla="*/ 198 h 249"/>
                <a:gd name="T64" fmla="*/ 89 w 142"/>
                <a:gd name="T65" fmla="*/ 171 h 249"/>
                <a:gd name="T66" fmla="*/ 81 w 142"/>
                <a:gd name="T67" fmla="*/ 147 h 249"/>
                <a:gd name="T68" fmla="*/ 86 w 142"/>
                <a:gd name="T69" fmla="*/ 112 h 249"/>
                <a:gd name="T70" fmla="*/ 93 w 142"/>
                <a:gd name="T71" fmla="*/ 109 h 249"/>
                <a:gd name="T72" fmla="*/ 117 w 142"/>
                <a:gd name="T73" fmla="*/ 125 h 249"/>
                <a:gd name="T74" fmla="*/ 129 w 142"/>
                <a:gd name="T75" fmla="*/ 159 h 249"/>
                <a:gd name="T76" fmla="*/ 133 w 142"/>
                <a:gd name="T77" fmla="*/ 152 h 249"/>
                <a:gd name="T78" fmla="*/ 129 w 142"/>
                <a:gd name="T79" fmla="*/ 128 h 249"/>
                <a:gd name="T80" fmla="*/ 110 w 142"/>
                <a:gd name="T81" fmla="*/ 103 h 249"/>
                <a:gd name="T82" fmla="*/ 92 w 142"/>
                <a:gd name="T83" fmla="*/ 85 h 249"/>
                <a:gd name="T84" fmla="*/ 98 w 142"/>
                <a:gd name="T85" fmla="*/ 60 h 249"/>
                <a:gd name="T86" fmla="*/ 132 w 142"/>
                <a:gd name="T87" fmla="*/ 77 h 249"/>
                <a:gd name="T88" fmla="*/ 141 w 142"/>
                <a:gd name="T89" fmla="*/ 97 h 249"/>
                <a:gd name="T90" fmla="*/ 138 w 142"/>
                <a:gd name="T91" fmla="*/ 75 h 249"/>
                <a:gd name="T92" fmla="*/ 105 w 142"/>
                <a:gd name="T93" fmla="*/ 45 h 249"/>
                <a:gd name="T94" fmla="*/ 105 w 142"/>
                <a:gd name="T95" fmla="*/ 14 h 249"/>
                <a:gd name="T96" fmla="*/ 99 w 142"/>
                <a:gd name="T97" fmla="*/ 0 h 2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249"/>
                <a:gd name="T149" fmla="*/ 142 w 142"/>
                <a:gd name="T150" fmla="*/ 249 h 2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249">
                  <a:moveTo>
                    <a:pt x="95" y="11"/>
                  </a:moveTo>
                  <a:lnTo>
                    <a:pt x="95" y="22"/>
                  </a:lnTo>
                  <a:lnTo>
                    <a:pt x="93" y="31"/>
                  </a:lnTo>
                  <a:lnTo>
                    <a:pt x="90" y="37"/>
                  </a:lnTo>
                  <a:lnTo>
                    <a:pt x="86" y="41"/>
                  </a:lnTo>
                  <a:lnTo>
                    <a:pt x="79" y="45"/>
                  </a:lnTo>
                  <a:lnTo>
                    <a:pt x="68" y="50"/>
                  </a:lnTo>
                  <a:lnTo>
                    <a:pt x="58" y="56"/>
                  </a:lnTo>
                  <a:lnTo>
                    <a:pt x="46" y="62"/>
                  </a:lnTo>
                  <a:lnTo>
                    <a:pt x="34" y="68"/>
                  </a:lnTo>
                  <a:lnTo>
                    <a:pt x="25" y="74"/>
                  </a:lnTo>
                  <a:lnTo>
                    <a:pt x="18" y="81"/>
                  </a:lnTo>
                  <a:lnTo>
                    <a:pt x="15" y="87"/>
                  </a:lnTo>
                  <a:lnTo>
                    <a:pt x="15" y="91"/>
                  </a:lnTo>
                  <a:lnTo>
                    <a:pt x="17" y="93"/>
                  </a:lnTo>
                  <a:lnTo>
                    <a:pt x="18" y="91"/>
                  </a:lnTo>
                  <a:lnTo>
                    <a:pt x="22" y="88"/>
                  </a:lnTo>
                  <a:lnTo>
                    <a:pt x="27" y="84"/>
                  </a:lnTo>
                  <a:lnTo>
                    <a:pt x="33" y="78"/>
                  </a:lnTo>
                  <a:lnTo>
                    <a:pt x="40" y="74"/>
                  </a:lnTo>
                  <a:lnTo>
                    <a:pt x="48" y="71"/>
                  </a:lnTo>
                  <a:lnTo>
                    <a:pt x="55" y="66"/>
                  </a:lnTo>
                  <a:lnTo>
                    <a:pt x="64" y="65"/>
                  </a:lnTo>
                  <a:lnTo>
                    <a:pt x="73" y="62"/>
                  </a:lnTo>
                  <a:lnTo>
                    <a:pt x="80" y="62"/>
                  </a:lnTo>
                  <a:lnTo>
                    <a:pt x="79" y="75"/>
                  </a:lnTo>
                  <a:lnTo>
                    <a:pt x="76" y="87"/>
                  </a:lnTo>
                  <a:lnTo>
                    <a:pt x="71" y="96"/>
                  </a:lnTo>
                  <a:lnTo>
                    <a:pt x="68" y="103"/>
                  </a:lnTo>
                  <a:lnTo>
                    <a:pt x="58" y="105"/>
                  </a:lnTo>
                  <a:lnTo>
                    <a:pt x="46" y="109"/>
                  </a:lnTo>
                  <a:lnTo>
                    <a:pt x="37" y="112"/>
                  </a:lnTo>
                  <a:lnTo>
                    <a:pt x="28" y="118"/>
                  </a:lnTo>
                  <a:lnTo>
                    <a:pt x="19" y="124"/>
                  </a:lnTo>
                  <a:lnTo>
                    <a:pt x="14" y="130"/>
                  </a:lnTo>
                  <a:lnTo>
                    <a:pt x="11" y="137"/>
                  </a:lnTo>
                  <a:lnTo>
                    <a:pt x="9" y="145"/>
                  </a:lnTo>
                  <a:lnTo>
                    <a:pt x="9" y="149"/>
                  </a:lnTo>
                  <a:lnTo>
                    <a:pt x="11" y="150"/>
                  </a:lnTo>
                  <a:lnTo>
                    <a:pt x="14" y="147"/>
                  </a:lnTo>
                  <a:lnTo>
                    <a:pt x="15" y="143"/>
                  </a:lnTo>
                  <a:lnTo>
                    <a:pt x="18" y="139"/>
                  </a:lnTo>
                  <a:lnTo>
                    <a:pt x="22" y="134"/>
                  </a:lnTo>
                  <a:lnTo>
                    <a:pt x="30" y="130"/>
                  </a:lnTo>
                  <a:lnTo>
                    <a:pt x="37" y="125"/>
                  </a:lnTo>
                  <a:lnTo>
                    <a:pt x="46" y="121"/>
                  </a:lnTo>
                  <a:lnTo>
                    <a:pt x="55" y="118"/>
                  </a:lnTo>
                  <a:lnTo>
                    <a:pt x="62" y="116"/>
                  </a:lnTo>
                  <a:lnTo>
                    <a:pt x="70" y="115"/>
                  </a:lnTo>
                  <a:lnTo>
                    <a:pt x="70" y="130"/>
                  </a:lnTo>
                  <a:lnTo>
                    <a:pt x="67" y="142"/>
                  </a:lnTo>
                  <a:lnTo>
                    <a:pt x="64" y="152"/>
                  </a:lnTo>
                  <a:lnTo>
                    <a:pt x="59" y="159"/>
                  </a:lnTo>
                  <a:lnTo>
                    <a:pt x="50" y="162"/>
                  </a:lnTo>
                  <a:lnTo>
                    <a:pt x="42" y="165"/>
                  </a:lnTo>
                  <a:lnTo>
                    <a:pt x="34" y="170"/>
                  </a:lnTo>
                  <a:lnTo>
                    <a:pt x="27" y="174"/>
                  </a:lnTo>
                  <a:lnTo>
                    <a:pt x="21" y="180"/>
                  </a:lnTo>
                  <a:lnTo>
                    <a:pt x="17" y="186"/>
                  </a:lnTo>
                  <a:lnTo>
                    <a:pt x="14" y="193"/>
                  </a:lnTo>
                  <a:lnTo>
                    <a:pt x="12" y="201"/>
                  </a:lnTo>
                  <a:lnTo>
                    <a:pt x="22" y="190"/>
                  </a:lnTo>
                  <a:lnTo>
                    <a:pt x="34" y="180"/>
                  </a:lnTo>
                  <a:lnTo>
                    <a:pt x="46" y="173"/>
                  </a:lnTo>
                  <a:lnTo>
                    <a:pt x="55" y="170"/>
                  </a:lnTo>
                  <a:lnTo>
                    <a:pt x="53" y="177"/>
                  </a:lnTo>
                  <a:lnTo>
                    <a:pt x="50" y="186"/>
                  </a:lnTo>
                  <a:lnTo>
                    <a:pt x="46" y="196"/>
                  </a:lnTo>
                  <a:lnTo>
                    <a:pt x="40" y="208"/>
                  </a:lnTo>
                  <a:lnTo>
                    <a:pt x="31" y="218"/>
                  </a:lnTo>
                  <a:lnTo>
                    <a:pt x="24" y="229"/>
                  </a:lnTo>
                  <a:lnTo>
                    <a:pt x="15" y="236"/>
                  </a:lnTo>
                  <a:lnTo>
                    <a:pt x="6" y="242"/>
                  </a:lnTo>
                  <a:lnTo>
                    <a:pt x="2" y="245"/>
                  </a:lnTo>
                  <a:lnTo>
                    <a:pt x="0" y="248"/>
                  </a:lnTo>
                  <a:lnTo>
                    <a:pt x="2" y="249"/>
                  </a:lnTo>
                  <a:lnTo>
                    <a:pt x="8" y="248"/>
                  </a:lnTo>
                  <a:lnTo>
                    <a:pt x="14" y="245"/>
                  </a:lnTo>
                  <a:lnTo>
                    <a:pt x="21" y="241"/>
                  </a:lnTo>
                  <a:lnTo>
                    <a:pt x="30" y="233"/>
                  </a:lnTo>
                  <a:lnTo>
                    <a:pt x="39" y="223"/>
                  </a:lnTo>
                  <a:lnTo>
                    <a:pt x="48" y="212"/>
                  </a:lnTo>
                  <a:lnTo>
                    <a:pt x="56" y="199"/>
                  </a:lnTo>
                  <a:lnTo>
                    <a:pt x="62" y="184"/>
                  </a:lnTo>
                  <a:lnTo>
                    <a:pt x="67" y="170"/>
                  </a:lnTo>
                  <a:lnTo>
                    <a:pt x="77" y="173"/>
                  </a:lnTo>
                  <a:lnTo>
                    <a:pt x="86" y="180"/>
                  </a:lnTo>
                  <a:lnTo>
                    <a:pt x="92" y="190"/>
                  </a:lnTo>
                  <a:lnTo>
                    <a:pt x="92" y="199"/>
                  </a:lnTo>
                  <a:lnTo>
                    <a:pt x="89" y="208"/>
                  </a:lnTo>
                  <a:lnTo>
                    <a:pt x="89" y="214"/>
                  </a:lnTo>
                  <a:lnTo>
                    <a:pt x="90" y="215"/>
                  </a:lnTo>
                  <a:lnTo>
                    <a:pt x="95" y="211"/>
                  </a:lnTo>
                  <a:lnTo>
                    <a:pt x="98" y="207"/>
                  </a:lnTo>
                  <a:lnTo>
                    <a:pt x="101" y="202"/>
                  </a:lnTo>
                  <a:lnTo>
                    <a:pt x="101" y="198"/>
                  </a:lnTo>
                  <a:lnTo>
                    <a:pt x="99" y="192"/>
                  </a:lnTo>
                  <a:lnTo>
                    <a:pt x="95" y="181"/>
                  </a:lnTo>
                  <a:lnTo>
                    <a:pt x="89" y="171"/>
                  </a:lnTo>
                  <a:lnTo>
                    <a:pt x="83" y="164"/>
                  </a:lnTo>
                  <a:lnTo>
                    <a:pt x="79" y="159"/>
                  </a:lnTo>
                  <a:lnTo>
                    <a:pt x="81" y="147"/>
                  </a:lnTo>
                  <a:lnTo>
                    <a:pt x="83" y="134"/>
                  </a:lnTo>
                  <a:lnTo>
                    <a:pt x="86" y="121"/>
                  </a:lnTo>
                  <a:lnTo>
                    <a:pt x="86" y="112"/>
                  </a:lnTo>
                  <a:lnTo>
                    <a:pt x="87" y="108"/>
                  </a:lnTo>
                  <a:lnTo>
                    <a:pt x="89" y="108"/>
                  </a:lnTo>
                  <a:lnTo>
                    <a:pt x="93" y="109"/>
                  </a:lnTo>
                  <a:lnTo>
                    <a:pt x="101" y="112"/>
                  </a:lnTo>
                  <a:lnTo>
                    <a:pt x="110" y="118"/>
                  </a:lnTo>
                  <a:lnTo>
                    <a:pt x="117" y="125"/>
                  </a:lnTo>
                  <a:lnTo>
                    <a:pt x="124" y="137"/>
                  </a:lnTo>
                  <a:lnTo>
                    <a:pt x="127" y="153"/>
                  </a:lnTo>
                  <a:lnTo>
                    <a:pt x="129" y="159"/>
                  </a:lnTo>
                  <a:lnTo>
                    <a:pt x="130" y="161"/>
                  </a:lnTo>
                  <a:lnTo>
                    <a:pt x="133" y="159"/>
                  </a:lnTo>
                  <a:lnTo>
                    <a:pt x="133" y="152"/>
                  </a:lnTo>
                  <a:lnTo>
                    <a:pt x="133" y="146"/>
                  </a:lnTo>
                  <a:lnTo>
                    <a:pt x="132" y="139"/>
                  </a:lnTo>
                  <a:lnTo>
                    <a:pt x="129" y="128"/>
                  </a:lnTo>
                  <a:lnTo>
                    <a:pt x="124" y="119"/>
                  </a:lnTo>
                  <a:lnTo>
                    <a:pt x="118" y="111"/>
                  </a:lnTo>
                  <a:lnTo>
                    <a:pt x="110" y="103"/>
                  </a:lnTo>
                  <a:lnTo>
                    <a:pt x="101" y="96"/>
                  </a:lnTo>
                  <a:lnTo>
                    <a:pt x="89" y="93"/>
                  </a:lnTo>
                  <a:lnTo>
                    <a:pt x="92" y="85"/>
                  </a:lnTo>
                  <a:lnTo>
                    <a:pt x="95" y="75"/>
                  </a:lnTo>
                  <a:lnTo>
                    <a:pt x="98" y="66"/>
                  </a:lnTo>
                  <a:lnTo>
                    <a:pt x="98" y="60"/>
                  </a:lnTo>
                  <a:lnTo>
                    <a:pt x="110" y="63"/>
                  </a:lnTo>
                  <a:lnTo>
                    <a:pt x="123" y="68"/>
                  </a:lnTo>
                  <a:lnTo>
                    <a:pt x="132" y="77"/>
                  </a:lnTo>
                  <a:lnTo>
                    <a:pt x="138" y="90"/>
                  </a:lnTo>
                  <a:lnTo>
                    <a:pt x="139" y="96"/>
                  </a:lnTo>
                  <a:lnTo>
                    <a:pt x="141" y="97"/>
                  </a:lnTo>
                  <a:lnTo>
                    <a:pt x="142" y="94"/>
                  </a:lnTo>
                  <a:lnTo>
                    <a:pt x="142" y="87"/>
                  </a:lnTo>
                  <a:lnTo>
                    <a:pt x="138" y="75"/>
                  </a:lnTo>
                  <a:lnTo>
                    <a:pt x="129" y="62"/>
                  </a:lnTo>
                  <a:lnTo>
                    <a:pt x="117" y="50"/>
                  </a:lnTo>
                  <a:lnTo>
                    <a:pt x="105" y="45"/>
                  </a:lnTo>
                  <a:lnTo>
                    <a:pt x="105" y="34"/>
                  </a:lnTo>
                  <a:lnTo>
                    <a:pt x="105" y="23"/>
                  </a:lnTo>
                  <a:lnTo>
                    <a:pt x="105" y="14"/>
                  </a:lnTo>
                  <a:lnTo>
                    <a:pt x="105" y="6"/>
                  </a:lnTo>
                  <a:lnTo>
                    <a:pt x="102" y="0"/>
                  </a:lnTo>
                  <a:lnTo>
                    <a:pt x="99" y="0"/>
                  </a:lnTo>
                  <a:lnTo>
                    <a:pt x="96" y="6"/>
                  </a:lnTo>
                  <a:lnTo>
                    <a:pt x="95" y="1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7" name="Freeform 307"/>
            <p:cNvSpPr>
              <a:spLocks/>
            </p:cNvSpPr>
            <p:nvPr/>
          </p:nvSpPr>
          <p:spPr bwMode="auto">
            <a:xfrm>
              <a:off x="1054" y="1498"/>
              <a:ext cx="227" cy="129"/>
            </a:xfrm>
            <a:custGeom>
              <a:avLst/>
              <a:gdLst>
                <a:gd name="T0" fmla="*/ 195 w 227"/>
                <a:gd name="T1" fmla="*/ 6 h 129"/>
                <a:gd name="T2" fmla="*/ 175 w 227"/>
                <a:gd name="T3" fmla="*/ 13 h 129"/>
                <a:gd name="T4" fmla="*/ 153 w 227"/>
                <a:gd name="T5" fmla="*/ 24 h 129"/>
                <a:gd name="T6" fmla="*/ 137 w 227"/>
                <a:gd name="T7" fmla="*/ 31 h 129"/>
                <a:gd name="T8" fmla="*/ 130 w 227"/>
                <a:gd name="T9" fmla="*/ 31 h 129"/>
                <a:gd name="T10" fmla="*/ 116 w 227"/>
                <a:gd name="T11" fmla="*/ 25 h 129"/>
                <a:gd name="T12" fmla="*/ 100 w 227"/>
                <a:gd name="T13" fmla="*/ 22 h 129"/>
                <a:gd name="T14" fmla="*/ 85 w 227"/>
                <a:gd name="T15" fmla="*/ 22 h 129"/>
                <a:gd name="T16" fmla="*/ 74 w 227"/>
                <a:gd name="T17" fmla="*/ 27 h 129"/>
                <a:gd name="T18" fmla="*/ 78 w 227"/>
                <a:gd name="T19" fmla="*/ 28 h 129"/>
                <a:gd name="T20" fmla="*/ 93 w 227"/>
                <a:gd name="T21" fmla="*/ 30 h 129"/>
                <a:gd name="T22" fmla="*/ 116 w 227"/>
                <a:gd name="T23" fmla="*/ 40 h 129"/>
                <a:gd name="T24" fmla="*/ 119 w 227"/>
                <a:gd name="T25" fmla="*/ 50 h 129"/>
                <a:gd name="T26" fmla="*/ 106 w 227"/>
                <a:gd name="T27" fmla="*/ 62 h 129"/>
                <a:gd name="T28" fmla="*/ 93 w 227"/>
                <a:gd name="T29" fmla="*/ 64 h 129"/>
                <a:gd name="T30" fmla="*/ 74 w 227"/>
                <a:gd name="T31" fmla="*/ 61 h 129"/>
                <a:gd name="T32" fmla="*/ 53 w 227"/>
                <a:gd name="T33" fmla="*/ 58 h 129"/>
                <a:gd name="T34" fmla="*/ 37 w 227"/>
                <a:gd name="T35" fmla="*/ 59 h 129"/>
                <a:gd name="T36" fmla="*/ 37 w 227"/>
                <a:gd name="T37" fmla="*/ 61 h 129"/>
                <a:gd name="T38" fmla="*/ 50 w 227"/>
                <a:gd name="T39" fmla="*/ 64 h 129"/>
                <a:gd name="T40" fmla="*/ 65 w 227"/>
                <a:gd name="T41" fmla="*/ 67 h 129"/>
                <a:gd name="T42" fmla="*/ 78 w 227"/>
                <a:gd name="T43" fmla="*/ 71 h 129"/>
                <a:gd name="T44" fmla="*/ 77 w 227"/>
                <a:gd name="T45" fmla="*/ 81 h 129"/>
                <a:gd name="T46" fmla="*/ 57 w 227"/>
                <a:gd name="T47" fmla="*/ 93 h 129"/>
                <a:gd name="T48" fmla="*/ 37 w 227"/>
                <a:gd name="T49" fmla="*/ 101 h 129"/>
                <a:gd name="T50" fmla="*/ 16 w 227"/>
                <a:gd name="T51" fmla="*/ 103 h 129"/>
                <a:gd name="T52" fmla="*/ 3 w 227"/>
                <a:gd name="T53" fmla="*/ 103 h 129"/>
                <a:gd name="T54" fmla="*/ 1 w 227"/>
                <a:gd name="T55" fmla="*/ 106 h 129"/>
                <a:gd name="T56" fmla="*/ 15 w 227"/>
                <a:gd name="T57" fmla="*/ 108 h 129"/>
                <a:gd name="T58" fmla="*/ 35 w 227"/>
                <a:gd name="T59" fmla="*/ 106 h 129"/>
                <a:gd name="T60" fmla="*/ 60 w 227"/>
                <a:gd name="T61" fmla="*/ 102 h 129"/>
                <a:gd name="T62" fmla="*/ 84 w 227"/>
                <a:gd name="T63" fmla="*/ 92 h 129"/>
                <a:gd name="T64" fmla="*/ 100 w 227"/>
                <a:gd name="T65" fmla="*/ 93 h 129"/>
                <a:gd name="T66" fmla="*/ 99 w 227"/>
                <a:gd name="T67" fmla="*/ 114 h 129"/>
                <a:gd name="T68" fmla="*/ 90 w 227"/>
                <a:gd name="T69" fmla="*/ 127 h 129"/>
                <a:gd name="T70" fmla="*/ 94 w 227"/>
                <a:gd name="T71" fmla="*/ 129 h 129"/>
                <a:gd name="T72" fmla="*/ 105 w 227"/>
                <a:gd name="T73" fmla="*/ 120 h 129"/>
                <a:gd name="T74" fmla="*/ 110 w 227"/>
                <a:gd name="T75" fmla="*/ 95 h 129"/>
                <a:gd name="T76" fmla="*/ 119 w 227"/>
                <a:gd name="T77" fmla="*/ 71 h 129"/>
                <a:gd name="T78" fmla="*/ 140 w 227"/>
                <a:gd name="T79" fmla="*/ 50 h 129"/>
                <a:gd name="T80" fmla="*/ 158 w 227"/>
                <a:gd name="T81" fmla="*/ 55 h 129"/>
                <a:gd name="T82" fmla="*/ 161 w 227"/>
                <a:gd name="T83" fmla="*/ 81 h 129"/>
                <a:gd name="T84" fmla="*/ 156 w 227"/>
                <a:gd name="T85" fmla="*/ 98 h 129"/>
                <a:gd name="T86" fmla="*/ 161 w 227"/>
                <a:gd name="T87" fmla="*/ 99 h 129"/>
                <a:gd name="T88" fmla="*/ 168 w 227"/>
                <a:gd name="T89" fmla="*/ 84 h 129"/>
                <a:gd name="T90" fmla="*/ 170 w 227"/>
                <a:gd name="T91" fmla="*/ 55 h 129"/>
                <a:gd name="T92" fmla="*/ 170 w 227"/>
                <a:gd name="T93" fmla="*/ 34 h 129"/>
                <a:gd name="T94" fmla="*/ 184 w 227"/>
                <a:gd name="T95" fmla="*/ 24 h 129"/>
                <a:gd name="T96" fmla="*/ 205 w 227"/>
                <a:gd name="T97" fmla="*/ 12 h 129"/>
                <a:gd name="T98" fmla="*/ 221 w 227"/>
                <a:gd name="T99" fmla="*/ 4 h 129"/>
                <a:gd name="T100" fmla="*/ 223 w 227"/>
                <a:gd name="T101" fmla="*/ 0 h 129"/>
                <a:gd name="T102" fmla="*/ 206 w 227"/>
                <a:gd name="T103" fmla="*/ 3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
                <a:gd name="T157" fmla="*/ 0 h 129"/>
                <a:gd name="T158" fmla="*/ 227 w 227"/>
                <a:gd name="T159" fmla="*/ 129 h 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 h="129">
                  <a:moveTo>
                    <a:pt x="202" y="3"/>
                  </a:moveTo>
                  <a:lnTo>
                    <a:pt x="195" y="6"/>
                  </a:lnTo>
                  <a:lnTo>
                    <a:pt x="186" y="9"/>
                  </a:lnTo>
                  <a:lnTo>
                    <a:pt x="175" y="13"/>
                  </a:lnTo>
                  <a:lnTo>
                    <a:pt x="164" y="18"/>
                  </a:lnTo>
                  <a:lnTo>
                    <a:pt x="153" y="24"/>
                  </a:lnTo>
                  <a:lnTo>
                    <a:pt x="144" y="28"/>
                  </a:lnTo>
                  <a:lnTo>
                    <a:pt x="137" y="31"/>
                  </a:lnTo>
                  <a:lnTo>
                    <a:pt x="134" y="34"/>
                  </a:lnTo>
                  <a:lnTo>
                    <a:pt x="130" y="31"/>
                  </a:lnTo>
                  <a:lnTo>
                    <a:pt x="124" y="27"/>
                  </a:lnTo>
                  <a:lnTo>
                    <a:pt x="116" y="25"/>
                  </a:lnTo>
                  <a:lnTo>
                    <a:pt x="109" y="22"/>
                  </a:lnTo>
                  <a:lnTo>
                    <a:pt x="100" y="22"/>
                  </a:lnTo>
                  <a:lnTo>
                    <a:pt x="93" y="21"/>
                  </a:lnTo>
                  <a:lnTo>
                    <a:pt x="85" y="22"/>
                  </a:lnTo>
                  <a:lnTo>
                    <a:pt x="78" y="24"/>
                  </a:lnTo>
                  <a:lnTo>
                    <a:pt x="74" y="27"/>
                  </a:lnTo>
                  <a:lnTo>
                    <a:pt x="75" y="28"/>
                  </a:lnTo>
                  <a:lnTo>
                    <a:pt x="78" y="28"/>
                  </a:lnTo>
                  <a:lnTo>
                    <a:pt x="84" y="28"/>
                  </a:lnTo>
                  <a:lnTo>
                    <a:pt x="93" y="30"/>
                  </a:lnTo>
                  <a:lnTo>
                    <a:pt x="106" y="34"/>
                  </a:lnTo>
                  <a:lnTo>
                    <a:pt x="116" y="40"/>
                  </a:lnTo>
                  <a:lnTo>
                    <a:pt x="124" y="44"/>
                  </a:lnTo>
                  <a:lnTo>
                    <a:pt x="119" y="50"/>
                  </a:lnTo>
                  <a:lnTo>
                    <a:pt x="113" y="56"/>
                  </a:lnTo>
                  <a:lnTo>
                    <a:pt x="106" y="62"/>
                  </a:lnTo>
                  <a:lnTo>
                    <a:pt x="102" y="65"/>
                  </a:lnTo>
                  <a:lnTo>
                    <a:pt x="93" y="64"/>
                  </a:lnTo>
                  <a:lnTo>
                    <a:pt x="84" y="62"/>
                  </a:lnTo>
                  <a:lnTo>
                    <a:pt x="74" y="61"/>
                  </a:lnTo>
                  <a:lnTo>
                    <a:pt x="63" y="59"/>
                  </a:lnTo>
                  <a:lnTo>
                    <a:pt x="53" y="58"/>
                  </a:lnTo>
                  <a:lnTo>
                    <a:pt x="44" y="58"/>
                  </a:lnTo>
                  <a:lnTo>
                    <a:pt x="37" y="59"/>
                  </a:lnTo>
                  <a:lnTo>
                    <a:pt x="31" y="61"/>
                  </a:lnTo>
                  <a:lnTo>
                    <a:pt x="37" y="61"/>
                  </a:lnTo>
                  <a:lnTo>
                    <a:pt x="43" y="62"/>
                  </a:lnTo>
                  <a:lnTo>
                    <a:pt x="50" y="64"/>
                  </a:lnTo>
                  <a:lnTo>
                    <a:pt x="57" y="65"/>
                  </a:lnTo>
                  <a:lnTo>
                    <a:pt x="65" y="67"/>
                  </a:lnTo>
                  <a:lnTo>
                    <a:pt x="72" y="68"/>
                  </a:lnTo>
                  <a:lnTo>
                    <a:pt x="78" y="71"/>
                  </a:lnTo>
                  <a:lnTo>
                    <a:pt x="84" y="74"/>
                  </a:lnTo>
                  <a:lnTo>
                    <a:pt x="77" y="81"/>
                  </a:lnTo>
                  <a:lnTo>
                    <a:pt x="68" y="87"/>
                  </a:lnTo>
                  <a:lnTo>
                    <a:pt x="57" y="93"/>
                  </a:lnTo>
                  <a:lnTo>
                    <a:pt x="47" y="98"/>
                  </a:lnTo>
                  <a:lnTo>
                    <a:pt x="37" y="101"/>
                  </a:lnTo>
                  <a:lnTo>
                    <a:pt x="25" y="102"/>
                  </a:lnTo>
                  <a:lnTo>
                    <a:pt x="16" y="103"/>
                  </a:lnTo>
                  <a:lnTo>
                    <a:pt x="9" y="103"/>
                  </a:lnTo>
                  <a:lnTo>
                    <a:pt x="3" y="103"/>
                  </a:lnTo>
                  <a:lnTo>
                    <a:pt x="0" y="105"/>
                  </a:lnTo>
                  <a:lnTo>
                    <a:pt x="1" y="106"/>
                  </a:lnTo>
                  <a:lnTo>
                    <a:pt x="7" y="108"/>
                  </a:lnTo>
                  <a:lnTo>
                    <a:pt x="15" y="108"/>
                  </a:lnTo>
                  <a:lnTo>
                    <a:pt x="23" y="108"/>
                  </a:lnTo>
                  <a:lnTo>
                    <a:pt x="35" y="106"/>
                  </a:lnTo>
                  <a:lnTo>
                    <a:pt x="47" y="105"/>
                  </a:lnTo>
                  <a:lnTo>
                    <a:pt x="60" y="102"/>
                  </a:lnTo>
                  <a:lnTo>
                    <a:pt x="72" y="98"/>
                  </a:lnTo>
                  <a:lnTo>
                    <a:pt x="84" y="92"/>
                  </a:lnTo>
                  <a:lnTo>
                    <a:pt x="94" y="84"/>
                  </a:lnTo>
                  <a:lnTo>
                    <a:pt x="100" y="93"/>
                  </a:lnTo>
                  <a:lnTo>
                    <a:pt x="102" y="103"/>
                  </a:lnTo>
                  <a:lnTo>
                    <a:pt x="99" y="114"/>
                  </a:lnTo>
                  <a:lnTo>
                    <a:pt x="93" y="124"/>
                  </a:lnTo>
                  <a:lnTo>
                    <a:pt x="90" y="127"/>
                  </a:lnTo>
                  <a:lnTo>
                    <a:pt x="90" y="129"/>
                  </a:lnTo>
                  <a:lnTo>
                    <a:pt x="94" y="129"/>
                  </a:lnTo>
                  <a:lnTo>
                    <a:pt x="99" y="126"/>
                  </a:lnTo>
                  <a:lnTo>
                    <a:pt x="105" y="120"/>
                  </a:lnTo>
                  <a:lnTo>
                    <a:pt x="109" y="108"/>
                  </a:lnTo>
                  <a:lnTo>
                    <a:pt x="110" y="95"/>
                  </a:lnTo>
                  <a:lnTo>
                    <a:pt x="109" y="81"/>
                  </a:lnTo>
                  <a:lnTo>
                    <a:pt x="119" y="71"/>
                  </a:lnTo>
                  <a:lnTo>
                    <a:pt x="130" y="59"/>
                  </a:lnTo>
                  <a:lnTo>
                    <a:pt x="140" y="50"/>
                  </a:lnTo>
                  <a:lnTo>
                    <a:pt x="152" y="46"/>
                  </a:lnTo>
                  <a:lnTo>
                    <a:pt x="158" y="55"/>
                  </a:lnTo>
                  <a:lnTo>
                    <a:pt x="161" y="67"/>
                  </a:lnTo>
                  <a:lnTo>
                    <a:pt x="161" y="81"/>
                  </a:lnTo>
                  <a:lnTo>
                    <a:pt x="158" y="93"/>
                  </a:lnTo>
                  <a:lnTo>
                    <a:pt x="156" y="98"/>
                  </a:lnTo>
                  <a:lnTo>
                    <a:pt x="158" y="99"/>
                  </a:lnTo>
                  <a:lnTo>
                    <a:pt x="161" y="99"/>
                  </a:lnTo>
                  <a:lnTo>
                    <a:pt x="164" y="95"/>
                  </a:lnTo>
                  <a:lnTo>
                    <a:pt x="168" y="84"/>
                  </a:lnTo>
                  <a:lnTo>
                    <a:pt x="171" y="71"/>
                  </a:lnTo>
                  <a:lnTo>
                    <a:pt x="170" y="55"/>
                  </a:lnTo>
                  <a:lnTo>
                    <a:pt x="165" y="38"/>
                  </a:lnTo>
                  <a:lnTo>
                    <a:pt x="170" y="34"/>
                  </a:lnTo>
                  <a:lnTo>
                    <a:pt x="177" y="30"/>
                  </a:lnTo>
                  <a:lnTo>
                    <a:pt x="184" y="24"/>
                  </a:lnTo>
                  <a:lnTo>
                    <a:pt x="195" y="18"/>
                  </a:lnTo>
                  <a:lnTo>
                    <a:pt x="205" y="12"/>
                  </a:lnTo>
                  <a:lnTo>
                    <a:pt x="214" y="7"/>
                  </a:lnTo>
                  <a:lnTo>
                    <a:pt x="221" y="4"/>
                  </a:lnTo>
                  <a:lnTo>
                    <a:pt x="227" y="1"/>
                  </a:lnTo>
                  <a:lnTo>
                    <a:pt x="223" y="0"/>
                  </a:lnTo>
                  <a:lnTo>
                    <a:pt x="215" y="1"/>
                  </a:lnTo>
                  <a:lnTo>
                    <a:pt x="206" y="3"/>
                  </a:lnTo>
                  <a:lnTo>
                    <a:pt x="202" y="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8" name="Freeform 308"/>
            <p:cNvSpPr>
              <a:spLocks/>
            </p:cNvSpPr>
            <p:nvPr/>
          </p:nvSpPr>
          <p:spPr bwMode="auto">
            <a:xfrm>
              <a:off x="1370" y="1427"/>
              <a:ext cx="20" cy="22"/>
            </a:xfrm>
            <a:custGeom>
              <a:avLst/>
              <a:gdLst>
                <a:gd name="T0" fmla="*/ 3 w 20"/>
                <a:gd name="T1" fmla="*/ 2 h 22"/>
                <a:gd name="T2" fmla="*/ 9 w 20"/>
                <a:gd name="T3" fmla="*/ 0 h 22"/>
                <a:gd name="T4" fmla="*/ 13 w 20"/>
                <a:gd name="T5" fmla="*/ 0 h 22"/>
                <a:gd name="T6" fmla="*/ 17 w 20"/>
                <a:gd name="T7" fmla="*/ 2 h 22"/>
                <a:gd name="T8" fmla="*/ 19 w 20"/>
                <a:gd name="T9" fmla="*/ 6 h 22"/>
                <a:gd name="T10" fmla="*/ 20 w 20"/>
                <a:gd name="T11" fmla="*/ 10 h 22"/>
                <a:gd name="T12" fmla="*/ 20 w 20"/>
                <a:gd name="T13" fmla="*/ 15 h 22"/>
                <a:gd name="T14" fmla="*/ 19 w 20"/>
                <a:gd name="T15" fmla="*/ 18 h 22"/>
                <a:gd name="T16" fmla="*/ 17 w 20"/>
                <a:gd name="T17" fmla="*/ 21 h 22"/>
                <a:gd name="T18" fmla="*/ 14 w 20"/>
                <a:gd name="T19" fmla="*/ 22 h 22"/>
                <a:gd name="T20" fmla="*/ 12 w 20"/>
                <a:gd name="T21" fmla="*/ 22 h 22"/>
                <a:gd name="T22" fmla="*/ 7 w 20"/>
                <a:gd name="T23" fmla="*/ 21 h 22"/>
                <a:gd name="T24" fmla="*/ 3 w 20"/>
                <a:gd name="T25" fmla="*/ 18 h 22"/>
                <a:gd name="T26" fmla="*/ 1 w 20"/>
                <a:gd name="T27" fmla="*/ 13 h 22"/>
                <a:gd name="T28" fmla="*/ 0 w 20"/>
                <a:gd name="T29" fmla="*/ 7 h 22"/>
                <a:gd name="T30" fmla="*/ 0 w 20"/>
                <a:gd name="T31" fmla="*/ 3 h 22"/>
                <a:gd name="T32" fmla="*/ 3 w 20"/>
                <a:gd name="T33" fmla="*/ 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3" y="2"/>
                  </a:moveTo>
                  <a:lnTo>
                    <a:pt x="9" y="0"/>
                  </a:lnTo>
                  <a:lnTo>
                    <a:pt x="13" y="0"/>
                  </a:lnTo>
                  <a:lnTo>
                    <a:pt x="17" y="2"/>
                  </a:lnTo>
                  <a:lnTo>
                    <a:pt x="19" y="6"/>
                  </a:lnTo>
                  <a:lnTo>
                    <a:pt x="20" y="10"/>
                  </a:lnTo>
                  <a:lnTo>
                    <a:pt x="20" y="15"/>
                  </a:lnTo>
                  <a:lnTo>
                    <a:pt x="19" y="18"/>
                  </a:lnTo>
                  <a:lnTo>
                    <a:pt x="17" y="21"/>
                  </a:lnTo>
                  <a:lnTo>
                    <a:pt x="14" y="22"/>
                  </a:lnTo>
                  <a:lnTo>
                    <a:pt x="12" y="22"/>
                  </a:lnTo>
                  <a:lnTo>
                    <a:pt x="7" y="21"/>
                  </a:lnTo>
                  <a:lnTo>
                    <a:pt x="3" y="18"/>
                  </a:lnTo>
                  <a:lnTo>
                    <a:pt x="1" y="13"/>
                  </a:lnTo>
                  <a:lnTo>
                    <a:pt x="0" y="7"/>
                  </a:lnTo>
                  <a:lnTo>
                    <a:pt x="0" y="3"/>
                  </a:lnTo>
                  <a:lnTo>
                    <a:pt x="3" y="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9" name="Freeform 309"/>
            <p:cNvSpPr>
              <a:spLocks/>
            </p:cNvSpPr>
            <p:nvPr/>
          </p:nvSpPr>
          <p:spPr bwMode="auto">
            <a:xfrm>
              <a:off x="1365" y="1479"/>
              <a:ext cx="18" cy="15"/>
            </a:xfrm>
            <a:custGeom>
              <a:avLst/>
              <a:gdLst>
                <a:gd name="T0" fmla="*/ 2 w 18"/>
                <a:gd name="T1" fmla="*/ 1 h 15"/>
                <a:gd name="T2" fmla="*/ 6 w 18"/>
                <a:gd name="T3" fmla="*/ 0 h 15"/>
                <a:gd name="T4" fmla="*/ 9 w 18"/>
                <a:gd name="T5" fmla="*/ 0 h 15"/>
                <a:gd name="T6" fmla="*/ 14 w 18"/>
                <a:gd name="T7" fmla="*/ 1 h 15"/>
                <a:gd name="T8" fmla="*/ 17 w 18"/>
                <a:gd name="T9" fmla="*/ 3 h 15"/>
                <a:gd name="T10" fmla="*/ 18 w 18"/>
                <a:gd name="T11" fmla="*/ 6 h 15"/>
                <a:gd name="T12" fmla="*/ 18 w 18"/>
                <a:gd name="T13" fmla="*/ 7 h 15"/>
                <a:gd name="T14" fmla="*/ 17 w 18"/>
                <a:gd name="T15" fmla="*/ 10 h 15"/>
                <a:gd name="T16" fmla="*/ 15 w 18"/>
                <a:gd name="T17" fmla="*/ 13 h 15"/>
                <a:gd name="T18" fmla="*/ 12 w 18"/>
                <a:gd name="T19" fmla="*/ 15 h 15"/>
                <a:gd name="T20" fmla="*/ 8 w 18"/>
                <a:gd name="T21" fmla="*/ 15 h 15"/>
                <a:gd name="T22" fmla="*/ 3 w 18"/>
                <a:gd name="T23" fmla="*/ 13 h 15"/>
                <a:gd name="T24" fmla="*/ 2 w 18"/>
                <a:gd name="T25" fmla="*/ 12 h 15"/>
                <a:gd name="T26" fmla="*/ 2 w 18"/>
                <a:gd name="T27" fmla="*/ 10 h 15"/>
                <a:gd name="T28" fmla="*/ 0 w 18"/>
                <a:gd name="T29" fmla="*/ 9 h 15"/>
                <a:gd name="T30" fmla="*/ 0 w 18"/>
                <a:gd name="T31" fmla="*/ 4 h 15"/>
                <a:gd name="T32" fmla="*/ 2 w 18"/>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5"/>
                <a:gd name="T53" fmla="*/ 18 w 18"/>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5">
                  <a:moveTo>
                    <a:pt x="2" y="1"/>
                  </a:moveTo>
                  <a:lnTo>
                    <a:pt x="6" y="0"/>
                  </a:lnTo>
                  <a:lnTo>
                    <a:pt x="9" y="0"/>
                  </a:lnTo>
                  <a:lnTo>
                    <a:pt x="14" y="1"/>
                  </a:lnTo>
                  <a:lnTo>
                    <a:pt x="17" y="3"/>
                  </a:lnTo>
                  <a:lnTo>
                    <a:pt x="18" y="6"/>
                  </a:lnTo>
                  <a:lnTo>
                    <a:pt x="18" y="7"/>
                  </a:lnTo>
                  <a:lnTo>
                    <a:pt x="17" y="10"/>
                  </a:lnTo>
                  <a:lnTo>
                    <a:pt x="15" y="13"/>
                  </a:lnTo>
                  <a:lnTo>
                    <a:pt x="12" y="15"/>
                  </a:lnTo>
                  <a:lnTo>
                    <a:pt x="8" y="15"/>
                  </a:lnTo>
                  <a:lnTo>
                    <a:pt x="3" y="13"/>
                  </a:lnTo>
                  <a:lnTo>
                    <a:pt x="2" y="12"/>
                  </a:lnTo>
                  <a:lnTo>
                    <a:pt x="2" y="10"/>
                  </a:lnTo>
                  <a:lnTo>
                    <a:pt x="0" y="9"/>
                  </a:lnTo>
                  <a:lnTo>
                    <a:pt x="0" y="4"/>
                  </a:lnTo>
                  <a:lnTo>
                    <a:pt x="2"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0" name="Freeform 310"/>
            <p:cNvSpPr>
              <a:spLocks/>
            </p:cNvSpPr>
            <p:nvPr/>
          </p:nvSpPr>
          <p:spPr bwMode="auto">
            <a:xfrm>
              <a:off x="1404" y="1514"/>
              <a:ext cx="23" cy="22"/>
            </a:xfrm>
            <a:custGeom>
              <a:avLst/>
              <a:gdLst>
                <a:gd name="T0" fmla="*/ 3 w 23"/>
                <a:gd name="T1" fmla="*/ 6 h 22"/>
                <a:gd name="T2" fmla="*/ 7 w 23"/>
                <a:gd name="T3" fmla="*/ 2 h 22"/>
                <a:gd name="T4" fmla="*/ 11 w 23"/>
                <a:gd name="T5" fmla="*/ 0 h 22"/>
                <a:gd name="T6" fmla="*/ 14 w 23"/>
                <a:gd name="T7" fmla="*/ 0 h 22"/>
                <a:gd name="T8" fmla="*/ 19 w 23"/>
                <a:gd name="T9" fmla="*/ 3 h 22"/>
                <a:gd name="T10" fmla="*/ 22 w 23"/>
                <a:gd name="T11" fmla="*/ 6 h 22"/>
                <a:gd name="T12" fmla="*/ 23 w 23"/>
                <a:gd name="T13" fmla="*/ 11 h 22"/>
                <a:gd name="T14" fmla="*/ 23 w 23"/>
                <a:gd name="T15" fmla="*/ 15 h 22"/>
                <a:gd name="T16" fmla="*/ 20 w 23"/>
                <a:gd name="T17" fmla="*/ 18 h 22"/>
                <a:gd name="T18" fmla="*/ 17 w 23"/>
                <a:gd name="T19" fmla="*/ 21 h 22"/>
                <a:gd name="T20" fmla="*/ 13 w 23"/>
                <a:gd name="T21" fmla="*/ 22 h 22"/>
                <a:gd name="T22" fmla="*/ 7 w 23"/>
                <a:gd name="T23" fmla="*/ 22 h 22"/>
                <a:gd name="T24" fmla="*/ 4 w 23"/>
                <a:gd name="T25" fmla="*/ 21 h 22"/>
                <a:gd name="T26" fmla="*/ 1 w 23"/>
                <a:gd name="T27" fmla="*/ 17 h 22"/>
                <a:gd name="T28" fmla="*/ 0 w 23"/>
                <a:gd name="T29" fmla="*/ 14 h 22"/>
                <a:gd name="T30" fmla="*/ 0 w 23"/>
                <a:gd name="T31" fmla="*/ 9 h 22"/>
                <a:gd name="T32" fmla="*/ 3 w 23"/>
                <a:gd name="T33" fmla="*/ 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3" y="6"/>
                  </a:moveTo>
                  <a:lnTo>
                    <a:pt x="7" y="2"/>
                  </a:lnTo>
                  <a:lnTo>
                    <a:pt x="11" y="0"/>
                  </a:lnTo>
                  <a:lnTo>
                    <a:pt x="14" y="0"/>
                  </a:lnTo>
                  <a:lnTo>
                    <a:pt x="19" y="3"/>
                  </a:lnTo>
                  <a:lnTo>
                    <a:pt x="22" y="6"/>
                  </a:lnTo>
                  <a:lnTo>
                    <a:pt x="23" y="11"/>
                  </a:lnTo>
                  <a:lnTo>
                    <a:pt x="23" y="15"/>
                  </a:lnTo>
                  <a:lnTo>
                    <a:pt x="20" y="18"/>
                  </a:lnTo>
                  <a:lnTo>
                    <a:pt x="17" y="21"/>
                  </a:lnTo>
                  <a:lnTo>
                    <a:pt x="13" y="22"/>
                  </a:lnTo>
                  <a:lnTo>
                    <a:pt x="7" y="22"/>
                  </a:lnTo>
                  <a:lnTo>
                    <a:pt x="4" y="21"/>
                  </a:lnTo>
                  <a:lnTo>
                    <a:pt x="1" y="17"/>
                  </a:lnTo>
                  <a:lnTo>
                    <a:pt x="0" y="14"/>
                  </a:lnTo>
                  <a:lnTo>
                    <a:pt x="0" y="9"/>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1" name="Freeform 311"/>
            <p:cNvSpPr>
              <a:spLocks/>
            </p:cNvSpPr>
            <p:nvPr/>
          </p:nvSpPr>
          <p:spPr bwMode="auto">
            <a:xfrm>
              <a:off x="1317" y="1505"/>
              <a:ext cx="26" cy="26"/>
            </a:xfrm>
            <a:custGeom>
              <a:avLst/>
              <a:gdLst>
                <a:gd name="T0" fmla="*/ 13 w 26"/>
                <a:gd name="T1" fmla="*/ 0 h 26"/>
                <a:gd name="T2" fmla="*/ 19 w 26"/>
                <a:gd name="T3" fmla="*/ 2 h 26"/>
                <a:gd name="T4" fmla="*/ 23 w 26"/>
                <a:gd name="T5" fmla="*/ 3 h 26"/>
                <a:gd name="T6" fmla="*/ 26 w 26"/>
                <a:gd name="T7" fmla="*/ 8 h 26"/>
                <a:gd name="T8" fmla="*/ 26 w 26"/>
                <a:gd name="T9" fmla="*/ 12 h 26"/>
                <a:gd name="T10" fmla="*/ 25 w 26"/>
                <a:gd name="T11" fmla="*/ 18 h 26"/>
                <a:gd name="T12" fmla="*/ 23 w 26"/>
                <a:gd name="T13" fmla="*/ 23 h 26"/>
                <a:gd name="T14" fmla="*/ 19 w 26"/>
                <a:gd name="T15" fmla="*/ 26 h 26"/>
                <a:gd name="T16" fmla="*/ 14 w 26"/>
                <a:gd name="T17" fmla="*/ 26 h 26"/>
                <a:gd name="T18" fmla="*/ 8 w 26"/>
                <a:gd name="T19" fmla="*/ 24 h 26"/>
                <a:gd name="T20" fmla="*/ 4 w 26"/>
                <a:gd name="T21" fmla="*/ 23 h 26"/>
                <a:gd name="T22" fmla="*/ 1 w 26"/>
                <a:gd name="T23" fmla="*/ 20 h 26"/>
                <a:gd name="T24" fmla="*/ 0 w 26"/>
                <a:gd name="T25" fmla="*/ 15 h 26"/>
                <a:gd name="T26" fmla="*/ 1 w 26"/>
                <a:gd name="T27" fmla="*/ 11 h 26"/>
                <a:gd name="T28" fmla="*/ 3 w 26"/>
                <a:gd name="T29" fmla="*/ 5 h 26"/>
                <a:gd name="T30" fmla="*/ 7 w 26"/>
                <a:gd name="T31" fmla="*/ 2 h 26"/>
                <a:gd name="T32" fmla="*/ 13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13" y="0"/>
                  </a:moveTo>
                  <a:lnTo>
                    <a:pt x="19" y="2"/>
                  </a:lnTo>
                  <a:lnTo>
                    <a:pt x="23" y="3"/>
                  </a:lnTo>
                  <a:lnTo>
                    <a:pt x="26" y="8"/>
                  </a:lnTo>
                  <a:lnTo>
                    <a:pt x="26" y="12"/>
                  </a:lnTo>
                  <a:lnTo>
                    <a:pt x="25" y="18"/>
                  </a:lnTo>
                  <a:lnTo>
                    <a:pt x="23" y="23"/>
                  </a:lnTo>
                  <a:lnTo>
                    <a:pt x="19" y="26"/>
                  </a:lnTo>
                  <a:lnTo>
                    <a:pt x="14" y="26"/>
                  </a:lnTo>
                  <a:lnTo>
                    <a:pt x="8" y="24"/>
                  </a:lnTo>
                  <a:lnTo>
                    <a:pt x="4" y="23"/>
                  </a:lnTo>
                  <a:lnTo>
                    <a:pt x="1" y="20"/>
                  </a:lnTo>
                  <a:lnTo>
                    <a:pt x="0" y="15"/>
                  </a:lnTo>
                  <a:lnTo>
                    <a:pt x="1" y="11"/>
                  </a:lnTo>
                  <a:lnTo>
                    <a:pt x="3" y="5"/>
                  </a:lnTo>
                  <a:lnTo>
                    <a:pt x="7" y="2"/>
                  </a:lnTo>
                  <a:lnTo>
                    <a:pt x="13"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2" name="Freeform 312"/>
            <p:cNvSpPr>
              <a:spLocks/>
            </p:cNvSpPr>
            <p:nvPr/>
          </p:nvSpPr>
          <p:spPr bwMode="auto">
            <a:xfrm>
              <a:off x="1303" y="1451"/>
              <a:ext cx="27" cy="23"/>
            </a:xfrm>
            <a:custGeom>
              <a:avLst/>
              <a:gdLst>
                <a:gd name="T0" fmla="*/ 0 w 27"/>
                <a:gd name="T1" fmla="*/ 13 h 23"/>
                <a:gd name="T2" fmla="*/ 0 w 27"/>
                <a:gd name="T3" fmla="*/ 7 h 23"/>
                <a:gd name="T4" fmla="*/ 3 w 27"/>
                <a:gd name="T5" fmla="*/ 3 h 23"/>
                <a:gd name="T6" fmla="*/ 8 w 27"/>
                <a:gd name="T7" fmla="*/ 1 h 23"/>
                <a:gd name="T8" fmla="*/ 14 w 27"/>
                <a:gd name="T9" fmla="*/ 0 h 23"/>
                <a:gd name="T10" fmla="*/ 18 w 27"/>
                <a:gd name="T11" fmla="*/ 0 h 23"/>
                <a:gd name="T12" fmla="*/ 22 w 27"/>
                <a:gd name="T13" fmla="*/ 1 h 23"/>
                <a:gd name="T14" fmla="*/ 25 w 27"/>
                <a:gd name="T15" fmla="*/ 4 h 23"/>
                <a:gd name="T16" fmla="*/ 27 w 27"/>
                <a:gd name="T17" fmla="*/ 7 h 23"/>
                <a:gd name="T18" fmla="*/ 27 w 27"/>
                <a:gd name="T19" fmla="*/ 12 h 23"/>
                <a:gd name="T20" fmla="*/ 25 w 27"/>
                <a:gd name="T21" fmla="*/ 16 h 23"/>
                <a:gd name="T22" fmla="*/ 22 w 27"/>
                <a:gd name="T23" fmla="*/ 20 h 23"/>
                <a:gd name="T24" fmla="*/ 18 w 27"/>
                <a:gd name="T25" fmla="*/ 23 h 23"/>
                <a:gd name="T26" fmla="*/ 14 w 27"/>
                <a:gd name="T27" fmla="*/ 23 h 23"/>
                <a:gd name="T28" fmla="*/ 8 w 27"/>
                <a:gd name="T29" fmla="*/ 22 h 23"/>
                <a:gd name="T30" fmla="*/ 3 w 27"/>
                <a:gd name="T31" fmla="*/ 17 h 23"/>
                <a:gd name="T32" fmla="*/ 0 w 27"/>
                <a:gd name="T33" fmla="*/ 1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3"/>
                <a:gd name="T53" fmla="*/ 27 w 2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3">
                  <a:moveTo>
                    <a:pt x="0" y="13"/>
                  </a:moveTo>
                  <a:lnTo>
                    <a:pt x="0" y="7"/>
                  </a:lnTo>
                  <a:lnTo>
                    <a:pt x="3" y="3"/>
                  </a:lnTo>
                  <a:lnTo>
                    <a:pt x="8" y="1"/>
                  </a:lnTo>
                  <a:lnTo>
                    <a:pt x="14" y="0"/>
                  </a:lnTo>
                  <a:lnTo>
                    <a:pt x="18" y="0"/>
                  </a:lnTo>
                  <a:lnTo>
                    <a:pt x="22" y="1"/>
                  </a:lnTo>
                  <a:lnTo>
                    <a:pt x="25" y="4"/>
                  </a:lnTo>
                  <a:lnTo>
                    <a:pt x="27" y="7"/>
                  </a:lnTo>
                  <a:lnTo>
                    <a:pt x="27" y="12"/>
                  </a:lnTo>
                  <a:lnTo>
                    <a:pt x="25" y="16"/>
                  </a:lnTo>
                  <a:lnTo>
                    <a:pt x="22" y="20"/>
                  </a:lnTo>
                  <a:lnTo>
                    <a:pt x="18" y="23"/>
                  </a:lnTo>
                  <a:lnTo>
                    <a:pt x="14" y="23"/>
                  </a:lnTo>
                  <a:lnTo>
                    <a:pt x="8" y="22"/>
                  </a:lnTo>
                  <a:lnTo>
                    <a:pt x="3"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3" name="Freeform 313"/>
            <p:cNvSpPr>
              <a:spLocks/>
            </p:cNvSpPr>
            <p:nvPr/>
          </p:nvSpPr>
          <p:spPr bwMode="auto">
            <a:xfrm>
              <a:off x="1263" y="1449"/>
              <a:ext cx="23" cy="21"/>
            </a:xfrm>
            <a:custGeom>
              <a:avLst/>
              <a:gdLst>
                <a:gd name="T0" fmla="*/ 0 w 23"/>
                <a:gd name="T1" fmla="*/ 14 h 21"/>
                <a:gd name="T2" fmla="*/ 0 w 23"/>
                <a:gd name="T3" fmla="*/ 9 h 21"/>
                <a:gd name="T4" fmla="*/ 3 w 23"/>
                <a:gd name="T5" fmla="*/ 5 h 21"/>
                <a:gd name="T6" fmla="*/ 6 w 23"/>
                <a:gd name="T7" fmla="*/ 2 h 21"/>
                <a:gd name="T8" fmla="*/ 11 w 23"/>
                <a:gd name="T9" fmla="*/ 0 h 21"/>
                <a:gd name="T10" fmla="*/ 15 w 23"/>
                <a:gd name="T11" fmla="*/ 0 h 21"/>
                <a:gd name="T12" fmla="*/ 20 w 23"/>
                <a:gd name="T13" fmla="*/ 2 h 21"/>
                <a:gd name="T14" fmla="*/ 21 w 23"/>
                <a:gd name="T15" fmla="*/ 6 h 21"/>
                <a:gd name="T16" fmla="*/ 23 w 23"/>
                <a:gd name="T17" fmla="*/ 9 h 21"/>
                <a:gd name="T18" fmla="*/ 21 w 23"/>
                <a:gd name="T19" fmla="*/ 14 h 21"/>
                <a:gd name="T20" fmla="*/ 20 w 23"/>
                <a:gd name="T21" fmla="*/ 16 h 21"/>
                <a:gd name="T22" fmla="*/ 17 w 23"/>
                <a:gd name="T23" fmla="*/ 19 h 21"/>
                <a:gd name="T24" fmla="*/ 14 w 23"/>
                <a:gd name="T25" fmla="*/ 21 h 21"/>
                <a:gd name="T26" fmla="*/ 9 w 23"/>
                <a:gd name="T27" fmla="*/ 21 h 21"/>
                <a:gd name="T28" fmla="*/ 5 w 23"/>
                <a:gd name="T29" fmla="*/ 19 h 21"/>
                <a:gd name="T30" fmla="*/ 0 w 23"/>
                <a:gd name="T31" fmla="*/ 18 h 21"/>
                <a:gd name="T32" fmla="*/ 0 w 23"/>
                <a:gd name="T33" fmla="*/ 14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1"/>
                <a:gd name="T53" fmla="*/ 23 w 2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1">
                  <a:moveTo>
                    <a:pt x="0" y="14"/>
                  </a:moveTo>
                  <a:lnTo>
                    <a:pt x="0" y="9"/>
                  </a:lnTo>
                  <a:lnTo>
                    <a:pt x="3" y="5"/>
                  </a:lnTo>
                  <a:lnTo>
                    <a:pt x="6" y="2"/>
                  </a:lnTo>
                  <a:lnTo>
                    <a:pt x="11" y="0"/>
                  </a:lnTo>
                  <a:lnTo>
                    <a:pt x="15" y="0"/>
                  </a:lnTo>
                  <a:lnTo>
                    <a:pt x="20" y="2"/>
                  </a:lnTo>
                  <a:lnTo>
                    <a:pt x="21" y="6"/>
                  </a:lnTo>
                  <a:lnTo>
                    <a:pt x="23" y="9"/>
                  </a:lnTo>
                  <a:lnTo>
                    <a:pt x="21" y="14"/>
                  </a:lnTo>
                  <a:lnTo>
                    <a:pt x="20" y="16"/>
                  </a:lnTo>
                  <a:lnTo>
                    <a:pt x="17" y="19"/>
                  </a:lnTo>
                  <a:lnTo>
                    <a:pt x="14" y="21"/>
                  </a:lnTo>
                  <a:lnTo>
                    <a:pt x="9" y="21"/>
                  </a:lnTo>
                  <a:lnTo>
                    <a:pt x="5" y="19"/>
                  </a:lnTo>
                  <a:lnTo>
                    <a:pt x="0" y="18"/>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4" name="Freeform 314"/>
            <p:cNvSpPr>
              <a:spLocks/>
            </p:cNvSpPr>
            <p:nvPr/>
          </p:nvSpPr>
          <p:spPr bwMode="auto">
            <a:xfrm>
              <a:off x="1296" y="1412"/>
              <a:ext cx="24" cy="22"/>
            </a:xfrm>
            <a:custGeom>
              <a:avLst/>
              <a:gdLst>
                <a:gd name="T0" fmla="*/ 0 w 24"/>
                <a:gd name="T1" fmla="*/ 12 h 22"/>
                <a:gd name="T2" fmla="*/ 1 w 24"/>
                <a:gd name="T3" fmla="*/ 9 h 22"/>
                <a:gd name="T4" fmla="*/ 3 w 24"/>
                <a:gd name="T5" fmla="*/ 5 h 22"/>
                <a:gd name="T6" fmla="*/ 6 w 24"/>
                <a:gd name="T7" fmla="*/ 2 h 22"/>
                <a:gd name="T8" fmla="*/ 10 w 24"/>
                <a:gd name="T9" fmla="*/ 0 h 22"/>
                <a:gd name="T10" fmla="*/ 15 w 24"/>
                <a:gd name="T11" fmla="*/ 0 h 22"/>
                <a:gd name="T12" fmla="*/ 19 w 24"/>
                <a:gd name="T13" fmla="*/ 2 h 22"/>
                <a:gd name="T14" fmla="*/ 22 w 24"/>
                <a:gd name="T15" fmla="*/ 5 h 22"/>
                <a:gd name="T16" fmla="*/ 24 w 24"/>
                <a:gd name="T17" fmla="*/ 8 h 22"/>
                <a:gd name="T18" fmla="*/ 24 w 24"/>
                <a:gd name="T19" fmla="*/ 12 h 22"/>
                <a:gd name="T20" fmla="*/ 22 w 24"/>
                <a:gd name="T21" fmla="*/ 17 h 22"/>
                <a:gd name="T22" fmla="*/ 19 w 24"/>
                <a:gd name="T23" fmla="*/ 21 h 22"/>
                <a:gd name="T24" fmla="*/ 15 w 24"/>
                <a:gd name="T25" fmla="*/ 22 h 22"/>
                <a:gd name="T26" fmla="*/ 10 w 24"/>
                <a:gd name="T27" fmla="*/ 22 h 22"/>
                <a:gd name="T28" fmla="*/ 6 w 24"/>
                <a:gd name="T29" fmla="*/ 21 h 22"/>
                <a:gd name="T30" fmla="*/ 1 w 24"/>
                <a:gd name="T31" fmla="*/ 17 h 22"/>
                <a:gd name="T32" fmla="*/ 0 w 24"/>
                <a:gd name="T33" fmla="*/ 1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0" y="12"/>
                  </a:moveTo>
                  <a:lnTo>
                    <a:pt x="1" y="9"/>
                  </a:lnTo>
                  <a:lnTo>
                    <a:pt x="3" y="5"/>
                  </a:lnTo>
                  <a:lnTo>
                    <a:pt x="6" y="2"/>
                  </a:lnTo>
                  <a:lnTo>
                    <a:pt x="10" y="0"/>
                  </a:lnTo>
                  <a:lnTo>
                    <a:pt x="15" y="0"/>
                  </a:lnTo>
                  <a:lnTo>
                    <a:pt x="19" y="2"/>
                  </a:lnTo>
                  <a:lnTo>
                    <a:pt x="22" y="5"/>
                  </a:lnTo>
                  <a:lnTo>
                    <a:pt x="24" y="8"/>
                  </a:lnTo>
                  <a:lnTo>
                    <a:pt x="24" y="12"/>
                  </a:lnTo>
                  <a:lnTo>
                    <a:pt x="22" y="17"/>
                  </a:lnTo>
                  <a:lnTo>
                    <a:pt x="19" y="21"/>
                  </a:lnTo>
                  <a:lnTo>
                    <a:pt x="15" y="22"/>
                  </a:lnTo>
                  <a:lnTo>
                    <a:pt x="10" y="22"/>
                  </a:lnTo>
                  <a:lnTo>
                    <a:pt x="6" y="21"/>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5" name="Freeform 315"/>
            <p:cNvSpPr>
              <a:spLocks/>
            </p:cNvSpPr>
            <p:nvPr/>
          </p:nvSpPr>
          <p:spPr bwMode="auto">
            <a:xfrm>
              <a:off x="1752" y="1406"/>
              <a:ext cx="168" cy="172"/>
            </a:xfrm>
            <a:custGeom>
              <a:avLst/>
              <a:gdLst>
                <a:gd name="T0" fmla="*/ 18 w 168"/>
                <a:gd name="T1" fmla="*/ 49 h 172"/>
                <a:gd name="T2" fmla="*/ 27 w 168"/>
                <a:gd name="T3" fmla="*/ 83 h 172"/>
                <a:gd name="T4" fmla="*/ 41 w 168"/>
                <a:gd name="T5" fmla="*/ 80 h 172"/>
                <a:gd name="T6" fmla="*/ 55 w 168"/>
                <a:gd name="T7" fmla="*/ 92 h 172"/>
                <a:gd name="T8" fmla="*/ 59 w 168"/>
                <a:gd name="T9" fmla="*/ 101 h 172"/>
                <a:gd name="T10" fmla="*/ 44 w 168"/>
                <a:gd name="T11" fmla="*/ 98 h 172"/>
                <a:gd name="T12" fmla="*/ 36 w 168"/>
                <a:gd name="T13" fmla="*/ 95 h 172"/>
                <a:gd name="T14" fmla="*/ 24 w 168"/>
                <a:gd name="T15" fmla="*/ 88 h 172"/>
                <a:gd name="T16" fmla="*/ 3 w 168"/>
                <a:gd name="T17" fmla="*/ 96 h 172"/>
                <a:gd name="T18" fmla="*/ 2 w 168"/>
                <a:gd name="T19" fmla="*/ 119 h 172"/>
                <a:gd name="T20" fmla="*/ 6 w 168"/>
                <a:gd name="T21" fmla="*/ 129 h 172"/>
                <a:gd name="T22" fmla="*/ 34 w 168"/>
                <a:gd name="T23" fmla="*/ 132 h 172"/>
                <a:gd name="T24" fmla="*/ 49 w 168"/>
                <a:gd name="T25" fmla="*/ 125 h 172"/>
                <a:gd name="T26" fmla="*/ 49 w 168"/>
                <a:gd name="T27" fmla="*/ 133 h 172"/>
                <a:gd name="T28" fmla="*/ 40 w 168"/>
                <a:gd name="T29" fmla="*/ 166 h 172"/>
                <a:gd name="T30" fmla="*/ 68 w 168"/>
                <a:gd name="T31" fmla="*/ 169 h 172"/>
                <a:gd name="T32" fmla="*/ 80 w 168"/>
                <a:gd name="T33" fmla="*/ 145 h 172"/>
                <a:gd name="T34" fmla="*/ 71 w 168"/>
                <a:gd name="T35" fmla="*/ 126 h 172"/>
                <a:gd name="T36" fmla="*/ 77 w 168"/>
                <a:gd name="T37" fmla="*/ 120 h 172"/>
                <a:gd name="T38" fmla="*/ 81 w 168"/>
                <a:gd name="T39" fmla="*/ 129 h 172"/>
                <a:gd name="T40" fmla="*/ 90 w 168"/>
                <a:gd name="T41" fmla="*/ 147 h 172"/>
                <a:gd name="T42" fmla="*/ 114 w 168"/>
                <a:gd name="T43" fmla="*/ 145 h 172"/>
                <a:gd name="T44" fmla="*/ 134 w 168"/>
                <a:gd name="T45" fmla="*/ 151 h 172"/>
                <a:gd name="T46" fmla="*/ 154 w 168"/>
                <a:gd name="T47" fmla="*/ 139 h 172"/>
                <a:gd name="T48" fmla="*/ 158 w 168"/>
                <a:gd name="T49" fmla="*/ 127 h 172"/>
                <a:gd name="T50" fmla="*/ 154 w 168"/>
                <a:gd name="T51" fmla="*/ 120 h 172"/>
                <a:gd name="T52" fmla="*/ 132 w 168"/>
                <a:gd name="T53" fmla="*/ 110 h 172"/>
                <a:gd name="T54" fmla="*/ 117 w 168"/>
                <a:gd name="T55" fmla="*/ 105 h 172"/>
                <a:gd name="T56" fmla="*/ 124 w 168"/>
                <a:gd name="T57" fmla="*/ 89 h 172"/>
                <a:gd name="T58" fmla="*/ 145 w 168"/>
                <a:gd name="T59" fmla="*/ 82 h 172"/>
                <a:gd name="T60" fmla="*/ 165 w 168"/>
                <a:gd name="T61" fmla="*/ 70 h 172"/>
                <a:gd name="T62" fmla="*/ 165 w 168"/>
                <a:gd name="T63" fmla="*/ 49 h 172"/>
                <a:gd name="T64" fmla="*/ 146 w 168"/>
                <a:gd name="T65" fmla="*/ 37 h 172"/>
                <a:gd name="T66" fmla="*/ 126 w 168"/>
                <a:gd name="T67" fmla="*/ 48 h 172"/>
                <a:gd name="T68" fmla="*/ 126 w 168"/>
                <a:gd name="T69" fmla="*/ 61 h 172"/>
                <a:gd name="T70" fmla="*/ 106 w 168"/>
                <a:gd name="T71" fmla="*/ 77 h 172"/>
                <a:gd name="T72" fmla="*/ 99 w 168"/>
                <a:gd name="T73" fmla="*/ 76 h 172"/>
                <a:gd name="T74" fmla="*/ 96 w 168"/>
                <a:gd name="T75" fmla="*/ 65 h 172"/>
                <a:gd name="T76" fmla="*/ 102 w 168"/>
                <a:gd name="T77" fmla="*/ 46 h 172"/>
                <a:gd name="T78" fmla="*/ 118 w 168"/>
                <a:gd name="T79" fmla="*/ 25 h 172"/>
                <a:gd name="T80" fmla="*/ 108 w 168"/>
                <a:gd name="T81" fmla="*/ 3 h 172"/>
                <a:gd name="T82" fmla="*/ 86 w 168"/>
                <a:gd name="T83" fmla="*/ 2 h 172"/>
                <a:gd name="T84" fmla="*/ 72 w 168"/>
                <a:gd name="T85" fmla="*/ 11 h 172"/>
                <a:gd name="T86" fmla="*/ 67 w 168"/>
                <a:gd name="T87" fmla="*/ 21 h 172"/>
                <a:gd name="T88" fmla="*/ 72 w 168"/>
                <a:gd name="T89" fmla="*/ 37 h 172"/>
                <a:gd name="T90" fmla="*/ 81 w 168"/>
                <a:gd name="T91" fmla="*/ 52 h 172"/>
                <a:gd name="T92" fmla="*/ 80 w 168"/>
                <a:gd name="T93" fmla="*/ 68 h 172"/>
                <a:gd name="T94" fmla="*/ 71 w 168"/>
                <a:gd name="T95" fmla="*/ 71 h 172"/>
                <a:gd name="T96" fmla="*/ 61 w 168"/>
                <a:gd name="T97" fmla="*/ 52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72"/>
                <a:gd name="T149" fmla="*/ 168 w 168"/>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72">
                  <a:moveTo>
                    <a:pt x="41" y="39"/>
                  </a:moveTo>
                  <a:lnTo>
                    <a:pt x="30" y="42"/>
                  </a:lnTo>
                  <a:lnTo>
                    <a:pt x="18" y="49"/>
                  </a:lnTo>
                  <a:lnTo>
                    <a:pt x="13" y="62"/>
                  </a:lnTo>
                  <a:lnTo>
                    <a:pt x="21" y="80"/>
                  </a:lnTo>
                  <a:lnTo>
                    <a:pt x="27" y="83"/>
                  </a:lnTo>
                  <a:lnTo>
                    <a:pt x="33" y="85"/>
                  </a:lnTo>
                  <a:lnTo>
                    <a:pt x="38" y="83"/>
                  </a:lnTo>
                  <a:lnTo>
                    <a:pt x="41" y="80"/>
                  </a:lnTo>
                  <a:lnTo>
                    <a:pt x="46" y="85"/>
                  </a:lnTo>
                  <a:lnTo>
                    <a:pt x="50" y="88"/>
                  </a:lnTo>
                  <a:lnTo>
                    <a:pt x="55" y="92"/>
                  </a:lnTo>
                  <a:lnTo>
                    <a:pt x="58" y="96"/>
                  </a:lnTo>
                  <a:lnTo>
                    <a:pt x="59" y="99"/>
                  </a:lnTo>
                  <a:lnTo>
                    <a:pt x="59" y="101"/>
                  </a:lnTo>
                  <a:lnTo>
                    <a:pt x="56" y="101"/>
                  </a:lnTo>
                  <a:lnTo>
                    <a:pt x="50" y="99"/>
                  </a:lnTo>
                  <a:lnTo>
                    <a:pt x="44" y="98"/>
                  </a:lnTo>
                  <a:lnTo>
                    <a:pt x="40" y="98"/>
                  </a:lnTo>
                  <a:lnTo>
                    <a:pt x="37" y="96"/>
                  </a:lnTo>
                  <a:lnTo>
                    <a:pt x="36" y="95"/>
                  </a:lnTo>
                  <a:lnTo>
                    <a:pt x="34" y="92"/>
                  </a:lnTo>
                  <a:lnTo>
                    <a:pt x="30" y="89"/>
                  </a:lnTo>
                  <a:lnTo>
                    <a:pt x="24" y="88"/>
                  </a:lnTo>
                  <a:lnTo>
                    <a:pt x="16" y="88"/>
                  </a:lnTo>
                  <a:lnTo>
                    <a:pt x="9" y="91"/>
                  </a:lnTo>
                  <a:lnTo>
                    <a:pt x="3" y="96"/>
                  </a:lnTo>
                  <a:lnTo>
                    <a:pt x="0" y="105"/>
                  </a:lnTo>
                  <a:lnTo>
                    <a:pt x="0" y="114"/>
                  </a:lnTo>
                  <a:lnTo>
                    <a:pt x="2" y="119"/>
                  </a:lnTo>
                  <a:lnTo>
                    <a:pt x="3" y="123"/>
                  </a:lnTo>
                  <a:lnTo>
                    <a:pt x="5" y="126"/>
                  </a:lnTo>
                  <a:lnTo>
                    <a:pt x="6" y="129"/>
                  </a:lnTo>
                  <a:lnTo>
                    <a:pt x="15" y="133"/>
                  </a:lnTo>
                  <a:lnTo>
                    <a:pt x="25" y="133"/>
                  </a:lnTo>
                  <a:lnTo>
                    <a:pt x="34" y="132"/>
                  </a:lnTo>
                  <a:lnTo>
                    <a:pt x="40" y="127"/>
                  </a:lnTo>
                  <a:lnTo>
                    <a:pt x="44" y="125"/>
                  </a:lnTo>
                  <a:lnTo>
                    <a:pt x="49" y="125"/>
                  </a:lnTo>
                  <a:lnTo>
                    <a:pt x="53" y="125"/>
                  </a:lnTo>
                  <a:lnTo>
                    <a:pt x="58" y="126"/>
                  </a:lnTo>
                  <a:lnTo>
                    <a:pt x="49" y="133"/>
                  </a:lnTo>
                  <a:lnTo>
                    <a:pt x="41" y="145"/>
                  </a:lnTo>
                  <a:lnTo>
                    <a:pt x="37" y="157"/>
                  </a:lnTo>
                  <a:lnTo>
                    <a:pt x="40" y="166"/>
                  </a:lnTo>
                  <a:lnTo>
                    <a:pt x="49" y="170"/>
                  </a:lnTo>
                  <a:lnTo>
                    <a:pt x="59" y="172"/>
                  </a:lnTo>
                  <a:lnTo>
                    <a:pt x="68" y="169"/>
                  </a:lnTo>
                  <a:lnTo>
                    <a:pt x="75" y="163"/>
                  </a:lnTo>
                  <a:lnTo>
                    <a:pt x="78" y="154"/>
                  </a:lnTo>
                  <a:lnTo>
                    <a:pt x="80" y="145"/>
                  </a:lnTo>
                  <a:lnTo>
                    <a:pt x="77" y="138"/>
                  </a:lnTo>
                  <a:lnTo>
                    <a:pt x="74" y="130"/>
                  </a:lnTo>
                  <a:lnTo>
                    <a:pt x="71" y="126"/>
                  </a:lnTo>
                  <a:lnTo>
                    <a:pt x="71" y="123"/>
                  </a:lnTo>
                  <a:lnTo>
                    <a:pt x="74" y="122"/>
                  </a:lnTo>
                  <a:lnTo>
                    <a:pt x="77" y="120"/>
                  </a:lnTo>
                  <a:lnTo>
                    <a:pt x="78" y="122"/>
                  </a:lnTo>
                  <a:lnTo>
                    <a:pt x="80" y="125"/>
                  </a:lnTo>
                  <a:lnTo>
                    <a:pt x="81" y="129"/>
                  </a:lnTo>
                  <a:lnTo>
                    <a:pt x="83" y="135"/>
                  </a:lnTo>
                  <a:lnTo>
                    <a:pt x="84" y="141"/>
                  </a:lnTo>
                  <a:lnTo>
                    <a:pt x="90" y="147"/>
                  </a:lnTo>
                  <a:lnTo>
                    <a:pt x="98" y="147"/>
                  </a:lnTo>
                  <a:lnTo>
                    <a:pt x="109" y="141"/>
                  </a:lnTo>
                  <a:lnTo>
                    <a:pt x="114" y="145"/>
                  </a:lnTo>
                  <a:lnTo>
                    <a:pt x="120" y="148"/>
                  </a:lnTo>
                  <a:lnTo>
                    <a:pt x="127" y="151"/>
                  </a:lnTo>
                  <a:lnTo>
                    <a:pt x="134" y="151"/>
                  </a:lnTo>
                  <a:lnTo>
                    <a:pt x="140" y="150"/>
                  </a:lnTo>
                  <a:lnTo>
                    <a:pt x="148" y="147"/>
                  </a:lnTo>
                  <a:lnTo>
                    <a:pt x="154" y="139"/>
                  </a:lnTo>
                  <a:lnTo>
                    <a:pt x="158" y="130"/>
                  </a:lnTo>
                  <a:lnTo>
                    <a:pt x="158" y="129"/>
                  </a:lnTo>
                  <a:lnTo>
                    <a:pt x="158" y="127"/>
                  </a:lnTo>
                  <a:lnTo>
                    <a:pt x="157" y="126"/>
                  </a:lnTo>
                  <a:lnTo>
                    <a:pt x="157" y="125"/>
                  </a:lnTo>
                  <a:lnTo>
                    <a:pt x="154" y="120"/>
                  </a:lnTo>
                  <a:lnTo>
                    <a:pt x="149" y="114"/>
                  </a:lnTo>
                  <a:lnTo>
                    <a:pt x="142" y="110"/>
                  </a:lnTo>
                  <a:lnTo>
                    <a:pt x="132" y="110"/>
                  </a:lnTo>
                  <a:lnTo>
                    <a:pt x="126" y="110"/>
                  </a:lnTo>
                  <a:lnTo>
                    <a:pt x="121" y="108"/>
                  </a:lnTo>
                  <a:lnTo>
                    <a:pt x="117" y="105"/>
                  </a:lnTo>
                  <a:lnTo>
                    <a:pt x="114" y="102"/>
                  </a:lnTo>
                  <a:lnTo>
                    <a:pt x="118" y="96"/>
                  </a:lnTo>
                  <a:lnTo>
                    <a:pt x="124" y="89"/>
                  </a:lnTo>
                  <a:lnTo>
                    <a:pt x="129" y="85"/>
                  </a:lnTo>
                  <a:lnTo>
                    <a:pt x="133" y="82"/>
                  </a:lnTo>
                  <a:lnTo>
                    <a:pt x="145" y="82"/>
                  </a:lnTo>
                  <a:lnTo>
                    <a:pt x="154" y="80"/>
                  </a:lnTo>
                  <a:lnTo>
                    <a:pt x="160" y="76"/>
                  </a:lnTo>
                  <a:lnTo>
                    <a:pt x="165" y="70"/>
                  </a:lnTo>
                  <a:lnTo>
                    <a:pt x="168" y="62"/>
                  </a:lnTo>
                  <a:lnTo>
                    <a:pt x="168" y="57"/>
                  </a:lnTo>
                  <a:lnTo>
                    <a:pt x="165" y="49"/>
                  </a:lnTo>
                  <a:lnTo>
                    <a:pt x="163" y="43"/>
                  </a:lnTo>
                  <a:lnTo>
                    <a:pt x="155" y="39"/>
                  </a:lnTo>
                  <a:lnTo>
                    <a:pt x="146" y="37"/>
                  </a:lnTo>
                  <a:lnTo>
                    <a:pt x="137" y="39"/>
                  </a:lnTo>
                  <a:lnTo>
                    <a:pt x="130" y="42"/>
                  </a:lnTo>
                  <a:lnTo>
                    <a:pt x="126" y="48"/>
                  </a:lnTo>
                  <a:lnTo>
                    <a:pt x="124" y="52"/>
                  </a:lnTo>
                  <a:lnTo>
                    <a:pt x="124" y="57"/>
                  </a:lnTo>
                  <a:lnTo>
                    <a:pt x="126" y="61"/>
                  </a:lnTo>
                  <a:lnTo>
                    <a:pt x="120" y="67"/>
                  </a:lnTo>
                  <a:lnTo>
                    <a:pt x="112" y="73"/>
                  </a:lnTo>
                  <a:lnTo>
                    <a:pt x="106" y="77"/>
                  </a:lnTo>
                  <a:lnTo>
                    <a:pt x="103" y="80"/>
                  </a:lnTo>
                  <a:lnTo>
                    <a:pt x="102" y="77"/>
                  </a:lnTo>
                  <a:lnTo>
                    <a:pt x="99" y="76"/>
                  </a:lnTo>
                  <a:lnTo>
                    <a:pt x="96" y="73"/>
                  </a:lnTo>
                  <a:lnTo>
                    <a:pt x="93" y="71"/>
                  </a:lnTo>
                  <a:lnTo>
                    <a:pt x="96" y="65"/>
                  </a:lnTo>
                  <a:lnTo>
                    <a:pt x="99" y="58"/>
                  </a:lnTo>
                  <a:lnTo>
                    <a:pt x="100" y="52"/>
                  </a:lnTo>
                  <a:lnTo>
                    <a:pt x="102" y="46"/>
                  </a:lnTo>
                  <a:lnTo>
                    <a:pt x="109" y="40"/>
                  </a:lnTo>
                  <a:lnTo>
                    <a:pt x="115" y="33"/>
                  </a:lnTo>
                  <a:lnTo>
                    <a:pt x="118" y="25"/>
                  </a:lnTo>
                  <a:lnTo>
                    <a:pt x="118" y="17"/>
                  </a:lnTo>
                  <a:lnTo>
                    <a:pt x="114" y="9"/>
                  </a:lnTo>
                  <a:lnTo>
                    <a:pt x="108" y="3"/>
                  </a:lnTo>
                  <a:lnTo>
                    <a:pt x="99" y="0"/>
                  </a:lnTo>
                  <a:lnTo>
                    <a:pt x="92" y="0"/>
                  </a:lnTo>
                  <a:lnTo>
                    <a:pt x="86" y="2"/>
                  </a:lnTo>
                  <a:lnTo>
                    <a:pt x="81" y="3"/>
                  </a:lnTo>
                  <a:lnTo>
                    <a:pt x="77" y="8"/>
                  </a:lnTo>
                  <a:lnTo>
                    <a:pt x="72" y="11"/>
                  </a:lnTo>
                  <a:lnTo>
                    <a:pt x="69" y="14"/>
                  </a:lnTo>
                  <a:lnTo>
                    <a:pt x="68" y="18"/>
                  </a:lnTo>
                  <a:lnTo>
                    <a:pt x="67" y="21"/>
                  </a:lnTo>
                  <a:lnTo>
                    <a:pt x="67" y="25"/>
                  </a:lnTo>
                  <a:lnTo>
                    <a:pt x="68" y="33"/>
                  </a:lnTo>
                  <a:lnTo>
                    <a:pt x="72" y="37"/>
                  </a:lnTo>
                  <a:lnTo>
                    <a:pt x="77" y="42"/>
                  </a:lnTo>
                  <a:lnTo>
                    <a:pt x="81" y="45"/>
                  </a:lnTo>
                  <a:lnTo>
                    <a:pt x="81" y="52"/>
                  </a:lnTo>
                  <a:lnTo>
                    <a:pt x="81" y="58"/>
                  </a:lnTo>
                  <a:lnTo>
                    <a:pt x="80" y="64"/>
                  </a:lnTo>
                  <a:lnTo>
                    <a:pt x="80" y="68"/>
                  </a:lnTo>
                  <a:lnTo>
                    <a:pt x="77" y="68"/>
                  </a:lnTo>
                  <a:lnTo>
                    <a:pt x="72" y="70"/>
                  </a:lnTo>
                  <a:lnTo>
                    <a:pt x="71" y="71"/>
                  </a:lnTo>
                  <a:lnTo>
                    <a:pt x="69" y="71"/>
                  </a:lnTo>
                  <a:lnTo>
                    <a:pt x="64" y="64"/>
                  </a:lnTo>
                  <a:lnTo>
                    <a:pt x="61" y="52"/>
                  </a:lnTo>
                  <a:lnTo>
                    <a:pt x="53" y="43"/>
                  </a:lnTo>
                  <a:lnTo>
                    <a:pt x="41" y="39"/>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6" name="Freeform 316"/>
            <p:cNvSpPr>
              <a:spLocks/>
            </p:cNvSpPr>
            <p:nvPr/>
          </p:nvSpPr>
          <p:spPr bwMode="auto">
            <a:xfrm>
              <a:off x="1634" y="1633"/>
              <a:ext cx="173" cy="301"/>
            </a:xfrm>
            <a:custGeom>
              <a:avLst/>
              <a:gdLst>
                <a:gd name="T0" fmla="*/ 171 w 173"/>
                <a:gd name="T1" fmla="*/ 0 h 301"/>
                <a:gd name="T2" fmla="*/ 158 w 173"/>
                <a:gd name="T3" fmla="*/ 19 h 301"/>
                <a:gd name="T4" fmla="*/ 142 w 173"/>
                <a:gd name="T5" fmla="*/ 35 h 301"/>
                <a:gd name="T6" fmla="*/ 124 w 173"/>
                <a:gd name="T7" fmla="*/ 50 h 301"/>
                <a:gd name="T8" fmla="*/ 106 w 173"/>
                <a:gd name="T9" fmla="*/ 60 h 301"/>
                <a:gd name="T10" fmla="*/ 87 w 173"/>
                <a:gd name="T11" fmla="*/ 68 h 301"/>
                <a:gd name="T12" fmla="*/ 68 w 173"/>
                <a:gd name="T13" fmla="*/ 73 h 301"/>
                <a:gd name="T14" fmla="*/ 50 w 173"/>
                <a:gd name="T15" fmla="*/ 76 h 301"/>
                <a:gd name="T16" fmla="*/ 32 w 173"/>
                <a:gd name="T17" fmla="*/ 76 h 301"/>
                <a:gd name="T18" fmla="*/ 32 w 173"/>
                <a:gd name="T19" fmla="*/ 91 h 301"/>
                <a:gd name="T20" fmla="*/ 30 w 173"/>
                <a:gd name="T21" fmla="*/ 107 h 301"/>
                <a:gd name="T22" fmla="*/ 19 w 173"/>
                <a:gd name="T23" fmla="*/ 125 h 301"/>
                <a:gd name="T24" fmla="*/ 0 w 173"/>
                <a:gd name="T25" fmla="*/ 138 h 301"/>
                <a:gd name="T26" fmla="*/ 12 w 173"/>
                <a:gd name="T27" fmla="*/ 158 h 301"/>
                <a:gd name="T28" fmla="*/ 19 w 173"/>
                <a:gd name="T29" fmla="*/ 181 h 301"/>
                <a:gd name="T30" fmla="*/ 21 w 173"/>
                <a:gd name="T31" fmla="*/ 206 h 301"/>
                <a:gd name="T32" fmla="*/ 12 w 173"/>
                <a:gd name="T33" fmla="*/ 227 h 301"/>
                <a:gd name="T34" fmla="*/ 19 w 173"/>
                <a:gd name="T35" fmla="*/ 230 h 301"/>
                <a:gd name="T36" fmla="*/ 28 w 173"/>
                <a:gd name="T37" fmla="*/ 235 h 301"/>
                <a:gd name="T38" fmla="*/ 38 w 173"/>
                <a:gd name="T39" fmla="*/ 239 h 301"/>
                <a:gd name="T40" fmla="*/ 50 w 173"/>
                <a:gd name="T41" fmla="*/ 246 h 301"/>
                <a:gd name="T42" fmla="*/ 61 w 173"/>
                <a:gd name="T43" fmla="*/ 257 h 301"/>
                <a:gd name="T44" fmla="*/ 71 w 173"/>
                <a:gd name="T45" fmla="*/ 269 h 301"/>
                <a:gd name="T46" fmla="*/ 78 w 173"/>
                <a:gd name="T47" fmla="*/ 283 h 301"/>
                <a:gd name="T48" fmla="*/ 84 w 173"/>
                <a:gd name="T49" fmla="*/ 301 h 301"/>
                <a:gd name="T50" fmla="*/ 89 w 173"/>
                <a:gd name="T51" fmla="*/ 291 h 301"/>
                <a:gd name="T52" fmla="*/ 94 w 173"/>
                <a:gd name="T53" fmla="*/ 279 h 301"/>
                <a:gd name="T54" fmla="*/ 102 w 173"/>
                <a:gd name="T55" fmla="*/ 269 h 301"/>
                <a:gd name="T56" fmla="*/ 109 w 173"/>
                <a:gd name="T57" fmla="*/ 258 h 301"/>
                <a:gd name="T58" fmla="*/ 120 w 173"/>
                <a:gd name="T59" fmla="*/ 248 h 301"/>
                <a:gd name="T60" fmla="*/ 131 w 173"/>
                <a:gd name="T61" fmla="*/ 240 h 301"/>
                <a:gd name="T62" fmla="*/ 143 w 173"/>
                <a:gd name="T63" fmla="*/ 236 h 301"/>
                <a:gd name="T64" fmla="*/ 156 w 173"/>
                <a:gd name="T65" fmla="*/ 233 h 301"/>
                <a:gd name="T66" fmla="*/ 151 w 173"/>
                <a:gd name="T67" fmla="*/ 220 h 301"/>
                <a:gd name="T68" fmla="*/ 146 w 173"/>
                <a:gd name="T69" fmla="*/ 202 h 301"/>
                <a:gd name="T70" fmla="*/ 149 w 173"/>
                <a:gd name="T71" fmla="*/ 184 h 301"/>
                <a:gd name="T72" fmla="*/ 161 w 173"/>
                <a:gd name="T73" fmla="*/ 164 h 301"/>
                <a:gd name="T74" fmla="*/ 149 w 173"/>
                <a:gd name="T75" fmla="*/ 131 h 301"/>
                <a:gd name="T76" fmla="*/ 146 w 173"/>
                <a:gd name="T77" fmla="*/ 100 h 301"/>
                <a:gd name="T78" fmla="*/ 148 w 173"/>
                <a:gd name="T79" fmla="*/ 72 h 301"/>
                <a:gd name="T80" fmla="*/ 151 w 173"/>
                <a:gd name="T81" fmla="*/ 51 h 301"/>
                <a:gd name="T82" fmla="*/ 155 w 173"/>
                <a:gd name="T83" fmla="*/ 39 h 301"/>
                <a:gd name="T84" fmla="*/ 161 w 173"/>
                <a:gd name="T85" fmla="*/ 26 h 301"/>
                <a:gd name="T86" fmla="*/ 167 w 173"/>
                <a:gd name="T87" fmla="*/ 14 h 301"/>
                <a:gd name="T88" fmla="*/ 171 w 173"/>
                <a:gd name="T89" fmla="*/ 8 h 301"/>
                <a:gd name="T90" fmla="*/ 173 w 173"/>
                <a:gd name="T91" fmla="*/ 7 h 301"/>
                <a:gd name="T92" fmla="*/ 173 w 173"/>
                <a:gd name="T93" fmla="*/ 4 h 301"/>
                <a:gd name="T94" fmla="*/ 171 w 173"/>
                <a:gd name="T95" fmla="*/ 2 h 301"/>
                <a:gd name="T96" fmla="*/ 171 w 173"/>
                <a:gd name="T97" fmla="*/ 2 h 301"/>
                <a:gd name="T98" fmla="*/ 171 w 173"/>
                <a:gd name="T99" fmla="*/ 0 h 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1"/>
                <a:gd name="T152" fmla="*/ 173 w 173"/>
                <a:gd name="T153" fmla="*/ 301 h 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1">
                  <a:moveTo>
                    <a:pt x="171" y="0"/>
                  </a:moveTo>
                  <a:lnTo>
                    <a:pt x="158" y="19"/>
                  </a:lnTo>
                  <a:lnTo>
                    <a:pt x="142" y="35"/>
                  </a:lnTo>
                  <a:lnTo>
                    <a:pt x="124" y="50"/>
                  </a:lnTo>
                  <a:lnTo>
                    <a:pt x="106" y="60"/>
                  </a:lnTo>
                  <a:lnTo>
                    <a:pt x="87" y="68"/>
                  </a:lnTo>
                  <a:lnTo>
                    <a:pt x="68" y="73"/>
                  </a:lnTo>
                  <a:lnTo>
                    <a:pt x="50" y="76"/>
                  </a:lnTo>
                  <a:lnTo>
                    <a:pt x="32" y="76"/>
                  </a:lnTo>
                  <a:lnTo>
                    <a:pt x="32" y="91"/>
                  </a:lnTo>
                  <a:lnTo>
                    <a:pt x="30" y="107"/>
                  </a:lnTo>
                  <a:lnTo>
                    <a:pt x="19" y="125"/>
                  </a:lnTo>
                  <a:lnTo>
                    <a:pt x="0" y="138"/>
                  </a:lnTo>
                  <a:lnTo>
                    <a:pt x="12" y="158"/>
                  </a:lnTo>
                  <a:lnTo>
                    <a:pt x="19" y="181"/>
                  </a:lnTo>
                  <a:lnTo>
                    <a:pt x="21" y="206"/>
                  </a:lnTo>
                  <a:lnTo>
                    <a:pt x="12" y="227"/>
                  </a:lnTo>
                  <a:lnTo>
                    <a:pt x="19" y="230"/>
                  </a:lnTo>
                  <a:lnTo>
                    <a:pt x="28" y="235"/>
                  </a:lnTo>
                  <a:lnTo>
                    <a:pt x="38" y="239"/>
                  </a:lnTo>
                  <a:lnTo>
                    <a:pt x="50" y="246"/>
                  </a:lnTo>
                  <a:lnTo>
                    <a:pt x="61" y="257"/>
                  </a:lnTo>
                  <a:lnTo>
                    <a:pt x="71" y="269"/>
                  </a:lnTo>
                  <a:lnTo>
                    <a:pt x="78" y="283"/>
                  </a:lnTo>
                  <a:lnTo>
                    <a:pt x="84" y="301"/>
                  </a:lnTo>
                  <a:lnTo>
                    <a:pt x="89" y="291"/>
                  </a:lnTo>
                  <a:lnTo>
                    <a:pt x="94" y="279"/>
                  </a:lnTo>
                  <a:lnTo>
                    <a:pt x="102" y="269"/>
                  </a:lnTo>
                  <a:lnTo>
                    <a:pt x="109" y="258"/>
                  </a:lnTo>
                  <a:lnTo>
                    <a:pt x="120" y="248"/>
                  </a:lnTo>
                  <a:lnTo>
                    <a:pt x="131" y="240"/>
                  </a:lnTo>
                  <a:lnTo>
                    <a:pt x="143" y="236"/>
                  </a:lnTo>
                  <a:lnTo>
                    <a:pt x="156" y="233"/>
                  </a:lnTo>
                  <a:lnTo>
                    <a:pt x="151" y="220"/>
                  </a:lnTo>
                  <a:lnTo>
                    <a:pt x="146" y="202"/>
                  </a:lnTo>
                  <a:lnTo>
                    <a:pt x="149" y="184"/>
                  </a:lnTo>
                  <a:lnTo>
                    <a:pt x="161" y="164"/>
                  </a:lnTo>
                  <a:lnTo>
                    <a:pt x="149" y="131"/>
                  </a:lnTo>
                  <a:lnTo>
                    <a:pt x="146" y="100"/>
                  </a:lnTo>
                  <a:lnTo>
                    <a:pt x="148" y="72"/>
                  </a:lnTo>
                  <a:lnTo>
                    <a:pt x="151" y="51"/>
                  </a:lnTo>
                  <a:lnTo>
                    <a:pt x="155" y="39"/>
                  </a:lnTo>
                  <a:lnTo>
                    <a:pt x="161" y="26"/>
                  </a:lnTo>
                  <a:lnTo>
                    <a:pt x="167" y="14"/>
                  </a:lnTo>
                  <a:lnTo>
                    <a:pt x="171" y="8"/>
                  </a:lnTo>
                  <a:lnTo>
                    <a:pt x="173" y="7"/>
                  </a:lnTo>
                  <a:lnTo>
                    <a:pt x="173" y="4"/>
                  </a:lnTo>
                  <a:lnTo>
                    <a:pt x="171" y="2"/>
                  </a:lnTo>
                  <a:lnTo>
                    <a:pt x="171"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7" name="Freeform 317"/>
            <p:cNvSpPr>
              <a:spLocks/>
            </p:cNvSpPr>
            <p:nvPr/>
          </p:nvSpPr>
          <p:spPr bwMode="auto">
            <a:xfrm>
              <a:off x="2075" y="1557"/>
              <a:ext cx="325" cy="248"/>
            </a:xfrm>
            <a:custGeom>
              <a:avLst/>
              <a:gdLst>
                <a:gd name="T0" fmla="*/ 148 w 325"/>
                <a:gd name="T1" fmla="*/ 0 h 248"/>
                <a:gd name="T2" fmla="*/ 136 w 325"/>
                <a:gd name="T3" fmla="*/ 3 h 248"/>
                <a:gd name="T4" fmla="*/ 123 w 325"/>
                <a:gd name="T5" fmla="*/ 9 h 248"/>
                <a:gd name="T6" fmla="*/ 107 w 325"/>
                <a:gd name="T7" fmla="*/ 13 h 248"/>
                <a:gd name="T8" fmla="*/ 89 w 325"/>
                <a:gd name="T9" fmla="*/ 19 h 248"/>
                <a:gd name="T10" fmla="*/ 70 w 325"/>
                <a:gd name="T11" fmla="*/ 25 h 248"/>
                <a:gd name="T12" fmla="*/ 52 w 325"/>
                <a:gd name="T13" fmla="*/ 30 h 248"/>
                <a:gd name="T14" fmla="*/ 36 w 325"/>
                <a:gd name="T15" fmla="*/ 33 h 248"/>
                <a:gd name="T16" fmla="*/ 21 w 325"/>
                <a:gd name="T17" fmla="*/ 34 h 248"/>
                <a:gd name="T18" fmla="*/ 15 w 325"/>
                <a:gd name="T19" fmla="*/ 33 h 248"/>
                <a:gd name="T20" fmla="*/ 9 w 325"/>
                <a:gd name="T21" fmla="*/ 33 h 248"/>
                <a:gd name="T22" fmla="*/ 3 w 325"/>
                <a:gd name="T23" fmla="*/ 31 h 248"/>
                <a:gd name="T24" fmla="*/ 0 w 325"/>
                <a:gd name="T25" fmla="*/ 31 h 248"/>
                <a:gd name="T26" fmla="*/ 18 w 325"/>
                <a:gd name="T27" fmla="*/ 42 h 248"/>
                <a:gd name="T28" fmla="*/ 34 w 325"/>
                <a:gd name="T29" fmla="*/ 56 h 248"/>
                <a:gd name="T30" fmla="*/ 48 w 325"/>
                <a:gd name="T31" fmla="*/ 74 h 248"/>
                <a:gd name="T32" fmla="*/ 61 w 325"/>
                <a:gd name="T33" fmla="*/ 93 h 248"/>
                <a:gd name="T34" fmla="*/ 71 w 325"/>
                <a:gd name="T35" fmla="*/ 115 h 248"/>
                <a:gd name="T36" fmla="*/ 80 w 325"/>
                <a:gd name="T37" fmla="*/ 139 h 248"/>
                <a:gd name="T38" fmla="*/ 86 w 325"/>
                <a:gd name="T39" fmla="*/ 163 h 248"/>
                <a:gd name="T40" fmla="*/ 90 w 325"/>
                <a:gd name="T41" fmla="*/ 186 h 248"/>
                <a:gd name="T42" fmla="*/ 99 w 325"/>
                <a:gd name="T43" fmla="*/ 186 h 248"/>
                <a:gd name="T44" fmla="*/ 110 w 325"/>
                <a:gd name="T45" fmla="*/ 189 h 248"/>
                <a:gd name="T46" fmla="*/ 121 w 325"/>
                <a:gd name="T47" fmla="*/ 195 h 248"/>
                <a:gd name="T48" fmla="*/ 135 w 325"/>
                <a:gd name="T49" fmla="*/ 201 h 248"/>
                <a:gd name="T50" fmla="*/ 147 w 325"/>
                <a:gd name="T51" fmla="*/ 211 h 248"/>
                <a:gd name="T52" fmla="*/ 158 w 325"/>
                <a:gd name="T53" fmla="*/ 222 h 248"/>
                <a:gd name="T54" fmla="*/ 169 w 325"/>
                <a:gd name="T55" fmla="*/ 235 h 248"/>
                <a:gd name="T56" fmla="*/ 176 w 325"/>
                <a:gd name="T57" fmla="*/ 248 h 248"/>
                <a:gd name="T58" fmla="*/ 185 w 325"/>
                <a:gd name="T59" fmla="*/ 241 h 248"/>
                <a:gd name="T60" fmla="*/ 198 w 325"/>
                <a:gd name="T61" fmla="*/ 234 h 248"/>
                <a:gd name="T62" fmla="*/ 213 w 325"/>
                <a:gd name="T63" fmla="*/ 228 h 248"/>
                <a:gd name="T64" fmla="*/ 231 w 325"/>
                <a:gd name="T65" fmla="*/ 223 h 248"/>
                <a:gd name="T66" fmla="*/ 251 w 325"/>
                <a:gd name="T67" fmla="*/ 222 h 248"/>
                <a:gd name="T68" fmla="*/ 275 w 325"/>
                <a:gd name="T69" fmla="*/ 223 h 248"/>
                <a:gd name="T70" fmla="*/ 299 w 325"/>
                <a:gd name="T71" fmla="*/ 231 h 248"/>
                <a:gd name="T72" fmla="*/ 325 w 325"/>
                <a:gd name="T73" fmla="*/ 241 h 248"/>
                <a:gd name="T74" fmla="*/ 318 w 325"/>
                <a:gd name="T75" fmla="*/ 231 h 248"/>
                <a:gd name="T76" fmla="*/ 309 w 325"/>
                <a:gd name="T77" fmla="*/ 220 h 248"/>
                <a:gd name="T78" fmla="*/ 303 w 325"/>
                <a:gd name="T79" fmla="*/ 207 h 248"/>
                <a:gd name="T80" fmla="*/ 297 w 325"/>
                <a:gd name="T81" fmla="*/ 191 h 248"/>
                <a:gd name="T82" fmla="*/ 296 w 325"/>
                <a:gd name="T83" fmla="*/ 173 h 248"/>
                <a:gd name="T84" fmla="*/ 296 w 325"/>
                <a:gd name="T85" fmla="*/ 154 h 248"/>
                <a:gd name="T86" fmla="*/ 302 w 325"/>
                <a:gd name="T87" fmla="*/ 132 h 248"/>
                <a:gd name="T88" fmla="*/ 312 w 325"/>
                <a:gd name="T89" fmla="*/ 107 h 248"/>
                <a:gd name="T90" fmla="*/ 297 w 325"/>
                <a:gd name="T91" fmla="*/ 104 h 248"/>
                <a:gd name="T92" fmla="*/ 281 w 325"/>
                <a:gd name="T93" fmla="*/ 99 h 248"/>
                <a:gd name="T94" fmla="*/ 266 w 325"/>
                <a:gd name="T95" fmla="*/ 92 h 248"/>
                <a:gd name="T96" fmla="*/ 253 w 325"/>
                <a:gd name="T97" fmla="*/ 83 h 248"/>
                <a:gd name="T98" fmla="*/ 241 w 325"/>
                <a:gd name="T99" fmla="*/ 73 h 248"/>
                <a:gd name="T100" fmla="*/ 232 w 325"/>
                <a:gd name="T101" fmla="*/ 56 h 248"/>
                <a:gd name="T102" fmla="*/ 228 w 325"/>
                <a:gd name="T103" fmla="*/ 39 h 248"/>
                <a:gd name="T104" fmla="*/ 226 w 325"/>
                <a:gd name="T105" fmla="*/ 15 h 248"/>
                <a:gd name="T106" fmla="*/ 217 w 325"/>
                <a:gd name="T107" fmla="*/ 16 h 248"/>
                <a:gd name="T108" fmla="*/ 209 w 325"/>
                <a:gd name="T109" fmla="*/ 19 h 248"/>
                <a:gd name="T110" fmla="*/ 200 w 325"/>
                <a:gd name="T111" fmla="*/ 19 h 248"/>
                <a:gd name="T112" fmla="*/ 191 w 325"/>
                <a:gd name="T113" fmla="*/ 19 h 248"/>
                <a:gd name="T114" fmla="*/ 181 w 325"/>
                <a:gd name="T115" fmla="*/ 18 h 248"/>
                <a:gd name="T116" fmla="*/ 170 w 325"/>
                <a:gd name="T117" fmla="*/ 13 h 248"/>
                <a:gd name="T118" fmla="*/ 160 w 325"/>
                <a:gd name="T119" fmla="*/ 8 h 248"/>
                <a:gd name="T120" fmla="*/ 148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8" y="0"/>
                  </a:moveTo>
                  <a:lnTo>
                    <a:pt x="136" y="3"/>
                  </a:lnTo>
                  <a:lnTo>
                    <a:pt x="123" y="9"/>
                  </a:lnTo>
                  <a:lnTo>
                    <a:pt x="107" y="13"/>
                  </a:lnTo>
                  <a:lnTo>
                    <a:pt x="89" y="19"/>
                  </a:lnTo>
                  <a:lnTo>
                    <a:pt x="70" y="25"/>
                  </a:lnTo>
                  <a:lnTo>
                    <a:pt x="52" y="30"/>
                  </a:lnTo>
                  <a:lnTo>
                    <a:pt x="36" y="33"/>
                  </a:lnTo>
                  <a:lnTo>
                    <a:pt x="21" y="34"/>
                  </a:lnTo>
                  <a:lnTo>
                    <a:pt x="15" y="33"/>
                  </a:lnTo>
                  <a:lnTo>
                    <a:pt x="9" y="33"/>
                  </a:lnTo>
                  <a:lnTo>
                    <a:pt x="3" y="31"/>
                  </a:lnTo>
                  <a:lnTo>
                    <a:pt x="0" y="31"/>
                  </a:lnTo>
                  <a:lnTo>
                    <a:pt x="18" y="42"/>
                  </a:lnTo>
                  <a:lnTo>
                    <a:pt x="34" y="56"/>
                  </a:lnTo>
                  <a:lnTo>
                    <a:pt x="48" y="74"/>
                  </a:lnTo>
                  <a:lnTo>
                    <a:pt x="61" y="93"/>
                  </a:lnTo>
                  <a:lnTo>
                    <a:pt x="71" y="115"/>
                  </a:lnTo>
                  <a:lnTo>
                    <a:pt x="80" y="139"/>
                  </a:lnTo>
                  <a:lnTo>
                    <a:pt x="86" y="163"/>
                  </a:lnTo>
                  <a:lnTo>
                    <a:pt x="90" y="186"/>
                  </a:lnTo>
                  <a:lnTo>
                    <a:pt x="99" y="186"/>
                  </a:lnTo>
                  <a:lnTo>
                    <a:pt x="110" y="189"/>
                  </a:lnTo>
                  <a:lnTo>
                    <a:pt x="121" y="195"/>
                  </a:lnTo>
                  <a:lnTo>
                    <a:pt x="135" y="201"/>
                  </a:lnTo>
                  <a:lnTo>
                    <a:pt x="147" y="211"/>
                  </a:lnTo>
                  <a:lnTo>
                    <a:pt x="158" y="222"/>
                  </a:lnTo>
                  <a:lnTo>
                    <a:pt x="169" y="235"/>
                  </a:lnTo>
                  <a:lnTo>
                    <a:pt x="176" y="248"/>
                  </a:lnTo>
                  <a:lnTo>
                    <a:pt x="185" y="241"/>
                  </a:lnTo>
                  <a:lnTo>
                    <a:pt x="198" y="234"/>
                  </a:lnTo>
                  <a:lnTo>
                    <a:pt x="213" y="228"/>
                  </a:lnTo>
                  <a:lnTo>
                    <a:pt x="231" y="223"/>
                  </a:lnTo>
                  <a:lnTo>
                    <a:pt x="251" y="222"/>
                  </a:lnTo>
                  <a:lnTo>
                    <a:pt x="275" y="223"/>
                  </a:lnTo>
                  <a:lnTo>
                    <a:pt x="299" y="231"/>
                  </a:lnTo>
                  <a:lnTo>
                    <a:pt x="325" y="241"/>
                  </a:lnTo>
                  <a:lnTo>
                    <a:pt x="318" y="231"/>
                  </a:lnTo>
                  <a:lnTo>
                    <a:pt x="309" y="220"/>
                  </a:lnTo>
                  <a:lnTo>
                    <a:pt x="303" y="207"/>
                  </a:lnTo>
                  <a:lnTo>
                    <a:pt x="297" y="191"/>
                  </a:lnTo>
                  <a:lnTo>
                    <a:pt x="296" y="173"/>
                  </a:lnTo>
                  <a:lnTo>
                    <a:pt x="296" y="154"/>
                  </a:lnTo>
                  <a:lnTo>
                    <a:pt x="302" y="132"/>
                  </a:lnTo>
                  <a:lnTo>
                    <a:pt x="312" y="107"/>
                  </a:lnTo>
                  <a:lnTo>
                    <a:pt x="297" y="104"/>
                  </a:lnTo>
                  <a:lnTo>
                    <a:pt x="281" y="99"/>
                  </a:lnTo>
                  <a:lnTo>
                    <a:pt x="266" y="92"/>
                  </a:lnTo>
                  <a:lnTo>
                    <a:pt x="253" y="83"/>
                  </a:lnTo>
                  <a:lnTo>
                    <a:pt x="241" y="73"/>
                  </a:lnTo>
                  <a:lnTo>
                    <a:pt x="232" y="56"/>
                  </a:lnTo>
                  <a:lnTo>
                    <a:pt x="228" y="39"/>
                  </a:lnTo>
                  <a:lnTo>
                    <a:pt x="226" y="15"/>
                  </a:lnTo>
                  <a:lnTo>
                    <a:pt x="217" y="16"/>
                  </a:lnTo>
                  <a:lnTo>
                    <a:pt x="209" y="19"/>
                  </a:lnTo>
                  <a:lnTo>
                    <a:pt x="200" y="19"/>
                  </a:lnTo>
                  <a:lnTo>
                    <a:pt x="191" y="19"/>
                  </a:lnTo>
                  <a:lnTo>
                    <a:pt x="181" y="18"/>
                  </a:lnTo>
                  <a:lnTo>
                    <a:pt x="170" y="13"/>
                  </a:lnTo>
                  <a:lnTo>
                    <a:pt x="160" y="8"/>
                  </a:lnTo>
                  <a:lnTo>
                    <a:pt x="148"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8" name="Freeform 318"/>
            <p:cNvSpPr>
              <a:spLocks/>
            </p:cNvSpPr>
            <p:nvPr/>
          </p:nvSpPr>
          <p:spPr bwMode="auto">
            <a:xfrm>
              <a:off x="1909" y="1185"/>
              <a:ext cx="285" cy="351"/>
            </a:xfrm>
            <a:custGeom>
              <a:avLst/>
              <a:gdLst>
                <a:gd name="T0" fmla="*/ 240 w 285"/>
                <a:gd name="T1" fmla="*/ 170 h 351"/>
                <a:gd name="T2" fmla="*/ 203 w 285"/>
                <a:gd name="T3" fmla="*/ 173 h 351"/>
                <a:gd name="T4" fmla="*/ 155 w 285"/>
                <a:gd name="T5" fmla="*/ 189 h 351"/>
                <a:gd name="T6" fmla="*/ 109 w 285"/>
                <a:gd name="T7" fmla="*/ 229 h 351"/>
                <a:gd name="T8" fmla="*/ 82 w 285"/>
                <a:gd name="T9" fmla="*/ 292 h 351"/>
                <a:gd name="T10" fmla="*/ 63 w 285"/>
                <a:gd name="T11" fmla="*/ 331 h 351"/>
                <a:gd name="T12" fmla="*/ 44 w 285"/>
                <a:gd name="T13" fmla="*/ 340 h 351"/>
                <a:gd name="T14" fmla="*/ 31 w 285"/>
                <a:gd name="T15" fmla="*/ 343 h 351"/>
                <a:gd name="T16" fmla="*/ 17 w 285"/>
                <a:gd name="T17" fmla="*/ 346 h 351"/>
                <a:gd name="T18" fmla="*/ 6 w 285"/>
                <a:gd name="T19" fmla="*/ 350 h 351"/>
                <a:gd name="T20" fmla="*/ 1 w 285"/>
                <a:gd name="T21" fmla="*/ 350 h 351"/>
                <a:gd name="T22" fmla="*/ 0 w 285"/>
                <a:gd name="T23" fmla="*/ 347 h 351"/>
                <a:gd name="T24" fmla="*/ 23 w 285"/>
                <a:gd name="T25" fmla="*/ 335 h 351"/>
                <a:gd name="T26" fmla="*/ 54 w 285"/>
                <a:gd name="T27" fmla="*/ 300 h 351"/>
                <a:gd name="T28" fmla="*/ 68 w 285"/>
                <a:gd name="T29" fmla="*/ 257 h 351"/>
                <a:gd name="T30" fmla="*/ 70 w 285"/>
                <a:gd name="T31" fmla="*/ 220 h 351"/>
                <a:gd name="T32" fmla="*/ 69 w 285"/>
                <a:gd name="T33" fmla="*/ 195 h 351"/>
                <a:gd name="T34" fmla="*/ 63 w 285"/>
                <a:gd name="T35" fmla="*/ 167 h 351"/>
                <a:gd name="T36" fmla="*/ 68 w 285"/>
                <a:gd name="T37" fmla="*/ 149 h 351"/>
                <a:gd name="T38" fmla="*/ 90 w 285"/>
                <a:gd name="T39" fmla="*/ 133 h 351"/>
                <a:gd name="T40" fmla="*/ 110 w 285"/>
                <a:gd name="T41" fmla="*/ 108 h 351"/>
                <a:gd name="T42" fmla="*/ 118 w 285"/>
                <a:gd name="T43" fmla="*/ 78 h 351"/>
                <a:gd name="T44" fmla="*/ 125 w 285"/>
                <a:gd name="T45" fmla="*/ 60 h 351"/>
                <a:gd name="T46" fmla="*/ 158 w 285"/>
                <a:gd name="T47" fmla="*/ 50 h 351"/>
                <a:gd name="T48" fmla="*/ 193 w 285"/>
                <a:gd name="T49" fmla="*/ 32 h 351"/>
                <a:gd name="T50" fmla="*/ 223 w 285"/>
                <a:gd name="T51" fmla="*/ 10 h 351"/>
                <a:gd name="T52" fmla="*/ 231 w 285"/>
                <a:gd name="T53" fmla="*/ 13 h 351"/>
                <a:gd name="T54" fmla="*/ 236 w 285"/>
                <a:gd name="T55" fmla="*/ 47 h 351"/>
                <a:gd name="T56" fmla="*/ 249 w 285"/>
                <a:gd name="T57" fmla="*/ 79 h 351"/>
                <a:gd name="T58" fmla="*/ 271 w 285"/>
                <a:gd name="T59" fmla="*/ 106 h 351"/>
                <a:gd name="T60" fmla="*/ 276 w 285"/>
                <a:gd name="T61" fmla="*/ 116 h 351"/>
                <a:gd name="T62" fmla="*/ 258 w 285"/>
                <a:gd name="T63" fmla="*/ 124 h 351"/>
                <a:gd name="T64" fmla="*/ 245 w 285"/>
                <a:gd name="T65" fmla="*/ 137 h 351"/>
                <a:gd name="T66" fmla="*/ 243 w 285"/>
                <a:gd name="T67" fmla="*/ 158 h 3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1"/>
                <a:gd name="T104" fmla="*/ 285 w 285"/>
                <a:gd name="T105" fmla="*/ 351 h 3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1">
                  <a:moveTo>
                    <a:pt x="249" y="170"/>
                  </a:moveTo>
                  <a:lnTo>
                    <a:pt x="240" y="170"/>
                  </a:lnTo>
                  <a:lnTo>
                    <a:pt x="224" y="170"/>
                  </a:lnTo>
                  <a:lnTo>
                    <a:pt x="203" y="173"/>
                  </a:lnTo>
                  <a:lnTo>
                    <a:pt x="180" y="178"/>
                  </a:lnTo>
                  <a:lnTo>
                    <a:pt x="155" y="189"/>
                  </a:lnTo>
                  <a:lnTo>
                    <a:pt x="131" y="205"/>
                  </a:lnTo>
                  <a:lnTo>
                    <a:pt x="109" y="229"/>
                  </a:lnTo>
                  <a:lnTo>
                    <a:pt x="93" y="263"/>
                  </a:lnTo>
                  <a:lnTo>
                    <a:pt x="82" y="292"/>
                  </a:lnTo>
                  <a:lnTo>
                    <a:pt x="73" y="316"/>
                  </a:lnTo>
                  <a:lnTo>
                    <a:pt x="63" y="331"/>
                  </a:lnTo>
                  <a:lnTo>
                    <a:pt x="51" y="338"/>
                  </a:lnTo>
                  <a:lnTo>
                    <a:pt x="44" y="340"/>
                  </a:lnTo>
                  <a:lnTo>
                    <a:pt x="38" y="341"/>
                  </a:lnTo>
                  <a:lnTo>
                    <a:pt x="31" y="343"/>
                  </a:lnTo>
                  <a:lnTo>
                    <a:pt x="23" y="344"/>
                  </a:lnTo>
                  <a:lnTo>
                    <a:pt x="17" y="346"/>
                  </a:lnTo>
                  <a:lnTo>
                    <a:pt x="11" y="347"/>
                  </a:lnTo>
                  <a:lnTo>
                    <a:pt x="6" y="350"/>
                  </a:lnTo>
                  <a:lnTo>
                    <a:pt x="1" y="351"/>
                  </a:lnTo>
                  <a:lnTo>
                    <a:pt x="1" y="350"/>
                  </a:lnTo>
                  <a:lnTo>
                    <a:pt x="1" y="348"/>
                  </a:lnTo>
                  <a:lnTo>
                    <a:pt x="0" y="347"/>
                  </a:lnTo>
                  <a:lnTo>
                    <a:pt x="0" y="346"/>
                  </a:lnTo>
                  <a:lnTo>
                    <a:pt x="23" y="335"/>
                  </a:lnTo>
                  <a:lnTo>
                    <a:pt x="42" y="319"/>
                  </a:lnTo>
                  <a:lnTo>
                    <a:pt x="54" y="300"/>
                  </a:lnTo>
                  <a:lnTo>
                    <a:pt x="63" y="279"/>
                  </a:lnTo>
                  <a:lnTo>
                    <a:pt x="68" y="257"/>
                  </a:lnTo>
                  <a:lnTo>
                    <a:pt x="70" y="238"/>
                  </a:lnTo>
                  <a:lnTo>
                    <a:pt x="70" y="220"/>
                  </a:lnTo>
                  <a:lnTo>
                    <a:pt x="70" y="207"/>
                  </a:lnTo>
                  <a:lnTo>
                    <a:pt x="69" y="195"/>
                  </a:lnTo>
                  <a:lnTo>
                    <a:pt x="68" y="181"/>
                  </a:lnTo>
                  <a:lnTo>
                    <a:pt x="63" y="167"/>
                  </a:lnTo>
                  <a:lnTo>
                    <a:pt x="59" y="150"/>
                  </a:lnTo>
                  <a:lnTo>
                    <a:pt x="68" y="149"/>
                  </a:lnTo>
                  <a:lnTo>
                    <a:pt x="79" y="143"/>
                  </a:lnTo>
                  <a:lnTo>
                    <a:pt x="90" y="133"/>
                  </a:lnTo>
                  <a:lnTo>
                    <a:pt x="101" y="121"/>
                  </a:lnTo>
                  <a:lnTo>
                    <a:pt x="110" y="108"/>
                  </a:lnTo>
                  <a:lnTo>
                    <a:pt x="116" y="93"/>
                  </a:lnTo>
                  <a:lnTo>
                    <a:pt x="118" y="78"/>
                  </a:lnTo>
                  <a:lnTo>
                    <a:pt x="113" y="62"/>
                  </a:lnTo>
                  <a:lnTo>
                    <a:pt x="125" y="60"/>
                  </a:lnTo>
                  <a:lnTo>
                    <a:pt x="141" y="56"/>
                  </a:lnTo>
                  <a:lnTo>
                    <a:pt x="158" y="50"/>
                  </a:lnTo>
                  <a:lnTo>
                    <a:pt x="177" y="41"/>
                  </a:lnTo>
                  <a:lnTo>
                    <a:pt x="193" y="32"/>
                  </a:lnTo>
                  <a:lnTo>
                    <a:pt x="209" y="22"/>
                  </a:lnTo>
                  <a:lnTo>
                    <a:pt x="223" y="10"/>
                  </a:lnTo>
                  <a:lnTo>
                    <a:pt x="231" y="0"/>
                  </a:lnTo>
                  <a:lnTo>
                    <a:pt x="231" y="13"/>
                  </a:lnTo>
                  <a:lnTo>
                    <a:pt x="233" y="29"/>
                  </a:lnTo>
                  <a:lnTo>
                    <a:pt x="236" y="47"/>
                  </a:lnTo>
                  <a:lnTo>
                    <a:pt x="242" y="63"/>
                  </a:lnTo>
                  <a:lnTo>
                    <a:pt x="249" y="79"/>
                  </a:lnTo>
                  <a:lnTo>
                    <a:pt x="259" y="94"/>
                  </a:lnTo>
                  <a:lnTo>
                    <a:pt x="271" y="106"/>
                  </a:lnTo>
                  <a:lnTo>
                    <a:pt x="285" y="115"/>
                  </a:lnTo>
                  <a:lnTo>
                    <a:pt x="276" y="116"/>
                  </a:lnTo>
                  <a:lnTo>
                    <a:pt x="267" y="119"/>
                  </a:lnTo>
                  <a:lnTo>
                    <a:pt x="258" y="124"/>
                  </a:lnTo>
                  <a:lnTo>
                    <a:pt x="251" y="130"/>
                  </a:lnTo>
                  <a:lnTo>
                    <a:pt x="245" y="137"/>
                  </a:lnTo>
                  <a:lnTo>
                    <a:pt x="243" y="147"/>
                  </a:lnTo>
                  <a:lnTo>
                    <a:pt x="243" y="158"/>
                  </a:lnTo>
                  <a:lnTo>
                    <a:pt x="249" y="17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9" name="Freeform 319"/>
            <p:cNvSpPr>
              <a:spLocks/>
            </p:cNvSpPr>
            <p:nvPr/>
          </p:nvSpPr>
          <p:spPr bwMode="auto">
            <a:xfrm>
              <a:off x="1816" y="1191"/>
              <a:ext cx="168" cy="340"/>
            </a:xfrm>
            <a:custGeom>
              <a:avLst/>
              <a:gdLst>
                <a:gd name="T0" fmla="*/ 90 w 168"/>
                <a:gd name="T1" fmla="*/ 335 h 340"/>
                <a:gd name="T2" fmla="*/ 78 w 168"/>
                <a:gd name="T3" fmla="*/ 325 h 340"/>
                <a:gd name="T4" fmla="*/ 62 w 168"/>
                <a:gd name="T5" fmla="*/ 325 h 340"/>
                <a:gd name="T6" fmla="*/ 53 w 168"/>
                <a:gd name="T7" fmla="*/ 320 h 340"/>
                <a:gd name="T8" fmla="*/ 54 w 168"/>
                <a:gd name="T9" fmla="*/ 311 h 340"/>
                <a:gd name="T10" fmla="*/ 65 w 168"/>
                <a:gd name="T11" fmla="*/ 300 h 340"/>
                <a:gd name="T12" fmla="*/ 81 w 168"/>
                <a:gd name="T13" fmla="*/ 297 h 340"/>
                <a:gd name="T14" fmla="*/ 96 w 168"/>
                <a:gd name="T15" fmla="*/ 291 h 340"/>
                <a:gd name="T16" fmla="*/ 103 w 168"/>
                <a:gd name="T17" fmla="*/ 282 h 340"/>
                <a:gd name="T18" fmla="*/ 104 w 168"/>
                <a:gd name="T19" fmla="*/ 274 h 340"/>
                <a:gd name="T20" fmla="*/ 103 w 168"/>
                <a:gd name="T21" fmla="*/ 269 h 340"/>
                <a:gd name="T22" fmla="*/ 100 w 168"/>
                <a:gd name="T23" fmla="*/ 261 h 340"/>
                <a:gd name="T24" fmla="*/ 91 w 168"/>
                <a:gd name="T25" fmla="*/ 254 h 340"/>
                <a:gd name="T26" fmla="*/ 73 w 168"/>
                <a:gd name="T27" fmla="*/ 254 h 340"/>
                <a:gd name="T28" fmla="*/ 62 w 168"/>
                <a:gd name="T29" fmla="*/ 263 h 340"/>
                <a:gd name="T30" fmla="*/ 60 w 168"/>
                <a:gd name="T31" fmla="*/ 272 h 340"/>
                <a:gd name="T32" fmla="*/ 56 w 168"/>
                <a:gd name="T33" fmla="*/ 282 h 340"/>
                <a:gd name="T34" fmla="*/ 42 w 168"/>
                <a:gd name="T35" fmla="*/ 292 h 340"/>
                <a:gd name="T36" fmla="*/ 38 w 168"/>
                <a:gd name="T37" fmla="*/ 292 h 340"/>
                <a:gd name="T38" fmla="*/ 32 w 168"/>
                <a:gd name="T39" fmla="*/ 288 h 340"/>
                <a:gd name="T40" fmla="*/ 32 w 168"/>
                <a:gd name="T41" fmla="*/ 280 h 340"/>
                <a:gd name="T42" fmla="*/ 36 w 168"/>
                <a:gd name="T43" fmla="*/ 267 h 340"/>
                <a:gd name="T44" fmla="*/ 44 w 168"/>
                <a:gd name="T45" fmla="*/ 257 h 340"/>
                <a:gd name="T46" fmla="*/ 53 w 168"/>
                <a:gd name="T47" fmla="*/ 246 h 340"/>
                <a:gd name="T48" fmla="*/ 54 w 168"/>
                <a:gd name="T49" fmla="*/ 238 h 340"/>
                <a:gd name="T50" fmla="*/ 54 w 168"/>
                <a:gd name="T51" fmla="*/ 233 h 340"/>
                <a:gd name="T52" fmla="*/ 51 w 168"/>
                <a:gd name="T53" fmla="*/ 226 h 340"/>
                <a:gd name="T54" fmla="*/ 42 w 168"/>
                <a:gd name="T55" fmla="*/ 218 h 340"/>
                <a:gd name="T56" fmla="*/ 31 w 168"/>
                <a:gd name="T57" fmla="*/ 215 h 340"/>
                <a:gd name="T58" fmla="*/ 22 w 168"/>
                <a:gd name="T59" fmla="*/ 217 h 340"/>
                <a:gd name="T60" fmla="*/ 16 w 168"/>
                <a:gd name="T61" fmla="*/ 220 h 340"/>
                <a:gd name="T62" fmla="*/ 10 w 168"/>
                <a:gd name="T63" fmla="*/ 224 h 340"/>
                <a:gd name="T64" fmla="*/ 0 w 168"/>
                <a:gd name="T65" fmla="*/ 195 h 340"/>
                <a:gd name="T66" fmla="*/ 14 w 168"/>
                <a:gd name="T67" fmla="*/ 128 h 340"/>
                <a:gd name="T68" fmla="*/ 60 w 168"/>
                <a:gd name="T69" fmla="*/ 68 h 340"/>
                <a:gd name="T70" fmla="*/ 118 w 168"/>
                <a:gd name="T71" fmla="*/ 23 h 340"/>
                <a:gd name="T72" fmla="*/ 150 w 168"/>
                <a:gd name="T73" fmla="*/ 5 h 340"/>
                <a:gd name="T74" fmla="*/ 168 w 168"/>
                <a:gd name="T75" fmla="*/ 0 h 340"/>
                <a:gd name="T76" fmla="*/ 153 w 168"/>
                <a:gd name="T77" fmla="*/ 20 h 340"/>
                <a:gd name="T78" fmla="*/ 137 w 168"/>
                <a:gd name="T79" fmla="*/ 59 h 340"/>
                <a:gd name="T80" fmla="*/ 137 w 168"/>
                <a:gd name="T81" fmla="*/ 93 h 340"/>
                <a:gd name="T82" fmla="*/ 146 w 168"/>
                <a:gd name="T83" fmla="*/ 125 h 340"/>
                <a:gd name="T84" fmla="*/ 156 w 168"/>
                <a:gd name="T85" fmla="*/ 161 h 340"/>
                <a:gd name="T86" fmla="*/ 162 w 168"/>
                <a:gd name="T87" fmla="*/ 189 h 340"/>
                <a:gd name="T88" fmla="*/ 163 w 168"/>
                <a:gd name="T89" fmla="*/ 214 h 340"/>
                <a:gd name="T90" fmla="*/ 161 w 168"/>
                <a:gd name="T91" fmla="*/ 251 h 340"/>
                <a:gd name="T92" fmla="*/ 147 w 168"/>
                <a:gd name="T93" fmla="*/ 294 h 340"/>
                <a:gd name="T94" fmla="*/ 116 w 168"/>
                <a:gd name="T95" fmla="*/ 329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0"/>
                <a:gd name="T146" fmla="*/ 168 w 16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0">
                  <a:moveTo>
                    <a:pt x="93" y="340"/>
                  </a:moveTo>
                  <a:lnTo>
                    <a:pt x="90" y="335"/>
                  </a:lnTo>
                  <a:lnTo>
                    <a:pt x="85" y="329"/>
                  </a:lnTo>
                  <a:lnTo>
                    <a:pt x="78" y="325"/>
                  </a:lnTo>
                  <a:lnTo>
                    <a:pt x="68" y="325"/>
                  </a:lnTo>
                  <a:lnTo>
                    <a:pt x="62" y="325"/>
                  </a:lnTo>
                  <a:lnTo>
                    <a:pt x="57" y="323"/>
                  </a:lnTo>
                  <a:lnTo>
                    <a:pt x="53" y="320"/>
                  </a:lnTo>
                  <a:lnTo>
                    <a:pt x="50" y="317"/>
                  </a:lnTo>
                  <a:lnTo>
                    <a:pt x="54" y="311"/>
                  </a:lnTo>
                  <a:lnTo>
                    <a:pt x="60" y="304"/>
                  </a:lnTo>
                  <a:lnTo>
                    <a:pt x="65" y="300"/>
                  </a:lnTo>
                  <a:lnTo>
                    <a:pt x="69" y="297"/>
                  </a:lnTo>
                  <a:lnTo>
                    <a:pt x="81" y="297"/>
                  </a:lnTo>
                  <a:lnTo>
                    <a:pt x="90" y="295"/>
                  </a:lnTo>
                  <a:lnTo>
                    <a:pt x="96" y="291"/>
                  </a:lnTo>
                  <a:lnTo>
                    <a:pt x="101" y="285"/>
                  </a:lnTo>
                  <a:lnTo>
                    <a:pt x="103" y="282"/>
                  </a:lnTo>
                  <a:lnTo>
                    <a:pt x="103" y="277"/>
                  </a:lnTo>
                  <a:lnTo>
                    <a:pt x="104" y="274"/>
                  </a:lnTo>
                  <a:lnTo>
                    <a:pt x="104" y="272"/>
                  </a:lnTo>
                  <a:lnTo>
                    <a:pt x="103" y="269"/>
                  </a:lnTo>
                  <a:lnTo>
                    <a:pt x="101" y="264"/>
                  </a:lnTo>
                  <a:lnTo>
                    <a:pt x="100" y="261"/>
                  </a:lnTo>
                  <a:lnTo>
                    <a:pt x="99" y="258"/>
                  </a:lnTo>
                  <a:lnTo>
                    <a:pt x="91" y="254"/>
                  </a:lnTo>
                  <a:lnTo>
                    <a:pt x="82" y="252"/>
                  </a:lnTo>
                  <a:lnTo>
                    <a:pt x="73" y="254"/>
                  </a:lnTo>
                  <a:lnTo>
                    <a:pt x="66" y="257"/>
                  </a:lnTo>
                  <a:lnTo>
                    <a:pt x="62" y="263"/>
                  </a:lnTo>
                  <a:lnTo>
                    <a:pt x="60" y="267"/>
                  </a:lnTo>
                  <a:lnTo>
                    <a:pt x="60" y="272"/>
                  </a:lnTo>
                  <a:lnTo>
                    <a:pt x="62" y="276"/>
                  </a:lnTo>
                  <a:lnTo>
                    <a:pt x="56" y="282"/>
                  </a:lnTo>
                  <a:lnTo>
                    <a:pt x="48" y="288"/>
                  </a:lnTo>
                  <a:lnTo>
                    <a:pt x="42" y="292"/>
                  </a:lnTo>
                  <a:lnTo>
                    <a:pt x="39" y="295"/>
                  </a:lnTo>
                  <a:lnTo>
                    <a:pt x="38" y="292"/>
                  </a:lnTo>
                  <a:lnTo>
                    <a:pt x="35" y="291"/>
                  </a:lnTo>
                  <a:lnTo>
                    <a:pt x="32" y="288"/>
                  </a:lnTo>
                  <a:lnTo>
                    <a:pt x="29" y="286"/>
                  </a:lnTo>
                  <a:lnTo>
                    <a:pt x="32" y="280"/>
                  </a:lnTo>
                  <a:lnTo>
                    <a:pt x="35" y="273"/>
                  </a:lnTo>
                  <a:lnTo>
                    <a:pt x="36" y="267"/>
                  </a:lnTo>
                  <a:lnTo>
                    <a:pt x="38" y="261"/>
                  </a:lnTo>
                  <a:lnTo>
                    <a:pt x="44" y="257"/>
                  </a:lnTo>
                  <a:lnTo>
                    <a:pt x="48" y="252"/>
                  </a:lnTo>
                  <a:lnTo>
                    <a:pt x="53" y="246"/>
                  </a:lnTo>
                  <a:lnTo>
                    <a:pt x="54" y="240"/>
                  </a:lnTo>
                  <a:lnTo>
                    <a:pt x="54" y="238"/>
                  </a:lnTo>
                  <a:lnTo>
                    <a:pt x="54" y="236"/>
                  </a:lnTo>
                  <a:lnTo>
                    <a:pt x="54" y="233"/>
                  </a:lnTo>
                  <a:lnTo>
                    <a:pt x="54" y="232"/>
                  </a:lnTo>
                  <a:lnTo>
                    <a:pt x="51" y="226"/>
                  </a:lnTo>
                  <a:lnTo>
                    <a:pt x="48" y="221"/>
                  </a:lnTo>
                  <a:lnTo>
                    <a:pt x="42" y="218"/>
                  </a:lnTo>
                  <a:lnTo>
                    <a:pt x="34" y="215"/>
                  </a:lnTo>
                  <a:lnTo>
                    <a:pt x="31" y="215"/>
                  </a:lnTo>
                  <a:lnTo>
                    <a:pt x="26" y="215"/>
                  </a:lnTo>
                  <a:lnTo>
                    <a:pt x="22" y="217"/>
                  </a:lnTo>
                  <a:lnTo>
                    <a:pt x="19" y="218"/>
                  </a:lnTo>
                  <a:lnTo>
                    <a:pt x="16" y="220"/>
                  </a:lnTo>
                  <a:lnTo>
                    <a:pt x="13" y="221"/>
                  </a:lnTo>
                  <a:lnTo>
                    <a:pt x="10" y="224"/>
                  </a:lnTo>
                  <a:lnTo>
                    <a:pt x="8" y="226"/>
                  </a:lnTo>
                  <a:lnTo>
                    <a:pt x="0" y="195"/>
                  </a:lnTo>
                  <a:lnTo>
                    <a:pt x="3" y="161"/>
                  </a:lnTo>
                  <a:lnTo>
                    <a:pt x="14" y="128"/>
                  </a:lnTo>
                  <a:lnTo>
                    <a:pt x="35" y="96"/>
                  </a:lnTo>
                  <a:lnTo>
                    <a:pt x="60" y="68"/>
                  </a:lnTo>
                  <a:lnTo>
                    <a:pt x="88" y="42"/>
                  </a:lnTo>
                  <a:lnTo>
                    <a:pt x="118" y="23"/>
                  </a:lnTo>
                  <a:lnTo>
                    <a:pt x="143" y="10"/>
                  </a:lnTo>
                  <a:lnTo>
                    <a:pt x="150" y="5"/>
                  </a:lnTo>
                  <a:lnTo>
                    <a:pt x="161" y="1"/>
                  </a:lnTo>
                  <a:lnTo>
                    <a:pt x="168" y="0"/>
                  </a:lnTo>
                  <a:lnTo>
                    <a:pt x="163" y="5"/>
                  </a:lnTo>
                  <a:lnTo>
                    <a:pt x="153" y="20"/>
                  </a:lnTo>
                  <a:lnTo>
                    <a:pt x="144" y="39"/>
                  </a:lnTo>
                  <a:lnTo>
                    <a:pt x="137" y="59"/>
                  </a:lnTo>
                  <a:lnTo>
                    <a:pt x="135" y="79"/>
                  </a:lnTo>
                  <a:lnTo>
                    <a:pt x="137" y="93"/>
                  </a:lnTo>
                  <a:lnTo>
                    <a:pt x="141" y="107"/>
                  </a:lnTo>
                  <a:lnTo>
                    <a:pt x="146" y="125"/>
                  </a:lnTo>
                  <a:lnTo>
                    <a:pt x="152" y="144"/>
                  </a:lnTo>
                  <a:lnTo>
                    <a:pt x="156" y="161"/>
                  </a:lnTo>
                  <a:lnTo>
                    <a:pt x="161" y="175"/>
                  </a:lnTo>
                  <a:lnTo>
                    <a:pt x="162" y="189"/>
                  </a:lnTo>
                  <a:lnTo>
                    <a:pt x="163" y="201"/>
                  </a:lnTo>
                  <a:lnTo>
                    <a:pt x="163" y="214"/>
                  </a:lnTo>
                  <a:lnTo>
                    <a:pt x="163" y="232"/>
                  </a:lnTo>
                  <a:lnTo>
                    <a:pt x="161" y="251"/>
                  </a:lnTo>
                  <a:lnTo>
                    <a:pt x="156" y="273"/>
                  </a:lnTo>
                  <a:lnTo>
                    <a:pt x="147" y="294"/>
                  </a:lnTo>
                  <a:lnTo>
                    <a:pt x="135" y="313"/>
                  </a:lnTo>
                  <a:lnTo>
                    <a:pt x="116" y="329"/>
                  </a:lnTo>
                  <a:lnTo>
                    <a:pt x="93" y="340"/>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0" name="Freeform 320"/>
            <p:cNvSpPr>
              <a:spLocks/>
            </p:cNvSpPr>
            <p:nvPr/>
          </p:nvSpPr>
          <p:spPr bwMode="auto">
            <a:xfrm>
              <a:off x="1551" y="1355"/>
              <a:ext cx="821" cy="578"/>
            </a:xfrm>
            <a:custGeom>
              <a:avLst/>
              <a:gdLst>
                <a:gd name="T0" fmla="*/ 380 w 821"/>
                <a:gd name="T1" fmla="*/ 492 h 578"/>
                <a:gd name="T2" fmla="*/ 335 w 821"/>
                <a:gd name="T3" fmla="*/ 570 h 578"/>
                <a:gd name="T4" fmla="*/ 299 w 821"/>
                <a:gd name="T5" fmla="*/ 504 h 578"/>
                <a:gd name="T6" fmla="*/ 250 w 821"/>
                <a:gd name="T7" fmla="*/ 452 h 578"/>
                <a:gd name="T8" fmla="*/ 234 w 821"/>
                <a:gd name="T9" fmla="*/ 329 h 578"/>
                <a:gd name="T10" fmla="*/ 268 w 821"/>
                <a:gd name="T11" fmla="*/ 273 h 578"/>
                <a:gd name="T12" fmla="*/ 296 w 821"/>
                <a:gd name="T13" fmla="*/ 214 h 578"/>
                <a:gd name="T14" fmla="*/ 276 w 821"/>
                <a:gd name="T15" fmla="*/ 226 h 578"/>
                <a:gd name="T16" fmla="*/ 254 w 821"/>
                <a:gd name="T17" fmla="*/ 278 h 578"/>
                <a:gd name="T18" fmla="*/ 170 w 821"/>
                <a:gd name="T19" fmla="*/ 346 h 578"/>
                <a:gd name="T20" fmla="*/ 104 w 821"/>
                <a:gd name="T21" fmla="*/ 351 h 578"/>
                <a:gd name="T22" fmla="*/ 62 w 821"/>
                <a:gd name="T23" fmla="*/ 337 h 578"/>
                <a:gd name="T24" fmla="*/ 0 w 821"/>
                <a:gd name="T25" fmla="*/ 309 h 578"/>
                <a:gd name="T26" fmla="*/ 52 w 821"/>
                <a:gd name="T27" fmla="*/ 289 h 578"/>
                <a:gd name="T28" fmla="*/ 96 w 821"/>
                <a:gd name="T29" fmla="*/ 235 h 578"/>
                <a:gd name="T30" fmla="*/ 186 w 821"/>
                <a:gd name="T31" fmla="*/ 177 h 578"/>
                <a:gd name="T32" fmla="*/ 241 w 821"/>
                <a:gd name="T33" fmla="*/ 178 h 578"/>
                <a:gd name="T34" fmla="*/ 251 w 821"/>
                <a:gd name="T35" fmla="*/ 183 h 578"/>
                <a:gd name="T36" fmla="*/ 239 w 821"/>
                <a:gd name="T37" fmla="*/ 214 h 578"/>
                <a:gd name="T38" fmla="*/ 247 w 821"/>
                <a:gd name="T39" fmla="*/ 220 h 578"/>
                <a:gd name="T40" fmla="*/ 276 w 821"/>
                <a:gd name="T41" fmla="*/ 214 h 578"/>
                <a:gd name="T42" fmla="*/ 272 w 821"/>
                <a:gd name="T43" fmla="*/ 177 h 578"/>
                <a:gd name="T44" fmla="*/ 281 w 821"/>
                <a:gd name="T45" fmla="*/ 176 h 578"/>
                <a:gd name="T46" fmla="*/ 299 w 821"/>
                <a:gd name="T47" fmla="*/ 198 h 578"/>
                <a:gd name="T48" fmla="*/ 335 w 821"/>
                <a:gd name="T49" fmla="*/ 202 h 578"/>
                <a:gd name="T50" fmla="*/ 364 w 821"/>
                <a:gd name="T51" fmla="*/ 180 h 578"/>
                <a:gd name="T52" fmla="*/ 396 w 821"/>
                <a:gd name="T53" fmla="*/ 171 h 578"/>
                <a:gd name="T54" fmla="*/ 440 w 821"/>
                <a:gd name="T55" fmla="*/ 122 h 578"/>
                <a:gd name="T56" fmla="*/ 538 w 821"/>
                <a:gd name="T57" fmla="*/ 8 h 578"/>
                <a:gd name="T58" fmla="*/ 614 w 821"/>
                <a:gd name="T59" fmla="*/ 0 h 578"/>
                <a:gd name="T60" fmla="*/ 677 w 821"/>
                <a:gd name="T61" fmla="*/ 11 h 578"/>
                <a:gd name="T62" fmla="*/ 743 w 821"/>
                <a:gd name="T63" fmla="*/ 37 h 578"/>
                <a:gd name="T64" fmla="*/ 808 w 821"/>
                <a:gd name="T65" fmla="*/ 40 h 578"/>
                <a:gd name="T66" fmla="*/ 798 w 821"/>
                <a:gd name="T67" fmla="*/ 72 h 578"/>
                <a:gd name="T68" fmla="*/ 709 w 821"/>
                <a:gd name="T69" fmla="*/ 180 h 578"/>
                <a:gd name="T70" fmla="*/ 631 w 821"/>
                <a:gd name="T71" fmla="*/ 215 h 578"/>
                <a:gd name="T72" fmla="*/ 545 w 821"/>
                <a:gd name="T73" fmla="*/ 236 h 578"/>
                <a:gd name="T74" fmla="*/ 467 w 821"/>
                <a:gd name="T75" fmla="*/ 217 h 578"/>
                <a:gd name="T76" fmla="*/ 426 w 821"/>
                <a:gd name="T77" fmla="*/ 195 h 578"/>
                <a:gd name="T78" fmla="*/ 396 w 821"/>
                <a:gd name="T79" fmla="*/ 186 h 578"/>
                <a:gd name="T80" fmla="*/ 364 w 821"/>
                <a:gd name="T81" fmla="*/ 195 h 578"/>
                <a:gd name="T82" fmla="*/ 366 w 821"/>
                <a:gd name="T83" fmla="*/ 210 h 578"/>
                <a:gd name="T84" fmla="*/ 402 w 821"/>
                <a:gd name="T85" fmla="*/ 208 h 578"/>
                <a:gd name="T86" fmla="*/ 445 w 821"/>
                <a:gd name="T87" fmla="*/ 205 h 578"/>
                <a:gd name="T88" fmla="*/ 524 w 821"/>
                <a:gd name="T89" fmla="*/ 233 h 578"/>
                <a:gd name="T90" fmla="*/ 595 w 821"/>
                <a:gd name="T91" fmla="*/ 317 h 578"/>
                <a:gd name="T92" fmla="*/ 617 w 821"/>
                <a:gd name="T93" fmla="*/ 421 h 578"/>
                <a:gd name="T94" fmla="*/ 575 w 821"/>
                <a:gd name="T95" fmla="*/ 419 h 578"/>
                <a:gd name="T96" fmla="*/ 479 w 821"/>
                <a:gd name="T97" fmla="*/ 393 h 578"/>
                <a:gd name="T98" fmla="*/ 418 w 821"/>
                <a:gd name="T99" fmla="*/ 374 h 578"/>
                <a:gd name="T100" fmla="*/ 371 w 821"/>
                <a:gd name="T101" fmla="*/ 300 h 578"/>
                <a:gd name="T102" fmla="*/ 356 w 821"/>
                <a:gd name="T103" fmla="*/ 232 h 578"/>
                <a:gd name="T104" fmla="*/ 322 w 821"/>
                <a:gd name="T105" fmla="*/ 208 h 578"/>
                <a:gd name="T106" fmla="*/ 304 w 821"/>
                <a:gd name="T107" fmla="*/ 214 h 578"/>
                <a:gd name="T108" fmla="*/ 322 w 821"/>
                <a:gd name="T109" fmla="*/ 245 h 578"/>
                <a:gd name="T110" fmla="*/ 383 w 821"/>
                <a:gd name="T111" fmla="*/ 319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8"/>
                <a:gd name="T170" fmla="*/ 821 w 821"/>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8">
                  <a:moveTo>
                    <a:pt x="392" y="341"/>
                  </a:moveTo>
                  <a:lnTo>
                    <a:pt x="400" y="382"/>
                  </a:lnTo>
                  <a:lnTo>
                    <a:pt x="400" y="424"/>
                  </a:lnTo>
                  <a:lnTo>
                    <a:pt x="393" y="462"/>
                  </a:lnTo>
                  <a:lnTo>
                    <a:pt x="380" y="492"/>
                  </a:lnTo>
                  <a:lnTo>
                    <a:pt x="365" y="514"/>
                  </a:lnTo>
                  <a:lnTo>
                    <a:pt x="353" y="535"/>
                  </a:lnTo>
                  <a:lnTo>
                    <a:pt x="344" y="554"/>
                  </a:lnTo>
                  <a:lnTo>
                    <a:pt x="337" y="578"/>
                  </a:lnTo>
                  <a:lnTo>
                    <a:pt x="335" y="570"/>
                  </a:lnTo>
                  <a:lnTo>
                    <a:pt x="331" y="558"/>
                  </a:lnTo>
                  <a:lnTo>
                    <a:pt x="325" y="545"/>
                  </a:lnTo>
                  <a:lnTo>
                    <a:pt x="318" y="532"/>
                  </a:lnTo>
                  <a:lnTo>
                    <a:pt x="309" y="517"/>
                  </a:lnTo>
                  <a:lnTo>
                    <a:pt x="299" y="504"/>
                  </a:lnTo>
                  <a:lnTo>
                    <a:pt x="288" y="490"/>
                  </a:lnTo>
                  <a:lnTo>
                    <a:pt x="278" y="481"/>
                  </a:lnTo>
                  <a:lnTo>
                    <a:pt x="266" y="473"/>
                  </a:lnTo>
                  <a:lnTo>
                    <a:pt x="257" y="462"/>
                  </a:lnTo>
                  <a:lnTo>
                    <a:pt x="250" y="452"/>
                  </a:lnTo>
                  <a:lnTo>
                    <a:pt x="244" y="442"/>
                  </a:lnTo>
                  <a:lnTo>
                    <a:pt x="232" y="409"/>
                  </a:lnTo>
                  <a:lnTo>
                    <a:pt x="229" y="378"/>
                  </a:lnTo>
                  <a:lnTo>
                    <a:pt x="231" y="350"/>
                  </a:lnTo>
                  <a:lnTo>
                    <a:pt x="234" y="329"/>
                  </a:lnTo>
                  <a:lnTo>
                    <a:pt x="238" y="319"/>
                  </a:lnTo>
                  <a:lnTo>
                    <a:pt x="244" y="307"/>
                  </a:lnTo>
                  <a:lnTo>
                    <a:pt x="250" y="295"/>
                  </a:lnTo>
                  <a:lnTo>
                    <a:pt x="259" y="285"/>
                  </a:lnTo>
                  <a:lnTo>
                    <a:pt x="268" y="273"/>
                  </a:lnTo>
                  <a:lnTo>
                    <a:pt x="276" y="260"/>
                  </a:lnTo>
                  <a:lnTo>
                    <a:pt x="284" y="246"/>
                  </a:lnTo>
                  <a:lnTo>
                    <a:pt x="291" y="233"/>
                  </a:lnTo>
                  <a:lnTo>
                    <a:pt x="294" y="224"/>
                  </a:lnTo>
                  <a:lnTo>
                    <a:pt x="296" y="214"/>
                  </a:lnTo>
                  <a:lnTo>
                    <a:pt x="294" y="207"/>
                  </a:lnTo>
                  <a:lnTo>
                    <a:pt x="291" y="205"/>
                  </a:lnTo>
                  <a:lnTo>
                    <a:pt x="284" y="210"/>
                  </a:lnTo>
                  <a:lnTo>
                    <a:pt x="279" y="217"/>
                  </a:lnTo>
                  <a:lnTo>
                    <a:pt x="276" y="226"/>
                  </a:lnTo>
                  <a:lnTo>
                    <a:pt x="273" y="233"/>
                  </a:lnTo>
                  <a:lnTo>
                    <a:pt x="270" y="245"/>
                  </a:lnTo>
                  <a:lnTo>
                    <a:pt x="266" y="257"/>
                  </a:lnTo>
                  <a:lnTo>
                    <a:pt x="260" y="267"/>
                  </a:lnTo>
                  <a:lnTo>
                    <a:pt x="254" y="278"/>
                  </a:lnTo>
                  <a:lnTo>
                    <a:pt x="241" y="297"/>
                  </a:lnTo>
                  <a:lnTo>
                    <a:pt x="225" y="313"/>
                  </a:lnTo>
                  <a:lnTo>
                    <a:pt x="207" y="328"/>
                  </a:lnTo>
                  <a:lnTo>
                    <a:pt x="189" y="338"/>
                  </a:lnTo>
                  <a:lnTo>
                    <a:pt x="170" y="346"/>
                  </a:lnTo>
                  <a:lnTo>
                    <a:pt x="151" y="351"/>
                  </a:lnTo>
                  <a:lnTo>
                    <a:pt x="133" y="354"/>
                  </a:lnTo>
                  <a:lnTo>
                    <a:pt x="115" y="354"/>
                  </a:lnTo>
                  <a:lnTo>
                    <a:pt x="110" y="353"/>
                  </a:lnTo>
                  <a:lnTo>
                    <a:pt x="104" y="351"/>
                  </a:lnTo>
                  <a:lnTo>
                    <a:pt x="98" y="351"/>
                  </a:lnTo>
                  <a:lnTo>
                    <a:pt x="93" y="350"/>
                  </a:lnTo>
                  <a:lnTo>
                    <a:pt x="83" y="346"/>
                  </a:lnTo>
                  <a:lnTo>
                    <a:pt x="73" y="341"/>
                  </a:lnTo>
                  <a:lnTo>
                    <a:pt x="62" y="337"/>
                  </a:lnTo>
                  <a:lnTo>
                    <a:pt x="52" y="331"/>
                  </a:lnTo>
                  <a:lnTo>
                    <a:pt x="42" y="326"/>
                  </a:lnTo>
                  <a:lnTo>
                    <a:pt x="28" y="320"/>
                  </a:lnTo>
                  <a:lnTo>
                    <a:pt x="15" y="314"/>
                  </a:lnTo>
                  <a:lnTo>
                    <a:pt x="0" y="309"/>
                  </a:lnTo>
                  <a:lnTo>
                    <a:pt x="9" y="306"/>
                  </a:lnTo>
                  <a:lnTo>
                    <a:pt x="18" y="303"/>
                  </a:lnTo>
                  <a:lnTo>
                    <a:pt x="30" y="300"/>
                  </a:lnTo>
                  <a:lnTo>
                    <a:pt x="42" y="295"/>
                  </a:lnTo>
                  <a:lnTo>
                    <a:pt x="52" y="289"/>
                  </a:lnTo>
                  <a:lnTo>
                    <a:pt x="62" y="283"/>
                  </a:lnTo>
                  <a:lnTo>
                    <a:pt x="71" y="275"/>
                  </a:lnTo>
                  <a:lnTo>
                    <a:pt x="77" y="266"/>
                  </a:lnTo>
                  <a:lnTo>
                    <a:pt x="86" y="251"/>
                  </a:lnTo>
                  <a:lnTo>
                    <a:pt x="96" y="235"/>
                  </a:lnTo>
                  <a:lnTo>
                    <a:pt x="111" y="218"/>
                  </a:lnTo>
                  <a:lnTo>
                    <a:pt x="127" y="202"/>
                  </a:lnTo>
                  <a:lnTo>
                    <a:pt x="145" y="190"/>
                  </a:lnTo>
                  <a:lnTo>
                    <a:pt x="164" y="181"/>
                  </a:lnTo>
                  <a:lnTo>
                    <a:pt x="186" y="177"/>
                  </a:lnTo>
                  <a:lnTo>
                    <a:pt x="207" y="180"/>
                  </a:lnTo>
                  <a:lnTo>
                    <a:pt x="216" y="184"/>
                  </a:lnTo>
                  <a:lnTo>
                    <a:pt x="226" y="184"/>
                  </a:lnTo>
                  <a:lnTo>
                    <a:pt x="235" y="183"/>
                  </a:lnTo>
                  <a:lnTo>
                    <a:pt x="241" y="178"/>
                  </a:lnTo>
                  <a:lnTo>
                    <a:pt x="245" y="176"/>
                  </a:lnTo>
                  <a:lnTo>
                    <a:pt x="250" y="176"/>
                  </a:lnTo>
                  <a:lnTo>
                    <a:pt x="254" y="176"/>
                  </a:lnTo>
                  <a:lnTo>
                    <a:pt x="259" y="177"/>
                  </a:lnTo>
                  <a:lnTo>
                    <a:pt x="251" y="183"/>
                  </a:lnTo>
                  <a:lnTo>
                    <a:pt x="245" y="192"/>
                  </a:lnTo>
                  <a:lnTo>
                    <a:pt x="239" y="201"/>
                  </a:lnTo>
                  <a:lnTo>
                    <a:pt x="238" y="210"/>
                  </a:lnTo>
                  <a:lnTo>
                    <a:pt x="238" y="211"/>
                  </a:lnTo>
                  <a:lnTo>
                    <a:pt x="239" y="214"/>
                  </a:lnTo>
                  <a:lnTo>
                    <a:pt x="239" y="215"/>
                  </a:lnTo>
                  <a:lnTo>
                    <a:pt x="241" y="217"/>
                  </a:lnTo>
                  <a:lnTo>
                    <a:pt x="242" y="218"/>
                  </a:lnTo>
                  <a:lnTo>
                    <a:pt x="245" y="220"/>
                  </a:lnTo>
                  <a:lnTo>
                    <a:pt x="247" y="220"/>
                  </a:lnTo>
                  <a:lnTo>
                    <a:pt x="248" y="221"/>
                  </a:lnTo>
                  <a:lnTo>
                    <a:pt x="256" y="223"/>
                  </a:lnTo>
                  <a:lnTo>
                    <a:pt x="265" y="221"/>
                  </a:lnTo>
                  <a:lnTo>
                    <a:pt x="270" y="218"/>
                  </a:lnTo>
                  <a:lnTo>
                    <a:pt x="276" y="214"/>
                  </a:lnTo>
                  <a:lnTo>
                    <a:pt x="279" y="205"/>
                  </a:lnTo>
                  <a:lnTo>
                    <a:pt x="281" y="196"/>
                  </a:lnTo>
                  <a:lnTo>
                    <a:pt x="278" y="189"/>
                  </a:lnTo>
                  <a:lnTo>
                    <a:pt x="275" y="181"/>
                  </a:lnTo>
                  <a:lnTo>
                    <a:pt x="272" y="177"/>
                  </a:lnTo>
                  <a:lnTo>
                    <a:pt x="272" y="174"/>
                  </a:lnTo>
                  <a:lnTo>
                    <a:pt x="275" y="173"/>
                  </a:lnTo>
                  <a:lnTo>
                    <a:pt x="278" y="171"/>
                  </a:lnTo>
                  <a:lnTo>
                    <a:pt x="279" y="173"/>
                  </a:lnTo>
                  <a:lnTo>
                    <a:pt x="281" y="176"/>
                  </a:lnTo>
                  <a:lnTo>
                    <a:pt x="282" y="180"/>
                  </a:lnTo>
                  <a:lnTo>
                    <a:pt x="284" y="186"/>
                  </a:lnTo>
                  <a:lnTo>
                    <a:pt x="285" y="192"/>
                  </a:lnTo>
                  <a:lnTo>
                    <a:pt x="291" y="198"/>
                  </a:lnTo>
                  <a:lnTo>
                    <a:pt x="299" y="198"/>
                  </a:lnTo>
                  <a:lnTo>
                    <a:pt x="310" y="192"/>
                  </a:lnTo>
                  <a:lnTo>
                    <a:pt x="315" y="196"/>
                  </a:lnTo>
                  <a:lnTo>
                    <a:pt x="321" y="199"/>
                  </a:lnTo>
                  <a:lnTo>
                    <a:pt x="328" y="202"/>
                  </a:lnTo>
                  <a:lnTo>
                    <a:pt x="335" y="202"/>
                  </a:lnTo>
                  <a:lnTo>
                    <a:pt x="341" y="201"/>
                  </a:lnTo>
                  <a:lnTo>
                    <a:pt x="349" y="198"/>
                  </a:lnTo>
                  <a:lnTo>
                    <a:pt x="355" y="190"/>
                  </a:lnTo>
                  <a:lnTo>
                    <a:pt x="359" y="181"/>
                  </a:lnTo>
                  <a:lnTo>
                    <a:pt x="364" y="180"/>
                  </a:lnTo>
                  <a:lnTo>
                    <a:pt x="369" y="177"/>
                  </a:lnTo>
                  <a:lnTo>
                    <a:pt x="375" y="176"/>
                  </a:lnTo>
                  <a:lnTo>
                    <a:pt x="381" y="174"/>
                  </a:lnTo>
                  <a:lnTo>
                    <a:pt x="389" y="173"/>
                  </a:lnTo>
                  <a:lnTo>
                    <a:pt x="396" y="171"/>
                  </a:lnTo>
                  <a:lnTo>
                    <a:pt x="402" y="170"/>
                  </a:lnTo>
                  <a:lnTo>
                    <a:pt x="409" y="168"/>
                  </a:lnTo>
                  <a:lnTo>
                    <a:pt x="421" y="161"/>
                  </a:lnTo>
                  <a:lnTo>
                    <a:pt x="431" y="146"/>
                  </a:lnTo>
                  <a:lnTo>
                    <a:pt x="440" y="122"/>
                  </a:lnTo>
                  <a:lnTo>
                    <a:pt x="451" y="93"/>
                  </a:lnTo>
                  <a:lnTo>
                    <a:pt x="467" y="59"/>
                  </a:lnTo>
                  <a:lnTo>
                    <a:pt x="489" y="35"/>
                  </a:lnTo>
                  <a:lnTo>
                    <a:pt x="513" y="19"/>
                  </a:lnTo>
                  <a:lnTo>
                    <a:pt x="538" y="8"/>
                  </a:lnTo>
                  <a:lnTo>
                    <a:pt x="561" y="3"/>
                  </a:lnTo>
                  <a:lnTo>
                    <a:pt x="582" y="0"/>
                  </a:lnTo>
                  <a:lnTo>
                    <a:pt x="598" y="0"/>
                  </a:lnTo>
                  <a:lnTo>
                    <a:pt x="607" y="0"/>
                  </a:lnTo>
                  <a:lnTo>
                    <a:pt x="614" y="0"/>
                  </a:lnTo>
                  <a:lnTo>
                    <a:pt x="623" y="1"/>
                  </a:lnTo>
                  <a:lnTo>
                    <a:pt x="635" y="3"/>
                  </a:lnTo>
                  <a:lnTo>
                    <a:pt x="648" y="4"/>
                  </a:lnTo>
                  <a:lnTo>
                    <a:pt x="663" y="8"/>
                  </a:lnTo>
                  <a:lnTo>
                    <a:pt x="677" y="11"/>
                  </a:lnTo>
                  <a:lnTo>
                    <a:pt x="691" y="17"/>
                  </a:lnTo>
                  <a:lnTo>
                    <a:pt x="703" y="23"/>
                  </a:lnTo>
                  <a:lnTo>
                    <a:pt x="715" y="29"/>
                  </a:lnTo>
                  <a:lnTo>
                    <a:pt x="728" y="34"/>
                  </a:lnTo>
                  <a:lnTo>
                    <a:pt x="743" y="37"/>
                  </a:lnTo>
                  <a:lnTo>
                    <a:pt x="756" y="40"/>
                  </a:lnTo>
                  <a:lnTo>
                    <a:pt x="771" y="41"/>
                  </a:lnTo>
                  <a:lnTo>
                    <a:pt x="784" y="41"/>
                  </a:lnTo>
                  <a:lnTo>
                    <a:pt x="796" y="41"/>
                  </a:lnTo>
                  <a:lnTo>
                    <a:pt x="808" y="40"/>
                  </a:lnTo>
                  <a:lnTo>
                    <a:pt x="821" y="40"/>
                  </a:lnTo>
                  <a:lnTo>
                    <a:pt x="821" y="44"/>
                  </a:lnTo>
                  <a:lnTo>
                    <a:pt x="815" y="50"/>
                  </a:lnTo>
                  <a:lnTo>
                    <a:pt x="809" y="56"/>
                  </a:lnTo>
                  <a:lnTo>
                    <a:pt x="798" y="72"/>
                  </a:lnTo>
                  <a:lnTo>
                    <a:pt x="783" y="93"/>
                  </a:lnTo>
                  <a:lnTo>
                    <a:pt x="765" y="116"/>
                  </a:lnTo>
                  <a:lnTo>
                    <a:pt x="747" y="139"/>
                  </a:lnTo>
                  <a:lnTo>
                    <a:pt x="728" y="161"/>
                  </a:lnTo>
                  <a:lnTo>
                    <a:pt x="709" y="180"/>
                  </a:lnTo>
                  <a:lnTo>
                    <a:pt x="690" y="195"/>
                  </a:lnTo>
                  <a:lnTo>
                    <a:pt x="672" y="202"/>
                  </a:lnTo>
                  <a:lnTo>
                    <a:pt x="660" y="205"/>
                  </a:lnTo>
                  <a:lnTo>
                    <a:pt x="647" y="211"/>
                  </a:lnTo>
                  <a:lnTo>
                    <a:pt x="631" y="215"/>
                  </a:lnTo>
                  <a:lnTo>
                    <a:pt x="613" y="221"/>
                  </a:lnTo>
                  <a:lnTo>
                    <a:pt x="594" y="227"/>
                  </a:lnTo>
                  <a:lnTo>
                    <a:pt x="576" y="232"/>
                  </a:lnTo>
                  <a:lnTo>
                    <a:pt x="560" y="235"/>
                  </a:lnTo>
                  <a:lnTo>
                    <a:pt x="545" y="236"/>
                  </a:lnTo>
                  <a:lnTo>
                    <a:pt x="532" y="235"/>
                  </a:lnTo>
                  <a:lnTo>
                    <a:pt x="516" y="232"/>
                  </a:lnTo>
                  <a:lnTo>
                    <a:pt x="498" y="227"/>
                  </a:lnTo>
                  <a:lnTo>
                    <a:pt x="482" y="221"/>
                  </a:lnTo>
                  <a:lnTo>
                    <a:pt x="467" y="217"/>
                  </a:lnTo>
                  <a:lnTo>
                    <a:pt x="454" y="211"/>
                  </a:lnTo>
                  <a:lnTo>
                    <a:pt x="443" y="207"/>
                  </a:lnTo>
                  <a:lnTo>
                    <a:pt x="437" y="204"/>
                  </a:lnTo>
                  <a:lnTo>
                    <a:pt x="431" y="199"/>
                  </a:lnTo>
                  <a:lnTo>
                    <a:pt x="426" y="195"/>
                  </a:lnTo>
                  <a:lnTo>
                    <a:pt x="418" y="190"/>
                  </a:lnTo>
                  <a:lnTo>
                    <a:pt x="412" y="186"/>
                  </a:lnTo>
                  <a:lnTo>
                    <a:pt x="408" y="184"/>
                  </a:lnTo>
                  <a:lnTo>
                    <a:pt x="402" y="184"/>
                  </a:lnTo>
                  <a:lnTo>
                    <a:pt x="396" y="186"/>
                  </a:lnTo>
                  <a:lnTo>
                    <a:pt x="389" y="186"/>
                  </a:lnTo>
                  <a:lnTo>
                    <a:pt x="380" y="189"/>
                  </a:lnTo>
                  <a:lnTo>
                    <a:pt x="374" y="190"/>
                  </a:lnTo>
                  <a:lnTo>
                    <a:pt x="368" y="192"/>
                  </a:lnTo>
                  <a:lnTo>
                    <a:pt x="364" y="195"/>
                  </a:lnTo>
                  <a:lnTo>
                    <a:pt x="359" y="199"/>
                  </a:lnTo>
                  <a:lnTo>
                    <a:pt x="358" y="202"/>
                  </a:lnTo>
                  <a:lnTo>
                    <a:pt x="359" y="205"/>
                  </a:lnTo>
                  <a:lnTo>
                    <a:pt x="364" y="208"/>
                  </a:lnTo>
                  <a:lnTo>
                    <a:pt x="366" y="210"/>
                  </a:lnTo>
                  <a:lnTo>
                    <a:pt x="372" y="210"/>
                  </a:lnTo>
                  <a:lnTo>
                    <a:pt x="378" y="210"/>
                  </a:lnTo>
                  <a:lnTo>
                    <a:pt x="386" y="210"/>
                  </a:lnTo>
                  <a:lnTo>
                    <a:pt x="395" y="208"/>
                  </a:lnTo>
                  <a:lnTo>
                    <a:pt x="402" y="208"/>
                  </a:lnTo>
                  <a:lnTo>
                    <a:pt x="411" y="207"/>
                  </a:lnTo>
                  <a:lnTo>
                    <a:pt x="420" y="205"/>
                  </a:lnTo>
                  <a:lnTo>
                    <a:pt x="427" y="204"/>
                  </a:lnTo>
                  <a:lnTo>
                    <a:pt x="436" y="204"/>
                  </a:lnTo>
                  <a:lnTo>
                    <a:pt x="445" y="205"/>
                  </a:lnTo>
                  <a:lnTo>
                    <a:pt x="455" y="207"/>
                  </a:lnTo>
                  <a:lnTo>
                    <a:pt x="468" y="210"/>
                  </a:lnTo>
                  <a:lnTo>
                    <a:pt x="483" y="215"/>
                  </a:lnTo>
                  <a:lnTo>
                    <a:pt x="502" y="223"/>
                  </a:lnTo>
                  <a:lnTo>
                    <a:pt x="524" y="233"/>
                  </a:lnTo>
                  <a:lnTo>
                    <a:pt x="542" y="244"/>
                  </a:lnTo>
                  <a:lnTo>
                    <a:pt x="558" y="258"/>
                  </a:lnTo>
                  <a:lnTo>
                    <a:pt x="572" y="276"/>
                  </a:lnTo>
                  <a:lnTo>
                    <a:pt x="585" y="295"/>
                  </a:lnTo>
                  <a:lnTo>
                    <a:pt x="595" y="317"/>
                  </a:lnTo>
                  <a:lnTo>
                    <a:pt x="604" y="341"/>
                  </a:lnTo>
                  <a:lnTo>
                    <a:pt x="610" y="365"/>
                  </a:lnTo>
                  <a:lnTo>
                    <a:pt x="614" y="388"/>
                  </a:lnTo>
                  <a:lnTo>
                    <a:pt x="616" y="405"/>
                  </a:lnTo>
                  <a:lnTo>
                    <a:pt x="617" y="421"/>
                  </a:lnTo>
                  <a:lnTo>
                    <a:pt x="617" y="436"/>
                  </a:lnTo>
                  <a:lnTo>
                    <a:pt x="616" y="450"/>
                  </a:lnTo>
                  <a:lnTo>
                    <a:pt x="606" y="439"/>
                  </a:lnTo>
                  <a:lnTo>
                    <a:pt x="592" y="430"/>
                  </a:lnTo>
                  <a:lnTo>
                    <a:pt x="575" y="419"/>
                  </a:lnTo>
                  <a:lnTo>
                    <a:pt x="555" y="412"/>
                  </a:lnTo>
                  <a:lnTo>
                    <a:pt x="535" y="406"/>
                  </a:lnTo>
                  <a:lnTo>
                    <a:pt x="514" y="400"/>
                  </a:lnTo>
                  <a:lnTo>
                    <a:pt x="495" y="396"/>
                  </a:lnTo>
                  <a:lnTo>
                    <a:pt x="479" y="393"/>
                  </a:lnTo>
                  <a:lnTo>
                    <a:pt x="468" y="391"/>
                  </a:lnTo>
                  <a:lnTo>
                    <a:pt x="455" y="388"/>
                  </a:lnTo>
                  <a:lnTo>
                    <a:pt x="443" y="385"/>
                  </a:lnTo>
                  <a:lnTo>
                    <a:pt x="430" y="381"/>
                  </a:lnTo>
                  <a:lnTo>
                    <a:pt x="418" y="374"/>
                  </a:lnTo>
                  <a:lnTo>
                    <a:pt x="406" y="365"/>
                  </a:lnTo>
                  <a:lnTo>
                    <a:pt x="397" y="353"/>
                  </a:lnTo>
                  <a:lnTo>
                    <a:pt x="390" y="338"/>
                  </a:lnTo>
                  <a:lnTo>
                    <a:pt x="381" y="316"/>
                  </a:lnTo>
                  <a:lnTo>
                    <a:pt x="371" y="300"/>
                  </a:lnTo>
                  <a:lnTo>
                    <a:pt x="365" y="280"/>
                  </a:lnTo>
                  <a:lnTo>
                    <a:pt x="365" y="254"/>
                  </a:lnTo>
                  <a:lnTo>
                    <a:pt x="365" y="246"/>
                  </a:lnTo>
                  <a:lnTo>
                    <a:pt x="361" y="239"/>
                  </a:lnTo>
                  <a:lnTo>
                    <a:pt x="356" y="232"/>
                  </a:lnTo>
                  <a:lnTo>
                    <a:pt x="349" y="226"/>
                  </a:lnTo>
                  <a:lnTo>
                    <a:pt x="341" y="220"/>
                  </a:lnTo>
                  <a:lnTo>
                    <a:pt x="334" y="215"/>
                  </a:lnTo>
                  <a:lnTo>
                    <a:pt x="328" y="211"/>
                  </a:lnTo>
                  <a:lnTo>
                    <a:pt x="322" y="208"/>
                  </a:lnTo>
                  <a:lnTo>
                    <a:pt x="315" y="205"/>
                  </a:lnTo>
                  <a:lnTo>
                    <a:pt x="309" y="204"/>
                  </a:lnTo>
                  <a:lnTo>
                    <a:pt x="304" y="204"/>
                  </a:lnTo>
                  <a:lnTo>
                    <a:pt x="303" y="208"/>
                  </a:lnTo>
                  <a:lnTo>
                    <a:pt x="304" y="214"/>
                  </a:lnTo>
                  <a:lnTo>
                    <a:pt x="304" y="220"/>
                  </a:lnTo>
                  <a:lnTo>
                    <a:pt x="306" y="227"/>
                  </a:lnTo>
                  <a:lnTo>
                    <a:pt x="309" y="233"/>
                  </a:lnTo>
                  <a:lnTo>
                    <a:pt x="313" y="238"/>
                  </a:lnTo>
                  <a:lnTo>
                    <a:pt x="322" y="245"/>
                  </a:lnTo>
                  <a:lnTo>
                    <a:pt x="333" y="255"/>
                  </a:lnTo>
                  <a:lnTo>
                    <a:pt x="346" y="267"/>
                  </a:lnTo>
                  <a:lnTo>
                    <a:pt x="359" y="282"/>
                  </a:lnTo>
                  <a:lnTo>
                    <a:pt x="372" y="300"/>
                  </a:lnTo>
                  <a:lnTo>
                    <a:pt x="383" y="319"/>
                  </a:lnTo>
                  <a:lnTo>
                    <a:pt x="392" y="34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1" name="Freeform 321"/>
            <p:cNvSpPr>
              <a:spLocks/>
            </p:cNvSpPr>
            <p:nvPr/>
          </p:nvSpPr>
          <p:spPr bwMode="auto">
            <a:xfrm>
              <a:off x="1565" y="1269"/>
              <a:ext cx="246" cy="251"/>
            </a:xfrm>
            <a:custGeom>
              <a:avLst/>
              <a:gdLst>
                <a:gd name="T0" fmla="*/ 187 w 246"/>
                <a:gd name="T1" fmla="*/ 242 h 251"/>
                <a:gd name="T2" fmla="*/ 196 w 246"/>
                <a:gd name="T3" fmla="*/ 228 h 251"/>
                <a:gd name="T4" fmla="*/ 211 w 246"/>
                <a:gd name="T5" fmla="*/ 225 h 251"/>
                <a:gd name="T6" fmla="*/ 221 w 246"/>
                <a:gd name="T7" fmla="*/ 229 h 251"/>
                <a:gd name="T8" fmla="*/ 224 w 246"/>
                <a:gd name="T9" fmla="*/ 233 h 251"/>
                <a:gd name="T10" fmla="*/ 231 w 246"/>
                <a:gd name="T11" fmla="*/ 235 h 251"/>
                <a:gd name="T12" fmla="*/ 243 w 246"/>
                <a:gd name="T13" fmla="*/ 238 h 251"/>
                <a:gd name="T14" fmla="*/ 246 w 246"/>
                <a:gd name="T15" fmla="*/ 236 h 251"/>
                <a:gd name="T16" fmla="*/ 242 w 246"/>
                <a:gd name="T17" fmla="*/ 229 h 251"/>
                <a:gd name="T18" fmla="*/ 233 w 246"/>
                <a:gd name="T19" fmla="*/ 222 h 251"/>
                <a:gd name="T20" fmla="*/ 225 w 246"/>
                <a:gd name="T21" fmla="*/ 220 h 251"/>
                <a:gd name="T22" fmla="*/ 214 w 246"/>
                <a:gd name="T23" fmla="*/ 220 h 251"/>
                <a:gd name="T24" fmla="*/ 205 w 246"/>
                <a:gd name="T25" fmla="*/ 211 h 251"/>
                <a:gd name="T26" fmla="*/ 202 w 246"/>
                <a:gd name="T27" fmla="*/ 199 h 251"/>
                <a:gd name="T28" fmla="*/ 202 w 246"/>
                <a:gd name="T29" fmla="*/ 192 h 251"/>
                <a:gd name="T30" fmla="*/ 206 w 246"/>
                <a:gd name="T31" fmla="*/ 188 h 251"/>
                <a:gd name="T32" fmla="*/ 212 w 246"/>
                <a:gd name="T33" fmla="*/ 180 h 251"/>
                <a:gd name="T34" fmla="*/ 224 w 246"/>
                <a:gd name="T35" fmla="*/ 176 h 251"/>
                <a:gd name="T36" fmla="*/ 234 w 246"/>
                <a:gd name="T37" fmla="*/ 151 h 251"/>
                <a:gd name="T38" fmla="*/ 225 w 246"/>
                <a:gd name="T39" fmla="*/ 103 h 251"/>
                <a:gd name="T40" fmla="*/ 194 w 246"/>
                <a:gd name="T41" fmla="*/ 63 h 251"/>
                <a:gd name="T42" fmla="*/ 137 w 246"/>
                <a:gd name="T43" fmla="*/ 35 h 251"/>
                <a:gd name="T44" fmla="*/ 85 w 246"/>
                <a:gd name="T45" fmla="*/ 25 h 251"/>
                <a:gd name="T46" fmla="*/ 56 w 246"/>
                <a:gd name="T47" fmla="*/ 18 h 251"/>
                <a:gd name="T48" fmla="*/ 28 w 246"/>
                <a:gd name="T49" fmla="*/ 10 h 251"/>
                <a:gd name="T50" fmla="*/ 7 w 246"/>
                <a:gd name="T51" fmla="*/ 3 h 251"/>
                <a:gd name="T52" fmla="*/ 8 w 246"/>
                <a:gd name="T53" fmla="*/ 12 h 251"/>
                <a:gd name="T54" fmla="*/ 23 w 246"/>
                <a:gd name="T55" fmla="*/ 43 h 251"/>
                <a:gd name="T56" fmla="*/ 35 w 246"/>
                <a:gd name="T57" fmla="*/ 77 h 251"/>
                <a:gd name="T58" fmla="*/ 44 w 246"/>
                <a:gd name="T59" fmla="*/ 109 h 251"/>
                <a:gd name="T60" fmla="*/ 51 w 246"/>
                <a:gd name="T61" fmla="*/ 140 h 251"/>
                <a:gd name="T62" fmla="*/ 68 w 246"/>
                <a:gd name="T63" fmla="*/ 179 h 251"/>
                <a:gd name="T64" fmla="*/ 100 w 246"/>
                <a:gd name="T65" fmla="*/ 220 h 251"/>
                <a:gd name="T66" fmla="*/ 152 w 246"/>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51"/>
                <a:gd name="T104" fmla="*/ 246 w 246"/>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51">
                  <a:moveTo>
                    <a:pt x="187" y="251"/>
                  </a:moveTo>
                  <a:lnTo>
                    <a:pt x="187" y="242"/>
                  </a:lnTo>
                  <a:lnTo>
                    <a:pt x="190" y="233"/>
                  </a:lnTo>
                  <a:lnTo>
                    <a:pt x="196" y="228"/>
                  </a:lnTo>
                  <a:lnTo>
                    <a:pt x="203" y="225"/>
                  </a:lnTo>
                  <a:lnTo>
                    <a:pt x="211" y="225"/>
                  </a:lnTo>
                  <a:lnTo>
                    <a:pt x="217" y="226"/>
                  </a:lnTo>
                  <a:lnTo>
                    <a:pt x="221" y="229"/>
                  </a:lnTo>
                  <a:lnTo>
                    <a:pt x="223" y="232"/>
                  </a:lnTo>
                  <a:lnTo>
                    <a:pt x="224" y="233"/>
                  </a:lnTo>
                  <a:lnTo>
                    <a:pt x="227" y="235"/>
                  </a:lnTo>
                  <a:lnTo>
                    <a:pt x="231" y="235"/>
                  </a:lnTo>
                  <a:lnTo>
                    <a:pt x="237" y="236"/>
                  </a:lnTo>
                  <a:lnTo>
                    <a:pt x="243" y="238"/>
                  </a:lnTo>
                  <a:lnTo>
                    <a:pt x="246" y="238"/>
                  </a:lnTo>
                  <a:lnTo>
                    <a:pt x="246" y="236"/>
                  </a:lnTo>
                  <a:lnTo>
                    <a:pt x="245" y="233"/>
                  </a:lnTo>
                  <a:lnTo>
                    <a:pt x="242" y="229"/>
                  </a:lnTo>
                  <a:lnTo>
                    <a:pt x="237" y="225"/>
                  </a:lnTo>
                  <a:lnTo>
                    <a:pt x="233" y="222"/>
                  </a:lnTo>
                  <a:lnTo>
                    <a:pt x="228" y="217"/>
                  </a:lnTo>
                  <a:lnTo>
                    <a:pt x="225" y="220"/>
                  </a:lnTo>
                  <a:lnTo>
                    <a:pt x="220" y="222"/>
                  </a:lnTo>
                  <a:lnTo>
                    <a:pt x="214" y="220"/>
                  </a:lnTo>
                  <a:lnTo>
                    <a:pt x="208" y="217"/>
                  </a:lnTo>
                  <a:lnTo>
                    <a:pt x="205" y="211"/>
                  </a:lnTo>
                  <a:lnTo>
                    <a:pt x="202" y="205"/>
                  </a:lnTo>
                  <a:lnTo>
                    <a:pt x="202" y="199"/>
                  </a:lnTo>
                  <a:lnTo>
                    <a:pt x="202" y="195"/>
                  </a:lnTo>
                  <a:lnTo>
                    <a:pt x="202" y="192"/>
                  </a:lnTo>
                  <a:lnTo>
                    <a:pt x="203" y="189"/>
                  </a:lnTo>
                  <a:lnTo>
                    <a:pt x="206" y="188"/>
                  </a:lnTo>
                  <a:lnTo>
                    <a:pt x="208" y="185"/>
                  </a:lnTo>
                  <a:lnTo>
                    <a:pt x="212" y="180"/>
                  </a:lnTo>
                  <a:lnTo>
                    <a:pt x="218" y="177"/>
                  </a:lnTo>
                  <a:lnTo>
                    <a:pt x="224" y="176"/>
                  </a:lnTo>
                  <a:lnTo>
                    <a:pt x="228" y="176"/>
                  </a:lnTo>
                  <a:lnTo>
                    <a:pt x="234" y="151"/>
                  </a:lnTo>
                  <a:lnTo>
                    <a:pt x="233" y="126"/>
                  </a:lnTo>
                  <a:lnTo>
                    <a:pt x="225" y="103"/>
                  </a:lnTo>
                  <a:lnTo>
                    <a:pt x="214" y="81"/>
                  </a:lnTo>
                  <a:lnTo>
                    <a:pt x="194" y="63"/>
                  </a:lnTo>
                  <a:lnTo>
                    <a:pt x="169" y="47"/>
                  </a:lnTo>
                  <a:lnTo>
                    <a:pt x="137" y="35"/>
                  </a:lnTo>
                  <a:lnTo>
                    <a:pt x="100" y="27"/>
                  </a:lnTo>
                  <a:lnTo>
                    <a:pt x="85" y="25"/>
                  </a:lnTo>
                  <a:lnTo>
                    <a:pt x="70" y="21"/>
                  </a:lnTo>
                  <a:lnTo>
                    <a:pt x="56" y="18"/>
                  </a:lnTo>
                  <a:lnTo>
                    <a:pt x="41" y="13"/>
                  </a:lnTo>
                  <a:lnTo>
                    <a:pt x="28" y="10"/>
                  </a:lnTo>
                  <a:lnTo>
                    <a:pt x="16" y="6"/>
                  </a:lnTo>
                  <a:lnTo>
                    <a:pt x="7" y="3"/>
                  </a:lnTo>
                  <a:lnTo>
                    <a:pt x="0" y="0"/>
                  </a:lnTo>
                  <a:lnTo>
                    <a:pt x="8" y="12"/>
                  </a:lnTo>
                  <a:lnTo>
                    <a:pt x="16" y="27"/>
                  </a:lnTo>
                  <a:lnTo>
                    <a:pt x="23" y="43"/>
                  </a:lnTo>
                  <a:lnTo>
                    <a:pt x="31" y="59"/>
                  </a:lnTo>
                  <a:lnTo>
                    <a:pt x="35" y="77"/>
                  </a:lnTo>
                  <a:lnTo>
                    <a:pt x="39" y="93"/>
                  </a:lnTo>
                  <a:lnTo>
                    <a:pt x="44" y="109"/>
                  </a:lnTo>
                  <a:lnTo>
                    <a:pt x="47" y="124"/>
                  </a:lnTo>
                  <a:lnTo>
                    <a:pt x="51" y="140"/>
                  </a:lnTo>
                  <a:lnTo>
                    <a:pt x="57" y="158"/>
                  </a:lnTo>
                  <a:lnTo>
                    <a:pt x="68" y="179"/>
                  </a:lnTo>
                  <a:lnTo>
                    <a:pt x="82" y="201"/>
                  </a:lnTo>
                  <a:lnTo>
                    <a:pt x="100" y="220"/>
                  </a:lnTo>
                  <a:lnTo>
                    <a:pt x="124" y="236"/>
                  </a:lnTo>
                  <a:lnTo>
                    <a:pt x="152" y="247"/>
                  </a:lnTo>
                  <a:lnTo>
                    <a:pt x="187" y="25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2" name="Freeform 322"/>
            <p:cNvSpPr>
              <a:spLocks/>
            </p:cNvSpPr>
            <p:nvPr/>
          </p:nvSpPr>
          <p:spPr bwMode="auto">
            <a:xfrm>
              <a:off x="1830" y="1418"/>
              <a:ext cx="27" cy="27"/>
            </a:xfrm>
            <a:custGeom>
              <a:avLst/>
              <a:gdLst>
                <a:gd name="T0" fmla="*/ 0 w 27"/>
                <a:gd name="T1" fmla="*/ 12 h 27"/>
                <a:gd name="T2" fmla="*/ 2 w 27"/>
                <a:gd name="T3" fmla="*/ 6 h 27"/>
                <a:gd name="T4" fmla="*/ 5 w 27"/>
                <a:gd name="T5" fmla="*/ 2 h 27"/>
                <a:gd name="T6" fmla="*/ 9 w 27"/>
                <a:gd name="T7" fmla="*/ 0 h 27"/>
                <a:gd name="T8" fmla="*/ 14 w 27"/>
                <a:gd name="T9" fmla="*/ 0 h 27"/>
                <a:gd name="T10" fmla="*/ 20 w 27"/>
                <a:gd name="T11" fmla="*/ 2 h 27"/>
                <a:gd name="T12" fmla="*/ 22 w 27"/>
                <a:gd name="T13" fmla="*/ 5 h 27"/>
                <a:gd name="T14" fmla="*/ 25 w 27"/>
                <a:gd name="T15" fmla="*/ 9 h 27"/>
                <a:gd name="T16" fmla="*/ 27 w 27"/>
                <a:gd name="T17" fmla="*/ 13 h 27"/>
                <a:gd name="T18" fmla="*/ 25 w 27"/>
                <a:gd name="T19" fmla="*/ 19 h 27"/>
                <a:gd name="T20" fmla="*/ 22 w 27"/>
                <a:gd name="T21" fmla="*/ 22 h 27"/>
                <a:gd name="T22" fmla="*/ 20 w 27"/>
                <a:gd name="T23" fmla="*/ 25 h 27"/>
                <a:gd name="T24" fmla="*/ 15 w 27"/>
                <a:gd name="T25" fmla="*/ 27 h 27"/>
                <a:gd name="T26" fmla="*/ 11 w 27"/>
                <a:gd name="T27" fmla="*/ 25 h 27"/>
                <a:gd name="T28" fmla="*/ 6 w 27"/>
                <a:gd name="T29" fmla="*/ 21 h 27"/>
                <a:gd name="T30" fmla="*/ 2 w 27"/>
                <a:gd name="T31" fmla="*/ 16 h 27"/>
                <a:gd name="T32" fmla="*/ 0 w 27"/>
                <a:gd name="T33" fmla="*/ 12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0" y="12"/>
                  </a:moveTo>
                  <a:lnTo>
                    <a:pt x="2" y="6"/>
                  </a:lnTo>
                  <a:lnTo>
                    <a:pt x="5" y="2"/>
                  </a:lnTo>
                  <a:lnTo>
                    <a:pt x="9" y="0"/>
                  </a:lnTo>
                  <a:lnTo>
                    <a:pt x="14" y="0"/>
                  </a:lnTo>
                  <a:lnTo>
                    <a:pt x="20" y="2"/>
                  </a:lnTo>
                  <a:lnTo>
                    <a:pt x="22" y="5"/>
                  </a:lnTo>
                  <a:lnTo>
                    <a:pt x="25" y="9"/>
                  </a:lnTo>
                  <a:lnTo>
                    <a:pt x="27" y="13"/>
                  </a:lnTo>
                  <a:lnTo>
                    <a:pt x="25" y="19"/>
                  </a:lnTo>
                  <a:lnTo>
                    <a:pt x="22" y="22"/>
                  </a:lnTo>
                  <a:lnTo>
                    <a:pt x="20" y="25"/>
                  </a:lnTo>
                  <a:lnTo>
                    <a:pt x="15" y="27"/>
                  </a:lnTo>
                  <a:lnTo>
                    <a:pt x="11" y="25"/>
                  </a:lnTo>
                  <a:lnTo>
                    <a:pt x="6" y="21"/>
                  </a:lnTo>
                  <a:lnTo>
                    <a:pt x="2" y="16"/>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3" name="Freeform 323"/>
            <p:cNvSpPr>
              <a:spLocks/>
            </p:cNvSpPr>
            <p:nvPr/>
          </p:nvSpPr>
          <p:spPr bwMode="auto">
            <a:xfrm>
              <a:off x="1884" y="1454"/>
              <a:ext cx="26" cy="28"/>
            </a:xfrm>
            <a:custGeom>
              <a:avLst/>
              <a:gdLst>
                <a:gd name="T0" fmla="*/ 1 w 26"/>
                <a:gd name="T1" fmla="*/ 4 h 28"/>
                <a:gd name="T2" fmla="*/ 7 w 26"/>
                <a:gd name="T3" fmla="*/ 1 h 28"/>
                <a:gd name="T4" fmla="*/ 13 w 26"/>
                <a:gd name="T5" fmla="*/ 0 h 28"/>
                <a:gd name="T6" fmla="*/ 19 w 26"/>
                <a:gd name="T7" fmla="*/ 1 h 28"/>
                <a:gd name="T8" fmla="*/ 23 w 26"/>
                <a:gd name="T9" fmla="*/ 4 h 28"/>
                <a:gd name="T10" fmla="*/ 26 w 26"/>
                <a:gd name="T11" fmla="*/ 9 h 28"/>
                <a:gd name="T12" fmla="*/ 26 w 26"/>
                <a:gd name="T13" fmla="*/ 14 h 28"/>
                <a:gd name="T14" fmla="*/ 26 w 26"/>
                <a:gd name="T15" fmla="*/ 20 h 28"/>
                <a:gd name="T16" fmla="*/ 25 w 26"/>
                <a:gd name="T17" fmla="*/ 26 h 28"/>
                <a:gd name="T18" fmla="*/ 20 w 26"/>
                <a:gd name="T19" fmla="*/ 28 h 28"/>
                <a:gd name="T20" fmla="*/ 14 w 26"/>
                <a:gd name="T21" fmla="*/ 28 h 28"/>
                <a:gd name="T22" fmla="*/ 7 w 26"/>
                <a:gd name="T23" fmla="*/ 26 h 28"/>
                <a:gd name="T24" fmla="*/ 2 w 26"/>
                <a:gd name="T25" fmla="*/ 22 h 28"/>
                <a:gd name="T26" fmla="*/ 1 w 26"/>
                <a:gd name="T27" fmla="*/ 17 h 28"/>
                <a:gd name="T28" fmla="*/ 0 w 26"/>
                <a:gd name="T29" fmla="*/ 13 h 28"/>
                <a:gd name="T30" fmla="*/ 0 w 26"/>
                <a:gd name="T31" fmla="*/ 9 h 28"/>
                <a:gd name="T32" fmla="*/ 1 w 26"/>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8"/>
                <a:gd name="T53" fmla="*/ 26 w 2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8">
                  <a:moveTo>
                    <a:pt x="1" y="4"/>
                  </a:moveTo>
                  <a:lnTo>
                    <a:pt x="7" y="1"/>
                  </a:lnTo>
                  <a:lnTo>
                    <a:pt x="13" y="0"/>
                  </a:lnTo>
                  <a:lnTo>
                    <a:pt x="19" y="1"/>
                  </a:lnTo>
                  <a:lnTo>
                    <a:pt x="23" y="4"/>
                  </a:lnTo>
                  <a:lnTo>
                    <a:pt x="26" y="9"/>
                  </a:lnTo>
                  <a:lnTo>
                    <a:pt x="26" y="14"/>
                  </a:lnTo>
                  <a:lnTo>
                    <a:pt x="26" y="20"/>
                  </a:lnTo>
                  <a:lnTo>
                    <a:pt x="25" y="26"/>
                  </a:lnTo>
                  <a:lnTo>
                    <a:pt x="20" y="28"/>
                  </a:lnTo>
                  <a:lnTo>
                    <a:pt x="14" y="28"/>
                  </a:lnTo>
                  <a:lnTo>
                    <a:pt x="7" y="26"/>
                  </a:lnTo>
                  <a:lnTo>
                    <a:pt x="2" y="22"/>
                  </a:lnTo>
                  <a:lnTo>
                    <a:pt x="1" y="17"/>
                  </a:lnTo>
                  <a:lnTo>
                    <a:pt x="0" y="13"/>
                  </a:lnTo>
                  <a:lnTo>
                    <a:pt x="0" y="9"/>
                  </a:lnTo>
                  <a:lnTo>
                    <a:pt x="1" y="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4" name="Freeform 324"/>
            <p:cNvSpPr>
              <a:spLocks/>
            </p:cNvSpPr>
            <p:nvPr/>
          </p:nvSpPr>
          <p:spPr bwMode="auto">
            <a:xfrm>
              <a:off x="1820" y="1488"/>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4 h 28"/>
                <a:gd name="T14" fmla="*/ 25 w 27"/>
                <a:gd name="T15" fmla="*/ 20 h 28"/>
                <a:gd name="T16" fmla="*/ 22 w 27"/>
                <a:gd name="T17" fmla="*/ 23 h 28"/>
                <a:gd name="T18" fmla="*/ 19 w 27"/>
                <a:gd name="T19" fmla="*/ 26 h 28"/>
                <a:gd name="T20" fmla="*/ 13 w 27"/>
                <a:gd name="T21" fmla="*/ 28 h 28"/>
                <a:gd name="T22" fmla="*/ 7 w 27"/>
                <a:gd name="T23" fmla="*/ 28 h 28"/>
                <a:gd name="T24" fmla="*/ 3 w 27"/>
                <a:gd name="T25" fmla="*/ 25 h 28"/>
                <a:gd name="T26" fmla="*/ 0 w 27"/>
                <a:gd name="T27" fmla="*/ 20 h 28"/>
                <a:gd name="T28" fmla="*/ 0 w 27"/>
                <a:gd name="T29" fmla="*/ 14 h 28"/>
                <a:gd name="T30" fmla="*/ 1 w 27"/>
                <a:gd name="T31" fmla="*/ 9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4"/>
                  </a:lnTo>
                  <a:lnTo>
                    <a:pt x="25" y="20"/>
                  </a:lnTo>
                  <a:lnTo>
                    <a:pt x="22" y="23"/>
                  </a:lnTo>
                  <a:lnTo>
                    <a:pt x="19" y="26"/>
                  </a:lnTo>
                  <a:lnTo>
                    <a:pt x="13" y="28"/>
                  </a:lnTo>
                  <a:lnTo>
                    <a:pt x="7" y="28"/>
                  </a:lnTo>
                  <a:lnTo>
                    <a:pt x="3" y="25"/>
                  </a:lnTo>
                  <a:lnTo>
                    <a:pt x="0" y="20"/>
                  </a:lnTo>
                  <a:lnTo>
                    <a:pt x="0" y="14"/>
                  </a:lnTo>
                  <a:lnTo>
                    <a:pt x="1" y="9"/>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5" name="Freeform 325"/>
            <p:cNvSpPr>
              <a:spLocks/>
            </p:cNvSpPr>
            <p:nvPr/>
          </p:nvSpPr>
          <p:spPr bwMode="auto">
            <a:xfrm>
              <a:off x="1776" y="1454"/>
              <a:ext cx="28" cy="26"/>
            </a:xfrm>
            <a:custGeom>
              <a:avLst/>
              <a:gdLst>
                <a:gd name="T0" fmla="*/ 4 w 28"/>
                <a:gd name="T1" fmla="*/ 1 h 26"/>
                <a:gd name="T2" fmla="*/ 1 w 28"/>
                <a:gd name="T3" fmla="*/ 4 h 26"/>
                <a:gd name="T4" fmla="*/ 0 w 28"/>
                <a:gd name="T5" fmla="*/ 10 h 26"/>
                <a:gd name="T6" fmla="*/ 0 w 28"/>
                <a:gd name="T7" fmla="*/ 16 h 26"/>
                <a:gd name="T8" fmla="*/ 3 w 28"/>
                <a:gd name="T9" fmla="*/ 22 h 26"/>
                <a:gd name="T10" fmla="*/ 7 w 28"/>
                <a:gd name="T11" fmla="*/ 25 h 26"/>
                <a:gd name="T12" fmla="*/ 13 w 28"/>
                <a:gd name="T13" fmla="*/ 26 h 26"/>
                <a:gd name="T14" fmla="*/ 19 w 28"/>
                <a:gd name="T15" fmla="*/ 26 h 26"/>
                <a:gd name="T16" fmla="*/ 23 w 28"/>
                <a:gd name="T17" fmla="*/ 23 h 26"/>
                <a:gd name="T18" fmla="*/ 26 w 28"/>
                <a:gd name="T19" fmla="*/ 20 h 26"/>
                <a:gd name="T20" fmla="*/ 28 w 28"/>
                <a:gd name="T21" fmla="*/ 16 h 26"/>
                <a:gd name="T22" fmla="*/ 28 w 28"/>
                <a:gd name="T23" fmla="*/ 11 h 26"/>
                <a:gd name="T24" fmla="*/ 26 w 28"/>
                <a:gd name="T25" fmla="*/ 7 h 26"/>
                <a:gd name="T26" fmla="*/ 22 w 28"/>
                <a:gd name="T27" fmla="*/ 3 h 26"/>
                <a:gd name="T28" fmla="*/ 16 w 28"/>
                <a:gd name="T29" fmla="*/ 0 h 26"/>
                <a:gd name="T30" fmla="*/ 9 w 28"/>
                <a:gd name="T31" fmla="*/ 0 h 26"/>
                <a:gd name="T32" fmla="*/ 4 w 28"/>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4" y="1"/>
                  </a:moveTo>
                  <a:lnTo>
                    <a:pt x="1" y="4"/>
                  </a:lnTo>
                  <a:lnTo>
                    <a:pt x="0" y="10"/>
                  </a:lnTo>
                  <a:lnTo>
                    <a:pt x="0" y="16"/>
                  </a:lnTo>
                  <a:lnTo>
                    <a:pt x="3" y="22"/>
                  </a:lnTo>
                  <a:lnTo>
                    <a:pt x="7" y="25"/>
                  </a:lnTo>
                  <a:lnTo>
                    <a:pt x="13" y="26"/>
                  </a:lnTo>
                  <a:lnTo>
                    <a:pt x="19" y="26"/>
                  </a:lnTo>
                  <a:lnTo>
                    <a:pt x="23" y="23"/>
                  </a:lnTo>
                  <a:lnTo>
                    <a:pt x="26" y="20"/>
                  </a:lnTo>
                  <a:lnTo>
                    <a:pt x="28" y="16"/>
                  </a:lnTo>
                  <a:lnTo>
                    <a:pt x="28" y="11"/>
                  </a:lnTo>
                  <a:lnTo>
                    <a:pt x="26" y="7"/>
                  </a:lnTo>
                  <a:lnTo>
                    <a:pt x="22" y="3"/>
                  </a:lnTo>
                  <a:lnTo>
                    <a:pt x="16" y="0"/>
                  </a:lnTo>
                  <a:lnTo>
                    <a:pt x="9"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6" name="Freeform 326"/>
            <p:cNvSpPr>
              <a:spLocks/>
            </p:cNvSpPr>
            <p:nvPr/>
          </p:nvSpPr>
          <p:spPr bwMode="auto">
            <a:xfrm>
              <a:off x="1759" y="1505"/>
              <a:ext cx="24" cy="24"/>
            </a:xfrm>
            <a:custGeom>
              <a:avLst/>
              <a:gdLst>
                <a:gd name="T0" fmla="*/ 0 w 24"/>
                <a:gd name="T1" fmla="*/ 17 h 24"/>
                <a:gd name="T2" fmla="*/ 0 w 24"/>
                <a:gd name="T3" fmla="*/ 11 h 24"/>
                <a:gd name="T4" fmla="*/ 0 w 24"/>
                <a:gd name="T5" fmla="*/ 6 h 24"/>
                <a:gd name="T6" fmla="*/ 3 w 24"/>
                <a:gd name="T7" fmla="*/ 3 h 24"/>
                <a:gd name="T8" fmla="*/ 9 w 24"/>
                <a:gd name="T9" fmla="*/ 2 h 24"/>
                <a:gd name="T10" fmla="*/ 15 w 24"/>
                <a:gd name="T11" fmla="*/ 0 h 24"/>
                <a:gd name="T12" fmla="*/ 20 w 24"/>
                <a:gd name="T13" fmla="*/ 2 h 24"/>
                <a:gd name="T14" fmla="*/ 23 w 24"/>
                <a:gd name="T15" fmla="*/ 5 h 24"/>
                <a:gd name="T16" fmla="*/ 24 w 24"/>
                <a:gd name="T17" fmla="*/ 8 h 24"/>
                <a:gd name="T18" fmla="*/ 24 w 24"/>
                <a:gd name="T19" fmla="*/ 12 h 24"/>
                <a:gd name="T20" fmla="*/ 23 w 24"/>
                <a:gd name="T21" fmla="*/ 18 h 24"/>
                <a:gd name="T22" fmla="*/ 18 w 24"/>
                <a:gd name="T23" fmla="*/ 21 h 24"/>
                <a:gd name="T24" fmla="*/ 15 w 24"/>
                <a:gd name="T25" fmla="*/ 24 h 24"/>
                <a:gd name="T26" fmla="*/ 11 w 24"/>
                <a:gd name="T27" fmla="*/ 24 h 24"/>
                <a:gd name="T28" fmla="*/ 6 w 24"/>
                <a:gd name="T29" fmla="*/ 23 h 24"/>
                <a:gd name="T30" fmla="*/ 2 w 24"/>
                <a:gd name="T31" fmla="*/ 20 h 24"/>
                <a:gd name="T32" fmla="*/ 0 w 24"/>
                <a:gd name="T33" fmla="*/ 1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17"/>
                  </a:moveTo>
                  <a:lnTo>
                    <a:pt x="0" y="11"/>
                  </a:lnTo>
                  <a:lnTo>
                    <a:pt x="0" y="6"/>
                  </a:lnTo>
                  <a:lnTo>
                    <a:pt x="3" y="3"/>
                  </a:lnTo>
                  <a:lnTo>
                    <a:pt x="9" y="2"/>
                  </a:lnTo>
                  <a:lnTo>
                    <a:pt x="15" y="0"/>
                  </a:lnTo>
                  <a:lnTo>
                    <a:pt x="20" y="2"/>
                  </a:lnTo>
                  <a:lnTo>
                    <a:pt x="23" y="5"/>
                  </a:lnTo>
                  <a:lnTo>
                    <a:pt x="24" y="8"/>
                  </a:lnTo>
                  <a:lnTo>
                    <a:pt x="24" y="12"/>
                  </a:lnTo>
                  <a:lnTo>
                    <a:pt x="23" y="18"/>
                  </a:lnTo>
                  <a:lnTo>
                    <a:pt x="18" y="21"/>
                  </a:lnTo>
                  <a:lnTo>
                    <a:pt x="15" y="24"/>
                  </a:lnTo>
                  <a:lnTo>
                    <a:pt x="11" y="24"/>
                  </a:lnTo>
                  <a:lnTo>
                    <a:pt x="6" y="23"/>
                  </a:lnTo>
                  <a:lnTo>
                    <a:pt x="2" y="20"/>
                  </a:lnTo>
                  <a:lnTo>
                    <a:pt x="0"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7" name="Freeform 327"/>
            <p:cNvSpPr>
              <a:spLocks/>
            </p:cNvSpPr>
            <p:nvPr/>
          </p:nvSpPr>
          <p:spPr bwMode="auto">
            <a:xfrm>
              <a:off x="1802" y="1544"/>
              <a:ext cx="21" cy="28"/>
            </a:xfrm>
            <a:custGeom>
              <a:avLst/>
              <a:gdLst>
                <a:gd name="T0" fmla="*/ 8 w 21"/>
                <a:gd name="T1" fmla="*/ 28 h 28"/>
                <a:gd name="T2" fmla="*/ 3 w 21"/>
                <a:gd name="T3" fmla="*/ 26 h 28"/>
                <a:gd name="T4" fmla="*/ 2 w 21"/>
                <a:gd name="T5" fmla="*/ 23 h 28"/>
                <a:gd name="T6" fmla="*/ 0 w 21"/>
                <a:gd name="T7" fmla="*/ 19 h 28"/>
                <a:gd name="T8" fmla="*/ 0 w 21"/>
                <a:gd name="T9" fmla="*/ 13 h 28"/>
                <a:gd name="T10" fmla="*/ 2 w 21"/>
                <a:gd name="T11" fmla="*/ 7 h 28"/>
                <a:gd name="T12" fmla="*/ 6 w 21"/>
                <a:gd name="T13" fmla="*/ 3 h 28"/>
                <a:gd name="T14" fmla="*/ 9 w 21"/>
                <a:gd name="T15" fmla="*/ 1 h 28"/>
                <a:gd name="T16" fmla="*/ 14 w 21"/>
                <a:gd name="T17" fmla="*/ 0 h 28"/>
                <a:gd name="T18" fmla="*/ 17 w 21"/>
                <a:gd name="T19" fmla="*/ 1 h 28"/>
                <a:gd name="T20" fmla="*/ 19 w 21"/>
                <a:gd name="T21" fmla="*/ 4 h 28"/>
                <a:gd name="T22" fmla="*/ 21 w 21"/>
                <a:gd name="T23" fmla="*/ 10 h 28"/>
                <a:gd name="T24" fmla="*/ 21 w 21"/>
                <a:gd name="T25" fmla="*/ 15 h 28"/>
                <a:gd name="T26" fmla="*/ 19 w 21"/>
                <a:gd name="T27" fmla="*/ 19 h 28"/>
                <a:gd name="T28" fmla="*/ 17 w 21"/>
                <a:gd name="T29" fmla="*/ 23 h 28"/>
                <a:gd name="T30" fmla="*/ 14 w 21"/>
                <a:gd name="T31" fmla="*/ 26 h 28"/>
                <a:gd name="T32" fmla="*/ 8 w 21"/>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8"/>
                <a:gd name="T53" fmla="*/ 21 w 2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8">
                  <a:moveTo>
                    <a:pt x="8" y="28"/>
                  </a:moveTo>
                  <a:lnTo>
                    <a:pt x="3" y="26"/>
                  </a:lnTo>
                  <a:lnTo>
                    <a:pt x="2" y="23"/>
                  </a:lnTo>
                  <a:lnTo>
                    <a:pt x="0" y="19"/>
                  </a:lnTo>
                  <a:lnTo>
                    <a:pt x="0" y="13"/>
                  </a:lnTo>
                  <a:lnTo>
                    <a:pt x="2" y="7"/>
                  </a:lnTo>
                  <a:lnTo>
                    <a:pt x="6" y="3"/>
                  </a:lnTo>
                  <a:lnTo>
                    <a:pt x="9" y="1"/>
                  </a:lnTo>
                  <a:lnTo>
                    <a:pt x="14" y="0"/>
                  </a:lnTo>
                  <a:lnTo>
                    <a:pt x="17" y="1"/>
                  </a:lnTo>
                  <a:lnTo>
                    <a:pt x="19" y="4"/>
                  </a:lnTo>
                  <a:lnTo>
                    <a:pt x="21" y="10"/>
                  </a:lnTo>
                  <a:lnTo>
                    <a:pt x="21" y="15"/>
                  </a:lnTo>
                  <a:lnTo>
                    <a:pt x="19" y="19"/>
                  </a:lnTo>
                  <a:lnTo>
                    <a:pt x="17" y="23"/>
                  </a:lnTo>
                  <a:lnTo>
                    <a:pt x="14" y="26"/>
                  </a:lnTo>
                  <a:lnTo>
                    <a:pt x="8"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8" name="Freeform 328"/>
            <p:cNvSpPr>
              <a:spLocks/>
            </p:cNvSpPr>
            <p:nvPr/>
          </p:nvSpPr>
          <p:spPr bwMode="auto">
            <a:xfrm>
              <a:off x="1841" y="1517"/>
              <a:ext cx="25" cy="31"/>
            </a:xfrm>
            <a:custGeom>
              <a:avLst/>
              <a:gdLst>
                <a:gd name="T0" fmla="*/ 1 w 25"/>
                <a:gd name="T1" fmla="*/ 16 h 31"/>
                <a:gd name="T2" fmla="*/ 3 w 25"/>
                <a:gd name="T3" fmla="*/ 11 h 31"/>
                <a:gd name="T4" fmla="*/ 6 w 25"/>
                <a:gd name="T5" fmla="*/ 6 h 31"/>
                <a:gd name="T6" fmla="*/ 9 w 25"/>
                <a:gd name="T7" fmla="*/ 2 h 31"/>
                <a:gd name="T8" fmla="*/ 14 w 25"/>
                <a:gd name="T9" fmla="*/ 0 h 31"/>
                <a:gd name="T10" fmla="*/ 20 w 25"/>
                <a:gd name="T11" fmla="*/ 2 h 31"/>
                <a:gd name="T12" fmla="*/ 25 w 25"/>
                <a:gd name="T13" fmla="*/ 6 h 31"/>
                <a:gd name="T14" fmla="*/ 25 w 25"/>
                <a:gd name="T15" fmla="*/ 11 h 31"/>
                <a:gd name="T16" fmla="*/ 25 w 25"/>
                <a:gd name="T17" fmla="*/ 16 h 31"/>
                <a:gd name="T18" fmla="*/ 22 w 25"/>
                <a:gd name="T19" fmla="*/ 22 h 31"/>
                <a:gd name="T20" fmla="*/ 17 w 25"/>
                <a:gd name="T21" fmla="*/ 27 h 31"/>
                <a:gd name="T22" fmla="*/ 11 w 25"/>
                <a:gd name="T23" fmla="*/ 30 h 31"/>
                <a:gd name="T24" fmla="*/ 7 w 25"/>
                <a:gd name="T25" fmla="*/ 31 h 31"/>
                <a:gd name="T26" fmla="*/ 4 w 25"/>
                <a:gd name="T27" fmla="*/ 30 h 31"/>
                <a:gd name="T28" fmla="*/ 1 w 25"/>
                <a:gd name="T29" fmla="*/ 25 h 31"/>
                <a:gd name="T30" fmla="*/ 0 w 25"/>
                <a:gd name="T31" fmla="*/ 21 h 31"/>
                <a:gd name="T32" fmla="*/ 1 w 25"/>
                <a:gd name="T33" fmla="*/ 1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1"/>
                <a:gd name="T53" fmla="*/ 25 w 2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1">
                  <a:moveTo>
                    <a:pt x="1" y="16"/>
                  </a:moveTo>
                  <a:lnTo>
                    <a:pt x="3" y="11"/>
                  </a:lnTo>
                  <a:lnTo>
                    <a:pt x="6" y="6"/>
                  </a:lnTo>
                  <a:lnTo>
                    <a:pt x="9" y="2"/>
                  </a:lnTo>
                  <a:lnTo>
                    <a:pt x="14" y="0"/>
                  </a:lnTo>
                  <a:lnTo>
                    <a:pt x="20" y="2"/>
                  </a:lnTo>
                  <a:lnTo>
                    <a:pt x="25" y="6"/>
                  </a:lnTo>
                  <a:lnTo>
                    <a:pt x="25" y="11"/>
                  </a:lnTo>
                  <a:lnTo>
                    <a:pt x="25" y="16"/>
                  </a:lnTo>
                  <a:lnTo>
                    <a:pt x="22" y="22"/>
                  </a:lnTo>
                  <a:lnTo>
                    <a:pt x="17" y="27"/>
                  </a:lnTo>
                  <a:lnTo>
                    <a:pt x="11" y="30"/>
                  </a:lnTo>
                  <a:lnTo>
                    <a:pt x="7" y="31"/>
                  </a:lnTo>
                  <a:lnTo>
                    <a:pt x="4" y="30"/>
                  </a:lnTo>
                  <a:lnTo>
                    <a:pt x="1" y="25"/>
                  </a:lnTo>
                  <a:lnTo>
                    <a:pt x="0" y="21"/>
                  </a:lnTo>
                  <a:lnTo>
                    <a:pt x="1"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9" name="Freeform 329"/>
            <p:cNvSpPr>
              <a:spLocks/>
            </p:cNvSpPr>
            <p:nvPr/>
          </p:nvSpPr>
          <p:spPr bwMode="auto">
            <a:xfrm>
              <a:off x="1873" y="1525"/>
              <a:ext cx="25" cy="23"/>
            </a:xfrm>
            <a:custGeom>
              <a:avLst/>
              <a:gdLst>
                <a:gd name="T0" fmla="*/ 19 w 25"/>
                <a:gd name="T1" fmla="*/ 1 h 23"/>
                <a:gd name="T2" fmla="*/ 22 w 25"/>
                <a:gd name="T3" fmla="*/ 4 h 23"/>
                <a:gd name="T4" fmla="*/ 24 w 25"/>
                <a:gd name="T5" fmla="*/ 7 h 23"/>
                <a:gd name="T6" fmla="*/ 25 w 25"/>
                <a:gd name="T7" fmla="*/ 11 h 23"/>
                <a:gd name="T8" fmla="*/ 24 w 25"/>
                <a:gd name="T9" fmla="*/ 16 h 23"/>
                <a:gd name="T10" fmla="*/ 21 w 25"/>
                <a:gd name="T11" fmla="*/ 20 h 23"/>
                <a:gd name="T12" fmla="*/ 16 w 25"/>
                <a:gd name="T13" fmla="*/ 22 h 23"/>
                <a:gd name="T14" fmla="*/ 12 w 25"/>
                <a:gd name="T15" fmla="*/ 23 h 23"/>
                <a:gd name="T16" fmla="*/ 8 w 25"/>
                <a:gd name="T17" fmla="*/ 23 h 23"/>
                <a:gd name="T18" fmla="*/ 5 w 25"/>
                <a:gd name="T19" fmla="*/ 22 h 23"/>
                <a:gd name="T20" fmla="*/ 2 w 25"/>
                <a:gd name="T21" fmla="*/ 17 h 23"/>
                <a:gd name="T22" fmla="*/ 0 w 25"/>
                <a:gd name="T23" fmla="*/ 13 h 23"/>
                <a:gd name="T24" fmla="*/ 0 w 25"/>
                <a:gd name="T25" fmla="*/ 8 h 23"/>
                <a:gd name="T26" fmla="*/ 3 w 25"/>
                <a:gd name="T27" fmla="*/ 4 h 23"/>
                <a:gd name="T28" fmla="*/ 8 w 25"/>
                <a:gd name="T29" fmla="*/ 0 h 23"/>
                <a:gd name="T30" fmla="*/ 12 w 25"/>
                <a:gd name="T31" fmla="*/ 0 h 23"/>
                <a:gd name="T32" fmla="*/ 19 w 25"/>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3"/>
                <a:gd name="T53" fmla="*/ 25 w 2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3">
                  <a:moveTo>
                    <a:pt x="19" y="1"/>
                  </a:moveTo>
                  <a:lnTo>
                    <a:pt x="22" y="4"/>
                  </a:lnTo>
                  <a:lnTo>
                    <a:pt x="24" y="7"/>
                  </a:lnTo>
                  <a:lnTo>
                    <a:pt x="25" y="11"/>
                  </a:lnTo>
                  <a:lnTo>
                    <a:pt x="24" y="16"/>
                  </a:lnTo>
                  <a:lnTo>
                    <a:pt x="21" y="20"/>
                  </a:lnTo>
                  <a:lnTo>
                    <a:pt x="16" y="22"/>
                  </a:lnTo>
                  <a:lnTo>
                    <a:pt x="12" y="23"/>
                  </a:lnTo>
                  <a:lnTo>
                    <a:pt x="8" y="23"/>
                  </a:lnTo>
                  <a:lnTo>
                    <a:pt x="5" y="22"/>
                  </a:lnTo>
                  <a:lnTo>
                    <a:pt x="2" y="17"/>
                  </a:lnTo>
                  <a:lnTo>
                    <a:pt x="0" y="13"/>
                  </a:lnTo>
                  <a:lnTo>
                    <a:pt x="0" y="8"/>
                  </a:lnTo>
                  <a:lnTo>
                    <a:pt x="3" y="4"/>
                  </a:lnTo>
                  <a:lnTo>
                    <a:pt x="8" y="0"/>
                  </a:lnTo>
                  <a:lnTo>
                    <a:pt x="12" y="0"/>
                  </a:lnTo>
                  <a:lnTo>
                    <a:pt x="19"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0" name="Freeform 330"/>
            <p:cNvSpPr>
              <a:spLocks/>
            </p:cNvSpPr>
            <p:nvPr/>
          </p:nvSpPr>
          <p:spPr bwMode="auto">
            <a:xfrm>
              <a:off x="1590" y="1560"/>
              <a:ext cx="209" cy="145"/>
            </a:xfrm>
            <a:custGeom>
              <a:avLst/>
              <a:gdLst>
                <a:gd name="T0" fmla="*/ 206 w 209"/>
                <a:gd name="T1" fmla="*/ 15 h 145"/>
                <a:gd name="T2" fmla="*/ 200 w 209"/>
                <a:gd name="T3" fmla="*/ 10 h 145"/>
                <a:gd name="T4" fmla="*/ 199 w 209"/>
                <a:gd name="T5" fmla="*/ 5 h 145"/>
                <a:gd name="T6" fmla="*/ 189 w 209"/>
                <a:gd name="T7" fmla="*/ 15 h 145"/>
                <a:gd name="T8" fmla="*/ 168 w 209"/>
                <a:gd name="T9" fmla="*/ 10 h 145"/>
                <a:gd name="T10" fmla="*/ 124 w 209"/>
                <a:gd name="T11" fmla="*/ 2 h 145"/>
                <a:gd name="T12" fmla="*/ 90 w 209"/>
                <a:gd name="T13" fmla="*/ 2 h 145"/>
                <a:gd name="T14" fmla="*/ 84 w 209"/>
                <a:gd name="T15" fmla="*/ 6 h 145"/>
                <a:gd name="T16" fmla="*/ 113 w 209"/>
                <a:gd name="T17" fmla="*/ 5 h 145"/>
                <a:gd name="T18" fmla="*/ 150 w 209"/>
                <a:gd name="T19" fmla="*/ 13 h 145"/>
                <a:gd name="T20" fmla="*/ 177 w 209"/>
                <a:gd name="T21" fmla="*/ 25 h 145"/>
                <a:gd name="T22" fmla="*/ 174 w 209"/>
                <a:gd name="T23" fmla="*/ 31 h 145"/>
                <a:gd name="T24" fmla="*/ 156 w 209"/>
                <a:gd name="T25" fmla="*/ 41 h 145"/>
                <a:gd name="T26" fmla="*/ 138 w 209"/>
                <a:gd name="T27" fmla="*/ 44 h 145"/>
                <a:gd name="T28" fmla="*/ 106 w 209"/>
                <a:gd name="T29" fmla="*/ 34 h 145"/>
                <a:gd name="T30" fmla="*/ 71 w 209"/>
                <a:gd name="T31" fmla="*/ 31 h 145"/>
                <a:gd name="T32" fmla="*/ 53 w 209"/>
                <a:gd name="T33" fmla="*/ 39 h 145"/>
                <a:gd name="T34" fmla="*/ 66 w 209"/>
                <a:gd name="T35" fmla="*/ 39 h 145"/>
                <a:gd name="T36" fmla="*/ 84 w 209"/>
                <a:gd name="T37" fmla="*/ 39 h 145"/>
                <a:gd name="T38" fmla="*/ 103 w 209"/>
                <a:gd name="T39" fmla="*/ 43 h 145"/>
                <a:gd name="T40" fmla="*/ 128 w 209"/>
                <a:gd name="T41" fmla="*/ 50 h 145"/>
                <a:gd name="T42" fmla="*/ 131 w 209"/>
                <a:gd name="T43" fmla="*/ 59 h 145"/>
                <a:gd name="T44" fmla="*/ 100 w 209"/>
                <a:gd name="T45" fmla="*/ 70 h 145"/>
                <a:gd name="T46" fmla="*/ 72 w 209"/>
                <a:gd name="T47" fmla="*/ 64 h 145"/>
                <a:gd name="T48" fmla="*/ 45 w 209"/>
                <a:gd name="T49" fmla="*/ 59 h 145"/>
                <a:gd name="T50" fmla="*/ 54 w 209"/>
                <a:gd name="T51" fmla="*/ 67 h 145"/>
                <a:gd name="T52" fmla="*/ 78 w 209"/>
                <a:gd name="T53" fmla="*/ 77 h 145"/>
                <a:gd name="T54" fmla="*/ 51 w 209"/>
                <a:gd name="T55" fmla="*/ 86 h 145"/>
                <a:gd name="T56" fmla="*/ 17 w 209"/>
                <a:gd name="T57" fmla="*/ 95 h 145"/>
                <a:gd name="T58" fmla="*/ 0 w 209"/>
                <a:gd name="T59" fmla="*/ 101 h 145"/>
                <a:gd name="T60" fmla="*/ 10 w 209"/>
                <a:gd name="T61" fmla="*/ 104 h 145"/>
                <a:gd name="T62" fmla="*/ 40 w 209"/>
                <a:gd name="T63" fmla="*/ 99 h 145"/>
                <a:gd name="T64" fmla="*/ 74 w 209"/>
                <a:gd name="T65" fmla="*/ 90 h 145"/>
                <a:gd name="T66" fmla="*/ 87 w 209"/>
                <a:gd name="T67" fmla="*/ 96 h 145"/>
                <a:gd name="T68" fmla="*/ 72 w 209"/>
                <a:gd name="T69" fmla="*/ 139 h 145"/>
                <a:gd name="T70" fmla="*/ 74 w 209"/>
                <a:gd name="T71" fmla="*/ 145 h 145"/>
                <a:gd name="T72" fmla="*/ 93 w 209"/>
                <a:gd name="T73" fmla="*/ 112 h 145"/>
                <a:gd name="T74" fmla="*/ 107 w 209"/>
                <a:gd name="T75" fmla="*/ 83 h 145"/>
                <a:gd name="T76" fmla="*/ 127 w 209"/>
                <a:gd name="T77" fmla="*/ 74 h 145"/>
                <a:gd name="T78" fmla="*/ 146 w 209"/>
                <a:gd name="T79" fmla="*/ 67 h 145"/>
                <a:gd name="T80" fmla="*/ 149 w 209"/>
                <a:gd name="T81" fmla="*/ 95 h 145"/>
                <a:gd name="T82" fmla="*/ 140 w 209"/>
                <a:gd name="T83" fmla="*/ 132 h 145"/>
                <a:gd name="T84" fmla="*/ 146 w 209"/>
                <a:gd name="T85" fmla="*/ 126 h 145"/>
                <a:gd name="T86" fmla="*/ 162 w 209"/>
                <a:gd name="T87" fmla="*/ 77 h 145"/>
                <a:gd name="T88" fmla="*/ 177 w 209"/>
                <a:gd name="T89" fmla="*/ 46 h 145"/>
                <a:gd name="T90" fmla="*/ 190 w 209"/>
                <a:gd name="T91" fmla="*/ 33 h 145"/>
                <a:gd name="T92" fmla="*/ 195 w 209"/>
                <a:gd name="T93" fmla="*/ 40 h 145"/>
                <a:gd name="T94" fmla="*/ 190 w 209"/>
                <a:gd name="T95" fmla="*/ 89 h 145"/>
                <a:gd name="T96" fmla="*/ 203 w 209"/>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145"/>
                <a:gd name="T149" fmla="*/ 209 w 209"/>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145">
                  <a:moveTo>
                    <a:pt x="209" y="16"/>
                  </a:moveTo>
                  <a:lnTo>
                    <a:pt x="208" y="15"/>
                  </a:lnTo>
                  <a:lnTo>
                    <a:pt x="206" y="15"/>
                  </a:lnTo>
                  <a:lnTo>
                    <a:pt x="203" y="13"/>
                  </a:lnTo>
                  <a:lnTo>
                    <a:pt x="202" y="12"/>
                  </a:lnTo>
                  <a:lnTo>
                    <a:pt x="200" y="10"/>
                  </a:lnTo>
                  <a:lnTo>
                    <a:pt x="200" y="9"/>
                  </a:lnTo>
                  <a:lnTo>
                    <a:pt x="199" y="6"/>
                  </a:lnTo>
                  <a:lnTo>
                    <a:pt x="199" y="5"/>
                  </a:lnTo>
                  <a:lnTo>
                    <a:pt x="196" y="9"/>
                  </a:lnTo>
                  <a:lnTo>
                    <a:pt x="193" y="13"/>
                  </a:lnTo>
                  <a:lnTo>
                    <a:pt x="189" y="15"/>
                  </a:lnTo>
                  <a:lnTo>
                    <a:pt x="187" y="18"/>
                  </a:lnTo>
                  <a:lnTo>
                    <a:pt x="178" y="15"/>
                  </a:lnTo>
                  <a:lnTo>
                    <a:pt x="168" y="10"/>
                  </a:lnTo>
                  <a:lnTo>
                    <a:pt x="153" y="7"/>
                  </a:lnTo>
                  <a:lnTo>
                    <a:pt x="138" y="5"/>
                  </a:lnTo>
                  <a:lnTo>
                    <a:pt x="124" y="2"/>
                  </a:lnTo>
                  <a:lnTo>
                    <a:pt x="109" y="0"/>
                  </a:lnTo>
                  <a:lnTo>
                    <a:pt x="99" y="0"/>
                  </a:lnTo>
                  <a:lnTo>
                    <a:pt x="90" y="2"/>
                  </a:lnTo>
                  <a:lnTo>
                    <a:pt x="81" y="5"/>
                  </a:lnTo>
                  <a:lnTo>
                    <a:pt x="79" y="5"/>
                  </a:lnTo>
                  <a:lnTo>
                    <a:pt x="84" y="6"/>
                  </a:lnTo>
                  <a:lnTo>
                    <a:pt x="90" y="5"/>
                  </a:lnTo>
                  <a:lnTo>
                    <a:pt x="102" y="5"/>
                  </a:lnTo>
                  <a:lnTo>
                    <a:pt x="113" y="5"/>
                  </a:lnTo>
                  <a:lnTo>
                    <a:pt x="127" y="7"/>
                  </a:lnTo>
                  <a:lnTo>
                    <a:pt x="138" y="10"/>
                  </a:lnTo>
                  <a:lnTo>
                    <a:pt x="150" y="13"/>
                  </a:lnTo>
                  <a:lnTo>
                    <a:pt x="162" y="18"/>
                  </a:lnTo>
                  <a:lnTo>
                    <a:pt x="171" y="21"/>
                  </a:lnTo>
                  <a:lnTo>
                    <a:pt x="177" y="25"/>
                  </a:lnTo>
                  <a:lnTo>
                    <a:pt x="178" y="28"/>
                  </a:lnTo>
                  <a:lnTo>
                    <a:pt x="177" y="30"/>
                  </a:lnTo>
                  <a:lnTo>
                    <a:pt x="174" y="31"/>
                  </a:lnTo>
                  <a:lnTo>
                    <a:pt x="168" y="34"/>
                  </a:lnTo>
                  <a:lnTo>
                    <a:pt x="162" y="37"/>
                  </a:lnTo>
                  <a:lnTo>
                    <a:pt x="156" y="41"/>
                  </a:lnTo>
                  <a:lnTo>
                    <a:pt x="150" y="44"/>
                  </a:lnTo>
                  <a:lnTo>
                    <a:pt x="146" y="47"/>
                  </a:lnTo>
                  <a:lnTo>
                    <a:pt x="138" y="44"/>
                  </a:lnTo>
                  <a:lnTo>
                    <a:pt x="130" y="41"/>
                  </a:lnTo>
                  <a:lnTo>
                    <a:pt x="118" y="37"/>
                  </a:lnTo>
                  <a:lnTo>
                    <a:pt x="106" y="34"/>
                  </a:lnTo>
                  <a:lnTo>
                    <a:pt x="93" y="33"/>
                  </a:lnTo>
                  <a:lnTo>
                    <a:pt x="81" y="31"/>
                  </a:lnTo>
                  <a:lnTo>
                    <a:pt x="71" y="31"/>
                  </a:lnTo>
                  <a:lnTo>
                    <a:pt x="62" y="34"/>
                  </a:lnTo>
                  <a:lnTo>
                    <a:pt x="56" y="37"/>
                  </a:lnTo>
                  <a:lnTo>
                    <a:pt x="53" y="39"/>
                  </a:lnTo>
                  <a:lnTo>
                    <a:pt x="54" y="40"/>
                  </a:lnTo>
                  <a:lnTo>
                    <a:pt x="60" y="40"/>
                  </a:lnTo>
                  <a:lnTo>
                    <a:pt x="66" y="39"/>
                  </a:lnTo>
                  <a:lnTo>
                    <a:pt x="71" y="39"/>
                  </a:lnTo>
                  <a:lnTo>
                    <a:pt x="76" y="39"/>
                  </a:lnTo>
                  <a:lnTo>
                    <a:pt x="84" y="39"/>
                  </a:lnTo>
                  <a:lnTo>
                    <a:pt x="90" y="40"/>
                  </a:lnTo>
                  <a:lnTo>
                    <a:pt x="96" y="41"/>
                  </a:lnTo>
                  <a:lnTo>
                    <a:pt x="103" y="43"/>
                  </a:lnTo>
                  <a:lnTo>
                    <a:pt x="109" y="44"/>
                  </a:lnTo>
                  <a:lnTo>
                    <a:pt x="119" y="47"/>
                  </a:lnTo>
                  <a:lnTo>
                    <a:pt x="128" y="50"/>
                  </a:lnTo>
                  <a:lnTo>
                    <a:pt x="136" y="52"/>
                  </a:lnTo>
                  <a:lnTo>
                    <a:pt x="138" y="53"/>
                  </a:lnTo>
                  <a:lnTo>
                    <a:pt x="131" y="59"/>
                  </a:lnTo>
                  <a:lnTo>
                    <a:pt x="119" y="64"/>
                  </a:lnTo>
                  <a:lnTo>
                    <a:pt x="107" y="67"/>
                  </a:lnTo>
                  <a:lnTo>
                    <a:pt x="100" y="70"/>
                  </a:lnTo>
                  <a:lnTo>
                    <a:pt x="93" y="70"/>
                  </a:lnTo>
                  <a:lnTo>
                    <a:pt x="82" y="68"/>
                  </a:lnTo>
                  <a:lnTo>
                    <a:pt x="72" y="64"/>
                  </a:lnTo>
                  <a:lnTo>
                    <a:pt x="62" y="61"/>
                  </a:lnTo>
                  <a:lnTo>
                    <a:pt x="53" y="59"/>
                  </a:lnTo>
                  <a:lnTo>
                    <a:pt x="45" y="59"/>
                  </a:lnTo>
                  <a:lnTo>
                    <a:pt x="43" y="61"/>
                  </a:lnTo>
                  <a:lnTo>
                    <a:pt x="45" y="62"/>
                  </a:lnTo>
                  <a:lnTo>
                    <a:pt x="54" y="67"/>
                  </a:lnTo>
                  <a:lnTo>
                    <a:pt x="65" y="70"/>
                  </a:lnTo>
                  <a:lnTo>
                    <a:pt x="72" y="74"/>
                  </a:lnTo>
                  <a:lnTo>
                    <a:pt x="78" y="77"/>
                  </a:lnTo>
                  <a:lnTo>
                    <a:pt x="72" y="78"/>
                  </a:lnTo>
                  <a:lnTo>
                    <a:pt x="63" y="81"/>
                  </a:lnTo>
                  <a:lnTo>
                    <a:pt x="51" y="86"/>
                  </a:lnTo>
                  <a:lnTo>
                    <a:pt x="40" y="89"/>
                  </a:lnTo>
                  <a:lnTo>
                    <a:pt x="28" y="92"/>
                  </a:lnTo>
                  <a:lnTo>
                    <a:pt x="17" y="95"/>
                  </a:lnTo>
                  <a:lnTo>
                    <a:pt x="10" y="98"/>
                  </a:lnTo>
                  <a:lnTo>
                    <a:pt x="4" y="99"/>
                  </a:lnTo>
                  <a:lnTo>
                    <a:pt x="0" y="101"/>
                  </a:lnTo>
                  <a:lnTo>
                    <a:pt x="0" y="102"/>
                  </a:lnTo>
                  <a:lnTo>
                    <a:pt x="3" y="104"/>
                  </a:lnTo>
                  <a:lnTo>
                    <a:pt x="10" y="104"/>
                  </a:lnTo>
                  <a:lnTo>
                    <a:pt x="17" y="104"/>
                  </a:lnTo>
                  <a:lnTo>
                    <a:pt x="28" y="102"/>
                  </a:lnTo>
                  <a:lnTo>
                    <a:pt x="40" y="99"/>
                  </a:lnTo>
                  <a:lnTo>
                    <a:pt x="51" y="96"/>
                  </a:lnTo>
                  <a:lnTo>
                    <a:pt x="63" y="93"/>
                  </a:lnTo>
                  <a:lnTo>
                    <a:pt x="74" y="90"/>
                  </a:lnTo>
                  <a:lnTo>
                    <a:pt x="82" y="87"/>
                  </a:lnTo>
                  <a:lnTo>
                    <a:pt x="88" y="84"/>
                  </a:lnTo>
                  <a:lnTo>
                    <a:pt x="87" y="96"/>
                  </a:lnTo>
                  <a:lnTo>
                    <a:pt x="82" y="114"/>
                  </a:lnTo>
                  <a:lnTo>
                    <a:pt x="78" y="129"/>
                  </a:lnTo>
                  <a:lnTo>
                    <a:pt x="72" y="139"/>
                  </a:lnTo>
                  <a:lnTo>
                    <a:pt x="69" y="143"/>
                  </a:lnTo>
                  <a:lnTo>
                    <a:pt x="71" y="145"/>
                  </a:lnTo>
                  <a:lnTo>
                    <a:pt x="74" y="145"/>
                  </a:lnTo>
                  <a:lnTo>
                    <a:pt x="78" y="141"/>
                  </a:lnTo>
                  <a:lnTo>
                    <a:pt x="84" y="130"/>
                  </a:lnTo>
                  <a:lnTo>
                    <a:pt x="93" y="112"/>
                  </a:lnTo>
                  <a:lnTo>
                    <a:pt x="100" y="96"/>
                  </a:lnTo>
                  <a:lnTo>
                    <a:pt x="103" y="84"/>
                  </a:lnTo>
                  <a:lnTo>
                    <a:pt x="107" y="83"/>
                  </a:lnTo>
                  <a:lnTo>
                    <a:pt x="113" y="80"/>
                  </a:lnTo>
                  <a:lnTo>
                    <a:pt x="121" y="77"/>
                  </a:lnTo>
                  <a:lnTo>
                    <a:pt x="127" y="74"/>
                  </a:lnTo>
                  <a:lnTo>
                    <a:pt x="134" y="71"/>
                  </a:lnTo>
                  <a:lnTo>
                    <a:pt x="140" y="68"/>
                  </a:lnTo>
                  <a:lnTo>
                    <a:pt x="146" y="67"/>
                  </a:lnTo>
                  <a:lnTo>
                    <a:pt x="150" y="65"/>
                  </a:lnTo>
                  <a:lnTo>
                    <a:pt x="150" y="77"/>
                  </a:lnTo>
                  <a:lnTo>
                    <a:pt x="149" y="95"/>
                  </a:lnTo>
                  <a:lnTo>
                    <a:pt x="144" y="112"/>
                  </a:lnTo>
                  <a:lnTo>
                    <a:pt x="141" y="126"/>
                  </a:lnTo>
                  <a:lnTo>
                    <a:pt x="140" y="132"/>
                  </a:lnTo>
                  <a:lnTo>
                    <a:pt x="140" y="135"/>
                  </a:lnTo>
                  <a:lnTo>
                    <a:pt x="141" y="132"/>
                  </a:lnTo>
                  <a:lnTo>
                    <a:pt x="146" y="126"/>
                  </a:lnTo>
                  <a:lnTo>
                    <a:pt x="152" y="112"/>
                  </a:lnTo>
                  <a:lnTo>
                    <a:pt x="158" y="95"/>
                  </a:lnTo>
                  <a:lnTo>
                    <a:pt x="162" y="77"/>
                  </a:lnTo>
                  <a:lnTo>
                    <a:pt x="162" y="61"/>
                  </a:lnTo>
                  <a:lnTo>
                    <a:pt x="171" y="53"/>
                  </a:lnTo>
                  <a:lnTo>
                    <a:pt x="177" y="46"/>
                  </a:lnTo>
                  <a:lnTo>
                    <a:pt x="183" y="40"/>
                  </a:lnTo>
                  <a:lnTo>
                    <a:pt x="187" y="36"/>
                  </a:lnTo>
                  <a:lnTo>
                    <a:pt x="190" y="33"/>
                  </a:lnTo>
                  <a:lnTo>
                    <a:pt x="193" y="31"/>
                  </a:lnTo>
                  <a:lnTo>
                    <a:pt x="195" y="34"/>
                  </a:lnTo>
                  <a:lnTo>
                    <a:pt x="195" y="40"/>
                  </a:lnTo>
                  <a:lnTo>
                    <a:pt x="193" y="52"/>
                  </a:lnTo>
                  <a:lnTo>
                    <a:pt x="192" y="70"/>
                  </a:lnTo>
                  <a:lnTo>
                    <a:pt x="190" y="89"/>
                  </a:lnTo>
                  <a:lnTo>
                    <a:pt x="189" y="101"/>
                  </a:lnTo>
                  <a:lnTo>
                    <a:pt x="196" y="86"/>
                  </a:lnTo>
                  <a:lnTo>
                    <a:pt x="203" y="62"/>
                  </a:lnTo>
                  <a:lnTo>
                    <a:pt x="208" y="37"/>
                  </a:lnTo>
                  <a:lnTo>
                    <a:pt x="209" y="16"/>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1" name="Freeform 331"/>
            <p:cNvSpPr>
              <a:spLocks/>
            </p:cNvSpPr>
            <p:nvPr/>
          </p:nvSpPr>
          <p:spPr bwMode="auto">
            <a:xfrm>
              <a:off x="1604" y="1304"/>
              <a:ext cx="169" cy="160"/>
            </a:xfrm>
            <a:custGeom>
              <a:avLst/>
              <a:gdLst>
                <a:gd name="T0" fmla="*/ 163 w 169"/>
                <a:gd name="T1" fmla="*/ 157 h 160"/>
                <a:gd name="T2" fmla="*/ 167 w 169"/>
                <a:gd name="T3" fmla="*/ 153 h 160"/>
                <a:gd name="T4" fmla="*/ 161 w 169"/>
                <a:gd name="T5" fmla="*/ 144 h 160"/>
                <a:gd name="T6" fmla="*/ 151 w 169"/>
                <a:gd name="T7" fmla="*/ 130 h 160"/>
                <a:gd name="T8" fmla="*/ 150 w 169"/>
                <a:gd name="T9" fmla="*/ 113 h 160"/>
                <a:gd name="T10" fmla="*/ 144 w 169"/>
                <a:gd name="T11" fmla="*/ 74 h 160"/>
                <a:gd name="T12" fmla="*/ 138 w 169"/>
                <a:gd name="T13" fmla="*/ 55 h 160"/>
                <a:gd name="T14" fmla="*/ 133 w 169"/>
                <a:gd name="T15" fmla="*/ 54 h 160"/>
                <a:gd name="T16" fmla="*/ 135 w 169"/>
                <a:gd name="T17" fmla="*/ 71 h 160"/>
                <a:gd name="T18" fmla="*/ 136 w 169"/>
                <a:gd name="T19" fmla="*/ 104 h 160"/>
                <a:gd name="T20" fmla="*/ 127 w 169"/>
                <a:gd name="T21" fmla="*/ 110 h 160"/>
                <a:gd name="T22" fmla="*/ 108 w 169"/>
                <a:gd name="T23" fmla="*/ 96 h 160"/>
                <a:gd name="T24" fmla="*/ 98 w 169"/>
                <a:gd name="T25" fmla="*/ 80 h 160"/>
                <a:gd name="T26" fmla="*/ 91 w 169"/>
                <a:gd name="T27" fmla="*/ 51 h 160"/>
                <a:gd name="T28" fmla="*/ 89 w 169"/>
                <a:gd name="T29" fmla="*/ 30 h 160"/>
                <a:gd name="T30" fmla="*/ 88 w 169"/>
                <a:gd name="T31" fmla="*/ 12 h 160"/>
                <a:gd name="T32" fmla="*/ 82 w 169"/>
                <a:gd name="T33" fmla="*/ 3 h 160"/>
                <a:gd name="T34" fmla="*/ 82 w 169"/>
                <a:gd name="T35" fmla="*/ 9 h 160"/>
                <a:gd name="T36" fmla="*/ 85 w 169"/>
                <a:gd name="T37" fmla="*/ 23 h 160"/>
                <a:gd name="T38" fmla="*/ 82 w 169"/>
                <a:gd name="T39" fmla="*/ 36 h 160"/>
                <a:gd name="T40" fmla="*/ 80 w 169"/>
                <a:gd name="T41" fmla="*/ 49 h 160"/>
                <a:gd name="T42" fmla="*/ 85 w 169"/>
                <a:gd name="T43" fmla="*/ 71 h 160"/>
                <a:gd name="T44" fmla="*/ 74 w 169"/>
                <a:gd name="T45" fmla="*/ 70 h 160"/>
                <a:gd name="T46" fmla="*/ 49 w 169"/>
                <a:gd name="T47" fmla="*/ 45 h 160"/>
                <a:gd name="T48" fmla="*/ 26 w 169"/>
                <a:gd name="T49" fmla="*/ 20 h 160"/>
                <a:gd name="T50" fmla="*/ 6 w 169"/>
                <a:gd name="T51" fmla="*/ 3 h 160"/>
                <a:gd name="T52" fmla="*/ 11 w 169"/>
                <a:gd name="T53" fmla="*/ 15 h 160"/>
                <a:gd name="T54" fmla="*/ 34 w 169"/>
                <a:gd name="T55" fmla="*/ 45 h 160"/>
                <a:gd name="T56" fmla="*/ 46 w 169"/>
                <a:gd name="T57" fmla="*/ 64 h 160"/>
                <a:gd name="T58" fmla="*/ 68 w 169"/>
                <a:gd name="T59" fmla="*/ 83 h 160"/>
                <a:gd name="T60" fmla="*/ 68 w 169"/>
                <a:gd name="T61" fmla="*/ 89 h 160"/>
                <a:gd name="T62" fmla="*/ 46 w 169"/>
                <a:gd name="T63" fmla="*/ 85 h 160"/>
                <a:gd name="T64" fmla="*/ 34 w 169"/>
                <a:gd name="T65" fmla="*/ 79 h 160"/>
                <a:gd name="T66" fmla="*/ 29 w 169"/>
                <a:gd name="T67" fmla="*/ 80 h 160"/>
                <a:gd name="T68" fmla="*/ 36 w 169"/>
                <a:gd name="T69" fmla="*/ 88 h 160"/>
                <a:gd name="T70" fmla="*/ 51 w 169"/>
                <a:gd name="T71" fmla="*/ 95 h 160"/>
                <a:gd name="T72" fmla="*/ 70 w 169"/>
                <a:gd name="T73" fmla="*/ 102 h 160"/>
                <a:gd name="T74" fmla="*/ 89 w 169"/>
                <a:gd name="T75" fmla="*/ 107 h 160"/>
                <a:gd name="T76" fmla="*/ 105 w 169"/>
                <a:gd name="T77" fmla="*/ 110 h 160"/>
                <a:gd name="T78" fmla="*/ 124 w 169"/>
                <a:gd name="T79" fmla="*/ 123 h 160"/>
                <a:gd name="T80" fmla="*/ 126 w 169"/>
                <a:gd name="T81" fmla="*/ 132 h 160"/>
                <a:gd name="T82" fmla="*/ 113 w 169"/>
                <a:gd name="T83" fmla="*/ 136 h 160"/>
                <a:gd name="T84" fmla="*/ 98 w 169"/>
                <a:gd name="T85" fmla="*/ 138 h 160"/>
                <a:gd name="T86" fmla="*/ 85 w 169"/>
                <a:gd name="T87" fmla="*/ 139 h 160"/>
                <a:gd name="T88" fmla="*/ 71 w 169"/>
                <a:gd name="T89" fmla="*/ 136 h 160"/>
                <a:gd name="T90" fmla="*/ 70 w 169"/>
                <a:gd name="T91" fmla="*/ 141 h 160"/>
                <a:gd name="T92" fmla="*/ 88 w 169"/>
                <a:gd name="T93" fmla="*/ 145 h 160"/>
                <a:gd name="T94" fmla="*/ 107 w 169"/>
                <a:gd name="T95" fmla="*/ 145 h 160"/>
                <a:gd name="T96" fmla="*/ 124 w 169"/>
                <a:gd name="T97" fmla="*/ 145 h 160"/>
                <a:gd name="T98" fmla="*/ 139 w 169"/>
                <a:gd name="T99" fmla="*/ 144 h 160"/>
                <a:gd name="T100" fmla="*/ 151 w 169"/>
                <a:gd name="T101" fmla="*/ 145 h 160"/>
                <a:gd name="T102" fmla="*/ 160 w 169"/>
                <a:gd name="T103" fmla="*/ 154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9"/>
                <a:gd name="T157" fmla="*/ 0 h 160"/>
                <a:gd name="T158" fmla="*/ 169 w 169"/>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9" h="160">
                  <a:moveTo>
                    <a:pt x="163" y="160"/>
                  </a:moveTo>
                  <a:lnTo>
                    <a:pt x="163" y="157"/>
                  </a:lnTo>
                  <a:lnTo>
                    <a:pt x="164" y="154"/>
                  </a:lnTo>
                  <a:lnTo>
                    <a:pt x="167" y="153"/>
                  </a:lnTo>
                  <a:lnTo>
                    <a:pt x="169" y="150"/>
                  </a:lnTo>
                  <a:lnTo>
                    <a:pt x="161" y="144"/>
                  </a:lnTo>
                  <a:lnTo>
                    <a:pt x="155" y="136"/>
                  </a:lnTo>
                  <a:lnTo>
                    <a:pt x="151" y="130"/>
                  </a:lnTo>
                  <a:lnTo>
                    <a:pt x="150" y="125"/>
                  </a:lnTo>
                  <a:lnTo>
                    <a:pt x="150" y="113"/>
                  </a:lnTo>
                  <a:lnTo>
                    <a:pt x="148" y="93"/>
                  </a:lnTo>
                  <a:lnTo>
                    <a:pt x="144" y="74"/>
                  </a:lnTo>
                  <a:lnTo>
                    <a:pt x="141" y="61"/>
                  </a:lnTo>
                  <a:lnTo>
                    <a:pt x="138" y="55"/>
                  </a:lnTo>
                  <a:lnTo>
                    <a:pt x="135" y="54"/>
                  </a:lnTo>
                  <a:lnTo>
                    <a:pt x="133" y="54"/>
                  </a:lnTo>
                  <a:lnTo>
                    <a:pt x="133" y="59"/>
                  </a:lnTo>
                  <a:lnTo>
                    <a:pt x="135" y="71"/>
                  </a:lnTo>
                  <a:lnTo>
                    <a:pt x="136" y="88"/>
                  </a:lnTo>
                  <a:lnTo>
                    <a:pt x="136" y="104"/>
                  </a:lnTo>
                  <a:lnTo>
                    <a:pt x="136" y="116"/>
                  </a:lnTo>
                  <a:lnTo>
                    <a:pt x="127" y="110"/>
                  </a:lnTo>
                  <a:lnTo>
                    <a:pt x="117" y="104"/>
                  </a:lnTo>
                  <a:lnTo>
                    <a:pt x="108" y="96"/>
                  </a:lnTo>
                  <a:lnTo>
                    <a:pt x="102" y="91"/>
                  </a:lnTo>
                  <a:lnTo>
                    <a:pt x="98" y="80"/>
                  </a:lnTo>
                  <a:lnTo>
                    <a:pt x="93" y="65"/>
                  </a:lnTo>
                  <a:lnTo>
                    <a:pt x="91" y="51"/>
                  </a:lnTo>
                  <a:lnTo>
                    <a:pt x="89" y="39"/>
                  </a:lnTo>
                  <a:lnTo>
                    <a:pt x="89" y="30"/>
                  </a:lnTo>
                  <a:lnTo>
                    <a:pt x="89" y="20"/>
                  </a:lnTo>
                  <a:lnTo>
                    <a:pt x="88" y="12"/>
                  </a:lnTo>
                  <a:lnTo>
                    <a:pt x="85" y="6"/>
                  </a:lnTo>
                  <a:lnTo>
                    <a:pt x="82" y="3"/>
                  </a:lnTo>
                  <a:lnTo>
                    <a:pt x="82" y="5"/>
                  </a:lnTo>
                  <a:lnTo>
                    <a:pt x="82" y="9"/>
                  </a:lnTo>
                  <a:lnTo>
                    <a:pt x="83" y="15"/>
                  </a:lnTo>
                  <a:lnTo>
                    <a:pt x="85" y="23"/>
                  </a:lnTo>
                  <a:lnTo>
                    <a:pt x="83" y="30"/>
                  </a:lnTo>
                  <a:lnTo>
                    <a:pt x="82" y="36"/>
                  </a:lnTo>
                  <a:lnTo>
                    <a:pt x="80" y="42"/>
                  </a:lnTo>
                  <a:lnTo>
                    <a:pt x="80" y="49"/>
                  </a:lnTo>
                  <a:lnTo>
                    <a:pt x="82" y="61"/>
                  </a:lnTo>
                  <a:lnTo>
                    <a:pt x="85" y="71"/>
                  </a:lnTo>
                  <a:lnTo>
                    <a:pt x="86" y="80"/>
                  </a:lnTo>
                  <a:lnTo>
                    <a:pt x="74" y="70"/>
                  </a:lnTo>
                  <a:lnTo>
                    <a:pt x="62" y="58"/>
                  </a:lnTo>
                  <a:lnTo>
                    <a:pt x="49" y="45"/>
                  </a:lnTo>
                  <a:lnTo>
                    <a:pt x="37" y="31"/>
                  </a:lnTo>
                  <a:lnTo>
                    <a:pt x="26" y="20"/>
                  </a:lnTo>
                  <a:lnTo>
                    <a:pt x="15" y="11"/>
                  </a:lnTo>
                  <a:lnTo>
                    <a:pt x="6" y="3"/>
                  </a:lnTo>
                  <a:lnTo>
                    <a:pt x="0" y="0"/>
                  </a:lnTo>
                  <a:lnTo>
                    <a:pt x="11" y="15"/>
                  </a:lnTo>
                  <a:lnTo>
                    <a:pt x="23" y="30"/>
                  </a:lnTo>
                  <a:lnTo>
                    <a:pt x="34" y="45"/>
                  </a:lnTo>
                  <a:lnTo>
                    <a:pt x="40" y="55"/>
                  </a:lnTo>
                  <a:lnTo>
                    <a:pt x="46" y="64"/>
                  </a:lnTo>
                  <a:lnTo>
                    <a:pt x="58" y="74"/>
                  </a:lnTo>
                  <a:lnTo>
                    <a:pt x="68" y="83"/>
                  </a:lnTo>
                  <a:lnTo>
                    <a:pt x="77" y="89"/>
                  </a:lnTo>
                  <a:lnTo>
                    <a:pt x="68" y="89"/>
                  </a:lnTo>
                  <a:lnTo>
                    <a:pt x="57" y="88"/>
                  </a:lnTo>
                  <a:lnTo>
                    <a:pt x="46" y="85"/>
                  </a:lnTo>
                  <a:lnTo>
                    <a:pt x="39" y="82"/>
                  </a:lnTo>
                  <a:lnTo>
                    <a:pt x="34" y="79"/>
                  </a:lnTo>
                  <a:lnTo>
                    <a:pt x="31" y="79"/>
                  </a:lnTo>
                  <a:lnTo>
                    <a:pt x="29" y="80"/>
                  </a:lnTo>
                  <a:lnTo>
                    <a:pt x="31" y="85"/>
                  </a:lnTo>
                  <a:lnTo>
                    <a:pt x="36" y="88"/>
                  </a:lnTo>
                  <a:lnTo>
                    <a:pt x="43" y="92"/>
                  </a:lnTo>
                  <a:lnTo>
                    <a:pt x="51" y="95"/>
                  </a:lnTo>
                  <a:lnTo>
                    <a:pt x="60" y="99"/>
                  </a:lnTo>
                  <a:lnTo>
                    <a:pt x="70" y="102"/>
                  </a:lnTo>
                  <a:lnTo>
                    <a:pt x="79" y="105"/>
                  </a:lnTo>
                  <a:lnTo>
                    <a:pt x="89" y="107"/>
                  </a:lnTo>
                  <a:lnTo>
                    <a:pt x="96" y="107"/>
                  </a:lnTo>
                  <a:lnTo>
                    <a:pt x="105" y="110"/>
                  </a:lnTo>
                  <a:lnTo>
                    <a:pt x="116" y="116"/>
                  </a:lnTo>
                  <a:lnTo>
                    <a:pt x="124" y="123"/>
                  </a:lnTo>
                  <a:lnTo>
                    <a:pt x="130" y="130"/>
                  </a:lnTo>
                  <a:lnTo>
                    <a:pt x="126" y="132"/>
                  </a:lnTo>
                  <a:lnTo>
                    <a:pt x="120" y="135"/>
                  </a:lnTo>
                  <a:lnTo>
                    <a:pt x="113" y="136"/>
                  </a:lnTo>
                  <a:lnTo>
                    <a:pt x="105" y="138"/>
                  </a:lnTo>
                  <a:lnTo>
                    <a:pt x="98" y="138"/>
                  </a:lnTo>
                  <a:lnTo>
                    <a:pt x="91" y="139"/>
                  </a:lnTo>
                  <a:lnTo>
                    <a:pt x="85" y="139"/>
                  </a:lnTo>
                  <a:lnTo>
                    <a:pt x="79" y="138"/>
                  </a:lnTo>
                  <a:lnTo>
                    <a:pt x="71" y="136"/>
                  </a:lnTo>
                  <a:lnTo>
                    <a:pt x="68" y="138"/>
                  </a:lnTo>
                  <a:lnTo>
                    <a:pt x="70" y="141"/>
                  </a:lnTo>
                  <a:lnTo>
                    <a:pt x="80" y="144"/>
                  </a:lnTo>
                  <a:lnTo>
                    <a:pt x="88" y="145"/>
                  </a:lnTo>
                  <a:lnTo>
                    <a:pt x="96" y="145"/>
                  </a:lnTo>
                  <a:lnTo>
                    <a:pt x="107" y="145"/>
                  </a:lnTo>
                  <a:lnTo>
                    <a:pt x="116" y="145"/>
                  </a:lnTo>
                  <a:lnTo>
                    <a:pt x="124" y="145"/>
                  </a:lnTo>
                  <a:lnTo>
                    <a:pt x="133" y="144"/>
                  </a:lnTo>
                  <a:lnTo>
                    <a:pt x="139" y="144"/>
                  </a:lnTo>
                  <a:lnTo>
                    <a:pt x="144" y="144"/>
                  </a:lnTo>
                  <a:lnTo>
                    <a:pt x="151" y="145"/>
                  </a:lnTo>
                  <a:lnTo>
                    <a:pt x="155" y="150"/>
                  </a:lnTo>
                  <a:lnTo>
                    <a:pt x="160" y="154"/>
                  </a:lnTo>
                  <a:lnTo>
                    <a:pt x="163" y="16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2" name="Freeform 332"/>
            <p:cNvSpPr>
              <a:spLocks/>
            </p:cNvSpPr>
            <p:nvPr/>
          </p:nvSpPr>
          <p:spPr bwMode="auto">
            <a:xfrm>
              <a:off x="1854" y="1242"/>
              <a:ext cx="103" cy="244"/>
            </a:xfrm>
            <a:custGeom>
              <a:avLst/>
              <a:gdLst>
                <a:gd name="T0" fmla="*/ 10 w 103"/>
                <a:gd name="T1" fmla="*/ 201 h 244"/>
                <a:gd name="T2" fmla="*/ 18 w 103"/>
                <a:gd name="T3" fmla="*/ 192 h 244"/>
                <a:gd name="T4" fmla="*/ 24 w 103"/>
                <a:gd name="T5" fmla="*/ 195 h 244"/>
                <a:gd name="T6" fmla="*/ 28 w 103"/>
                <a:gd name="T7" fmla="*/ 173 h 244"/>
                <a:gd name="T8" fmla="*/ 10 w 103"/>
                <a:gd name="T9" fmla="*/ 138 h 244"/>
                <a:gd name="T10" fmla="*/ 0 w 103"/>
                <a:gd name="T11" fmla="*/ 101 h 244"/>
                <a:gd name="T12" fmla="*/ 4 w 103"/>
                <a:gd name="T13" fmla="*/ 102 h 244"/>
                <a:gd name="T14" fmla="*/ 24 w 103"/>
                <a:gd name="T15" fmla="*/ 141 h 244"/>
                <a:gd name="T16" fmla="*/ 40 w 103"/>
                <a:gd name="T17" fmla="*/ 114 h 244"/>
                <a:gd name="T18" fmla="*/ 38 w 103"/>
                <a:gd name="T19" fmla="*/ 68 h 244"/>
                <a:gd name="T20" fmla="*/ 38 w 103"/>
                <a:gd name="T21" fmla="*/ 28 h 244"/>
                <a:gd name="T22" fmla="*/ 43 w 103"/>
                <a:gd name="T23" fmla="*/ 30 h 244"/>
                <a:gd name="T24" fmla="*/ 43 w 103"/>
                <a:gd name="T25" fmla="*/ 54 h 244"/>
                <a:gd name="T26" fmla="*/ 53 w 103"/>
                <a:gd name="T27" fmla="*/ 54 h 244"/>
                <a:gd name="T28" fmla="*/ 78 w 103"/>
                <a:gd name="T29" fmla="*/ 3 h 244"/>
                <a:gd name="T30" fmla="*/ 83 w 103"/>
                <a:gd name="T31" fmla="*/ 3 h 244"/>
                <a:gd name="T32" fmla="*/ 68 w 103"/>
                <a:gd name="T33" fmla="*/ 37 h 244"/>
                <a:gd name="T34" fmla="*/ 66 w 103"/>
                <a:gd name="T35" fmla="*/ 67 h 244"/>
                <a:gd name="T36" fmla="*/ 87 w 103"/>
                <a:gd name="T37" fmla="*/ 58 h 244"/>
                <a:gd name="T38" fmla="*/ 92 w 103"/>
                <a:gd name="T39" fmla="*/ 58 h 244"/>
                <a:gd name="T40" fmla="*/ 72 w 103"/>
                <a:gd name="T41" fmla="*/ 74 h 244"/>
                <a:gd name="T42" fmla="*/ 53 w 103"/>
                <a:gd name="T43" fmla="*/ 101 h 244"/>
                <a:gd name="T44" fmla="*/ 43 w 103"/>
                <a:gd name="T45" fmla="*/ 150 h 244"/>
                <a:gd name="T46" fmla="*/ 65 w 103"/>
                <a:gd name="T47" fmla="*/ 148 h 244"/>
                <a:gd name="T48" fmla="*/ 87 w 103"/>
                <a:gd name="T49" fmla="*/ 144 h 244"/>
                <a:gd name="T50" fmla="*/ 97 w 103"/>
                <a:gd name="T51" fmla="*/ 136 h 244"/>
                <a:gd name="T52" fmla="*/ 96 w 103"/>
                <a:gd name="T53" fmla="*/ 142 h 244"/>
                <a:gd name="T54" fmla="*/ 80 w 103"/>
                <a:gd name="T55" fmla="*/ 153 h 244"/>
                <a:gd name="T56" fmla="*/ 55 w 103"/>
                <a:gd name="T57" fmla="*/ 163 h 244"/>
                <a:gd name="T58" fmla="*/ 40 w 103"/>
                <a:gd name="T59" fmla="*/ 172 h 244"/>
                <a:gd name="T60" fmla="*/ 35 w 103"/>
                <a:gd name="T61" fmla="*/ 197 h 244"/>
                <a:gd name="T62" fmla="*/ 50 w 103"/>
                <a:gd name="T63" fmla="*/ 200 h 244"/>
                <a:gd name="T64" fmla="*/ 80 w 103"/>
                <a:gd name="T65" fmla="*/ 188 h 244"/>
                <a:gd name="T66" fmla="*/ 100 w 103"/>
                <a:gd name="T67" fmla="*/ 173 h 244"/>
                <a:gd name="T68" fmla="*/ 100 w 103"/>
                <a:gd name="T69" fmla="*/ 179 h 244"/>
                <a:gd name="T70" fmla="*/ 74 w 103"/>
                <a:gd name="T71" fmla="*/ 213 h 244"/>
                <a:gd name="T72" fmla="*/ 63 w 103"/>
                <a:gd name="T73" fmla="*/ 213 h 244"/>
                <a:gd name="T74" fmla="*/ 53 w 103"/>
                <a:gd name="T75" fmla="*/ 203 h 244"/>
                <a:gd name="T76" fmla="*/ 28 w 103"/>
                <a:gd name="T77" fmla="*/ 206 h 244"/>
                <a:gd name="T78" fmla="*/ 22 w 103"/>
                <a:gd name="T79" fmla="*/ 221 h 244"/>
                <a:gd name="T80" fmla="*/ 10 w 103"/>
                <a:gd name="T81" fmla="*/ 237 h 244"/>
                <a:gd name="T82" fmla="*/ 7 w 103"/>
                <a:gd name="T83" fmla="*/ 237 h 244"/>
                <a:gd name="T84" fmla="*/ 16 w 103"/>
                <a:gd name="T85" fmla="*/ 216 h 244"/>
                <a:gd name="T86" fmla="*/ 4 w 103"/>
                <a:gd name="T87" fmla="*/ 209 h 2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244"/>
                <a:gd name="T134" fmla="*/ 103 w 103"/>
                <a:gd name="T135" fmla="*/ 244 h 2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244">
                  <a:moveTo>
                    <a:pt x="0" y="210"/>
                  </a:moveTo>
                  <a:lnTo>
                    <a:pt x="6" y="206"/>
                  </a:lnTo>
                  <a:lnTo>
                    <a:pt x="10" y="201"/>
                  </a:lnTo>
                  <a:lnTo>
                    <a:pt x="15" y="195"/>
                  </a:lnTo>
                  <a:lnTo>
                    <a:pt x="16" y="189"/>
                  </a:lnTo>
                  <a:lnTo>
                    <a:pt x="18" y="192"/>
                  </a:lnTo>
                  <a:lnTo>
                    <a:pt x="21" y="194"/>
                  </a:lnTo>
                  <a:lnTo>
                    <a:pt x="22" y="194"/>
                  </a:lnTo>
                  <a:lnTo>
                    <a:pt x="24" y="195"/>
                  </a:lnTo>
                  <a:lnTo>
                    <a:pt x="25" y="191"/>
                  </a:lnTo>
                  <a:lnTo>
                    <a:pt x="28" y="184"/>
                  </a:lnTo>
                  <a:lnTo>
                    <a:pt x="28" y="173"/>
                  </a:lnTo>
                  <a:lnTo>
                    <a:pt x="27" y="167"/>
                  </a:lnTo>
                  <a:lnTo>
                    <a:pt x="19" y="155"/>
                  </a:lnTo>
                  <a:lnTo>
                    <a:pt x="10" y="138"/>
                  </a:lnTo>
                  <a:lnTo>
                    <a:pt x="3" y="119"/>
                  </a:lnTo>
                  <a:lnTo>
                    <a:pt x="0" y="107"/>
                  </a:lnTo>
                  <a:lnTo>
                    <a:pt x="0" y="101"/>
                  </a:lnTo>
                  <a:lnTo>
                    <a:pt x="3" y="96"/>
                  </a:lnTo>
                  <a:lnTo>
                    <a:pt x="4" y="98"/>
                  </a:lnTo>
                  <a:lnTo>
                    <a:pt x="4" y="102"/>
                  </a:lnTo>
                  <a:lnTo>
                    <a:pt x="7" y="113"/>
                  </a:lnTo>
                  <a:lnTo>
                    <a:pt x="15" y="127"/>
                  </a:lnTo>
                  <a:lnTo>
                    <a:pt x="24" y="141"/>
                  </a:lnTo>
                  <a:lnTo>
                    <a:pt x="31" y="148"/>
                  </a:lnTo>
                  <a:lnTo>
                    <a:pt x="35" y="135"/>
                  </a:lnTo>
                  <a:lnTo>
                    <a:pt x="40" y="114"/>
                  </a:lnTo>
                  <a:lnTo>
                    <a:pt x="41" y="95"/>
                  </a:lnTo>
                  <a:lnTo>
                    <a:pt x="41" y="82"/>
                  </a:lnTo>
                  <a:lnTo>
                    <a:pt x="38" y="68"/>
                  </a:lnTo>
                  <a:lnTo>
                    <a:pt x="37" y="54"/>
                  </a:lnTo>
                  <a:lnTo>
                    <a:pt x="37" y="39"/>
                  </a:lnTo>
                  <a:lnTo>
                    <a:pt x="38" y="28"/>
                  </a:lnTo>
                  <a:lnTo>
                    <a:pt x="41" y="25"/>
                  </a:lnTo>
                  <a:lnTo>
                    <a:pt x="43" y="25"/>
                  </a:lnTo>
                  <a:lnTo>
                    <a:pt x="43" y="30"/>
                  </a:lnTo>
                  <a:lnTo>
                    <a:pt x="41" y="36"/>
                  </a:lnTo>
                  <a:lnTo>
                    <a:pt x="41" y="45"/>
                  </a:lnTo>
                  <a:lnTo>
                    <a:pt x="43" y="54"/>
                  </a:lnTo>
                  <a:lnTo>
                    <a:pt x="46" y="64"/>
                  </a:lnTo>
                  <a:lnTo>
                    <a:pt x="49" y="70"/>
                  </a:lnTo>
                  <a:lnTo>
                    <a:pt x="53" y="54"/>
                  </a:lnTo>
                  <a:lnTo>
                    <a:pt x="61" y="34"/>
                  </a:lnTo>
                  <a:lnTo>
                    <a:pt x="68" y="15"/>
                  </a:lnTo>
                  <a:lnTo>
                    <a:pt x="78" y="3"/>
                  </a:lnTo>
                  <a:lnTo>
                    <a:pt x="83" y="0"/>
                  </a:lnTo>
                  <a:lnTo>
                    <a:pt x="84" y="0"/>
                  </a:lnTo>
                  <a:lnTo>
                    <a:pt x="83" y="3"/>
                  </a:lnTo>
                  <a:lnTo>
                    <a:pt x="80" y="8"/>
                  </a:lnTo>
                  <a:lnTo>
                    <a:pt x="74" y="18"/>
                  </a:lnTo>
                  <a:lnTo>
                    <a:pt x="68" y="37"/>
                  </a:lnTo>
                  <a:lnTo>
                    <a:pt x="62" y="56"/>
                  </a:lnTo>
                  <a:lnTo>
                    <a:pt x="59" y="68"/>
                  </a:lnTo>
                  <a:lnTo>
                    <a:pt x="66" y="67"/>
                  </a:lnTo>
                  <a:lnTo>
                    <a:pt x="74" y="65"/>
                  </a:lnTo>
                  <a:lnTo>
                    <a:pt x="81" y="61"/>
                  </a:lnTo>
                  <a:lnTo>
                    <a:pt x="87" y="58"/>
                  </a:lnTo>
                  <a:lnTo>
                    <a:pt x="90" y="55"/>
                  </a:lnTo>
                  <a:lnTo>
                    <a:pt x="93" y="55"/>
                  </a:lnTo>
                  <a:lnTo>
                    <a:pt x="92" y="58"/>
                  </a:lnTo>
                  <a:lnTo>
                    <a:pt x="89" y="61"/>
                  </a:lnTo>
                  <a:lnTo>
                    <a:pt x="83" y="67"/>
                  </a:lnTo>
                  <a:lnTo>
                    <a:pt x="72" y="74"/>
                  </a:lnTo>
                  <a:lnTo>
                    <a:pt x="62" y="80"/>
                  </a:lnTo>
                  <a:lnTo>
                    <a:pt x="56" y="85"/>
                  </a:lnTo>
                  <a:lnTo>
                    <a:pt x="53" y="101"/>
                  </a:lnTo>
                  <a:lnTo>
                    <a:pt x="50" y="121"/>
                  </a:lnTo>
                  <a:lnTo>
                    <a:pt x="46" y="139"/>
                  </a:lnTo>
                  <a:lnTo>
                    <a:pt x="43" y="150"/>
                  </a:lnTo>
                  <a:lnTo>
                    <a:pt x="50" y="150"/>
                  </a:lnTo>
                  <a:lnTo>
                    <a:pt x="58" y="148"/>
                  </a:lnTo>
                  <a:lnTo>
                    <a:pt x="65" y="148"/>
                  </a:lnTo>
                  <a:lnTo>
                    <a:pt x="74" y="147"/>
                  </a:lnTo>
                  <a:lnTo>
                    <a:pt x="80" y="145"/>
                  </a:lnTo>
                  <a:lnTo>
                    <a:pt x="87" y="144"/>
                  </a:lnTo>
                  <a:lnTo>
                    <a:pt x="92" y="141"/>
                  </a:lnTo>
                  <a:lnTo>
                    <a:pt x="94" y="139"/>
                  </a:lnTo>
                  <a:lnTo>
                    <a:pt x="97" y="136"/>
                  </a:lnTo>
                  <a:lnTo>
                    <a:pt x="100" y="136"/>
                  </a:lnTo>
                  <a:lnTo>
                    <a:pt x="99" y="139"/>
                  </a:lnTo>
                  <a:lnTo>
                    <a:pt x="96" y="142"/>
                  </a:lnTo>
                  <a:lnTo>
                    <a:pt x="93" y="145"/>
                  </a:lnTo>
                  <a:lnTo>
                    <a:pt x="87" y="148"/>
                  </a:lnTo>
                  <a:lnTo>
                    <a:pt x="80" y="153"/>
                  </a:lnTo>
                  <a:lnTo>
                    <a:pt x="71" y="155"/>
                  </a:lnTo>
                  <a:lnTo>
                    <a:pt x="62" y="160"/>
                  </a:lnTo>
                  <a:lnTo>
                    <a:pt x="55" y="163"/>
                  </a:lnTo>
                  <a:lnTo>
                    <a:pt x="49" y="164"/>
                  </a:lnTo>
                  <a:lnTo>
                    <a:pt x="44" y="166"/>
                  </a:lnTo>
                  <a:lnTo>
                    <a:pt x="40" y="172"/>
                  </a:lnTo>
                  <a:lnTo>
                    <a:pt x="37" y="181"/>
                  </a:lnTo>
                  <a:lnTo>
                    <a:pt x="35" y="189"/>
                  </a:lnTo>
                  <a:lnTo>
                    <a:pt x="35" y="197"/>
                  </a:lnTo>
                  <a:lnTo>
                    <a:pt x="38" y="200"/>
                  </a:lnTo>
                  <a:lnTo>
                    <a:pt x="44" y="200"/>
                  </a:lnTo>
                  <a:lnTo>
                    <a:pt x="50" y="200"/>
                  </a:lnTo>
                  <a:lnTo>
                    <a:pt x="56" y="198"/>
                  </a:lnTo>
                  <a:lnTo>
                    <a:pt x="68" y="194"/>
                  </a:lnTo>
                  <a:lnTo>
                    <a:pt x="80" y="188"/>
                  </a:lnTo>
                  <a:lnTo>
                    <a:pt x="90" y="182"/>
                  </a:lnTo>
                  <a:lnTo>
                    <a:pt x="97" y="178"/>
                  </a:lnTo>
                  <a:lnTo>
                    <a:pt x="100" y="173"/>
                  </a:lnTo>
                  <a:lnTo>
                    <a:pt x="103" y="172"/>
                  </a:lnTo>
                  <a:lnTo>
                    <a:pt x="103" y="173"/>
                  </a:lnTo>
                  <a:lnTo>
                    <a:pt x="100" y="179"/>
                  </a:lnTo>
                  <a:lnTo>
                    <a:pt x="93" y="189"/>
                  </a:lnTo>
                  <a:lnTo>
                    <a:pt x="84" y="203"/>
                  </a:lnTo>
                  <a:lnTo>
                    <a:pt x="74" y="213"/>
                  </a:lnTo>
                  <a:lnTo>
                    <a:pt x="66" y="221"/>
                  </a:lnTo>
                  <a:lnTo>
                    <a:pt x="65" y="218"/>
                  </a:lnTo>
                  <a:lnTo>
                    <a:pt x="63" y="213"/>
                  </a:lnTo>
                  <a:lnTo>
                    <a:pt x="62" y="210"/>
                  </a:lnTo>
                  <a:lnTo>
                    <a:pt x="61" y="207"/>
                  </a:lnTo>
                  <a:lnTo>
                    <a:pt x="53" y="203"/>
                  </a:lnTo>
                  <a:lnTo>
                    <a:pt x="44" y="201"/>
                  </a:lnTo>
                  <a:lnTo>
                    <a:pt x="35" y="203"/>
                  </a:lnTo>
                  <a:lnTo>
                    <a:pt x="28" y="206"/>
                  </a:lnTo>
                  <a:lnTo>
                    <a:pt x="24" y="212"/>
                  </a:lnTo>
                  <a:lnTo>
                    <a:pt x="22" y="216"/>
                  </a:lnTo>
                  <a:lnTo>
                    <a:pt x="22" y="221"/>
                  </a:lnTo>
                  <a:lnTo>
                    <a:pt x="24" y="225"/>
                  </a:lnTo>
                  <a:lnTo>
                    <a:pt x="18" y="231"/>
                  </a:lnTo>
                  <a:lnTo>
                    <a:pt x="10" y="237"/>
                  </a:lnTo>
                  <a:lnTo>
                    <a:pt x="4" y="241"/>
                  </a:lnTo>
                  <a:lnTo>
                    <a:pt x="1" y="244"/>
                  </a:lnTo>
                  <a:lnTo>
                    <a:pt x="7" y="237"/>
                  </a:lnTo>
                  <a:lnTo>
                    <a:pt x="13" y="228"/>
                  </a:lnTo>
                  <a:lnTo>
                    <a:pt x="16" y="222"/>
                  </a:lnTo>
                  <a:lnTo>
                    <a:pt x="16" y="216"/>
                  </a:lnTo>
                  <a:lnTo>
                    <a:pt x="13" y="213"/>
                  </a:lnTo>
                  <a:lnTo>
                    <a:pt x="9" y="210"/>
                  </a:lnTo>
                  <a:lnTo>
                    <a:pt x="4" y="209"/>
                  </a:lnTo>
                  <a:lnTo>
                    <a:pt x="0" y="21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3" name="Freeform 333"/>
            <p:cNvSpPr>
              <a:spLocks/>
            </p:cNvSpPr>
            <p:nvPr/>
          </p:nvSpPr>
          <p:spPr bwMode="auto">
            <a:xfrm>
              <a:off x="1832" y="1378"/>
              <a:ext cx="18" cy="31"/>
            </a:xfrm>
            <a:custGeom>
              <a:avLst/>
              <a:gdLst>
                <a:gd name="T0" fmla="*/ 18 w 18"/>
                <a:gd name="T1" fmla="*/ 28 h 31"/>
                <a:gd name="T2" fmla="*/ 15 w 18"/>
                <a:gd name="T3" fmla="*/ 28 h 31"/>
                <a:gd name="T4" fmla="*/ 10 w 18"/>
                <a:gd name="T5" fmla="*/ 28 h 31"/>
                <a:gd name="T6" fmla="*/ 6 w 18"/>
                <a:gd name="T7" fmla="*/ 30 h 31"/>
                <a:gd name="T8" fmla="*/ 3 w 18"/>
                <a:gd name="T9" fmla="*/ 31 h 31"/>
                <a:gd name="T10" fmla="*/ 1 w 18"/>
                <a:gd name="T11" fmla="*/ 22 h 31"/>
                <a:gd name="T12" fmla="*/ 0 w 18"/>
                <a:gd name="T13" fmla="*/ 17 h 31"/>
                <a:gd name="T14" fmla="*/ 0 w 18"/>
                <a:gd name="T15" fmla="*/ 9 h 31"/>
                <a:gd name="T16" fmla="*/ 0 w 18"/>
                <a:gd name="T17" fmla="*/ 3 h 31"/>
                <a:gd name="T18" fmla="*/ 0 w 18"/>
                <a:gd name="T19" fmla="*/ 0 h 31"/>
                <a:gd name="T20" fmla="*/ 1 w 18"/>
                <a:gd name="T21" fmla="*/ 0 h 31"/>
                <a:gd name="T22" fmla="*/ 3 w 18"/>
                <a:gd name="T23" fmla="*/ 2 h 31"/>
                <a:gd name="T24" fmla="*/ 3 w 18"/>
                <a:gd name="T25" fmla="*/ 5 h 31"/>
                <a:gd name="T26" fmla="*/ 4 w 18"/>
                <a:gd name="T27" fmla="*/ 9 h 31"/>
                <a:gd name="T28" fmla="*/ 9 w 18"/>
                <a:gd name="T29" fmla="*/ 17 h 31"/>
                <a:gd name="T30" fmla="*/ 13 w 18"/>
                <a:gd name="T31" fmla="*/ 24 h 31"/>
                <a:gd name="T32" fmla="*/ 18 w 18"/>
                <a:gd name="T33" fmla="*/ 2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28"/>
                  </a:moveTo>
                  <a:lnTo>
                    <a:pt x="15" y="28"/>
                  </a:lnTo>
                  <a:lnTo>
                    <a:pt x="10" y="28"/>
                  </a:lnTo>
                  <a:lnTo>
                    <a:pt x="6" y="30"/>
                  </a:lnTo>
                  <a:lnTo>
                    <a:pt x="3" y="31"/>
                  </a:lnTo>
                  <a:lnTo>
                    <a:pt x="1" y="22"/>
                  </a:lnTo>
                  <a:lnTo>
                    <a:pt x="0" y="17"/>
                  </a:lnTo>
                  <a:lnTo>
                    <a:pt x="0" y="9"/>
                  </a:lnTo>
                  <a:lnTo>
                    <a:pt x="0" y="3"/>
                  </a:lnTo>
                  <a:lnTo>
                    <a:pt x="0" y="0"/>
                  </a:lnTo>
                  <a:lnTo>
                    <a:pt x="1" y="0"/>
                  </a:lnTo>
                  <a:lnTo>
                    <a:pt x="3" y="2"/>
                  </a:lnTo>
                  <a:lnTo>
                    <a:pt x="3" y="5"/>
                  </a:lnTo>
                  <a:lnTo>
                    <a:pt x="4" y="9"/>
                  </a:lnTo>
                  <a:lnTo>
                    <a:pt x="9" y="17"/>
                  </a:lnTo>
                  <a:lnTo>
                    <a:pt x="13" y="24"/>
                  </a:lnTo>
                  <a:lnTo>
                    <a:pt x="18" y="28"/>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4" name="Freeform 334"/>
            <p:cNvSpPr>
              <a:spLocks/>
            </p:cNvSpPr>
            <p:nvPr/>
          </p:nvSpPr>
          <p:spPr bwMode="auto">
            <a:xfrm>
              <a:off x="1972" y="1369"/>
              <a:ext cx="331" cy="203"/>
            </a:xfrm>
            <a:custGeom>
              <a:avLst/>
              <a:gdLst>
                <a:gd name="T0" fmla="*/ 33 w 331"/>
                <a:gd name="T1" fmla="*/ 142 h 203"/>
                <a:gd name="T2" fmla="*/ 64 w 331"/>
                <a:gd name="T3" fmla="*/ 123 h 203"/>
                <a:gd name="T4" fmla="*/ 84 w 331"/>
                <a:gd name="T5" fmla="*/ 76 h 203"/>
                <a:gd name="T6" fmla="*/ 108 w 331"/>
                <a:gd name="T7" fmla="*/ 39 h 203"/>
                <a:gd name="T8" fmla="*/ 140 w 331"/>
                <a:gd name="T9" fmla="*/ 5 h 203"/>
                <a:gd name="T10" fmla="*/ 149 w 331"/>
                <a:gd name="T11" fmla="*/ 3 h 203"/>
                <a:gd name="T12" fmla="*/ 130 w 331"/>
                <a:gd name="T13" fmla="*/ 26 h 203"/>
                <a:gd name="T14" fmla="*/ 99 w 331"/>
                <a:gd name="T15" fmla="*/ 62 h 203"/>
                <a:gd name="T16" fmla="*/ 86 w 331"/>
                <a:gd name="T17" fmla="*/ 99 h 203"/>
                <a:gd name="T18" fmla="*/ 89 w 331"/>
                <a:gd name="T19" fmla="*/ 110 h 203"/>
                <a:gd name="T20" fmla="*/ 111 w 331"/>
                <a:gd name="T21" fmla="*/ 95 h 203"/>
                <a:gd name="T22" fmla="*/ 134 w 331"/>
                <a:gd name="T23" fmla="*/ 80 h 203"/>
                <a:gd name="T24" fmla="*/ 167 w 331"/>
                <a:gd name="T25" fmla="*/ 42 h 203"/>
                <a:gd name="T26" fmla="*/ 214 w 331"/>
                <a:gd name="T27" fmla="*/ 8 h 203"/>
                <a:gd name="T28" fmla="*/ 233 w 331"/>
                <a:gd name="T29" fmla="*/ 5 h 203"/>
                <a:gd name="T30" fmla="*/ 193 w 331"/>
                <a:gd name="T31" fmla="*/ 33 h 203"/>
                <a:gd name="T32" fmla="*/ 155 w 331"/>
                <a:gd name="T33" fmla="*/ 74 h 203"/>
                <a:gd name="T34" fmla="*/ 160 w 331"/>
                <a:gd name="T35" fmla="*/ 82 h 203"/>
                <a:gd name="T36" fmla="*/ 198 w 331"/>
                <a:gd name="T37" fmla="*/ 74 h 203"/>
                <a:gd name="T38" fmla="*/ 239 w 331"/>
                <a:gd name="T39" fmla="*/ 51 h 203"/>
                <a:gd name="T40" fmla="*/ 287 w 331"/>
                <a:gd name="T41" fmla="*/ 28 h 203"/>
                <a:gd name="T42" fmla="*/ 300 w 331"/>
                <a:gd name="T43" fmla="*/ 28 h 203"/>
                <a:gd name="T44" fmla="*/ 263 w 331"/>
                <a:gd name="T45" fmla="*/ 46 h 203"/>
                <a:gd name="T46" fmla="*/ 230 w 331"/>
                <a:gd name="T47" fmla="*/ 71 h 203"/>
                <a:gd name="T48" fmla="*/ 264 w 331"/>
                <a:gd name="T49" fmla="*/ 74 h 203"/>
                <a:gd name="T50" fmla="*/ 312 w 331"/>
                <a:gd name="T51" fmla="*/ 64 h 203"/>
                <a:gd name="T52" fmla="*/ 331 w 331"/>
                <a:gd name="T53" fmla="*/ 58 h 203"/>
                <a:gd name="T54" fmla="*/ 303 w 331"/>
                <a:gd name="T55" fmla="*/ 76 h 203"/>
                <a:gd name="T56" fmla="*/ 247 w 331"/>
                <a:gd name="T57" fmla="*/ 91 h 203"/>
                <a:gd name="T58" fmla="*/ 253 w 331"/>
                <a:gd name="T59" fmla="*/ 107 h 203"/>
                <a:gd name="T60" fmla="*/ 288 w 331"/>
                <a:gd name="T61" fmla="*/ 125 h 203"/>
                <a:gd name="T62" fmla="*/ 303 w 331"/>
                <a:gd name="T63" fmla="*/ 136 h 203"/>
                <a:gd name="T64" fmla="*/ 264 w 331"/>
                <a:gd name="T65" fmla="*/ 125 h 203"/>
                <a:gd name="T66" fmla="*/ 217 w 331"/>
                <a:gd name="T67" fmla="*/ 101 h 203"/>
                <a:gd name="T68" fmla="*/ 192 w 331"/>
                <a:gd name="T69" fmla="*/ 98 h 203"/>
                <a:gd name="T70" fmla="*/ 167 w 331"/>
                <a:gd name="T71" fmla="*/ 101 h 203"/>
                <a:gd name="T72" fmla="*/ 176 w 331"/>
                <a:gd name="T73" fmla="*/ 120 h 203"/>
                <a:gd name="T74" fmla="*/ 204 w 331"/>
                <a:gd name="T75" fmla="*/ 142 h 203"/>
                <a:gd name="T76" fmla="*/ 235 w 331"/>
                <a:gd name="T77" fmla="*/ 160 h 203"/>
                <a:gd name="T78" fmla="*/ 245 w 331"/>
                <a:gd name="T79" fmla="*/ 173 h 203"/>
                <a:gd name="T80" fmla="*/ 201 w 331"/>
                <a:gd name="T81" fmla="*/ 148 h 203"/>
                <a:gd name="T82" fmla="*/ 158 w 331"/>
                <a:gd name="T83" fmla="*/ 120 h 203"/>
                <a:gd name="T84" fmla="*/ 136 w 331"/>
                <a:gd name="T85" fmla="*/ 111 h 203"/>
                <a:gd name="T86" fmla="*/ 96 w 331"/>
                <a:gd name="T87" fmla="*/ 125 h 203"/>
                <a:gd name="T88" fmla="*/ 90 w 331"/>
                <a:gd name="T89" fmla="*/ 138 h 203"/>
                <a:gd name="T90" fmla="*/ 120 w 331"/>
                <a:gd name="T91" fmla="*/ 162 h 203"/>
                <a:gd name="T92" fmla="*/ 164 w 331"/>
                <a:gd name="T93" fmla="*/ 193 h 203"/>
                <a:gd name="T94" fmla="*/ 170 w 331"/>
                <a:gd name="T95" fmla="*/ 203 h 203"/>
                <a:gd name="T96" fmla="*/ 127 w 331"/>
                <a:gd name="T97" fmla="*/ 176 h 203"/>
                <a:gd name="T98" fmla="*/ 80 w 331"/>
                <a:gd name="T99" fmla="*/ 148 h 203"/>
                <a:gd name="T100" fmla="*/ 53 w 331"/>
                <a:gd name="T101" fmla="*/ 153 h 203"/>
                <a:gd name="T102" fmla="*/ 9 w 331"/>
                <a:gd name="T103" fmla="*/ 166 h 203"/>
                <a:gd name="T104" fmla="*/ 7 w 331"/>
                <a:gd name="T105" fmla="*/ 162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3"/>
                <a:gd name="T161" fmla="*/ 331 w 331"/>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3">
                  <a:moveTo>
                    <a:pt x="13" y="156"/>
                  </a:moveTo>
                  <a:lnTo>
                    <a:pt x="18" y="151"/>
                  </a:lnTo>
                  <a:lnTo>
                    <a:pt x="25" y="147"/>
                  </a:lnTo>
                  <a:lnTo>
                    <a:pt x="33" y="142"/>
                  </a:lnTo>
                  <a:lnTo>
                    <a:pt x="43" y="138"/>
                  </a:lnTo>
                  <a:lnTo>
                    <a:pt x="50" y="132"/>
                  </a:lnTo>
                  <a:lnTo>
                    <a:pt x="59" y="128"/>
                  </a:lnTo>
                  <a:lnTo>
                    <a:pt x="64" y="123"/>
                  </a:lnTo>
                  <a:lnTo>
                    <a:pt x="67" y="120"/>
                  </a:lnTo>
                  <a:lnTo>
                    <a:pt x="69" y="110"/>
                  </a:lnTo>
                  <a:lnTo>
                    <a:pt x="77" y="94"/>
                  </a:lnTo>
                  <a:lnTo>
                    <a:pt x="84" y="76"/>
                  </a:lnTo>
                  <a:lnTo>
                    <a:pt x="90" y="62"/>
                  </a:lnTo>
                  <a:lnTo>
                    <a:pt x="95" y="57"/>
                  </a:lnTo>
                  <a:lnTo>
                    <a:pt x="100" y="48"/>
                  </a:lnTo>
                  <a:lnTo>
                    <a:pt x="108" y="39"/>
                  </a:lnTo>
                  <a:lnTo>
                    <a:pt x="117" y="28"/>
                  </a:lnTo>
                  <a:lnTo>
                    <a:pt x="126" y="20"/>
                  </a:lnTo>
                  <a:lnTo>
                    <a:pt x="133" y="11"/>
                  </a:lnTo>
                  <a:lnTo>
                    <a:pt x="140" y="5"/>
                  </a:lnTo>
                  <a:lnTo>
                    <a:pt x="145" y="2"/>
                  </a:lnTo>
                  <a:lnTo>
                    <a:pt x="149" y="0"/>
                  </a:lnTo>
                  <a:lnTo>
                    <a:pt x="151" y="2"/>
                  </a:lnTo>
                  <a:lnTo>
                    <a:pt x="149" y="3"/>
                  </a:lnTo>
                  <a:lnTo>
                    <a:pt x="146" y="6"/>
                  </a:lnTo>
                  <a:lnTo>
                    <a:pt x="143" y="11"/>
                  </a:lnTo>
                  <a:lnTo>
                    <a:pt x="137" y="17"/>
                  </a:lnTo>
                  <a:lnTo>
                    <a:pt x="130" y="26"/>
                  </a:lnTo>
                  <a:lnTo>
                    <a:pt x="121" y="34"/>
                  </a:lnTo>
                  <a:lnTo>
                    <a:pt x="112" y="45"/>
                  </a:lnTo>
                  <a:lnTo>
                    <a:pt x="105" y="55"/>
                  </a:lnTo>
                  <a:lnTo>
                    <a:pt x="99" y="62"/>
                  </a:lnTo>
                  <a:lnTo>
                    <a:pt x="96" y="68"/>
                  </a:lnTo>
                  <a:lnTo>
                    <a:pt x="92" y="79"/>
                  </a:lnTo>
                  <a:lnTo>
                    <a:pt x="89" y="89"/>
                  </a:lnTo>
                  <a:lnTo>
                    <a:pt x="86" y="99"/>
                  </a:lnTo>
                  <a:lnTo>
                    <a:pt x="86" y="107"/>
                  </a:lnTo>
                  <a:lnTo>
                    <a:pt x="86" y="110"/>
                  </a:lnTo>
                  <a:lnTo>
                    <a:pt x="86" y="111"/>
                  </a:lnTo>
                  <a:lnTo>
                    <a:pt x="89" y="110"/>
                  </a:lnTo>
                  <a:lnTo>
                    <a:pt x="95" y="107"/>
                  </a:lnTo>
                  <a:lnTo>
                    <a:pt x="99" y="104"/>
                  </a:lnTo>
                  <a:lnTo>
                    <a:pt x="103" y="99"/>
                  </a:lnTo>
                  <a:lnTo>
                    <a:pt x="111" y="95"/>
                  </a:lnTo>
                  <a:lnTo>
                    <a:pt x="117" y="91"/>
                  </a:lnTo>
                  <a:lnTo>
                    <a:pt x="123" y="86"/>
                  </a:lnTo>
                  <a:lnTo>
                    <a:pt x="130" y="83"/>
                  </a:lnTo>
                  <a:lnTo>
                    <a:pt x="134" y="80"/>
                  </a:lnTo>
                  <a:lnTo>
                    <a:pt x="139" y="79"/>
                  </a:lnTo>
                  <a:lnTo>
                    <a:pt x="146" y="65"/>
                  </a:lnTo>
                  <a:lnTo>
                    <a:pt x="155" y="54"/>
                  </a:lnTo>
                  <a:lnTo>
                    <a:pt x="167" y="42"/>
                  </a:lnTo>
                  <a:lnTo>
                    <a:pt x="180" y="30"/>
                  </a:lnTo>
                  <a:lnTo>
                    <a:pt x="193" y="21"/>
                  </a:lnTo>
                  <a:lnTo>
                    <a:pt x="205" y="12"/>
                  </a:lnTo>
                  <a:lnTo>
                    <a:pt x="214" y="8"/>
                  </a:lnTo>
                  <a:lnTo>
                    <a:pt x="222" y="5"/>
                  </a:lnTo>
                  <a:lnTo>
                    <a:pt x="229" y="3"/>
                  </a:lnTo>
                  <a:lnTo>
                    <a:pt x="233" y="3"/>
                  </a:lnTo>
                  <a:lnTo>
                    <a:pt x="233" y="5"/>
                  </a:lnTo>
                  <a:lnTo>
                    <a:pt x="227" y="8"/>
                  </a:lnTo>
                  <a:lnTo>
                    <a:pt x="217" y="14"/>
                  </a:lnTo>
                  <a:lnTo>
                    <a:pt x="205" y="23"/>
                  </a:lnTo>
                  <a:lnTo>
                    <a:pt x="193" y="33"/>
                  </a:lnTo>
                  <a:lnTo>
                    <a:pt x="182" y="43"/>
                  </a:lnTo>
                  <a:lnTo>
                    <a:pt x="171" y="55"/>
                  </a:lnTo>
                  <a:lnTo>
                    <a:pt x="162" y="65"/>
                  </a:lnTo>
                  <a:lnTo>
                    <a:pt x="155" y="74"/>
                  </a:lnTo>
                  <a:lnTo>
                    <a:pt x="154" y="80"/>
                  </a:lnTo>
                  <a:lnTo>
                    <a:pt x="154" y="83"/>
                  </a:lnTo>
                  <a:lnTo>
                    <a:pt x="157" y="83"/>
                  </a:lnTo>
                  <a:lnTo>
                    <a:pt x="160" y="82"/>
                  </a:lnTo>
                  <a:lnTo>
                    <a:pt x="167" y="82"/>
                  </a:lnTo>
                  <a:lnTo>
                    <a:pt x="177" y="80"/>
                  </a:lnTo>
                  <a:lnTo>
                    <a:pt x="189" y="77"/>
                  </a:lnTo>
                  <a:lnTo>
                    <a:pt x="198" y="74"/>
                  </a:lnTo>
                  <a:lnTo>
                    <a:pt x="205" y="74"/>
                  </a:lnTo>
                  <a:lnTo>
                    <a:pt x="214" y="67"/>
                  </a:lnTo>
                  <a:lnTo>
                    <a:pt x="226" y="58"/>
                  </a:lnTo>
                  <a:lnTo>
                    <a:pt x="239" y="51"/>
                  </a:lnTo>
                  <a:lnTo>
                    <a:pt x="253" y="45"/>
                  </a:lnTo>
                  <a:lnTo>
                    <a:pt x="266" y="39"/>
                  </a:lnTo>
                  <a:lnTo>
                    <a:pt x="278" y="33"/>
                  </a:lnTo>
                  <a:lnTo>
                    <a:pt x="287" y="28"/>
                  </a:lnTo>
                  <a:lnTo>
                    <a:pt x="292" y="26"/>
                  </a:lnTo>
                  <a:lnTo>
                    <a:pt x="298" y="24"/>
                  </a:lnTo>
                  <a:lnTo>
                    <a:pt x="301" y="26"/>
                  </a:lnTo>
                  <a:lnTo>
                    <a:pt x="300" y="28"/>
                  </a:lnTo>
                  <a:lnTo>
                    <a:pt x="292" y="33"/>
                  </a:lnTo>
                  <a:lnTo>
                    <a:pt x="284" y="36"/>
                  </a:lnTo>
                  <a:lnTo>
                    <a:pt x="273" y="40"/>
                  </a:lnTo>
                  <a:lnTo>
                    <a:pt x="263" y="46"/>
                  </a:lnTo>
                  <a:lnTo>
                    <a:pt x="253" y="52"/>
                  </a:lnTo>
                  <a:lnTo>
                    <a:pt x="244" y="58"/>
                  </a:lnTo>
                  <a:lnTo>
                    <a:pt x="236" y="65"/>
                  </a:lnTo>
                  <a:lnTo>
                    <a:pt x="230" y="71"/>
                  </a:lnTo>
                  <a:lnTo>
                    <a:pt x="227" y="76"/>
                  </a:lnTo>
                  <a:lnTo>
                    <a:pt x="238" y="77"/>
                  </a:lnTo>
                  <a:lnTo>
                    <a:pt x="251" y="76"/>
                  </a:lnTo>
                  <a:lnTo>
                    <a:pt x="264" y="74"/>
                  </a:lnTo>
                  <a:lnTo>
                    <a:pt x="278" y="73"/>
                  </a:lnTo>
                  <a:lnTo>
                    <a:pt x="291" y="70"/>
                  </a:lnTo>
                  <a:lnTo>
                    <a:pt x="303" y="67"/>
                  </a:lnTo>
                  <a:lnTo>
                    <a:pt x="312" y="64"/>
                  </a:lnTo>
                  <a:lnTo>
                    <a:pt x="318" y="61"/>
                  </a:lnTo>
                  <a:lnTo>
                    <a:pt x="325" y="58"/>
                  </a:lnTo>
                  <a:lnTo>
                    <a:pt x="331" y="57"/>
                  </a:lnTo>
                  <a:lnTo>
                    <a:pt x="331" y="58"/>
                  </a:lnTo>
                  <a:lnTo>
                    <a:pt x="326" y="62"/>
                  </a:lnTo>
                  <a:lnTo>
                    <a:pt x="320" y="65"/>
                  </a:lnTo>
                  <a:lnTo>
                    <a:pt x="313" y="70"/>
                  </a:lnTo>
                  <a:lnTo>
                    <a:pt x="303" y="76"/>
                  </a:lnTo>
                  <a:lnTo>
                    <a:pt x="289" y="80"/>
                  </a:lnTo>
                  <a:lnTo>
                    <a:pt x="276" y="85"/>
                  </a:lnTo>
                  <a:lnTo>
                    <a:pt x="261" y="89"/>
                  </a:lnTo>
                  <a:lnTo>
                    <a:pt x="247" y="91"/>
                  </a:lnTo>
                  <a:lnTo>
                    <a:pt x="232" y="91"/>
                  </a:lnTo>
                  <a:lnTo>
                    <a:pt x="236" y="95"/>
                  </a:lnTo>
                  <a:lnTo>
                    <a:pt x="244" y="101"/>
                  </a:lnTo>
                  <a:lnTo>
                    <a:pt x="253" y="107"/>
                  </a:lnTo>
                  <a:lnTo>
                    <a:pt x="263" y="111"/>
                  </a:lnTo>
                  <a:lnTo>
                    <a:pt x="272" y="117"/>
                  </a:lnTo>
                  <a:lnTo>
                    <a:pt x="281" y="122"/>
                  </a:lnTo>
                  <a:lnTo>
                    <a:pt x="288" y="125"/>
                  </a:lnTo>
                  <a:lnTo>
                    <a:pt x="294" y="128"/>
                  </a:lnTo>
                  <a:lnTo>
                    <a:pt x="301" y="130"/>
                  </a:lnTo>
                  <a:lnTo>
                    <a:pt x="304" y="135"/>
                  </a:lnTo>
                  <a:lnTo>
                    <a:pt x="303" y="136"/>
                  </a:lnTo>
                  <a:lnTo>
                    <a:pt x="295" y="135"/>
                  </a:lnTo>
                  <a:lnTo>
                    <a:pt x="288" y="132"/>
                  </a:lnTo>
                  <a:lnTo>
                    <a:pt x="278" y="129"/>
                  </a:lnTo>
                  <a:lnTo>
                    <a:pt x="264" y="125"/>
                  </a:lnTo>
                  <a:lnTo>
                    <a:pt x="251" y="119"/>
                  </a:lnTo>
                  <a:lnTo>
                    <a:pt x="238" y="113"/>
                  </a:lnTo>
                  <a:lnTo>
                    <a:pt x="226" y="107"/>
                  </a:lnTo>
                  <a:lnTo>
                    <a:pt x="217" y="101"/>
                  </a:lnTo>
                  <a:lnTo>
                    <a:pt x="211" y="96"/>
                  </a:lnTo>
                  <a:lnTo>
                    <a:pt x="205" y="96"/>
                  </a:lnTo>
                  <a:lnTo>
                    <a:pt x="199" y="98"/>
                  </a:lnTo>
                  <a:lnTo>
                    <a:pt x="192" y="98"/>
                  </a:lnTo>
                  <a:lnTo>
                    <a:pt x="185" y="99"/>
                  </a:lnTo>
                  <a:lnTo>
                    <a:pt x="179" y="99"/>
                  </a:lnTo>
                  <a:lnTo>
                    <a:pt x="171" y="101"/>
                  </a:lnTo>
                  <a:lnTo>
                    <a:pt x="167" y="101"/>
                  </a:lnTo>
                  <a:lnTo>
                    <a:pt x="162" y="102"/>
                  </a:lnTo>
                  <a:lnTo>
                    <a:pt x="165" y="108"/>
                  </a:lnTo>
                  <a:lnTo>
                    <a:pt x="170" y="114"/>
                  </a:lnTo>
                  <a:lnTo>
                    <a:pt x="176" y="120"/>
                  </a:lnTo>
                  <a:lnTo>
                    <a:pt x="183" y="126"/>
                  </a:lnTo>
                  <a:lnTo>
                    <a:pt x="191" y="132"/>
                  </a:lnTo>
                  <a:lnTo>
                    <a:pt x="196" y="138"/>
                  </a:lnTo>
                  <a:lnTo>
                    <a:pt x="204" y="142"/>
                  </a:lnTo>
                  <a:lnTo>
                    <a:pt x="208" y="145"/>
                  </a:lnTo>
                  <a:lnTo>
                    <a:pt x="217" y="151"/>
                  </a:lnTo>
                  <a:lnTo>
                    <a:pt x="226" y="156"/>
                  </a:lnTo>
                  <a:lnTo>
                    <a:pt x="235" y="160"/>
                  </a:lnTo>
                  <a:lnTo>
                    <a:pt x="241" y="163"/>
                  </a:lnTo>
                  <a:lnTo>
                    <a:pt x="245" y="167"/>
                  </a:lnTo>
                  <a:lnTo>
                    <a:pt x="248" y="172"/>
                  </a:lnTo>
                  <a:lnTo>
                    <a:pt x="245" y="173"/>
                  </a:lnTo>
                  <a:lnTo>
                    <a:pt x="235" y="167"/>
                  </a:lnTo>
                  <a:lnTo>
                    <a:pt x="226" y="162"/>
                  </a:lnTo>
                  <a:lnTo>
                    <a:pt x="214" y="156"/>
                  </a:lnTo>
                  <a:lnTo>
                    <a:pt x="201" y="148"/>
                  </a:lnTo>
                  <a:lnTo>
                    <a:pt x="189" y="139"/>
                  </a:lnTo>
                  <a:lnTo>
                    <a:pt x="176" y="132"/>
                  </a:lnTo>
                  <a:lnTo>
                    <a:pt x="165" y="126"/>
                  </a:lnTo>
                  <a:lnTo>
                    <a:pt x="158" y="120"/>
                  </a:lnTo>
                  <a:lnTo>
                    <a:pt x="152" y="116"/>
                  </a:lnTo>
                  <a:lnTo>
                    <a:pt x="146" y="111"/>
                  </a:lnTo>
                  <a:lnTo>
                    <a:pt x="140" y="110"/>
                  </a:lnTo>
                  <a:lnTo>
                    <a:pt x="136" y="111"/>
                  </a:lnTo>
                  <a:lnTo>
                    <a:pt x="130" y="114"/>
                  </a:lnTo>
                  <a:lnTo>
                    <a:pt x="121" y="117"/>
                  </a:lnTo>
                  <a:lnTo>
                    <a:pt x="108" y="122"/>
                  </a:lnTo>
                  <a:lnTo>
                    <a:pt x="96" y="125"/>
                  </a:lnTo>
                  <a:lnTo>
                    <a:pt x="89" y="129"/>
                  </a:lnTo>
                  <a:lnTo>
                    <a:pt x="87" y="132"/>
                  </a:lnTo>
                  <a:lnTo>
                    <a:pt x="87" y="133"/>
                  </a:lnTo>
                  <a:lnTo>
                    <a:pt x="90" y="138"/>
                  </a:lnTo>
                  <a:lnTo>
                    <a:pt x="96" y="142"/>
                  </a:lnTo>
                  <a:lnTo>
                    <a:pt x="102" y="147"/>
                  </a:lnTo>
                  <a:lnTo>
                    <a:pt x="109" y="154"/>
                  </a:lnTo>
                  <a:lnTo>
                    <a:pt x="120" y="162"/>
                  </a:lnTo>
                  <a:lnTo>
                    <a:pt x="131" y="170"/>
                  </a:lnTo>
                  <a:lnTo>
                    <a:pt x="143" y="179"/>
                  </a:lnTo>
                  <a:lnTo>
                    <a:pt x="155" y="187"/>
                  </a:lnTo>
                  <a:lnTo>
                    <a:pt x="164" y="193"/>
                  </a:lnTo>
                  <a:lnTo>
                    <a:pt x="171" y="196"/>
                  </a:lnTo>
                  <a:lnTo>
                    <a:pt x="179" y="200"/>
                  </a:lnTo>
                  <a:lnTo>
                    <a:pt x="177" y="203"/>
                  </a:lnTo>
                  <a:lnTo>
                    <a:pt x="170" y="203"/>
                  </a:lnTo>
                  <a:lnTo>
                    <a:pt x="160" y="197"/>
                  </a:lnTo>
                  <a:lnTo>
                    <a:pt x="151" y="191"/>
                  </a:lnTo>
                  <a:lnTo>
                    <a:pt x="140" y="184"/>
                  </a:lnTo>
                  <a:lnTo>
                    <a:pt x="127" y="176"/>
                  </a:lnTo>
                  <a:lnTo>
                    <a:pt x="114" y="167"/>
                  </a:lnTo>
                  <a:lnTo>
                    <a:pt x="100" y="160"/>
                  </a:lnTo>
                  <a:lnTo>
                    <a:pt x="89" y="154"/>
                  </a:lnTo>
                  <a:lnTo>
                    <a:pt x="80" y="148"/>
                  </a:lnTo>
                  <a:lnTo>
                    <a:pt x="75" y="147"/>
                  </a:lnTo>
                  <a:lnTo>
                    <a:pt x="71" y="147"/>
                  </a:lnTo>
                  <a:lnTo>
                    <a:pt x="64" y="150"/>
                  </a:lnTo>
                  <a:lnTo>
                    <a:pt x="53" y="153"/>
                  </a:lnTo>
                  <a:lnTo>
                    <a:pt x="41" y="157"/>
                  </a:lnTo>
                  <a:lnTo>
                    <a:pt x="30" y="160"/>
                  </a:lnTo>
                  <a:lnTo>
                    <a:pt x="18" y="164"/>
                  </a:lnTo>
                  <a:lnTo>
                    <a:pt x="9" y="166"/>
                  </a:lnTo>
                  <a:lnTo>
                    <a:pt x="3" y="167"/>
                  </a:lnTo>
                  <a:lnTo>
                    <a:pt x="0" y="167"/>
                  </a:lnTo>
                  <a:lnTo>
                    <a:pt x="2" y="164"/>
                  </a:lnTo>
                  <a:lnTo>
                    <a:pt x="7" y="162"/>
                  </a:lnTo>
                  <a:lnTo>
                    <a:pt x="13" y="156"/>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5" name="Freeform 335"/>
            <p:cNvSpPr>
              <a:spLocks/>
            </p:cNvSpPr>
            <p:nvPr/>
          </p:nvSpPr>
          <p:spPr bwMode="auto">
            <a:xfrm>
              <a:off x="1906" y="1573"/>
              <a:ext cx="239" cy="200"/>
            </a:xfrm>
            <a:custGeom>
              <a:avLst/>
              <a:gdLst>
                <a:gd name="T0" fmla="*/ 28 w 239"/>
                <a:gd name="T1" fmla="*/ 17 h 200"/>
                <a:gd name="T2" fmla="*/ 59 w 239"/>
                <a:gd name="T3" fmla="*/ 20 h 200"/>
                <a:gd name="T4" fmla="*/ 107 w 239"/>
                <a:gd name="T5" fmla="*/ 12 h 200"/>
                <a:gd name="T6" fmla="*/ 152 w 239"/>
                <a:gd name="T7" fmla="*/ 12 h 200"/>
                <a:gd name="T8" fmla="*/ 166 w 239"/>
                <a:gd name="T9" fmla="*/ 21 h 200"/>
                <a:gd name="T10" fmla="*/ 141 w 239"/>
                <a:gd name="T11" fmla="*/ 21 h 200"/>
                <a:gd name="T12" fmla="*/ 102 w 239"/>
                <a:gd name="T13" fmla="*/ 23 h 200"/>
                <a:gd name="T14" fmla="*/ 65 w 239"/>
                <a:gd name="T15" fmla="*/ 30 h 200"/>
                <a:gd name="T16" fmla="*/ 71 w 239"/>
                <a:gd name="T17" fmla="*/ 39 h 200"/>
                <a:gd name="T18" fmla="*/ 91 w 239"/>
                <a:gd name="T19" fmla="*/ 48 h 200"/>
                <a:gd name="T20" fmla="*/ 104 w 239"/>
                <a:gd name="T21" fmla="*/ 55 h 200"/>
                <a:gd name="T22" fmla="*/ 149 w 239"/>
                <a:gd name="T23" fmla="*/ 54 h 200"/>
                <a:gd name="T24" fmla="*/ 197 w 239"/>
                <a:gd name="T25" fmla="*/ 61 h 200"/>
                <a:gd name="T26" fmla="*/ 224 w 239"/>
                <a:gd name="T27" fmla="*/ 76 h 200"/>
                <a:gd name="T28" fmla="*/ 211 w 239"/>
                <a:gd name="T29" fmla="*/ 74 h 200"/>
                <a:gd name="T30" fmla="*/ 180 w 239"/>
                <a:gd name="T31" fmla="*/ 67 h 200"/>
                <a:gd name="T32" fmla="*/ 140 w 239"/>
                <a:gd name="T33" fmla="*/ 64 h 200"/>
                <a:gd name="T34" fmla="*/ 133 w 239"/>
                <a:gd name="T35" fmla="*/ 74 h 200"/>
                <a:gd name="T36" fmla="*/ 152 w 239"/>
                <a:gd name="T37" fmla="*/ 89 h 200"/>
                <a:gd name="T38" fmla="*/ 184 w 239"/>
                <a:gd name="T39" fmla="*/ 94 h 200"/>
                <a:gd name="T40" fmla="*/ 223 w 239"/>
                <a:gd name="T41" fmla="*/ 108 h 200"/>
                <a:gd name="T42" fmla="*/ 231 w 239"/>
                <a:gd name="T43" fmla="*/ 126 h 200"/>
                <a:gd name="T44" fmla="*/ 205 w 239"/>
                <a:gd name="T45" fmla="*/ 111 h 200"/>
                <a:gd name="T46" fmla="*/ 177 w 239"/>
                <a:gd name="T47" fmla="*/ 104 h 200"/>
                <a:gd name="T48" fmla="*/ 189 w 239"/>
                <a:gd name="T49" fmla="*/ 126 h 200"/>
                <a:gd name="T50" fmla="*/ 217 w 239"/>
                <a:gd name="T51" fmla="*/ 154 h 200"/>
                <a:gd name="T52" fmla="*/ 230 w 239"/>
                <a:gd name="T53" fmla="*/ 170 h 200"/>
                <a:gd name="T54" fmla="*/ 236 w 239"/>
                <a:gd name="T55" fmla="*/ 193 h 200"/>
                <a:gd name="T56" fmla="*/ 223 w 239"/>
                <a:gd name="T57" fmla="*/ 178 h 200"/>
                <a:gd name="T58" fmla="*/ 186 w 239"/>
                <a:gd name="T59" fmla="*/ 135 h 200"/>
                <a:gd name="T60" fmla="*/ 161 w 239"/>
                <a:gd name="T61" fmla="*/ 110 h 200"/>
                <a:gd name="T62" fmla="*/ 153 w 239"/>
                <a:gd name="T63" fmla="*/ 116 h 200"/>
                <a:gd name="T64" fmla="*/ 165 w 239"/>
                <a:gd name="T65" fmla="*/ 150 h 200"/>
                <a:gd name="T66" fmla="*/ 177 w 239"/>
                <a:gd name="T67" fmla="*/ 182 h 200"/>
                <a:gd name="T68" fmla="*/ 168 w 239"/>
                <a:gd name="T69" fmla="*/ 175 h 200"/>
                <a:gd name="T70" fmla="*/ 143 w 239"/>
                <a:gd name="T71" fmla="*/ 117 h 200"/>
                <a:gd name="T72" fmla="*/ 118 w 239"/>
                <a:gd name="T73" fmla="*/ 82 h 200"/>
                <a:gd name="T74" fmla="*/ 100 w 239"/>
                <a:gd name="T75" fmla="*/ 70 h 200"/>
                <a:gd name="T76" fmla="*/ 94 w 239"/>
                <a:gd name="T77" fmla="*/ 77 h 200"/>
                <a:gd name="T78" fmla="*/ 107 w 239"/>
                <a:gd name="T79" fmla="*/ 135 h 200"/>
                <a:gd name="T80" fmla="*/ 125 w 239"/>
                <a:gd name="T81" fmla="*/ 164 h 200"/>
                <a:gd name="T82" fmla="*/ 106 w 239"/>
                <a:gd name="T83" fmla="*/ 145 h 200"/>
                <a:gd name="T84" fmla="*/ 85 w 239"/>
                <a:gd name="T85" fmla="*/ 62 h 200"/>
                <a:gd name="T86" fmla="*/ 56 w 239"/>
                <a:gd name="T87" fmla="*/ 45 h 200"/>
                <a:gd name="T88" fmla="*/ 47 w 239"/>
                <a:gd name="T89" fmla="*/ 64 h 200"/>
                <a:gd name="T90" fmla="*/ 54 w 239"/>
                <a:gd name="T91" fmla="*/ 102 h 200"/>
                <a:gd name="T92" fmla="*/ 65 w 239"/>
                <a:gd name="T93" fmla="*/ 145 h 200"/>
                <a:gd name="T94" fmla="*/ 56 w 239"/>
                <a:gd name="T95" fmla="*/ 141 h 200"/>
                <a:gd name="T96" fmla="*/ 44 w 239"/>
                <a:gd name="T97" fmla="*/ 83 h 200"/>
                <a:gd name="T98" fmla="*/ 22 w 239"/>
                <a:gd name="T99" fmla="*/ 26 h 200"/>
                <a:gd name="T100" fmla="*/ 0 w 239"/>
                <a:gd name="T101" fmla="*/ 3 h 200"/>
                <a:gd name="T102" fmla="*/ 4 w 239"/>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0"/>
                <a:gd name="T158" fmla="*/ 239 w 239"/>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0">
                  <a:moveTo>
                    <a:pt x="9" y="2"/>
                  </a:moveTo>
                  <a:lnTo>
                    <a:pt x="17" y="9"/>
                  </a:lnTo>
                  <a:lnTo>
                    <a:pt x="28" y="17"/>
                  </a:lnTo>
                  <a:lnTo>
                    <a:pt x="38" y="21"/>
                  </a:lnTo>
                  <a:lnTo>
                    <a:pt x="47" y="23"/>
                  </a:lnTo>
                  <a:lnTo>
                    <a:pt x="59" y="20"/>
                  </a:lnTo>
                  <a:lnTo>
                    <a:pt x="73" y="17"/>
                  </a:lnTo>
                  <a:lnTo>
                    <a:pt x="90" y="15"/>
                  </a:lnTo>
                  <a:lnTo>
                    <a:pt x="107" y="12"/>
                  </a:lnTo>
                  <a:lnTo>
                    <a:pt x="124" y="12"/>
                  </a:lnTo>
                  <a:lnTo>
                    <a:pt x="138" y="12"/>
                  </a:lnTo>
                  <a:lnTo>
                    <a:pt x="152" y="12"/>
                  </a:lnTo>
                  <a:lnTo>
                    <a:pt x="159" y="15"/>
                  </a:lnTo>
                  <a:lnTo>
                    <a:pt x="166" y="20"/>
                  </a:lnTo>
                  <a:lnTo>
                    <a:pt x="166" y="21"/>
                  </a:lnTo>
                  <a:lnTo>
                    <a:pt x="161" y="21"/>
                  </a:lnTo>
                  <a:lnTo>
                    <a:pt x="150" y="21"/>
                  </a:lnTo>
                  <a:lnTo>
                    <a:pt x="141" y="21"/>
                  </a:lnTo>
                  <a:lnTo>
                    <a:pt x="130" y="21"/>
                  </a:lnTo>
                  <a:lnTo>
                    <a:pt x="116" y="21"/>
                  </a:lnTo>
                  <a:lnTo>
                    <a:pt x="102" y="23"/>
                  </a:lnTo>
                  <a:lnTo>
                    <a:pt x="87" y="26"/>
                  </a:lnTo>
                  <a:lnTo>
                    <a:pt x="75" y="27"/>
                  </a:lnTo>
                  <a:lnTo>
                    <a:pt x="65" y="30"/>
                  </a:lnTo>
                  <a:lnTo>
                    <a:pt x="59" y="33"/>
                  </a:lnTo>
                  <a:lnTo>
                    <a:pt x="63" y="36"/>
                  </a:lnTo>
                  <a:lnTo>
                    <a:pt x="71" y="39"/>
                  </a:lnTo>
                  <a:lnTo>
                    <a:pt x="76" y="42"/>
                  </a:lnTo>
                  <a:lnTo>
                    <a:pt x="84" y="45"/>
                  </a:lnTo>
                  <a:lnTo>
                    <a:pt x="91" y="48"/>
                  </a:lnTo>
                  <a:lnTo>
                    <a:pt x="97" y="51"/>
                  </a:lnTo>
                  <a:lnTo>
                    <a:pt x="102" y="52"/>
                  </a:lnTo>
                  <a:lnTo>
                    <a:pt x="104" y="55"/>
                  </a:lnTo>
                  <a:lnTo>
                    <a:pt x="116" y="54"/>
                  </a:lnTo>
                  <a:lnTo>
                    <a:pt x="133" y="52"/>
                  </a:lnTo>
                  <a:lnTo>
                    <a:pt x="149" y="54"/>
                  </a:lnTo>
                  <a:lnTo>
                    <a:pt x="166" y="55"/>
                  </a:lnTo>
                  <a:lnTo>
                    <a:pt x="183" y="58"/>
                  </a:lnTo>
                  <a:lnTo>
                    <a:pt x="197" y="61"/>
                  </a:lnTo>
                  <a:lnTo>
                    <a:pt x="209" y="65"/>
                  </a:lnTo>
                  <a:lnTo>
                    <a:pt x="217" y="70"/>
                  </a:lnTo>
                  <a:lnTo>
                    <a:pt x="224" y="76"/>
                  </a:lnTo>
                  <a:lnTo>
                    <a:pt x="224" y="79"/>
                  </a:lnTo>
                  <a:lnTo>
                    <a:pt x="220" y="77"/>
                  </a:lnTo>
                  <a:lnTo>
                    <a:pt x="211" y="74"/>
                  </a:lnTo>
                  <a:lnTo>
                    <a:pt x="203" y="71"/>
                  </a:lnTo>
                  <a:lnTo>
                    <a:pt x="193" y="70"/>
                  </a:lnTo>
                  <a:lnTo>
                    <a:pt x="180" y="67"/>
                  </a:lnTo>
                  <a:lnTo>
                    <a:pt x="166" y="65"/>
                  </a:lnTo>
                  <a:lnTo>
                    <a:pt x="152" y="64"/>
                  </a:lnTo>
                  <a:lnTo>
                    <a:pt x="140" y="64"/>
                  </a:lnTo>
                  <a:lnTo>
                    <a:pt x="128" y="64"/>
                  </a:lnTo>
                  <a:lnTo>
                    <a:pt x="121" y="65"/>
                  </a:lnTo>
                  <a:lnTo>
                    <a:pt x="133" y="74"/>
                  </a:lnTo>
                  <a:lnTo>
                    <a:pt x="141" y="80"/>
                  </a:lnTo>
                  <a:lnTo>
                    <a:pt x="149" y="85"/>
                  </a:lnTo>
                  <a:lnTo>
                    <a:pt x="152" y="89"/>
                  </a:lnTo>
                  <a:lnTo>
                    <a:pt x="161" y="91"/>
                  </a:lnTo>
                  <a:lnTo>
                    <a:pt x="171" y="92"/>
                  </a:lnTo>
                  <a:lnTo>
                    <a:pt x="184" y="94"/>
                  </a:lnTo>
                  <a:lnTo>
                    <a:pt x="197" y="96"/>
                  </a:lnTo>
                  <a:lnTo>
                    <a:pt x="211" y="101"/>
                  </a:lnTo>
                  <a:lnTo>
                    <a:pt x="223" y="108"/>
                  </a:lnTo>
                  <a:lnTo>
                    <a:pt x="233" y="119"/>
                  </a:lnTo>
                  <a:lnTo>
                    <a:pt x="239" y="132"/>
                  </a:lnTo>
                  <a:lnTo>
                    <a:pt x="231" y="126"/>
                  </a:lnTo>
                  <a:lnTo>
                    <a:pt x="224" y="122"/>
                  </a:lnTo>
                  <a:lnTo>
                    <a:pt x="214" y="116"/>
                  </a:lnTo>
                  <a:lnTo>
                    <a:pt x="205" y="111"/>
                  </a:lnTo>
                  <a:lnTo>
                    <a:pt x="196" y="107"/>
                  </a:lnTo>
                  <a:lnTo>
                    <a:pt x="186" y="105"/>
                  </a:lnTo>
                  <a:lnTo>
                    <a:pt x="177" y="104"/>
                  </a:lnTo>
                  <a:lnTo>
                    <a:pt x="168" y="104"/>
                  </a:lnTo>
                  <a:lnTo>
                    <a:pt x="178" y="114"/>
                  </a:lnTo>
                  <a:lnTo>
                    <a:pt x="189" y="126"/>
                  </a:lnTo>
                  <a:lnTo>
                    <a:pt x="199" y="136"/>
                  </a:lnTo>
                  <a:lnTo>
                    <a:pt x="208" y="145"/>
                  </a:lnTo>
                  <a:lnTo>
                    <a:pt x="217" y="154"/>
                  </a:lnTo>
                  <a:lnTo>
                    <a:pt x="224" y="162"/>
                  </a:lnTo>
                  <a:lnTo>
                    <a:pt x="228" y="167"/>
                  </a:lnTo>
                  <a:lnTo>
                    <a:pt x="230" y="170"/>
                  </a:lnTo>
                  <a:lnTo>
                    <a:pt x="231" y="176"/>
                  </a:lnTo>
                  <a:lnTo>
                    <a:pt x="234" y="184"/>
                  </a:lnTo>
                  <a:lnTo>
                    <a:pt x="236" y="193"/>
                  </a:lnTo>
                  <a:lnTo>
                    <a:pt x="239" y="200"/>
                  </a:lnTo>
                  <a:lnTo>
                    <a:pt x="233" y="191"/>
                  </a:lnTo>
                  <a:lnTo>
                    <a:pt x="223" y="178"/>
                  </a:lnTo>
                  <a:lnTo>
                    <a:pt x="211" y="164"/>
                  </a:lnTo>
                  <a:lnTo>
                    <a:pt x="199" y="148"/>
                  </a:lnTo>
                  <a:lnTo>
                    <a:pt x="186" y="135"/>
                  </a:lnTo>
                  <a:lnTo>
                    <a:pt x="175" y="123"/>
                  </a:lnTo>
                  <a:lnTo>
                    <a:pt x="166" y="114"/>
                  </a:lnTo>
                  <a:lnTo>
                    <a:pt x="161" y="110"/>
                  </a:lnTo>
                  <a:lnTo>
                    <a:pt x="156" y="108"/>
                  </a:lnTo>
                  <a:lnTo>
                    <a:pt x="153" y="111"/>
                  </a:lnTo>
                  <a:lnTo>
                    <a:pt x="153" y="116"/>
                  </a:lnTo>
                  <a:lnTo>
                    <a:pt x="155" y="122"/>
                  </a:lnTo>
                  <a:lnTo>
                    <a:pt x="158" y="132"/>
                  </a:lnTo>
                  <a:lnTo>
                    <a:pt x="165" y="150"/>
                  </a:lnTo>
                  <a:lnTo>
                    <a:pt x="172" y="166"/>
                  </a:lnTo>
                  <a:lnTo>
                    <a:pt x="177" y="178"/>
                  </a:lnTo>
                  <a:lnTo>
                    <a:pt x="177" y="182"/>
                  </a:lnTo>
                  <a:lnTo>
                    <a:pt x="175" y="182"/>
                  </a:lnTo>
                  <a:lnTo>
                    <a:pt x="172" y="181"/>
                  </a:lnTo>
                  <a:lnTo>
                    <a:pt x="168" y="175"/>
                  </a:lnTo>
                  <a:lnTo>
                    <a:pt x="161" y="162"/>
                  </a:lnTo>
                  <a:lnTo>
                    <a:pt x="152" y="139"/>
                  </a:lnTo>
                  <a:lnTo>
                    <a:pt x="143" y="117"/>
                  </a:lnTo>
                  <a:lnTo>
                    <a:pt x="143" y="99"/>
                  </a:lnTo>
                  <a:lnTo>
                    <a:pt x="130" y="89"/>
                  </a:lnTo>
                  <a:lnTo>
                    <a:pt x="118" y="82"/>
                  </a:lnTo>
                  <a:lnTo>
                    <a:pt x="107" y="76"/>
                  </a:lnTo>
                  <a:lnTo>
                    <a:pt x="103" y="73"/>
                  </a:lnTo>
                  <a:lnTo>
                    <a:pt x="100" y="70"/>
                  </a:lnTo>
                  <a:lnTo>
                    <a:pt x="97" y="70"/>
                  </a:lnTo>
                  <a:lnTo>
                    <a:pt x="96" y="71"/>
                  </a:lnTo>
                  <a:lnTo>
                    <a:pt x="94" y="77"/>
                  </a:lnTo>
                  <a:lnTo>
                    <a:pt x="96" y="91"/>
                  </a:lnTo>
                  <a:lnTo>
                    <a:pt x="100" y="113"/>
                  </a:lnTo>
                  <a:lnTo>
                    <a:pt x="107" y="135"/>
                  </a:lnTo>
                  <a:lnTo>
                    <a:pt x="119" y="153"/>
                  </a:lnTo>
                  <a:lnTo>
                    <a:pt x="125" y="160"/>
                  </a:lnTo>
                  <a:lnTo>
                    <a:pt x="125" y="164"/>
                  </a:lnTo>
                  <a:lnTo>
                    <a:pt x="121" y="163"/>
                  </a:lnTo>
                  <a:lnTo>
                    <a:pt x="115" y="159"/>
                  </a:lnTo>
                  <a:lnTo>
                    <a:pt x="106" y="145"/>
                  </a:lnTo>
                  <a:lnTo>
                    <a:pt x="94" y="123"/>
                  </a:lnTo>
                  <a:lnTo>
                    <a:pt x="85" y="95"/>
                  </a:lnTo>
                  <a:lnTo>
                    <a:pt x="85" y="62"/>
                  </a:lnTo>
                  <a:lnTo>
                    <a:pt x="76" y="55"/>
                  </a:lnTo>
                  <a:lnTo>
                    <a:pt x="66" y="49"/>
                  </a:lnTo>
                  <a:lnTo>
                    <a:pt x="56" y="45"/>
                  </a:lnTo>
                  <a:lnTo>
                    <a:pt x="50" y="42"/>
                  </a:lnTo>
                  <a:lnTo>
                    <a:pt x="47" y="51"/>
                  </a:lnTo>
                  <a:lnTo>
                    <a:pt x="47" y="64"/>
                  </a:lnTo>
                  <a:lnTo>
                    <a:pt x="50" y="79"/>
                  </a:lnTo>
                  <a:lnTo>
                    <a:pt x="53" y="91"/>
                  </a:lnTo>
                  <a:lnTo>
                    <a:pt x="54" y="102"/>
                  </a:lnTo>
                  <a:lnTo>
                    <a:pt x="57" y="120"/>
                  </a:lnTo>
                  <a:lnTo>
                    <a:pt x="62" y="135"/>
                  </a:lnTo>
                  <a:lnTo>
                    <a:pt x="65" y="145"/>
                  </a:lnTo>
                  <a:lnTo>
                    <a:pt x="65" y="148"/>
                  </a:lnTo>
                  <a:lnTo>
                    <a:pt x="60" y="147"/>
                  </a:lnTo>
                  <a:lnTo>
                    <a:pt x="56" y="141"/>
                  </a:lnTo>
                  <a:lnTo>
                    <a:pt x="51" y="130"/>
                  </a:lnTo>
                  <a:lnTo>
                    <a:pt x="48" y="111"/>
                  </a:lnTo>
                  <a:lnTo>
                    <a:pt x="44" y="83"/>
                  </a:lnTo>
                  <a:lnTo>
                    <a:pt x="38" y="57"/>
                  </a:lnTo>
                  <a:lnTo>
                    <a:pt x="35" y="39"/>
                  </a:lnTo>
                  <a:lnTo>
                    <a:pt x="22" y="26"/>
                  </a:lnTo>
                  <a:lnTo>
                    <a:pt x="11" y="15"/>
                  </a:lnTo>
                  <a:lnTo>
                    <a:pt x="4" y="8"/>
                  </a:lnTo>
                  <a:lnTo>
                    <a:pt x="0" y="3"/>
                  </a:lnTo>
                  <a:lnTo>
                    <a:pt x="0" y="0"/>
                  </a:lnTo>
                  <a:lnTo>
                    <a:pt x="1" y="0"/>
                  </a:lnTo>
                  <a:lnTo>
                    <a:pt x="4" y="0"/>
                  </a:lnTo>
                  <a:lnTo>
                    <a:pt x="9"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6" name="Freeform 336"/>
            <p:cNvSpPr>
              <a:spLocks/>
            </p:cNvSpPr>
            <p:nvPr/>
          </p:nvSpPr>
          <p:spPr bwMode="auto">
            <a:xfrm>
              <a:off x="1782" y="1597"/>
              <a:ext cx="165" cy="275"/>
            </a:xfrm>
            <a:custGeom>
              <a:avLst/>
              <a:gdLst>
                <a:gd name="T0" fmla="*/ 73 w 165"/>
                <a:gd name="T1" fmla="*/ 2 h 275"/>
                <a:gd name="T2" fmla="*/ 78 w 165"/>
                <a:gd name="T3" fmla="*/ 31 h 275"/>
                <a:gd name="T4" fmla="*/ 82 w 165"/>
                <a:gd name="T5" fmla="*/ 43 h 275"/>
                <a:gd name="T6" fmla="*/ 94 w 165"/>
                <a:gd name="T7" fmla="*/ 52 h 275"/>
                <a:gd name="T8" fmla="*/ 110 w 165"/>
                <a:gd name="T9" fmla="*/ 67 h 275"/>
                <a:gd name="T10" fmla="*/ 128 w 165"/>
                <a:gd name="T11" fmla="*/ 87 h 275"/>
                <a:gd name="T12" fmla="*/ 147 w 165"/>
                <a:gd name="T13" fmla="*/ 121 h 275"/>
                <a:gd name="T14" fmla="*/ 162 w 165"/>
                <a:gd name="T15" fmla="*/ 146 h 275"/>
                <a:gd name="T16" fmla="*/ 165 w 165"/>
                <a:gd name="T17" fmla="*/ 158 h 275"/>
                <a:gd name="T18" fmla="*/ 161 w 165"/>
                <a:gd name="T19" fmla="*/ 158 h 275"/>
                <a:gd name="T20" fmla="*/ 153 w 165"/>
                <a:gd name="T21" fmla="*/ 145 h 275"/>
                <a:gd name="T22" fmla="*/ 143 w 165"/>
                <a:gd name="T23" fmla="*/ 126 h 275"/>
                <a:gd name="T24" fmla="*/ 128 w 165"/>
                <a:gd name="T25" fmla="*/ 104 h 275"/>
                <a:gd name="T26" fmla="*/ 115 w 165"/>
                <a:gd name="T27" fmla="*/ 84 h 275"/>
                <a:gd name="T28" fmla="*/ 103 w 165"/>
                <a:gd name="T29" fmla="*/ 74 h 275"/>
                <a:gd name="T30" fmla="*/ 93 w 165"/>
                <a:gd name="T31" fmla="*/ 67 h 275"/>
                <a:gd name="T32" fmla="*/ 87 w 165"/>
                <a:gd name="T33" fmla="*/ 80 h 275"/>
                <a:gd name="T34" fmla="*/ 88 w 165"/>
                <a:gd name="T35" fmla="*/ 111 h 275"/>
                <a:gd name="T36" fmla="*/ 97 w 165"/>
                <a:gd name="T37" fmla="*/ 127 h 275"/>
                <a:gd name="T38" fmla="*/ 116 w 165"/>
                <a:gd name="T39" fmla="*/ 145 h 275"/>
                <a:gd name="T40" fmla="*/ 137 w 165"/>
                <a:gd name="T41" fmla="*/ 170 h 275"/>
                <a:gd name="T42" fmla="*/ 152 w 165"/>
                <a:gd name="T43" fmla="*/ 201 h 275"/>
                <a:gd name="T44" fmla="*/ 155 w 165"/>
                <a:gd name="T45" fmla="*/ 226 h 275"/>
                <a:gd name="T46" fmla="*/ 147 w 165"/>
                <a:gd name="T47" fmla="*/ 213 h 275"/>
                <a:gd name="T48" fmla="*/ 135 w 165"/>
                <a:gd name="T49" fmla="*/ 188 h 275"/>
                <a:gd name="T50" fmla="*/ 124 w 165"/>
                <a:gd name="T51" fmla="*/ 170 h 275"/>
                <a:gd name="T52" fmla="*/ 110 w 165"/>
                <a:gd name="T53" fmla="*/ 155 h 275"/>
                <a:gd name="T54" fmla="*/ 97 w 165"/>
                <a:gd name="T55" fmla="*/ 145 h 275"/>
                <a:gd name="T56" fmla="*/ 100 w 165"/>
                <a:gd name="T57" fmla="*/ 167 h 275"/>
                <a:gd name="T58" fmla="*/ 110 w 165"/>
                <a:gd name="T59" fmla="*/ 237 h 275"/>
                <a:gd name="T60" fmla="*/ 106 w 165"/>
                <a:gd name="T61" fmla="*/ 273 h 275"/>
                <a:gd name="T62" fmla="*/ 103 w 165"/>
                <a:gd name="T63" fmla="*/ 271 h 275"/>
                <a:gd name="T64" fmla="*/ 100 w 165"/>
                <a:gd name="T65" fmla="*/ 241 h 275"/>
                <a:gd name="T66" fmla="*/ 85 w 165"/>
                <a:gd name="T67" fmla="*/ 174 h 275"/>
                <a:gd name="T68" fmla="*/ 68 w 165"/>
                <a:gd name="T69" fmla="*/ 164 h 275"/>
                <a:gd name="T70" fmla="*/ 44 w 165"/>
                <a:gd name="T71" fmla="*/ 198 h 275"/>
                <a:gd name="T72" fmla="*/ 35 w 165"/>
                <a:gd name="T73" fmla="*/ 223 h 275"/>
                <a:gd name="T74" fmla="*/ 31 w 165"/>
                <a:gd name="T75" fmla="*/ 217 h 275"/>
                <a:gd name="T76" fmla="*/ 41 w 165"/>
                <a:gd name="T77" fmla="*/ 189 h 275"/>
                <a:gd name="T78" fmla="*/ 65 w 165"/>
                <a:gd name="T79" fmla="*/ 146 h 275"/>
                <a:gd name="T80" fmla="*/ 75 w 165"/>
                <a:gd name="T81" fmla="*/ 117 h 275"/>
                <a:gd name="T82" fmla="*/ 75 w 165"/>
                <a:gd name="T83" fmla="*/ 80 h 275"/>
                <a:gd name="T84" fmla="*/ 66 w 165"/>
                <a:gd name="T85" fmla="*/ 74 h 275"/>
                <a:gd name="T86" fmla="*/ 45 w 165"/>
                <a:gd name="T87" fmla="*/ 93 h 275"/>
                <a:gd name="T88" fmla="*/ 25 w 165"/>
                <a:gd name="T89" fmla="*/ 118 h 275"/>
                <a:gd name="T90" fmla="*/ 10 w 165"/>
                <a:gd name="T91" fmla="*/ 143 h 275"/>
                <a:gd name="T92" fmla="*/ 3 w 165"/>
                <a:gd name="T93" fmla="*/ 160 h 275"/>
                <a:gd name="T94" fmla="*/ 0 w 165"/>
                <a:gd name="T95" fmla="*/ 157 h 275"/>
                <a:gd name="T96" fmla="*/ 4 w 165"/>
                <a:gd name="T97" fmla="*/ 140 h 275"/>
                <a:gd name="T98" fmla="*/ 19 w 165"/>
                <a:gd name="T99" fmla="*/ 115 h 275"/>
                <a:gd name="T100" fmla="*/ 38 w 165"/>
                <a:gd name="T101" fmla="*/ 84 h 275"/>
                <a:gd name="T102" fmla="*/ 59 w 165"/>
                <a:gd name="T103" fmla="*/ 59 h 275"/>
                <a:gd name="T104" fmla="*/ 72 w 165"/>
                <a:gd name="T105" fmla="*/ 41 h 275"/>
                <a:gd name="T106" fmla="*/ 69 w 165"/>
                <a:gd name="T107" fmla="*/ 18 h 275"/>
                <a:gd name="T108" fmla="*/ 68 w 165"/>
                <a:gd name="T109" fmla="*/ 7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0" y="0"/>
                  </a:moveTo>
                  <a:lnTo>
                    <a:pt x="73" y="2"/>
                  </a:lnTo>
                  <a:lnTo>
                    <a:pt x="76" y="15"/>
                  </a:lnTo>
                  <a:lnTo>
                    <a:pt x="78" y="31"/>
                  </a:lnTo>
                  <a:lnTo>
                    <a:pt x="79" y="40"/>
                  </a:lnTo>
                  <a:lnTo>
                    <a:pt x="82" y="43"/>
                  </a:lnTo>
                  <a:lnTo>
                    <a:pt x="87" y="46"/>
                  </a:lnTo>
                  <a:lnTo>
                    <a:pt x="94" y="52"/>
                  </a:lnTo>
                  <a:lnTo>
                    <a:pt x="102" y="59"/>
                  </a:lnTo>
                  <a:lnTo>
                    <a:pt x="110" y="67"/>
                  </a:lnTo>
                  <a:lnTo>
                    <a:pt x="119" y="77"/>
                  </a:lnTo>
                  <a:lnTo>
                    <a:pt x="128" y="87"/>
                  </a:lnTo>
                  <a:lnTo>
                    <a:pt x="135" y="101"/>
                  </a:lnTo>
                  <a:lnTo>
                    <a:pt x="147" y="121"/>
                  </a:lnTo>
                  <a:lnTo>
                    <a:pt x="156" y="136"/>
                  </a:lnTo>
                  <a:lnTo>
                    <a:pt x="162" y="146"/>
                  </a:lnTo>
                  <a:lnTo>
                    <a:pt x="165" y="154"/>
                  </a:lnTo>
                  <a:lnTo>
                    <a:pt x="165" y="158"/>
                  </a:lnTo>
                  <a:lnTo>
                    <a:pt x="164" y="160"/>
                  </a:lnTo>
                  <a:lnTo>
                    <a:pt x="161" y="158"/>
                  </a:lnTo>
                  <a:lnTo>
                    <a:pt x="156" y="151"/>
                  </a:lnTo>
                  <a:lnTo>
                    <a:pt x="153" y="145"/>
                  </a:lnTo>
                  <a:lnTo>
                    <a:pt x="149" y="136"/>
                  </a:lnTo>
                  <a:lnTo>
                    <a:pt x="143" y="126"/>
                  </a:lnTo>
                  <a:lnTo>
                    <a:pt x="135" y="114"/>
                  </a:lnTo>
                  <a:lnTo>
                    <a:pt x="128" y="104"/>
                  </a:lnTo>
                  <a:lnTo>
                    <a:pt x="121" y="93"/>
                  </a:lnTo>
                  <a:lnTo>
                    <a:pt x="115" y="84"/>
                  </a:lnTo>
                  <a:lnTo>
                    <a:pt x="110" y="80"/>
                  </a:lnTo>
                  <a:lnTo>
                    <a:pt x="103" y="74"/>
                  </a:lnTo>
                  <a:lnTo>
                    <a:pt x="97" y="70"/>
                  </a:lnTo>
                  <a:lnTo>
                    <a:pt x="93" y="67"/>
                  </a:lnTo>
                  <a:lnTo>
                    <a:pt x="88" y="65"/>
                  </a:lnTo>
                  <a:lnTo>
                    <a:pt x="87" y="80"/>
                  </a:lnTo>
                  <a:lnTo>
                    <a:pt x="87" y="96"/>
                  </a:lnTo>
                  <a:lnTo>
                    <a:pt x="88" y="111"/>
                  </a:lnTo>
                  <a:lnTo>
                    <a:pt x="90" y="121"/>
                  </a:lnTo>
                  <a:lnTo>
                    <a:pt x="97" y="127"/>
                  </a:lnTo>
                  <a:lnTo>
                    <a:pt x="106" y="136"/>
                  </a:lnTo>
                  <a:lnTo>
                    <a:pt x="116" y="145"/>
                  </a:lnTo>
                  <a:lnTo>
                    <a:pt x="127" y="157"/>
                  </a:lnTo>
                  <a:lnTo>
                    <a:pt x="137" y="170"/>
                  </a:lnTo>
                  <a:lnTo>
                    <a:pt x="146" y="185"/>
                  </a:lnTo>
                  <a:lnTo>
                    <a:pt x="152" y="201"/>
                  </a:lnTo>
                  <a:lnTo>
                    <a:pt x="155" y="220"/>
                  </a:lnTo>
                  <a:lnTo>
                    <a:pt x="155" y="226"/>
                  </a:lnTo>
                  <a:lnTo>
                    <a:pt x="152" y="223"/>
                  </a:lnTo>
                  <a:lnTo>
                    <a:pt x="147" y="213"/>
                  </a:lnTo>
                  <a:lnTo>
                    <a:pt x="140" y="197"/>
                  </a:lnTo>
                  <a:lnTo>
                    <a:pt x="135" y="188"/>
                  </a:lnTo>
                  <a:lnTo>
                    <a:pt x="131" y="177"/>
                  </a:lnTo>
                  <a:lnTo>
                    <a:pt x="124" y="170"/>
                  </a:lnTo>
                  <a:lnTo>
                    <a:pt x="118" y="161"/>
                  </a:lnTo>
                  <a:lnTo>
                    <a:pt x="110" y="155"/>
                  </a:lnTo>
                  <a:lnTo>
                    <a:pt x="103" y="149"/>
                  </a:lnTo>
                  <a:lnTo>
                    <a:pt x="97" y="145"/>
                  </a:lnTo>
                  <a:lnTo>
                    <a:pt x="91" y="143"/>
                  </a:lnTo>
                  <a:lnTo>
                    <a:pt x="100" y="167"/>
                  </a:lnTo>
                  <a:lnTo>
                    <a:pt x="106" y="201"/>
                  </a:lnTo>
                  <a:lnTo>
                    <a:pt x="110" y="237"/>
                  </a:lnTo>
                  <a:lnTo>
                    <a:pt x="109" y="266"/>
                  </a:lnTo>
                  <a:lnTo>
                    <a:pt x="106" y="273"/>
                  </a:lnTo>
                  <a:lnTo>
                    <a:pt x="104" y="275"/>
                  </a:lnTo>
                  <a:lnTo>
                    <a:pt x="103" y="271"/>
                  </a:lnTo>
                  <a:lnTo>
                    <a:pt x="103" y="262"/>
                  </a:lnTo>
                  <a:lnTo>
                    <a:pt x="100" y="241"/>
                  </a:lnTo>
                  <a:lnTo>
                    <a:pt x="94" y="208"/>
                  </a:lnTo>
                  <a:lnTo>
                    <a:pt x="85" y="174"/>
                  </a:lnTo>
                  <a:lnTo>
                    <a:pt x="79" y="155"/>
                  </a:lnTo>
                  <a:lnTo>
                    <a:pt x="68" y="164"/>
                  </a:lnTo>
                  <a:lnTo>
                    <a:pt x="54" y="179"/>
                  </a:lnTo>
                  <a:lnTo>
                    <a:pt x="44" y="198"/>
                  </a:lnTo>
                  <a:lnTo>
                    <a:pt x="38" y="216"/>
                  </a:lnTo>
                  <a:lnTo>
                    <a:pt x="35" y="223"/>
                  </a:lnTo>
                  <a:lnTo>
                    <a:pt x="32" y="223"/>
                  </a:lnTo>
                  <a:lnTo>
                    <a:pt x="31" y="217"/>
                  </a:lnTo>
                  <a:lnTo>
                    <a:pt x="34" y="207"/>
                  </a:lnTo>
                  <a:lnTo>
                    <a:pt x="41" y="189"/>
                  </a:lnTo>
                  <a:lnTo>
                    <a:pt x="53" y="167"/>
                  </a:lnTo>
                  <a:lnTo>
                    <a:pt x="65" y="146"/>
                  </a:lnTo>
                  <a:lnTo>
                    <a:pt x="73" y="135"/>
                  </a:lnTo>
                  <a:lnTo>
                    <a:pt x="75" y="117"/>
                  </a:lnTo>
                  <a:lnTo>
                    <a:pt x="75" y="96"/>
                  </a:lnTo>
                  <a:lnTo>
                    <a:pt x="75" y="80"/>
                  </a:lnTo>
                  <a:lnTo>
                    <a:pt x="75" y="68"/>
                  </a:lnTo>
                  <a:lnTo>
                    <a:pt x="66" y="74"/>
                  </a:lnTo>
                  <a:lnTo>
                    <a:pt x="56" y="83"/>
                  </a:lnTo>
                  <a:lnTo>
                    <a:pt x="45" y="93"/>
                  </a:lnTo>
                  <a:lnTo>
                    <a:pt x="34" y="105"/>
                  </a:lnTo>
                  <a:lnTo>
                    <a:pt x="25" y="118"/>
                  </a:lnTo>
                  <a:lnTo>
                    <a:pt x="16" y="132"/>
                  </a:lnTo>
                  <a:lnTo>
                    <a:pt x="10" y="143"/>
                  </a:lnTo>
                  <a:lnTo>
                    <a:pt x="6" y="155"/>
                  </a:lnTo>
                  <a:lnTo>
                    <a:pt x="3" y="160"/>
                  </a:lnTo>
                  <a:lnTo>
                    <a:pt x="1" y="160"/>
                  </a:lnTo>
                  <a:lnTo>
                    <a:pt x="0" y="157"/>
                  </a:lnTo>
                  <a:lnTo>
                    <a:pt x="1" y="148"/>
                  </a:lnTo>
                  <a:lnTo>
                    <a:pt x="4" y="140"/>
                  </a:lnTo>
                  <a:lnTo>
                    <a:pt x="10" y="129"/>
                  </a:lnTo>
                  <a:lnTo>
                    <a:pt x="19" y="115"/>
                  </a:lnTo>
                  <a:lnTo>
                    <a:pt x="28" y="101"/>
                  </a:lnTo>
                  <a:lnTo>
                    <a:pt x="38" y="84"/>
                  </a:lnTo>
                  <a:lnTo>
                    <a:pt x="48" y="71"/>
                  </a:lnTo>
                  <a:lnTo>
                    <a:pt x="59" y="59"/>
                  </a:lnTo>
                  <a:lnTo>
                    <a:pt x="68" y="50"/>
                  </a:lnTo>
                  <a:lnTo>
                    <a:pt x="72" y="41"/>
                  </a:lnTo>
                  <a:lnTo>
                    <a:pt x="72" y="30"/>
                  </a:lnTo>
                  <a:lnTo>
                    <a:pt x="69" y="18"/>
                  </a:lnTo>
                  <a:lnTo>
                    <a:pt x="68" y="10"/>
                  </a:lnTo>
                  <a:lnTo>
                    <a:pt x="68" y="7"/>
                  </a:lnTo>
                  <a:lnTo>
                    <a:pt x="68" y="4"/>
                  </a:lnTo>
                  <a:lnTo>
                    <a:pt x="69" y="3"/>
                  </a:lnTo>
                  <a:lnTo>
                    <a:pt x="70"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7" name="Freeform 337"/>
            <p:cNvSpPr>
              <a:spLocks/>
            </p:cNvSpPr>
            <p:nvPr/>
          </p:nvSpPr>
          <p:spPr bwMode="auto">
            <a:xfrm>
              <a:off x="1948" y="1239"/>
              <a:ext cx="200" cy="286"/>
            </a:xfrm>
            <a:custGeom>
              <a:avLst/>
              <a:gdLst>
                <a:gd name="T0" fmla="*/ 6 w 200"/>
                <a:gd name="T1" fmla="*/ 272 h 286"/>
                <a:gd name="T2" fmla="*/ 24 w 200"/>
                <a:gd name="T3" fmla="*/ 235 h 286"/>
                <a:gd name="T4" fmla="*/ 36 w 200"/>
                <a:gd name="T5" fmla="*/ 209 h 286"/>
                <a:gd name="T6" fmla="*/ 51 w 200"/>
                <a:gd name="T7" fmla="*/ 172 h 286"/>
                <a:gd name="T8" fmla="*/ 49 w 200"/>
                <a:gd name="T9" fmla="*/ 153 h 286"/>
                <a:gd name="T10" fmla="*/ 37 w 200"/>
                <a:gd name="T11" fmla="*/ 138 h 286"/>
                <a:gd name="T12" fmla="*/ 36 w 200"/>
                <a:gd name="T13" fmla="*/ 122 h 286"/>
                <a:gd name="T14" fmla="*/ 39 w 200"/>
                <a:gd name="T15" fmla="*/ 126 h 286"/>
                <a:gd name="T16" fmla="*/ 46 w 200"/>
                <a:gd name="T17" fmla="*/ 136 h 286"/>
                <a:gd name="T18" fmla="*/ 58 w 200"/>
                <a:gd name="T19" fmla="*/ 142 h 286"/>
                <a:gd name="T20" fmla="*/ 70 w 200"/>
                <a:gd name="T21" fmla="*/ 136 h 286"/>
                <a:gd name="T22" fmla="*/ 85 w 200"/>
                <a:gd name="T23" fmla="*/ 119 h 286"/>
                <a:gd name="T24" fmla="*/ 99 w 200"/>
                <a:gd name="T25" fmla="*/ 101 h 286"/>
                <a:gd name="T26" fmla="*/ 110 w 200"/>
                <a:gd name="T27" fmla="*/ 86 h 286"/>
                <a:gd name="T28" fmla="*/ 111 w 200"/>
                <a:gd name="T29" fmla="*/ 71 h 286"/>
                <a:gd name="T30" fmla="*/ 104 w 200"/>
                <a:gd name="T31" fmla="*/ 39 h 286"/>
                <a:gd name="T32" fmla="*/ 92 w 200"/>
                <a:gd name="T33" fmla="*/ 20 h 286"/>
                <a:gd name="T34" fmla="*/ 91 w 200"/>
                <a:gd name="T35" fmla="*/ 14 h 286"/>
                <a:gd name="T36" fmla="*/ 102 w 200"/>
                <a:gd name="T37" fmla="*/ 25 h 286"/>
                <a:gd name="T38" fmla="*/ 119 w 200"/>
                <a:gd name="T39" fmla="*/ 59 h 286"/>
                <a:gd name="T40" fmla="*/ 129 w 200"/>
                <a:gd name="T41" fmla="*/ 54 h 286"/>
                <a:gd name="T42" fmla="*/ 151 w 200"/>
                <a:gd name="T43" fmla="*/ 15 h 286"/>
                <a:gd name="T44" fmla="*/ 167 w 200"/>
                <a:gd name="T45" fmla="*/ 0 h 286"/>
                <a:gd name="T46" fmla="*/ 167 w 200"/>
                <a:gd name="T47" fmla="*/ 5 h 286"/>
                <a:gd name="T48" fmla="*/ 157 w 200"/>
                <a:gd name="T49" fmla="*/ 24 h 286"/>
                <a:gd name="T50" fmla="*/ 135 w 200"/>
                <a:gd name="T51" fmla="*/ 70 h 286"/>
                <a:gd name="T52" fmla="*/ 135 w 200"/>
                <a:gd name="T53" fmla="*/ 79 h 286"/>
                <a:gd name="T54" fmla="*/ 154 w 200"/>
                <a:gd name="T55" fmla="*/ 74 h 286"/>
                <a:gd name="T56" fmla="*/ 169 w 200"/>
                <a:gd name="T57" fmla="*/ 68 h 286"/>
                <a:gd name="T58" fmla="*/ 182 w 200"/>
                <a:gd name="T59" fmla="*/ 62 h 286"/>
                <a:gd name="T60" fmla="*/ 194 w 200"/>
                <a:gd name="T61" fmla="*/ 55 h 286"/>
                <a:gd name="T62" fmla="*/ 200 w 200"/>
                <a:gd name="T63" fmla="*/ 57 h 286"/>
                <a:gd name="T64" fmla="*/ 191 w 200"/>
                <a:gd name="T65" fmla="*/ 65 h 286"/>
                <a:gd name="T66" fmla="*/ 172 w 200"/>
                <a:gd name="T67" fmla="*/ 76 h 286"/>
                <a:gd name="T68" fmla="*/ 148 w 200"/>
                <a:gd name="T69" fmla="*/ 88 h 286"/>
                <a:gd name="T70" fmla="*/ 129 w 200"/>
                <a:gd name="T71" fmla="*/ 96 h 286"/>
                <a:gd name="T72" fmla="*/ 113 w 200"/>
                <a:gd name="T73" fmla="*/ 102 h 286"/>
                <a:gd name="T74" fmla="*/ 95 w 200"/>
                <a:gd name="T75" fmla="*/ 126 h 286"/>
                <a:gd name="T76" fmla="*/ 95 w 200"/>
                <a:gd name="T77" fmla="*/ 136 h 286"/>
                <a:gd name="T78" fmla="*/ 102 w 200"/>
                <a:gd name="T79" fmla="*/ 141 h 286"/>
                <a:gd name="T80" fmla="*/ 99 w 200"/>
                <a:gd name="T81" fmla="*/ 144 h 286"/>
                <a:gd name="T82" fmla="*/ 91 w 200"/>
                <a:gd name="T83" fmla="*/ 151 h 286"/>
                <a:gd name="T84" fmla="*/ 85 w 200"/>
                <a:gd name="T85" fmla="*/ 153 h 286"/>
                <a:gd name="T86" fmla="*/ 80 w 200"/>
                <a:gd name="T87" fmla="*/ 153 h 286"/>
                <a:gd name="T88" fmla="*/ 76 w 200"/>
                <a:gd name="T89" fmla="*/ 160 h 286"/>
                <a:gd name="T90" fmla="*/ 62 w 200"/>
                <a:gd name="T91" fmla="*/ 185 h 286"/>
                <a:gd name="T92" fmla="*/ 46 w 200"/>
                <a:gd name="T93" fmla="*/ 216 h 286"/>
                <a:gd name="T94" fmla="*/ 37 w 200"/>
                <a:gd name="T95" fmla="*/ 246 h 286"/>
                <a:gd name="T96" fmla="*/ 33 w 200"/>
                <a:gd name="T97" fmla="*/ 262 h 286"/>
                <a:gd name="T98" fmla="*/ 29 w 200"/>
                <a:gd name="T99" fmla="*/ 274 h 286"/>
                <a:gd name="T100" fmla="*/ 20 w 200"/>
                <a:gd name="T101" fmla="*/ 281 h 286"/>
                <a:gd name="T102" fmla="*/ 5 w 200"/>
                <a:gd name="T103" fmla="*/ 286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286"/>
                <a:gd name="T158" fmla="*/ 200 w 200"/>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286">
                  <a:moveTo>
                    <a:pt x="0" y="286"/>
                  </a:moveTo>
                  <a:lnTo>
                    <a:pt x="6" y="272"/>
                  </a:lnTo>
                  <a:lnTo>
                    <a:pt x="15" y="253"/>
                  </a:lnTo>
                  <a:lnTo>
                    <a:pt x="24" y="235"/>
                  </a:lnTo>
                  <a:lnTo>
                    <a:pt x="30" y="222"/>
                  </a:lnTo>
                  <a:lnTo>
                    <a:pt x="36" y="209"/>
                  </a:lnTo>
                  <a:lnTo>
                    <a:pt x="43" y="190"/>
                  </a:lnTo>
                  <a:lnTo>
                    <a:pt x="51" y="172"/>
                  </a:lnTo>
                  <a:lnTo>
                    <a:pt x="57" y="160"/>
                  </a:lnTo>
                  <a:lnTo>
                    <a:pt x="49" y="153"/>
                  </a:lnTo>
                  <a:lnTo>
                    <a:pt x="42" y="145"/>
                  </a:lnTo>
                  <a:lnTo>
                    <a:pt x="37" y="138"/>
                  </a:lnTo>
                  <a:lnTo>
                    <a:pt x="36" y="127"/>
                  </a:lnTo>
                  <a:lnTo>
                    <a:pt x="36" y="122"/>
                  </a:lnTo>
                  <a:lnTo>
                    <a:pt x="37" y="122"/>
                  </a:lnTo>
                  <a:lnTo>
                    <a:pt x="39" y="126"/>
                  </a:lnTo>
                  <a:lnTo>
                    <a:pt x="42" y="132"/>
                  </a:lnTo>
                  <a:lnTo>
                    <a:pt x="46" y="136"/>
                  </a:lnTo>
                  <a:lnTo>
                    <a:pt x="52" y="139"/>
                  </a:lnTo>
                  <a:lnTo>
                    <a:pt x="58" y="142"/>
                  </a:lnTo>
                  <a:lnTo>
                    <a:pt x="62" y="144"/>
                  </a:lnTo>
                  <a:lnTo>
                    <a:pt x="70" y="136"/>
                  </a:lnTo>
                  <a:lnTo>
                    <a:pt x="77" y="129"/>
                  </a:lnTo>
                  <a:lnTo>
                    <a:pt x="85" y="119"/>
                  </a:lnTo>
                  <a:lnTo>
                    <a:pt x="92" y="110"/>
                  </a:lnTo>
                  <a:lnTo>
                    <a:pt x="99" y="101"/>
                  </a:lnTo>
                  <a:lnTo>
                    <a:pt x="105" y="93"/>
                  </a:lnTo>
                  <a:lnTo>
                    <a:pt x="110" y="86"/>
                  </a:lnTo>
                  <a:lnTo>
                    <a:pt x="111" y="82"/>
                  </a:lnTo>
                  <a:lnTo>
                    <a:pt x="111" y="71"/>
                  </a:lnTo>
                  <a:lnTo>
                    <a:pt x="110" y="55"/>
                  </a:lnTo>
                  <a:lnTo>
                    <a:pt x="104" y="39"/>
                  </a:lnTo>
                  <a:lnTo>
                    <a:pt x="98" y="27"/>
                  </a:lnTo>
                  <a:lnTo>
                    <a:pt x="92" y="20"/>
                  </a:lnTo>
                  <a:lnTo>
                    <a:pt x="91" y="15"/>
                  </a:lnTo>
                  <a:lnTo>
                    <a:pt x="91" y="14"/>
                  </a:lnTo>
                  <a:lnTo>
                    <a:pt x="95" y="17"/>
                  </a:lnTo>
                  <a:lnTo>
                    <a:pt x="102" y="25"/>
                  </a:lnTo>
                  <a:lnTo>
                    <a:pt x="111" y="42"/>
                  </a:lnTo>
                  <a:lnTo>
                    <a:pt x="119" y="59"/>
                  </a:lnTo>
                  <a:lnTo>
                    <a:pt x="120" y="71"/>
                  </a:lnTo>
                  <a:lnTo>
                    <a:pt x="129" y="54"/>
                  </a:lnTo>
                  <a:lnTo>
                    <a:pt x="141" y="33"/>
                  </a:lnTo>
                  <a:lnTo>
                    <a:pt x="151" y="15"/>
                  </a:lnTo>
                  <a:lnTo>
                    <a:pt x="161" y="3"/>
                  </a:lnTo>
                  <a:lnTo>
                    <a:pt x="167" y="0"/>
                  </a:lnTo>
                  <a:lnTo>
                    <a:pt x="169" y="2"/>
                  </a:lnTo>
                  <a:lnTo>
                    <a:pt x="167" y="5"/>
                  </a:lnTo>
                  <a:lnTo>
                    <a:pt x="163" y="11"/>
                  </a:lnTo>
                  <a:lnTo>
                    <a:pt x="157" y="24"/>
                  </a:lnTo>
                  <a:lnTo>
                    <a:pt x="145" y="48"/>
                  </a:lnTo>
                  <a:lnTo>
                    <a:pt x="135" y="70"/>
                  </a:lnTo>
                  <a:lnTo>
                    <a:pt x="126" y="82"/>
                  </a:lnTo>
                  <a:lnTo>
                    <a:pt x="135" y="79"/>
                  </a:lnTo>
                  <a:lnTo>
                    <a:pt x="145" y="76"/>
                  </a:lnTo>
                  <a:lnTo>
                    <a:pt x="154" y="74"/>
                  </a:lnTo>
                  <a:lnTo>
                    <a:pt x="161" y="71"/>
                  </a:lnTo>
                  <a:lnTo>
                    <a:pt x="169" y="68"/>
                  </a:lnTo>
                  <a:lnTo>
                    <a:pt x="176" y="65"/>
                  </a:lnTo>
                  <a:lnTo>
                    <a:pt x="182" y="62"/>
                  </a:lnTo>
                  <a:lnTo>
                    <a:pt x="186" y="59"/>
                  </a:lnTo>
                  <a:lnTo>
                    <a:pt x="194" y="55"/>
                  </a:lnTo>
                  <a:lnTo>
                    <a:pt x="198" y="54"/>
                  </a:lnTo>
                  <a:lnTo>
                    <a:pt x="200" y="57"/>
                  </a:lnTo>
                  <a:lnTo>
                    <a:pt x="197" y="61"/>
                  </a:lnTo>
                  <a:lnTo>
                    <a:pt x="191" y="65"/>
                  </a:lnTo>
                  <a:lnTo>
                    <a:pt x="182" y="70"/>
                  </a:lnTo>
                  <a:lnTo>
                    <a:pt x="172" y="76"/>
                  </a:lnTo>
                  <a:lnTo>
                    <a:pt x="160" y="82"/>
                  </a:lnTo>
                  <a:lnTo>
                    <a:pt x="148" y="88"/>
                  </a:lnTo>
                  <a:lnTo>
                    <a:pt x="138" y="93"/>
                  </a:lnTo>
                  <a:lnTo>
                    <a:pt x="129" y="96"/>
                  </a:lnTo>
                  <a:lnTo>
                    <a:pt x="123" y="98"/>
                  </a:lnTo>
                  <a:lnTo>
                    <a:pt x="113" y="102"/>
                  </a:lnTo>
                  <a:lnTo>
                    <a:pt x="102" y="114"/>
                  </a:lnTo>
                  <a:lnTo>
                    <a:pt x="95" y="126"/>
                  </a:lnTo>
                  <a:lnTo>
                    <a:pt x="93" y="133"/>
                  </a:lnTo>
                  <a:lnTo>
                    <a:pt x="95" y="136"/>
                  </a:lnTo>
                  <a:lnTo>
                    <a:pt x="99" y="139"/>
                  </a:lnTo>
                  <a:lnTo>
                    <a:pt x="102" y="141"/>
                  </a:lnTo>
                  <a:lnTo>
                    <a:pt x="105" y="141"/>
                  </a:lnTo>
                  <a:lnTo>
                    <a:pt x="99" y="144"/>
                  </a:lnTo>
                  <a:lnTo>
                    <a:pt x="95" y="147"/>
                  </a:lnTo>
                  <a:lnTo>
                    <a:pt x="91" y="151"/>
                  </a:lnTo>
                  <a:lnTo>
                    <a:pt x="88" y="154"/>
                  </a:lnTo>
                  <a:lnTo>
                    <a:pt x="85" y="153"/>
                  </a:lnTo>
                  <a:lnTo>
                    <a:pt x="82" y="153"/>
                  </a:lnTo>
                  <a:lnTo>
                    <a:pt x="80" y="153"/>
                  </a:lnTo>
                  <a:lnTo>
                    <a:pt x="76" y="160"/>
                  </a:lnTo>
                  <a:lnTo>
                    <a:pt x="70" y="170"/>
                  </a:lnTo>
                  <a:lnTo>
                    <a:pt x="62" y="185"/>
                  </a:lnTo>
                  <a:lnTo>
                    <a:pt x="54" y="200"/>
                  </a:lnTo>
                  <a:lnTo>
                    <a:pt x="46" y="216"/>
                  </a:lnTo>
                  <a:lnTo>
                    <a:pt x="40" y="232"/>
                  </a:lnTo>
                  <a:lnTo>
                    <a:pt x="37" y="246"/>
                  </a:lnTo>
                  <a:lnTo>
                    <a:pt x="36" y="256"/>
                  </a:lnTo>
                  <a:lnTo>
                    <a:pt x="33" y="262"/>
                  </a:lnTo>
                  <a:lnTo>
                    <a:pt x="31" y="268"/>
                  </a:lnTo>
                  <a:lnTo>
                    <a:pt x="29" y="274"/>
                  </a:lnTo>
                  <a:lnTo>
                    <a:pt x="24" y="278"/>
                  </a:lnTo>
                  <a:lnTo>
                    <a:pt x="20" y="281"/>
                  </a:lnTo>
                  <a:lnTo>
                    <a:pt x="12" y="284"/>
                  </a:lnTo>
                  <a:lnTo>
                    <a:pt x="5" y="286"/>
                  </a:lnTo>
                  <a:lnTo>
                    <a:pt x="0" y="28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8" name="Freeform 338"/>
            <p:cNvSpPr>
              <a:spLocks/>
            </p:cNvSpPr>
            <p:nvPr/>
          </p:nvSpPr>
          <p:spPr bwMode="auto">
            <a:xfrm>
              <a:off x="1658" y="1693"/>
              <a:ext cx="128" cy="222"/>
            </a:xfrm>
            <a:custGeom>
              <a:avLst/>
              <a:gdLst>
                <a:gd name="T0" fmla="*/ 84 w 128"/>
                <a:gd name="T1" fmla="*/ 13 h 222"/>
                <a:gd name="T2" fmla="*/ 72 w 128"/>
                <a:gd name="T3" fmla="*/ 40 h 222"/>
                <a:gd name="T4" fmla="*/ 62 w 128"/>
                <a:gd name="T5" fmla="*/ 47 h 222"/>
                <a:gd name="T6" fmla="*/ 41 w 128"/>
                <a:gd name="T7" fmla="*/ 55 h 222"/>
                <a:gd name="T8" fmla="*/ 20 w 128"/>
                <a:gd name="T9" fmla="*/ 67 h 222"/>
                <a:gd name="T10" fmla="*/ 4 w 128"/>
                <a:gd name="T11" fmla="*/ 77 h 222"/>
                <a:gd name="T12" fmla="*/ 0 w 128"/>
                <a:gd name="T13" fmla="*/ 84 h 222"/>
                <a:gd name="T14" fmla="*/ 1 w 128"/>
                <a:gd name="T15" fmla="*/ 86 h 222"/>
                <a:gd name="T16" fmla="*/ 10 w 128"/>
                <a:gd name="T17" fmla="*/ 81 h 222"/>
                <a:gd name="T18" fmla="*/ 23 w 128"/>
                <a:gd name="T19" fmla="*/ 74 h 222"/>
                <a:gd name="T20" fmla="*/ 41 w 128"/>
                <a:gd name="T21" fmla="*/ 64 h 222"/>
                <a:gd name="T22" fmla="*/ 57 w 128"/>
                <a:gd name="T23" fmla="*/ 58 h 222"/>
                <a:gd name="T24" fmla="*/ 60 w 128"/>
                <a:gd name="T25" fmla="*/ 67 h 222"/>
                <a:gd name="T26" fmla="*/ 54 w 128"/>
                <a:gd name="T27" fmla="*/ 95 h 222"/>
                <a:gd name="T28" fmla="*/ 48 w 128"/>
                <a:gd name="T29" fmla="*/ 109 h 222"/>
                <a:gd name="T30" fmla="*/ 34 w 128"/>
                <a:gd name="T31" fmla="*/ 124 h 222"/>
                <a:gd name="T32" fmla="*/ 19 w 128"/>
                <a:gd name="T33" fmla="*/ 141 h 222"/>
                <a:gd name="T34" fmla="*/ 7 w 128"/>
                <a:gd name="T35" fmla="*/ 152 h 222"/>
                <a:gd name="T36" fmla="*/ 4 w 128"/>
                <a:gd name="T37" fmla="*/ 161 h 222"/>
                <a:gd name="T38" fmla="*/ 7 w 128"/>
                <a:gd name="T39" fmla="*/ 164 h 222"/>
                <a:gd name="T40" fmla="*/ 19 w 128"/>
                <a:gd name="T41" fmla="*/ 151 h 222"/>
                <a:gd name="T42" fmla="*/ 44 w 128"/>
                <a:gd name="T43" fmla="*/ 127 h 222"/>
                <a:gd name="T44" fmla="*/ 54 w 128"/>
                <a:gd name="T45" fmla="*/ 138 h 222"/>
                <a:gd name="T46" fmla="*/ 59 w 128"/>
                <a:gd name="T47" fmla="*/ 197 h 222"/>
                <a:gd name="T48" fmla="*/ 63 w 128"/>
                <a:gd name="T49" fmla="*/ 220 h 222"/>
                <a:gd name="T50" fmla="*/ 65 w 128"/>
                <a:gd name="T51" fmla="*/ 219 h 222"/>
                <a:gd name="T52" fmla="*/ 66 w 128"/>
                <a:gd name="T53" fmla="*/ 192 h 222"/>
                <a:gd name="T54" fmla="*/ 63 w 128"/>
                <a:gd name="T55" fmla="*/ 129 h 222"/>
                <a:gd name="T56" fmla="*/ 68 w 128"/>
                <a:gd name="T57" fmla="*/ 108 h 222"/>
                <a:gd name="T58" fmla="*/ 70 w 128"/>
                <a:gd name="T59" fmla="*/ 111 h 222"/>
                <a:gd name="T60" fmla="*/ 78 w 128"/>
                <a:gd name="T61" fmla="*/ 127 h 222"/>
                <a:gd name="T62" fmla="*/ 106 w 128"/>
                <a:gd name="T63" fmla="*/ 160 h 222"/>
                <a:gd name="T64" fmla="*/ 119 w 128"/>
                <a:gd name="T65" fmla="*/ 167 h 222"/>
                <a:gd name="T66" fmla="*/ 115 w 128"/>
                <a:gd name="T67" fmla="*/ 158 h 222"/>
                <a:gd name="T68" fmla="*/ 100 w 128"/>
                <a:gd name="T69" fmla="*/ 141 h 222"/>
                <a:gd name="T70" fmla="*/ 81 w 128"/>
                <a:gd name="T71" fmla="*/ 114 h 222"/>
                <a:gd name="T72" fmla="*/ 75 w 128"/>
                <a:gd name="T73" fmla="*/ 93 h 222"/>
                <a:gd name="T74" fmla="*/ 76 w 128"/>
                <a:gd name="T75" fmla="*/ 67 h 222"/>
                <a:gd name="T76" fmla="*/ 79 w 128"/>
                <a:gd name="T77" fmla="*/ 56 h 222"/>
                <a:gd name="T78" fmla="*/ 85 w 128"/>
                <a:gd name="T79" fmla="*/ 59 h 222"/>
                <a:gd name="T80" fmla="*/ 97 w 128"/>
                <a:gd name="T81" fmla="*/ 71 h 222"/>
                <a:gd name="T82" fmla="*/ 119 w 128"/>
                <a:gd name="T83" fmla="*/ 92 h 222"/>
                <a:gd name="T84" fmla="*/ 128 w 128"/>
                <a:gd name="T85" fmla="*/ 98 h 222"/>
                <a:gd name="T86" fmla="*/ 121 w 128"/>
                <a:gd name="T87" fmla="*/ 86 h 222"/>
                <a:gd name="T88" fmla="*/ 107 w 128"/>
                <a:gd name="T89" fmla="*/ 71 h 222"/>
                <a:gd name="T90" fmla="*/ 96 w 128"/>
                <a:gd name="T91" fmla="*/ 56 h 222"/>
                <a:gd name="T92" fmla="*/ 90 w 128"/>
                <a:gd name="T93" fmla="*/ 44 h 222"/>
                <a:gd name="T94" fmla="*/ 90 w 128"/>
                <a:gd name="T95" fmla="*/ 22 h 222"/>
                <a:gd name="T96" fmla="*/ 97 w 128"/>
                <a:gd name="T97" fmla="*/ 5 h 222"/>
                <a:gd name="T98" fmla="*/ 94 w 128"/>
                <a:gd name="T99" fmla="*/ 0 h 2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2"/>
                <a:gd name="T152" fmla="*/ 128 w 128"/>
                <a:gd name="T153" fmla="*/ 222 h 2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2">
                  <a:moveTo>
                    <a:pt x="90" y="5"/>
                  </a:moveTo>
                  <a:lnTo>
                    <a:pt x="84" y="13"/>
                  </a:lnTo>
                  <a:lnTo>
                    <a:pt x="78" y="27"/>
                  </a:lnTo>
                  <a:lnTo>
                    <a:pt x="72" y="40"/>
                  </a:lnTo>
                  <a:lnTo>
                    <a:pt x="69" y="47"/>
                  </a:lnTo>
                  <a:lnTo>
                    <a:pt x="62" y="47"/>
                  </a:lnTo>
                  <a:lnTo>
                    <a:pt x="51" y="50"/>
                  </a:lnTo>
                  <a:lnTo>
                    <a:pt x="41" y="55"/>
                  </a:lnTo>
                  <a:lnTo>
                    <a:pt x="31" y="61"/>
                  </a:lnTo>
                  <a:lnTo>
                    <a:pt x="20" y="67"/>
                  </a:lnTo>
                  <a:lnTo>
                    <a:pt x="11" y="71"/>
                  </a:lnTo>
                  <a:lnTo>
                    <a:pt x="4" y="77"/>
                  </a:lnTo>
                  <a:lnTo>
                    <a:pt x="1" y="80"/>
                  </a:lnTo>
                  <a:lnTo>
                    <a:pt x="0" y="84"/>
                  </a:lnTo>
                  <a:lnTo>
                    <a:pt x="0" y="86"/>
                  </a:lnTo>
                  <a:lnTo>
                    <a:pt x="1" y="86"/>
                  </a:lnTo>
                  <a:lnTo>
                    <a:pt x="6" y="84"/>
                  </a:lnTo>
                  <a:lnTo>
                    <a:pt x="10" y="81"/>
                  </a:lnTo>
                  <a:lnTo>
                    <a:pt x="16" y="78"/>
                  </a:lnTo>
                  <a:lnTo>
                    <a:pt x="23" y="74"/>
                  </a:lnTo>
                  <a:lnTo>
                    <a:pt x="32" y="68"/>
                  </a:lnTo>
                  <a:lnTo>
                    <a:pt x="41" y="64"/>
                  </a:lnTo>
                  <a:lnTo>
                    <a:pt x="50" y="61"/>
                  </a:lnTo>
                  <a:lnTo>
                    <a:pt x="57" y="58"/>
                  </a:lnTo>
                  <a:lnTo>
                    <a:pt x="63" y="56"/>
                  </a:lnTo>
                  <a:lnTo>
                    <a:pt x="60" y="67"/>
                  </a:lnTo>
                  <a:lnTo>
                    <a:pt x="57" y="81"/>
                  </a:lnTo>
                  <a:lnTo>
                    <a:pt x="54" y="95"/>
                  </a:lnTo>
                  <a:lnTo>
                    <a:pt x="53" y="104"/>
                  </a:lnTo>
                  <a:lnTo>
                    <a:pt x="48" y="109"/>
                  </a:lnTo>
                  <a:lnTo>
                    <a:pt x="41" y="115"/>
                  </a:lnTo>
                  <a:lnTo>
                    <a:pt x="34" y="124"/>
                  </a:lnTo>
                  <a:lnTo>
                    <a:pt x="26" y="132"/>
                  </a:lnTo>
                  <a:lnTo>
                    <a:pt x="19" y="141"/>
                  </a:lnTo>
                  <a:lnTo>
                    <a:pt x="11" y="146"/>
                  </a:lnTo>
                  <a:lnTo>
                    <a:pt x="7" y="152"/>
                  </a:lnTo>
                  <a:lnTo>
                    <a:pt x="6" y="157"/>
                  </a:lnTo>
                  <a:lnTo>
                    <a:pt x="4" y="161"/>
                  </a:lnTo>
                  <a:lnTo>
                    <a:pt x="4" y="164"/>
                  </a:lnTo>
                  <a:lnTo>
                    <a:pt x="7" y="164"/>
                  </a:lnTo>
                  <a:lnTo>
                    <a:pt x="10" y="160"/>
                  </a:lnTo>
                  <a:lnTo>
                    <a:pt x="19" y="151"/>
                  </a:lnTo>
                  <a:lnTo>
                    <a:pt x="32" y="138"/>
                  </a:lnTo>
                  <a:lnTo>
                    <a:pt x="44" y="127"/>
                  </a:lnTo>
                  <a:lnTo>
                    <a:pt x="53" y="120"/>
                  </a:lnTo>
                  <a:lnTo>
                    <a:pt x="54" y="138"/>
                  </a:lnTo>
                  <a:lnTo>
                    <a:pt x="56" y="167"/>
                  </a:lnTo>
                  <a:lnTo>
                    <a:pt x="59" y="197"/>
                  </a:lnTo>
                  <a:lnTo>
                    <a:pt x="62" y="214"/>
                  </a:lnTo>
                  <a:lnTo>
                    <a:pt x="63" y="220"/>
                  </a:lnTo>
                  <a:lnTo>
                    <a:pt x="65" y="222"/>
                  </a:lnTo>
                  <a:lnTo>
                    <a:pt x="65" y="219"/>
                  </a:lnTo>
                  <a:lnTo>
                    <a:pt x="66" y="211"/>
                  </a:lnTo>
                  <a:lnTo>
                    <a:pt x="66" y="192"/>
                  </a:lnTo>
                  <a:lnTo>
                    <a:pt x="65" y="160"/>
                  </a:lnTo>
                  <a:lnTo>
                    <a:pt x="63" y="129"/>
                  </a:lnTo>
                  <a:lnTo>
                    <a:pt x="66" y="109"/>
                  </a:lnTo>
                  <a:lnTo>
                    <a:pt x="68" y="108"/>
                  </a:lnTo>
                  <a:lnTo>
                    <a:pt x="69" y="108"/>
                  </a:lnTo>
                  <a:lnTo>
                    <a:pt x="70" y="111"/>
                  </a:lnTo>
                  <a:lnTo>
                    <a:pt x="72" y="117"/>
                  </a:lnTo>
                  <a:lnTo>
                    <a:pt x="78" y="127"/>
                  </a:lnTo>
                  <a:lnTo>
                    <a:pt x="91" y="143"/>
                  </a:lnTo>
                  <a:lnTo>
                    <a:pt x="106" y="160"/>
                  </a:lnTo>
                  <a:lnTo>
                    <a:pt x="115" y="167"/>
                  </a:lnTo>
                  <a:lnTo>
                    <a:pt x="119" y="167"/>
                  </a:lnTo>
                  <a:lnTo>
                    <a:pt x="119" y="163"/>
                  </a:lnTo>
                  <a:lnTo>
                    <a:pt x="115" y="158"/>
                  </a:lnTo>
                  <a:lnTo>
                    <a:pt x="109" y="151"/>
                  </a:lnTo>
                  <a:lnTo>
                    <a:pt x="100" y="141"/>
                  </a:lnTo>
                  <a:lnTo>
                    <a:pt x="90" y="127"/>
                  </a:lnTo>
                  <a:lnTo>
                    <a:pt x="81" y="114"/>
                  </a:lnTo>
                  <a:lnTo>
                    <a:pt x="75" y="104"/>
                  </a:lnTo>
                  <a:lnTo>
                    <a:pt x="75" y="93"/>
                  </a:lnTo>
                  <a:lnTo>
                    <a:pt x="75" y="78"/>
                  </a:lnTo>
                  <a:lnTo>
                    <a:pt x="76" y="67"/>
                  </a:lnTo>
                  <a:lnTo>
                    <a:pt x="78" y="59"/>
                  </a:lnTo>
                  <a:lnTo>
                    <a:pt x="79" y="56"/>
                  </a:lnTo>
                  <a:lnTo>
                    <a:pt x="82" y="56"/>
                  </a:lnTo>
                  <a:lnTo>
                    <a:pt x="85" y="59"/>
                  </a:lnTo>
                  <a:lnTo>
                    <a:pt x="88" y="64"/>
                  </a:lnTo>
                  <a:lnTo>
                    <a:pt x="97" y="71"/>
                  </a:lnTo>
                  <a:lnTo>
                    <a:pt x="109" y="81"/>
                  </a:lnTo>
                  <a:lnTo>
                    <a:pt x="119" y="92"/>
                  </a:lnTo>
                  <a:lnTo>
                    <a:pt x="127" y="98"/>
                  </a:lnTo>
                  <a:lnTo>
                    <a:pt x="128" y="98"/>
                  </a:lnTo>
                  <a:lnTo>
                    <a:pt x="125" y="93"/>
                  </a:lnTo>
                  <a:lnTo>
                    <a:pt x="121" y="86"/>
                  </a:lnTo>
                  <a:lnTo>
                    <a:pt x="113" y="78"/>
                  </a:lnTo>
                  <a:lnTo>
                    <a:pt x="107" y="71"/>
                  </a:lnTo>
                  <a:lnTo>
                    <a:pt x="101" y="64"/>
                  </a:lnTo>
                  <a:lnTo>
                    <a:pt x="96" y="56"/>
                  </a:lnTo>
                  <a:lnTo>
                    <a:pt x="93" y="50"/>
                  </a:lnTo>
                  <a:lnTo>
                    <a:pt x="90" y="44"/>
                  </a:lnTo>
                  <a:lnTo>
                    <a:pt x="90" y="34"/>
                  </a:lnTo>
                  <a:lnTo>
                    <a:pt x="90" y="22"/>
                  </a:lnTo>
                  <a:lnTo>
                    <a:pt x="94" y="12"/>
                  </a:lnTo>
                  <a:lnTo>
                    <a:pt x="97" y="5"/>
                  </a:lnTo>
                  <a:lnTo>
                    <a:pt x="97" y="0"/>
                  </a:lnTo>
                  <a:lnTo>
                    <a:pt x="94" y="0"/>
                  </a:lnTo>
                  <a:lnTo>
                    <a:pt x="90" y="5"/>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9" name="Freeform 339"/>
            <p:cNvSpPr>
              <a:spLocks/>
            </p:cNvSpPr>
            <p:nvPr/>
          </p:nvSpPr>
          <p:spPr bwMode="auto">
            <a:xfrm>
              <a:off x="2111" y="1594"/>
              <a:ext cx="255" cy="203"/>
            </a:xfrm>
            <a:custGeom>
              <a:avLst/>
              <a:gdLst>
                <a:gd name="T0" fmla="*/ 6 w 255"/>
                <a:gd name="T1" fmla="*/ 21 h 203"/>
                <a:gd name="T2" fmla="*/ 21 w 255"/>
                <a:gd name="T3" fmla="*/ 34 h 203"/>
                <a:gd name="T4" fmla="*/ 29 w 255"/>
                <a:gd name="T5" fmla="*/ 41 h 203"/>
                <a:gd name="T6" fmla="*/ 50 w 255"/>
                <a:gd name="T7" fmla="*/ 50 h 203"/>
                <a:gd name="T8" fmla="*/ 57 w 255"/>
                <a:gd name="T9" fmla="*/ 74 h 203"/>
                <a:gd name="T10" fmla="*/ 57 w 255"/>
                <a:gd name="T11" fmla="*/ 114 h 203"/>
                <a:gd name="T12" fmla="*/ 63 w 255"/>
                <a:gd name="T13" fmla="*/ 135 h 203"/>
                <a:gd name="T14" fmla="*/ 65 w 255"/>
                <a:gd name="T15" fmla="*/ 129 h 203"/>
                <a:gd name="T16" fmla="*/ 63 w 255"/>
                <a:gd name="T17" fmla="*/ 109 h 203"/>
                <a:gd name="T18" fmla="*/ 68 w 255"/>
                <a:gd name="T19" fmla="*/ 68 h 203"/>
                <a:gd name="T20" fmla="*/ 75 w 255"/>
                <a:gd name="T21" fmla="*/ 59 h 203"/>
                <a:gd name="T22" fmla="*/ 87 w 255"/>
                <a:gd name="T23" fmla="*/ 70 h 203"/>
                <a:gd name="T24" fmla="*/ 100 w 255"/>
                <a:gd name="T25" fmla="*/ 83 h 203"/>
                <a:gd name="T26" fmla="*/ 112 w 255"/>
                <a:gd name="T27" fmla="*/ 93 h 203"/>
                <a:gd name="T28" fmla="*/ 119 w 255"/>
                <a:gd name="T29" fmla="*/ 120 h 203"/>
                <a:gd name="T30" fmla="*/ 131 w 255"/>
                <a:gd name="T31" fmla="*/ 180 h 203"/>
                <a:gd name="T32" fmla="*/ 143 w 255"/>
                <a:gd name="T33" fmla="*/ 203 h 203"/>
                <a:gd name="T34" fmla="*/ 143 w 255"/>
                <a:gd name="T35" fmla="*/ 192 h 203"/>
                <a:gd name="T36" fmla="*/ 137 w 255"/>
                <a:gd name="T37" fmla="*/ 167 h 203"/>
                <a:gd name="T38" fmla="*/ 128 w 255"/>
                <a:gd name="T39" fmla="*/ 120 h 203"/>
                <a:gd name="T40" fmla="*/ 140 w 255"/>
                <a:gd name="T41" fmla="*/ 109 h 203"/>
                <a:gd name="T42" fmla="*/ 176 w 255"/>
                <a:gd name="T43" fmla="*/ 130 h 203"/>
                <a:gd name="T44" fmla="*/ 215 w 255"/>
                <a:gd name="T45" fmla="*/ 152 h 203"/>
                <a:gd name="T46" fmla="*/ 245 w 255"/>
                <a:gd name="T47" fmla="*/ 169 h 203"/>
                <a:gd name="T48" fmla="*/ 254 w 255"/>
                <a:gd name="T49" fmla="*/ 176 h 203"/>
                <a:gd name="T50" fmla="*/ 252 w 255"/>
                <a:gd name="T51" fmla="*/ 170 h 203"/>
                <a:gd name="T52" fmla="*/ 238 w 255"/>
                <a:gd name="T53" fmla="*/ 158 h 203"/>
                <a:gd name="T54" fmla="*/ 208 w 255"/>
                <a:gd name="T55" fmla="*/ 139 h 203"/>
                <a:gd name="T56" fmla="*/ 173 w 255"/>
                <a:gd name="T57" fmla="*/ 117 h 203"/>
                <a:gd name="T58" fmla="*/ 143 w 255"/>
                <a:gd name="T59" fmla="*/ 99 h 203"/>
                <a:gd name="T60" fmla="*/ 130 w 255"/>
                <a:gd name="T61" fmla="*/ 93 h 203"/>
                <a:gd name="T62" fmla="*/ 137 w 255"/>
                <a:gd name="T63" fmla="*/ 92 h 203"/>
                <a:gd name="T64" fmla="*/ 156 w 255"/>
                <a:gd name="T65" fmla="*/ 86 h 203"/>
                <a:gd name="T66" fmla="*/ 183 w 255"/>
                <a:gd name="T67" fmla="*/ 81 h 203"/>
                <a:gd name="T68" fmla="*/ 212 w 255"/>
                <a:gd name="T69" fmla="*/ 78 h 203"/>
                <a:gd name="T70" fmla="*/ 239 w 255"/>
                <a:gd name="T71" fmla="*/ 81 h 203"/>
                <a:gd name="T72" fmla="*/ 255 w 255"/>
                <a:gd name="T73" fmla="*/ 89 h 203"/>
                <a:gd name="T74" fmla="*/ 251 w 255"/>
                <a:gd name="T75" fmla="*/ 81 h 203"/>
                <a:gd name="T76" fmla="*/ 236 w 255"/>
                <a:gd name="T77" fmla="*/ 75 h 203"/>
                <a:gd name="T78" fmla="*/ 207 w 255"/>
                <a:gd name="T79" fmla="*/ 74 h 203"/>
                <a:gd name="T80" fmla="*/ 170 w 255"/>
                <a:gd name="T81" fmla="*/ 74 h 203"/>
                <a:gd name="T82" fmla="*/ 140 w 255"/>
                <a:gd name="T83" fmla="*/ 75 h 203"/>
                <a:gd name="T84" fmla="*/ 128 w 255"/>
                <a:gd name="T85" fmla="*/ 75 h 203"/>
                <a:gd name="T86" fmla="*/ 115 w 255"/>
                <a:gd name="T87" fmla="*/ 68 h 203"/>
                <a:gd name="T88" fmla="*/ 100 w 255"/>
                <a:gd name="T89" fmla="*/ 56 h 203"/>
                <a:gd name="T90" fmla="*/ 88 w 255"/>
                <a:gd name="T91" fmla="*/ 47 h 203"/>
                <a:gd name="T92" fmla="*/ 93 w 255"/>
                <a:gd name="T93" fmla="*/ 40 h 203"/>
                <a:gd name="T94" fmla="*/ 112 w 255"/>
                <a:gd name="T95" fmla="*/ 28 h 203"/>
                <a:gd name="T96" fmla="*/ 134 w 255"/>
                <a:gd name="T97" fmla="*/ 16 h 203"/>
                <a:gd name="T98" fmla="*/ 152 w 255"/>
                <a:gd name="T99" fmla="*/ 7 h 203"/>
                <a:gd name="T100" fmla="*/ 164 w 255"/>
                <a:gd name="T101" fmla="*/ 5 h 203"/>
                <a:gd name="T102" fmla="*/ 156 w 255"/>
                <a:gd name="T103" fmla="*/ 0 h 203"/>
                <a:gd name="T104" fmla="*/ 139 w 255"/>
                <a:gd name="T105" fmla="*/ 6 h 203"/>
                <a:gd name="T106" fmla="*/ 118 w 255"/>
                <a:gd name="T107" fmla="*/ 15 h 203"/>
                <a:gd name="T108" fmla="*/ 96 w 255"/>
                <a:gd name="T109" fmla="*/ 25 h 203"/>
                <a:gd name="T110" fmla="*/ 78 w 255"/>
                <a:gd name="T111" fmla="*/ 33 h 203"/>
                <a:gd name="T112" fmla="*/ 68 w 255"/>
                <a:gd name="T113" fmla="*/ 39 h 203"/>
                <a:gd name="T114" fmla="*/ 54 w 255"/>
                <a:gd name="T115" fmla="*/ 37 h 203"/>
                <a:gd name="T116" fmla="*/ 41 w 255"/>
                <a:gd name="T117" fmla="*/ 30 h 203"/>
                <a:gd name="T118" fmla="*/ 28 w 255"/>
                <a:gd name="T119" fmla="*/ 24 h 203"/>
                <a:gd name="T120" fmla="*/ 15 w 255"/>
                <a:gd name="T121" fmla="*/ 19 h 203"/>
                <a:gd name="T122" fmla="*/ 3 w 255"/>
                <a:gd name="T123" fmla="*/ 16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203"/>
                <a:gd name="T188" fmla="*/ 255 w 255"/>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203">
                  <a:moveTo>
                    <a:pt x="0" y="16"/>
                  </a:moveTo>
                  <a:lnTo>
                    <a:pt x="6" y="21"/>
                  </a:lnTo>
                  <a:lnTo>
                    <a:pt x="13" y="28"/>
                  </a:lnTo>
                  <a:lnTo>
                    <a:pt x="21" y="34"/>
                  </a:lnTo>
                  <a:lnTo>
                    <a:pt x="23" y="39"/>
                  </a:lnTo>
                  <a:lnTo>
                    <a:pt x="29" y="41"/>
                  </a:lnTo>
                  <a:lnTo>
                    <a:pt x="40" y="44"/>
                  </a:lnTo>
                  <a:lnTo>
                    <a:pt x="50" y="50"/>
                  </a:lnTo>
                  <a:lnTo>
                    <a:pt x="57" y="55"/>
                  </a:lnTo>
                  <a:lnTo>
                    <a:pt x="57" y="74"/>
                  </a:lnTo>
                  <a:lnTo>
                    <a:pt x="57" y="95"/>
                  </a:lnTo>
                  <a:lnTo>
                    <a:pt x="57" y="114"/>
                  </a:lnTo>
                  <a:lnTo>
                    <a:pt x="60" y="129"/>
                  </a:lnTo>
                  <a:lnTo>
                    <a:pt x="63" y="135"/>
                  </a:lnTo>
                  <a:lnTo>
                    <a:pt x="65" y="135"/>
                  </a:lnTo>
                  <a:lnTo>
                    <a:pt x="65" y="129"/>
                  </a:lnTo>
                  <a:lnTo>
                    <a:pt x="63" y="123"/>
                  </a:lnTo>
                  <a:lnTo>
                    <a:pt x="63" y="109"/>
                  </a:lnTo>
                  <a:lnTo>
                    <a:pt x="65" y="89"/>
                  </a:lnTo>
                  <a:lnTo>
                    <a:pt x="68" y="68"/>
                  </a:lnTo>
                  <a:lnTo>
                    <a:pt x="71" y="56"/>
                  </a:lnTo>
                  <a:lnTo>
                    <a:pt x="75" y="59"/>
                  </a:lnTo>
                  <a:lnTo>
                    <a:pt x="80" y="64"/>
                  </a:lnTo>
                  <a:lnTo>
                    <a:pt x="87" y="70"/>
                  </a:lnTo>
                  <a:lnTo>
                    <a:pt x="94" y="77"/>
                  </a:lnTo>
                  <a:lnTo>
                    <a:pt x="100" y="83"/>
                  </a:lnTo>
                  <a:lnTo>
                    <a:pt x="108" y="89"/>
                  </a:lnTo>
                  <a:lnTo>
                    <a:pt x="112" y="93"/>
                  </a:lnTo>
                  <a:lnTo>
                    <a:pt x="117" y="96"/>
                  </a:lnTo>
                  <a:lnTo>
                    <a:pt x="119" y="120"/>
                  </a:lnTo>
                  <a:lnTo>
                    <a:pt x="124" y="151"/>
                  </a:lnTo>
                  <a:lnTo>
                    <a:pt x="131" y="180"/>
                  </a:lnTo>
                  <a:lnTo>
                    <a:pt x="139" y="198"/>
                  </a:lnTo>
                  <a:lnTo>
                    <a:pt x="143" y="203"/>
                  </a:lnTo>
                  <a:lnTo>
                    <a:pt x="145" y="200"/>
                  </a:lnTo>
                  <a:lnTo>
                    <a:pt x="143" y="192"/>
                  </a:lnTo>
                  <a:lnTo>
                    <a:pt x="140" y="183"/>
                  </a:lnTo>
                  <a:lnTo>
                    <a:pt x="137" y="167"/>
                  </a:lnTo>
                  <a:lnTo>
                    <a:pt x="133" y="143"/>
                  </a:lnTo>
                  <a:lnTo>
                    <a:pt x="128" y="120"/>
                  </a:lnTo>
                  <a:lnTo>
                    <a:pt x="128" y="104"/>
                  </a:lnTo>
                  <a:lnTo>
                    <a:pt x="140" y="109"/>
                  </a:lnTo>
                  <a:lnTo>
                    <a:pt x="156" y="120"/>
                  </a:lnTo>
                  <a:lnTo>
                    <a:pt x="176" y="130"/>
                  </a:lnTo>
                  <a:lnTo>
                    <a:pt x="196" y="141"/>
                  </a:lnTo>
                  <a:lnTo>
                    <a:pt x="215" y="152"/>
                  </a:lnTo>
                  <a:lnTo>
                    <a:pt x="232" y="161"/>
                  </a:lnTo>
                  <a:lnTo>
                    <a:pt x="245" y="169"/>
                  </a:lnTo>
                  <a:lnTo>
                    <a:pt x="251" y="173"/>
                  </a:lnTo>
                  <a:lnTo>
                    <a:pt x="254" y="176"/>
                  </a:lnTo>
                  <a:lnTo>
                    <a:pt x="255" y="174"/>
                  </a:lnTo>
                  <a:lnTo>
                    <a:pt x="252" y="170"/>
                  </a:lnTo>
                  <a:lnTo>
                    <a:pt x="245" y="164"/>
                  </a:lnTo>
                  <a:lnTo>
                    <a:pt x="238" y="158"/>
                  </a:lnTo>
                  <a:lnTo>
                    <a:pt x="224" y="149"/>
                  </a:lnTo>
                  <a:lnTo>
                    <a:pt x="208" y="139"/>
                  </a:lnTo>
                  <a:lnTo>
                    <a:pt x="190" y="127"/>
                  </a:lnTo>
                  <a:lnTo>
                    <a:pt x="173" y="117"/>
                  </a:lnTo>
                  <a:lnTo>
                    <a:pt x="156" y="107"/>
                  </a:lnTo>
                  <a:lnTo>
                    <a:pt x="143" y="99"/>
                  </a:lnTo>
                  <a:lnTo>
                    <a:pt x="136" y="95"/>
                  </a:lnTo>
                  <a:lnTo>
                    <a:pt x="130" y="93"/>
                  </a:lnTo>
                  <a:lnTo>
                    <a:pt x="131" y="92"/>
                  </a:lnTo>
                  <a:lnTo>
                    <a:pt x="137" y="92"/>
                  </a:lnTo>
                  <a:lnTo>
                    <a:pt x="148" y="89"/>
                  </a:lnTo>
                  <a:lnTo>
                    <a:pt x="156" y="86"/>
                  </a:lnTo>
                  <a:lnTo>
                    <a:pt x="168" y="83"/>
                  </a:lnTo>
                  <a:lnTo>
                    <a:pt x="183" y="81"/>
                  </a:lnTo>
                  <a:lnTo>
                    <a:pt x="198" y="80"/>
                  </a:lnTo>
                  <a:lnTo>
                    <a:pt x="212" y="78"/>
                  </a:lnTo>
                  <a:lnTo>
                    <a:pt x="227" y="80"/>
                  </a:lnTo>
                  <a:lnTo>
                    <a:pt x="239" y="81"/>
                  </a:lnTo>
                  <a:lnTo>
                    <a:pt x="248" y="84"/>
                  </a:lnTo>
                  <a:lnTo>
                    <a:pt x="255" y="89"/>
                  </a:lnTo>
                  <a:lnTo>
                    <a:pt x="255" y="86"/>
                  </a:lnTo>
                  <a:lnTo>
                    <a:pt x="251" y="81"/>
                  </a:lnTo>
                  <a:lnTo>
                    <a:pt x="243" y="77"/>
                  </a:lnTo>
                  <a:lnTo>
                    <a:pt x="236" y="75"/>
                  </a:lnTo>
                  <a:lnTo>
                    <a:pt x="223" y="74"/>
                  </a:lnTo>
                  <a:lnTo>
                    <a:pt x="207" y="74"/>
                  </a:lnTo>
                  <a:lnTo>
                    <a:pt x="189" y="74"/>
                  </a:lnTo>
                  <a:lnTo>
                    <a:pt x="170" y="74"/>
                  </a:lnTo>
                  <a:lnTo>
                    <a:pt x="153" y="75"/>
                  </a:lnTo>
                  <a:lnTo>
                    <a:pt x="140" y="75"/>
                  </a:lnTo>
                  <a:lnTo>
                    <a:pt x="133" y="77"/>
                  </a:lnTo>
                  <a:lnTo>
                    <a:pt x="128" y="75"/>
                  </a:lnTo>
                  <a:lnTo>
                    <a:pt x="121" y="73"/>
                  </a:lnTo>
                  <a:lnTo>
                    <a:pt x="115" y="68"/>
                  </a:lnTo>
                  <a:lnTo>
                    <a:pt x="108" y="62"/>
                  </a:lnTo>
                  <a:lnTo>
                    <a:pt x="100" y="56"/>
                  </a:lnTo>
                  <a:lnTo>
                    <a:pt x="93" y="50"/>
                  </a:lnTo>
                  <a:lnTo>
                    <a:pt x="88" y="47"/>
                  </a:lnTo>
                  <a:lnTo>
                    <a:pt x="85" y="44"/>
                  </a:lnTo>
                  <a:lnTo>
                    <a:pt x="93" y="40"/>
                  </a:lnTo>
                  <a:lnTo>
                    <a:pt x="102" y="34"/>
                  </a:lnTo>
                  <a:lnTo>
                    <a:pt x="112" y="28"/>
                  </a:lnTo>
                  <a:lnTo>
                    <a:pt x="124" y="22"/>
                  </a:lnTo>
                  <a:lnTo>
                    <a:pt x="134" y="16"/>
                  </a:lnTo>
                  <a:lnTo>
                    <a:pt x="143" y="10"/>
                  </a:lnTo>
                  <a:lnTo>
                    <a:pt x="152" y="7"/>
                  </a:lnTo>
                  <a:lnTo>
                    <a:pt x="158" y="6"/>
                  </a:lnTo>
                  <a:lnTo>
                    <a:pt x="164" y="5"/>
                  </a:lnTo>
                  <a:lnTo>
                    <a:pt x="164" y="2"/>
                  </a:lnTo>
                  <a:lnTo>
                    <a:pt x="156" y="0"/>
                  </a:lnTo>
                  <a:lnTo>
                    <a:pt x="146" y="3"/>
                  </a:lnTo>
                  <a:lnTo>
                    <a:pt x="139" y="6"/>
                  </a:lnTo>
                  <a:lnTo>
                    <a:pt x="130" y="10"/>
                  </a:lnTo>
                  <a:lnTo>
                    <a:pt x="118" y="15"/>
                  </a:lnTo>
                  <a:lnTo>
                    <a:pt x="108" y="19"/>
                  </a:lnTo>
                  <a:lnTo>
                    <a:pt x="96" y="25"/>
                  </a:lnTo>
                  <a:lnTo>
                    <a:pt x="87" y="30"/>
                  </a:lnTo>
                  <a:lnTo>
                    <a:pt x="78" y="33"/>
                  </a:lnTo>
                  <a:lnTo>
                    <a:pt x="74" y="36"/>
                  </a:lnTo>
                  <a:lnTo>
                    <a:pt x="68" y="39"/>
                  </a:lnTo>
                  <a:lnTo>
                    <a:pt x="62" y="39"/>
                  </a:lnTo>
                  <a:lnTo>
                    <a:pt x="54" y="37"/>
                  </a:lnTo>
                  <a:lnTo>
                    <a:pt x="47" y="33"/>
                  </a:lnTo>
                  <a:lnTo>
                    <a:pt x="41" y="30"/>
                  </a:lnTo>
                  <a:lnTo>
                    <a:pt x="35" y="27"/>
                  </a:lnTo>
                  <a:lnTo>
                    <a:pt x="28" y="24"/>
                  </a:lnTo>
                  <a:lnTo>
                    <a:pt x="21" y="22"/>
                  </a:lnTo>
                  <a:lnTo>
                    <a:pt x="15" y="19"/>
                  </a:lnTo>
                  <a:lnTo>
                    <a:pt x="7" y="18"/>
                  </a:lnTo>
                  <a:lnTo>
                    <a:pt x="3" y="16"/>
                  </a:lnTo>
                  <a:lnTo>
                    <a:pt x="0" y="1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0" name="Freeform 340"/>
            <p:cNvSpPr>
              <a:spLocks/>
            </p:cNvSpPr>
            <p:nvPr/>
          </p:nvSpPr>
          <p:spPr bwMode="auto">
            <a:xfrm>
              <a:off x="1227" y="1904"/>
              <a:ext cx="166" cy="172"/>
            </a:xfrm>
            <a:custGeom>
              <a:avLst/>
              <a:gdLst>
                <a:gd name="T0" fmla="*/ 17 w 166"/>
                <a:gd name="T1" fmla="*/ 51 h 172"/>
                <a:gd name="T2" fmla="*/ 25 w 166"/>
                <a:gd name="T3" fmla="*/ 85 h 172"/>
                <a:gd name="T4" fmla="*/ 39 w 166"/>
                <a:gd name="T5" fmla="*/ 82 h 172"/>
                <a:gd name="T6" fmla="*/ 54 w 166"/>
                <a:gd name="T7" fmla="*/ 92 h 172"/>
                <a:gd name="T8" fmla="*/ 59 w 166"/>
                <a:gd name="T9" fmla="*/ 102 h 172"/>
                <a:gd name="T10" fmla="*/ 44 w 166"/>
                <a:gd name="T11" fmla="*/ 100 h 172"/>
                <a:gd name="T12" fmla="*/ 35 w 166"/>
                <a:gd name="T13" fmla="*/ 95 h 172"/>
                <a:gd name="T14" fmla="*/ 22 w 166"/>
                <a:gd name="T15" fmla="*/ 88 h 172"/>
                <a:gd name="T16" fmla="*/ 2 w 166"/>
                <a:gd name="T17" fmla="*/ 98 h 172"/>
                <a:gd name="T18" fmla="*/ 0 w 166"/>
                <a:gd name="T19" fmla="*/ 119 h 172"/>
                <a:gd name="T20" fmla="*/ 5 w 166"/>
                <a:gd name="T21" fmla="*/ 129 h 172"/>
                <a:gd name="T22" fmla="*/ 33 w 166"/>
                <a:gd name="T23" fmla="*/ 134 h 172"/>
                <a:gd name="T24" fmla="*/ 48 w 166"/>
                <a:gd name="T25" fmla="*/ 125 h 172"/>
                <a:gd name="T26" fmla="*/ 48 w 166"/>
                <a:gd name="T27" fmla="*/ 135 h 172"/>
                <a:gd name="T28" fmla="*/ 39 w 166"/>
                <a:gd name="T29" fmla="*/ 168 h 172"/>
                <a:gd name="T30" fmla="*/ 67 w 166"/>
                <a:gd name="T31" fmla="*/ 169 h 172"/>
                <a:gd name="T32" fmla="*/ 78 w 166"/>
                <a:gd name="T33" fmla="*/ 147 h 172"/>
                <a:gd name="T34" fmla="*/ 70 w 166"/>
                <a:gd name="T35" fmla="*/ 128 h 172"/>
                <a:gd name="T36" fmla="*/ 75 w 166"/>
                <a:gd name="T37" fmla="*/ 122 h 172"/>
                <a:gd name="T38" fmla="*/ 81 w 166"/>
                <a:gd name="T39" fmla="*/ 131 h 172"/>
                <a:gd name="T40" fmla="*/ 90 w 166"/>
                <a:gd name="T41" fmla="*/ 147 h 172"/>
                <a:gd name="T42" fmla="*/ 113 w 166"/>
                <a:gd name="T43" fmla="*/ 147 h 172"/>
                <a:gd name="T44" fmla="*/ 134 w 166"/>
                <a:gd name="T45" fmla="*/ 153 h 172"/>
                <a:gd name="T46" fmla="*/ 153 w 166"/>
                <a:gd name="T47" fmla="*/ 141 h 172"/>
                <a:gd name="T48" fmla="*/ 157 w 166"/>
                <a:gd name="T49" fmla="*/ 128 h 172"/>
                <a:gd name="T50" fmla="*/ 153 w 166"/>
                <a:gd name="T51" fmla="*/ 122 h 172"/>
                <a:gd name="T52" fmla="*/ 131 w 166"/>
                <a:gd name="T53" fmla="*/ 110 h 172"/>
                <a:gd name="T54" fmla="*/ 115 w 166"/>
                <a:gd name="T55" fmla="*/ 105 h 172"/>
                <a:gd name="T56" fmla="*/ 122 w 166"/>
                <a:gd name="T57" fmla="*/ 91 h 172"/>
                <a:gd name="T58" fmla="*/ 144 w 166"/>
                <a:gd name="T59" fmla="*/ 83 h 172"/>
                <a:gd name="T60" fmla="*/ 163 w 166"/>
                <a:gd name="T61" fmla="*/ 71 h 172"/>
                <a:gd name="T62" fmla="*/ 165 w 166"/>
                <a:gd name="T63" fmla="*/ 51 h 172"/>
                <a:gd name="T64" fmla="*/ 146 w 166"/>
                <a:gd name="T65" fmla="*/ 39 h 172"/>
                <a:gd name="T66" fmla="*/ 124 w 166"/>
                <a:gd name="T67" fmla="*/ 48 h 172"/>
                <a:gd name="T68" fmla="*/ 124 w 166"/>
                <a:gd name="T69" fmla="*/ 63 h 172"/>
                <a:gd name="T70" fmla="*/ 106 w 166"/>
                <a:gd name="T71" fmla="*/ 77 h 172"/>
                <a:gd name="T72" fmla="*/ 98 w 166"/>
                <a:gd name="T73" fmla="*/ 76 h 172"/>
                <a:gd name="T74" fmla="*/ 95 w 166"/>
                <a:gd name="T75" fmla="*/ 67 h 172"/>
                <a:gd name="T76" fmla="*/ 101 w 166"/>
                <a:gd name="T77" fmla="*/ 48 h 172"/>
                <a:gd name="T78" fmla="*/ 118 w 166"/>
                <a:gd name="T79" fmla="*/ 27 h 172"/>
                <a:gd name="T80" fmla="*/ 106 w 166"/>
                <a:gd name="T81" fmla="*/ 5 h 172"/>
                <a:gd name="T82" fmla="*/ 85 w 166"/>
                <a:gd name="T83" fmla="*/ 2 h 172"/>
                <a:gd name="T84" fmla="*/ 70 w 166"/>
                <a:gd name="T85" fmla="*/ 12 h 172"/>
                <a:gd name="T86" fmla="*/ 64 w 166"/>
                <a:gd name="T87" fmla="*/ 23 h 172"/>
                <a:gd name="T88" fmla="*/ 72 w 166"/>
                <a:gd name="T89" fmla="*/ 39 h 172"/>
                <a:gd name="T90" fmla="*/ 81 w 166"/>
                <a:gd name="T91" fmla="*/ 52 h 172"/>
                <a:gd name="T92" fmla="*/ 79 w 166"/>
                <a:gd name="T93" fmla="*/ 68 h 172"/>
                <a:gd name="T94" fmla="*/ 70 w 166"/>
                <a:gd name="T95" fmla="*/ 71 h 172"/>
                <a:gd name="T96" fmla="*/ 59 w 166"/>
                <a:gd name="T97" fmla="*/ 54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172"/>
                <a:gd name="T149" fmla="*/ 166 w 166"/>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172">
                  <a:moveTo>
                    <a:pt x="39" y="39"/>
                  </a:moveTo>
                  <a:lnTo>
                    <a:pt x="28" y="42"/>
                  </a:lnTo>
                  <a:lnTo>
                    <a:pt x="17" y="51"/>
                  </a:lnTo>
                  <a:lnTo>
                    <a:pt x="13" y="64"/>
                  </a:lnTo>
                  <a:lnTo>
                    <a:pt x="20" y="82"/>
                  </a:lnTo>
                  <a:lnTo>
                    <a:pt x="25" y="85"/>
                  </a:lnTo>
                  <a:lnTo>
                    <a:pt x="31" y="85"/>
                  </a:lnTo>
                  <a:lnTo>
                    <a:pt x="36" y="83"/>
                  </a:lnTo>
                  <a:lnTo>
                    <a:pt x="39" y="82"/>
                  </a:lnTo>
                  <a:lnTo>
                    <a:pt x="45" y="85"/>
                  </a:lnTo>
                  <a:lnTo>
                    <a:pt x="50" y="89"/>
                  </a:lnTo>
                  <a:lnTo>
                    <a:pt x="54" y="92"/>
                  </a:lnTo>
                  <a:lnTo>
                    <a:pt x="57" y="97"/>
                  </a:lnTo>
                  <a:lnTo>
                    <a:pt x="59" y="101"/>
                  </a:lnTo>
                  <a:lnTo>
                    <a:pt x="59" y="102"/>
                  </a:lnTo>
                  <a:lnTo>
                    <a:pt x="56" y="102"/>
                  </a:lnTo>
                  <a:lnTo>
                    <a:pt x="50" y="101"/>
                  </a:lnTo>
                  <a:lnTo>
                    <a:pt x="44" y="100"/>
                  </a:lnTo>
                  <a:lnTo>
                    <a:pt x="39" y="98"/>
                  </a:lnTo>
                  <a:lnTo>
                    <a:pt x="36" y="98"/>
                  </a:lnTo>
                  <a:lnTo>
                    <a:pt x="35" y="95"/>
                  </a:lnTo>
                  <a:lnTo>
                    <a:pt x="33" y="92"/>
                  </a:lnTo>
                  <a:lnTo>
                    <a:pt x="29" y="89"/>
                  </a:lnTo>
                  <a:lnTo>
                    <a:pt x="22" y="88"/>
                  </a:lnTo>
                  <a:lnTo>
                    <a:pt x="14" y="89"/>
                  </a:lnTo>
                  <a:lnTo>
                    <a:pt x="7" y="92"/>
                  </a:lnTo>
                  <a:lnTo>
                    <a:pt x="2" y="98"/>
                  </a:lnTo>
                  <a:lnTo>
                    <a:pt x="0" y="105"/>
                  </a:lnTo>
                  <a:lnTo>
                    <a:pt x="0" y="114"/>
                  </a:lnTo>
                  <a:lnTo>
                    <a:pt x="0" y="119"/>
                  </a:lnTo>
                  <a:lnTo>
                    <a:pt x="1" y="123"/>
                  </a:lnTo>
                  <a:lnTo>
                    <a:pt x="4" y="126"/>
                  </a:lnTo>
                  <a:lnTo>
                    <a:pt x="5" y="129"/>
                  </a:lnTo>
                  <a:lnTo>
                    <a:pt x="14" y="134"/>
                  </a:lnTo>
                  <a:lnTo>
                    <a:pt x="25" y="135"/>
                  </a:lnTo>
                  <a:lnTo>
                    <a:pt x="33" y="134"/>
                  </a:lnTo>
                  <a:lnTo>
                    <a:pt x="39" y="129"/>
                  </a:lnTo>
                  <a:lnTo>
                    <a:pt x="44" y="125"/>
                  </a:lnTo>
                  <a:lnTo>
                    <a:pt x="48" y="125"/>
                  </a:lnTo>
                  <a:lnTo>
                    <a:pt x="53" y="126"/>
                  </a:lnTo>
                  <a:lnTo>
                    <a:pt x="57" y="128"/>
                  </a:lnTo>
                  <a:lnTo>
                    <a:pt x="48" y="135"/>
                  </a:lnTo>
                  <a:lnTo>
                    <a:pt x="41" y="147"/>
                  </a:lnTo>
                  <a:lnTo>
                    <a:pt x="36" y="159"/>
                  </a:lnTo>
                  <a:lnTo>
                    <a:pt x="39" y="168"/>
                  </a:lnTo>
                  <a:lnTo>
                    <a:pt x="48" y="172"/>
                  </a:lnTo>
                  <a:lnTo>
                    <a:pt x="57" y="172"/>
                  </a:lnTo>
                  <a:lnTo>
                    <a:pt x="67" y="169"/>
                  </a:lnTo>
                  <a:lnTo>
                    <a:pt x="73" y="163"/>
                  </a:lnTo>
                  <a:lnTo>
                    <a:pt x="78" y="156"/>
                  </a:lnTo>
                  <a:lnTo>
                    <a:pt x="78" y="147"/>
                  </a:lnTo>
                  <a:lnTo>
                    <a:pt x="76" y="138"/>
                  </a:lnTo>
                  <a:lnTo>
                    <a:pt x="73" y="132"/>
                  </a:lnTo>
                  <a:lnTo>
                    <a:pt x="70" y="128"/>
                  </a:lnTo>
                  <a:lnTo>
                    <a:pt x="70" y="125"/>
                  </a:lnTo>
                  <a:lnTo>
                    <a:pt x="72" y="123"/>
                  </a:lnTo>
                  <a:lnTo>
                    <a:pt x="75" y="122"/>
                  </a:lnTo>
                  <a:lnTo>
                    <a:pt x="78" y="122"/>
                  </a:lnTo>
                  <a:lnTo>
                    <a:pt x="79" y="126"/>
                  </a:lnTo>
                  <a:lnTo>
                    <a:pt x="81" y="131"/>
                  </a:lnTo>
                  <a:lnTo>
                    <a:pt x="82" y="135"/>
                  </a:lnTo>
                  <a:lnTo>
                    <a:pt x="84" y="141"/>
                  </a:lnTo>
                  <a:lnTo>
                    <a:pt x="90" y="147"/>
                  </a:lnTo>
                  <a:lnTo>
                    <a:pt x="97" y="148"/>
                  </a:lnTo>
                  <a:lnTo>
                    <a:pt x="109" y="142"/>
                  </a:lnTo>
                  <a:lnTo>
                    <a:pt x="113" y="147"/>
                  </a:lnTo>
                  <a:lnTo>
                    <a:pt x="119" y="150"/>
                  </a:lnTo>
                  <a:lnTo>
                    <a:pt x="126" y="153"/>
                  </a:lnTo>
                  <a:lnTo>
                    <a:pt x="134" y="153"/>
                  </a:lnTo>
                  <a:lnTo>
                    <a:pt x="140" y="151"/>
                  </a:lnTo>
                  <a:lnTo>
                    <a:pt x="147" y="147"/>
                  </a:lnTo>
                  <a:lnTo>
                    <a:pt x="153" y="141"/>
                  </a:lnTo>
                  <a:lnTo>
                    <a:pt x="157" y="131"/>
                  </a:lnTo>
                  <a:lnTo>
                    <a:pt x="157" y="129"/>
                  </a:lnTo>
                  <a:lnTo>
                    <a:pt x="157" y="128"/>
                  </a:lnTo>
                  <a:lnTo>
                    <a:pt x="156" y="128"/>
                  </a:lnTo>
                  <a:lnTo>
                    <a:pt x="156" y="126"/>
                  </a:lnTo>
                  <a:lnTo>
                    <a:pt x="153" y="122"/>
                  </a:lnTo>
                  <a:lnTo>
                    <a:pt x="149" y="114"/>
                  </a:lnTo>
                  <a:lnTo>
                    <a:pt x="141" y="110"/>
                  </a:lnTo>
                  <a:lnTo>
                    <a:pt x="131" y="110"/>
                  </a:lnTo>
                  <a:lnTo>
                    <a:pt x="125" y="111"/>
                  </a:lnTo>
                  <a:lnTo>
                    <a:pt x="119" y="110"/>
                  </a:lnTo>
                  <a:lnTo>
                    <a:pt x="115" y="105"/>
                  </a:lnTo>
                  <a:lnTo>
                    <a:pt x="112" y="102"/>
                  </a:lnTo>
                  <a:lnTo>
                    <a:pt x="118" y="97"/>
                  </a:lnTo>
                  <a:lnTo>
                    <a:pt x="122" y="91"/>
                  </a:lnTo>
                  <a:lnTo>
                    <a:pt x="128" y="86"/>
                  </a:lnTo>
                  <a:lnTo>
                    <a:pt x="132" y="82"/>
                  </a:lnTo>
                  <a:lnTo>
                    <a:pt x="144" y="83"/>
                  </a:lnTo>
                  <a:lnTo>
                    <a:pt x="153" y="80"/>
                  </a:lnTo>
                  <a:lnTo>
                    <a:pt x="159" y="77"/>
                  </a:lnTo>
                  <a:lnTo>
                    <a:pt x="163" y="71"/>
                  </a:lnTo>
                  <a:lnTo>
                    <a:pt x="166" y="64"/>
                  </a:lnTo>
                  <a:lnTo>
                    <a:pt x="166" y="58"/>
                  </a:lnTo>
                  <a:lnTo>
                    <a:pt x="165" y="51"/>
                  </a:lnTo>
                  <a:lnTo>
                    <a:pt x="160" y="45"/>
                  </a:lnTo>
                  <a:lnTo>
                    <a:pt x="155" y="40"/>
                  </a:lnTo>
                  <a:lnTo>
                    <a:pt x="146" y="39"/>
                  </a:lnTo>
                  <a:lnTo>
                    <a:pt x="135" y="40"/>
                  </a:lnTo>
                  <a:lnTo>
                    <a:pt x="128" y="43"/>
                  </a:lnTo>
                  <a:lnTo>
                    <a:pt x="124" y="48"/>
                  </a:lnTo>
                  <a:lnTo>
                    <a:pt x="124" y="52"/>
                  </a:lnTo>
                  <a:lnTo>
                    <a:pt x="124" y="58"/>
                  </a:lnTo>
                  <a:lnTo>
                    <a:pt x="124" y="63"/>
                  </a:lnTo>
                  <a:lnTo>
                    <a:pt x="118" y="68"/>
                  </a:lnTo>
                  <a:lnTo>
                    <a:pt x="112" y="73"/>
                  </a:lnTo>
                  <a:lnTo>
                    <a:pt x="106" y="77"/>
                  </a:lnTo>
                  <a:lnTo>
                    <a:pt x="103" y="80"/>
                  </a:lnTo>
                  <a:lnTo>
                    <a:pt x="100" y="79"/>
                  </a:lnTo>
                  <a:lnTo>
                    <a:pt x="98" y="76"/>
                  </a:lnTo>
                  <a:lnTo>
                    <a:pt x="95" y="74"/>
                  </a:lnTo>
                  <a:lnTo>
                    <a:pt x="93" y="73"/>
                  </a:lnTo>
                  <a:lnTo>
                    <a:pt x="95" y="67"/>
                  </a:lnTo>
                  <a:lnTo>
                    <a:pt x="98" y="60"/>
                  </a:lnTo>
                  <a:lnTo>
                    <a:pt x="100" y="52"/>
                  </a:lnTo>
                  <a:lnTo>
                    <a:pt x="101" y="48"/>
                  </a:lnTo>
                  <a:lnTo>
                    <a:pt x="109" y="42"/>
                  </a:lnTo>
                  <a:lnTo>
                    <a:pt x="115" y="34"/>
                  </a:lnTo>
                  <a:lnTo>
                    <a:pt x="118" y="27"/>
                  </a:lnTo>
                  <a:lnTo>
                    <a:pt x="118" y="18"/>
                  </a:lnTo>
                  <a:lnTo>
                    <a:pt x="113" y="11"/>
                  </a:lnTo>
                  <a:lnTo>
                    <a:pt x="106" y="5"/>
                  </a:lnTo>
                  <a:lnTo>
                    <a:pt x="98" y="0"/>
                  </a:lnTo>
                  <a:lnTo>
                    <a:pt x="90" y="0"/>
                  </a:lnTo>
                  <a:lnTo>
                    <a:pt x="85" y="2"/>
                  </a:lnTo>
                  <a:lnTo>
                    <a:pt x="81" y="5"/>
                  </a:lnTo>
                  <a:lnTo>
                    <a:pt x="75" y="8"/>
                  </a:lnTo>
                  <a:lnTo>
                    <a:pt x="70" y="12"/>
                  </a:lnTo>
                  <a:lnTo>
                    <a:pt x="67" y="15"/>
                  </a:lnTo>
                  <a:lnTo>
                    <a:pt x="66" y="18"/>
                  </a:lnTo>
                  <a:lnTo>
                    <a:pt x="64" y="23"/>
                  </a:lnTo>
                  <a:lnTo>
                    <a:pt x="64" y="26"/>
                  </a:lnTo>
                  <a:lnTo>
                    <a:pt x="67" y="33"/>
                  </a:lnTo>
                  <a:lnTo>
                    <a:pt x="72" y="39"/>
                  </a:lnTo>
                  <a:lnTo>
                    <a:pt x="76" y="43"/>
                  </a:lnTo>
                  <a:lnTo>
                    <a:pt x="81" y="45"/>
                  </a:lnTo>
                  <a:lnTo>
                    <a:pt x="81" y="52"/>
                  </a:lnTo>
                  <a:lnTo>
                    <a:pt x="81" y="60"/>
                  </a:lnTo>
                  <a:lnTo>
                    <a:pt x="79" y="66"/>
                  </a:lnTo>
                  <a:lnTo>
                    <a:pt x="79" y="68"/>
                  </a:lnTo>
                  <a:lnTo>
                    <a:pt x="76" y="68"/>
                  </a:lnTo>
                  <a:lnTo>
                    <a:pt x="72" y="70"/>
                  </a:lnTo>
                  <a:lnTo>
                    <a:pt x="70" y="71"/>
                  </a:lnTo>
                  <a:lnTo>
                    <a:pt x="69" y="71"/>
                  </a:lnTo>
                  <a:lnTo>
                    <a:pt x="63" y="64"/>
                  </a:lnTo>
                  <a:lnTo>
                    <a:pt x="59" y="54"/>
                  </a:lnTo>
                  <a:lnTo>
                    <a:pt x="53" y="43"/>
                  </a:lnTo>
                  <a:lnTo>
                    <a:pt x="39" y="39"/>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1" name="Freeform 341"/>
            <p:cNvSpPr>
              <a:spLocks/>
            </p:cNvSpPr>
            <p:nvPr/>
          </p:nvSpPr>
          <p:spPr bwMode="auto">
            <a:xfrm>
              <a:off x="1108" y="2132"/>
              <a:ext cx="173" cy="300"/>
            </a:xfrm>
            <a:custGeom>
              <a:avLst/>
              <a:gdLst>
                <a:gd name="T0" fmla="*/ 172 w 173"/>
                <a:gd name="T1" fmla="*/ 0 h 300"/>
                <a:gd name="T2" fmla="*/ 158 w 173"/>
                <a:gd name="T3" fmla="*/ 19 h 300"/>
                <a:gd name="T4" fmla="*/ 142 w 173"/>
                <a:gd name="T5" fmla="*/ 36 h 300"/>
                <a:gd name="T6" fmla="*/ 124 w 173"/>
                <a:gd name="T7" fmla="*/ 50 h 300"/>
                <a:gd name="T8" fmla="*/ 105 w 173"/>
                <a:gd name="T9" fmla="*/ 61 h 300"/>
                <a:gd name="T10" fmla="*/ 86 w 173"/>
                <a:gd name="T11" fmla="*/ 68 h 300"/>
                <a:gd name="T12" fmla="*/ 67 w 173"/>
                <a:gd name="T13" fmla="*/ 74 h 300"/>
                <a:gd name="T14" fmla="*/ 49 w 173"/>
                <a:gd name="T15" fmla="*/ 75 h 300"/>
                <a:gd name="T16" fmla="*/ 31 w 173"/>
                <a:gd name="T17" fmla="*/ 75 h 300"/>
                <a:gd name="T18" fmla="*/ 33 w 173"/>
                <a:gd name="T19" fmla="*/ 90 h 300"/>
                <a:gd name="T20" fmla="*/ 30 w 173"/>
                <a:gd name="T21" fmla="*/ 108 h 300"/>
                <a:gd name="T22" fmla="*/ 20 w 173"/>
                <a:gd name="T23" fmla="*/ 126 h 300"/>
                <a:gd name="T24" fmla="*/ 0 w 173"/>
                <a:gd name="T25" fmla="*/ 139 h 300"/>
                <a:gd name="T26" fmla="*/ 12 w 173"/>
                <a:gd name="T27" fmla="*/ 158 h 300"/>
                <a:gd name="T28" fmla="*/ 20 w 173"/>
                <a:gd name="T29" fmla="*/ 182 h 300"/>
                <a:gd name="T30" fmla="*/ 20 w 173"/>
                <a:gd name="T31" fmla="*/ 206 h 300"/>
                <a:gd name="T32" fmla="*/ 12 w 173"/>
                <a:gd name="T33" fmla="*/ 226 h 300"/>
                <a:gd name="T34" fmla="*/ 20 w 173"/>
                <a:gd name="T35" fmla="*/ 229 h 300"/>
                <a:gd name="T36" fmla="*/ 28 w 173"/>
                <a:gd name="T37" fmla="*/ 234 h 300"/>
                <a:gd name="T38" fmla="*/ 39 w 173"/>
                <a:gd name="T39" fmla="*/ 238 h 300"/>
                <a:gd name="T40" fmla="*/ 51 w 173"/>
                <a:gd name="T41" fmla="*/ 245 h 300"/>
                <a:gd name="T42" fmla="*/ 61 w 173"/>
                <a:gd name="T43" fmla="*/ 256 h 300"/>
                <a:gd name="T44" fmla="*/ 70 w 173"/>
                <a:gd name="T45" fmla="*/ 268 h 300"/>
                <a:gd name="T46" fmla="*/ 77 w 173"/>
                <a:gd name="T47" fmla="*/ 282 h 300"/>
                <a:gd name="T48" fmla="*/ 83 w 173"/>
                <a:gd name="T49" fmla="*/ 300 h 300"/>
                <a:gd name="T50" fmla="*/ 88 w 173"/>
                <a:gd name="T51" fmla="*/ 290 h 300"/>
                <a:gd name="T52" fmla="*/ 93 w 173"/>
                <a:gd name="T53" fmla="*/ 278 h 300"/>
                <a:gd name="T54" fmla="*/ 101 w 173"/>
                <a:gd name="T55" fmla="*/ 268 h 300"/>
                <a:gd name="T56" fmla="*/ 110 w 173"/>
                <a:gd name="T57" fmla="*/ 257 h 300"/>
                <a:gd name="T58" fmla="*/ 119 w 173"/>
                <a:gd name="T59" fmla="*/ 247 h 300"/>
                <a:gd name="T60" fmla="*/ 130 w 173"/>
                <a:gd name="T61" fmla="*/ 240 h 300"/>
                <a:gd name="T62" fmla="*/ 142 w 173"/>
                <a:gd name="T63" fmla="*/ 235 h 300"/>
                <a:gd name="T64" fmla="*/ 155 w 173"/>
                <a:gd name="T65" fmla="*/ 232 h 300"/>
                <a:gd name="T66" fmla="*/ 150 w 173"/>
                <a:gd name="T67" fmla="*/ 220 h 300"/>
                <a:gd name="T68" fmla="*/ 147 w 173"/>
                <a:gd name="T69" fmla="*/ 203 h 300"/>
                <a:gd name="T70" fmla="*/ 150 w 173"/>
                <a:gd name="T71" fmla="*/ 185 h 300"/>
                <a:gd name="T72" fmla="*/ 161 w 173"/>
                <a:gd name="T73" fmla="*/ 164 h 300"/>
                <a:gd name="T74" fmla="*/ 150 w 173"/>
                <a:gd name="T75" fmla="*/ 132 h 300"/>
                <a:gd name="T76" fmla="*/ 147 w 173"/>
                <a:gd name="T77" fmla="*/ 101 h 300"/>
                <a:gd name="T78" fmla="*/ 148 w 173"/>
                <a:gd name="T79" fmla="*/ 73 h 300"/>
                <a:gd name="T80" fmla="*/ 151 w 173"/>
                <a:gd name="T81" fmla="*/ 52 h 300"/>
                <a:gd name="T82" fmla="*/ 155 w 173"/>
                <a:gd name="T83" fmla="*/ 40 h 300"/>
                <a:gd name="T84" fmla="*/ 161 w 173"/>
                <a:gd name="T85" fmla="*/ 25 h 300"/>
                <a:gd name="T86" fmla="*/ 167 w 173"/>
                <a:gd name="T87" fmla="*/ 15 h 300"/>
                <a:gd name="T88" fmla="*/ 172 w 173"/>
                <a:gd name="T89" fmla="*/ 9 h 300"/>
                <a:gd name="T90" fmla="*/ 173 w 173"/>
                <a:gd name="T91" fmla="*/ 6 h 300"/>
                <a:gd name="T92" fmla="*/ 173 w 173"/>
                <a:gd name="T93" fmla="*/ 5 h 300"/>
                <a:gd name="T94" fmla="*/ 172 w 173"/>
                <a:gd name="T95" fmla="*/ 2 h 300"/>
                <a:gd name="T96" fmla="*/ 172 w 173"/>
                <a:gd name="T97" fmla="*/ 2 h 300"/>
                <a:gd name="T98" fmla="*/ 172 w 173"/>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0"/>
                <a:gd name="T152" fmla="*/ 173 w 173"/>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0">
                  <a:moveTo>
                    <a:pt x="172" y="0"/>
                  </a:moveTo>
                  <a:lnTo>
                    <a:pt x="158" y="19"/>
                  </a:lnTo>
                  <a:lnTo>
                    <a:pt x="142" y="36"/>
                  </a:lnTo>
                  <a:lnTo>
                    <a:pt x="124" y="50"/>
                  </a:lnTo>
                  <a:lnTo>
                    <a:pt x="105" y="61"/>
                  </a:lnTo>
                  <a:lnTo>
                    <a:pt x="86" y="68"/>
                  </a:lnTo>
                  <a:lnTo>
                    <a:pt x="67" y="74"/>
                  </a:lnTo>
                  <a:lnTo>
                    <a:pt x="49" y="75"/>
                  </a:lnTo>
                  <a:lnTo>
                    <a:pt x="31" y="75"/>
                  </a:lnTo>
                  <a:lnTo>
                    <a:pt x="33" y="90"/>
                  </a:lnTo>
                  <a:lnTo>
                    <a:pt x="30" y="108"/>
                  </a:lnTo>
                  <a:lnTo>
                    <a:pt x="20" y="126"/>
                  </a:lnTo>
                  <a:lnTo>
                    <a:pt x="0" y="139"/>
                  </a:lnTo>
                  <a:lnTo>
                    <a:pt x="12" y="158"/>
                  </a:lnTo>
                  <a:lnTo>
                    <a:pt x="20" y="182"/>
                  </a:lnTo>
                  <a:lnTo>
                    <a:pt x="20" y="206"/>
                  </a:lnTo>
                  <a:lnTo>
                    <a:pt x="12" y="226"/>
                  </a:lnTo>
                  <a:lnTo>
                    <a:pt x="20" y="229"/>
                  </a:lnTo>
                  <a:lnTo>
                    <a:pt x="28" y="234"/>
                  </a:lnTo>
                  <a:lnTo>
                    <a:pt x="39" y="238"/>
                  </a:lnTo>
                  <a:lnTo>
                    <a:pt x="51" y="245"/>
                  </a:lnTo>
                  <a:lnTo>
                    <a:pt x="61" y="256"/>
                  </a:lnTo>
                  <a:lnTo>
                    <a:pt x="70" y="268"/>
                  </a:lnTo>
                  <a:lnTo>
                    <a:pt x="77" y="282"/>
                  </a:lnTo>
                  <a:lnTo>
                    <a:pt x="83" y="300"/>
                  </a:lnTo>
                  <a:lnTo>
                    <a:pt x="88" y="290"/>
                  </a:lnTo>
                  <a:lnTo>
                    <a:pt x="93" y="278"/>
                  </a:lnTo>
                  <a:lnTo>
                    <a:pt x="101" y="268"/>
                  </a:lnTo>
                  <a:lnTo>
                    <a:pt x="110" y="257"/>
                  </a:lnTo>
                  <a:lnTo>
                    <a:pt x="119" y="247"/>
                  </a:lnTo>
                  <a:lnTo>
                    <a:pt x="130" y="240"/>
                  </a:lnTo>
                  <a:lnTo>
                    <a:pt x="142" y="235"/>
                  </a:lnTo>
                  <a:lnTo>
                    <a:pt x="155" y="232"/>
                  </a:lnTo>
                  <a:lnTo>
                    <a:pt x="150" y="220"/>
                  </a:lnTo>
                  <a:lnTo>
                    <a:pt x="147" y="203"/>
                  </a:lnTo>
                  <a:lnTo>
                    <a:pt x="150" y="185"/>
                  </a:lnTo>
                  <a:lnTo>
                    <a:pt x="161" y="164"/>
                  </a:lnTo>
                  <a:lnTo>
                    <a:pt x="150" y="132"/>
                  </a:lnTo>
                  <a:lnTo>
                    <a:pt x="147" y="101"/>
                  </a:lnTo>
                  <a:lnTo>
                    <a:pt x="148" y="73"/>
                  </a:lnTo>
                  <a:lnTo>
                    <a:pt x="151" y="52"/>
                  </a:lnTo>
                  <a:lnTo>
                    <a:pt x="155" y="40"/>
                  </a:lnTo>
                  <a:lnTo>
                    <a:pt x="161" y="25"/>
                  </a:lnTo>
                  <a:lnTo>
                    <a:pt x="167" y="15"/>
                  </a:lnTo>
                  <a:lnTo>
                    <a:pt x="172" y="9"/>
                  </a:lnTo>
                  <a:lnTo>
                    <a:pt x="173" y="6"/>
                  </a:lnTo>
                  <a:lnTo>
                    <a:pt x="173" y="5"/>
                  </a:lnTo>
                  <a:lnTo>
                    <a:pt x="172" y="2"/>
                  </a:lnTo>
                  <a:lnTo>
                    <a:pt x="172"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2" name="Freeform 342"/>
            <p:cNvSpPr>
              <a:spLocks/>
            </p:cNvSpPr>
            <p:nvPr/>
          </p:nvSpPr>
          <p:spPr bwMode="auto">
            <a:xfrm>
              <a:off x="1550" y="2057"/>
              <a:ext cx="325" cy="248"/>
            </a:xfrm>
            <a:custGeom>
              <a:avLst/>
              <a:gdLst>
                <a:gd name="T0" fmla="*/ 147 w 325"/>
                <a:gd name="T1" fmla="*/ 0 h 248"/>
                <a:gd name="T2" fmla="*/ 136 w 325"/>
                <a:gd name="T3" fmla="*/ 3 h 248"/>
                <a:gd name="T4" fmla="*/ 122 w 325"/>
                <a:gd name="T5" fmla="*/ 7 h 248"/>
                <a:gd name="T6" fmla="*/ 105 w 325"/>
                <a:gd name="T7" fmla="*/ 13 h 248"/>
                <a:gd name="T8" fmla="*/ 87 w 325"/>
                <a:gd name="T9" fmla="*/ 17 h 248"/>
                <a:gd name="T10" fmla="*/ 69 w 325"/>
                <a:gd name="T11" fmla="*/ 23 h 248"/>
                <a:gd name="T12" fmla="*/ 52 w 325"/>
                <a:gd name="T13" fmla="*/ 28 h 248"/>
                <a:gd name="T14" fmla="*/ 35 w 325"/>
                <a:gd name="T15" fmla="*/ 31 h 248"/>
                <a:gd name="T16" fmla="*/ 21 w 325"/>
                <a:gd name="T17" fmla="*/ 32 h 248"/>
                <a:gd name="T18" fmla="*/ 15 w 325"/>
                <a:gd name="T19" fmla="*/ 32 h 248"/>
                <a:gd name="T20" fmla="*/ 9 w 325"/>
                <a:gd name="T21" fmla="*/ 31 h 248"/>
                <a:gd name="T22" fmla="*/ 3 w 325"/>
                <a:gd name="T23" fmla="*/ 31 h 248"/>
                <a:gd name="T24" fmla="*/ 0 w 325"/>
                <a:gd name="T25" fmla="*/ 31 h 248"/>
                <a:gd name="T26" fmla="*/ 18 w 325"/>
                <a:gd name="T27" fmla="*/ 41 h 248"/>
                <a:gd name="T28" fmla="*/ 32 w 325"/>
                <a:gd name="T29" fmla="*/ 56 h 248"/>
                <a:gd name="T30" fmla="*/ 47 w 325"/>
                <a:gd name="T31" fmla="*/ 74 h 248"/>
                <a:gd name="T32" fmla="*/ 59 w 325"/>
                <a:gd name="T33" fmla="*/ 93 h 248"/>
                <a:gd name="T34" fmla="*/ 71 w 325"/>
                <a:gd name="T35" fmla="*/ 115 h 248"/>
                <a:gd name="T36" fmla="*/ 78 w 325"/>
                <a:gd name="T37" fmla="*/ 137 h 248"/>
                <a:gd name="T38" fmla="*/ 85 w 325"/>
                <a:gd name="T39" fmla="*/ 162 h 248"/>
                <a:gd name="T40" fmla="*/ 90 w 325"/>
                <a:gd name="T41" fmla="*/ 186 h 248"/>
                <a:gd name="T42" fmla="*/ 97 w 325"/>
                <a:gd name="T43" fmla="*/ 186 h 248"/>
                <a:gd name="T44" fmla="*/ 109 w 325"/>
                <a:gd name="T45" fmla="*/ 187 h 248"/>
                <a:gd name="T46" fmla="*/ 121 w 325"/>
                <a:gd name="T47" fmla="*/ 193 h 248"/>
                <a:gd name="T48" fmla="*/ 133 w 325"/>
                <a:gd name="T49" fmla="*/ 201 h 248"/>
                <a:gd name="T50" fmla="*/ 146 w 325"/>
                <a:gd name="T51" fmla="*/ 210 h 248"/>
                <a:gd name="T52" fmla="*/ 158 w 325"/>
                <a:gd name="T53" fmla="*/ 221 h 248"/>
                <a:gd name="T54" fmla="*/ 168 w 325"/>
                <a:gd name="T55" fmla="*/ 233 h 248"/>
                <a:gd name="T56" fmla="*/ 176 w 325"/>
                <a:gd name="T57" fmla="*/ 248 h 248"/>
                <a:gd name="T58" fmla="*/ 184 w 325"/>
                <a:gd name="T59" fmla="*/ 241 h 248"/>
                <a:gd name="T60" fmla="*/ 198 w 325"/>
                <a:gd name="T61" fmla="*/ 233 h 248"/>
                <a:gd name="T62" fmla="*/ 212 w 325"/>
                <a:gd name="T63" fmla="*/ 227 h 248"/>
                <a:gd name="T64" fmla="*/ 230 w 325"/>
                <a:gd name="T65" fmla="*/ 223 h 248"/>
                <a:gd name="T66" fmla="*/ 251 w 325"/>
                <a:gd name="T67" fmla="*/ 221 h 248"/>
                <a:gd name="T68" fmla="*/ 274 w 325"/>
                <a:gd name="T69" fmla="*/ 223 h 248"/>
                <a:gd name="T70" fmla="*/ 298 w 325"/>
                <a:gd name="T71" fmla="*/ 229 h 248"/>
                <a:gd name="T72" fmla="*/ 325 w 325"/>
                <a:gd name="T73" fmla="*/ 239 h 248"/>
                <a:gd name="T74" fmla="*/ 317 w 325"/>
                <a:gd name="T75" fmla="*/ 230 h 248"/>
                <a:gd name="T76" fmla="*/ 308 w 325"/>
                <a:gd name="T77" fmla="*/ 218 h 248"/>
                <a:gd name="T78" fmla="*/ 302 w 325"/>
                <a:gd name="T79" fmla="*/ 205 h 248"/>
                <a:gd name="T80" fmla="*/ 297 w 325"/>
                <a:gd name="T81" fmla="*/ 190 h 248"/>
                <a:gd name="T82" fmla="*/ 295 w 325"/>
                <a:gd name="T83" fmla="*/ 173 h 248"/>
                <a:gd name="T84" fmla="*/ 295 w 325"/>
                <a:gd name="T85" fmla="*/ 152 h 248"/>
                <a:gd name="T86" fmla="*/ 301 w 325"/>
                <a:gd name="T87" fmla="*/ 130 h 248"/>
                <a:gd name="T88" fmla="*/ 311 w 325"/>
                <a:gd name="T89" fmla="*/ 106 h 248"/>
                <a:gd name="T90" fmla="*/ 297 w 325"/>
                <a:gd name="T91" fmla="*/ 102 h 248"/>
                <a:gd name="T92" fmla="*/ 280 w 325"/>
                <a:gd name="T93" fmla="*/ 97 h 248"/>
                <a:gd name="T94" fmla="*/ 266 w 325"/>
                <a:gd name="T95" fmla="*/ 91 h 248"/>
                <a:gd name="T96" fmla="*/ 252 w 325"/>
                <a:gd name="T97" fmla="*/ 83 h 248"/>
                <a:gd name="T98" fmla="*/ 240 w 325"/>
                <a:gd name="T99" fmla="*/ 71 h 248"/>
                <a:gd name="T100" fmla="*/ 232 w 325"/>
                <a:gd name="T101" fmla="*/ 56 h 248"/>
                <a:gd name="T102" fmla="*/ 227 w 325"/>
                <a:gd name="T103" fmla="*/ 37 h 248"/>
                <a:gd name="T104" fmla="*/ 226 w 325"/>
                <a:gd name="T105" fmla="*/ 15 h 248"/>
                <a:gd name="T106" fmla="*/ 217 w 325"/>
                <a:gd name="T107" fmla="*/ 16 h 248"/>
                <a:gd name="T108" fmla="*/ 208 w 325"/>
                <a:gd name="T109" fmla="*/ 17 h 248"/>
                <a:gd name="T110" fmla="*/ 199 w 325"/>
                <a:gd name="T111" fmla="*/ 19 h 248"/>
                <a:gd name="T112" fmla="*/ 190 w 325"/>
                <a:gd name="T113" fmla="*/ 17 h 248"/>
                <a:gd name="T114" fmla="*/ 180 w 325"/>
                <a:gd name="T115" fmla="*/ 16 h 248"/>
                <a:gd name="T116" fmla="*/ 170 w 325"/>
                <a:gd name="T117" fmla="*/ 13 h 248"/>
                <a:gd name="T118" fmla="*/ 159 w 325"/>
                <a:gd name="T119" fmla="*/ 7 h 248"/>
                <a:gd name="T120" fmla="*/ 147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7" y="0"/>
                  </a:moveTo>
                  <a:lnTo>
                    <a:pt x="136" y="3"/>
                  </a:lnTo>
                  <a:lnTo>
                    <a:pt x="122" y="7"/>
                  </a:lnTo>
                  <a:lnTo>
                    <a:pt x="105" y="13"/>
                  </a:lnTo>
                  <a:lnTo>
                    <a:pt x="87" y="17"/>
                  </a:lnTo>
                  <a:lnTo>
                    <a:pt x="69" y="23"/>
                  </a:lnTo>
                  <a:lnTo>
                    <a:pt x="52" y="28"/>
                  </a:lnTo>
                  <a:lnTo>
                    <a:pt x="35" y="31"/>
                  </a:lnTo>
                  <a:lnTo>
                    <a:pt x="21" y="32"/>
                  </a:lnTo>
                  <a:lnTo>
                    <a:pt x="15" y="32"/>
                  </a:lnTo>
                  <a:lnTo>
                    <a:pt x="9" y="31"/>
                  </a:lnTo>
                  <a:lnTo>
                    <a:pt x="3" y="31"/>
                  </a:lnTo>
                  <a:lnTo>
                    <a:pt x="0" y="31"/>
                  </a:lnTo>
                  <a:lnTo>
                    <a:pt x="18" y="41"/>
                  </a:lnTo>
                  <a:lnTo>
                    <a:pt x="32" y="56"/>
                  </a:lnTo>
                  <a:lnTo>
                    <a:pt x="47" y="74"/>
                  </a:lnTo>
                  <a:lnTo>
                    <a:pt x="59" y="93"/>
                  </a:lnTo>
                  <a:lnTo>
                    <a:pt x="71" y="115"/>
                  </a:lnTo>
                  <a:lnTo>
                    <a:pt x="78" y="137"/>
                  </a:lnTo>
                  <a:lnTo>
                    <a:pt x="85" y="162"/>
                  </a:lnTo>
                  <a:lnTo>
                    <a:pt x="90" y="186"/>
                  </a:lnTo>
                  <a:lnTo>
                    <a:pt x="97" y="186"/>
                  </a:lnTo>
                  <a:lnTo>
                    <a:pt x="109" y="187"/>
                  </a:lnTo>
                  <a:lnTo>
                    <a:pt x="121" y="193"/>
                  </a:lnTo>
                  <a:lnTo>
                    <a:pt x="133" y="201"/>
                  </a:lnTo>
                  <a:lnTo>
                    <a:pt x="146" y="210"/>
                  </a:lnTo>
                  <a:lnTo>
                    <a:pt x="158" y="221"/>
                  </a:lnTo>
                  <a:lnTo>
                    <a:pt x="168" y="233"/>
                  </a:lnTo>
                  <a:lnTo>
                    <a:pt x="176" y="248"/>
                  </a:lnTo>
                  <a:lnTo>
                    <a:pt x="184" y="241"/>
                  </a:lnTo>
                  <a:lnTo>
                    <a:pt x="198" y="233"/>
                  </a:lnTo>
                  <a:lnTo>
                    <a:pt x="212" y="227"/>
                  </a:lnTo>
                  <a:lnTo>
                    <a:pt x="230" y="223"/>
                  </a:lnTo>
                  <a:lnTo>
                    <a:pt x="251" y="221"/>
                  </a:lnTo>
                  <a:lnTo>
                    <a:pt x="274" y="223"/>
                  </a:lnTo>
                  <a:lnTo>
                    <a:pt x="298" y="229"/>
                  </a:lnTo>
                  <a:lnTo>
                    <a:pt x="325" y="239"/>
                  </a:lnTo>
                  <a:lnTo>
                    <a:pt x="317" y="230"/>
                  </a:lnTo>
                  <a:lnTo>
                    <a:pt x="308" y="218"/>
                  </a:lnTo>
                  <a:lnTo>
                    <a:pt x="302" y="205"/>
                  </a:lnTo>
                  <a:lnTo>
                    <a:pt x="297" y="190"/>
                  </a:lnTo>
                  <a:lnTo>
                    <a:pt x="295" y="173"/>
                  </a:lnTo>
                  <a:lnTo>
                    <a:pt x="295" y="152"/>
                  </a:lnTo>
                  <a:lnTo>
                    <a:pt x="301" y="130"/>
                  </a:lnTo>
                  <a:lnTo>
                    <a:pt x="311" y="106"/>
                  </a:lnTo>
                  <a:lnTo>
                    <a:pt x="297" y="102"/>
                  </a:lnTo>
                  <a:lnTo>
                    <a:pt x="280" y="97"/>
                  </a:lnTo>
                  <a:lnTo>
                    <a:pt x="266" y="91"/>
                  </a:lnTo>
                  <a:lnTo>
                    <a:pt x="252" y="83"/>
                  </a:lnTo>
                  <a:lnTo>
                    <a:pt x="240" y="71"/>
                  </a:lnTo>
                  <a:lnTo>
                    <a:pt x="232" y="56"/>
                  </a:lnTo>
                  <a:lnTo>
                    <a:pt x="227" y="37"/>
                  </a:lnTo>
                  <a:lnTo>
                    <a:pt x="226" y="15"/>
                  </a:lnTo>
                  <a:lnTo>
                    <a:pt x="217" y="16"/>
                  </a:lnTo>
                  <a:lnTo>
                    <a:pt x="208" y="17"/>
                  </a:lnTo>
                  <a:lnTo>
                    <a:pt x="199" y="19"/>
                  </a:lnTo>
                  <a:lnTo>
                    <a:pt x="190" y="17"/>
                  </a:lnTo>
                  <a:lnTo>
                    <a:pt x="180" y="16"/>
                  </a:lnTo>
                  <a:lnTo>
                    <a:pt x="170" y="13"/>
                  </a:lnTo>
                  <a:lnTo>
                    <a:pt x="159" y="7"/>
                  </a:lnTo>
                  <a:lnTo>
                    <a:pt x="14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3" name="Freeform 343"/>
            <p:cNvSpPr>
              <a:spLocks/>
            </p:cNvSpPr>
            <p:nvPr/>
          </p:nvSpPr>
          <p:spPr bwMode="auto">
            <a:xfrm>
              <a:off x="1383" y="1683"/>
              <a:ext cx="285" cy="352"/>
            </a:xfrm>
            <a:custGeom>
              <a:avLst/>
              <a:gdLst>
                <a:gd name="T0" fmla="*/ 241 w 285"/>
                <a:gd name="T1" fmla="*/ 171 h 352"/>
                <a:gd name="T2" fmla="*/ 204 w 285"/>
                <a:gd name="T3" fmla="*/ 173 h 352"/>
                <a:gd name="T4" fmla="*/ 155 w 285"/>
                <a:gd name="T5" fmla="*/ 189 h 352"/>
                <a:gd name="T6" fmla="*/ 109 w 285"/>
                <a:gd name="T7" fmla="*/ 230 h 352"/>
                <a:gd name="T8" fmla="*/ 83 w 285"/>
                <a:gd name="T9" fmla="*/ 292 h 352"/>
                <a:gd name="T10" fmla="*/ 63 w 285"/>
                <a:gd name="T11" fmla="*/ 331 h 352"/>
                <a:gd name="T12" fmla="*/ 44 w 285"/>
                <a:gd name="T13" fmla="*/ 340 h 352"/>
                <a:gd name="T14" fmla="*/ 30 w 285"/>
                <a:gd name="T15" fmla="*/ 343 h 352"/>
                <a:gd name="T16" fmla="*/ 16 w 285"/>
                <a:gd name="T17" fmla="*/ 346 h 352"/>
                <a:gd name="T18" fmla="*/ 6 w 285"/>
                <a:gd name="T19" fmla="*/ 350 h 352"/>
                <a:gd name="T20" fmla="*/ 1 w 285"/>
                <a:gd name="T21" fmla="*/ 350 h 352"/>
                <a:gd name="T22" fmla="*/ 0 w 285"/>
                <a:gd name="T23" fmla="*/ 349 h 352"/>
                <a:gd name="T24" fmla="*/ 24 w 285"/>
                <a:gd name="T25" fmla="*/ 335 h 352"/>
                <a:gd name="T26" fmla="*/ 53 w 285"/>
                <a:gd name="T27" fmla="*/ 300 h 352"/>
                <a:gd name="T28" fmla="*/ 66 w 285"/>
                <a:gd name="T29" fmla="*/ 258 h 352"/>
                <a:gd name="T30" fmla="*/ 71 w 285"/>
                <a:gd name="T31" fmla="*/ 221 h 352"/>
                <a:gd name="T32" fmla="*/ 69 w 285"/>
                <a:gd name="T33" fmla="*/ 196 h 352"/>
                <a:gd name="T34" fmla="*/ 63 w 285"/>
                <a:gd name="T35" fmla="*/ 167 h 352"/>
                <a:gd name="T36" fmla="*/ 68 w 285"/>
                <a:gd name="T37" fmla="*/ 149 h 352"/>
                <a:gd name="T38" fmla="*/ 90 w 285"/>
                <a:gd name="T39" fmla="*/ 134 h 352"/>
                <a:gd name="T40" fmla="*/ 109 w 285"/>
                <a:gd name="T41" fmla="*/ 109 h 352"/>
                <a:gd name="T42" fmla="*/ 117 w 285"/>
                <a:gd name="T43" fmla="*/ 78 h 352"/>
                <a:gd name="T44" fmla="*/ 125 w 285"/>
                <a:gd name="T45" fmla="*/ 60 h 352"/>
                <a:gd name="T46" fmla="*/ 158 w 285"/>
                <a:gd name="T47" fmla="*/ 50 h 352"/>
                <a:gd name="T48" fmla="*/ 193 w 285"/>
                <a:gd name="T49" fmla="*/ 32 h 352"/>
                <a:gd name="T50" fmla="*/ 223 w 285"/>
                <a:gd name="T51" fmla="*/ 12 h 352"/>
                <a:gd name="T52" fmla="*/ 232 w 285"/>
                <a:gd name="T53" fmla="*/ 13 h 352"/>
                <a:gd name="T54" fmla="*/ 236 w 285"/>
                <a:gd name="T55" fmla="*/ 47 h 352"/>
                <a:gd name="T56" fmla="*/ 250 w 285"/>
                <a:gd name="T57" fmla="*/ 80 h 352"/>
                <a:gd name="T58" fmla="*/ 272 w 285"/>
                <a:gd name="T59" fmla="*/ 108 h 352"/>
                <a:gd name="T60" fmla="*/ 276 w 285"/>
                <a:gd name="T61" fmla="*/ 118 h 352"/>
                <a:gd name="T62" fmla="*/ 258 w 285"/>
                <a:gd name="T63" fmla="*/ 125 h 352"/>
                <a:gd name="T64" fmla="*/ 245 w 285"/>
                <a:gd name="T65" fmla="*/ 139 h 352"/>
                <a:gd name="T66" fmla="*/ 244 w 285"/>
                <a:gd name="T67" fmla="*/ 159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2"/>
                <a:gd name="T104" fmla="*/ 285 w 285"/>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2">
                  <a:moveTo>
                    <a:pt x="250" y="171"/>
                  </a:moveTo>
                  <a:lnTo>
                    <a:pt x="241" y="171"/>
                  </a:lnTo>
                  <a:lnTo>
                    <a:pt x="224" y="171"/>
                  </a:lnTo>
                  <a:lnTo>
                    <a:pt x="204" y="173"/>
                  </a:lnTo>
                  <a:lnTo>
                    <a:pt x="180" y="179"/>
                  </a:lnTo>
                  <a:lnTo>
                    <a:pt x="155" y="189"/>
                  </a:lnTo>
                  <a:lnTo>
                    <a:pt x="131" y="205"/>
                  </a:lnTo>
                  <a:lnTo>
                    <a:pt x="109" y="230"/>
                  </a:lnTo>
                  <a:lnTo>
                    <a:pt x="93" y="263"/>
                  </a:lnTo>
                  <a:lnTo>
                    <a:pt x="83" y="292"/>
                  </a:lnTo>
                  <a:lnTo>
                    <a:pt x="74" y="316"/>
                  </a:lnTo>
                  <a:lnTo>
                    <a:pt x="63" y="331"/>
                  </a:lnTo>
                  <a:lnTo>
                    <a:pt x="52" y="338"/>
                  </a:lnTo>
                  <a:lnTo>
                    <a:pt x="44" y="340"/>
                  </a:lnTo>
                  <a:lnTo>
                    <a:pt x="37" y="341"/>
                  </a:lnTo>
                  <a:lnTo>
                    <a:pt x="30" y="343"/>
                  </a:lnTo>
                  <a:lnTo>
                    <a:pt x="24" y="344"/>
                  </a:lnTo>
                  <a:lnTo>
                    <a:pt x="16" y="346"/>
                  </a:lnTo>
                  <a:lnTo>
                    <a:pt x="10" y="349"/>
                  </a:lnTo>
                  <a:lnTo>
                    <a:pt x="6" y="350"/>
                  </a:lnTo>
                  <a:lnTo>
                    <a:pt x="1" y="352"/>
                  </a:lnTo>
                  <a:lnTo>
                    <a:pt x="1" y="350"/>
                  </a:lnTo>
                  <a:lnTo>
                    <a:pt x="1" y="349"/>
                  </a:lnTo>
                  <a:lnTo>
                    <a:pt x="0" y="349"/>
                  </a:lnTo>
                  <a:lnTo>
                    <a:pt x="0" y="347"/>
                  </a:lnTo>
                  <a:lnTo>
                    <a:pt x="24" y="335"/>
                  </a:lnTo>
                  <a:lnTo>
                    <a:pt x="41" y="321"/>
                  </a:lnTo>
                  <a:lnTo>
                    <a:pt x="53" y="300"/>
                  </a:lnTo>
                  <a:lnTo>
                    <a:pt x="62" y="279"/>
                  </a:lnTo>
                  <a:lnTo>
                    <a:pt x="66" y="258"/>
                  </a:lnTo>
                  <a:lnTo>
                    <a:pt x="69" y="238"/>
                  </a:lnTo>
                  <a:lnTo>
                    <a:pt x="71" y="221"/>
                  </a:lnTo>
                  <a:lnTo>
                    <a:pt x="71" y="208"/>
                  </a:lnTo>
                  <a:lnTo>
                    <a:pt x="69" y="196"/>
                  </a:lnTo>
                  <a:lnTo>
                    <a:pt x="68" y="183"/>
                  </a:lnTo>
                  <a:lnTo>
                    <a:pt x="63" y="167"/>
                  </a:lnTo>
                  <a:lnTo>
                    <a:pt x="59" y="151"/>
                  </a:lnTo>
                  <a:lnTo>
                    <a:pt x="68" y="149"/>
                  </a:lnTo>
                  <a:lnTo>
                    <a:pt x="78" y="143"/>
                  </a:lnTo>
                  <a:lnTo>
                    <a:pt x="90" y="134"/>
                  </a:lnTo>
                  <a:lnTo>
                    <a:pt x="100" y="122"/>
                  </a:lnTo>
                  <a:lnTo>
                    <a:pt x="109" y="109"/>
                  </a:lnTo>
                  <a:lnTo>
                    <a:pt x="115" y="94"/>
                  </a:lnTo>
                  <a:lnTo>
                    <a:pt x="117" y="78"/>
                  </a:lnTo>
                  <a:lnTo>
                    <a:pt x="114" y="62"/>
                  </a:lnTo>
                  <a:lnTo>
                    <a:pt x="125" y="60"/>
                  </a:lnTo>
                  <a:lnTo>
                    <a:pt x="142" y="57"/>
                  </a:lnTo>
                  <a:lnTo>
                    <a:pt x="158" y="50"/>
                  </a:lnTo>
                  <a:lnTo>
                    <a:pt x="177" y="43"/>
                  </a:lnTo>
                  <a:lnTo>
                    <a:pt x="193" y="32"/>
                  </a:lnTo>
                  <a:lnTo>
                    <a:pt x="210" y="22"/>
                  </a:lnTo>
                  <a:lnTo>
                    <a:pt x="223" y="12"/>
                  </a:lnTo>
                  <a:lnTo>
                    <a:pt x="232" y="0"/>
                  </a:lnTo>
                  <a:lnTo>
                    <a:pt x="232" y="13"/>
                  </a:lnTo>
                  <a:lnTo>
                    <a:pt x="233" y="29"/>
                  </a:lnTo>
                  <a:lnTo>
                    <a:pt x="236" y="47"/>
                  </a:lnTo>
                  <a:lnTo>
                    <a:pt x="242" y="63"/>
                  </a:lnTo>
                  <a:lnTo>
                    <a:pt x="250" y="80"/>
                  </a:lnTo>
                  <a:lnTo>
                    <a:pt x="260" y="94"/>
                  </a:lnTo>
                  <a:lnTo>
                    <a:pt x="272" y="108"/>
                  </a:lnTo>
                  <a:lnTo>
                    <a:pt x="285" y="117"/>
                  </a:lnTo>
                  <a:lnTo>
                    <a:pt x="276" y="118"/>
                  </a:lnTo>
                  <a:lnTo>
                    <a:pt x="267" y="121"/>
                  </a:lnTo>
                  <a:lnTo>
                    <a:pt x="258" y="125"/>
                  </a:lnTo>
                  <a:lnTo>
                    <a:pt x="251" y="131"/>
                  </a:lnTo>
                  <a:lnTo>
                    <a:pt x="245" y="139"/>
                  </a:lnTo>
                  <a:lnTo>
                    <a:pt x="244" y="148"/>
                  </a:lnTo>
                  <a:lnTo>
                    <a:pt x="244" y="159"/>
                  </a:lnTo>
                  <a:lnTo>
                    <a:pt x="250" y="171"/>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4" name="Freeform 344"/>
            <p:cNvSpPr>
              <a:spLocks/>
            </p:cNvSpPr>
            <p:nvPr/>
          </p:nvSpPr>
          <p:spPr bwMode="auto">
            <a:xfrm>
              <a:off x="1289" y="1689"/>
              <a:ext cx="168" cy="341"/>
            </a:xfrm>
            <a:custGeom>
              <a:avLst/>
              <a:gdLst>
                <a:gd name="T0" fmla="*/ 91 w 168"/>
                <a:gd name="T1" fmla="*/ 337 h 341"/>
                <a:gd name="T2" fmla="*/ 79 w 168"/>
                <a:gd name="T3" fmla="*/ 325 h 341"/>
                <a:gd name="T4" fmla="*/ 63 w 168"/>
                <a:gd name="T5" fmla="*/ 326 h 341"/>
                <a:gd name="T6" fmla="*/ 53 w 168"/>
                <a:gd name="T7" fmla="*/ 320 h 341"/>
                <a:gd name="T8" fmla="*/ 56 w 168"/>
                <a:gd name="T9" fmla="*/ 312 h 341"/>
                <a:gd name="T10" fmla="*/ 66 w 168"/>
                <a:gd name="T11" fmla="*/ 301 h 341"/>
                <a:gd name="T12" fmla="*/ 82 w 168"/>
                <a:gd name="T13" fmla="*/ 298 h 341"/>
                <a:gd name="T14" fmla="*/ 97 w 168"/>
                <a:gd name="T15" fmla="*/ 292 h 341"/>
                <a:gd name="T16" fmla="*/ 103 w 168"/>
                <a:gd name="T17" fmla="*/ 283 h 341"/>
                <a:gd name="T18" fmla="*/ 104 w 168"/>
                <a:gd name="T19" fmla="*/ 276 h 341"/>
                <a:gd name="T20" fmla="*/ 104 w 168"/>
                <a:gd name="T21" fmla="*/ 269 h 341"/>
                <a:gd name="T22" fmla="*/ 100 w 168"/>
                <a:gd name="T23" fmla="*/ 263 h 341"/>
                <a:gd name="T24" fmla="*/ 93 w 168"/>
                <a:gd name="T25" fmla="*/ 255 h 341"/>
                <a:gd name="T26" fmla="*/ 73 w 168"/>
                <a:gd name="T27" fmla="*/ 255 h 341"/>
                <a:gd name="T28" fmla="*/ 62 w 168"/>
                <a:gd name="T29" fmla="*/ 263 h 341"/>
                <a:gd name="T30" fmla="*/ 62 w 168"/>
                <a:gd name="T31" fmla="*/ 273 h 341"/>
                <a:gd name="T32" fmla="*/ 56 w 168"/>
                <a:gd name="T33" fmla="*/ 283 h 341"/>
                <a:gd name="T34" fmla="*/ 44 w 168"/>
                <a:gd name="T35" fmla="*/ 292 h 341"/>
                <a:gd name="T36" fmla="*/ 38 w 168"/>
                <a:gd name="T37" fmla="*/ 294 h 341"/>
                <a:gd name="T38" fmla="*/ 33 w 168"/>
                <a:gd name="T39" fmla="*/ 289 h 341"/>
                <a:gd name="T40" fmla="*/ 33 w 168"/>
                <a:gd name="T41" fmla="*/ 282 h 341"/>
                <a:gd name="T42" fmla="*/ 38 w 168"/>
                <a:gd name="T43" fmla="*/ 267 h 341"/>
                <a:gd name="T44" fmla="*/ 45 w 168"/>
                <a:gd name="T45" fmla="*/ 258 h 341"/>
                <a:gd name="T46" fmla="*/ 54 w 168"/>
                <a:gd name="T47" fmla="*/ 247 h 341"/>
                <a:gd name="T48" fmla="*/ 56 w 168"/>
                <a:gd name="T49" fmla="*/ 239 h 341"/>
                <a:gd name="T50" fmla="*/ 56 w 168"/>
                <a:gd name="T51" fmla="*/ 235 h 341"/>
                <a:gd name="T52" fmla="*/ 53 w 168"/>
                <a:gd name="T53" fmla="*/ 227 h 341"/>
                <a:gd name="T54" fmla="*/ 44 w 168"/>
                <a:gd name="T55" fmla="*/ 220 h 341"/>
                <a:gd name="T56" fmla="*/ 31 w 168"/>
                <a:gd name="T57" fmla="*/ 215 h 341"/>
                <a:gd name="T58" fmla="*/ 23 w 168"/>
                <a:gd name="T59" fmla="*/ 217 h 341"/>
                <a:gd name="T60" fmla="*/ 17 w 168"/>
                <a:gd name="T61" fmla="*/ 220 h 341"/>
                <a:gd name="T62" fmla="*/ 11 w 168"/>
                <a:gd name="T63" fmla="*/ 224 h 341"/>
                <a:gd name="T64" fmla="*/ 0 w 168"/>
                <a:gd name="T65" fmla="*/ 195 h 341"/>
                <a:gd name="T66" fmla="*/ 16 w 168"/>
                <a:gd name="T67" fmla="*/ 128 h 341"/>
                <a:gd name="T68" fmla="*/ 62 w 168"/>
                <a:gd name="T69" fmla="*/ 68 h 341"/>
                <a:gd name="T70" fmla="*/ 118 w 168"/>
                <a:gd name="T71" fmla="*/ 23 h 341"/>
                <a:gd name="T72" fmla="*/ 152 w 168"/>
                <a:gd name="T73" fmla="*/ 7 h 341"/>
                <a:gd name="T74" fmla="*/ 168 w 168"/>
                <a:gd name="T75" fmla="*/ 0 h 341"/>
                <a:gd name="T76" fmla="*/ 155 w 168"/>
                <a:gd name="T77" fmla="*/ 22 h 341"/>
                <a:gd name="T78" fmla="*/ 138 w 168"/>
                <a:gd name="T79" fmla="*/ 60 h 341"/>
                <a:gd name="T80" fmla="*/ 138 w 168"/>
                <a:gd name="T81" fmla="*/ 93 h 341"/>
                <a:gd name="T82" fmla="*/ 147 w 168"/>
                <a:gd name="T83" fmla="*/ 125 h 341"/>
                <a:gd name="T84" fmla="*/ 157 w 168"/>
                <a:gd name="T85" fmla="*/ 161 h 341"/>
                <a:gd name="T86" fmla="*/ 163 w 168"/>
                <a:gd name="T87" fmla="*/ 190 h 341"/>
                <a:gd name="T88" fmla="*/ 165 w 168"/>
                <a:gd name="T89" fmla="*/ 215 h 341"/>
                <a:gd name="T90" fmla="*/ 160 w 168"/>
                <a:gd name="T91" fmla="*/ 252 h 341"/>
                <a:gd name="T92" fmla="*/ 147 w 168"/>
                <a:gd name="T93" fmla="*/ 294 h 341"/>
                <a:gd name="T94" fmla="*/ 118 w 168"/>
                <a:gd name="T95" fmla="*/ 329 h 3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1"/>
                <a:gd name="T146" fmla="*/ 168 w 168"/>
                <a:gd name="T147" fmla="*/ 341 h 3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1">
                  <a:moveTo>
                    <a:pt x="94" y="341"/>
                  </a:moveTo>
                  <a:lnTo>
                    <a:pt x="91" y="337"/>
                  </a:lnTo>
                  <a:lnTo>
                    <a:pt x="87" y="329"/>
                  </a:lnTo>
                  <a:lnTo>
                    <a:pt x="79" y="325"/>
                  </a:lnTo>
                  <a:lnTo>
                    <a:pt x="69" y="325"/>
                  </a:lnTo>
                  <a:lnTo>
                    <a:pt x="63" y="326"/>
                  </a:lnTo>
                  <a:lnTo>
                    <a:pt x="57" y="325"/>
                  </a:lnTo>
                  <a:lnTo>
                    <a:pt x="53" y="320"/>
                  </a:lnTo>
                  <a:lnTo>
                    <a:pt x="50" y="317"/>
                  </a:lnTo>
                  <a:lnTo>
                    <a:pt x="56" y="312"/>
                  </a:lnTo>
                  <a:lnTo>
                    <a:pt x="60" y="306"/>
                  </a:lnTo>
                  <a:lnTo>
                    <a:pt x="66" y="301"/>
                  </a:lnTo>
                  <a:lnTo>
                    <a:pt x="70" y="297"/>
                  </a:lnTo>
                  <a:lnTo>
                    <a:pt x="82" y="298"/>
                  </a:lnTo>
                  <a:lnTo>
                    <a:pt x="91" y="295"/>
                  </a:lnTo>
                  <a:lnTo>
                    <a:pt x="97" y="292"/>
                  </a:lnTo>
                  <a:lnTo>
                    <a:pt x="101" y="286"/>
                  </a:lnTo>
                  <a:lnTo>
                    <a:pt x="103" y="283"/>
                  </a:lnTo>
                  <a:lnTo>
                    <a:pt x="104" y="279"/>
                  </a:lnTo>
                  <a:lnTo>
                    <a:pt x="104" y="276"/>
                  </a:lnTo>
                  <a:lnTo>
                    <a:pt x="104" y="272"/>
                  </a:lnTo>
                  <a:lnTo>
                    <a:pt x="104" y="269"/>
                  </a:lnTo>
                  <a:lnTo>
                    <a:pt x="103" y="266"/>
                  </a:lnTo>
                  <a:lnTo>
                    <a:pt x="100" y="263"/>
                  </a:lnTo>
                  <a:lnTo>
                    <a:pt x="98" y="260"/>
                  </a:lnTo>
                  <a:lnTo>
                    <a:pt x="93" y="255"/>
                  </a:lnTo>
                  <a:lnTo>
                    <a:pt x="84" y="254"/>
                  </a:lnTo>
                  <a:lnTo>
                    <a:pt x="73" y="255"/>
                  </a:lnTo>
                  <a:lnTo>
                    <a:pt x="66" y="258"/>
                  </a:lnTo>
                  <a:lnTo>
                    <a:pt x="62" y="263"/>
                  </a:lnTo>
                  <a:lnTo>
                    <a:pt x="62" y="267"/>
                  </a:lnTo>
                  <a:lnTo>
                    <a:pt x="62" y="273"/>
                  </a:lnTo>
                  <a:lnTo>
                    <a:pt x="62" y="278"/>
                  </a:lnTo>
                  <a:lnTo>
                    <a:pt x="56" y="283"/>
                  </a:lnTo>
                  <a:lnTo>
                    <a:pt x="50" y="288"/>
                  </a:lnTo>
                  <a:lnTo>
                    <a:pt x="44" y="292"/>
                  </a:lnTo>
                  <a:lnTo>
                    <a:pt x="41" y="295"/>
                  </a:lnTo>
                  <a:lnTo>
                    <a:pt x="38" y="294"/>
                  </a:lnTo>
                  <a:lnTo>
                    <a:pt x="36" y="291"/>
                  </a:lnTo>
                  <a:lnTo>
                    <a:pt x="33" y="289"/>
                  </a:lnTo>
                  <a:lnTo>
                    <a:pt x="31" y="288"/>
                  </a:lnTo>
                  <a:lnTo>
                    <a:pt x="33" y="282"/>
                  </a:lnTo>
                  <a:lnTo>
                    <a:pt x="36" y="275"/>
                  </a:lnTo>
                  <a:lnTo>
                    <a:pt x="38" y="267"/>
                  </a:lnTo>
                  <a:lnTo>
                    <a:pt x="39" y="263"/>
                  </a:lnTo>
                  <a:lnTo>
                    <a:pt x="45" y="258"/>
                  </a:lnTo>
                  <a:lnTo>
                    <a:pt x="50" y="254"/>
                  </a:lnTo>
                  <a:lnTo>
                    <a:pt x="54" y="247"/>
                  </a:lnTo>
                  <a:lnTo>
                    <a:pt x="56" y="241"/>
                  </a:lnTo>
                  <a:lnTo>
                    <a:pt x="56" y="239"/>
                  </a:lnTo>
                  <a:lnTo>
                    <a:pt x="56" y="236"/>
                  </a:lnTo>
                  <a:lnTo>
                    <a:pt x="56" y="235"/>
                  </a:lnTo>
                  <a:lnTo>
                    <a:pt x="56" y="233"/>
                  </a:lnTo>
                  <a:lnTo>
                    <a:pt x="53" y="227"/>
                  </a:lnTo>
                  <a:lnTo>
                    <a:pt x="48" y="223"/>
                  </a:lnTo>
                  <a:lnTo>
                    <a:pt x="44" y="220"/>
                  </a:lnTo>
                  <a:lnTo>
                    <a:pt x="35" y="217"/>
                  </a:lnTo>
                  <a:lnTo>
                    <a:pt x="31" y="215"/>
                  </a:lnTo>
                  <a:lnTo>
                    <a:pt x="28" y="215"/>
                  </a:lnTo>
                  <a:lnTo>
                    <a:pt x="23" y="217"/>
                  </a:lnTo>
                  <a:lnTo>
                    <a:pt x="20" y="218"/>
                  </a:lnTo>
                  <a:lnTo>
                    <a:pt x="17" y="220"/>
                  </a:lnTo>
                  <a:lnTo>
                    <a:pt x="14" y="223"/>
                  </a:lnTo>
                  <a:lnTo>
                    <a:pt x="11" y="224"/>
                  </a:lnTo>
                  <a:lnTo>
                    <a:pt x="8" y="227"/>
                  </a:lnTo>
                  <a:lnTo>
                    <a:pt x="0" y="195"/>
                  </a:lnTo>
                  <a:lnTo>
                    <a:pt x="2" y="162"/>
                  </a:lnTo>
                  <a:lnTo>
                    <a:pt x="16" y="128"/>
                  </a:lnTo>
                  <a:lnTo>
                    <a:pt x="36" y="97"/>
                  </a:lnTo>
                  <a:lnTo>
                    <a:pt x="62" y="68"/>
                  </a:lnTo>
                  <a:lnTo>
                    <a:pt x="90" y="43"/>
                  </a:lnTo>
                  <a:lnTo>
                    <a:pt x="118" y="23"/>
                  </a:lnTo>
                  <a:lnTo>
                    <a:pt x="144" y="10"/>
                  </a:lnTo>
                  <a:lnTo>
                    <a:pt x="152" y="7"/>
                  </a:lnTo>
                  <a:lnTo>
                    <a:pt x="162" y="1"/>
                  </a:lnTo>
                  <a:lnTo>
                    <a:pt x="168" y="0"/>
                  </a:lnTo>
                  <a:lnTo>
                    <a:pt x="165" y="7"/>
                  </a:lnTo>
                  <a:lnTo>
                    <a:pt x="155" y="22"/>
                  </a:lnTo>
                  <a:lnTo>
                    <a:pt x="144" y="40"/>
                  </a:lnTo>
                  <a:lnTo>
                    <a:pt x="138" y="60"/>
                  </a:lnTo>
                  <a:lnTo>
                    <a:pt x="137" y="81"/>
                  </a:lnTo>
                  <a:lnTo>
                    <a:pt x="138" y="93"/>
                  </a:lnTo>
                  <a:lnTo>
                    <a:pt x="143" y="108"/>
                  </a:lnTo>
                  <a:lnTo>
                    <a:pt x="147" y="125"/>
                  </a:lnTo>
                  <a:lnTo>
                    <a:pt x="153" y="145"/>
                  </a:lnTo>
                  <a:lnTo>
                    <a:pt x="157" y="161"/>
                  </a:lnTo>
                  <a:lnTo>
                    <a:pt x="162" y="177"/>
                  </a:lnTo>
                  <a:lnTo>
                    <a:pt x="163" y="190"/>
                  </a:lnTo>
                  <a:lnTo>
                    <a:pt x="165" y="202"/>
                  </a:lnTo>
                  <a:lnTo>
                    <a:pt x="165" y="215"/>
                  </a:lnTo>
                  <a:lnTo>
                    <a:pt x="163" y="232"/>
                  </a:lnTo>
                  <a:lnTo>
                    <a:pt x="160" y="252"/>
                  </a:lnTo>
                  <a:lnTo>
                    <a:pt x="156" y="273"/>
                  </a:lnTo>
                  <a:lnTo>
                    <a:pt x="147" y="294"/>
                  </a:lnTo>
                  <a:lnTo>
                    <a:pt x="135" y="315"/>
                  </a:lnTo>
                  <a:lnTo>
                    <a:pt x="118" y="329"/>
                  </a:lnTo>
                  <a:lnTo>
                    <a:pt x="94" y="34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5" name="Freeform 345"/>
            <p:cNvSpPr>
              <a:spLocks/>
            </p:cNvSpPr>
            <p:nvPr/>
          </p:nvSpPr>
          <p:spPr bwMode="auto">
            <a:xfrm>
              <a:off x="1026" y="1854"/>
              <a:ext cx="821" cy="577"/>
            </a:xfrm>
            <a:custGeom>
              <a:avLst/>
              <a:gdLst>
                <a:gd name="T0" fmla="*/ 379 w 821"/>
                <a:gd name="T1" fmla="*/ 492 h 577"/>
                <a:gd name="T2" fmla="*/ 335 w 821"/>
                <a:gd name="T3" fmla="*/ 569 h 577"/>
                <a:gd name="T4" fmla="*/ 296 w 821"/>
                <a:gd name="T5" fmla="*/ 503 h 577"/>
                <a:gd name="T6" fmla="*/ 249 w 821"/>
                <a:gd name="T7" fmla="*/ 453 h 577"/>
                <a:gd name="T8" fmla="*/ 233 w 821"/>
                <a:gd name="T9" fmla="*/ 330 h 577"/>
                <a:gd name="T10" fmla="*/ 265 w 821"/>
                <a:gd name="T11" fmla="*/ 272 h 577"/>
                <a:gd name="T12" fmla="*/ 294 w 821"/>
                <a:gd name="T13" fmla="*/ 215 h 577"/>
                <a:gd name="T14" fmla="*/ 276 w 821"/>
                <a:gd name="T15" fmla="*/ 225 h 577"/>
                <a:gd name="T16" fmla="*/ 254 w 821"/>
                <a:gd name="T17" fmla="*/ 278 h 577"/>
                <a:gd name="T18" fmla="*/ 168 w 821"/>
                <a:gd name="T19" fmla="*/ 346 h 577"/>
                <a:gd name="T20" fmla="*/ 103 w 821"/>
                <a:gd name="T21" fmla="*/ 352 h 577"/>
                <a:gd name="T22" fmla="*/ 62 w 821"/>
                <a:gd name="T23" fmla="*/ 336 h 577"/>
                <a:gd name="T24" fmla="*/ 0 w 821"/>
                <a:gd name="T25" fmla="*/ 308 h 577"/>
                <a:gd name="T26" fmla="*/ 51 w 821"/>
                <a:gd name="T27" fmla="*/ 290 h 577"/>
                <a:gd name="T28" fmla="*/ 96 w 821"/>
                <a:gd name="T29" fmla="*/ 234 h 577"/>
                <a:gd name="T30" fmla="*/ 184 w 821"/>
                <a:gd name="T31" fmla="*/ 176 h 577"/>
                <a:gd name="T32" fmla="*/ 240 w 821"/>
                <a:gd name="T33" fmla="*/ 179 h 577"/>
                <a:gd name="T34" fmla="*/ 251 w 821"/>
                <a:gd name="T35" fmla="*/ 184 h 577"/>
                <a:gd name="T36" fmla="*/ 239 w 821"/>
                <a:gd name="T37" fmla="*/ 213 h 577"/>
                <a:gd name="T38" fmla="*/ 246 w 821"/>
                <a:gd name="T39" fmla="*/ 220 h 577"/>
                <a:gd name="T40" fmla="*/ 274 w 821"/>
                <a:gd name="T41" fmla="*/ 213 h 577"/>
                <a:gd name="T42" fmla="*/ 271 w 821"/>
                <a:gd name="T43" fmla="*/ 178 h 577"/>
                <a:gd name="T44" fmla="*/ 280 w 821"/>
                <a:gd name="T45" fmla="*/ 176 h 577"/>
                <a:gd name="T46" fmla="*/ 298 w 821"/>
                <a:gd name="T47" fmla="*/ 198 h 577"/>
                <a:gd name="T48" fmla="*/ 335 w 821"/>
                <a:gd name="T49" fmla="*/ 203 h 577"/>
                <a:gd name="T50" fmla="*/ 363 w 821"/>
                <a:gd name="T51" fmla="*/ 179 h 577"/>
                <a:gd name="T52" fmla="*/ 394 w 821"/>
                <a:gd name="T53" fmla="*/ 170 h 577"/>
                <a:gd name="T54" fmla="*/ 440 w 821"/>
                <a:gd name="T55" fmla="*/ 121 h 577"/>
                <a:gd name="T56" fmla="*/ 537 w 821"/>
                <a:gd name="T57" fmla="*/ 8 h 577"/>
                <a:gd name="T58" fmla="*/ 614 w 821"/>
                <a:gd name="T59" fmla="*/ 0 h 577"/>
                <a:gd name="T60" fmla="*/ 676 w 821"/>
                <a:gd name="T61" fmla="*/ 12 h 577"/>
                <a:gd name="T62" fmla="*/ 742 w 821"/>
                <a:gd name="T63" fmla="*/ 36 h 577"/>
                <a:gd name="T64" fmla="*/ 807 w 821"/>
                <a:gd name="T65" fmla="*/ 39 h 577"/>
                <a:gd name="T66" fmla="*/ 797 w 821"/>
                <a:gd name="T67" fmla="*/ 73 h 577"/>
                <a:gd name="T68" fmla="*/ 708 w 821"/>
                <a:gd name="T69" fmla="*/ 179 h 577"/>
                <a:gd name="T70" fmla="*/ 629 w 821"/>
                <a:gd name="T71" fmla="*/ 216 h 577"/>
                <a:gd name="T72" fmla="*/ 545 w 821"/>
                <a:gd name="T73" fmla="*/ 235 h 577"/>
                <a:gd name="T74" fmla="*/ 466 w 821"/>
                <a:gd name="T75" fmla="*/ 216 h 577"/>
                <a:gd name="T76" fmla="*/ 425 w 821"/>
                <a:gd name="T77" fmla="*/ 194 h 577"/>
                <a:gd name="T78" fmla="*/ 394 w 821"/>
                <a:gd name="T79" fmla="*/ 185 h 577"/>
                <a:gd name="T80" fmla="*/ 363 w 821"/>
                <a:gd name="T81" fmla="*/ 194 h 577"/>
                <a:gd name="T82" fmla="*/ 366 w 821"/>
                <a:gd name="T83" fmla="*/ 210 h 577"/>
                <a:gd name="T84" fmla="*/ 401 w 821"/>
                <a:gd name="T85" fmla="*/ 207 h 577"/>
                <a:gd name="T86" fmla="*/ 444 w 821"/>
                <a:gd name="T87" fmla="*/ 204 h 577"/>
                <a:gd name="T88" fmla="*/ 524 w 821"/>
                <a:gd name="T89" fmla="*/ 234 h 577"/>
                <a:gd name="T90" fmla="*/ 595 w 821"/>
                <a:gd name="T91" fmla="*/ 318 h 577"/>
                <a:gd name="T92" fmla="*/ 617 w 821"/>
                <a:gd name="T93" fmla="*/ 420 h 577"/>
                <a:gd name="T94" fmla="*/ 574 w 821"/>
                <a:gd name="T95" fmla="*/ 420 h 577"/>
                <a:gd name="T96" fmla="*/ 477 w 821"/>
                <a:gd name="T97" fmla="*/ 392 h 577"/>
                <a:gd name="T98" fmla="*/ 418 w 821"/>
                <a:gd name="T99" fmla="*/ 374 h 577"/>
                <a:gd name="T100" fmla="*/ 370 w 821"/>
                <a:gd name="T101" fmla="*/ 300 h 577"/>
                <a:gd name="T102" fmla="*/ 356 w 821"/>
                <a:gd name="T103" fmla="*/ 232 h 577"/>
                <a:gd name="T104" fmla="*/ 322 w 821"/>
                <a:gd name="T105" fmla="*/ 209 h 577"/>
                <a:gd name="T106" fmla="*/ 302 w 821"/>
                <a:gd name="T107" fmla="*/ 213 h 577"/>
                <a:gd name="T108" fmla="*/ 322 w 821"/>
                <a:gd name="T109" fmla="*/ 246 h 577"/>
                <a:gd name="T110" fmla="*/ 382 w 821"/>
                <a:gd name="T111" fmla="*/ 318 h 5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7"/>
                <a:gd name="T170" fmla="*/ 821 w 821"/>
                <a:gd name="T171" fmla="*/ 577 h 5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7">
                  <a:moveTo>
                    <a:pt x="391" y="340"/>
                  </a:moveTo>
                  <a:lnTo>
                    <a:pt x="398" y="382"/>
                  </a:lnTo>
                  <a:lnTo>
                    <a:pt x="398" y="423"/>
                  </a:lnTo>
                  <a:lnTo>
                    <a:pt x="392" y="463"/>
                  </a:lnTo>
                  <a:lnTo>
                    <a:pt x="379" y="492"/>
                  </a:lnTo>
                  <a:lnTo>
                    <a:pt x="364" y="515"/>
                  </a:lnTo>
                  <a:lnTo>
                    <a:pt x="353" y="534"/>
                  </a:lnTo>
                  <a:lnTo>
                    <a:pt x="344" y="555"/>
                  </a:lnTo>
                  <a:lnTo>
                    <a:pt x="336" y="577"/>
                  </a:lnTo>
                  <a:lnTo>
                    <a:pt x="335" y="569"/>
                  </a:lnTo>
                  <a:lnTo>
                    <a:pt x="330" y="557"/>
                  </a:lnTo>
                  <a:lnTo>
                    <a:pt x="325" y="544"/>
                  </a:lnTo>
                  <a:lnTo>
                    <a:pt x="316" y="531"/>
                  </a:lnTo>
                  <a:lnTo>
                    <a:pt x="307" y="516"/>
                  </a:lnTo>
                  <a:lnTo>
                    <a:pt x="296" y="503"/>
                  </a:lnTo>
                  <a:lnTo>
                    <a:pt x="286" y="489"/>
                  </a:lnTo>
                  <a:lnTo>
                    <a:pt x="276" y="481"/>
                  </a:lnTo>
                  <a:lnTo>
                    <a:pt x="265" y="472"/>
                  </a:lnTo>
                  <a:lnTo>
                    <a:pt x="257" y="461"/>
                  </a:lnTo>
                  <a:lnTo>
                    <a:pt x="249" y="453"/>
                  </a:lnTo>
                  <a:lnTo>
                    <a:pt x="243" y="442"/>
                  </a:lnTo>
                  <a:lnTo>
                    <a:pt x="232" y="410"/>
                  </a:lnTo>
                  <a:lnTo>
                    <a:pt x="229" y="379"/>
                  </a:lnTo>
                  <a:lnTo>
                    <a:pt x="230" y="351"/>
                  </a:lnTo>
                  <a:lnTo>
                    <a:pt x="233" y="330"/>
                  </a:lnTo>
                  <a:lnTo>
                    <a:pt x="236" y="318"/>
                  </a:lnTo>
                  <a:lnTo>
                    <a:pt x="242" y="306"/>
                  </a:lnTo>
                  <a:lnTo>
                    <a:pt x="249" y="296"/>
                  </a:lnTo>
                  <a:lnTo>
                    <a:pt x="258" y="284"/>
                  </a:lnTo>
                  <a:lnTo>
                    <a:pt x="265" y="272"/>
                  </a:lnTo>
                  <a:lnTo>
                    <a:pt x="274" y="259"/>
                  </a:lnTo>
                  <a:lnTo>
                    <a:pt x="283" y="246"/>
                  </a:lnTo>
                  <a:lnTo>
                    <a:pt x="291" y="232"/>
                  </a:lnTo>
                  <a:lnTo>
                    <a:pt x="294" y="223"/>
                  </a:lnTo>
                  <a:lnTo>
                    <a:pt x="294" y="215"/>
                  </a:lnTo>
                  <a:lnTo>
                    <a:pt x="292" y="207"/>
                  </a:lnTo>
                  <a:lnTo>
                    <a:pt x="289" y="206"/>
                  </a:lnTo>
                  <a:lnTo>
                    <a:pt x="283" y="210"/>
                  </a:lnTo>
                  <a:lnTo>
                    <a:pt x="279" y="216"/>
                  </a:lnTo>
                  <a:lnTo>
                    <a:pt x="276" y="225"/>
                  </a:lnTo>
                  <a:lnTo>
                    <a:pt x="273" y="232"/>
                  </a:lnTo>
                  <a:lnTo>
                    <a:pt x="270" y="246"/>
                  </a:lnTo>
                  <a:lnTo>
                    <a:pt x="265" y="257"/>
                  </a:lnTo>
                  <a:lnTo>
                    <a:pt x="260" y="268"/>
                  </a:lnTo>
                  <a:lnTo>
                    <a:pt x="254" y="278"/>
                  </a:lnTo>
                  <a:lnTo>
                    <a:pt x="240" y="297"/>
                  </a:lnTo>
                  <a:lnTo>
                    <a:pt x="224" y="314"/>
                  </a:lnTo>
                  <a:lnTo>
                    <a:pt x="206" y="328"/>
                  </a:lnTo>
                  <a:lnTo>
                    <a:pt x="187" y="339"/>
                  </a:lnTo>
                  <a:lnTo>
                    <a:pt x="168" y="346"/>
                  </a:lnTo>
                  <a:lnTo>
                    <a:pt x="149" y="352"/>
                  </a:lnTo>
                  <a:lnTo>
                    <a:pt x="131" y="353"/>
                  </a:lnTo>
                  <a:lnTo>
                    <a:pt x="113" y="353"/>
                  </a:lnTo>
                  <a:lnTo>
                    <a:pt x="107" y="353"/>
                  </a:lnTo>
                  <a:lnTo>
                    <a:pt x="103" y="352"/>
                  </a:lnTo>
                  <a:lnTo>
                    <a:pt x="97" y="351"/>
                  </a:lnTo>
                  <a:lnTo>
                    <a:pt x="93" y="349"/>
                  </a:lnTo>
                  <a:lnTo>
                    <a:pt x="82" y="346"/>
                  </a:lnTo>
                  <a:lnTo>
                    <a:pt x="72" y="342"/>
                  </a:lnTo>
                  <a:lnTo>
                    <a:pt x="62" y="336"/>
                  </a:lnTo>
                  <a:lnTo>
                    <a:pt x="51" y="331"/>
                  </a:lnTo>
                  <a:lnTo>
                    <a:pt x="40" y="325"/>
                  </a:lnTo>
                  <a:lnTo>
                    <a:pt x="28" y="319"/>
                  </a:lnTo>
                  <a:lnTo>
                    <a:pt x="14" y="314"/>
                  </a:lnTo>
                  <a:lnTo>
                    <a:pt x="0" y="308"/>
                  </a:lnTo>
                  <a:lnTo>
                    <a:pt x="9" y="305"/>
                  </a:lnTo>
                  <a:lnTo>
                    <a:pt x="17" y="302"/>
                  </a:lnTo>
                  <a:lnTo>
                    <a:pt x="29" y="299"/>
                  </a:lnTo>
                  <a:lnTo>
                    <a:pt x="41" y="294"/>
                  </a:lnTo>
                  <a:lnTo>
                    <a:pt x="51" y="290"/>
                  </a:lnTo>
                  <a:lnTo>
                    <a:pt x="62" y="283"/>
                  </a:lnTo>
                  <a:lnTo>
                    <a:pt x="71" y="275"/>
                  </a:lnTo>
                  <a:lnTo>
                    <a:pt x="76" y="265"/>
                  </a:lnTo>
                  <a:lnTo>
                    <a:pt x="84" y="250"/>
                  </a:lnTo>
                  <a:lnTo>
                    <a:pt x="96" y="234"/>
                  </a:lnTo>
                  <a:lnTo>
                    <a:pt x="109" y="218"/>
                  </a:lnTo>
                  <a:lnTo>
                    <a:pt x="127" y="201"/>
                  </a:lnTo>
                  <a:lnTo>
                    <a:pt x="144" y="189"/>
                  </a:lnTo>
                  <a:lnTo>
                    <a:pt x="164" y="181"/>
                  </a:lnTo>
                  <a:lnTo>
                    <a:pt x="184" y="176"/>
                  </a:lnTo>
                  <a:lnTo>
                    <a:pt x="206" y="179"/>
                  </a:lnTo>
                  <a:lnTo>
                    <a:pt x="215" y="184"/>
                  </a:lnTo>
                  <a:lnTo>
                    <a:pt x="226" y="185"/>
                  </a:lnTo>
                  <a:lnTo>
                    <a:pt x="234" y="184"/>
                  </a:lnTo>
                  <a:lnTo>
                    <a:pt x="240" y="179"/>
                  </a:lnTo>
                  <a:lnTo>
                    <a:pt x="245" y="175"/>
                  </a:lnTo>
                  <a:lnTo>
                    <a:pt x="249" y="175"/>
                  </a:lnTo>
                  <a:lnTo>
                    <a:pt x="254" y="176"/>
                  </a:lnTo>
                  <a:lnTo>
                    <a:pt x="258" y="178"/>
                  </a:lnTo>
                  <a:lnTo>
                    <a:pt x="251" y="184"/>
                  </a:lnTo>
                  <a:lnTo>
                    <a:pt x="243" y="192"/>
                  </a:lnTo>
                  <a:lnTo>
                    <a:pt x="239" y="201"/>
                  </a:lnTo>
                  <a:lnTo>
                    <a:pt x="237" y="210"/>
                  </a:lnTo>
                  <a:lnTo>
                    <a:pt x="237" y="212"/>
                  </a:lnTo>
                  <a:lnTo>
                    <a:pt x="239" y="213"/>
                  </a:lnTo>
                  <a:lnTo>
                    <a:pt x="239" y="216"/>
                  </a:lnTo>
                  <a:lnTo>
                    <a:pt x="240" y="218"/>
                  </a:lnTo>
                  <a:lnTo>
                    <a:pt x="242" y="219"/>
                  </a:lnTo>
                  <a:lnTo>
                    <a:pt x="243" y="219"/>
                  </a:lnTo>
                  <a:lnTo>
                    <a:pt x="246" y="220"/>
                  </a:lnTo>
                  <a:lnTo>
                    <a:pt x="248" y="222"/>
                  </a:lnTo>
                  <a:lnTo>
                    <a:pt x="255" y="223"/>
                  </a:lnTo>
                  <a:lnTo>
                    <a:pt x="263" y="222"/>
                  </a:lnTo>
                  <a:lnTo>
                    <a:pt x="270" y="218"/>
                  </a:lnTo>
                  <a:lnTo>
                    <a:pt x="274" y="213"/>
                  </a:lnTo>
                  <a:lnTo>
                    <a:pt x="279" y="206"/>
                  </a:lnTo>
                  <a:lnTo>
                    <a:pt x="279" y="197"/>
                  </a:lnTo>
                  <a:lnTo>
                    <a:pt x="277" y="188"/>
                  </a:lnTo>
                  <a:lnTo>
                    <a:pt x="274" y="182"/>
                  </a:lnTo>
                  <a:lnTo>
                    <a:pt x="271" y="178"/>
                  </a:lnTo>
                  <a:lnTo>
                    <a:pt x="271" y="175"/>
                  </a:lnTo>
                  <a:lnTo>
                    <a:pt x="273" y="173"/>
                  </a:lnTo>
                  <a:lnTo>
                    <a:pt x="276" y="172"/>
                  </a:lnTo>
                  <a:lnTo>
                    <a:pt x="279" y="172"/>
                  </a:lnTo>
                  <a:lnTo>
                    <a:pt x="280" y="176"/>
                  </a:lnTo>
                  <a:lnTo>
                    <a:pt x="282" y="181"/>
                  </a:lnTo>
                  <a:lnTo>
                    <a:pt x="283" y="185"/>
                  </a:lnTo>
                  <a:lnTo>
                    <a:pt x="285" y="191"/>
                  </a:lnTo>
                  <a:lnTo>
                    <a:pt x="291" y="197"/>
                  </a:lnTo>
                  <a:lnTo>
                    <a:pt x="298" y="198"/>
                  </a:lnTo>
                  <a:lnTo>
                    <a:pt x="310" y="192"/>
                  </a:lnTo>
                  <a:lnTo>
                    <a:pt x="314" y="197"/>
                  </a:lnTo>
                  <a:lnTo>
                    <a:pt x="320" y="200"/>
                  </a:lnTo>
                  <a:lnTo>
                    <a:pt x="327" y="203"/>
                  </a:lnTo>
                  <a:lnTo>
                    <a:pt x="335" y="203"/>
                  </a:lnTo>
                  <a:lnTo>
                    <a:pt x="341" y="201"/>
                  </a:lnTo>
                  <a:lnTo>
                    <a:pt x="348" y="197"/>
                  </a:lnTo>
                  <a:lnTo>
                    <a:pt x="354" y="191"/>
                  </a:lnTo>
                  <a:lnTo>
                    <a:pt x="358" y="181"/>
                  </a:lnTo>
                  <a:lnTo>
                    <a:pt x="363" y="179"/>
                  </a:lnTo>
                  <a:lnTo>
                    <a:pt x="367" y="178"/>
                  </a:lnTo>
                  <a:lnTo>
                    <a:pt x="373" y="175"/>
                  </a:lnTo>
                  <a:lnTo>
                    <a:pt x="381" y="173"/>
                  </a:lnTo>
                  <a:lnTo>
                    <a:pt x="387" y="172"/>
                  </a:lnTo>
                  <a:lnTo>
                    <a:pt x="394" y="170"/>
                  </a:lnTo>
                  <a:lnTo>
                    <a:pt x="401" y="169"/>
                  </a:lnTo>
                  <a:lnTo>
                    <a:pt x="409" y="167"/>
                  </a:lnTo>
                  <a:lnTo>
                    <a:pt x="420" y="160"/>
                  </a:lnTo>
                  <a:lnTo>
                    <a:pt x="431" y="145"/>
                  </a:lnTo>
                  <a:lnTo>
                    <a:pt x="440" y="121"/>
                  </a:lnTo>
                  <a:lnTo>
                    <a:pt x="450" y="92"/>
                  </a:lnTo>
                  <a:lnTo>
                    <a:pt x="466" y="59"/>
                  </a:lnTo>
                  <a:lnTo>
                    <a:pt x="488" y="34"/>
                  </a:lnTo>
                  <a:lnTo>
                    <a:pt x="512" y="18"/>
                  </a:lnTo>
                  <a:lnTo>
                    <a:pt x="537" y="8"/>
                  </a:lnTo>
                  <a:lnTo>
                    <a:pt x="561" y="2"/>
                  </a:lnTo>
                  <a:lnTo>
                    <a:pt x="581" y="0"/>
                  </a:lnTo>
                  <a:lnTo>
                    <a:pt x="598" y="0"/>
                  </a:lnTo>
                  <a:lnTo>
                    <a:pt x="607" y="0"/>
                  </a:lnTo>
                  <a:lnTo>
                    <a:pt x="614" y="0"/>
                  </a:lnTo>
                  <a:lnTo>
                    <a:pt x="623" y="2"/>
                  </a:lnTo>
                  <a:lnTo>
                    <a:pt x="635" y="3"/>
                  </a:lnTo>
                  <a:lnTo>
                    <a:pt x="648" y="5"/>
                  </a:lnTo>
                  <a:lnTo>
                    <a:pt x="663" y="8"/>
                  </a:lnTo>
                  <a:lnTo>
                    <a:pt x="676" y="12"/>
                  </a:lnTo>
                  <a:lnTo>
                    <a:pt x="691" y="16"/>
                  </a:lnTo>
                  <a:lnTo>
                    <a:pt x="702" y="22"/>
                  </a:lnTo>
                  <a:lnTo>
                    <a:pt x="714" y="28"/>
                  </a:lnTo>
                  <a:lnTo>
                    <a:pt x="728" y="33"/>
                  </a:lnTo>
                  <a:lnTo>
                    <a:pt x="742" y="36"/>
                  </a:lnTo>
                  <a:lnTo>
                    <a:pt x="756" y="39"/>
                  </a:lnTo>
                  <a:lnTo>
                    <a:pt x="770" y="40"/>
                  </a:lnTo>
                  <a:lnTo>
                    <a:pt x="784" y="40"/>
                  </a:lnTo>
                  <a:lnTo>
                    <a:pt x="795" y="40"/>
                  </a:lnTo>
                  <a:lnTo>
                    <a:pt x="807" y="39"/>
                  </a:lnTo>
                  <a:lnTo>
                    <a:pt x="821" y="39"/>
                  </a:lnTo>
                  <a:lnTo>
                    <a:pt x="821" y="45"/>
                  </a:lnTo>
                  <a:lnTo>
                    <a:pt x="815" y="50"/>
                  </a:lnTo>
                  <a:lnTo>
                    <a:pt x="809" y="56"/>
                  </a:lnTo>
                  <a:lnTo>
                    <a:pt x="797" y="73"/>
                  </a:lnTo>
                  <a:lnTo>
                    <a:pt x="782" y="93"/>
                  </a:lnTo>
                  <a:lnTo>
                    <a:pt x="764" y="116"/>
                  </a:lnTo>
                  <a:lnTo>
                    <a:pt x="747" y="138"/>
                  </a:lnTo>
                  <a:lnTo>
                    <a:pt x="728" y="160"/>
                  </a:lnTo>
                  <a:lnTo>
                    <a:pt x="708" y="179"/>
                  </a:lnTo>
                  <a:lnTo>
                    <a:pt x="689" y="194"/>
                  </a:lnTo>
                  <a:lnTo>
                    <a:pt x="671" y="203"/>
                  </a:lnTo>
                  <a:lnTo>
                    <a:pt x="660" y="206"/>
                  </a:lnTo>
                  <a:lnTo>
                    <a:pt x="646" y="210"/>
                  </a:lnTo>
                  <a:lnTo>
                    <a:pt x="629" y="216"/>
                  </a:lnTo>
                  <a:lnTo>
                    <a:pt x="611" y="220"/>
                  </a:lnTo>
                  <a:lnTo>
                    <a:pt x="593" y="226"/>
                  </a:lnTo>
                  <a:lnTo>
                    <a:pt x="576" y="231"/>
                  </a:lnTo>
                  <a:lnTo>
                    <a:pt x="559" y="234"/>
                  </a:lnTo>
                  <a:lnTo>
                    <a:pt x="545" y="235"/>
                  </a:lnTo>
                  <a:lnTo>
                    <a:pt x="531" y="234"/>
                  </a:lnTo>
                  <a:lnTo>
                    <a:pt x="515" y="231"/>
                  </a:lnTo>
                  <a:lnTo>
                    <a:pt x="497" y="226"/>
                  </a:lnTo>
                  <a:lnTo>
                    <a:pt x="481" y="220"/>
                  </a:lnTo>
                  <a:lnTo>
                    <a:pt x="466" y="216"/>
                  </a:lnTo>
                  <a:lnTo>
                    <a:pt x="453" y="210"/>
                  </a:lnTo>
                  <a:lnTo>
                    <a:pt x="443" y="206"/>
                  </a:lnTo>
                  <a:lnTo>
                    <a:pt x="437" y="203"/>
                  </a:lnTo>
                  <a:lnTo>
                    <a:pt x="431" y="198"/>
                  </a:lnTo>
                  <a:lnTo>
                    <a:pt x="425" y="194"/>
                  </a:lnTo>
                  <a:lnTo>
                    <a:pt x="418" y="189"/>
                  </a:lnTo>
                  <a:lnTo>
                    <a:pt x="412" y="186"/>
                  </a:lnTo>
                  <a:lnTo>
                    <a:pt x="407" y="185"/>
                  </a:lnTo>
                  <a:lnTo>
                    <a:pt x="401" y="185"/>
                  </a:lnTo>
                  <a:lnTo>
                    <a:pt x="394" y="185"/>
                  </a:lnTo>
                  <a:lnTo>
                    <a:pt x="387" y="186"/>
                  </a:lnTo>
                  <a:lnTo>
                    <a:pt x="379" y="188"/>
                  </a:lnTo>
                  <a:lnTo>
                    <a:pt x="373" y="189"/>
                  </a:lnTo>
                  <a:lnTo>
                    <a:pt x="367" y="192"/>
                  </a:lnTo>
                  <a:lnTo>
                    <a:pt x="363" y="194"/>
                  </a:lnTo>
                  <a:lnTo>
                    <a:pt x="357" y="198"/>
                  </a:lnTo>
                  <a:lnTo>
                    <a:pt x="356" y="203"/>
                  </a:lnTo>
                  <a:lnTo>
                    <a:pt x="357" y="206"/>
                  </a:lnTo>
                  <a:lnTo>
                    <a:pt x="361" y="209"/>
                  </a:lnTo>
                  <a:lnTo>
                    <a:pt x="366" y="210"/>
                  </a:lnTo>
                  <a:lnTo>
                    <a:pt x="372" y="210"/>
                  </a:lnTo>
                  <a:lnTo>
                    <a:pt x="378" y="209"/>
                  </a:lnTo>
                  <a:lnTo>
                    <a:pt x="385" y="209"/>
                  </a:lnTo>
                  <a:lnTo>
                    <a:pt x="392" y="207"/>
                  </a:lnTo>
                  <a:lnTo>
                    <a:pt x="401" y="207"/>
                  </a:lnTo>
                  <a:lnTo>
                    <a:pt x="410" y="206"/>
                  </a:lnTo>
                  <a:lnTo>
                    <a:pt x="418" y="204"/>
                  </a:lnTo>
                  <a:lnTo>
                    <a:pt x="426" y="203"/>
                  </a:lnTo>
                  <a:lnTo>
                    <a:pt x="434" y="203"/>
                  </a:lnTo>
                  <a:lnTo>
                    <a:pt x="444" y="204"/>
                  </a:lnTo>
                  <a:lnTo>
                    <a:pt x="454" y="206"/>
                  </a:lnTo>
                  <a:lnTo>
                    <a:pt x="468" y="210"/>
                  </a:lnTo>
                  <a:lnTo>
                    <a:pt x="482" y="216"/>
                  </a:lnTo>
                  <a:lnTo>
                    <a:pt x="502" y="223"/>
                  </a:lnTo>
                  <a:lnTo>
                    <a:pt x="524" y="234"/>
                  </a:lnTo>
                  <a:lnTo>
                    <a:pt x="542" y="244"/>
                  </a:lnTo>
                  <a:lnTo>
                    <a:pt x="556" y="259"/>
                  </a:lnTo>
                  <a:lnTo>
                    <a:pt x="571" y="277"/>
                  </a:lnTo>
                  <a:lnTo>
                    <a:pt x="583" y="296"/>
                  </a:lnTo>
                  <a:lnTo>
                    <a:pt x="595" y="318"/>
                  </a:lnTo>
                  <a:lnTo>
                    <a:pt x="602" y="340"/>
                  </a:lnTo>
                  <a:lnTo>
                    <a:pt x="609" y="365"/>
                  </a:lnTo>
                  <a:lnTo>
                    <a:pt x="614" y="389"/>
                  </a:lnTo>
                  <a:lnTo>
                    <a:pt x="615" y="405"/>
                  </a:lnTo>
                  <a:lnTo>
                    <a:pt x="617" y="420"/>
                  </a:lnTo>
                  <a:lnTo>
                    <a:pt x="615" y="435"/>
                  </a:lnTo>
                  <a:lnTo>
                    <a:pt x="614" y="450"/>
                  </a:lnTo>
                  <a:lnTo>
                    <a:pt x="605" y="439"/>
                  </a:lnTo>
                  <a:lnTo>
                    <a:pt x="590" y="429"/>
                  </a:lnTo>
                  <a:lnTo>
                    <a:pt x="574" y="420"/>
                  </a:lnTo>
                  <a:lnTo>
                    <a:pt x="555" y="411"/>
                  </a:lnTo>
                  <a:lnTo>
                    <a:pt x="534" y="405"/>
                  </a:lnTo>
                  <a:lnTo>
                    <a:pt x="514" y="399"/>
                  </a:lnTo>
                  <a:lnTo>
                    <a:pt x="494" y="395"/>
                  </a:lnTo>
                  <a:lnTo>
                    <a:pt x="477" y="392"/>
                  </a:lnTo>
                  <a:lnTo>
                    <a:pt x="466" y="390"/>
                  </a:lnTo>
                  <a:lnTo>
                    <a:pt x="454" y="387"/>
                  </a:lnTo>
                  <a:lnTo>
                    <a:pt x="441" y="385"/>
                  </a:lnTo>
                  <a:lnTo>
                    <a:pt x="429" y="380"/>
                  </a:lnTo>
                  <a:lnTo>
                    <a:pt x="418" y="374"/>
                  </a:lnTo>
                  <a:lnTo>
                    <a:pt x="406" y="364"/>
                  </a:lnTo>
                  <a:lnTo>
                    <a:pt x="397" y="352"/>
                  </a:lnTo>
                  <a:lnTo>
                    <a:pt x="389" y="337"/>
                  </a:lnTo>
                  <a:lnTo>
                    <a:pt x="379" y="317"/>
                  </a:lnTo>
                  <a:lnTo>
                    <a:pt x="370" y="300"/>
                  </a:lnTo>
                  <a:lnTo>
                    <a:pt x="364" y="281"/>
                  </a:lnTo>
                  <a:lnTo>
                    <a:pt x="364" y="254"/>
                  </a:lnTo>
                  <a:lnTo>
                    <a:pt x="364" y="247"/>
                  </a:lnTo>
                  <a:lnTo>
                    <a:pt x="360" y="238"/>
                  </a:lnTo>
                  <a:lnTo>
                    <a:pt x="356" y="232"/>
                  </a:lnTo>
                  <a:lnTo>
                    <a:pt x="348" y="225"/>
                  </a:lnTo>
                  <a:lnTo>
                    <a:pt x="341" y="220"/>
                  </a:lnTo>
                  <a:lnTo>
                    <a:pt x="333" y="215"/>
                  </a:lnTo>
                  <a:lnTo>
                    <a:pt x="327" y="212"/>
                  </a:lnTo>
                  <a:lnTo>
                    <a:pt x="322" y="209"/>
                  </a:lnTo>
                  <a:lnTo>
                    <a:pt x="314" y="206"/>
                  </a:lnTo>
                  <a:lnTo>
                    <a:pt x="307" y="203"/>
                  </a:lnTo>
                  <a:lnTo>
                    <a:pt x="302" y="204"/>
                  </a:lnTo>
                  <a:lnTo>
                    <a:pt x="301" y="207"/>
                  </a:lnTo>
                  <a:lnTo>
                    <a:pt x="302" y="213"/>
                  </a:lnTo>
                  <a:lnTo>
                    <a:pt x="302" y="220"/>
                  </a:lnTo>
                  <a:lnTo>
                    <a:pt x="305" y="226"/>
                  </a:lnTo>
                  <a:lnTo>
                    <a:pt x="308" y="234"/>
                  </a:lnTo>
                  <a:lnTo>
                    <a:pt x="313" y="238"/>
                  </a:lnTo>
                  <a:lnTo>
                    <a:pt x="322" y="246"/>
                  </a:lnTo>
                  <a:lnTo>
                    <a:pt x="332" y="256"/>
                  </a:lnTo>
                  <a:lnTo>
                    <a:pt x="345" y="268"/>
                  </a:lnTo>
                  <a:lnTo>
                    <a:pt x="358" y="283"/>
                  </a:lnTo>
                  <a:lnTo>
                    <a:pt x="372" y="299"/>
                  </a:lnTo>
                  <a:lnTo>
                    <a:pt x="382" y="318"/>
                  </a:lnTo>
                  <a:lnTo>
                    <a:pt x="391" y="340"/>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6" name="Freeform 346"/>
            <p:cNvSpPr>
              <a:spLocks/>
            </p:cNvSpPr>
            <p:nvPr/>
          </p:nvSpPr>
          <p:spPr bwMode="auto">
            <a:xfrm>
              <a:off x="1039" y="1767"/>
              <a:ext cx="247" cy="251"/>
            </a:xfrm>
            <a:custGeom>
              <a:avLst/>
              <a:gdLst>
                <a:gd name="T0" fmla="*/ 188 w 247"/>
                <a:gd name="T1" fmla="*/ 242 h 251"/>
                <a:gd name="T2" fmla="*/ 195 w 247"/>
                <a:gd name="T3" fmla="*/ 229 h 251"/>
                <a:gd name="T4" fmla="*/ 210 w 247"/>
                <a:gd name="T5" fmla="*/ 225 h 251"/>
                <a:gd name="T6" fmla="*/ 221 w 247"/>
                <a:gd name="T7" fmla="*/ 229 h 251"/>
                <a:gd name="T8" fmla="*/ 224 w 247"/>
                <a:gd name="T9" fmla="*/ 235 h 251"/>
                <a:gd name="T10" fmla="*/ 232 w 247"/>
                <a:gd name="T11" fmla="*/ 237 h 251"/>
                <a:gd name="T12" fmla="*/ 244 w 247"/>
                <a:gd name="T13" fmla="*/ 239 h 251"/>
                <a:gd name="T14" fmla="*/ 247 w 247"/>
                <a:gd name="T15" fmla="*/ 238 h 251"/>
                <a:gd name="T16" fmla="*/ 242 w 247"/>
                <a:gd name="T17" fmla="*/ 229 h 251"/>
                <a:gd name="T18" fmla="*/ 233 w 247"/>
                <a:gd name="T19" fmla="*/ 222 h 251"/>
                <a:gd name="T20" fmla="*/ 224 w 247"/>
                <a:gd name="T21" fmla="*/ 220 h 251"/>
                <a:gd name="T22" fmla="*/ 213 w 247"/>
                <a:gd name="T23" fmla="*/ 222 h 251"/>
                <a:gd name="T24" fmla="*/ 204 w 247"/>
                <a:gd name="T25" fmla="*/ 213 h 251"/>
                <a:gd name="T26" fmla="*/ 201 w 247"/>
                <a:gd name="T27" fmla="*/ 200 h 251"/>
                <a:gd name="T28" fmla="*/ 202 w 247"/>
                <a:gd name="T29" fmla="*/ 192 h 251"/>
                <a:gd name="T30" fmla="*/ 207 w 247"/>
                <a:gd name="T31" fmla="*/ 188 h 251"/>
                <a:gd name="T32" fmla="*/ 213 w 247"/>
                <a:gd name="T33" fmla="*/ 180 h 251"/>
                <a:gd name="T34" fmla="*/ 223 w 247"/>
                <a:gd name="T35" fmla="*/ 176 h 251"/>
                <a:gd name="T36" fmla="*/ 233 w 247"/>
                <a:gd name="T37" fmla="*/ 151 h 251"/>
                <a:gd name="T38" fmla="*/ 226 w 247"/>
                <a:gd name="T39" fmla="*/ 103 h 251"/>
                <a:gd name="T40" fmla="*/ 193 w 247"/>
                <a:gd name="T41" fmla="*/ 64 h 251"/>
                <a:gd name="T42" fmla="*/ 137 w 247"/>
                <a:gd name="T43" fmla="*/ 35 h 251"/>
                <a:gd name="T44" fmla="*/ 86 w 247"/>
                <a:gd name="T45" fmla="*/ 25 h 251"/>
                <a:gd name="T46" fmla="*/ 56 w 247"/>
                <a:gd name="T47" fmla="*/ 18 h 251"/>
                <a:gd name="T48" fmla="*/ 28 w 247"/>
                <a:gd name="T49" fmla="*/ 10 h 251"/>
                <a:gd name="T50" fmla="*/ 7 w 247"/>
                <a:gd name="T51" fmla="*/ 3 h 251"/>
                <a:gd name="T52" fmla="*/ 9 w 247"/>
                <a:gd name="T53" fmla="*/ 12 h 251"/>
                <a:gd name="T54" fmla="*/ 24 w 247"/>
                <a:gd name="T55" fmla="*/ 43 h 251"/>
                <a:gd name="T56" fmla="*/ 34 w 247"/>
                <a:gd name="T57" fmla="*/ 77 h 251"/>
                <a:gd name="T58" fmla="*/ 44 w 247"/>
                <a:gd name="T59" fmla="*/ 109 h 251"/>
                <a:gd name="T60" fmla="*/ 52 w 247"/>
                <a:gd name="T61" fmla="*/ 140 h 251"/>
                <a:gd name="T62" fmla="*/ 68 w 247"/>
                <a:gd name="T63" fmla="*/ 180 h 251"/>
                <a:gd name="T64" fmla="*/ 99 w 247"/>
                <a:gd name="T65" fmla="*/ 220 h 251"/>
                <a:gd name="T66" fmla="*/ 152 w 247"/>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7"/>
                <a:gd name="T103" fmla="*/ 0 h 251"/>
                <a:gd name="T104" fmla="*/ 247 w 247"/>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7" h="251">
                  <a:moveTo>
                    <a:pt x="188" y="251"/>
                  </a:moveTo>
                  <a:lnTo>
                    <a:pt x="188" y="242"/>
                  </a:lnTo>
                  <a:lnTo>
                    <a:pt x="190" y="235"/>
                  </a:lnTo>
                  <a:lnTo>
                    <a:pt x="195" y="229"/>
                  </a:lnTo>
                  <a:lnTo>
                    <a:pt x="202" y="226"/>
                  </a:lnTo>
                  <a:lnTo>
                    <a:pt x="210" y="225"/>
                  </a:lnTo>
                  <a:lnTo>
                    <a:pt x="217" y="226"/>
                  </a:lnTo>
                  <a:lnTo>
                    <a:pt x="221" y="229"/>
                  </a:lnTo>
                  <a:lnTo>
                    <a:pt x="223" y="232"/>
                  </a:lnTo>
                  <a:lnTo>
                    <a:pt x="224" y="235"/>
                  </a:lnTo>
                  <a:lnTo>
                    <a:pt x="227" y="235"/>
                  </a:lnTo>
                  <a:lnTo>
                    <a:pt x="232" y="237"/>
                  </a:lnTo>
                  <a:lnTo>
                    <a:pt x="238" y="238"/>
                  </a:lnTo>
                  <a:lnTo>
                    <a:pt x="244" y="239"/>
                  </a:lnTo>
                  <a:lnTo>
                    <a:pt x="247" y="239"/>
                  </a:lnTo>
                  <a:lnTo>
                    <a:pt x="247" y="238"/>
                  </a:lnTo>
                  <a:lnTo>
                    <a:pt x="245" y="234"/>
                  </a:lnTo>
                  <a:lnTo>
                    <a:pt x="242" y="229"/>
                  </a:lnTo>
                  <a:lnTo>
                    <a:pt x="238" y="226"/>
                  </a:lnTo>
                  <a:lnTo>
                    <a:pt x="233" y="222"/>
                  </a:lnTo>
                  <a:lnTo>
                    <a:pt x="227" y="219"/>
                  </a:lnTo>
                  <a:lnTo>
                    <a:pt x="224" y="220"/>
                  </a:lnTo>
                  <a:lnTo>
                    <a:pt x="219" y="222"/>
                  </a:lnTo>
                  <a:lnTo>
                    <a:pt x="213" y="222"/>
                  </a:lnTo>
                  <a:lnTo>
                    <a:pt x="208" y="219"/>
                  </a:lnTo>
                  <a:lnTo>
                    <a:pt x="204" y="213"/>
                  </a:lnTo>
                  <a:lnTo>
                    <a:pt x="201" y="205"/>
                  </a:lnTo>
                  <a:lnTo>
                    <a:pt x="201" y="200"/>
                  </a:lnTo>
                  <a:lnTo>
                    <a:pt x="201" y="195"/>
                  </a:lnTo>
                  <a:lnTo>
                    <a:pt x="202" y="192"/>
                  </a:lnTo>
                  <a:lnTo>
                    <a:pt x="204" y="189"/>
                  </a:lnTo>
                  <a:lnTo>
                    <a:pt x="207" y="188"/>
                  </a:lnTo>
                  <a:lnTo>
                    <a:pt x="208" y="185"/>
                  </a:lnTo>
                  <a:lnTo>
                    <a:pt x="213" y="180"/>
                  </a:lnTo>
                  <a:lnTo>
                    <a:pt x="219" y="177"/>
                  </a:lnTo>
                  <a:lnTo>
                    <a:pt x="223" y="176"/>
                  </a:lnTo>
                  <a:lnTo>
                    <a:pt x="227" y="176"/>
                  </a:lnTo>
                  <a:lnTo>
                    <a:pt x="233" y="151"/>
                  </a:lnTo>
                  <a:lnTo>
                    <a:pt x="232" y="127"/>
                  </a:lnTo>
                  <a:lnTo>
                    <a:pt x="226" y="103"/>
                  </a:lnTo>
                  <a:lnTo>
                    <a:pt x="213" y="83"/>
                  </a:lnTo>
                  <a:lnTo>
                    <a:pt x="193" y="64"/>
                  </a:lnTo>
                  <a:lnTo>
                    <a:pt x="168" y="49"/>
                  </a:lnTo>
                  <a:lnTo>
                    <a:pt x="137" y="35"/>
                  </a:lnTo>
                  <a:lnTo>
                    <a:pt x="100" y="28"/>
                  </a:lnTo>
                  <a:lnTo>
                    <a:pt x="86" y="25"/>
                  </a:lnTo>
                  <a:lnTo>
                    <a:pt x="71" y="22"/>
                  </a:lnTo>
                  <a:lnTo>
                    <a:pt x="56" y="18"/>
                  </a:lnTo>
                  <a:lnTo>
                    <a:pt x="41" y="13"/>
                  </a:lnTo>
                  <a:lnTo>
                    <a:pt x="28" y="10"/>
                  </a:lnTo>
                  <a:lnTo>
                    <a:pt x="16" y="6"/>
                  </a:lnTo>
                  <a:lnTo>
                    <a:pt x="7" y="3"/>
                  </a:lnTo>
                  <a:lnTo>
                    <a:pt x="0" y="0"/>
                  </a:lnTo>
                  <a:lnTo>
                    <a:pt x="9" y="12"/>
                  </a:lnTo>
                  <a:lnTo>
                    <a:pt x="16" y="27"/>
                  </a:lnTo>
                  <a:lnTo>
                    <a:pt x="24" y="43"/>
                  </a:lnTo>
                  <a:lnTo>
                    <a:pt x="30" y="59"/>
                  </a:lnTo>
                  <a:lnTo>
                    <a:pt x="34" y="77"/>
                  </a:lnTo>
                  <a:lnTo>
                    <a:pt x="40" y="95"/>
                  </a:lnTo>
                  <a:lnTo>
                    <a:pt x="44" y="109"/>
                  </a:lnTo>
                  <a:lnTo>
                    <a:pt x="47" y="124"/>
                  </a:lnTo>
                  <a:lnTo>
                    <a:pt x="52" y="140"/>
                  </a:lnTo>
                  <a:lnTo>
                    <a:pt x="58" y="160"/>
                  </a:lnTo>
                  <a:lnTo>
                    <a:pt x="68" y="180"/>
                  </a:lnTo>
                  <a:lnTo>
                    <a:pt x="81" y="201"/>
                  </a:lnTo>
                  <a:lnTo>
                    <a:pt x="99" y="220"/>
                  </a:lnTo>
                  <a:lnTo>
                    <a:pt x="123" y="237"/>
                  </a:lnTo>
                  <a:lnTo>
                    <a:pt x="152" y="247"/>
                  </a:lnTo>
                  <a:lnTo>
                    <a:pt x="188" y="25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7" name="Freeform 347"/>
            <p:cNvSpPr>
              <a:spLocks/>
            </p:cNvSpPr>
            <p:nvPr/>
          </p:nvSpPr>
          <p:spPr bwMode="auto">
            <a:xfrm>
              <a:off x="1305" y="1918"/>
              <a:ext cx="25" cy="26"/>
            </a:xfrm>
            <a:custGeom>
              <a:avLst/>
              <a:gdLst>
                <a:gd name="T0" fmla="*/ 0 w 25"/>
                <a:gd name="T1" fmla="*/ 10 h 26"/>
                <a:gd name="T2" fmla="*/ 1 w 25"/>
                <a:gd name="T3" fmla="*/ 4 h 26"/>
                <a:gd name="T4" fmla="*/ 4 w 25"/>
                <a:gd name="T5" fmla="*/ 1 h 26"/>
                <a:gd name="T6" fmla="*/ 9 w 25"/>
                <a:gd name="T7" fmla="*/ 0 h 26"/>
                <a:gd name="T8" fmla="*/ 13 w 25"/>
                <a:gd name="T9" fmla="*/ 0 h 26"/>
                <a:gd name="T10" fmla="*/ 17 w 25"/>
                <a:gd name="T11" fmla="*/ 1 h 26"/>
                <a:gd name="T12" fmla="*/ 22 w 25"/>
                <a:gd name="T13" fmla="*/ 4 h 26"/>
                <a:gd name="T14" fmla="*/ 23 w 25"/>
                <a:gd name="T15" fmla="*/ 7 h 26"/>
                <a:gd name="T16" fmla="*/ 25 w 25"/>
                <a:gd name="T17" fmla="*/ 13 h 26"/>
                <a:gd name="T18" fmla="*/ 23 w 25"/>
                <a:gd name="T19" fmla="*/ 19 h 26"/>
                <a:gd name="T20" fmla="*/ 22 w 25"/>
                <a:gd name="T21" fmla="*/ 22 h 26"/>
                <a:gd name="T22" fmla="*/ 17 w 25"/>
                <a:gd name="T23" fmla="*/ 25 h 26"/>
                <a:gd name="T24" fmla="*/ 15 w 25"/>
                <a:gd name="T25" fmla="*/ 26 h 26"/>
                <a:gd name="T26" fmla="*/ 10 w 25"/>
                <a:gd name="T27" fmla="*/ 25 h 26"/>
                <a:gd name="T28" fmla="*/ 4 w 25"/>
                <a:gd name="T29" fmla="*/ 20 h 26"/>
                <a:gd name="T30" fmla="*/ 1 w 25"/>
                <a:gd name="T31" fmla="*/ 16 h 26"/>
                <a:gd name="T32" fmla="*/ 0 w 25"/>
                <a:gd name="T33" fmla="*/ 1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6"/>
                <a:gd name="T53" fmla="*/ 25 w 25"/>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6">
                  <a:moveTo>
                    <a:pt x="0" y="10"/>
                  </a:moveTo>
                  <a:lnTo>
                    <a:pt x="1" y="4"/>
                  </a:lnTo>
                  <a:lnTo>
                    <a:pt x="4" y="1"/>
                  </a:lnTo>
                  <a:lnTo>
                    <a:pt x="9" y="0"/>
                  </a:lnTo>
                  <a:lnTo>
                    <a:pt x="13" y="0"/>
                  </a:lnTo>
                  <a:lnTo>
                    <a:pt x="17" y="1"/>
                  </a:lnTo>
                  <a:lnTo>
                    <a:pt x="22" y="4"/>
                  </a:lnTo>
                  <a:lnTo>
                    <a:pt x="23" y="7"/>
                  </a:lnTo>
                  <a:lnTo>
                    <a:pt x="25" y="13"/>
                  </a:lnTo>
                  <a:lnTo>
                    <a:pt x="23" y="19"/>
                  </a:lnTo>
                  <a:lnTo>
                    <a:pt x="22" y="22"/>
                  </a:lnTo>
                  <a:lnTo>
                    <a:pt x="17" y="25"/>
                  </a:lnTo>
                  <a:lnTo>
                    <a:pt x="15" y="26"/>
                  </a:lnTo>
                  <a:lnTo>
                    <a:pt x="10" y="25"/>
                  </a:lnTo>
                  <a:lnTo>
                    <a:pt x="4" y="20"/>
                  </a:lnTo>
                  <a:lnTo>
                    <a:pt x="1" y="16"/>
                  </a:lnTo>
                  <a:lnTo>
                    <a:pt x="0" y="1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8" name="Freeform 348"/>
            <p:cNvSpPr>
              <a:spLocks/>
            </p:cNvSpPr>
            <p:nvPr/>
          </p:nvSpPr>
          <p:spPr bwMode="auto">
            <a:xfrm>
              <a:off x="1356" y="1953"/>
              <a:ext cx="28" cy="28"/>
            </a:xfrm>
            <a:custGeom>
              <a:avLst/>
              <a:gdLst>
                <a:gd name="T0" fmla="*/ 3 w 28"/>
                <a:gd name="T1" fmla="*/ 3 h 28"/>
                <a:gd name="T2" fmla="*/ 8 w 28"/>
                <a:gd name="T3" fmla="*/ 0 h 28"/>
                <a:gd name="T4" fmla="*/ 15 w 28"/>
                <a:gd name="T5" fmla="*/ 0 h 28"/>
                <a:gd name="T6" fmla="*/ 21 w 28"/>
                <a:gd name="T7" fmla="*/ 2 h 28"/>
                <a:gd name="T8" fmla="*/ 26 w 28"/>
                <a:gd name="T9" fmla="*/ 5 h 28"/>
                <a:gd name="T10" fmla="*/ 28 w 28"/>
                <a:gd name="T11" fmla="*/ 9 h 28"/>
                <a:gd name="T12" fmla="*/ 28 w 28"/>
                <a:gd name="T13" fmla="*/ 15 h 28"/>
                <a:gd name="T14" fmla="*/ 28 w 28"/>
                <a:gd name="T15" fmla="*/ 21 h 28"/>
                <a:gd name="T16" fmla="*/ 27 w 28"/>
                <a:gd name="T17" fmla="*/ 25 h 28"/>
                <a:gd name="T18" fmla="*/ 23 w 28"/>
                <a:gd name="T19" fmla="*/ 28 h 28"/>
                <a:gd name="T20" fmla="*/ 15 w 28"/>
                <a:gd name="T21" fmla="*/ 28 h 28"/>
                <a:gd name="T22" fmla="*/ 9 w 28"/>
                <a:gd name="T23" fmla="*/ 25 h 28"/>
                <a:gd name="T24" fmla="*/ 5 w 28"/>
                <a:gd name="T25" fmla="*/ 22 h 28"/>
                <a:gd name="T26" fmla="*/ 2 w 28"/>
                <a:gd name="T27" fmla="*/ 18 h 28"/>
                <a:gd name="T28" fmla="*/ 0 w 28"/>
                <a:gd name="T29" fmla="*/ 12 h 28"/>
                <a:gd name="T30" fmla="*/ 0 w 28"/>
                <a:gd name="T31" fmla="*/ 8 h 28"/>
                <a:gd name="T32" fmla="*/ 3 w 28"/>
                <a:gd name="T33" fmla="*/ 3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3" y="3"/>
                  </a:moveTo>
                  <a:lnTo>
                    <a:pt x="8" y="0"/>
                  </a:lnTo>
                  <a:lnTo>
                    <a:pt x="15" y="0"/>
                  </a:lnTo>
                  <a:lnTo>
                    <a:pt x="21" y="2"/>
                  </a:lnTo>
                  <a:lnTo>
                    <a:pt x="26" y="5"/>
                  </a:lnTo>
                  <a:lnTo>
                    <a:pt x="28" y="9"/>
                  </a:lnTo>
                  <a:lnTo>
                    <a:pt x="28" y="15"/>
                  </a:lnTo>
                  <a:lnTo>
                    <a:pt x="28" y="21"/>
                  </a:lnTo>
                  <a:lnTo>
                    <a:pt x="27" y="25"/>
                  </a:lnTo>
                  <a:lnTo>
                    <a:pt x="23" y="28"/>
                  </a:lnTo>
                  <a:lnTo>
                    <a:pt x="15" y="28"/>
                  </a:lnTo>
                  <a:lnTo>
                    <a:pt x="9" y="25"/>
                  </a:lnTo>
                  <a:lnTo>
                    <a:pt x="5" y="22"/>
                  </a:lnTo>
                  <a:lnTo>
                    <a:pt x="2" y="18"/>
                  </a:lnTo>
                  <a:lnTo>
                    <a:pt x="0" y="12"/>
                  </a:lnTo>
                  <a:lnTo>
                    <a:pt x="0" y="8"/>
                  </a:lnTo>
                  <a:lnTo>
                    <a:pt x="3"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9" name="Freeform 349"/>
            <p:cNvSpPr>
              <a:spLocks/>
            </p:cNvSpPr>
            <p:nvPr/>
          </p:nvSpPr>
          <p:spPr bwMode="auto">
            <a:xfrm>
              <a:off x="1294" y="1986"/>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5 h 28"/>
                <a:gd name="T14" fmla="*/ 26 w 27"/>
                <a:gd name="T15" fmla="*/ 20 h 28"/>
                <a:gd name="T16" fmla="*/ 23 w 27"/>
                <a:gd name="T17" fmla="*/ 25 h 28"/>
                <a:gd name="T18" fmla="*/ 18 w 27"/>
                <a:gd name="T19" fmla="*/ 26 h 28"/>
                <a:gd name="T20" fmla="*/ 14 w 27"/>
                <a:gd name="T21" fmla="*/ 28 h 28"/>
                <a:gd name="T22" fmla="*/ 8 w 27"/>
                <a:gd name="T23" fmla="*/ 28 h 28"/>
                <a:gd name="T24" fmla="*/ 3 w 27"/>
                <a:gd name="T25" fmla="*/ 25 h 28"/>
                <a:gd name="T26" fmla="*/ 0 w 27"/>
                <a:gd name="T27" fmla="*/ 20 h 28"/>
                <a:gd name="T28" fmla="*/ 0 w 27"/>
                <a:gd name="T29" fmla="*/ 15 h 28"/>
                <a:gd name="T30" fmla="*/ 2 w 27"/>
                <a:gd name="T31" fmla="*/ 10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5"/>
                  </a:lnTo>
                  <a:lnTo>
                    <a:pt x="26" y="20"/>
                  </a:lnTo>
                  <a:lnTo>
                    <a:pt x="23" y="25"/>
                  </a:lnTo>
                  <a:lnTo>
                    <a:pt x="18" y="26"/>
                  </a:lnTo>
                  <a:lnTo>
                    <a:pt x="14" y="28"/>
                  </a:lnTo>
                  <a:lnTo>
                    <a:pt x="8" y="28"/>
                  </a:lnTo>
                  <a:lnTo>
                    <a:pt x="3" y="25"/>
                  </a:lnTo>
                  <a:lnTo>
                    <a:pt x="0" y="20"/>
                  </a:lnTo>
                  <a:lnTo>
                    <a:pt x="0" y="15"/>
                  </a:lnTo>
                  <a:lnTo>
                    <a:pt x="2" y="10"/>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0" name="Freeform 350"/>
            <p:cNvSpPr>
              <a:spLocks/>
            </p:cNvSpPr>
            <p:nvPr/>
          </p:nvSpPr>
          <p:spPr bwMode="auto">
            <a:xfrm>
              <a:off x="1250" y="1952"/>
              <a:ext cx="28" cy="28"/>
            </a:xfrm>
            <a:custGeom>
              <a:avLst/>
              <a:gdLst>
                <a:gd name="T0" fmla="*/ 5 w 28"/>
                <a:gd name="T1" fmla="*/ 1 h 28"/>
                <a:gd name="T2" fmla="*/ 2 w 28"/>
                <a:gd name="T3" fmla="*/ 6 h 28"/>
                <a:gd name="T4" fmla="*/ 0 w 28"/>
                <a:gd name="T5" fmla="*/ 12 h 28"/>
                <a:gd name="T6" fmla="*/ 0 w 28"/>
                <a:gd name="T7" fmla="*/ 18 h 28"/>
                <a:gd name="T8" fmla="*/ 2 w 28"/>
                <a:gd name="T9" fmla="*/ 22 h 28"/>
                <a:gd name="T10" fmla="*/ 6 w 28"/>
                <a:gd name="T11" fmla="*/ 25 h 28"/>
                <a:gd name="T12" fmla="*/ 13 w 28"/>
                <a:gd name="T13" fmla="*/ 28 h 28"/>
                <a:gd name="T14" fmla="*/ 19 w 28"/>
                <a:gd name="T15" fmla="*/ 28 h 28"/>
                <a:gd name="T16" fmla="*/ 24 w 28"/>
                <a:gd name="T17" fmla="*/ 25 h 28"/>
                <a:gd name="T18" fmla="*/ 27 w 28"/>
                <a:gd name="T19" fmla="*/ 20 h 28"/>
                <a:gd name="T20" fmla="*/ 28 w 28"/>
                <a:gd name="T21" fmla="*/ 16 h 28"/>
                <a:gd name="T22" fmla="*/ 28 w 28"/>
                <a:gd name="T23" fmla="*/ 12 h 28"/>
                <a:gd name="T24" fmla="*/ 27 w 28"/>
                <a:gd name="T25" fmla="*/ 7 h 28"/>
                <a:gd name="T26" fmla="*/ 22 w 28"/>
                <a:gd name="T27" fmla="*/ 4 h 28"/>
                <a:gd name="T28" fmla="*/ 16 w 28"/>
                <a:gd name="T29" fmla="*/ 1 h 28"/>
                <a:gd name="T30" fmla="*/ 9 w 28"/>
                <a:gd name="T31" fmla="*/ 0 h 28"/>
                <a:gd name="T32" fmla="*/ 5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5" y="1"/>
                  </a:moveTo>
                  <a:lnTo>
                    <a:pt x="2" y="6"/>
                  </a:lnTo>
                  <a:lnTo>
                    <a:pt x="0" y="12"/>
                  </a:lnTo>
                  <a:lnTo>
                    <a:pt x="0" y="18"/>
                  </a:lnTo>
                  <a:lnTo>
                    <a:pt x="2" y="22"/>
                  </a:lnTo>
                  <a:lnTo>
                    <a:pt x="6" y="25"/>
                  </a:lnTo>
                  <a:lnTo>
                    <a:pt x="13" y="28"/>
                  </a:lnTo>
                  <a:lnTo>
                    <a:pt x="19" y="28"/>
                  </a:lnTo>
                  <a:lnTo>
                    <a:pt x="24" y="25"/>
                  </a:lnTo>
                  <a:lnTo>
                    <a:pt x="27" y="20"/>
                  </a:lnTo>
                  <a:lnTo>
                    <a:pt x="28" y="16"/>
                  </a:lnTo>
                  <a:lnTo>
                    <a:pt x="28" y="12"/>
                  </a:lnTo>
                  <a:lnTo>
                    <a:pt x="27" y="7"/>
                  </a:lnTo>
                  <a:lnTo>
                    <a:pt x="22" y="4"/>
                  </a:lnTo>
                  <a:lnTo>
                    <a:pt x="16" y="1"/>
                  </a:lnTo>
                  <a:lnTo>
                    <a:pt x="9" y="0"/>
                  </a:lnTo>
                  <a:lnTo>
                    <a:pt x="5"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1" name="Freeform 351"/>
            <p:cNvSpPr>
              <a:spLocks/>
            </p:cNvSpPr>
            <p:nvPr/>
          </p:nvSpPr>
          <p:spPr bwMode="auto">
            <a:xfrm>
              <a:off x="1234" y="2004"/>
              <a:ext cx="24" cy="25"/>
            </a:xfrm>
            <a:custGeom>
              <a:avLst/>
              <a:gdLst>
                <a:gd name="T0" fmla="*/ 0 w 24"/>
                <a:gd name="T1" fmla="*/ 16 h 25"/>
                <a:gd name="T2" fmla="*/ 0 w 24"/>
                <a:gd name="T3" fmla="*/ 11 h 25"/>
                <a:gd name="T4" fmla="*/ 0 w 24"/>
                <a:gd name="T5" fmla="*/ 7 h 25"/>
                <a:gd name="T6" fmla="*/ 3 w 24"/>
                <a:gd name="T7" fmla="*/ 4 h 25"/>
                <a:gd name="T8" fmla="*/ 7 w 24"/>
                <a:gd name="T9" fmla="*/ 1 h 25"/>
                <a:gd name="T10" fmla="*/ 15 w 24"/>
                <a:gd name="T11" fmla="*/ 0 h 25"/>
                <a:gd name="T12" fmla="*/ 19 w 24"/>
                <a:gd name="T13" fmla="*/ 1 h 25"/>
                <a:gd name="T14" fmla="*/ 22 w 24"/>
                <a:gd name="T15" fmla="*/ 4 h 25"/>
                <a:gd name="T16" fmla="*/ 24 w 24"/>
                <a:gd name="T17" fmla="*/ 8 h 25"/>
                <a:gd name="T18" fmla="*/ 24 w 24"/>
                <a:gd name="T19" fmla="*/ 13 h 25"/>
                <a:gd name="T20" fmla="*/ 22 w 24"/>
                <a:gd name="T21" fmla="*/ 19 h 25"/>
                <a:gd name="T22" fmla="*/ 18 w 24"/>
                <a:gd name="T23" fmla="*/ 22 h 25"/>
                <a:gd name="T24" fmla="*/ 15 w 24"/>
                <a:gd name="T25" fmla="*/ 25 h 25"/>
                <a:gd name="T26" fmla="*/ 10 w 24"/>
                <a:gd name="T27" fmla="*/ 25 h 25"/>
                <a:gd name="T28" fmla="*/ 6 w 24"/>
                <a:gd name="T29" fmla="*/ 22 h 25"/>
                <a:gd name="T30" fmla="*/ 1 w 24"/>
                <a:gd name="T31" fmla="*/ 19 h 25"/>
                <a:gd name="T32" fmla="*/ 0 w 24"/>
                <a:gd name="T33" fmla="*/ 1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5"/>
                <a:gd name="T53" fmla="*/ 24 w 2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5">
                  <a:moveTo>
                    <a:pt x="0" y="16"/>
                  </a:moveTo>
                  <a:lnTo>
                    <a:pt x="0" y="11"/>
                  </a:lnTo>
                  <a:lnTo>
                    <a:pt x="0" y="7"/>
                  </a:lnTo>
                  <a:lnTo>
                    <a:pt x="3" y="4"/>
                  </a:lnTo>
                  <a:lnTo>
                    <a:pt x="7" y="1"/>
                  </a:lnTo>
                  <a:lnTo>
                    <a:pt x="15" y="0"/>
                  </a:lnTo>
                  <a:lnTo>
                    <a:pt x="19" y="1"/>
                  </a:lnTo>
                  <a:lnTo>
                    <a:pt x="22" y="4"/>
                  </a:lnTo>
                  <a:lnTo>
                    <a:pt x="24" y="8"/>
                  </a:lnTo>
                  <a:lnTo>
                    <a:pt x="24" y="13"/>
                  </a:lnTo>
                  <a:lnTo>
                    <a:pt x="22" y="19"/>
                  </a:lnTo>
                  <a:lnTo>
                    <a:pt x="18" y="22"/>
                  </a:lnTo>
                  <a:lnTo>
                    <a:pt x="15" y="25"/>
                  </a:lnTo>
                  <a:lnTo>
                    <a:pt x="10" y="25"/>
                  </a:lnTo>
                  <a:lnTo>
                    <a:pt x="6" y="22"/>
                  </a:lnTo>
                  <a:lnTo>
                    <a:pt x="1"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2" name="Freeform 352"/>
            <p:cNvSpPr>
              <a:spLocks/>
            </p:cNvSpPr>
            <p:nvPr/>
          </p:nvSpPr>
          <p:spPr bwMode="auto">
            <a:xfrm>
              <a:off x="1277" y="2042"/>
              <a:ext cx="20" cy="28"/>
            </a:xfrm>
            <a:custGeom>
              <a:avLst/>
              <a:gdLst>
                <a:gd name="T0" fmla="*/ 7 w 20"/>
                <a:gd name="T1" fmla="*/ 28 h 28"/>
                <a:gd name="T2" fmla="*/ 3 w 20"/>
                <a:gd name="T3" fmla="*/ 27 h 28"/>
                <a:gd name="T4" fmla="*/ 0 w 20"/>
                <a:gd name="T5" fmla="*/ 24 h 28"/>
                <a:gd name="T6" fmla="*/ 0 w 20"/>
                <a:gd name="T7" fmla="*/ 19 h 28"/>
                <a:gd name="T8" fmla="*/ 0 w 20"/>
                <a:gd name="T9" fmla="*/ 13 h 28"/>
                <a:gd name="T10" fmla="*/ 1 w 20"/>
                <a:gd name="T11" fmla="*/ 9 h 28"/>
                <a:gd name="T12" fmla="*/ 4 w 20"/>
                <a:gd name="T13" fmla="*/ 4 h 28"/>
                <a:gd name="T14" fmla="*/ 9 w 20"/>
                <a:gd name="T15" fmla="*/ 1 h 28"/>
                <a:gd name="T16" fmla="*/ 13 w 20"/>
                <a:gd name="T17" fmla="*/ 0 h 28"/>
                <a:gd name="T18" fmla="*/ 16 w 20"/>
                <a:gd name="T19" fmla="*/ 1 h 28"/>
                <a:gd name="T20" fmla="*/ 19 w 20"/>
                <a:gd name="T21" fmla="*/ 4 h 28"/>
                <a:gd name="T22" fmla="*/ 20 w 20"/>
                <a:gd name="T23" fmla="*/ 10 h 28"/>
                <a:gd name="T24" fmla="*/ 20 w 20"/>
                <a:gd name="T25" fmla="*/ 15 h 28"/>
                <a:gd name="T26" fmla="*/ 19 w 20"/>
                <a:gd name="T27" fmla="*/ 19 h 28"/>
                <a:gd name="T28" fmla="*/ 16 w 20"/>
                <a:gd name="T29" fmla="*/ 24 h 28"/>
                <a:gd name="T30" fmla="*/ 13 w 20"/>
                <a:gd name="T31" fmla="*/ 27 h 28"/>
                <a:gd name="T32" fmla="*/ 7 w 20"/>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8"/>
                <a:gd name="T53" fmla="*/ 20 w 20"/>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8">
                  <a:moveTo>
                    <a:pt x="7" y="28"/>
                  </a:moveTo>
                  <a:lnTo>
                    <a:pt x="3" y="27"/>
                  </a:lnTo>
                  <a:lnTo>
                    <a:pt x="0" y="24"/>
                  </a:lnTo>
                  <a:lnTo>
                    <a:pt x="0" y="19"/>
                  </a:lnTo>
                  <a:lnTo>
                    <a:pt x="0" y="13"/>
                  </a:lnTo>
                  <a:lnTo>
                    <a:pt x="1" y="9"/>
                  </a:lnTo>
                  <a:lnTo>
                    <a:pt x="4" y="4"/>
                  </a:lnTo>
                  <a:lnTo>
                    <a:pt x="9" y="1"/>
                  </a:lnTo>
                  <a:lnTo>
                    <a:pt x="13" y="0"/>
                  </a:lnTo>
                  <a:lnTo>
                    <a:pt x="16" y="1"/>
                  </a:lnTo>
                  <a:lnTo>
                    <a:pt x="19" y="4"/>
                  </a:lnTo>
                  <a:lnTo>
                    <a:pt x="20" y="10"/>
                  </a:lnTo>
                  <a:lnTo>
                    <a:pt x="20" y="15"/>
                  </a:lnTo>
                  <a:lnTo>
                    <a:pt x="19" y="19"/>
                  </a:lnTo>
                  <a:lnTo>
                    <a:pt x="16" y="24"/>
                  </a:lnTo>
                  <a:lnTo>
                    <a:pt x="13" y="27"/>
                  </a:lnTo>
                  <a:lnTo>
                    <a:pt x="7"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3" name="Freeform 353"/>
            <p:cNvSpPr>
              <a:spLocks/>
            </p:cNvSpPr>
            <p:nvPr/>
          </p:nvSpPr>
          <p:spPr bwMode="auto">
            <a:xfrm>
              <a:off x="1314" y="2015"/>
              <a:ext cx="25" cy="33"/>
            </a:xfrm>
            <a:custGeom>
              <a:avLst/>
              <a:gdLst>
                <a:gd name="T0" fmla="*/ 1 w 25"/>
                <a:gd name="T1" fmla="*/ 18 h 33"/>
                <a:gd name="T2" fmla="*/ 4 w 25"/>
                <a:gd name="T3" fmla="*/ 12 h 33"/>
                <a:gd name="T4" fmla="*/ 7 w 25"/>
                <a:gd name="T5" fmla="*/ 6 h 33"/>
                <a:gd name="T6" fmla="*/ 10 w 25"/>
                <a:gd name="T7" fmla="*/ 2 h 33"/>
                <a:gd name="T8" fmla="*/ 16 w 25"/>
                <a:gd name="T9" fmla="*/ 0 h 33"/>
                <a:gd name="T10" fmla="*/ 22 w 25"/>
                <a:gd name="T11" fmla="*/ 2 h 33"/>
                <a:gd name="T12" fmla="*/ 25 w 25"/>
                <a:gd name="T13" fmla="*/ 6 h 33"/>
                <a:gd name="T14" fmla="*/ 25 w 25"/>
                <a:gd name="T15" fmla="*/ 11 h 33"/>
                <a:gd name="T16" fmla="*/ 25 w 25"/>
                <a:gd name="T17" fmla="*/ 17 h 33"/>
                <a:gd name="T18" fmla="*/ 22 w 25"/>
                <a:gd name="T19" fmla="*/ 23 h 33"/>
                <a:gd name="T20" fmla="*/ 19 w 25"/>
                <a:gd name="T21" fmla="*/ 27 h 33"/>
                <a:gd name="T22" fmla="*/ 13 w 25"/>
                <a:gd name="T23" fmla="*/ 31 h 33"/>
                <a:gd name="T24" fmla="*/ 8 w 25"/>
                <a:gd name="T25" fmla="*/ 33 h 33"/>
                <a:gd name="T26" fmla="*/ 4 w 25"/>
                <a:gd name="T27" fmla="*/ 31 h 33"/>
                <a:gd name="T28" fmla="*/ 1 w 25"/>
                <a:gd name="T29" fmla="*/ 27 h 33"/>
                <a:gd name="T30" fmla="*/ 0 w 25"/>
                <a:gd name="T31" fmla="*/ 23 h 33"/>
                <a:gd name="T32" fmla="*/ 1 w 25"/>
                <a:gd name="T33" fmla="*/ 1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1" y="18"/>
                  </a:moveTo>
                  <a:lnTo>
                    <a:pt x="4" y="12"/>
                  </a:lnTo>
                  <a:lnTo>
                    <a:pt x="7" y="6"/>
                  </a:lnTo>
                  <a:lnTo>
                    <a:pt x="10" y="2"/>
                  </a:lnTo>
                  <a:lnTo>
                    <a:pt x="16" y="0"/>
                  </a:lnTo>
                  <a:lnTo>
                    <a:pt x="22" y="2"/>
                  </a:lnTo>
                  <a:lnTo>
                    <a:pt x="25" y="6"/>
                  </a:lnTo>
                  <a:lnTo>
                    <a:pt x="25" y="11"/>
                  </a:lnTo>
                  <a:lnTo>
                    <a:pt x="25" y="17"/>
                  </a:lnTo>
                  <a:lnTo>
                    <a:pt x="22" y="23"/>
                  </a:lnTo>
                  <a:lnTo>
                    <a:pt x="19" y="27"/>
                  </a:lnTo>
                  <a:lnTo>
                    <a:pt x="13" y="31"/>
                  </a:lnTo>
                  <a:lnTo>
                    <a:pt x="8" y="33"/>
                  </a:lnTo>
                  <a:lnTo>
                    <a:pt x="4" y="31"/>
                  </a:lnTo>
                  <a:lnTo>
                    <a:pt x="1" y="27"/>
                  </a:lnTo>
                  <a:lnTo>
                    <a:pt x="0" y="23"/>
                  </a:lnTo>
                  <a:lnTo>
                    <a:pt x="1"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4" name="Freeform 354"/>
            <p:cNvSpPr>
              <a:spLocks/>
            </p:cNvSpPr>
            <p:nvPr/>
          </p:nvSpPr>
          <p:spPr bwMode="auto">
            <a:xfrm>
              <a:off x="1348" y="2023"/>
              <a:ext cx="25" cy="25"/>
            </a:xfrm>
            <a:custGeom>
              <a:avLst/>
              <a:gdLst>
                <a:gd name="T0" fmla="*/ 19 w 25"/>
                <a:gd name="T1" fmla="*/ 1 h 25"/>
                <a:gd name="T2" fmla="*/ 22 w 25"/>
                <a:gd name="T3" fmla="*/ 4 h 25"/>
                <a:gd name="T4" fmla="*/ 23 w 25"/>
                <a:gd name="T5" fmla="*/ 9 h 25"/>
                <a:gd name="T6" fmla="*/ 25 w 25"/>
                <a:gd name="T7" fmla="*/ 12 h 25"/>
                <a:gd name="T8" fmla="*/ 23 w 25"/>
                <a:gd name="T9" fmla="*/ 16 h 25"/>
                <a:gd name="T10" fmla="*/ 19 w 25"/>
                <a:gd name="T11" fmla="*/ 20 h 25"/>
                <a:gd name="T12" fmla="*/ 16 w 25"/>
                <a:gd name="T13" fmla="*/ 23 h 25"/>
                <a:gd name="T14" fmla="*/ 11 w 25"/>
                <a:gd name="T15" fmla="*/ 25 h 25"/>
                <a:gd name="T16" fmla="*/ 7 w 25"/>
                <a:gd name="T17" fmla="*/ 25 h 25"/>
                <a:gd name="T18" fmla="*/ 4 w 25"/>
                <a:gd name="T19" fmla="*/ 23 h 25"/>
                <a:gd name="T20" fmla="*/ 1 w 25"/>
                <a:gd name="T21" fmla="*/ 19 h 25"/>
                <a:gd name="T22" fmla="*/ 0 w 25"/>
                <a:gd name="T23" fmla="*/ 15 h 25"/>
                <a:gd name="T24" fmla="*/ 0 w 25"/>
                <a:gd name="T25" fmla="*/ 10 h 25"/>
                <a:gd name="T26" fmla="*/ 3 w 25"/>
                <a:gd name="T27" fmla="*/ 4 h 25"/>
                <a:gd name="T28" fmla="*/ 7 w 25"/>
                <a:gd name="T29" fmla="*/ 1 h 25"/>
                <a:gd name="T30" fmla="*/ 11 w 25"/>
                <a:gd name="T31" fmla="*/ 0 h 25"/>
                <a:gd name="T32" fmla="*/ 19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19" y="1"/>
                  </a:moveTo>
                  <a:lnTo>
                    <a:pt x="22" y="4"/>
                  </a:lnTo>
                  <a:lnTo>
                    <a:pt x="23" y="9"/>
                  </a:lnTo>
                  <a:lnTo>
                    <a:pt x="25" y="12"/>
                  </a:lnTo>
                  <a:lnTo>
                    <a:pt x="23" y="16"/>
                  </a:lnTo>
                  <a:lnTo>
                    <a:pt x="19" y="20"/>
                  </a:lnTo>
                  <a:lnTo>
                    <a:pt x="16" y="23"/>
                  </a:lnTo>
                  <a:lnTo>
                    <a:pt x="11" y="25"/>
                  </a:lnTo>
                  <a:lnTo>
                    <a:pt x="7" y="25"/>
                  </a:lnTo>
                  <a:lnTo>
                    <a:pt x="4" y="23"/>
                  </a:lnTo>
                  <a:lnTo>
                    <a:pt x="1" y="19"/>
                  </a:lnTo>
                  <a:lnTo>
                    <a:pt x="0" y="15"/>
                  </a:lnTo>
                  <a:lnTo>
                    <a:pt x="0" y="10"/>
                  </a:lnTo>
                  <a:lnTo>
                    <a:pt x="3" y="4"/>
                  </a:lnTo>
                  <a:lnTo>
                    <a:pt x="7" y="1"/>
                  </a:lnTo>
                  <a:lnTo>
                    <a:pt x="11" y="0"/>
                  </a:lnTo>
                  <a:lnTo>
                    <a:pt x="19"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5" name="Freeform 355"/>
            <p:cNvSpPr>
              <a:spLocks/>
            </p:cNvSpPr>
            <p:nvPr/>
          </p:nvSpPr>
          <p:spPr bwMode="auto">
            <a:xfrm>
              <a:off x="1064" y="2058"/>
              <a:ext cx="210" cy="145"/>
            </a:xfrm>
            <a:custGeom>
              <a:avLst/>
              <a:gdLst>
                <a:gd name="T0" fmla="*/ 205 w 210"/>
                <a:gd name="T1" fmla="*/ 15 h 145"/>
                <a:gd name="T2" fmla="*/ 201 w 210"/>
                <a:gd name="T3" fmla="*/ 12 h 145"/>
                <a:gd name="T4" fmla="*/ 199 w 210"/>
                <a:gd name="T5" fmla="*/ 6 h 145"/>
                <a:gd name="T6" fmla="*/ 189 w 210"/>
                <a:gd name="T7" fmla="*/ 16 h 145"/>
                <a:gd name="T8" fmla="*/ 168 w 210"/>
                <a:gd name="T9" fmla="*/ 12 h 145"/>
                <a:gd name="T10" fmla="*/ 124 w 210"/>
                <a:gd name="T11" fmla="*/ 3 h 145"/>
                <a:gd name="T12" fmla="*/ 90 w 210"/>
                <a:gd name="T13" fmla="*/ 2 h 145"/>
                <a:gd name="T14" fmla="*/ 84 w 210"/>
                <a:gd name="T15" fmla="*/ 8 h 145"/>
                <a:gd name="T16" fmla="*/ 114 w 210"/>
                <a:gd name="T17" fmla="*/ 6 h 145"/>
                <a:gd name="T18" fmla="*/ 151 w 210"/>
                <a:gd name="T19" fmla="*/ 15 h 145"/>
                <a:gd name="T20" fmla="*/ 176 w 210"/>
                <a:gd name="T21" fmla="*/ 27 h 145"/>
                <a:gd name="T22" fmla="*/ 173 w 210"/>
                <a:gd name="T23" fmla="*/ 33 h 145"/>
                <a:gd name="T24" fmla="*/ 157 w 210"/>
                <a:gd name="T25" fmla="*/ 42 h 145"/>
                <a:gd name="T26" fmla="*/ 139 w 210"/>
                <a:gd name="T27" fmla="*/ 45 h 145"/>
                <a:gd name="T28" fmla="*/ 106 w 210"/>
                <a:gd name="T29" fmla="*/ 36 h 145"/>
                <a:gd name="T30" fmla="*/ 71 w 210"/>
                <a:gd name="T31" fmla="*/ 33 h 145"/>
                <a:gd name="T32" fmla="*/ 53 w 210"/>
                <a:gd name="T33" fmla="*/ 40 h 145"/>
                <a:gd name="T34" fmla="*/ 65 w 210"/>
                <a:gd name="T35" fmla="*/ 40 h 145"/>
                <a:gd name="T36" fmla="*/ 83 w 210"/>
                <a:gd name="T37" fmla="*/ 40 h 145"/>
                <a:gd name="T38" fmla="*/ 103 w 210"/>
                <a:gd name="T39" fmla="*/ 43 h 145"/>
                <a:gd name="T40" fmla="*/ 129 w 210"/>
                <a:gd name="T41" fmla="*/ 50 h 145"/>
                <a:gd name="T42" fmla="*/ 132 w 210"/>
                <a:gd name="T43" fmla="*/ 59 h 145"/>
                <a:gd name="T44" fmla="*/ 100 w 210"/>
                <a:gd name="T45" fmla="*/ 70 h 145"/>
                <a:gd name="T46" fmla="*/ 71 w 210"/>
                <a:gd name="T47" fmla="*/ 65 h 145"/>
                <a:gd name="T48" fmla="*/ 46 w 210"/>
                <a:gd name="T49" fmla="*/ 59 h 145"/>
                <a:gd name="T50" fmla="*/ 55 w 210"/>
                <a:gd name="T51" fmla="*/ 67 h 145"/>
                <a:gd name="T52" fmla="*/ 78 w 210"/>
                <a:gd name="T53" fmla="*/ 77 h 145"/>
                <a:gd name="T54" fmla="*/ 52 w 210"/>
                <a:gd name="T55" fmla="*/ 86 h 145"/>
                <a:gd name="T56" fmla="*/ 18 w 210"/>
                <a:gd name="T57" fmla="*/ 96 h 145"/>
                <a:gd name="T58" fmla="*/ 0 w 210"/>
                <a:gd name="T59" fmla="*/ 102 h 145"/>
                <a:gd name="T60" fmla="*/ 10 w 210"/>
                <a:gd name="T61" fmla="*/ 104 h 145"/>
                <a:gd name="T62" fmla="*/ 38 w 210"/>
                <a:gd name="T63" fmla="*/ 101 h 145"/>
                <a:gd name="T64" fmla="*/ 72 w 210"/>
                <a:gd name="T65" fmla="*/ 92 h 145"/>
                <a:gd name="T66" fmla="*/ 86 w 210"/>
                <a:gd name="T67" fmla="*/ 98 h 145"/>
                <a:gd name="T68" fmla="*/ 72 w 210"/>
                <a:gd name="T69" fmla="*/ 139 h 145"/>
                <a:gd name="T70" fmla="*/ 74 w 210"/>
                <a:gd name="T71" fmla="*/ 145 h 145"/>
                <a:gd name="T72" fmla="*/ 92 w 210"/>
                <a:gd name="T73" fmla="*/ 114 h 145"/>
                <a:gd name="T74" fmla="*/ 106 w 210"/>
                <a:gd name="T75" fmla="*/ 84 h 145"/>
                <a:gd name="T76" fmla="*/ 127 w 210"/>
                <a:gd name="T77" fmla="*/ 76 h 145"/>
                <a:gd name="T78" fmla="*/ 146 w 210"/>
                <a:gd name="T79" fmla="*/ 67 h 145"/>
                <a:gd name="T80" fmla="*/ 148 w 210"/>
                <a:gd name="T81" fmla="*/ 96 h 145"/>
                <a:gd name="T82" fmla="*/ 139 w 210"/>
                <a:gd name="T83" fmla="*/ 133 h 145"/>
                <a:gd name="T84" fmla="*/ 146 w 210"/>
                <a:gd name="T85" fmla="*/ 126 h 145"/>
                <a:gd name="T86" fmla="*/ 163 w 210"/>
                <a:gd name="T87" fmla="*/ 79 h 145"/>
                <a:gd name="T88" fmla="*/ 177 w 210"/>
                <a:gd name="T89" fmla="*/ 46 h 145"/>
                <a:gd name="T90" fmla="*/ 191 w 210"/>
                <a:gd name="T91" fmla="*/ 33 h 145"/>
                <a:gd name="T92" fmla="*/ 195 w 210"/>
                <a:gd name="T93" fmla="*/ 40 h 145"/>
                <a:gd name="T94" fmla="*/ 191 w 210"/>
                <a:gd name="T95" fmla="*/ 89 h 145"/>
                <a:gd name="T96" fmla="*/ 202 w 210"/>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145"/>
                <a:gd name="T149" fmla="*/ 210 w 210"/>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145">
                  <a:moveTo>
                    <a:pt x="210" y="18"/>
                  </a:moveTo>
                  <a:lnTo>
                    <a:pt x="208" y="16"/>
                  </a:lnTo>
                  <a:lnTo>
                    <a:pt x="205" y="15"/>
                  </a:lnTo>
                  <a:lnTo>
                    <a:pt x="204" y="15"/>
                  </a:lnTo>
                  <a:lnTo>
                    <a:pt x="202" y="14"/>
                  </a:lnTo>
                  <a:lnTo>
                    <a:pt x="201" y="12"/>
                  </a:lnTo>
                  <a:lnTo>
                    <a:pt x="201" y="9"/>
                  </a:lnTo>
                  <a:lnTo>
                    <a:pt x="199" y="8"/>
                  </a:lnTo>
                  <a:lnTo>
                    <a:pt x="199" y="6"/>
                  </a:lnTo>
                  <a:lnTo>
                    <a:pt x="196" y="11"/>
                  </a:lnTo>
                  <a:lnTo>
                    <a:pt x="194" y="14"/>
                  </a:lnTo>
                  <a:lnTo>
                    <a:pt x="189" y="16"/>
                  </a:lnTo>
                  <a:lnTo>
                    <a:pt x="188" y="18"/>
                  </a:lnTo>
                  <a:lnTo>
                    <a:pt x="179" y="15"/>
                  </a:lnTo>
                  <a:lnTo>
                    <a:pt x="168" y="12"/>
                  </a:lnTo>
                  <a:lnTo>
                    <a:pt x="154" y="9"/>
                  </a:lnTo>
                  <a:lnTo>
                    <a:pt x="139" y="5"/>
                  </a:lnTo>
                  <a:lnTo>
                    <a:pt x="124" y="3"/>
                  </a:lnTo>
                  <a:lnTo>
                    <a:pt x="109" y="2"/>
                  </a:lnTo>
                  <a:lnTo>
                    <a:pt x="99" y="0"/>
                  </a:lnTo>
                  <a:lnTo>
                    <a:pt x="90" y="2"/>
                  </a:lnTo>
                  <a:lnTo>
                    <a:pt x="81" y="5"/>
                  </a:lnTo>
                  <a:lnTo>
                    <a:pt x="80" y="6"/>
                  </a:lnTo>
                  <a:lnTo>
                    <a:pt x="84" y="8"/>
                  </a:lnTo>
                  <a:lnTo>
                    <a:pt x="90" y="6"/>
                  </a:lnTo>
                  <a:lnTo>
                    <a:pt x="102" y="5"/>
                  </a:lnTo>
                  <a:lnTo>
                    <a:pt x="114" y="6"/>
                  </a:lnTo>
                  <a:lnTo>
                    <a:pt x="126" y="8"/>
                  </a:lnTo>
                  <a:lnTo>
                    <a:pt x="139" y="11"/>
                  </a:lnTo>
                  <a:lnTo>
                    <a:pt x="151" y="15"/>
                  </a:lnTo>
                  <a:lnTo>
                    <a:pt x="161" y="18"/>
                  </a:lnTo>
                  <a:lnTo>
                    <a:pt x="170" y="22"/>
                  </a:lnTo>
                  <a:lnTo>
                    <a:pt x="176" y="27"/>
                  </a:lnTo>
                  <a:lnTo>
                    <a:pt x="179" y="30"/>
                  </a:lnTo>
                  <a:lnTo>
                    <a:pt x="177" y="31"/>
                  </a:lnTo>
                  <a:lnTo>
                    <a:pt x="173" y="33"/>
                  </a:lnTo>
                  <a:lnTo>
                    <a:pt x="168" y="36"/>
                  </a:lnTo>
                  <a:lnTo>
                    <a:pt x="163" y="39"/>
                  </a:lnTo>
                  <a:lnTo>
                    <a:pt x="157" y="42"/>
                  </a:lnTo>
                  <a:lnTo>
                    <a:pt x="151" y="45"/>
                  </a:lnTo>
                  <a:lnTo>
                    <a:pt x="146" y="48"/>
                  </a:lnTo>
                  <a:lnTo>
                    <a:pt x="139" y="45"/>
                  </a:lnTo>
                  <a:lnTo>
                    <a:pt x="130" y="42"/>
                  </a:lnTo>
                  <a:lnTo>
                    <a:pt x="118" y="39"/>
                  </a:lnTo>
                  <a:lnTo>
                    <a:pt x="106" y="36"/>
                  </a:lnTo>
                  <a:lnTo>
                    <a:pt x="93" y="34"/>
                  </a:lnTo>
                  <a:lnTo>
                    <a:pt x="81" y="33"/>
                  </a:lnTo>
                  <a:lnTo>
                    <a:pt x="71" y="33"/>
                  </a:lnTo>
                  <a:lnTo>
                    <a:pt x="62" y="36"/>
                  </a:lnTo>
                  <a:lnTo>
                    <a:pt x="56" y="39"/>
                  </a:lnTo>
                  <a:lnTo>
                    <a:pt x="53" y="40"/>
                  </a:lnTo>
                  <a:lnTo>
                    <a:pt x="53" y="42"/>
                  </a:lnTo>
                  <a:lnTo>
                    <a:pt x="61" y="40"/>
                  </a:lnTo>
                  <a:lnTo>
                    <a:pt x="65" y="40"/>
                  </a:lnTo>
                  <a:lnTo>
                    <a:pt x="71" y="40"/>
                  </a:lnTo>
                  <a:lnTo>
                    <a:pt x="77" y="40"/>
                  </a:lnTo>
                  <a:lnTo>
                    <a:pt x="83" y="40"/>
                  </a:lnTo>
                  <a:lnTo>
                    <a:pt x="90" y="40"/>
                  </a:lnTo>
                  <a:lnTo>
                    <a:pt x="96" y="42"/>
                  </a:lnTo>
                  <a:lnTo>
                    <a:pt x="103" y="43"/>
                  </a:lnTo>
                  <a:lnTo>
                    <a:pt x="109" y="45"/>
                  </a:lnTo>
                  <a:lnTo>
                    <a:pt x="120" y="48"/>
                  </a:lnTo>
                  <a:lnTo>
                    <a:pt x="129" y="50"/>
                  </a:lnTo>
                  <a:lnTo>
                    <a:pt x="134" y="52"/>
                  </a:lnTo>
                  <a:lnTo>
                    <a:pt x="139" y="55"/>
                  </a:lnTo>
                  <a:lnTo>
                    <a:pt x="132" y="59"/>
                  </a:lnTo>
                  <a:lnTo>
                    <a:pt x="120" y="64"/>
                  </a:lnTo>
                  <a:lnTo>
                    <a:pt x="108" y="67"/>
                  </a:lnTo>
                  <a:lnTo>
                    <a:pt x="100" y="70"/>
                  </a:lnTo>
                  <a:lnTo>
                    <a:pt x="93" y="71"/>
                  </a:lnTo>
                  <a:lnTo>
                    <a:pt x="83" y="68"/>
                  </a:lnTo>
                  <a:lnTo>
                    <a:pt x="71" y="65"/>
                  </a:lnTo>
                  <a:lnTo>
                    <a:pt x="62" y="62"/>
                  </a:lnTo>
                  <a:lnTo>
                    <a:pt x="53" y="59"/>
                  </a:lnTo>
                  <a:lnTo>
                    <a:pt x="46" y="59"/>
                  </a:lnTo>
                  <a:lnTo>
                    <a:pt x="41" y="61"/>
                  </a:lnTo>
                  <a:lnTo>
                    <a:pt x="46" y="64"/>
                  </a:lnTo>
                  <a:lnTo>
                    <a:pt x="55" y="67"/>
                  </a:lnTo>
                  <a:lnTo>
                    <a:pt x="65" y="70"/>
                  </a:lnTo>
                  <a:lnTo>
                    <a:pt x="72" y="74"/>
                  </a:lnTo>
                  <a:lnTo>
                    <a:pt x="78" y="77"/>
                  </a:lnTo>
                  <a:lnTo>
                    <a:pt x="72" y="79"/>
                  </a:lnTo>
                  <a:lnTo>
                    <a:pt x="64" y="82"/>
                  </a:lnTo>
                  <a:lnTo>
                    <a:pt x="52" y="86"/>
                  </a:lnTo>
                  <a:lnTo>
                    <a:pt x="40" y="89"/>
                  </a:lnTo>
                  <a:lnTo>
                    <a:pt x="28" y="92"/>
                  </a:lnTo>
                  <a:lnTo>
                    <a:pt x="18" y="96"/>
                  </a:lnTo>
                  <a:lnTo>
                    <a:pt x="9" y="99"/>
                  </a:lnTo>
                  <a:lnTo>
                    <a:pt x="5" y="101"/>
                  </a:lnTo>
                  <a:lnTo>
                    <a:pt x="0" y="102"/>
                  </a:lnTo>
                  <a:lnTo>
                    <a:pt x="0" y="104"/>
                  </a:lnTo>
                  <a:lnTo>
                    <a:pt x="3" y="104"/>
                  </a:lnTo>
                  <a:lnTo>
                    <a:pt x="10" y="104"/>
                  </a:lnTo>
                  <a:lnTo>
                    <a:pt x="18" y="104"/>
                  </a:lnTo>
                  <a:lnTo>
                    <a:pt x="28" y="102"/>
                  </a:lnTo>
                  <a:lnTo>
                    <a:pt x="38" y="101"/>
                  </a:lnTo>
                  <a:lnTo>
                    <a:pt x="52" y="98"/>
                  </a:lnTo>
                  <a:lnTo>
                    <a:pt x="62" y="95"/>
                  </a:lnTo>
                  <a:lnTo>
                    <a:pt x="72" y="92"/>
                  </a:lnTo>
                  <a:lnTo>
                    <a:pt x="81" y="89"/>
                  </a:lnTo>
                  <a:lnTo>
                    <a:pt x="87" y="86"/>
                  </a:lnTo>
                  <a:lnTo>
                    <a:pt x="86" y="98"/>
                  </a:lnTo>
                  <a:lnTo>
                    <a:pt x="83" y="114"/>
                  </a:lnTo>
                  <a:lnTo>
                    <a:pt x="78" y="129"/>
                  </a:lnTo>
                  <a:lnTo>
                    <a:pt x="72" y="139"/>
                  </a:lnTo>
                  <a:lnTo>
                    <a:pt x="69" y="144"/>
                  </a:lnTo>
                  <a:lnTo>
                    <a:pt x="71" y="145"/>
                  </a:lnTo>
                  <a:lnTo>
                    <a:pt x="74" y="145"/>
                  </a:lnTo>
                  <a:lnTo>
                    <a:pt x="77" y="141"/>
                  </a:lnTo>
                  <a:lnTo>
                    <a:pt x="83" y="130"/>
                  </a:lnTo>
                  <a:lnTo>
                    <a:pt x="92" y="114"/>
                  </a:lnTo>
                  <a:lnTo>
                    <a:pt x="99" y="98"/>
                  </a:lnTo>
                  <a:lnTo>
                    <a:pt x="102" y="86"/>
                  </a:lnTo>
                  <a:lnTo>
                    <a:pt x="106" y="84"/>
                  </a:lnTo>
                  <a:lnTo>
                    <a:pt x="114" y="82"/>
                  </a:lnTo>
                  <a:lnTo>
                    <a:pt x="120" y="79"/>
                  </a:lnTo>
                  <a:lnTo>
                    <a:pt x="127" y="76"/>
                  </a:lnTo>
                  <a:lnTo>
                    <a:pt x="134" y="73"/>
                  </a:lnTo>
                  <a:lnTo>
                    <a:pt x="140" y="70"/>
                  </a:lnTo>
                  <a:lnTo>
                    <a:pt x="146" y="67"/>
                  </a:lnTo>
                  <a:lnTo>
                    <a:pt x="149" y="65"/>
                  </a:lnTo>
                  <a:lnTo>
                    <a:pt x="149" y="79"/>
                  </a:lnTo>
                  <a:lnTo>
                    <a:pt x="148" y="96"/>
                  </a:lnTo>
                  <a:lnTo>
                    <a:pt x="145" y="114"/>
                  </a:lnTo>
                  <a:lnTo>
                    <a:pt x="142" y="126"/>
                  </a:lnTo>
                  <a:lnTo>
                    <a:pt x="139" y="133"/>
                  </a:lnTo>
                  <a:lnTo>
                    <a:pt x="139" y="135"/>
                  </a:lnTo>
                  <a:lnTo>
                    <a:pt x="142" y="133"/>
                  </a:lnTo>
                  <a:lnTo>
                    <a:pt x="146" y="126"/>
                  </a:lnTo>
                  <a:lnTo>
                    <a:pt x="152" y="114"/>
                  </a:lnTo>
                  <a:lnTo>
                    <a:pt x="158" y="96"/>
                  </a:lnTo>
                  <a:lnTo>
                    <a:pt x="163" y="79"/>
                  </a:lnTo>
                  <a:lnTo>
                    <a:pt x="163" y="61"/>
                  </a:lnTo>
                  <a:lnTo>
                    <a:pt x="171" y="53"/>
                  </a:lnTo>
                  <a:lnTo>
                    <a:pt x="177" y="46"/>
                  </a:lnTo>
                  <a:lnTo>
                    <a:pt x="183" y="40"/>
                  </a:lnTo>
                  <a:lnTo>
                    <a:pt x="188" y="36"/>
                  </a:lnTo>
                  <a:lnTo>
                    <a:pt x="191" y="33"/>
                  </a:lnTo>
                  <a:lnTo>
                    <a:pt x="194" y="33"/>
                  </a:lnTo>
                  <a:lnTo>
                    <a:pt x="195" y="36"/>
                  </a:lnTo>
                  <a:lnTo>
                    <a:pt x="195" y="40"/>
                  </a:lnTo>
                  <a:lnTo>
                    <a:pt x="194" y="53"/>
                  </a:lnTo>
                  <a:lnTo>
                    <a:pt x="192" y="71"/>
                  </a:lnTo>
                  <a:lnTo>
                    <a:pt x="191" y="89"/>
                  </a:lnTo>
                  <a:lnTo>
                    <a:pt x="189" y="102"/>
                  </a:lnTo>
                  <a:lnTo>
                    <a:pt x="196" y="87"/>
                  </a:lnTo>
                  <a:lnTo>
                    <a:pt x="202" y="62"/>
                  </a:lnTo>
                  <a:lnTo>
                    <a:pt x="207" y="37"/>
                  </a:lnTo>
                  <a:lnTo>
                    <a:pt x="210" y="18"/>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6" name="Freeform 356"/>
            <p:cNvSpPr>
              <a:spLocks/>
            </p:cNvSpPr>
            <p:nvPr/>
          </p:nvSpPr>
          <p:spPr bwMode="auto">
            <a:xfrm>
              <a:off x="1077" y="1802"/>
              <a:ext cx="170" cy="160"/>
            </a:xfrm>
            <a:custGeom>
              <a:avLst/>
              <a:gdLst>
                <a:gd name="T0" fmla="*/ 164 w 170"/>
                <a:gd name="T1" fmla="*/ 157 h 160"/>
                <a:gd name="T2" fmla="*/ 169 w 170"/>
                <a:gd name="T3" fmla="*/ 153 h 160"/>
                <a:gd name="T4" fmla="*/ 163 w 170"/>
                <a:gd name="T5" fmla="*/ 144 h 160"/>
                <a:gd name="T6" fmla="*/ 152 w 170"/>
                <a:gd name="T7" fmla="*/ 131 h 160"/>
                <a:gd name="T8" fmla="*/ 150 w 170"/>
                <a:gd name="T9" fmla="*/ 113 h 160"/>
                <a:gd name="T10" fmla="*/ 145 w 170"/>
                <a:gd name="T11" fmla="*/ 74 h 160"/>
                <a:gd name="T12" fmla="*/ 138 w 170"/>
                <a:gd name="T13" fmla="*/ 55 h 160"/>
                <a:gd name="T14" fmla="*/ 133 w 170"/>
                <a:gd name="T15" fmla="*/ 55 h 160"/>
                <a:gd name="T16" fmla="*/ 136 w 170"/>
                <a:gd name="T17" fmla="*/ 73 h 160"/>
                <a:gd name="T18" fmla="*/ 138 w 170"/>
                <a:gd name="T19" fmla="*/ 105 h 160"/>
                <a:gd name="T20" fmla="*/ 127 w 170"/>
                <a:gd name="T21" fmla="*/ 110 h 160"/>
                <a:gd name="T22" fmla="*/ 110 w 170"/>
                <a:gd name="T23" fmla="*/ 97 h 160"/>
                <a:gd name="T24" fmla="*/ 99 w 170"/>
                <a:gd name="T25" fmla="*/ 82 h 160"/>
                <a:gd name="T26" fmla="*/ 92 w 170"/>
                <a:gd name="T27" fmla="*/ 51 h 160"/>
                <a:gd name="T28" fmla="*/ 90 w 170"/>
                <a:gd name="T29" fmla="*/ 30 h 160"/>
                <a:gd name="T30" fmla="*/ 89 w 170"/>
                <a:gd name="T31" fmla="*/ 12 h 160"/>
                <a:gd name="T32" fmla="*/ 83 w 170"/>
                <a:gd name="T33" fmla="*/ 3 h 160"/>
                <a:gd name="T34" fmla="*/ 83 w 170"/>
                <a:gd name="T35" fmla="*/ 9 h 160"/>
                <a:gd name="T36" fmla="*/ 85 w 170"/>
                <a:gd name="T37" fmla="*/ 24 h 160"/>
                <a:gd name="T38" fmla="*/ 82 w 170"/>
                <a:gd name="T39" fmla="*/ 37 h 160"/>
                <a:gd name="T40" fmla="*/ 82 w 170"/>
                <a:gd name="T41" fmla="*/ 51 h 160"/>
                <a:gd name="T42" fmla="*/ 85 w 170"/>
                <a:gd name="T43" fmla="*/ 73 h 160"/>
                <a:gd name="T44" fmla="*/ 74 w 170"/>
                <a:gd name="T45" fmla="*/ 71 h 160"/>
                <a:gd name="T46" fmla="*/ 51 w 170"/>
                <a:gd name="T47" fmla="*/ 46 h 160"/>
                <a:gd name="T48" fmla="*/ 27 w 170"/>
                <a:gd name="T49" fmla="*/ 21 h 160"/>
                <a:gd name="T50" fmla="*/ 8 w 170"/>
                <a:gd name="T51" fmla="*/ 3 h 160"/>
                <a:gd name="T52" fmla="*/ 11 w 170"/>
                <a:gd name="T53" fmla="*/ 15 h 160"/>
                <a:gd name="T54" fmla="*/ 34 w 170"/>
                <a:gd name="T55" fmla="*/ 46 h 160"/>
                <a:gd name="T56" fmla="*/ 48 w 170"/>
                <a:gd name="T57" fmla="*/ 66 h 160"/>
                <a:gd name="T58" fmla="*/ 70 w 170"/>
                <a:gd name="T59" fmla="*/ 85 h 160"/>
                <a:gd name="T60" fmla="*/ 70 w 170"/>
                <a:gd name="T61" fmla="*/ 91 h 160"/>
                <a:gd name="T62" fmla="*/ 48 w 170"/>
                <a:gd name="T63" fmla="*/ 86 h 160"/>
                <a:gd name="T64" fmla="*/ 36 w 170"/>
                <a:gd name="T65" fmla="*/ 79 h 160"/>
                <a:gd name="T66" fmla="*/ 30 w 170"/>
                <a:gd name="T67" fmla="*/ 80 h 160"/>
                <a:gd name="T68" fmla="*/ 37 w 170"/>
                <a:gd name="T69" fmla="*/ 88 h 160"/>
                <a:gd name="T70" fmla="*/ 52 w 170"/>
                <a:gd name="T71" fmla="*/ 97 h 160"/>
                <a:gd name="T72" fmla="*/ 71 w 170"/>
                <a:gd name="T73" fmla="*/ 104 h 160"/>
                <a:gd name="T74" fmla="*/ 90 w 170"/>
                <a:gd name="T75" fmla="*/ 108 h 160"/>
                <a:gd name="T76" fmla="*/ 107 w 170"/>
                <a:gd name="T77" fmla="*/ 111 h 160"/>
                <a:gd name="T78" fmla="*/ 126 w 170"/>
                <a:gd name="T79" fmla="*/ 125 h 160"/>
                <a:gd name="T80" fmla="*/ 127 w 170"/>
                <a:gd name="T81" fmla="*/ 134 h 160"/>
                <a:gd name="T82" fmla="*/ 114 w 170"/>
                <a:gd name="T83" fmla="*/ 138 h 160"/>
                <a:gd name="T84" fmla="*/ 99 w 170"/>
                <a:gd name="T85" fmla="*/ 139 h 160"/>
                <a:gd name="T86" fmla="*/ 86 w 170"/>
                <a:gd name="T87" fmla="*/ 139 h 160"/>
                <a:gd name="T88" fmla="*/ 73 w 170"/>
                <a:gd name="T89" fmla="*/ 138 h 160"/>
                <a:gd name="T90" fmla="*/ 71 w 170"/>
                <a:gd name="T91" fmla="*/ 142 h 160"/>
                <a:gd name="T92" fmla="*/ 89 w 170"/>
                <a:gd name="T93" fmla="*/ 147 h 160"/>
                <a:gd name="T94" fmla="*/ 108 w 170"/>
                <a:gd name="T95" fmla="*/ 147 h 160"/>
                <a:gd name="T96" fmla="*/ 126 w 170"/>
                <a:gd name="T97" fmla="*/ 147 h 160"/>
                <a:gd name="T98" fmla="*/ 141 w 170"/>
                <a:gd name="T99" fmla="*/ 145 h 160"/>
                <a:gd name="T100" fmla="*/ 152 w 170"/>
                <a:gd name="T101" fmla="*/ 147 h 160"/>
                <a:gd name="T102" fmla="*/ 160 w 170"/>
                <a:gd name="T103" fmla="*/ 156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0"/>
                <a:gd name="T158" fmla="*/ 170 w 170"/>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0">
                  <a:moveTo>
                    <a:pt x="163" y="160"/>
                  </a:moveTo>
                  <a:lnTo>
                    <a:pt x="164" y="157"/>
                  </a:lnTo>
                  <a:lnTo>
                    <a:pt x="166" y="154"/>
                  </a:lnTo>
                  <a:lnTo>
                    <a:pt x="169" y="153"/>
                  </a:lnTo>
                  <a:lnTo>
                    <a:pt x="170" y="150"/>
                  </a:lnTo>
                  <a:lnTo>
                    <a:pt x="163" y="144"/>
                  </a:lnTo>
                  <a:lnTo>
                    <a:pt x="157" y="138"/>
                  </a:lnTo>
                  <a:lnTo>
                    <a:pt x="152" y="131"/>
                  </a:lnTo>
                  <a:lnTo>
                    <a:pt x="151" y="125"/>
                  </a:lnTo>
                  <a:lnTo>
                    <a:pt x="150" y="113"/>
                  </a:lnTo>
                  <a:lnTo>
                    <a:pt x="148" y="94"/>
                  </a:lnTo>
                  <a:lnTo>
                    <a:pt x="145" y="74"/>
                  </a:lnTo>
                  <a:lnTo>
                    <a:pt x="142" y="61"/>
                  </a:lnTo>
                  <a:lnTo>
                    <a:pt x="138" y="55"/>
                  </a:lnTo>
                  <a:lnTo>
                    <a:pt x="135" y="54"/>
                  </a:lnTo>
                  <a:lnTo>
                    <a:pt x="133" y="55"/>
                  </a:lnTo>
                  <a:lnTo>
                    <a:pt x="135" y="61"/>
                  </a:lnTo>
                  <a:lnTo>
                    <a:pt x="136" y="73"/>
                  </a:lnTo>
                  <a:lnTo>
                    <a:pt x="138" y="89"/>
                  </a:lnTo>
                  <a:lnTo>
                    <a:pt x="138" y="105"/>
                  </a:lnTo>
                  <a:lnTo>
                    <a:pt x="136" y="116"/>
                  </a:lnTo>
                  <a:lnTo>
                    <a:pt x="127" y="110"/>
                  </a:lnTo>
                  <a:lnTo>
                    <a:pt x="119" y="104"/>
                  </a:lnTo>
                  <a:lnTo>
                    <a:pt x="110" y="97"/>
                  </a:lnTo>
                  <a:lnTo>
                    <a:pt x="104" y="91"/>
                  </a:lnTo>
                  <a:lnTo>
                    <a:pt x="99" y="82"/>
                  </a:lnTo>
                  <a:lnTo>
                    <a:pt x="95" y="67"/>
                  </a:lnTo>
                  <a:lnTo>
                    <a:pt x="92" y="51"/>
                  </a:lnTo>
                  <a:lnTo>
                    <a:pt x="90" y="39"/>
                  </a:lnTo>
                  <a:lnTo>
                    <a:pt x="90" y="30"/>
                  </a:lnTo>
                  <a:lnTo>
                    <a:pt x="90" y="21"/>
                  </a:lnTo>
                  <a:lnTo>
                    <a:pt x="89" y="12"/>
                  </a:lnTo>
                  <a:lnTo>
                    <a:pt x="86" y="6"/>
                  </a:lnTo>
                  <a:lnTo>
                    <a:pt x="83" y="3"/>
                  </a:lnTo>
                  <a:lnTo>
                    <a:pt x="83" y="5"/>
                  </a:lnTo>
                  <a:lnTo>
                    <a:pt x="83" y="9"/>
                  </a:lnTo>
                  <a:lnTo>
                    <a:pt x="85" y="17"/>
                  </a:lnTo>
                  <a:lnTo>
                    <a:pt x="85" y="24"/>
                  </a:lnTo>
                  <a:lnTo>
                    <a:pt x="83" y="32"/>
                  </a:lnTo>
                  <a:lnTo>
                    <a:pt x="82" y="37"/>
                  </a:lnTo>
                  <a:lnTo>
                    <a:pt x="82" y="43"/>
                  </a:lnTo>
                  <a:lnTo>
                    <a:pt x="82" y="51"/>
                  </a:lnTo>
                  <a:lnTo>
                    <a:pt x="83" y="63"/>
                  </a:lnTo>
                  <a:lnTo>
                    <a:pt x="85" y="73"/>
                  </a:lnTo>
                  <a:lnTo>
                    <a:pt x="86" y="82"/>
                  </a:lnTo>
                  <a:lnTo>
                    <a:pt x="74" y="71"/>
                  </a:lnTo>
                  <a:lnTo>
                    <a:pt x="62" y="60"/>
                  </a:lnTo>
                  <a:lnTo>
                    <a:pt x="51" y="46"/>
                  </a:lnTo>
                  <a:lnTo>
                    <a:pt x="39" y="33"/>
                  </a:lnTo>
                  <a:lnTo>
                    <a:pt x="27" y="21"/>
                  </a:lnTo>
                  <a:lnTo>
                    <a:pt x="17" y="11"/>
                  </a:lnTo>
                  <a:lnTo>
                    <a:pt x="8" y="3"/>
                  </a:lnTo>
                  <a:lnTo>
                    <a:pt x="0" y="0"/>
                  </a:lnTo>
                  <a:lnTo>
                    <a:pt x="11" y="15"/>
                  </a:lnTo>
                  <a:lnTo>
                    <a:pt x="24" y="32"/>
                  </a:lnTo>
                  <a:lnTo>
                    <a:pt x="34" y="46"/>
                  </a:lnTo>
                  <a:lnTo>
                    <a:pt x="42" y="57"/>
                  </a:lnTo>
                  <a:lnTo>
                    <a:pt x="48" y="66"/>
                  </a:lnTo>
                  <a:lnTo>
                    <a:pt x="59" y="76"/>
                  </a:lnTo>
                  <a:lnTo>
                    <a:pt x="70" y="85"/>
                  </a:lnTo>
                  <a:lnTo>
                    <a:pt x="79" y="91"/>
                  </a:lnTo>
                  <a:lnTo>
                    <a:pt x="70" y="91"/>
                  </a:lnTo>
                  <a:lnTo>
                    <a:pt x="58" y="89"/>
                  </a:lnTo>
                  <a:lnTo>
                    <a:pt x="48" y="86"/>
                  </a:lnTo>
                  <a:lnTo>
                    <a:pt x="40" y="82"/>
                  </a:lnTo>
                  <a:lnTo>
                    <a:pt x="36" y="79"/>
                  </a:lnTo>
                  <a:lnTo>
                    <a:pt x="31" y="79"/>
                  </a:lnTo>
                  <a:lnTo>
                    <a:pt x="30" y="80"/>
                  </a:lnTo>
                  <a:lnTo>
                    <a:pt x="33" y="85"/>
                  </a:lnTo>
                  <a:lnTo>
                    <a:pt x="37" y="88"/>
                  </a:lnTo>
                  <a:lnTo>
                    <a:pt x="45" y="92"/>
                  </a:lnTo>
                  <a:lnTo>
                    <a:pt x="52" y="97"/>
                  </a:lnTo>
                  <a:lnTo>
                    <a:pt x="61" y="100"/>
                  </a:lnTo>
                  <a:lnTo>
                    <a:pt x="71" y="104"/>
                  </a:lnTo>
                  <a:lnTo>
                    <a:pt x="80" y="105"/>
                  </a:lnTo>
                  <a:lnTo>
                    <a:pt x="90" y="108"/>
                  </a:lnTo>
                  <a:lnTo>
                    <a:pt x="98" y="108"/>
                  </a:lnTo>
                  <a:lnTo>
                    <a:pt x="107" y="111"/>
                  </a:lnTo>
                  <a:lnTo>
                    <a:pt x="117" y="117"/>
                  </a:lnTo>
                  <a:lnTo>
                    <a:pt x="126" y="125"/>
                  </a:lnTo>
                  <a:lnTo>
                    <a:pt x="132" y="132"/>
                  </a:lnTo>
                  <a:lnTo>
                    <a:pt x="127" y="134"/>
                  </a:lnTo>
                  <a:lnTo>
                    <a:pt x="121" y="136"/>
                  </a:lnTo>
                  <a:lnTo>
                    <a:pt x="114" y="138"/>
                  </a:lnTo>
                  <a:lnTo>
                    <a:pt x="107" y="138"/>
                  </a:lnTo>
                  <a:lnTo>
                    <a:pt x="99" y="139"/>
                  </a:lnTo>
                  <a:lnTo>
                    <a:pt x="92" y="139"/>
                  </a:lnTo>
                  <a:lnTo>
                    <a:pt x="86" y="139"/>
                  </a:lnTo>
                  <a:lnTo>
                    <a:pt x="80" y="139"/>
                  </a:lnTo>
                  <a:lnTo>
                    <a:pt x="73" y="138"/>
                  </a:lnTo>
                  <a:lnTo>
                    <a:pt x="68" y="139"/>
                  </a:lnTo>
                  <a:lnTo>
                    <a:pt x="71" y="142"/>
                  </a:lnTo>
                  <a:lnTo>
                    <a:pt x="82" y="145"/>
                  </a:lnTo>
                  <a:lnTo>
                    <a:pt x="89" y="147"/>
                  </a:lnTo>
                  <a:lnTo>
                    <a:pt x="98" y="147"/>
                  </a:lnTo>
                  <a:lnTo>
                    <a:pt x="108" y="147"/>
                  </a:lnTo>
                  <a:lnTo>
                    <a:pt x="117" y="147"/>
                  </a:lnTo>
                  <a:lnTo>
                    <a:pt x="126" y="147"/>
                  </a:lnTo>
                  <a:lnTo>
                    <a:pt x="135" y="145"/>
                  </a:lnTo>
                  <a:lnTo>
                    <a:pt x="141" y="145"/>
                  </a:lnTo>
                  <a:lnTo>
                    <a:pt x="145" y="145"/>
                  </a:lnTo>
                  <a:lnTo>
                    <a:pt x="152" y="147"/>
                  </a:lnTo>
                  <a:lnTo>
                    <a:pt x="157" y="150"/>
                  </a:lnTo>
                  <a:lnTo>
                    <a:pt x="160" y="156"/>
                  </a:lnTo>
                  <a:lnTo>
                    <a:pt x="163" y="16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7" name="Freeform 357"/>
            <p:cNvSpPr>
              <a:spLocks/>
            </p:cNvSpPr>
            <p:nvPr/>
          </p:nvSpPr>
          <p:spPr bwMode="auto">
            <a:xfrm>
              <a:off x="1328" y="1742"/>
              <a:ext cx="104" cy="242"/>
            </a:xfrm>
            <a:custGeom>
              <a:avLst/>
              <a:gdLst>
                <a:gd name="T0" fmla="*/ 11 w 104"/>
                <a:gd name="T1" fmla="*/ 201 h 242"/>
                <a:gd name="T2" fmla="*/ 18 w 104"/>
                <a:gd name="T3" fmla="*/ 191 h 242"/>
                <a:gd name="T4" fmla="*/ 24 w 104"/>
                <a:gd name="T5" fmla="*/ 194 h 242"/>
                <a:gd name="T6" fmla="*/ 28 w 104"/>
                <a:gd name="T7" fmla="*/ 173 h 242"/>
                <a:gd name="T8" fmla="*/ 11 w 104"/>
                <a:gd name="T9" fmla="*/ 137 h 242"/>
                <a:gd name="T10" fmla="*/ 0 w 104"/>
                <a:gd name="T11" fmla="*/ 99 h 242"/>
                <a:gd name="T12" fmla="*/ 5 w 104"/>
                <a:gd name="T13" fmla="*/ 100 h 242"/>
                <a:gd name="T14" fmla="*/ 23 w 104"/>
                <a:gd name="T15" fmla="*/ 140 h 242"/>
                <a:gd name="T16" fmla="*/ 40 w 104"/>
                <a:gd name="T17" fmla="*/ 114 h 242"/>
                <a:gd name="T18" fmla="*/ 39 w 104"/>
                <a:gd name="T19" fmla="*/ 68 h 242"/>
                <a:gd name="T20" fmla="*/ 37 w 104"/>
                <a:gd name="T21" fmla="*/ 28 h 242"/>
                <a:gd name="T22" fmla="*/ 42 w 104"/>
                <a:gd name="T23" fmla="*/ 29 h 242"/>
                <a:gd name="T24" fmla="*/ 43 w 104"/>
                <a:gd name="T25" fmla="*/ 53 h 242"/>
                <a:gd name="T26" fmla="*/ 54 w 104"/>
                <a:gd name="T27" fmla="*/ 53 h 242"/>
                <a:gd name="T28" fmla="*/ 77 w 104"/>
                <a:gd name="T29" fmla="*/ 3 h 242"/>
                <a:gd name="T30" fmla="*/ 83 w 104"/>
                <a:gd name="T31" fmla="*/ 3 h 242"/>
                <a:gd name="T32" fmla="*/ 67 w 104"/>
                <a:gd name="T33" fmla="*/ 37 h 242"/>
                <a:gd name="T34" fmla="*/ 65 w 104"/>
                <a:gd name="T35" fmla="*/ 66 h 242"/>
                <a:gd name="T36" fmla="*/ 87 w 104"/>
                <a:gd name="T37" fmla="*/ 56 h 242"/>
                <a:gd name="T38" fmla="*/ 92 w 104"/>
                <a:gd name="T39" fmla="*/ 56 h 242"/>
                <a:gd name="T40" fmla="*/ 73 w 104"/>
                <a:gd name="T41" fmla="*/ 72 h 242"/>
                <a:gd name="T42" fmla="*/ 54 w 104"/>
                <a:gd name="T43" fmla="*/ 100 h 242"/>
                <a:gd name="T44" fmla="*/ 43 w 104"/>
                <a:gd name="T45" fmla="*/ 149 h 242"/>
                <a:gd name="T46" fmla="*/ 65 w 104"/>
                <a:gd name="T47" fmla="*/ 148 h 242"/>
                <a:gd name="T48" fmla="*/ 87 w 104"/>
                <a:gd name="T49" fmla="*/ 142 h 242"/>
                <a:gd name="T50" fmla="*/ 98 w 104"/>
                <a:gd name="T51" fmla="*/ 136 h 242"/>
                <a:gd name="T52" fmla="*/ 96 w 104"/>
                <a:gd name="T53" fmla="*/ 142 h 242"/>
                <a:gd name="T54" fmla="*/ 80 w 104"/>
                <a:gd name="T55" fmla="*/ 152 h 242"/>
                <a:gd name="T56" fmla="*/ 55 w 104"/>
                <a:gd name="T57" fmla="*/ 162 h 242"/>
                <a:gd name="T58" fmla="*/ 40 w 104"/>
                <a:gd name="T59" fmla="*/ 170 h 242"/>
                <a:gd name="T60" fmla="*/ 36 w 104"/>
                <a:gd name="T61" fmla="*/ 195 h 242"/>
                <a:gd name="T62" fmla="*/ 51 w 104"/>
                <a:gd name="T63" fmla="*/ 199 h 242"/>
                <a:gd name="T64" fmla="*/ 80 w 104"/>
                <a:gd name="T65" fmla="*/ 186 h 242"/>
                <a:gd name="T66" fmla="*/ 101 w 104"/>
                <a:gd name="T67" fmla="*/ 173 h 242"/>
                <a:gd name="T68" fmla="*/ 101 w 104"/>
                <a:gd name="T69" fmla="*/ 179 h 242"/>
                <a:gd name="T70" fmla="*/ 74 w 104"/>
                <a:gd name="T71" fmla="*/ 211 h 242"/>
                <a:gd name="T72" fmla="*/ 64 w 104"/>
                <a:gd name="T73" fmla="*/ 213 h 242"/>
                <a:gd name="T74" fmla="*/ 54 w 104"/>
                <a:gd name="T75" fmla="*/ 202 h 242"/>
                <a:gd name="T76" fmla="*/ 27 w 104"/>
                <a:gd name="T77" fmla="*/ 205 h 242"/>
                <a:gd name="T78" fmla="*/ 23 w 104"/>
                <a:gd name="T79" fmla="*/ 220 h 242"/>
                <a:gd name="T80" fmla="*/ 11 w 104"/>
                <a:gd name="T81" fmla="*/ 235 h 242"/>
                <a:gd name="T82" fmla="*/ 8 w 104"/>
                <a:gd name="T83" fmla="*/ 235 h 242"/>
                <a:gd name="T84" fmla="*/ 17 w 104"/>
                <a:gd name="T85" fmla="*/ 216 h 242"/>
                <a:gd name="T86" fmla="*/ 5 w 104"/>
                <a:gd name="T87" fmla="*/ 207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242"/>
                <a:gd name="T134" fmla="*/ 104 w 104"/>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242">
                  <a:moveTo>
                    <a:pt x="0" y="210"/>
                  </a:moveTo>
                  <a:lnTo>
                    <a:pt x="6" y="205"/>
                  </a:lnTo>
                  <a:lnTo>
                    <a:pt x="11" y="201"/>
                  </a:lnTo>
                  <a:lnTo>
                    <a:pt x="15" y="194"/>
                  </a:lnTo>
                  <a:lnTo>
                    <a:pt x="17" y="188"/>
                  </a:lnTo>
                  <a:lnTo>
                    <a:pt x="18" y="191"/>
                  </a:lnTo>
                  <a:lnTo>
                    <a:pt x="21" y="192"/>
                  </a:lnTo>
                  <a:lnTo>
                    <a:pt x="23" y="194"/>
                  </a:lnTo>
                  <a:lnTo>
                    <a:pt x="24" y="194"/>
                  </a:lnTo>
                  <a:lnTo>
                    <a:pt x="25" y="189"/>
                  </a:lnTo>
                  <a:lnTo>
                    <a:pt x="27" y="182"/>
                  </a:lnTo>
                  <a:lnTo>
                    <a:pt x="28" y="173"/>
                  </a:lnTo>
                  <a:lnTo>
                    <a:pt x="27" y="167"/>
                  </a:lnTo>
                  <a:lnTo>
                    <a:pt x="20" y="155"/>
                  </a:lnTo>
                  <a:lnTo>
                    <a:pt x="11" y="137"/>
                  </a:lnTo>
                  <a:lnTo>
                    <a:pt x="3" y="118"/>
                  </a:lnTo>
                  <a:lnTo>
                    <a:pt x="0" y="106"/>
                  </a:lnTo>
                  <a:lnTo>
                    <a:pt x="0" y="99"/>
                  </a:lnTo>
                  <a:lnTo>
                    <a:pt x="3" y="96"/>
                  </a:lnTo>
                  <a:lnTo>
                    <a:pt x="5" y="96"/>
                  </a:lnTo>
                  <a:lnTo>
                    <a:pt x="5" y="100"/>
                  </a:lnTo>
                  <a:lnTo>
                    <a:pt x="8" y="111"/>
                  </a:lnTo>
                  <a:lnTo>
                    <a:pt x="14" y="126"/>
                  </a:lnTo>
                  <a:lnTo>
                    <a:pt x="23" y="140"/>
                  </a:lnTo>
                  <a:lnTo>
                    <a:pt x="31" y="148"/>
                  </a:lnTo>
                  <a:lnTo>
                    <a:pt x="36" y="133"/>
                  </a:lnTo>
                  <a:lnTo>
                    <a:pt x="40" y="114"/>
                  </a:lnTo>
                  <a:lnTo>
                    <a:pt x="42" y="94"/>
                  </a:lnTo>
                  <a:lnTo>
                    <a:pt x="42" y="80"/>
                  </a:lnTo>
                  <a:lnTo>
                    <a:pt x="39" y="68"/>
                  </a:lnTo>
                  <a:lnTo>
                    <a:pt x="37" y="52"/>
                  </a:lnTo>
                  <a:lnTo>
                    <a:pt x="36" y="37"/>
                  </a:lnTo>
                  <a:lnTo>
                    <a:pt x="37" y="28"/>
                  </a:lnTo>
                  <a:lnTo>
                    <a:pt x="40" y="25"/>
                  </a:lnTo>
                  <a:lnTo>
                    <a:pt x="42" y="25"/>
                  </a:lnTo>
                  <a:lnTo>
                    <a:pt x="42" y="29"/>
                  </a:lnTo>
                  <a:lnTo>
                    <a:pt x="42" y="35"/>
                  </a:lnTo>
                  <a:lnTo>
                    <a:pt x="42" y="44"/>
                  </a:lnTo>
                  <a:lnTo>
                    <a:pt x="43" y="53"/>
                  </a:lnTo>
                  <a:lnTo>
                    <a:pt x="45" y="62"/>
                  </a:lnTo>
                  <a:lnTo>
                    <a:pt x="48" y="68"/>
                  </a:lnTo>
                  <a:lnTo>
                    <a:pt x="54" y="53"/>
                  </a:lnTo>
                  <a:lnTo>
                    <a:pt x="59" y="32"/>
                  </a:lnTo>
                  <a:lnTo>
                    <a:pt x="67" y="15"/>
                  </a:lnTo>
                  <a:lnTo>
                    <a:pt x="77" y="3"/>
                  </a:lnTo>
                  <a:lnTo>
                    <a:pt x="83" y="0"/>
                  </a:lnTo>
                  <a:lnTo>
                    <a:pt x="85" y="0"/>
                  </a:lnTo>
                  <a:lnTo>
                    <a:pt x="83" y="3"/>
                  </a:lnTo>
                  <a:lnTo>
                    <a:pt x="80" y="7"/>
                  </a:lnTo>
                  <a:lnTo>
                    <a:pt x="74" y="18"/>
                  </a:lnTo>
                  <a:lnTo>
                    <a:pt x="67" y="37"/>
                  </a:lnTo>
                  <a:lnTo>
                    <a:pt x="61" y="56"/>
                  </a:lnTo>
                  <a:lnTo>
                    <a:pt x="58" y="68"/>
                  </a:lnTo>
                  <a:lnTo>
                    <a:pt x="65" y="66"/>
                  </a:lnTo>
                  <a:lnTo>
                    <a:pt x="74" y="63"/>
                  </a:lnTo>
                  <a:lnTo>
                    <a:pt x="82" y="60"/>
                  </a:lnTo>
                  <a:lnTo>
                    <a:pt x="87" y="56"/>
                  </a:lnTo>
                  <a:lnTo>
                    <a:pt x="90" y="55"/>
                  </a:lnTo>
                  <a:lnTo>
                    <a:pt x="93" y="55"/>
                  </a:lnTo>
                  <a:lnTo>
                    <a:pt x="92" y="56"/>
                  </a:lnTo>
                  <a:lnTo>
                    <a:pt x="89" y="60"/>
                  </a:lnTo>
                  <a:lnTo>
                    <a:pt x="82" y="65"/>
                  </a:lnTo>
                  <a:lnTo>
                    <a:pt x="73" y="72"/>
                  </a:lnTo>
                  <a:lnTo>
                    <a:pt x="62" y="78"/>
                  </a:lnTo>
                  <a:lnTo>
                    <a:pt x="56" y="83"/>
                  </a:lnTo>
                  <a:lnTo>
                    <a:pt x="54" y="100"/>
                  </a:lnTo>
                  <a:lnTo>
                    <a:pt x="49" y="120"/>
                  </a:lnTo>
                  <a:lnTo>
                    <a:pt x="46" y="139"/>
                  </a:lnTo>
                  <a:lnTo>
                    <a:pt x="43" y="149"/>
                  </a:lnTo>
                  <a:lnTo>
                    <a:pt x="51" y="149"/>
                  </a:lnTo>
                  <a:lnTo>
                    <a:pt x="58" y="148"/>
                  </a:lnTo>
                  <a:lnTo>
                    <a:pt x="65" y="148"/>
                  </a:lnTo>
                  <a:lnTo>
                    <a:pt x="74" y="146"/>
                  </a:lnTo>
                  <a:lnTo>
                    <a:pt x="80" y="145"/>
                  </a:lnTo>
                  <a:lnTo>
                    <a:pt x="87" y="142"/>
                  </a:lnTo>
                  <a:lnTo>
                    <a:pt x="92" y="140"/>
                  </a:lnTo>
                  <a:lnTo>
                    <a:pt x="95" y="139"/>
                  </a:lnTo>
                  <a:lnTo>
                    <a:pt x="98" y="136"/>
                  </a:lnTo>
                  <a:lnTo>
                    <a:pt x="99" y="136"/>
                  </a:lnTo>
                  <a:lnTo>
                    <a:pt x="99" y="139"/>
                  </a:lnTo>
                  <a:lnTo>
                    <a:pt x="96" y="142"/>
                  </a:lnTo>
                  <a:lnTo>
                    <a:pt x="93" y="145"/>
                  </a:lnTo>
                  <a:lnTo>
                    <a:pt x="87" y="148"/>
                  </a:lnTo>
                  <a:lnTo>
                    <a:pt x="80" y="152"/>
                  </a:lnTo>
                  <a:lnTo>
                    <a:pt x="71" y="155"/>
                  </a:lnTo>
                  <a:lnTo>
                    <a:pt x="62" y="160"/>
                  </a:lnTo>
                  <a:lnTo>
                    <a:pt x="55" y="162"/>
                  </a:lnTo>
                  <a:lnTo>
                    <a:pt x="49" y="164"/>
                  </a:lnTo>
                  <a:lnTo>
                    <a:pt x="45" y="165"/>
                  </a:lnTo>
                  <a:lnTo>
                    <a:pt x="40" y="170"/>
                  </a:lnTo>
                  <a:lnTo>
                    <a:pt x="37" y="179"/>
                  </a:lnTo>
                  <a:lnTo>
                    <a:pt x="36" y="189"/>
                  </a:lnTo>
                  <a:lnTo>
                    <a:pt x="36" y="195"/>
                  </a:lnTo>
                  <a:lnTo>
                    <a:pt x="39" y="198"/>
                  </a:lnTo>
                  <a:lnTo>
                    <a:pt x="43" y="199"/>
                  </a:lnTo>
                  <a:lnTo>
                    <a:pt x="51" y="199"/>
                  </a:lnTo>
                  <a:lnTo>
                    <a:pt x="55" y="198"/>
                  </a:lnTo>
                  <a:lnTo>
                    <a:pt x="68" y="192"/>
                  </a:lnTo>
                  <a:lnTo>
                    <a:pt x="80" y="186"/>
                  </a:lnTo>
                  <a:lnTo>
                    <a:pt x="90" y="180"/>
                  </a:lnTo>
                  <a:lnTo>
                    <a:pt x="96" y="176"/>
                  </a:lnTo>
                  <a:lnTo>
                    <a:pt x="101" y="173"/>
                  </a:lnTo>
                  <a:lnTo>
                    <a:pt x="104" y="171"/>
                  </a:lnTo>
                  <a:lnTo>
                    <a:pt x="104" y="173"/>
                  </a:lnTo>
                  <a:lnTo>
                    <a:pt x="101" y="179"/>
                  </a:lnTo>
                  <a:lnTo>
                    <a:pt x="93" y="189"/>
                  </a:lnTo>
                  <a:lnTo>
                    <a:pt x="83" y="201"/>
                  </a:lnTo>
                  <a:lnTo>
                    <a:pt x="74" y="211"/>
                  </a:lnTo>
                  <a:lnTo>
                    <a:pt x="65" y="219"/>
                  </a:lnTo>
                  <a:lnTo>
                    <a:pt x="65" y="216"/>
                  </a:lnTo>
                  <a:lnTo>
                    <a:pt x="64" y="213"/>
                  </a:lnTo>
                  <a:lnTo>
                    <a:pt x="61" y="210"/>
                  </a:lnTo>
                  <a:lnTo>
                    <a:pt x="59" y="207"/>
                  </a:lnTo>
                  <a:lnTo>
                    <a:pt x="54" y="202"/>
                  </a:lnTo>
                  <a:lnTo>
                    <a:pt x="45" y="201"/>
                  </a:lnTo>
                  <a:lnTo>
                    <a:pt x="34" y="202"/>
                  </a:lnTo>
                  <a:lnTo>
                    <a:pt x="27" y="205"/>
                  </a:lnTo>
                  <a:lnTo>
                    <a:pt x="23" y="210"/>
                  </a:lnTo>
                  <a:lnTo>
                    <a:pt x="23" y="214"/>
                  </a:lnTo>
                  <a:lnTo>
                    <a:pt x="23" y="220"/>
                  </a:lnTo>
                  <a:lnTo>
                    <a:pt x="23" y="225"/>
                  </a:lnTo>
                  <a:lnTo>
                    <a:pt x="17" y="230"/>
                  </a:lnTo>
                  <a:lnTo>
                    <a:pt x="11" y="235"/>
                  </a:lnTo>
                  <a:lnTo>
                    <a:pt x="5" y="239"/>
                  </a:lnTo>
                  <a:lnTo>
                    <a:pt x="2" y="242"/>
                  </a:lnTo>
                  <a:lnTo>
                    <a:pt x="8" y="235"/>
                  </a:lnTo>
                  <a:lnTo>
                    <a:pt x="14" y="228"/>
                  </a:lnTo>
                  <a:lnTo>
                    <a:pt x="17" y="220"/>
                  </a:lnTo>
                  <a:lnTo>
                    <a:pt x="17" y="216"/>
                  </a:lnTo>
                  <a:lnTo>
                    <a:pt x="14" y="211"/>
                  </a:lnTo>
                  <a:lnTo>
                    <a:pt x="9" y="208"/>
                  </a:lnTo>
                  <a:lnTo>
                    <a:pt x="5" y="207"/>
                  </a:lnTo>
                  <a:lnTo>
                    <a:pt x="0" y="21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8" name="Freeform 358"/>
            <p:cNvSpPr>
              <a:spLocks/>
            </p:cNvSpPr>
            <p:nvPr/>
          </p:nvSpPr>
          <p:spPr bwMode="auto">
            <a:xfrm>
              <a:off x="1306" y="1876"/>
              <a:ext cx="18" cy="31"/>
            </a:xfrm>
            <a:custGeom>
              <a:avLst/>
              <a:gdLst>
                <a:gd name="T0" fmla="*/ 18 w 18"/>
                <a:gd name="T1" fmla="*/ 30 h 31"/>
                <a:gd name="T2" fmla="*/ 14 w 18"/>
                <a:gd name="T3" fmla="*/ 28 h 31"/>
                <a:gd name="T4" fmla="*/ 11 w 18"/>
                <a:gd name="T5" fmla="*/ 28 h 31"/>
                <a:gd name="T6" fmla="*/ 6 w 18"/>
                <a:gd name="T7" fmla="*/ 30 h 31"/>
                <a:gd name="T8" fmla="*/ 3 w 18"/>
                <a:gd name="T9" fmla="*/ 31 h 31"/>
                <a:gd name="T10" fmla="*/ 2 w 18"/>
                <a:gd name="T11" fmla="*/ 24 h 31"/>
                <a:gd name="T12" fmla="*/ 0 w 18"/>
                <a:gd name="T13" fmla="*/ 17 h 31"/>
                <a:gd name="T14" fmla="*/ 0 w 18"/>
                <a:gd name="T15" fmla="*/ 11 h 31"/>
                <a:gd name="T16" fmla="*/ 0 w 18"/>
                <a:gd name="T17" fmla="*/ 3 h 31"/>
                <a:gd name="T18" fmla="*/ 0 w 18"/>
                <a:gd name="T19" fmla="*/ 0 h 31"/>
                <a:gd name="T20" fmla="*/ 2 w 18"/>
                <a:gd name="T21" fmla="*/ 0 h 31"/>
                <a:gd name="T22" fmla="*/ 3 w 18"/>
                <a:gd name="T23" fmla="*/ 2 h 31"/>
                <a:gd name="T24" fmla="*/ 3 w 18"/>
                <a:gd name="T25" fmla="*/ 5 h 31"/>
                <a:gd name="T26" fmla="*/ 5 w 18"/>
                <a:gd name="T27" fmla="*/ 11 h 31"/>
                <a:gd name="T28" fmla="*/ 9 w 18"/>
                <a:gd name="T29" fmla="*/ 17 h 31"/>
                <a:gd name="T30" fmla="*/ 14 w 18"/>
                <a:gd name="T31" fmla="*/ 24 h 31"/>
                <a:gd name="T32" fmla="*/ 18 w 18"/>
                <a:gd name="T33" fmla="*/ 3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30"/>
                  </a:moveTo>
                  <a:lnTo>
                    <a:pt x="14" y="28"/>
                  </a:lnTo>
                  <a:lnTo>
                    <a:pt x="11" y="28"/>
                  </a:lnTo>
                  <a:lnTo>
                    <a:pt x="6" y="30"/>
                  </a:lnTo>
                  <a:lnTo>
                    <a:pt x="3" y="31"/>
                  </a:lnTo>
                  <a:lnTo>
                    <a:pt x="2" y="24"/>
                  </a:lnTo>
                  <a:lnTo>
                    <a:pt x="0" y="17"/>
                  </a:lnTo>
                  <a:lnTo>
                    <a:pt x="0" y="11"/>
                  </a:lnTo>
                  <a:lnTo>
                    <a:pt x="0" y="3"/>
                  </a:lnTo>
                  <a:lnTo>
                    <a:pt x="0" y="0"/>
                  </a:lnTo>
                  <a:lnTo>
                    <a:pt x="2" y="0"/>
                  </a:lnTo>
                  <a:lnTo>
                    <a:pt x="3" y="2"/>
                  </a:lnTo>
                  <a:lnTo>
                    <a:pt x="3" y="5"/>
                  </a:lnTo>
                  <a:lnTo>
                    <a:pt x="5" y="11"/>
                  </a:lnTo>
                  <a:lnTo>
                    <a:pt x="9" y="17"/>
                  </a:lnTo>
                  <a:lnTo>
                    <a:pt x="14" y="24"/>
                  </a:lnTo>
                  <a:lnTo>
                    <a:pt x="18" y="3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9" name="Freeform 359"/>
            <p:cNvSpPr>
              <a:spLocks/>
            </p:cNvSpPr>
            <p:nvPr/>
          </p:nvSpPr>
          <p:spPr bwMode="auto">
            <a:xfrm>
              <a:off x="1446" y="1869"/>
              <a:ext cx="331" cy="201"/>
            </a:xfrm>
            <a:custGeom>
              <a:avLst/>
              <a:gdLst>
                <a:gd name="T0" fmla="*/ 33 w 331"/>
                <a:gd name="T1" fmla="*/ 142 h 201"/>
                <a:gd name="T2" fmla="*/ 64 w 331"/>
                <a:gd name="T3" fmla="*/ 123 h 201"/>
                <a:gd name="T4" fmla="*/ 83 w 331"/>
                <a:gd name="T5" fmla="*/ 74 h 201"/>
                <a:gd name="T6" fmla="*/ 108 w 331"/>
                <a:gd name="T7" fmla="*/ 37 h 201"/>
                <a:gd name="T8" fmla="*/ 139 w 331"/>
                <a:gd name="T9" fmla="*/ 4 h 201"/>
                <a:gd name="T10" fmla="*/ 150 w 331"/>
                <a:gd name="T11" fmla="*/ 1 h 201"/>
                <a:gd name="T12" fmla="*/ 129 w 331"/>
                <a:gd name="T13" fmla="*/ 25 h 201"/>
                <a:gd name="T14" fmla="*/ 99 w 331"/>
                <a:gd name="T15" fmla="*/ 62 h 201"/>
                <a:gd name="T16" fmla="*/ 86 w 331"/>
                <a:gd name="T17" fmla="*/ 99 h 201"/>
                <a:gd name="T18" fmla="*/ 89 w 331"/>
                <a:gd name="T19" fmla="*/ 108 h 201"/>
                <a:gd name="T20" fmla="*/ 111 w 331"/>
                <a:gd name="T21" fmla="*/ 95 h 201"/>
                <a:gd name="T22" fmla="*/ 135 w 331"/>
                <a:gd name="T23" fmla="*/ 78 h 201"/>
                <a:gd name="T24" fmla="*/ 167 w 331"/>
                <a:gd name="T25" fmla="*/ 40 h 201"/>
                <a:gd name="T26" fmla="*/ 215 w 331"/>
                <a:gd name="T27" fmla="*/ 6 h 201"/>
                <a:gd name="T28" fmla="*/ 234 w 331"/>
                <a:gd name="T29" fmla="*/ 3 h 201"/>
                <a:gd name="T30" fmla="*/ 194 w 331"/>
                <a:gd name="T31" fmla="*/ 31 h 201"/>
                <a:gd name="T32" fmla="*/ 156 w 331"/>
                <a:gd name="T33" fmla="*/ 72 h 201"/>
                <a:gd name="T34" fmla="*/ 160 w 331"/>
                <a:gd name="T35" fmla="*/ 81 h 201"/>
                <a:gd name="T36" fmla="*/ 198 w 331"/>
                <a:gd name="T37" fmla="*/ 74 h 201"/>
                <a:gd name="T38" fmla="*/ 238 w 331"/>
                <a:gd name="T39" fmla="*/ 50 h 201"/>
                <a:gd name="T40" fmla="*/ 287 w 331"/>
                <a:gd name="T41" fmla="*/ 28 h 201"/>
                <a:gd name="T42" fmla="*/ 300 w 331"/>
                <a:gd name="T43" fmla="*/ 28 h 201"/>
                <a:gd name="T44" fmla="*/ 263 w 331"/>
                <a:gd name="T45" fmla="*/ 44 h 201"/>
                <a:gd name="T46" fmla="*/ 231 w 331"/>
                <a:gd name="T47" fmla="*/ 69 h 201"/>
                <a:gd name="T48" fmla="*/ 265 w 331"/>
                <a:gd name="T49" fmla="*/ 74 h 201"/>
                <a:gd name="T50" fmla="*/ 312 w 331"/>
                <a:gd name="T51" fmla="*/ 62 h 201"/>
                <a:gd name="T52" fmla="*/ 331 w 331"/>
                <a:gd name="T53" fmla="*/ 56 h 201"/>
                <a:gd name="T54" fmla="*/ 303 w 331"/>
                <a:gd name="T55" fmla="*/ 74 h 201"/>
                <a:gd name="T56" fmla="*/ 247 w 331"/>
                <a:gd name="T57" fmla="*/ 89 h 201"/>
                <a:gd name="T58" fmla="*/ 253 w 331"/>
                <a:gd name="T59" fmla="*/ 105 h 201"/>
                <a:gd name="T60" fmla="*/ 288 w 331"/>
                <a:gd name="T61" fmla="*/ 124 h 201"/>
                <a:gd name="T62" fmla="*/ 303 w 331"/>
                <a:gd name="T63" fmla="*/ 135 h 201"/>
                <a:gd name="T64" fmla="*/ 265 w 331"/>
                <a:gd name="T65" fmla="*/ 123 h 201"/>
                <a:gd name="T66" fmla="*/ 218 w 331"/>
                <a:gd name="T67" fmla="*/ 101 h 201"/>
                <a:gd name="T68" fmla="*/ 192 w 331"/>
                <a:gd name="T69" fmla="*/ 98 h 201"/>
                <a:gd name="T70" fmla="*/ 166 w 331"/>
                <a:gd name="T71" fmla="*/ 101 h 201"/>
                <a:gd name="T72" fmla="*/ 176 w 331"/>
                <a:gd name="T73" fmla="*/ 118 h 201"/>
                <a:gd name="T74" fmla="*/ 203 w 331"/>
                <a:gd name="T75" fmla="*/ 140 h 201"/>
                <a:gd name="T76" fmla="*/ 234 w 331"/>
                <a:gd name="T77" fmla="*/ 158 h 201"/>
                <a:gd name="T78" fmla="*/ 246 w 331"/>
                <a:gd name="T79" fmla="*/ 173 h 201"/>
                <a:gd name="T80" fmla="*/ 201 w 331"/>
                <a:gd name="T81" fmla="*/ 146 h 201"/>
                <a:gd name="T82" fmla="*/ 158 w 331"/>
                <a:gd name="T83" fmla="*/ 118 h 201"/>
                <a:gd name="T84" fmla="*/ 136 w 331"/>
                <a:gd name="T85" fmla="*/ 109 h 201"/>
                <a:gd name="T86" fmla="*/ 96 w 331"/>
                <a:gd name="T87" fmla="*/ 124 h 201"/>
                <a:gd name="T88" fmla="*/ 89 w 331"/>
                <a:gd name="T89" fmla="*/ 136 h 201"/>
                <a:gd name="T90" fmla="*/ 120 w 331"/>
                <a:gd name="T91" fmla="*/ 161 h 201"/>
                <a:gd name="T92" fmla="*/ 164 w 331"/>
                <a:gd name="T93" fmla="*/ 192 h 201"/>
                <a:gd name="T94" fmla="*/ 170 w 331"/>
                <a:gd name="T95" fmla="*/ 201 h 201"/>
                <a:gd name="T96" fmla="*/ 127 w 331"/>
                <a:gd name="T97" fmla="*/ 174 h 201"/>
                <a:gd name="T98" fmla="*/ 80 w 331"/>
                <a:gd name="T99" fmla="*/ 146 h 201"/>
                <a:gd name="T100" fmla="*/ 52 w 331"/>
                <a:gd name="T101" fmla="*/ 151 h 201"/>
                <a:gd name="T102" fmla="*/ 9 w 331"/>
                <a:gd name="T103" fmla="*/ 164 h 201"/>
                <a:gd name="T104" fmla="*/ 8 w 331"/>
                <a:gd name="T105" fmla="*/ 161 h 2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1"/>
                <a:gd name="T161" fmla="*/ 331 w 331"/>
                <a:gd name="T162" fmla="*/ 201 h 2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1">
                  <a:moveTo>
                    <a:pt x="14" y="155"/>
                  </a:moveTo>
                  <a:lnTo>
                    <a:pt x="18" y="151"/>
                  </a:lnTo>
                  <a:lnTo>
                    <a:pt x="26" y="146"/>
                  </a:lnTo>
                  <a:lnTo>
                    <a:pt x="33" y="142"/>
                  </a:lnTo>
                  <a:lnTo>
                    <a:pt x="43" y="136"/>
                  </a:lnTo>
                  <a:lnTo>
                    <a:pt x="51" y="132"/>
                  </a:lnTo>
                  <a:lnTo>
                    <a:pt x="60" y="127"/>
                  </a:lnTo>
                  <a:lnTo>
                    <a:pt x="64" y="123"/>
                  </a:lnTo>
                  <a:lnTo>
                    <a:pt x="67" y="120"/>
                  </a:lnTo>
                  <a:lnTo>
                    <a:pt x="70" y="109"/>
                  </a:lnTo>
                  <a:lnTo>
                    <a:pt x="76" y="93"/>
                  </a:lnTo>
                  <a:lnTo>
                    <a:pt x="83" y="74"/>
                  </a:lnTo>
                  <a:lnTo>
                    <a:pt x="91" y="61"/>
                  </a:lnTo>
                  <a:lnTo>
                    <a:pt x="95" y="55"/>
                  </a:lnTo>
                  <a:lnTo>
                    <a:pt x="101" y="46"/>
                  </a:lnTo>
                  <a:lnTo>
                    <a:pt x="108" y="37"/>
                  </a:lnTo>
                  <a:lnTo>
                    <a:pt x="116" y="27"/>
                  </a:lnTo>
                  <a:lnTo>
                    <a:pt x="125" y="18"/>
                  </a:lnTo>
                  <a:lnTo>
                    <a:pt x="132" y="10"/>
                  </a:lnTo>
                  <a:lnTo>
                    <a:pt x="139" y="4"/>
                  </a:lnTo>
                  <a:lnTo>
                    <a:pt x="144" y="1"/>
                  </a:lnTo>
                  <a:lnTo>
                    <a:pt x="150" y="0"/>
                  </a:lnTo>
                  <a:lnTo>
                    <a:pt x="151" y="0"/>
                  </a:lnTo>
                  <a:lnTo>
                    <a:pt x="150" y="1"/>
                  </a:lnTo>
                  <a:lnTo>
                    <a:pt x="147" y="6"/>
                  </a:lnTo>
                  <a:lnTo>
                    <a:pt x="144" y="10"/>
                  </a:lnTo>
                  <a:lnTo>
                    <a:pt x="138" y="16"/>
                  </a:lnTo>
                  <a:lnTo>
                    <a:pt x="129" y="25"/>
                  </a:lnTo>
                  <a:lnTo>
                    <a:pt x="122" y="34"/>
                  </a:lnTo>
                  <a:lnTo>
                    <a:pt x="113" y="44"/>
                  </a:lnTo>
                  <a:lnTo>
                    <a:pt x="105" y="55"/>
                  </a:lnTo>
                  <a:lnTo>
                    <a:pt x="99" y="62"/>
                  </a:lnTo>
                  <a:lnTo>
                    <a:pt x="95" y="68"/>
                  </a:lnTo>
                  <a:lnTo>
                    <a:pt x="91" y="78"/>
                  </a:lnTo>
                  <a:lnTo>
                    <a:pt x="88" y="89"/>
                  </a:lnTo>
                  <a:lnTo>
                    <a:pt x="86" y="99"/>
                  </a:lnTo>
                  <a:lnTo>
                    <a:pt x="85" y="105"/>
                  </a:lnTo>
                  <a:lnTo>
                    <a:pt x="85" y="109"/>
                  </a:lnTo>
                  <a:lnTo>
                    <a:pt x="86" y="109"/>
                  </a:lnTo>
                  <a:lnTo>
                    <a:pt x="89" y="108"/>
                  </a:lnTo>
                  <a:lnTo>
                    <a:pt x="95" y="105"/>
                  </a:lnTo>
                  <a:lnTo>
                    <a:pt x="99" y="102"/>
                  </a:lnTo>
                  <a:lnTo>
                    <a:pt x="104" y="99"/>
                  </a:lnTo>
                  <a:lnTo>
                    <a:pt x="111" y="95"/>
                  </a:lnTo>
                  <a:lnTo>
                    <a:pt x="117" y="90"/>
                  </a:lnTo>
                  <a:lnTo>
                    <a:pt x="123" y="86"/>
                  </a:lnTo>
                  <a:lnTo>
                    <a:pt x="130" y="81"/>
                  </a:lnTo>
                  <a:lnTo>
                    <a:pt x="135" y="78"/>
                  </a:lnTo>
                  <a:lnTo>
                    <a:pt x="139" y="77"/>
                  </a:lnTo>
                  <a:lnTo>
                    <a:pt x="147" y="65"/>
                  </a:lnTo>
                  <a:lnTo>
                    <a:pt x="156" y="52"/>
                  </a:lnTo>
                  <a:lnTo>
                    <a:pt x="167" y="40"/>
                  </a:lnTo>
                  <a:lnTo>
                    <a:pt x="181" y="28"/>
                  </a:lnTo>
                  <a:lnTo>
                    <a:pt x="194" y="19"/>
                  </a:lnTo>
                  <a:lnTo>
                    <a:pt x="206" y="12"/>
                  </a:lnTo>
                  <a:lnTo>
                    <a:pt x="215" y="6"/>
                  </a:lnTo>
                  <a:lnTo>
                    <a:pt x="222" y="3"/>
                  </a:lnTo>
                  <a:lnTo>
                    <a:pt x="229" y="1"/>
                  </a:lnTo>
                  <a:lnTo>
                    <a:pt x="234" y="1"/>
                  </a:lnTo>
                  <a:lnTo>
                    <a:pt x="234" y="3"/>
                  </a:lnTo>
                  <a:lnTo>
                    <a:pt x="228" y="6"/>
                  </a:lnTo>
                  <a:lnTo>
                    <a:pt x="218" y="12"/>
                  </a:lnTo>
                  <a:lnTo>
                    <a:pt x="206" y="21"/>
                  </a:lnTo>
                  <a:lnTo>
                    <a:pt x="194" y="31"/>
                  </a:lnTo>
                  <a:lnTo>
                    <a:pt x="182" y="41"/>
                  </a:lnTo>
                  <a:lnTo>
                    <a:pt x="172" y="53"/>
                  </a:lnTo>
                  <a:lnTo>
                    <a:pt x="163" y="64"/>
                  </a:lnTo>
                  <a:lnTo>
                    <a:pt x="156" y="72"/>
                  </a:lnTo>
                  <a:lnTo>
                    <a:pt x="154" y="78"/>
                  </a:lnTo>
                  <a:lnTo>
                    <a:pt x="154" y="81"/>
                  </a:lnTo>
                  <a:lnTo>
                    <a:pt x="157" y="81"/>
                  </a:lnTo>
                  <a:lnTo>
                    <a:pt x="160" y="81"/>
                  </a:lnTo>
                  <a:lnTo>
                    <a:pt x="167" y="80"/>
                  </a:lnTo>
                  <a:lnTo>
                    <a:pt x="178" y="78"/>
                  </a:lnTo>
                  <a:lnTo>
                    <a:pt x="188" y="75"/>
                  </a:lnTo>
                  <a:lnTo>
                    <a:pt x="198" y="74"/>
                  </a:lnTo>
                  <a:lnTo>
                    <a:pt x="206" y="72"/>
                  </a:lnTo>
                  <a:lnTo>
                    <a:pt x="215" y="65"/>
                  </a:lnTo>
                  <a:lnTo>
                    <a:pt x="225" y="58"/>
                  </a:lnTo>
                  <a:lnTo>
                    <a:pt x="238" y="50"/>
                  </a:lnTo>
                  <a:lnTo>
                    <a:pt x="253" y="43"/>
                  </a:lnTo>
                  <a:lnTo>
                    <a:pt x="266" y="37"/>
                  </a:lnTo>
                  <a:lnTo>
                    <a:pt x="278" y="31"/>
                  </a:lnTo>
                  <a:lnTo>
                    <a:pt x="287" y="28"/>
                  </a:lnTo>
                  <a:lnTo>
                    <a:pt x="293" y="25"/>
                  </a:lnTo>
                  <a:lnTo>
                    <a:pt x="299" y="24"/>
                  </a:lnTo>
                  <a:lnTo>
                    <a:pt x="302" y="25"/>
                  </a:lnTo>
                  <a:lnTo>
                    <a:pt x="300" y="28"/>
                  </a:lnTo>
                  <a:lnTo>
                    <a:pt x="293" y="31"/>
                  </a:lnTo>
                  <a:lnTo>
                    <a:pt x="284" y="34"/>
                  </a:lnTo>
                  <a:lnTo>
                    <a:pt x="274" y="40"/>
                  </a:lnTo>
                  <a:lnTo>
                    <a:pt x="263" y="44"/>
                  </a:lnTo>
                  <a:lnTo>
                    <a:pt x="253" y="50"/>
                  </a:lnTo>
                  <a:lnTo>
                    <a:pt x="244" y="58"/>
                  </a:lnTo>
                  <a:lnTo>
                    <a:pt x="237" y="64"/>
                  </a:lnTo>
                  <a:lnTo>
                    <a:pt x="231" y="69"/>
                  </a:lnTo>
                  <a:lnTo>
                    <a:pt x="228" y="75"/>
                  </a:lnTo>
                  <a:lnTo>
                    <a:pt x="238" y="77"/>
                  </a:lnTo>
                  <a:lnTo>
                    <a:pt x="251" y="75"/>
                  </a:lnTo>
                  <a:lnTo>
                    <a:pt x="265" y="74"/>
                  </a:lnTo>
                  <a:lnTo>
                    <a:pt x="278" y="71"/>
                  </a:lnTo>
                  <a:lnTo>
                    <a:pt x="291" y="68"/>
                  </a:lnTo>
                  <a:lnTo>
                    <a:pt x="303" y="65"/>
                  </a:lnTo>
                  <a:lnTo>
                    <a:pt x="312" y="62"/>
                  </a:lnTo>
                  <a:lnTo>
                    <a:pt x="318" y="61"/>
                  </a:lnTo>
                  <a:lnTo>
                    <a:pt x="325" y="56"/>
                  </a:lnTo>
                  <a:lnTo>
                    <a:pt x="331" y="55"/>
                  </a:lnTo>
                  <a:lnTo>
                    <a:pt x="331" y="56"/>
                  </a:lnTo>
                  <a:lnTo>
                    <a:pt x="327" y="61"/>
                  </a:lnTo>
                  <a:lnTo>
                    <a:pt x="321" y="65"/>
                  </a:lnTo>
                  <a:lnTo>
                    <a:pt x="313" y="69"/>
                  </a:lnTo>
                  <a:lnTo>
                    <a:pt x="303" y="74"/>
                  </a:lnTo>
                  <a:lnTo>
                    <a:pt x="290" y="80"/>
                  </a:lnTo>
                  <a:lnTo>
                    <a:pt x="277" y="84"/>
                  </a:lnTo>
                  <a:lnTo>
                    <a:pt x="262" y="87"/>
                  </a:lnTo>
                  <a:lnTo>
                    <a:pt x="247" y="89"/>
                  </a:lnTo>
                  <a:lnTo>
                    <a:pt x="232" y="89"/>
                  </a:lnTo>
                  <a:lnTo>
                    <a:pt x="237" y="95"/>
                  </a:lnTo>
                  <a:lnTo>
                    <a:pt x="244" y="99"/>
                  </a:lnTo>
                  <a:lnTo>
                    <a:pt x="253" y="105"/>
                  </a:lnTo>
                  <a:lnTo>
                    <a:pt x="263" y="111"/>
                  </a:lnTo>
                  <a:lnTo>
                    <a:pt x="272" y="115"/>
                  </a:lnTo>
                  <a:lnTo>
                    <a:pt x="281" y="121"/>
                  </a:lnTo>
                  <a:lnTo>
                    <a:pt x="288" y="124"/>
                  </a:lnTo>
                  <a:lnTo>
                    <a:pt x="294" y="127"/>
                  </a:lnTo>
                  <a:lnTo>
                    <a:pt x="302" y="130"/>
                  </a:lnTo>
                  <a:lnTo>
                    <a:pt x="305" y="133"/>
                  </a:lnTo>
                  <a:lnTo>
                    <a:pt x="303" y="135"/>
                  </a:lnTo>
                  <a:lnTo>
                    <a:pt x="296" y="133"/>
                  </a:lnTo>
                  <a:lnTo>
                    <a:pt x="288" y="132"/>
                  </a:lnTo>
                  <a:lnTo>
                    <a:pt x="278" y="127"/>
                  </a:lnTo>
                  <a:lnTo>
                    <a:pt x="265" y="123"/>
                  </a:lnTo>
                  <a:lnTo>
                    <a:pt x="251" y="117"/>
                  </a:lnTo>
                  <a:lnTo>
                    <a:pt x="238" y="111"/>
                  </a:lnTo>
                  <a:lnTo>
                    <a:pt x="226" y="106"/>
                  </a:lnTo>
                  <a:lnTo>
                    <a:pt x="218" y="101"/>
                  </a:lnTo>
                  <a:lnTo>
                    <a:pt x="212" y="96"/>
                  </a:lnTo>
                  <a:lnTo>
                    <a:pt x="206" y="96"/>
                  </a:lnTo>
                  <a:lnTo>
                    <a:pt x="200" y="98"/>
                  </a:lnTo>
                  <a:lnTo>
                    <a:pt x="192" y="98"/>
                  </a:lnTo>
                  <a:lnTo>
                    <a:pt x="185" y="98"/>
                  </a:lnTo>
                  <a:lnTo>
                    <a:pt x="178" y="99"/>
                  </a:lnTo>
                  <a:lnTo>
                    <a:pt x="172" y="99"/>
                  </a:lnTo>
                  <a:lnTo>
                    <a:pt x="166" y="101"/>
                  </a:lnTo>
                  <a:lnTo>
                    <a:pt x="161" y="101"/>
                  </a:lnTo>
                  <a:lnTo>
                    <a:pt x="164" y="106"/>
                  </a:lnTo>
                  <a:lnTo>
                    <a:pt x="170" y="112"/>
                  </a:lnTo>
                  <a:lnTo>
                    <a:pt x="176" y="118"/>
                  </a:lnTo>
                  <a:lnTo>
                    <a:pt x="184" y="124"/>
                  </a:lnTo>
                  <a:lnTo>
                    <a:pt x="189" y="130"/>
                  </a:lnTo>
                  <a:lnTo>
                    <a:pt x="197" y="136"/>
                  </a:lnTo>
                  <a:lnTo>
                    <a:pt x="203" y="140"/>
                  </a:lnTo>
                  <a:lnTo>
                    <a:pt x="207" y="143"/>
                  </a:lnTo>
                  <a:lnTo>
                    <a:pt x="216" y="149"/>
                  </a:lnTo>
                  <a:lnTo>
                    <a:pt x="226" y="154"/>
                  </a:lnTo>
                  <a:lnTo>
                    <a:pt x="234" y="158"/>
                  </a:lnTo>
                  <a:lnTo>
                    <a:pt x="241" y="163"/>
                  </a:lnTo>
                  <a:lnTo>
                    <a:pt x="246" y="167"/>
                  </a:lnTo>
                  <a:lnTo>
                    <a:pt x="249" y="171"/>
                  </a:lnTo>
                  <a:lnTo>
                    <a:pt x="246" y="173"/>
                  </a:lnTo>
                  <a:lnTo>
                    <a:pt x="234" y="167"/>
                  </a:lnTo>
                  <a:lnTo>
                    <a:pt x="225" y="161"/>
                  </a:lnTo>
                  <a:lnTo>
                    <a:pt x="213" y="154"/>
                  </a:lnTo>
                  <a:lnTo>
                    <a:pt x="201" y="146"/>
                  </a:lnTo>
                  <a:lnTo>
                    <a:pt x="189" y="139"/>
                  </a:lnTo>
                  <a:lnTo>
                    <a:pt x="176" y="132"/>
                  </a:lnTo>
                  <a:lnTo>
                    <a:pt x="166" y="124"/>
                  </a:lnTo>
                  <a:lnTo>
                    <a:pt x="158" y="118"/>
                  </a:lnTo>
                  <a:lnTo>
                    <a:pt x="153" y="114"/>
                  </a:lnTo>
                  <a:lnTo>
                    <a:pt x="147" y="109"/>
                  </a:lnTo>
                  <a:lnTo>
                    <a:pt x="141" y="108"/>
                  </a:lnTo>
                  <a:lnTo>
                    <a:pt x="136" y="109"/>
                  </a:lnTo>
                  <a:lnTo>
                    <a:pt x="130" y="112"/>
                  </a:lnTo>
                  <a:lnTo>
                    <a:pt x="122" y="115"/>
                  </a:lnTo>
                  <a:lnTo>
                    <a:pt x="108" y="120"/>
                  </a:lnTo>
                  <a:lnTo>
                    <a:pt x="96" y="124"/>
                  </a:lnTo>
                  <a:lnTo>
                    <a:pt x="89" y="127"/>
                  </a:lnTo>
                  <a:lnTo>
                    <a:pt x="88" y="130"/>
                  </a:lnTo>
                  <a:lnTo>
                    <a:pt x="88" y="133"/>
                  </a:lnTo>
                  <a:lnTo>
                    <a:pt x="89" y="136"/>
                  </a:lnTo>
                  <a:lnTo>
                    <a:pt x="95" y="142"/>
                  </a:lnTo>
                  <a:lnTo>
                    <a:pt x="101" y="146"/>
                  </a:lnTo>
                  <a:lnTo>
                    <a:pt x="110" y="152"/>
                  </a:lnTo>
                  <a:lnTo>
                    <a:pt x="120" y="161"/>
                  </a:lnTo>
                  <a:lnTo>
                    <a:pt x="132" y="169"/>
                  </a:lnTo>
                  <a:lnTo>
                    <a:pt x="144" y="177"/>
                  </a:lnTo>
                  <a:lnTo>
                    <a:pt x="156" y="185"/>
                  </a:lnTo>
                  <a:lnTo>
                    <a:pt x="164" y="192"/>
                  </a:lnTo>
                  <a:lnTo>
                    <a:pt x="172" y="195"/>
                  </a:lnTo>
                  <a:lnTo>
                    <a:pt x="178" y="200"/>
                  </a:lnTo>
                  <a:lnTo>
                    <a:pt x="176" y="201"/>
                  </a:lnTo>
                  <a:lnTo>
                    <a:pt x="170" y="201"/>
                  </a:lnTo>
                  <a:lnTo>
                    <a:pt x="158" y="195"/>
                  </a:lnTo>
                  <a:lnTo>
                    <a:pt x="151" y="189"/>
                  </a:lnTo>
                  <a:lnTo>
                    <a:pt x="139" y="182"/>
                  </a:lnTo>
                  <a:lnTo>
                    <a:pt x="127" y="174"/>
                  </a:lnTo>
                  <a:lnTo>
                    <a:pt x="114" y="166"/>
                  </a:lnTo>
                  <a:lnTo>
                    <a:pt x="101" y="158"/>
                  </a:lnTo>
                  <a:lnTo>
                    <a:pt x="89" y="152"/>
                  </a:lnTo>
                  <a:lnTo>
                    <a:pt x="80" y="146"/>
                  </a:lnTo>
                  <a:lnTo>
                    <a:pt x="76" y="145"/>
                  </a:lnTo>
                  <a:lnTo>
                    <a:pt x="71" y="145"/>
                  </a:lnTo>
                  <a:lnTo>
                    <a:pt x="62" y="148"/>
                  </a:lnTo>
                  <a:lnTo>
                    <a:pt x="52" y="151"/>
                  </a:lnTo>
                  <a:lnTo>
                    <a:pt x="40" y="155"/>
                  </a:lnTo>
                  <a:lnTo>
                    <a:pt x="29" y="158"/>
                  </a:lnTo>
                  <a:lnTo>
                    <a:pt x="18" y="163"/>
                  </a:lnTo>
                  <a:lnTo>
                    <a:pt x="9" y="164"/>
                  </a:lnTo>
                  <a:lnTo>
                    <a:pt x="3" y="166"/>
                  </a:lnTo>
                  <a:lnTo>
                    <a:pt x="0" y="166"/>
                  </a:lnTo>
                  <a:lnTo>
                    <a:pt x="2" y="164"/>
                  </a:lnTo>
                  <a:lnTo>
                    <a:pt x="8" y="161"/>
                  </a:lnTo>
                  <a:lnTo>
                    <a:pt x="14" y="155"/>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70" name="Freeform 360"/>
            <p:cNvSpPr>
              <a:spLocks/>
            </p:cNvSpPr>
            <p:nvPr/>
          </p:nvSpPr>
          <p:spPr bwMode="auto">
            <a:xfrm>
              <a:off x="1380" y="2072"/>
              <a:ext cx="239" cy="201"/>
            </a:xfrm>
            <a:custGeom>
              <a:avLst/>
              <a:gdLst>
                <a:gd name="T0" fmla="*/ 27 w 239"/>
                <a:gd name="T1" fmla="*/ 17 h 201"/>
                <a:gd name="T2" fmla="*/ 58 w 239"/>
                <a:gd name="T3" fmla="*/ 20 h 201"/>
                <a:gd name="T4" fmla="*/ 108 w 239"/>
                <a:gd name="T5" fmla="*/ 13 h 201"/>
                <a:gd name="T6" fmla="*/ 152 w 239"/>
                <a:gd name="T7" fmla="*/ 13 h 201"/>
                <a:gd name="T8" fmla="*/ 167 w 239"/>
                <a:gd name="T9" fmla="*/ 22 h 201"/>
                <a:gd name="T10" fmla="*/ 140 w 239"/>
                <a:gd name="T11" fmla="*/ 20 h 201"/>
                <a:gd name="T12" fmla="*/ 102 w 239"/>
                <a:gd name="T13" fmla="*/ 23 h 201"/>
                <a:gd name="T14" fmla="*/ 65 w 239"/>
                <a:gd name="T15" fmla="*/ 31 h 201"/>
                <a:gd name="T16" fmla="*/ 71 w 239"/>
                <a:gd name="T17" fmla="*/ 39 h 201"/>
                <a:gd name="T18" fmla="*/ 92 w 239"/>
                <a:gd name="T19" fmla="*/ 48 h 201"/>
                <a:gd name="T20" fmla="*/ 105 w 239"/>
                <a:gd name="T21" fmla="*/ 54 h 201"/>
                <a:gd name="T22" fmla="*/ 149 w 239"/>
                <a:gd name="T23" fmla="*/ 53 h 201"/>
                <a:gd name="T24" fmla="*/ 198 w 239"/>
                <a:gd name="T25" fmla="*/ 60 h 201"/>
                <a:gd name="T26" fmla="*/ 223 w 239"/>
                <a:gd name="T27" fmla="*/ 76 h 201"/>
                <a:gd name="T28" fmla="*/ 211 w 239"/>
                <a:gd name="T29" fmla="*/ 75 h 201"/>
                <a:gd name="T30" fmla="*/ 180 w 239"/>
                <a:gd name="T31" fmla="*/ 68 h 201"/>
                <a:gd name="T32" fmla="*/ 139 w 239"/>
                <a:gd name="T33" fmla="*/ 63 h 201"/>
                <a:gd name="T34" fmla="*/ 131 w 239"/>
                <a:gd name="T35" fmla="*/ 73 h 201"/>
                <a:gd name="T36" fmla="*/ 152 w 239"/>
                <a:gd name="T37" fmla="*/ 90 h 201"/>
                <a:gd name="T38" fmla="*/ 185 w 239"/>
                <a:gd name="T39" fmla="*/ 93 h 201"/>
                <a:gd name="T40" fmla="*/ 223 w 239"/>
                <a:gd name="T41" fmla="*/ 109 h 201"/>
                <a:gd name="T42" fmla="*/ 232 w 239"/>
                <a:gd name="T43" fmla="*/ 127 h 201"/>
                <a:gd name="T44" fmla="*/ 205 w 239"/>
                <a:gd name="T45" fmla="*/ 110 h 201"/>
                <a:gd name="T46" fmla="*/ 177 w 239"/>
                <a:gd name="T47" fmla="*/ 103 h 201"/>
                <a:gd name="T48" fmla="*/ 189 w 239"/>
                <a:gd name="T49" fmla="*/ 125 h 201"/>
                <a:gd name="T50" fmla="*/ 217 w 239"/>
                <a:gd name="T51" fmla="*/ 155 h 201"/>
                <a:gd name="T52" fmla="*/ 230 w 239"/>
                <a:gd name="T53" fmla="*/ 171 h 201"/>
                <a:gd name="T54" fmla="*/ 236 w 239"/>
                <a:gd name="T55" fmla="*/ 193 h 201"/>
                <a:gd name="T56" fmla="*/ 223 w 239"/>
                <a:gd name="T57" fmla="*/ 178 h 201"/>
                <a:gd name="T58" fmla="*/ 186 w 239"/>
                <a:gd name="T59" fmla="*/ 134 h 201"/>
                <a:gd name="T60" fmla="*/ 161 w 239"/>
                <a:gd name="T61" fmla="*/ 109 h 201"/>
                <a:gd name="T62" fmla="*/ 154 w 239"/>
                <a:gd name="T63" fmla="*/ 116 h 201"/>
                <a:gd name="T64" fmla="*/ 164 w 239"/>
                <a:gd name="T65" fmla="*/ 149 h 201"/>
                <a:gd name="T66" fmla="*/ 177 w 239"/>
                <a:gd name="T67" fmla="*/ 181 h 201"/>
                <a:gd name="T68" fmla="*/ 168 w 239"/>
                <a:gd name="T69" fmla="*/ 174 h 201"/>
                <a:gd name="T70" fmla="*/ 143 w 239"/>
                <a:gd name="T71" fmla="*/ 116 h 201"/>
                <a:gd name="T72" fmla="*/ 118 w 239"/>
                <a:gd name="T73" fmla="*/ 81 h 201"/>
                <a:gd name="T74" fmla="*/ 100 w 239"/>
                <a:gd name="T75" fmla="*/ 70 h 201"/>
                <a:gd name="T76" fmla="*/ 95 w 239"/>
                <a:gd name="T77" fmla="*/ 76 h 201"/>
                <a:gd name="T78" fmla="*/ 108 w 239"/>
                <a:gd name="T79" fmla="*/ 134 h 201"/>
                <a:gd name="T80" fmla="*/ 124 w 239"/>
                <a:gd name="T81" fmla="*/ 164 h 201"/>
                <a:gd name="T82" fmla="*/ 106 w 239"/>
                <a:gd name="T83" fmla="*/ 146 h 201"/>
                <a:gd name="T84" fmla="*/ 86 w 239"/>
                <a:gd name="T85" fmla="*/ 63 h 201"/>
                <a:gd name="T86" fmla="*/ 56 w 239"/>
                <a:gd name="T87" fmla="*/ 45 h 201"/>
                <a:gd name="T88" fmla="*/ 47 w 239"/>
                <a:gd name="T89" fmla="*/ 65 h 201"/>
                <a:gd name="T90" fmla="*/ 55 w 239"/>
                <a:gd name="T91" fmla="*/ 103 h 201"/>
                <a:gd name="T92" fmla="*/ 64 w 239"/>
                <a:gd name="T93" fmla="*/ 144 h 201"/>
                <a:gd name="T94" fmla="*/ 56 w 239"/>
                <a:gd name="T95" fmla="*/ 140 h 201"/>
                <a:gd name="T96" fmla="*/ 43 w 239"/>
                <a:gd name="T97" fmla="*/ 82 h 201"/>
                <a:gd name="T98" fmla="*/ 22 w 239"/>
                <a:gd name="T99" fmla="*/ 26 h 201"/>
                <a:gd name="T100" fmla="*/ 0 w 239"/>
                <a:gd name="T101" fmla="*/ 2 h 201"/>
                <a:gd name="T102" fmla="*/ 4 w 239"/>
                <a:gd name="T103" fmla="*/ 0 h 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1"/>
                <a:gd name="T158" fmla="*/ 239 w 239"/>
                <a:gd name="T159" fmla="*/ 201 h 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1">
                  <a:moveTo>
                    <a:pt x="7" y="2"/>
                  </a:moveTo>
                  <a:lnTo>
                    <a:pt x="16" y="10"/>
                  </a:lnTo>
                  <a:lnTo>
                    <a:pt x="27" y="17"/>
                  </a:lnTo>
                  <a:lnTo>
                    <a:pt x="37" y="22"/>
                  </a:lnTo>
                  <a:lnTo>
                    <a:pt x="46" y="23"/>
                  </a:lnTo>
                  <a:lnTo>
                    <a:pt x="58" y="20"/>
                  </a:lnTo>
                  <a:lnTo>
                    <a:pt x="72" y="17"/>
                  </a:lnTo>
                  <a:lnTo>
                    <a:pt x="90" y="14"/>
                  </a:lnTo>
                  <a:lnTo>
                    <a:pt x="108" y="13"/>
                  </a:lnTo>
                  <a:lnTo>
                    <a:pt x="124" y="11"/>
                  </a:lnTo>
                  <a:lnTo>
                    <a:pt x="139" y="11"/>
                  </a:lnTo>
                  <a:lnTo>
                    <a:pt x="152" y="13"/>
                  </a:lnTo>
                  <a:lnTo>
                    <a:pt x="160" y="14"/>
                  </a:lnTo>
                  <a:lnTo>
                    <a:pt x="167" y="19"/>
                  </a:lnTo>
                  <a:lnTo>
                    <a:pt x="167" y="22"/>
                  </a:lnTo>
                  <a:lnTo>
                    <a:pt x="161" y="22"/>
                  </a:lnTo>
                  <a:lnTo>
                    <a:pt x="149" y="20"/>
                  </a:lnTo>
                  <a:lnTo>
                    <a:pt x="140" y="20"/>
                  </a:lnTo>
                  <a:lnTo>
                    <a:pt x="130" y="20"/>
                  </a:lnTo>
                  <a:lnTo>
                    <a:pt x="115" y="22"/>
                  </a:lnTo>
                  <a:lnTo>
                    <a:pt x="102" y="23"/>
                  </a:lnTo>
                  <a:lnTo>
                    <a:pt x="87" y="25"/>
                  </a:lnTo>
                  <a:lnTo>
                    <a:pt x="75" y="28"/>
                  </a:lnTo>
                  <a:lnTo>
                    <a:pt x="65" y="31"/>
                  </a:lnTo>
                  <a:lnTo>
                    <a:pt x="59" y="34"/>
                  </a:lnTo>
                  <a:lnTo>
                    <a:pt x="64" y="36"/>
                  </a:lnTo>
                  <a:lnTo>
                    <a:pt x="71" y="39"/>
                  </a:lnTo>
                  <a:lnTo>
                    <a:pt x="77" y="42"/>
                  </a:lnTo>
                  <a:lnTo>
                    <a:pt x="84" y="45"/>
                  </a:lnTo>
                  <a:lnTo>
                    <a:pt x="92" y="48"/>
                  </a:lnTo>
                  <a:lnTo>
                    <a:pt x="97" y="50"/>
                  </a:lnTo>
                  <a:lnTo>
                    <a:pt x="102" y="53"/>
                  </a:lnTo>
                  <a:lnTo>
                    <a:pt x="105" y="54"/>
                  </a:lnTo>
                  <a:lnTo>
                    <a:pt x="117" y="53"/>
                  </a:lnTo>
                  <a:lnTo>
                    <a:pt x="133" y="51"/>
                  </a:lnTo>
                  <a:lnTo>
                    <a:pt x="149" y="53"/>
                  </a:lnTo>
                  <a:lnTo>
                    <a:pt x="167" y="54"/>
                  </a:lnTo>
                  <a:lnTo>
                    <a:pt x="183" y="57"/>
                  </a:lnTo>
                  <a:lnTo>
                    <a:pt x="198" y="60"/>
                  </a:lnTo>
                  <a:lnTo>
                    <a:pt x="210" y="65"/>
                  </a:lnTo>
                  <a:lnTo>
                    <a:pt x="217" y="69"/>
                  </a:lnTo>
                  <a:lnTo>
                    <a:pt x="223" y="76"/>
                  </a:lnTo>
                  <a:lnTo>
                    <a:pt x="224" y="79"/>
                  </a:lnTo>
                  <a:lnTo>
                    <a:pt x="220" y="78"/>
                  </a:lnTo>
                  <a:lnTo>
                    <a:pt x="211" y="75"/>
                  </a:lnTo>
                  <a:lnTo>
                    <a:pt x="204" y="72"/>
                  </a:lnTo>
                  <a:lnTo>
                    <a:pt x="193" y="69"/>
                  </a:lnTo>
                  <a:lnTo>
                    <a:pt x="180" y="68"/>
                  </a:lnTo>
                  <a:lnTo>
                    <a:pt x="167" y="65"/>
                  </a:lnTo>
                  <a:lnTo>
                    <a:pt x="152" y="63"/>
                  </a:lnTo>
                  <a:lnTo>
                    <a:pt x="139" y="63"/>
                  </a:lnTo>
                  <a:lnTo>
                    <a:pt x="128" y="63"/>
                  </a:lnTo>
                  <a:lnTo>
                    <a:pt x="121" y="65"/>
                  </a:lnTo>
                  <a:lnTo>
                    <a:pt x="131" y="73"/>
                  </a:lnTo>
                  <a:lnTo>
                    <a:pt x="142" y="79"/>
                  </a:lnTo>
                  <a:lnTo>
                    <a:pt x="149" y="85"/>
                  </a:lnTo>
                  <a:lnTo>
                    <a:pt x="152" y="90"/>
                  </a:lnTo>
                  <a:lnTo>
                    <a:pt x="161" y="90"/>
                  </a:lnTo>
                  <a:lnTo>
                    <a:pt x="171" y="91"/>
                  </a:lnTo>
                  <a:lnTo>
                    <a:pt x="185" y="93"/>
                  </a:lnTo>
                  <a:lnTo>
                    <a:pt x="198" y="96"/>
                  </a:lnTo>
                  <a:lnTo>
                    <a:pt x="211" y="101"/>
                  </a:lnTo>
                  <a:lnTo>
                    <a:pt x="223" y="109"/>
                  </a:lnTo>
                  <a:lnTo>
                    <a:pt x="232" y="119"/>
                  </a:lnTo>
                  <a:lnTo>
                    <a:pt x="239" y="133"/>
                  </a:lnTo>
                  <a:lnTo>
                    <a:pt x="232" y="127"/>
                  </a:lnTo>
                  <a:lnTo>
                    <a:pt x="224" y="121"/>
                  </a:lnTo>
                  <a:lnTo>
                    <a:pt x="214" y="116"/>
                  </a:lnTo>
                  <a:lnTo>
                    <a:pt x="205" y="110"/>
                  </a:lnTo>
                  <a:lnTo>
                    <a:pt x="196" y="107"/>
                  </a:lnTo>
                  <a:lnTo>
                    <a:pt x="186" y="104"/>
                  </a:lnTo>
                  <a:lnTo>
                    <a:pt x="177" y="103"/>
                  </a:lnTo>
                  <a:lnTo>
                    <a:pt x="168" y="103"/>
                  </a:lnTo>
                  <a:lnTo>
                    <a:pt x="179" y="115"/>
                  </a:lnTo>
                  <a:lnTo>
                    <a:pt x="189" y="125"/>
                  </a:lnTo>
                  <a:lnTo>
                    <a:pt x="199" y="137"/>
                  </a:lnTo>
                  <a:lnTo>
                    <a:pt x="208" y="146"/>
                  </a:lnTo>
                  <a:lnTo>
                    <a:pt x="217" y="155"/>
                  </a:lnTo>
                  <a:lnTo>
                    <a:pt x="224" y="162"/>
                  </a:lnTo>
                  <a:lnTo>
                    <a:pt x="229" y="168"/>
                  </a:lnTo>
                  <a:lnTo>
                    <a:pt x="230" y="171"/>
                  </a:lnTo>
                  <a:lnTo>
                    <a:pt x="232" y="177"/>
                  </a:lnTo>
                  <a:lnTo>
                    <a:pt x="233" y="184"/>
                  </a:lnTo>
                  <a:lnTo>
                    <a:pt x="236" y="193"/>
                  </a:lnTo>
                  <a:lnTo>
                    <a:pt x="239" y="201"/>
                  </a:lnTo>
                  <a:lnTo>
                    <a:pt x="232" y="190"/>
                  </a:lnTo>
                  <a:lnTo>
                    <a:pt x="223" y="178"/>
                  </a:lnTo>
                  <a:lnTo>
                    <a:pt x="211" y="164"/>
                  </a:lnTo>
                  <a:lnTo>
                    <a:pt x="198" y="149"/>
                  </a:lnTo>
                  <a:lnTo>
                    <a:pt x="186" y="134"/>
                  </a:lnTo>
                  <a:lnTo>
                    <a:pt x="176" y="122"/>
                  </a:lnTo>
                  <a:lnTo>
                    <a:pt x="167" y="113"/>
                  </a:lnTo>
                  <a:lnTo>
                    <a:pt x="161" y="109"/>
                  </a:lnTo>
                  <a:lnTo>
                    <a:pt x="155" y="107"/>
                  </a:lnTo>
                  <a:lnTo>
                    <a:pt x="154" y="110"/>
                  </a:lnTo>
                  <a:lnTo>
                    <a:pt x="154" y="116"/>
                  </a:lnTo>
                  <a:lnTo>
                    <a:pt x="155" y="122"/>
                  </a:lnTo>
                  <a:lnTo>
                    <a:pt x="158" y="133"/>
                  </a:lnTo>
                  <a:lnTo>
                    <a:pt x="164" y="149"/>
                  </a:lnTo>
                  <a:lnTo>
                    <a:pt x="171" y="167"/>
                  </a:lnTo>
                  <a:lnTo>
                    <a:pt x="176" y="177"/>
                  </a:lnTo>
                  <a:lnTo>
                    <a:pt x="177" y="181"/>
                  </a:lnTo>
                  <a:lnTo>
                    <a:pt x="176" y="181"/>
                  </a:lnTo>
                  <a:lnTo>
                    <a:pt x="171" y="180"/>
                  </a:lnTo>
                  <a:lnTo>
                    <a:pt x="168" y="174"/>
                  </a:lnTo>
                  <a:lnTo>
                    <a:pt x="161" y="161"/>
                  </a:lnTo>
                  <a:lnTo>
                    <a:pt x="151" y="138"/>
                  </a:lnTo>
                  <a:lnTo>
                    <a:pt x="143" y="116"/>
                  </a:lnTo>
                  <a:lnTo>
                    <a:pt x="143" y="100"/>
                  </a:lnTo>
                  <a:lnTo>
                    <a:pt x="130" y="90"/>
                  </a:lnTo>
                  <a:lnTo>
                    <a:pt x="118" y="81"/>
                  </a:lnTo>
                  <a:lnTo>
                    <a:pt x="108" y="75"/>
                  </a:lnTo>
                  <a:lnTo>
                    <a:pt x="103" y="72"/>
                  </a:lnTo>
                  <a:lnTo>
                    <a:pt x="100" y="70"/>
                  </a:lnTo>
                  <a:lnTo>
                    <a:pt x="97" y="69"/>
                  </a:lnTo>
                  <a:lnTo>
                    <a:pt x="96" y="70"/>
                  </a:lnTo>
                  <a:lnTo>
                    <a:pt x="95" y="76"/>
                  </a:lnTo>
                  <a:lnTo>
                    <a:pt x="96" y="90"/>
                  </a:lnTo>
                  <a:lnTo>
                    <a:pt x="100" y="112"/>
                  </a:lnTo>
                  <a:lnTo>
                    <a:pt x="108" y="134"/>
                  </a:lnTo>
                  <a:lnTo>
                    <a:pt x="120" y="153"/>
                  </a:lnTo>
                  <a:lnTo>
                    <a:pt x="126" y="161"/>
                  </a:lnTo>
                  <a:lnTo>
                    <a:pt x="124" y="164"/>
                  </a:lnTo>
                  <a:lnTo>
                    <a:pt x="121" y="162"/>
                  </a:lnTo>
                  <a:lnTo>
                    <a:pt x="115" y="158"/>
                  </a:lnTo>
                  <a:lnTo>
                    <a:pt x="106" y="146"/>
                  </a:lnTo>
                  <a:lnTo>
                    <a:pt x="95" y="124"/>
                  </a:lnTo>
                  <a:lnTo>
                    <a:pt x="86" y="94"/>
                  </a:lnTo>
                  <a:lnTo>
                    <a:pt x="86" y="63"/>
                  </a:lnTo>
                  <a:lnTo>
                    <a:pt x="77" y="56"/>
                  </a:lnTo>
                  <a:lnTo>
                    <a:pt x="66" y="50"/>
                  </a:lnTo>
                  <a:lnTo>
                    <a:pt x="56" y="45"/>
                  </a:lnTo>
                  <a:lnTo>
                    <a:pt x="49" y="42"/>
                  </a:lnTo>
                  <a:lnTo>
                    <a:pt x="47" y="51"/>
                  </a:lnTo>
                  <a:lnTo>
                    <a:pt x="47" y="65"/>
                  </a:lnTo>
                  <a:lnTo>
                    <a:pt x="50" y="79"/>
                  </a:lnTo>
                  <a:lnTo>
                    <a:pt x="53" y="91"/>
                  </a:lnTo>
                  <a:lnTo>
                    <a:pt x="55" y="103"/>
                  </a:lnTo>
                  <a:lnTo>
                    <a:pt x="58" y="119"/>
                  </a:lnTo>
                  <a:lnTo>
                    <a:pt x="61" y="135"/>
                  </a:lnTo>
                  <a:lnTo>
                    <a:pt x="64" y="144"/>
                  </a:lnTo>
                  <a:lnTo>
                    <a:pt x="65" y="147"/>
                  </a:lnTo>
                  <a:lnTo>
                    <a:pt x="61" y="146"/>
                  </a:lnTo>
                  <a:lnTo>
                    <a:pt x="56" y="140"/>
                  </a:lnTo>
                  <a:lnTo>
                    <a:pt x="52" y="130"/>
                  </a:lnTo>
                  <a:lnTo>
                    <a:pt x="49" y="110"/>
                  </a:lnTo>
                  <a:lnTo>
                    <a:pt x="43" y="82"/>
                  </a:lnTo>
                  <a:lnTo>
                    <a:pt x="38" y="56"/>
                  </a:lnTo>
                  <a:lnTo>
                    <a:pt x="35" y="39"/>
                  </a:lnTo>
                  <a:lnTo>
                    <a:pt x="22" y="26"/>
                  </a:lnTo>
                  <a:lnTo>
                    <a:pt x="12" y="16"/>
                  </a:lnTo>
                  <a:lnTo>
                    <a:pt x="4" y="8"/>
                  </a:lnTo>
                  <a:lnTo>
                    <a:pt x="0" y="2"/>
                  </a:lnTo>
                  <a:lnTo>
                    <a:pt x="0" y="0"/>
                  </a:lnTo>
                  <a:lnTo>
                    <a:pt x="2" y="0"/>
                  </a:lnTo>
                  <a:lnTo>
                    <a:pt x="4" y="0"/>
                  </a:lnTo>
                  <a:lnTo>
                    <a:pt x="7"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71" name="Freeform 361"/>
            <p:cNvSpPr>
              <a:spLocks/>
            </p:cNvSpPr>
            <p:nvPr/>
          </p:nvSpPr>
          <p:spPr bwMode="auto">
            <a:xfrm>
              <a:off x="1256" y="2095"/>
              <a:ext cx="165" cy="275"/>
            </a:xfrm>
            <a:custGeom>
              <a:avLst/>
              <a:gdLst>
                <a:gd name="T0" fmla="*/ 74 w 165"/>
                <a:gd name="T1" fmla="*/ 3 h 275"/>
                <a:gd name="T2" fmla="*/ 78 w 165"/>
                <a:gd name="T3" fmla="*/ 33 h 275"/>
                <a:gd name="T4" fmla="*/ 83 w 165"/>
                <a:gd name="T5" fmla="*/ 45 h 275"/>
                <a:gd name="T6" fmla="*/ 95 w 165"/>
                <a:gd name="T7" fmla="*/ 53 h 275"/>
                <a:gd name="T8" fmla="*/ 111 w 165"/>
                <a:gd name="T9" fmla="*/ 68 h 275"/>
                <a:gd name="T10" fmla="*/ 127 w 165"/>
                <a:gd name="T11" fmla="*/ 89 h 275"/>
                <a:gd name="T12" fmla="*/ 146 w 165"/>
                <a:gd name="T13" fmla="*/ 123 h 275"/>
                <a:gd name="T14" fmla="*/ 162 w 165"/>
                <a:gd name="T15" fmla="*/ 148 h 275"/>
                <a:gd name="T16" fmla="*/ 165 w 165"/>
                <a:gd name="T17" fmla="*/ 160 h 275"/>
                <a:gd name="T18" fmla="*/ 161 w 165"/>
                <a:gd name="T19" fmla="*/ 160 h 275"/>
                <a:gd name="T20" fmla="*/ 154 w 165"/>
                <a:gd name="T21" fmla="*/ 146 h 275"/>
                <a:gd name="T22" fmla="*/ 143 w 165"/>
                <a:gd name="T23" fmla="*/ 127 h 275"/>
                <a:gd name="T24" fmla="*/ 128 w 165"/>
                <a:gd name="T25" fmla="*/ 105 h 275"/>
                <a:gd name="T26" fmla="*/ 115 w 165"/>
                <a:gd name="T27" fmla="*/ 86 h 275"/>
                <a:gd name="T28" fmla="*/ 103 w 165"/>
                <a:gd name="T29" fmla="*/ 76 h 275"/>
                <a:gd name="T30" fmla="*/ 93 w 165"/>
                <a:gd name="T31" fmla="*/ 68 h 275"/>
                <a:gd name="T32" fmla="*/ 87 w 165"/>
                <a:gd name="T33" fmla="*/ 81 h 275"/>
                <a:gd name="T34" fmla="*/ 89 w 165"/>
                <a:gd name="T35" fmla="*/ 112 h 275"/>
                <a:gd name="T36" fmla="*/ 97 w 165"/>
                <a:gd name="T37" fmla="*/ 129 h 275"/>
                <a:gd name="T38" fmla="*/ 117 w 165"/>
                <a:gd name="T39" fmla="*/ 146 h 275"/>
                <a:gd name="T40" fmla="*/ 137 w 165"/>
                <a:gd name="T41" fmla="*/ 172 h 275"/>
                <a:gd name="T42" fmla="*/ 152 w 165"/>
                <a:gd name="T43" fmla="*/ 203 h 275"/>
                <a:gd name="T44" fmla="*/ 155 w 165"/>
                <a:gd name="T45" fmla="*/ 226 h 275"/>
                <a:gd name="T46" fmla="*/ 146 w 165"/>
                <a:gd name="T47" fmla="*/ 214 h 275"/>
                <a:gd name="T48" fmla="*/ 136 w 165"/>
                <a:gd name="T49" fmla="*/ 188 h 275"/>
                <a:gd name="T50" fmla="*/ 124 w 165"/>
                <a:gd name="T51" fmla="*/ 170 h 275"/>
                <a:gd name="T52" fmla="*/ 111 w 165"/>
                <a:gd name="T53" fmla="*/ 157 h 275"/>
                <a:gd name="T54" fmla="*/ 97 w 165"/>
                <a:gd name="T55" fmla="*/ 146 h 275"/>
                <a:gd name="T56" fmla="*/ 100 w 165"/>
                <a:gd name="T57" fmla="*/ 169 h 275"/>
                <a:gd name="T58" fmla="*/ 109 w 165"/>
                <a:gd name="T59" fmla="*/ 238 h 275"/>
                <a:gd name="T60" fmla="*/ 106 w 165"/>
                <a:gd name="T61" fmla="*/ 275 h 275"/>
                <a:gd name="T62" fmla="*/ 103 w 165"/>
                <a:gd name="T63" fmla="*/ 271 h 275"/>
                <a:gd name="T64" fmla="*/ 100 w 165"/>
                <a:gd name="T65" fmla="*/ 243 h 275"/>
                <a:gd name="T66" fmla="*/ 86 w 165"/>
                <a:gd name="T67" fmla="*/ 176 h 275"/>
                <a:gd name="T68" fmla="*/ 68 w 165"/>
                <a:gd name="T69" fmla="*/ 166 h 275"/>
                <a:gd name="T70" fmla="*/ 44 w 165"/>
                <a:gd name="T71" fmla="*/ 198 h 275"/>
                <a:gd name="T72" fmla="*/ 35 w 165"/>
                <a:gd name="T73" fmla="*/ 223 h 275"/>
                <a:gd name="T74" fmla="*/ 31 w 165"/>
                <a:gd name="T75" fmla="*/ 217 h 275"/>
                <a:gd name="T76" fmla="*/ 41 w 165"/>
                <a:gd name="T77" fmla="*/ 191 h 275"/>
                <a:gd name="T78" fmla="*/ 64 w 165"/>
                <a:gd name="T79" fmla="*/ 148 h 275"/>
                <a:gd name="T80" fmla="*/ 74 w 165"/>
                <a:gd name="T81" fmla="*/ 117 h 275"/>
                <a:gd name="T82" fmla="*/ 74 w 165"/>
                <a:gd name="T83" fmla="*/ 80 h 275"/>
                <a:gd name="T84" fmla="*/ 65 w 165"/>
                <a:gd name="T85" fmla="*/ 76 h 275"/>
                <a:gd name="T86" fmla="*/ 44 w 165"/>
                <a:gd name="T87" fmla="*/ 95 h 275"/>
                <a:gd name="T88" fmla="*/ 25 w 165"/>
                <a:gd name="T89" fmla="*/ 118 h 275"/>
                <a:gd name="T90" fmla="*/ 10 w 165"/>
                <a:gd name="T91" fmla="*/ 144 h 275"/>
                <a:gd name="T92" fmla="*/ 3 w 165"/>
                <a:gd name="T93" fmla="*/ 161 h 275"/>
                <a:gd name="T94" fmla="*/ 0 w 165"/>
                <a:gd name="T95" fmla="*/ 158 h 275"/>
                <a:gd name="T96" fmla="*/ 4 w 165"/>
                <a:gd name="T97" fmla="*/ 142 h 275"/>
                <a:gd name="T98" fmla="*/ 19 w 165"/>
                <a:gd name="T99" fmla="*/ 115 h 275"/>
                <a:gd name="T100" fmla="*/ 38 w 165"/>
                <a:gd name="T101" fmla="*/ 86 h 275"/>
                <a:gd name="T102" fmla="*/ 59 w 165"/>
                <a:gd name="T103" fmla="*/ 59 h 275"/>
                <a:gd name="T104" fmla="*/ 72 w 165"/>
                <a:gd name="T105" fmla="*/ 43 h 275"/>
                <a:gd name="T106" fmla="*/ 69 w 165"/>
                <a:gd name="T107" fmla="*/ 19 h 275"/>
                <a:gd name="T108" fmla="*/ 68 w 165"/>
                <a:gd name="T109" fmla="*/ 8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1" y="0"/>
                  </a:moveTo>
                  <a:lnTo>
                    <a:pt x="74" y="3"/>
                  </a:lnTo>
                  <a:lnTo>
                    <a:pt x="75" y="16"/>
                  </a:lnTo>
                  <a:lnTo>
                    <a:pt x="78" y="33"/>
                  </a:lnTo>
                  <a:lnTo>
                    <a:pt x="80" y="42"/>
                  </a:lnTo>
                  <a:lnTo>
                    <a:pt x="83" y="45"/>
                  </a:lnTo>
                  <a:lnTo>
                    <a:pt x="87" y="47"/>
                  </a:lnTo>
                  <a:lnTo>
                    <a:pt x="95" y="53"/>
                  </a:lnTo>
                  <a:lnTo>
                    <a:pt x="102" y="59"/>
                  </a:lnTo>
                  <a:lnTo>
                    <a:pt x="111" y="68"/>
                  </a:lnTo>
                  <a:lnTo>
                    <a:pt x="120" y="77"/>
                  </a:lnTo>
                  <a:lnTo>
                    <a:pt x="127" y="89"/>
                  </a:lnTo>
                  <a:lnTo>
                    <a:pt x="134" y="101"/>
                  </a:lnTo>
                  <a:lnTo>
                    <a:pt x="146" y="123"/>
                  </a:lnTo>
                  <a:lnTo>
                    <a:pt x="157" y="138"/>
                  </a:lnTo>
                  <a:lnTo>
                    <a:pt x="162" y="148"/>
                  </a:lnTo>
                  <a:lnTo>
                    <a:pt x="165" y="155"/>
                  </a:lnTo>
                  <a:lnTo>
                    <a:pt x="165" y="160"/>
                  </a:lnTo>
                  <a:lnTo>
                    <a:pt x="164" y="161"/>
                  </a:lnTo>
                  <a:lnTo>
                    <a:pt x="161" y="160"/>
                  </a:lnTo>
                  <a:lnTo>
                    <a:pt x="157" y="152"/>
                  </a:lnTo>
                  <a:lnTo>
                    <a:pt x="154" y="146"/>
                  </a:lnTo>
                  <a:lnTo>
                    <a:pt x="149" y="138"/>
                  </a:lnTo>
                  <a:lnTo>
                    <a:pt x="143" y="127"/>
                  </a:lnTo>
                  <a:lnTo>
                    <a:pt x="136" y="115"/>
                  </a:lnTo>
                  <a:lnTo>
                    <a:pt x="128" y="105"/>
                  </a:lnTo>
                  <a:lnTo>
                    <a:pt x="121" y="95"/>
                  </a:lnTo>
                  <a:lnTo>
                    <a:pt x="115" y="86"/>
                  </a:lnTo>
                  <a:lnTo>
                    <a:pt x="111" y="81"/>
                  </a:lnTo>
                  <a:lnTo>
                    <a:pt x="103" y="76"/>
                  </a:lnTo>
                  <a:lnTo>
                    <a:pt x="97" y="71"/>
                  </a:lnTo>
                  <a:lnTo>
                    <a:pt x="93" y="68"/>
                  </a:lnTo>
                  <a:lnTo>
                    <a:pt x="89" y="67"/>
                  </a:lnTo>
                  <a:lnTo>
                    <a:pt x="87" y="81"/>
                  </a:lnTo>
                  <a:lnTo>
                    <a:pt x="87" y="96"/>
                  </a:lnTo>
                  <a:lnTo>
                    <a:pt x="89" y="112"/>
                  </a:lnTo>
                  <a:lnTo>
                    <a:pt x="90" y="123"/>
                  </a:lnTo>
                  <a:lnTo>
                    <a:pt x="97" y="129"/>
                  </a:lnTo>
                  <a:lnTo>
                    <a:pt x="106" y="136"/>
                  </a:lnTo>
                  <a:lnTo>
                    <a:pt x="117" y="146"/>
                  </a:lnTo>
                  <a:lnTo>
                    <a:pt x="127" y="158"/>
                  </a:lnTo>
                  <a:lnTo>
                    <a:pt x="137" y="172"/>
                  </a:lnTo>
                  <a:lnTo>
                    <a:pt x="146" y="186"/>
                  </a:lnTo>
                  <a:lnTo>
                    <a:pt x="152" y="203"/>
                  </a:lnTo>
                  <a:lnTo>
                    <a:pt x="155" y="220"/>
                  </a:lnTo>
                  <a:lnTo>
                    <a:pt x="155" y="226"/>
                  </a:lnTo>
                  <a:lnTo>
                    <a:pt x="152" y="225"/>
                  </a:lnTo>
                  <a:lnTo>
                    <a:pt x="146" y="214"/>
                  </a:lnTo>
                  <a:lnTo>
                    <a:pt x="140" y="198"/>
                  </a:lnTo>
                  <a:lnTo>
                    <a:pt x="136" y="188"/>
                  </a:lnTo>
                  <a:lnTo>
                    <a:pt x="131" y="179"/>
                  </a:lnTo>
                  <a:lnTo>
                    <a:pt x="124" y="170"/>
                  </a:lnTo>
                  <a:lnTo>
                    <a:pt x="118" y="163"/>
                  </a:lnTo>
                  <a:lnTo>
                    <a:pt x="111" y="157"/>
                  </a:lnTo>
                  <a:lnTo>
                    <a:pt x="103" y="151"/>
                  </a:lnTo>
                  <a:lnTo>
                    <a:pt x="97" y="146"/>
                  </a:lnTo>
                  <a:lnTo>
                    <a:pt x="92" y="145"/>
                  </a:lnTo>
                  <a:lnTo>
                    <a:pt x="100" y="169"/>
                  </a:lnTo>
                  <a:lnTo>
                    <a:pt x="106" y="201"/>
                  </a:lnTo>
                  <a:lnTo>
                    <a:pt x="109" y="238"/>
                  </a:lnTo>
                  <a:lnTo>
                    <a:pt x="108" y="268"/>
                  </a:lnTo>
                  <a:lnTo>
                    <a:pt x="106" y="275"/>
                  </a:lnTo>
                  <a:lnTo>
                    <a:pt x="105" y="275"/>
                  </a:lnTo>
                  <a:lnTo>
                    <a:pt x="103" y="271"/>
                  </a:lnTo>
                  <a:lnTo>
                    <a:pt x="103" y="263"/>
                  </a:lnTo>
                  <a:lnTo>
                    <a:pt x="100" y="243"/>
                  </a:lnTo>
                  <a:lnTo>
                    <a:pt x="95" y="209"/>
                  </a:lnTo>
                  <a:lnTo>
                    <a:pt x="86" y="176"/>
                  </a:lnTo>
                  <a:lnTo>
                    <a:pt x="80" y="157"/>
                  </a:lnTo>
                  <a:lnTo>
                    <a:pt x="68" y="166"/>
                  </a:lnTo>
                  <a:lnTo>
                    <a:pt x="55" y="180"/>
                  </a:lnTo>
                  <a:lnTo>
                    <a:pt x="44" y="198"/>
                  </a:lnTo>
                  <a:lnTo>
                    <a:pt x="38" y="217"/>
                  </a:lnTo>
                  <a:lnTo>
                    <a:pt x="35" y="223"/>
                  </a:lnTo>
                  <a:lnTo>
                    <a:pt x="33" y="223"/>
                  </a:lnTo>
                  <a:lnTo>
                    <a:pt x="31" y="217"/>
                  </a:lnTo>
                  <a:lnTo>
                    <a:pt x="33" y="207"/>
                  </a:lnTo>
                  <a:lnTo>
                    <a:pt x="41" y="191"/>
                  </a:lnTo>
                  <a:lnTo>
                    <a:pt x="53" y="169"/>
                  </a:lnTo>
                  <a:lnTo>
                    <a:pt x="64" y="148"/>
                  </a:lnTo>
                  <a:lnTo>
                    <a:pt x="72" y="135"/>
                  </a:lnTo>
                  <a:lnTo>
                    <a:pt x="74" y="117"/>
                  </a:lnTo>
                  <a:lnTo>
                    <a:pt x="75" y="98"/>
                  </a:lnTo>
                  <a:lnTo>
                    <a:pt x="74" y="80"/>
                  </a:lnTo>
                  <a:lnTo>
                    <a:pt x="74" y="70"/>
                  </a:lnTo>
                  <a:lnTo>
                    <a:pt x="65" y="76"/>
                  </a:lnTo>
                  <a:lnTo>
                    <a:pt x="55" y="84"/>
                  </a:lnTo>
                  <a:lnTo>
                    <a:pt x="44" y="95"/>
                  </a:lnTo>
                  <a:lnTo>
                    <a:pt x="34" y="107"/>
                  </a:lnTo>
                  <a:lnTo>
                    <a:pt x="25" y="118"/>
                  </a:lnTo>
                  <a:lnTo>
                    <a:pt x="16" y="132"/>
                  </a:lnTo>
                  <a:lnTo>
                    <a:pt x="10" y="144"/>
                  </a:lnTo>
                  <a:lnTo>
                    <a:pt x="6" y="155"/>
                  </a:lnTo>
                  <a:lnTo>
                    <a:pt x="3" y="161"/>
                  </a:lnTo>
                  <a:lnTo>
                    <a:pt x="2" y="161"/>
                  </a:lnTo>
                  <a:lnTo>
                    <a:pt x="0" y="158"/>
                  </a:lnTo>
                  <a:lnTo>
                    <a:pt x="2" y="149"/>
                  </a:lnTo>
                  <a:lnTo>
                    <a:pt x="4" y="142"/>
                  </a:lnTo>
                  <a:lnTo>
                    <a:pt x="10" y="130"/>
                  </a:lnTo>
                  <a:lnTo>
                    <a:pt x="19" y="115"/>
                  </a:lnTo>
                  <a:lnTo>
                    <a:pt x="28" y="101"/>
                  </a:lnTo>
                  <a:lnTo>
                    <a:pt x="38" y="86"/>
                  </a:lnTo>
                  <a:lnTo>
                    <a:pt x="49" y="71"/>
                  </a:lnTo>
                  <a:lnTo>
                    <a:pt x="59" y="59"/>
                  </a:lnTo>
                  <a:lnTo>
                    <a:pt x="68" y="52"/>
                  </a:lnTo>
                  <a:lnTo>
                    <a:pt x="72" y="43"/>
                  </a:lnTo>
                  <a:lnTo>
                    <a:pt x="72" y="30"/>
                  </a:lnTo>
                  <a:lnTo>
                    <a:pt x="69" y="19"/>
                  </a:lnTo>
                  <a:lnTo>
                    <a:pt x="68" y="12"/>
                  </a:lnTo>
                  <a:lnTo>
                    <a:pt x="68" y="8"/>
                  </a:lnTo>
                  <a:lnTo>
                    <a:pt x="68" y="6"/>
                  </a:lnTo>
                  <a:lnTo>
                    <a:pt x="69" y="3"/>
                  </a:lnTo>
                  <a:lnTo>
                    <a:pt x="71"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72" name="Freeform 362"/>
            <p:cNvSpPr>
              <a:spLocks/>
            </p:cNvSpPr>
            <p:nvPr/>
          </p:nvSpPr>
          <p:spPr bwMode="auto">
            <a:xfrm>
              <a:off x="1423" y="1739"/>
              <a:ext cx="199" cy="285"/>
            </a:xfrm>
            <a:custGeom>
              <a:avLst/>
              <a:gdLst>
                <a:gd name="T0" fmla="*/ 6 w 199"/>
                <a:gd name="T1" fmla="*/ 272 h 285"/>
                <a:gd name="T2" fmla="*/ 22 w 199"/>
                <a:gd name="T3" fmla="*/ 233 h 285"/>
                <a:gd name="T4" fmla="*/ 34 w 199"/>
                <a:gd name="T5" fmla="*/ 207 h 285"/>
                <a:gd name="T6" fmla="*/ 50 w 199"/>
                <a:gd name="T7" fmla="*/ 170 h 285"/>
                <a:gd name="T8" fmla="*/ 47 w 199"/>
                <a:gd name="T9" fmla="*/ 152 h 285"/>
                <a:gd name="T10" fmla="*/ 37 w 199"/>
                <a:gd name="T11" fmla="*/ 137 h 285"/>
                <a:gd name="T12" fmla="*/ 35 w 199"/>
                <a:gd name="T13" fmla="*/ 120 h 285"/>
                <a:gd name="T14" fmla="*/ 38 w 199"/>
                <a:gd name="T15" fmla="*/ 124 h 285"/>
                <a:gd name="T16" fmla="*/ 46 w 199"/>
                <a:gd name="T17" fmla="*/ 134 h 285"/>
                <a:gd name="T18" fmla="*/ 57 w 199"/>
                <a:gd name="T19" fmla="*/ 142 h 285"/>
                <a:gd name="T20" fmla="*/ 68 w 199"/>
                <a:gd name="T21" fmla="*/ 136 h 285"/>
                <a:gd name="T22" fmla="*/ 84 w 199"/>
                <a:gd name="T23" fmla="*/ 118 h 285"/>
                <a:gd name="T24" fmla="*/ 99 w 199"/>
                <a:gd name="T25" fmla="*/ 100 h 285"/>
                <a:gd name="T26" fmla="*/ 108 w 199"/>
                <a:gd name="T27" fmla="*/ 86 h 285"/>
                <a:gd name="T28" fmla="*/ 111 w 199"/>
                <a:gd name="T29" fmla="*/ 71 h 285"/>
                <a:gd name="T30" fmla="*/ 102 w 199"/>
                <a:gd name="T31" fmla="*/ 37 h 285"/>
                <a:gd name="T32" fmla="*/ 91 w 199"/>
                <a:gd name="T33" fmla="*/ 18 h 285"/>
                <a:gd name="T34" fmla="*/ 90 w 199"/>
                <a:gd name="T35" fmla="*/ 13 h 285"/>
                <a:gd name="T36" fmla="*/ 102 w 199"/>
                <a:gd name="T37" fmla="*/ 25 h 285"/>
                <a:gd name="T38" fmla="*/ 117 w 199"/>
                <a:gd name="T39" fmla="*/ 58 h 285"/>
                <a:gd name="T40" fmla="*/ 128 w 199"/>
                <a:gd name="T41" fmla="*/ 53 h 285"/>
                <a:gd name="T42" fmla="*/ 150 w 199"/>
                <a:gd name="T43" fmla="*/ 13 h 285"/>
                <a:gd name="T44" fmla="*/ 167 w 199"/>
                <a:gd name="T45" fmla="*/ 0 h 285"/>
                <a:gd name="T46" fmla="*/ 167 w 199"/>
                <a:gd name="T47" fmla="*/ 4 h 285"/>
                <a:gd name="T48" fmla="*/ 155 w 199"/>
                <a:gd name="T49" fmla="*/ 24 h 285"/>
                <a:gd name="T50" fmla="*/ 133 w 199"/>
                <a:gd name="T51" fmla="*/ 69 h 285"/>
                <a:gd name="T52" fmla="*/ 134 w 199"/>
                <a:gd name="T53" fmla="*/ 78 h 285"/>
                <a:gd name="T54" fmla="*/ 153 w 199"/>
                <a:gd name="T55" fmla="*/ 72 h 285"/>
                <a:gd name="T56" fmla="*/ 168 w 199"/>
                <a:gd name="T57" fmla="*/ 68 h 285"/>
                <a:gd name="T58" fmla="*/ 180 w 199"/>
                <a:gd name="T59" fmla="*/ 62 h 285"/>
                <a:gd name="T60" fmla="*/ 192 w 199"/>
                <a:gd name="T61" fmla="*/ 55 h 285"/>
                <a:gd name="T62" fmla="*/ 199 w 199"/>
                <a:gd name="T63" fmla="*/ 55 h 285"/>
                <a:gd name="T64" fmla="*/ 189 w 199"/>
                <a:gd name="T65" fmla="*/ 63 h 285"/>
                <a:gd name="T66" fmla="*/ 171 w 199"/>
                <a:gd name="T67" fmla="*/ 75 h 285"/>
                <a:gd name="T68" fmla="*/ 148 w 199"/>
                <a:gd name="T69" fmla="*/ 87 h 285"/>
                <a:gd name="T70" fmla="*/ 127 w 199"/>
                <a:gd name="T71" fmla="*/ 95 h 285"/>
                <a:gd name="T72" fmla="*/ 112 w 199"/>
                <a:gd name="T73" fmla="*/ 102 h 285"/>
                <a:gd name="T74" fmla="*/ 94 w 199"/>
                <a:gd name="T75" fmla="*/ 124 h 285"/>
                <a:gd name="T76" fmla="*/ 94 w 199"/>
                <a:gd name="T77" fmla="*/ 134 h 285"/>
                <a:gd name="T78" fmla="*/ 102 w 199"/>
                <a:gd name="T79" fmla="*/ 139 h 285"/>
                <a:gd name="T80" fmla="*/ 99 w 199"/>
                <a:gd name="T81" fmla="*/ 143 h 285"/>
                <a:gd name="T82" fmla="*/ 90 w 199"/>
                <a:gd name="T83" fmla="*/ 151 h 285"/>
                <a:gd name="T84" fmla="*/ 84 w 199"/>
                <a:gd name="T85" fmla="*/ 152 h 285"/>
                <a:gd name="T86" fmla="*/ 80 w 199"/>
                <a:gd name="T87" fmla="*/ 152 h 285"/>
                <a:gd name="T88" fmla="*/ 75 w 199"/>
                <a:gd name="T89" fmla="*/ 158 h 285"/>
                <a:gd name="T90" fmla="*/ 62 w 199"/>
                <a:gd name="T91" fmla="*/ 183 h 285"/>
                <a:gd name="T92" fmla="*/ 46 w 199"/>
                <a:gd name="T93" fmla="*/ 216 h 285"/>
                <a:gd name="T94" fmla="*/ 37 w 199"/>
                <a:gd name="T95" fmla="*/ 245 h 285"/>
                <a:gd name="T96" fmla="*/ 32 w 199"/>
                <a:gd name="T97" fmla="*/ 262 h 285"/>
                <a:gd name="T98" fmla="*/ 26 w 199"/>
                <a:gd name="T99" fmla="*/ 273 h 285"/>
                <a:gd name="T100" fmla="*/ 19 w 199"/>
                <a:gd name="T101" fmla="*/ 279 h 285"/>
                <a:gd name="T102" fmla="*/ 4 w 199"/>
                <a:gd name="T103" fmla="*/ 284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85"/>
                <a:gd name="T158" fmla="*/ 199 w 199"/>
                <a:gd name="T159" fmla="*/ 285 h 2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85">
                  <a:moveTo>
                    <a:pt x="0" y="285"/>
                  </a:moveTo>
                  <a:lnTo>
                    <a:pt x="6" y="272"/>
                  </a:lnTo>
                  <a:lnTo>
                    <a:pt x="15" y="253"/>
                  </a:lnTo>
                  <a:lnTo>
                    <a:pt x="22" y="233"/>
                  </a:lnTo>
                  <a:lnTo>
                    <a:pt x="28" y="220"/>
                  </a:lnTo>
                  <a:lnTo>
                    <a:pt x="34" y="207"/>
                  </a:lnTo>
                  <a:lnTo>
                    <a:pt x="41" y="188"/>
                  </a:lnTo>
                  <a:lnTo>
                    <a:pt x="50" y="170"/>
                  </a:lnTo>
                  <a:lnTo>
                    <a:pt x="54" y="160"/>
                  </a:lnTo>
                  <a:lnTo>
                    <a:pt x="47" y="152"/>
                  </a:lnTo>
                  <a:lnTo>
                    <a:pt x="41" y="145"/>
                  </a:lnTo>
                  <a:lnTo>
                    <a:pt x="37" y="137"/>
                  </a:lnTo>
                  <a:lnTo>
                    <a:pt x="35" y="127"/>
                  </a:lnTo>
                  <a:lnTo>
                    <a:pt x="35" y="120"/>
                  </a:lnTo>
                  <a:lnTo>
                    <a:pt x="37" y="120"/>
                  </a:lnTo>
                  <a:lnTo>
                    <a:pt x="38" y="124"/>
                  </a:lnTo>
                  <a:lnTo>
                    <a:pt x="41" y="130"/>
                  </a:lnTo>
                  <a:lnTo>
                    <a:pt x="46" y="134"/>
                  </a:lnTo>
                  <a:lnTo>
                    <a:pt x="52" y="139"/>
                  </a:lnTo>
                  <a:lnTo>
                    <a:pt x="57" y="142"/>
                  </a:lnTo>
                  <a:lnTo>
                    <a:pt x="62" y="143"/>
                  </a:lnTo>
                  <a:lnTo>
                    <a:pt x="68" y="136"/>
                  </a:lnTo>
                  <a:lnTo>
                    <a:pt x="77" y="129"/>
                  </a:lnTo>
                  <a:lnTo>
                    <a:pt x="84" y="118"/>
                  </a:lnTo>
                  <a:lnTo>
                    <a:pt x="91" y="109"/>
                  </a:lnTo>
                  <a:lnTo>
                    <a:pt x="99" y="100"/>
                  </a:lnTo>
                  <a:lnTo>
                    <a:pt x="105" y="93"/>
                  </a:lnTo>
                  <a:lnTo>
                    <a:pt x="108" y="86"/>
                  </a:lnTo>
                  <a:lnTo>
                    <a:pt x="111" y="81"/>
                  </a:lnTo>
                  <a:lnTo>
                    <a:pt x="111" y="71"/>
                  </a:lnTo>
                  <a:lnTo>
                    <a:pt x="108" y="53"/>
                  </a:lnTo>
                  <a:lnTo>
                    <a:pt x="102" y="37"/>
                  </a:lnTo>
                  <a:lnTo>
                    <a:pt x="96" y="25"/>
                  </a:lnTo>
                  <a:lnTo>
                    <a:pt x="91" y="18"/>
                  </a:lnTo>
                  <a:lnTo>
                    <a:pt x="88" y="13"/>
                  </a:lnTo>
                  <a:lnTo>
                    <a:pt x="90" y="13"/>
                  </a:lnTo>
                  <a:lnTo>
                    <a:pt x="94" y="16"/>
                  </a:lnTo>
                  <a:lnTo>
                    <a:pt x="102" y="25"/>
                  </a:lnTo>
                  <a:lnTo>
                    <a:pt x="111" y="41"/>
                  </a:lnTo>
                  <a:lnTo>
                    <a:pt x="117" y="58"/>
                  </a:lnTo>
                  <a:lnTo>
                    <a:pt x="119" y="71"/>
                  </a:lnTo>
                  <a:lnTo>
                    <a:pt x="128" y="53"/>
                  </a:lnTo>
                  <a:lnTo>
                    <a:pt x="140" y="32"/>
                  </a:lnTo>
                  <a:lnTo>
                    <a:pt x="150" y="13"/>
                  </a:lnTo>
                  <a:lnTo>
                    <a:pt x="161" y="3"/>
                  </a:lnTo>
                  <a:lnTo>
                    <a:pt x="167" y="0"/>
                  </a:lnTo>
                  <a:lnTo>
                    <a:pt x="168" y="0"/>
                  </a:lnTo>
                  <a:lnTo>
                    <a:pt x="167" y="4"/>
                  </a:lnTo>
                  <a:lnTo>
                    <a:pt x="162" y="9"/>
                  </a:lnTo>
                  <a:lnTo>
                    <a:pt x="155" y="24"/>
                  </a:lnTo>
                  <a:lnTo>
                    <a:pt x="145" y="47"/>
                  </a:lnTo>
                  <a:lnTo>
                    <a:pt x="133" y="69"/>
                  </a:lnTo>
                  <a:lnTo>
                    <a:pt x="125" y="81"/>
                  </a:lnTo>
                  <a:lnTo>
                    <a:pt x="134" y="78"/>
                  </a:lnTo>
                  <a:lnTo>
                    <a:pt x="145" y="75"/>
                  </a:lnTo>
                  <a:lnTo>
                    <a:pt x="153" y="72"/>
                  </a:lnTo>
                  <a:lnTo>
                    <a:pt x="161" y="69"/>
                  </a:lnTo>
                  <a:lnTo>
                    <a:pt x="168" y="68"/>
                  </a:lnTo>
                  <a:lnTo>
                    <a:pt x="176" y="65"/>
                  </a:lnTo>
                  <a:lnTo>
                    <a:pt x="180" y="62"/>
                  </a:lnTo>
                  <a:lnTo>
                    <a:pt x="184" y="59"/>
                  </a:lnTo>
                  <a:lnTo>
                    <a:pt x="192" y="55"/>
                  </a:lnTo>
                  <a:lnTo>
                    <a:pt x="198" y="53"/>
                  </a:lnTo>
                  <a:lnTo>
                    <a:pt x="199" y="55"/>
                  </a:lnTo>
                  <a:lnTo>
                    <a:pt x="195" y="59"/>
                  </a:lnTo>
                  <a:lnTo>
                    <a:pt x="189" y="63"/>
                  </a:lnTo>
                  <a:lnTo>
                    <a:pt x="181" y="68"/>
                  </a:lnTo>
                  <a:lnTo>
                    <a:pt x="171" y="75"/>
                  </a:lnTo>
                  <a:lnTo>
                    <a:pt x="159" y="81"/>
                  </a:lnTo>
                  <a:lnTo>
                    <a:pt x="148" y="87"/>
                  </a:lnTo>
                  <a:lnTo>
                    <a:pt x="136" y="92"/>
                  </a:lnTo>
                  <a:lnTo>
                    <a:pt x="127" y="95"/>
                  </a:lnTo>
                  <a:lnTo>
                    <a:pt x="121" y="96"/>
                  </a:lnTo>
                  <a:lnTo>
                    <a:pt x="112" y="102"/>
                  </a:lnTo>
                  <a:lnTo>
                    <a:pt x="102" y="112"/>
                  </a:lnTo>
                  <a:lnTo>
                    <a:pt x="94" y="124"/>
                  </a:lnTo>
                  <a:lnTo>
                    <a:pt x="91" y="131"/>
                  </a:lnTo>
                  <a:lnTo>
                    <a:pt x="94" y="134"/>
                  </a:lnTo>
                  <a:lnTo>
                    <a:pt x="97" y="137"/>
                  </a:lnTo>
                  <a:lnTo>
                    <a:pt x="102" y="139"/>
                  </a:lnTo>
                  <a:lnTo>
                    <a:pt x="105" y="139"/>
                  </a:lnTo>
                  <a:lnTo>
                    <a:pt x="99" y="143"/>
                  </a:lnTo>
                  <a:lnTo>
                    <a:pt x="94" y="146"/>
                  </a:lnTo>
                  <a:lnTo>
                    <a:pt x="90" y="151"/>
                  </a:lnTo>
                  <a:lnTo>
                    <a:pt x="87" y="154"/>
                  </a:lnTo>
                  <a:lnTo>
                    <a:pt x="84" y="152"/>
                  </a:lnTo>
                  <a:lnTo>
                    <a:pt x="81" y="152"/>
                  </a:lnTo>
                  <a:lnTo>
                    <a:pt x="80" y="152"/>
                  </a:lnTo>
                  <a:lnTo>
                    <a:pt x="75" y="158"/>
                  </a:lnTo>
                  <a:lnTo>
                    <a:pt x="69" y="170"/>
                  </a:lnTo>
                  <a:lnTo>
                    <a:pt x="62" y="183"/>
                  </a:lnTo>
                  <a:lnTo>
                    <a:pt x="53" y="199"/>
                  </a:lnTo>
                  <a:lnTo>
                    <a:pt x="46" y="216"/>
                  </a:lnTo>
                  <a:lnTo>
                    <a:pt x="40" y="231"/>
                  </a:lnTo>
                  <a:lnTo>
                    <a:pt x="37" y="245"/>
                  </a:lnTo>
                  <a:lnTo>
                    <a:pt x="35" y="256"/>
                  </a:lnTo>
                  <a:lnTo>
                    <a:pt x="32" y="262"/>
                  </a:lnTo>
                  <a:lnTo>
                    <a:pt x="29" y="267"/>
                  </a:lnTo>
                  <a:lnTo>
                    <a:pt x="26" y="273"/>
                  </a:lnTo>
                  <a:lnTo>
                    <a:pt x="23" y="276"/>
                  </a:lnTo>
                  <a:lnTo>
                    <a:pt x="19" y="279"/>
                  </a:lnTo>
                  <a:lnTo>
                    <a:pt x="12" y="282"/>
                  </a:lnTo>
                  <a:lnTo>
                    <a:pt x="4" y="284"/>
                  </a:lnTo>
                  <a:lnTo>
                    <a:pt x="0" y="285"/>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73" name="Freeform 363"/>
            <p:cNvSpPr>
              <a:spLocks/>
            </p:cNvSpPr>
            <p:nvPr/>
          </p:nvSpPr>
          <p:spPr bwMode="auto">
            <a:xfrm>
              <a:off x="1132" y="2193"/>
              <a:ext cx="128" cy="220"/>
            </a:xfrm>
            <a:custGeom>
              <a:avLst/>
              <a:gdLst>
                <a:gd name="T0" fmla="*/ 84 w 128"/>
                <a:gd name="T1" fmla="*/ 13 h 220"/>
                <a:gd name="T2" fmla="*/ 71 w 128"/>
                <a:gd name="T3" fmla="*/ 38 h 220"/>
                <a:gd name="T4" fmla="*/ 61 w 128"/>
                <a:gd name="T5" fmla="*/ 46 h 220"/>
                <a:gd name="T6" fmla="*/ 40 w 128"/>
                <a:gd name="T7" fmla="*/ 53 h 220"/>
                <a:gd name="T8" fmla="*/ 19 w 128"/>
                <a:gd name="T9" fmla="*/ 65 h 220"/>
                <a:gd name="T10" fmla="*/ 4 w 128"/>
                <a:gd name="T11" fmla="*/ 75 h 220"/>
                <a:gd name="T12" fmla="*/ 0 w 128"/>
                <a:gd name="T13" fmla="*/ 84 h 220"/>
                <a:gd name="T14" fmla="*/ 1 w 128"/>
                <a:gd name="T15" fmla="*/ 85 h 220"/>
                <a:gd name="T16" fmla="*/ 10 w 128"/>
                <a:gd name="T17" fmla="*/ 81 h 220"/>
                <a:gd name="T18" fmla="*/ 24 w 128"/>
                <a:gd name="T19" fmla="*/ 72 h 220"/>
                <a:gd name="T20" fmla="*/ 41 w 128"/>
                <a:gd name="T21" fmla="*/ 63 h 220"/>
                <a:gd name="T22" fmla="*/ 58 w 128"/>
                <a:gd name="T23" fmla="*/ 56 h 220"/>
                <a:gd name="T24" fmla="*/ 61 w 128"/>
                <a:gd name="T25" fmla="*/ 65 h 220"/>
                <a:gd name="T26" fmla="*/ 55 w 128"/>
                <a:gd name="T27" fmla="*/ 94 h 220"/>
                <a:gd name="T28" fmla="*/ 47 w 128"/>
                <a:gd name="T29" fmla="*/ 109 h 220"/>
                <a:gd name="T30" fmla="*/ 34 w 128"/>
                <a:gd name="T31" fmla="*/ 124 h 220"/>
                <a:gd name="T32" fmla="*/ 18 w 128"/>
                <a:gd name="T33" fmla="*/ 140 h 220"/>
                <a:gd name="T34" fmla="*/ 7 w 128"/>
                <a:gd name="T35" fmla="*/ 152 h 220"/>
                <a:gd name="T36" fmla="*/ 4 w 128"/>
                <a:gd name="T37" fmla="*/ 161 h 220"/>
                <a:gd name="T38" fmla="*/ 7 w 128"/>
                <a:gd name="T39" fmla="*/ 164 h 220"/>
                <a:gd name="T40" fmla="*/ 18 w 128"/>
                <a:gd name="T41" fmla="*/ 150 h 220"/>
                <a:gd name="T42" fmla="*/ 44 w 128"/>
                <a:gd name="T43" fmla="*/ 127 h 220"/>
                <a:gd name="T44" fmla="*/ 55 w 128"/>
                <a:gd name="T45" fmla="*/ 137 h 220"/>
                <a:gd name="T46" fmla="*/ 59 w 128"/>
                <a:gd name="T47" fmla="*/ 196 h 220"/>
                <a:gd name="T48" fmla="*/ 64 w 128"/>
                <a:gd name="T49" fmla="*/ 218 h 220"/>
                <a:gd name="T50" fmla="*/ 65 w 128"/>
                <a:gd name="T51" fmla="*/ 218 h 220"/>
                <a:gd name="T52" fmla="*/ 65 w 128"/>
                <a:gd name="T53" fmla="*/ 192 h 220"/>
                <a:gd name="T54" fmla="*/ 64 w 128"/>
                <a:gd name="T55" fmla="*/ 128 h 220"/>
                <a:gd name="T56" fmla="*/ 68 w 128"/>
                <a:gd name="T57" fmla="*/ 108 h 220"/>
                <a:gd name="T58" fmla="*/ 71 w 128"/>
                <a:gd name="T59" fmla="*/ 109 h 220"/>
                <a:gd name="T60" fmla="*/ 78 w 128"/>
                <a:gd name="T61" fmla="*/ 127 h 220"/>
                <a:gd name="T62" fmla="*/ 105 w 128"/>
                <a:gd name="T63" fmla="*/ 158 h 220"/>
                <a:gd name="T64" fmla="*/ 120 w 128"/>
                <a:gd name="T65" fmla="*/ 165 h 220"/>
                <a:gd name="T66" fmla="*/ 114 w 128"/>
                <a:gd name="T67" fmla="*/ 156 h 220"/>
                <a:gd name="T68" fmla="*/ 100 w 128"/>
                <a:gd name="T69" fmla="*/ 139 h 220"/>
                <a:gd name="T70" fmla="*/ 81 w 128"/>
                <a:gd name="T71" fmla="*/ 112 h 220"/>
                <a:gd name="T72" fmla="*/ 75 w 128"/>
                <a:gd name="T73" fmla="*/ 91 h 220"/>
                <a:gd name="T74" fmla="*/ 77 w 128"/>
                <a:gd name="T75" fmla="*/ 65 h 220"/>
                <a:gd name="T76" fmla="*/ 80 w 128"/>
                <a:gd name="T77" fmla="*/ 54 h 220"/>
                <a:gd name="T78" fmla="*/ 84 w 128"/>
                <a:gd name="T79" fmla="*/ 57 h 220"/>
                <a:gd name="T80" fmla="*/ 97 w 128"/>
                <a:gd name="T81" fmla="*/ 71 h 220"/>
                <a:gd name="T82" fmla="*/ 120 w 128"/>
                <a:gd name="T83" fmla="*/ 91 h 220"/>
                <a:gd name="T84" fmla="*/ 128 w 128"/>
                <a:gd name="T85" fmla="*/ 97 h 220"/>
                <a:gd name="T86" fmla="*/ 120 w 128"/>
                <a:gd name="T87" fmla="*/ 85 h 220"/>
                <a:gd name="T88" fmla="*/ 108 w 128"/>
                <a:gd name="T89" fmla="*/ 71 h 220"/>
                <a:gd name="T90" fmla="*/ 95 w 128"/>
                <a:gd name="T91" fmla="*/ 54 h 220"/>
                <a:gd name="T92" fmla="*/ 90 w 128"/>
                <a:gd name="T93" fmla="*/ 44 h 220"/>
                <a:gd name="T94" fmla="*/ 90 w 128"/>
                <a:gd name="T95" fmla="*/ 22 h 220"/>
                <a:gd name="T96" fmla="*/ 97 w 128"/>
                <a:gd name="T97" fmla="*/ 3 h 220"/>
                <a:gd name="T98" fmla="*/ 95 w 128"/>
                <a:gd name="T99" fmla="*/ 0 h 2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0"/>
                <a:gd name="T152" fmla="*/ 128 w 128"/>
                <a:gd name="T153" fmla="*/ 220 h 2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0">
                  <a:moveTo>
                    <a:pt x="90" y="4"/>
                  </a:moveTo>
                  <a:lnTo>
                    <a:pt x="84" y="13"/>
                  </a:lnTo>
                  <a:lnTo>
                    <a:pt x="77" y="26"/>
                  </a:lnTo>
                  <a:lnTo>
                    <a:pt x="71" y="38"/>
                  </a:lnTo>
                  <a:lnTo>
                    <a:pt x="68" y="46"/>
                  </a:lnTo>
                  <a:lnTo>
                    <a:pt x="61" y="46"/>
                  </a:lnTo>
                  <a:lnTo>
                    <a:pt x="52" y="48"/>
                  </a:lnTo>
                  <a:lnTo>
                    <a:pt x="40" y="53"/>
                  </a:lnTo>
                  <a:lnTo>
                    <a:pt x="30" y="59"/>
                  </a:lnTo>
                  <a:lnTo>
                    <a:pt x="19" y="65"/>
                  </a:lnTo>
                  <a:lnTo>
                    <a:pt x="10" y="71"/>
                  </a:lnTo>
                  <a:lnTo>
                    <a:pt x="4" y="75"/>
                  </a:lnTo>
                  <a:lnTo>
                    <a:pt x="1" y="80"/>
                  </a:lnTo>
                  <a:lnTo>
                    <a:pt x="0" y="84"/>
                  </a:lnTo>
                  <a:lnTo>
                    <a:pt x="0" y="85"/>
                  </a:lnTo>
                  <a:lnTo>
                    <a:pt x="1" y="85"/>
                  </a:lnTo>
                  <a:lnTo>
                    <a:pt x="6" y="82"/>
                  </a:lnTo>
                  <a:lnTo>
                    <a:pt x="10" y="81"/>
                  </a:lnTo>
                  <a:lnTo>
                    <a:pt x="16" y="77"/>
                  </a:lnTo>
                  <a:lnTo>
                    <a:pt x="24" y="72"/>
                  </a:lnTo>
                  <a:lnTo>
                    <a:pt x="32" y="68"/>
                  </a:lnTo>
                  <a:lnTo>
                    <a:pt x="41" y="63"/>
                  </a:lnTo>
                  <a:lnTo>
                    <a:pt x="50" y="59"/>
                  </a:lnTo>
                  <a:lnTo>
                    <a:pt x="58" y="56"/>
                  </a:lnTo>
                  <a:lnTo>
                    <a:pt x="64" y="54"/>
                  </a:lnTo>
                  <a:lnTo>
                    <a:pt x="61" y="65"/>
                  </a:lnTo>
                  <a:lnTo>
                    <a:pt x="58" y="80"/>
                  </a:lnTo>
                  <a:lnTo>
                    <a:pt x="55" y="94"/>
                  </a:lnTo>
                  <a:lnTo>
                    <a:pt x="53" y="103"/>
                  </a:lnTo>
                  <a:lnTo>
                    <a:pt x="47" y="109"/>
                  </a:lnTo>
                  <a:lnTo>
                    <a:pt x="41" y="115"/>
                  </a:lnTo>
                  <a:lnTo>
                    <a:pt x="34" y="124"/>
                  </a:lnTo>
                  <a:lnTo>
                    <a:pt x="25" y="131"/>
                  </a:lnTo>
                  <a:lnTo>
                    <a:pt x="18" y="140"/>
                  </a:lnTo>
                  <a:lnTo>
                    <a:pt x="12" y="146"/>
                  </a:lnTo>
                  <a:lnTo>
                    <a:pt x="7" y="152"/>
                  </a:lnTo>
                  <a:lnTo>
                    <a:pt x="4" y="156"/>
                  </a:lnTo>
                  <a:lnTo>
                    <a:pt x="4" y="161"/>
                  </a:lnTo>
                  <a:lnTo>
                    <a:pt x="4" y="164"/>
                  </a:lnTo>
                  <a:lnTo>
                    <a:pt x="7" y="164"/>
                  </a:lnTo>
                  <a:lnTo>
                    <a:pt x="10" y="159"/>
                  </a:lnTo>
                  <a:lnTo>
                    <a:pt x="18" y="150"/>
                  </a:lnTo>
                  <a:lnTo>
                    <a:pt x="31" y="137"/>
                  </a:lnTo>
                  <a:lnTo>
                    <a:pt x="44" y="127"/>
                  </a:lnTo>
                  <a:lnTo>
                    <a:pt x="53" y="119"/>
                  </a:lnTo>
                  <a:lnTo>
                    <a:pt x="55" y="137"/>
                  </a:lnTo>
                  <a:lnTo>
                    <a:pt x="56" y="167"/>
                  </a:lnTo>
                  <a:lnTo>
                    <a:pt x="59" y="196"/>
                  </a:lnTo>
                  <a:lnTo>
                    <a:pt x="62" y="213"/>
                  </a:lnTo>
                  <a:lnTo>
                    <a:pt x="64" y="218"/>
                  </a:lnTo>
                  <a:lnTo>
                    <a:pt x="65" y="220"/>
                  </a:lnTo>
                  <a:lnTo>
                    <a:pt x="65" y="218"/>
                  </a:lnTo>
                  <a:lnTo>
                    <a:pt x="66" y="211"/>
                  </a:lnTo>
                  <a:lnTo>
                    <a:pt x="65" y="192"/>
                  </a:lnTo>
                  <a:lnTo>
                    <a:pt x="65" y="159"/>
                  </a:lnTo>
                  <a:lnTo>
                    <a:pt x="64" y="128"/>
                  </a:lnTo>
                  <a:lnTo>
                    <a:pt x="66" y="109"/>
                  </a:lnTo>
                  <a:lnTo>
                    <a:pt x="68" y="108"/>
                  </a:lnTo>
                  <a:lnTo>
                    <a:pt x="69" y="108"/>
                  </a:lnTo>
                  <a:lnTo>
                    <a:pt x="71" y="109"/>
                  </a:lnTo>
                  <a:lnTo>
                    <a:pt x="72" y="115"/>
                  </a:lnTo>
                  <a:lnTo>
                    <a:pt x="78" y="127"/>
                  </a:lnTo>
                  <a:lnTo>
                    <a:pt x="92" y="142"/>
                  </a:lnTo>
                  <a:lnTo>
                    <a:pt x="105" y="158"/>
                  </a:lnTo>
                  <a:lnTo>
                    <a:pt x="115" y="165"/>
                  </a:lnTo>
                  <a:lnTo>
                    <a:pt x="120" y="165"/>
                  </a:lnTo>
                  <a:lnTo>
                    <a:pt x="118" y="162"/>
                  </a:lnTo>
                  <a:lnTo>
                    <a:pt x="114" y="156"/>
                  </a:lnTo>
                  <a:lnTo>
                    <a:pt x="108" y="149"/>
                  </a:lnTo>
                  <a:lnTo>
                    <a:pt x="100" y="139"/>
                  </a:lnTo>
                  <a:lnTo>
                    <a:pt x="90" y="125"/>
                  </a:lnTo>
                  <a:lnTo>
                    <a:pt x="81" y="112"/>
                  </a:lnTo>
                  <a:lnTo>
                    <a:pt x="75" y="102"/>
                  </a:lnTo>
                  <a:lnTo>
                    <a:pt x="75" y="91"/>
                  </a:lnTo>
                  <a:lnTo>
                    <a:pt x="75" y="78"/>
                  </a:lnTo>
                  <a:lnTo>
                    <a:pt x="77" y="65"/>
                  </a:lnTo>
                  <a:lnTo>
                    <a:pt x="78" y="57"/>
                  </a:lnTo>
                  <a:lnTo>
                    <a:pt x="80" y="54"/>
                  </a:lnTo>
                  <a:lnTo>
                    <a:pt x="81" y="54"/>
                  </a:lnTo>
                  <a:lnTo>
                    <a:pt x="84" y="57"/>
                  </a:lnTo>
                  <a:lnTo>
                    <a:pt x="89" y="62"/>
                  </a:lnTo>
                  <a:lnTo>
                    <a:pt x="97" y="71"/>
                  </a:lnTo>
                  <a:lnTo>
                    <a:pt x="108" y="81"/>
                  </a:lnTo>
                  <a:lnTo>
                    <a:pt x="120" y="91"/>
                  </a:lnTo>
                  <a:lnTo>
                    <a:pt x="127" y="97"/>
                  </a:lnTo>
                  <a:lnTo>
                    <a:pt x="128" y="97"/>
                  </a:lnTo>
                  <a:lnTo>
                    <a:pt x="126" y="91"/>
                  </a:lnTo>
                  <a:lnTo>
                    <a:pt x="120" y="85"/>
                  </a:lnTo>
                  <a:lnTo>
                    <a:pt x="114" y="78"/>
                  </a:lnTo>
                  <a:lnTo>
                    <a:pt x="108" y="71"/>
                  </a:lnTo>
                  <a:lnTo>
                    <a:pt x="100" y="62"/>
                  </a:lnTo>
                  <a:lnTo>
                    <a:pt x="95" y="54"/>
                  </a:lnTo>
                  <a:lnTo>
                    <a:pt x="92" y="50"/>
                  </a:lnTo>
                  <a:lnTo>
                    <a:pt x="90" y="44"/>
                  </a:lnTo>
                  <a:lnTo>
                    <a:pt x="89" y="34"/>
                  </a:lnTo>
                  <a:lnTo>
                    <a:pt x="90" y="22"/>
                  </a:lnTo>
                  <a:lnTo>
                    <a:pt x="95" y="10"/>
                  </a:lnTo>
                  <a:lnTo>
                    <a:pt x="97" y="3"/>
                  </a:lnTo>
                  <a:lnTo>
                    <a:pt x="97" y="0"/>
                  </a:lnTo>
                  <a:lnTo>
                    <a:pt x="95" y="0"/>
                  </a:lnTo>
                  <a:lnTo>
                    <a:pt x="90" y="4"/>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74" name="Freeform 364"/>
            <p:cNvSpPr>
              <a:spLocks/>
            </p:cNvSpPr>
            <p:nvPr/>
          </p:nvSpPr>
          <p:spPr bwMode="auto">
            <a:xfrm>
              <a:off x="1585" y="2094"/>
              <a:ext cx="256" cy="202"/>
            </a:xfrm>
            <a:custGeom>
              <a:avLst/>
              <a:gdLst>
                <a:gd name="T0" fmla="*/ 5 w 256"/>
                <a:gd name="T1" fmla="*/ 20 h 202"/>
                <a:gd name="T2" fmla="*/ 19 w 256"/>
                <a:gd name="T3" fmla="*/ 32 h 202"/>
                <a:gd name="T4" fmla="*/ 30 w 256"/>
                <a:gd name="T5" fmla="*/ 40 h 202"/>
                <a:gd name="T6" fmla="*/ 50 w 256"/>
                <a:gd name="T7" fmla="*/ 48 h 202"/>
                <a:gd name="T8" fmla="*/ 56 w 256"/>
                <a:gd name="T9" fmla="*/ 74 h 202"/>
                <a:gd name="T10" fmla="*/ 58 w 256"/>
                <a:gd name="T11" fmla="*/ 113 h 202"/>
                <a:gd name="T12" fmla="*/ 62 w 256"/>
                <a:gd name="T13" fmla="*/ 134 h 202"/>
                <a:gd name="T14" fmla="*/ 65 w 256"/>
                <a:gd name="T15" fmla="*/ 128 h 202"/>
                <a:gd name="T16" fmla="*/ 64 w 256"/>
                <a:gd name="T17" fmla="*/ 108 h 202"/>
                <a:gd name="T18" fmla="*/ 68 w 256"/>
                <a:gd name="T19" fmla="*/ 66 h 202"/>
                <a:gd name="T20" fmla="*/ 74 w 256"/>
                <a:gd name="T21" fmla="*/ 57 h 202"/>
                <a:gd name="T22" fmla="*/ 86 w 256"/>
                <a:gd name="T23" fmla="*/ 69 h 202"/>
                <a:gd name="T24" fmla="*/ 101 w 256"/>
                <a:gd name="T25" fmla="*/ 82 h 202"/>
                <a:gd name="T26" fmla="*/ 112 w 256"/>
                <a:gd name="T27" fmla="*/ 93 h 202"/>
                <a:gd name="T28" fmla="*/ 120 w 256"/>
                <a:gd name="T29" fmla="*/ 118 h 202"/>
                <a:gd name="T30" fmla="*/ 132 w 256"/>
                <a:gd name="T31" fmla="*/ 180 h 202"/>
                <a:gd name="T32" fmla="*/ 143 w 256"/>
                <a:gd name="T33" fmla="*/ 202 h 202"/>
                <a:gd name="T34" fmla="*/ 143 w 256"/>
                <a:gd name="T35" fmla="*/ 192 h 202"/>
                <a:gd name="T36" fmla="*/ 136 w 256"/>
                <a:gd name="T37" fmla="*/ 167 h 202"/>
                <a:gd name="T38" fmla="*/ 129 w 256"/>
                <a:gd name="T39" fmla="*/ 119 h 202"/>
                <a:gd name="T40" fmla="*/ 141 w 256"/>
                <a:gd name="T41" fmla="*/ 109 h 202"/>
                <a:gd name="T42" fmla="*/ 176 w 256"/>
                <a:gd name="T43" fmla="*/ 128 h 202"/>
                <a:gd name="T44" fmla="*/ 214 w 256"/>
                <a:gd name="T45" fmla="*/ 150 h 202"/>
                <a:gd name="T46" fmla="*/ 245 w 256"/>
                <a:gd name="T47" fmla="*/ 168 h 202"/>
                <a:gd name="T48" fmla="*/ 254 w 256"/>
                <a:gd name="T49" fmla="*/ 176 h 202"/>
                <a:gd name="T50" fmla="*/ 253 w 256"/>
                <a:gd name="T51" fmla="*/ 170 h 202"/>
                <a:gd name="T52" fmla="*/ 238 w 256"/>
                <a:gd name="T53" fmla="*/ 156 h 202"/>
                <a:gd name="T54" fmla="*/ 208 w 256"/>
                <a:gd name="T55" fmla="*/ 137 h 202"/>
                <a:gd name="T56" fmla="*/ 173 w 256"/>
                <a:gd name="T57" fmla="*/ 115 h 202"/>
                <a:gd name="T58" fmla="*/ 143 w 256"/>
                <a:gd name="T59" fmla="*/ 99 h 202"/>
                <a:gd name="T60" fmla="*/ 129 w 256"/>
                <a:gd name="T61" fmla="*/ 91 h 202"/>
                <a:gd name="T62" fmla="*/ 138 w 256"/>
                <a:gd name="T63" fmla="*/ 90 h 202"/>
                <a:gd name="T64" fmla="*/ 155 w 256"/>
                <a:gd name="T65" fmla="*/ 84 h 202"/>
                <a:gd name="T66" fmla="*/ 182 w 256"/>
                <a:gd name="T67" fmla="*/ 79 h 202"/>
                <a:gd name="T68" fmla="*/ 213 w 256"/>
                <a:gd name="T69" fmla="*/ 78 h 202"/>
                <a:gd name="T70" fmla="*/ 238 w 256"/>
                <a:gd name="T71" fmla="*/ 81 h 202"/>
                <a:gd name="T72" fmla="*/ 256 w 256"/>
                <a:gd name="T73" fmla="*/ 87 h 202"/>
                <a:gd name="T74" fmla="*/ 251 w 256"/>
                <a:gd name="T75" fmla="*/ 79 h 202"/>
                <a:gd name="T76" fmla="*/ 236 w 256"/>
                <a:gd name="T77" fmla="*/ 74 h 202"/>
                <a:gd name="T78" fmla="*/ 207 w 256"/>
                <a:gd name="T79" fmla="*/ 72 h 202"/>
                <a:gd name="T80" fmla="*/ 170 w 256"/>
                <a:gd name="T81" fmla="*/ 74 h 202"/>
                <a:gd name="T82" fmla="*/ 141 w 256"/>
                <a:gd name="T83" fmla="*/ 75 h 202"/>
                <a:gd name="T84" fmla="*/ 129 w 256"/>
                <a:gd name="T85" fmla="*/ 74 h 202"/>
                <a:gd name="T86" fmla="*/ 115 w 256"/>
                <a:gd name="T87" fmla="*/ 66 h 202"/>
                <a:gd name="T88" fmla="*/ 99 w 256"/>
                <a:gd name="T89" fmla="*/ 56 h 202"/>
                <a:gd name="T90" fmla="*/ 87 w 256"/>
                <a:gd name="T91" fmla="*/ 46 h 202"/>
                <a:gd name="T92" fmla="*/ 92 w 256"/>
                <a:gd name="T93" fmla="*/ 38 h 202"/>
                <a:gd name="T94" fmla="*/ 112 w 256"/>
                <a:gd name="T95" fmla="*/ 28 h 202"/>
                <a:gd name="T96" fmla="*/ 133 w 256"/>
                <a:gd name="T97" fmla="*/ 16 h 202"/>
                <a:gd name="T98" fmla="*/ 152 w 256"/>
                <a:gd name="T99" fmla="*/ 7 h 202"/>
                <a:gd name="T100" fmla="*/ 164 w 256"/>
                <a:gd name="T101" fmla="*/ 4 h 202"/>
                <a:gd name="T102" fmla="*/ 155 w 256"/>
                <a:gd name="T103" fmla="*/ 0 h 202"/>
                <a:gd name="T104" fmla="*/ 138 w 256"/>
                <a:gd name="T105" fmla="*/ 6 h 202"/>
                <a:gd name="T106" fmla="*/ 118 w 256"/>
                <a:gd name="T107" fmla="*/ 13 h 202"/>
                <a:gd name="T108" fmla="*/ 96 w 256"/>
                <a:gd name="T109" fmla="*/ 25 h 202"/>
                <a:gd name="T110" fmla="*/ 79 w 256"/>
                <a:gd name="T111" fmla="*/ 32 h 202"/>
                <a:gd name="T112" fmla="*/ 68 w 256"/>
                <a:gd name="T113" fmla="*/ 38 h 202"/>
                <a:gd name="T114" fmla="*/ 55 w 256"/>
                <a:gd name="T115" fmla="*/ 37 h 202"/>
                <a:gd name="T116" fmla="*/ 40 w 256"/>
                <a:gd name="T117" fmla="*/ 29 h 202"/>
                <a:gd name="T118" fmla="*/ 27 w 256"/>
                <a:gd name="T119" fmla="*/ 23 h 202"/>
                <a:gd name="T120" fmla="*/ 14 w 256"/>
                <a:gd name="T121" fmla="*/ 19 h 202"/>
                <a:gd name="T122" fmla="*/ 3 w 256"/>
                <a:gd name="T123" fmla="*/ 16 h 2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
                <a:gd name="T187" fmla="*/ 0 h 202"/>
                <a:gd name="T188" fmla="*/ 256 w 256"/>
                <a:gd name="T189" fmla="*/ 202 h 2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 h="202">
                  <a:moveTo>
                    <a:pt x="0" y="16"/>
                  </a:moveTo>
                  <a:lnTo>
                    <a:pt x="5" y="20"/>
                  </a:lnTo>
                  <a:lnTo>
                    <a:pt x="12" y="26"/>
                  </a:lnTo>
                  <a:lnTo>
                    <a:pt x="19" y="32"/>
                  </a:lnTo>
                  <a:lnTo>
                    <a:pt x="24" y="37"/>
                  </a:lnTo>
                  <a:lnTo>
                    <a:pt x="30" y="40"/>
                  </a:lnTo>
                  <a:lnTo>
                    <a:pt x="40" y="44"/>
                  </a:lnTo>
                  <a:lnTo>
                    <a:pt x="50" y="48"/>
                  </a:lnTo>
                  <a:lnTo>
                    <a:pt x="56" y="54"/>
                  </a:lnTo>
                  <a:lnTo>
                    <a:pt x="56" y="74"/>
                  </a:lnTo>
                  <a:lnTo>
                    <a:pt x="56" y="94"/>
                  </a:lnTo>
                  <a:lnTo>
                    <a:pt x="58" y="113"/>
                  </a:lnTo>
                  <a:lnTo>
                    <a:pt x="59" y="128"/>
                  </a:lnTo>
                  <a:lnTo>
                    <a:pt x="62" y="134"/>
                  </a:lnTo>
                  <a:lnTo>
                    <a:pt x="64" y="133"/>
                  </a:lnTo>
                  <a:lnTo>
                    <a:pt x="65" y="128"/>
                  </a:lnTo>
                  <a:lnTo>
                    <a:pt x="64" y="121"/>
                  </a:lnTo>
                  <a:lnTo>
                    <a:pt x="64" y="108"/>
                  </a:lnTo>
                  <a:lnTo>
                    <a:pt x="65" y="87"/>
                  </a:lnTo>
                  <a:lnTo>
                    <a:pt x="68" y="66"/>
                  </a:lnTo>
                  <a:lnTo>
                    <a:pt x="70" y="54"/>
                  </a:lnTo>
                  <a:lnTo>
                    <a:pt x="74" y="57"/>
                  </a:lnTo>
                  <a:lnTo>
                    <a:pt x="80" y="63"/>
                  </a:lnTo>
                  <a:lnTo>
                    <a:pt x="86" y="69"/>
                  </a:lnTo>
                  <a:lnTo>
                    <a:pt x="93" y="77"/>
                  </a:lnTo>
                  <a:lnTo>
                    <a:pt x="101" y="82"/>
                  </a:lnTo>
                  <a:lnTo>
                    <a:pt x="108" y="88"/>
                  </a:lnTo>
                  <a:lnTo>
                    <a:pt x="112" y="93"/>
                  </a:lnTo>
                  <a:lnTo>
                    <a:pt x="117" y="94"/>
                  </a:lnTo>
                  <a:lnTo>
                    <a:pt x="120" y="118"/>
                  </a:lnTo>
                  <a:lnTo>
                    <a:pt x="124" y="149"/>
                  </a:lnTo>
                  <a:lnTo>
                    <a:pt x="132" y="180"/>
                  </a:lnTo>
                  <a:lnTo>
                    <a:pt x="139" y="198"/>
                  </a:lnTo>
                  <a:lnTo>
                    <a:pt x="143" y="202"/>
                  </a:lnTo>
                  <a:lnTo>
                    <a:pt x="145" y="199"/>
                  </a:lnTo>
                  <a:lnTo>
                    <a:pt x="143" y="192"/>
                  </a:lnTo>
                  <a:lnTo>
                    <a:pt x="141" y="183"/>
                  </a:lnTo>
                  <a:lnTo>
                    <a:pt x="136" y="167"/>
                  </a:lnTo>
                  <a:lnTo>
                    <a:pt x="132" y="143"/>
                  </a:lnTo>
                  <a:lnTo>
                    <a:pt x="129" y="119"/>
                  </a:lnTo>
                  <a:lnTo>
                    <a:pt x="129" y="103"/>
                  </a:lnTo>
                  <a:lnTo>
                    <a:pt x="141" y="109"/>
                  </a:lnTo>
                  <a:lnTo>
                    <a:pt x="157" y="118"/>
                  </a:lnTo>
                  <a:lnTo>
                    <a:pt x="176" y="128"/>
                  </a:lnTo>
                  <a:lnTo>
                    <a:pt x="195" y="140"/>
                  </a:lnTo>
                  <a:lnTo>
                    <a:pt x="214" y="150"/>
                  </a:lnTo>
                  <a:lnTo>
                    <a:pt x="232" y="161"/>
                  </a:lnTo>
                  <a:lnTo>
                    <a:pt x="245" y="168"/>
                  </a:lnTo>
                  <a:lnTo>
                    <a:pt x="251" y="173"/>
                  </a:lnTo>
                  <a:lnTo>
                    <a:pt x="254" y="176"/>
                  </a:lnTo>
                  <a:lnTo>
                    <a:pt x="256" y="174"/>
                  </a:lnTo>
                  <a:lnTo>
                    <a:pt x="253" y="170"/>
                  </a:lnTo>
                  <a:lnTo>
                    <a:pt x="245" y="162"/>
                  </a:lnTo>
                  <a:lnTo>
                    <a:pt x="238" y="156"/>
                  </a:lnTo>
                  <a:lnTo>
                    <a:pt x="225" y="147"/>
                  </a:lnTo>
                  <a:lnTo>
                    <a:pt x="208" y="137"/>
                  </a:lnTo>
                  <a:lnTo>
                    <a:pt x="191" y="127"/>
                  </a:lnTo>
                  <a:lnTo>
                    <a:pt x="173" y="115"/>
                  </a:lnTo>
                  <a:lnTo>
                    <a:pt x="157" y="106"/>
                  </a:lnTo>
                  <a:lnTo>
                    <a:pt x="143" y="99"/>
                  </a:lnTo>
                  <a:lnTo>
                    <a:pt x="135" y="94"/>
                  </a:lnTo>
                  <a:lnTo>
                    <a:pt x="129" y="91"/>
                  </a:lnTo>
                  <a:lnTo>
                    <a:pt x="130" y="90"/>
                  </a:lnTo>
                  <a:lnTo>
                    <a:pt x="138" y="90"/>
                  </a:lnTo>
                  <a:lnTo>
                    <a:pt x="146" y="87"/>
                  </a:lnTo>
                  <a:lnTo>
                    <a:pt x="155" y="84"/>
                  </a:lnTo>
                  <a:lnTo>
                    <a:pt x="169" y="81"/>
                  </a:lnTo>
                  <a:lnTo>
                    <a:pt x="182" y="79"/>
                  </a:lnTo>
                  <a:lnTo>
                    <a:pt x="198" y="78"/>
                  </a:lnTo>
                  <a:lnTo>
                    <a:pt x="213" y="78"/>
                  </a:lnTo>
                  <a:lnTo>
                    <a:pt x="228" y="79"/>
                  </a:lnTo>
                  <a:lnTo>
                    <a:pt x="238" y="81"/>
                  </a:lnTo>
                  <a:lnTo>
                    <a:pt x="247" y="84"/>
                  </a:lnTo>
                  <a:lnTo>
                    <a:pt x="256" y="87"/>
                  </a:lnTo>
                  <a:lnTo>
                    <a:pt x="256" y="85"/>
                  </a:lnTo>
                  <a:lnTo>
                    <a:pt x="251" y="79"/>
                  </a:lnTo>
                  <a:lnTo>
                    <a:pt x="244" y="75"/>
                  </a:lnTo>
                  <a:lnTo>
                    <a:pt x="236" y="74"/>
                  </a:lnTo>
                  <a:lnTo>
                    <a:pt x="223" y="74"/>
                  </a:lnTo>
                  <a:lnTo>
                    <a:pt x="207" y="72"/>
                  </a:lnTo>
                  <a:lnTo>
                    <a:pt x="189" y="72"/>
                  </a:lnTo>
                  <a:lnTo>
                    <a:pt x="170" y="74"/>
                  </a:lnTo>
                  <a:lnTo>
                    <a:pt x="154" y="74"/>
                  </a:lnTo>
                  <a:lnTo>
                    <a:pt x="141" y="75"/>
                  </a:lnTo>
                  <a:lnTo>
                    <a:pt x="133" y="75"/>
                  </a:lnTo>
                  <a:lnTo>
                    <a:pt x="129" y="74"/>
                  </a:lnTo>
                  <a:lnTo>
                    <a:pt x="121" y="71"/>
                  </a:lnTo>
                  <a:lnTo>
                    <a:pt x="115" y="66"/>
                  </a:lnTo>
                  <a:lnTo>
                    <a:pt x="107" y="60"/>
                  </a:lnTo>
                  <a:lnTo>
                    <a:pt x="99" y="56"/>
                  </a:lnTo>
                  <a:lnTo>
                    <a:pt x="93" y="50"/>
                  </a:lnTo>
                  <a:lnTo>
                    <a:pt x="87" y="46"/>
                  </a:lnTo>
                  <a:lnTo>
                    <a:pt x="84" y="43"/>
                  </a:lnTo>
                  <a:lnTo>
                    <a:pt x="92" y="38"/>
                  </a:lnTo>
                  <a:lnTo>
                    <a:pt x="102" y="34"/>
                  </a:lnTo>
                  <a:lnTo>
                    <a:pt x="112" y="28"/>
                  </a:lnTo>
                  <a:lnTo>
                    <a:pt x="123" y="22"/>
                  </a:lnTo>
                  <a:lnTo>
                    <a:pt x="133" y="16"/>
                  </a:lnTo>
                  <a:lnTo>
                    <a:pt x="143" y="10"/>
                  </a:lnTo>
                  <a:lnTo>
                    <a:pt x="152" y="7"/>
                  </a:lnTo>
                  <a:lnTo>
                    <a:pt x="158" y="6"/>
                  </a:lnTo>
                  <a:lnTo>
                    <a:pt x="164" y="4"/>
                  </a:lnTo>
                  <a:lnTo>
                    <a:pt x="163" y="1"/>
                  </a:lnTo>
                  <a:lnTo>
                    <a:pt x="155" y="0"/>
                  </a:lnTo>
                  <a:lnTo>
                    <a:pt x="145" y="3"/>
                  </a:lnTo>
                  <a:lnTo>
                    <a:pt x="138" y="6"/>
                  </a:lnTo>
                  <a:lnTo>
                    <a:pt x="129" y="9"/>
                  </a:lnTo>
                  <a:lnTo>
                    <a:pt x="118" y="13"/>
                  </a:lnTo>
                  <a:lnTo>
                    <a:pt x="107" y="19"/>
                  </a:lnTo>
                  <a:lnTo>
                    <a:pt x="96" y="25"/>
                  </a:lnTo>
                  <a:lnTo>
                    <a:pt x="86" y="29"/>
                  </a:lnTo>
                  <a:lnTo>
                    <a:pt x="79" y="32"/>
                  </a:lnTo>
                  <a:lnTo>
                    <a:pt x="74" y="35"/>
                  </a:lnTo>
                  <a:lnTo>
                    <a:pt x="68" y="38"/>
                  </a:lnTo>
                  <a:lnTo>
                    <a:pt x="62" y="38"/>
                  </a:lnTo>
                  <a:lnTo>
                    <a:pt x="55" y="37"/>
                  </a:lnTo>
                  <a:lnTo>
                    <a:pt x="46" y="32"/>
                  </a:lnTo>
                  <a:lnTo>
                    <a:pt x="40" y="29"/>
                  </a:lnTo>
                  <a:lnTo>
                    <a:pt x="34" y="26"/>
                  </a:lnTo>
                  <a:lnTo>
                    <a:pt x="27" y="23"/>
                  </a:lnTo>
                  <a:lnTo>
                    <a:pt x="21" y="20"/>
                  </a:lnTo>
                  <a:lnTo>
                    <a:pt x="14" y="19"/>
                  </a:lnTo>
                  <a:lnTo>
                    <a:pt x="8" y="17"/>
                  </a:lnTo>
                  <a:lnTo>
                    <a:pt x="3" y="16"/>
                  </a:lnTo>
                  <a:lnTo>
                    <a:pt x="0" y="1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grpSp>
      <p:sp>
        <p:nvSpPr>
          <p:cNvPr id="13" name="TextBox 23"/>
          <p:cNvSpPr txBox="1">
            <a:spLocks noChangeArrowheads="1"/>
          </p:cNvSpPr>
          <p:nvPr/>
        </p:nvSpPr>
        <p:spPr bwMode="auto">
          <a:xfrm>
            <a:off x="0" y="71438"/>
            <a:ext cx="91440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5300" i="1" dirty="0">
                <a:solidFill>
                  <a:srgbClr val="000099"/>
                </a:solidFill>
                <a:latin typeface="Times New Roman" panose="02020603050405020304" pitchFamily="18" charset="0"/>
                <a:cs typeface="Times New Roman" panose="02020603050405020304" pitchFamily="18" charset="0"/>
              </a:rPr>
              <a:t>“Hộp quà bí mật”</a:t>
            </a:r>
          </a:p>
        </p:txBody>
      </p:sp>
      <p:sp>
        <p:nvSpPr>
          <p:cNvPr id="2" name="Right Arrow 1">
            <a:hlinkClick r:id="rId12" action="ppaction://hlinksldjump"/>
          </p:cNvPr>
          <p:cNvSpPr/>
          <p:nvPr/>
        </p:nvSpPr>
        <p:spPr>
          <a:xfrm>
            <a:off x="5508625" y="6078803"/>
            <a:ext cx="739775" cy="523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718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Clr clrSpc="rgb" dir="cw">
                                      <p:cBhvr override="childStyle">
                                        <p:cTn id="6" dur="100" fill="hold"/>
                                        <p:tgtEl>
                                          <p:spTgt spid="102402"/>
                                        </p:tgtEl>
                                        <p:attrNameLst>
                                          <p:attrName>style.color</p:attrName>
                                        </p:attrNameLst>
                                      </p:cBhvr>
                                      <p:to>
                                        <a:schemeClr val="accent2"/>
                                      </p:to>
                                    </p:animClr>
                                    <p:animClr clrSpc="rgb" dir="cw">
                                      <p:cBhvr>
                                        <p:cTn id="7" dur="100" fill="hold"/>
                                        <p:tgtEl>
                                          <p:spTgt spid="102402"/>
                                        </p:tgtEl>
                                        <p:attrNameLst>
                                          <p:attrName>fillcolor</p:attrName>
                                        </p:attrNameLst>
                                      </p:cBhvr>
                                      <p:to>
                                        <a:schemeClr val="accent2"/>
                                      </p:to>
                                    </p:animClr>
                                    <p:set>
                                      <p:cBhvr>
                                        <p:cTn id="8" dur="100" fill="hold"/>
                                        <p:tgtEl>
                                          <p:spTgt spid="102402"/>
                                        </p:tgtEl>
                                        <p:attrNameLst>
                                          <p:attrName>fill.type</p:attrName>
                                        </p:attrNameLst>
                                      </p:cBhvr>
                                      <p:to>
                                        <p:strVal val="solid"/>
                                      </p:to>
                                    </p:set>
                                    <p:set>
                                      <p:cBhvr>
                                        <p:cTn id="9" dur="100" fill="hold"/>
                                        <p:tgtEl>
                                          <p:spTgt spid="102402"/>
                                        </p:tgtEl>
                                        <p:attrNameLst>
                                          <p:attrName>fill.on</p:attrName>
                                        </p:attrNameLst>
                                      </p:cBhvr>
                                      <p:to>
                                        <p:strVal val="true"/>
                                      </p:to>
                                    </p:set>
                                    <p:animRot by="120000">
                                      <p:cBhvr>
                                        <p:cTn id="10" dur="100" fill="hold">
                                          <p:stCondLst>
                                            <p:cond delay="0"/>
                                          </p:stCondLst>
                                        </p:cTn>
                                        <p:tgtEl>
                                          <p:spTgt spid="102402"/>
                                        </p:tgtEl>
                                        <p:attrNameLst>
                                          <p:attrName>r</p:attrName>
                                        </p:attrNameLst>
                                      </p:cBhvr>
                                    </p:animRot>
                                    <p:animRot by="-240000">
                                      <p:cBhvr>
                                        <p:cTn id="11" dur="200" fill="hold">
                                          <p:stCondLst>
                                            <p:cond delay="200"/>
                                          </p:stCondLst>
                                        </p:cTn>
                                        <p:tgtEl>
                                          <p:spTgt spid="102402"/>
                                        </p:tgtEl>
                                        <p:attrNameLst>
                                          <p:attrName>r</p:attrName>
                                        </p:attrNameLst>
                                      </p:cBhvr>
                                    </p:animRot>
                                    <p:animRot by="240000">
                                      <p:cBhvr>
                                        <p:cTn id="12" dur="200" fill="hold">
                                          <p:stCondLst>
                                            <p:cond delay="400"/>
                                          </p:stCondLst>
                                        </p:cTn>
                                        <p:tgtEl>
                                          <p:spTgt spid="102402"/>
                                        </p:tgtEl>
                                        <p:attrNameLst>
                                          <p:attrName>r</p:attrName>
                                        </p:attrNameLst>
                                      </p:cBhvr>
                                    </p:animRot>
                                    <p:animRot by="-240000">
                                      <p:cBhvr>
                                        <p:cTn id="13" dur="200" fill="hold">
                                          <p:stCondLst>
                                            <p:cond delay="600"/>
                                          </p:stCondLst>
                                        </p:cTn>
                                        <p:tgtEl>
                                          <p:spTgt spid="102402"/>
                                        </p:tgtEl>
                                        <p:attrNameLst>
                                          <p:attrName>r</p:attrName>
                                        </p:attrNameLst>
                                      </p:cBhvr>
                                    </p:animRot>
                                    <p:animRot by="120000">
                                      <p:cBhvr>
                                        <p:cTn id="14" dur="200" fill="hold">
                                          <p:stCondLst>
                                            <p:cond delay="800"/>
                                          </p:stCondLst>
                                        </p:cTn>
                                        <p:tgtEl>
                                          <p:spTgt spid="102402"/>
                                        </p:tgtEl>
                                        <p:attrNameLst>
                                          <p:attrName>r</p:attrName>
                                        </p:attrNameLst>
                                      </p:cBhvr>
                                    </p:animRot>
                                  </p:childTnLst>
                                </p:cTn>
                              </p:par>
                              <p:par>
                                <p:cTn id="15" presetID="32" presetClass="emph" presetSubtype="0" repeatCount="indefinite" fill="hold" nodeType="withEffect">
                                  <p:stCondLst>
                                    <p:cond delay="0"/>
                                  </p:stCondLst>
                                  <p:childTnLst>
                                    <p:animClr clrSpc="rgb" dir="cw">
                                      <p:cBhvr override="childStyle">
                                        <p:cTn id="16" dur="100" fill="hold"/>
                                        <p:tgtEl>
                                          <p:spTgt spid="102403"/>
                                        </p:tgtEl>
                                        <p:attrNameLst>
                                          <p:attrName>style.color</p:attrName>
                                        </p:attrNameLst>
                                      </p:cBhvr>
                                      <p:to>
                                        <a:schemeClr val="accent2"/>
                                      </p:to>
                                    </p:animClr>
                                    <p:animClr clrSpc="rgb" dir="cw">
                                      <p:cBhvr>
                                        <p:cTn id="17" dur="100" fill="hold"/>
                                        <p:tgtEl>
                                          <p:spTgt spid="102403"/>
                                        </p:tgtEl>
                                        <p:attrNameLst>
                                          <p:attrName>fillcolor</p:attrName>
                                        </p:attrNameLst>
                                      </p:cBhvr>
                                      <p:to>
                                        <a:schemeClr val="accent2"/>
                                      </p:to>
                                    </p:animClr>
                                    <p:set>
                                      <p:cBhvr>
                                        <p:cTn id="18" dur="100" fill="hold"/>
                                        <p:tgtEl>
                                          <p:spTgt spid="102403"/>
                                        </p:tgtEl>
                                        <p:attrNameLst>
                                          <p:attrName>fill.type</p:attrName>
                                        </p:attrNameLst>
                                      </p:cBhvr>
                                      <p:to>
                                        <p:strVal val="solid"/>
                                      </p:to>
                                    </p:set>
                                    <p:set>
                                      <p:cBhvr>
                                        <p:cTn id="19" dur="100" fill="hold"/>
                                        <p:tgtEl>
                                          <p:spTgt spid="102403"/>
                                        </p:tgtEl>
                                        <p:attrNameLst>
                                          <p:attrName>fill.on</p:attrName>
                                        </p:attrNameLst>
                                      </p:cBhvr>
                                      <p:to>
                                        <p:strVal val="true"/>
                                      </p:to>
                                    </p:set>
                                    <p:animRot by="120000">
                                      <p:cBhvr>
                                        <p:cTn id="20" dur="100" fill="hold">
                                          <p:stCondLst>
                                            <p:cond delay="0"/>
                                          </p:stCondLst>
                                        </p:cTn>
                                        <p:tgtEl>
                                          <p:spTgt spid="102403"/>
                                        </p:tgtEl>
                                        <p:attrNameLst>
                                          <p:attrName>r</p:attrName>
                                        </p:attrNameLst>
                                      </p:cBhvr>
                                    </p:animRot>
                                    <p:animRot by="-240000">
                                      <p:cBhvr>
                                        <p:cTn id="21" dur="200" fill="hold">
                                          <p:stCondLst>
                                            <p:cond delay="200"/>
                                          </p:stCondLst>
                                        </p:cTn>
                                        <p:tgtEl>
                                          <p:spTgt spid="102403"/>
                                        </p:tgtEl>
                                        <p:attrNameLst>
                                          <p:attrName>r</p:attrName>
                                        </p:attrNameLst>
                                      </p:cBhvr>
                                    </p:animRot>
                                    <p:animRot by="240000">
                                      <p:cBhvr>
                                        <p:cTn id="22" dur="200" fill="hold">
                                          <p:stCondLst>
                                            <p:cond delay="400"/>
                                          </p:stCondLst>
                                        </p:cTn>
                                        <p:tgtEl>
                                          <p:spTgt spid="102403"/>
                                        </p:tgtEl>
                                        <p:attrNameLst>
                                          <p:attrName>r</p:attrName>
                                        </p:attrNameLst>
                                      </p:cBhvr>
                                    </p:animRot>
                                    <p:animRot by="-240000">
                                      <p:cBhvr>
                                        <p:cTn id="23" dur="200" fill="hold">
                                          <p:stCondLst>
                                            <p:cond delay="600"/>
                                          </p:stCondLst>
                                        </p:cTn>
                                        <p:tgtEl>
                                          <p:spTgt spid="102403"/>
                                        </p:tgtEl>
                                        <p:attrNameLst>
                                          <p:attrName>r</p:attrName>
                                        </p:attrNameLst>
                                      </p:cBhvr>
                                    </p:animRot>
                                    <p:animRot by="120000">
                                      <p:cBhvr>
                                        <p:cTn id="24" dur="200" fill="hold">
                                          <p:stCondLst>
                                            <p:cond delay="800"/>
                                          </p:stCondLst>
                                        </p:cTn>
                                        <p:tgtEl>
                                          <p:spTgt spid="102403"/>
                                        </p:tgtEl>
                                        <p:attrNameLst>
                                          <p:attrName>r</p:attrName>
                                        </p:attrNameLst>
                                      </p:cBhvr>
                                    </p:animRot>
                                  </p:childTnLst>
                                </p:cTn>
                              </p:par>
                              <p:par>
                                <p:cTn id="25" presetID="32" presetClass="emph" presetSubtype="0" repeatCount="indefinite" fill="hold" nodeType="withEffect">
                                  <p:stCondLst>
                                    <p:cond delay="0"/>
                                  </p:stCondLst>
                                  <p:childTnLst>
                                    <p:animClr clrSpc="rgb" dir="cw">
                                      <p:cBhvr override="childStyle">
                                        <p:cTn id="26" dur="100" fill="hold"/>
                                        <p:tgtEl>
                                          <p:spTgt spid="102404"/>
                                        </p:tgtEl>
                                        <p:attrNameLst>
                                          <p:attrName>style.color</p:attrName>
                                        </p:attrNameLst>
                                      </p:cBhvr>
                                      <p:to>
                                        <a:schemeClr val="accent2"/>
                                      </p:to>
                                    </p:animClr>
                                    <p:animClr clrSpc="rgb" dir="cw">
                                      <p:cBhvr>
                                        <p:cTn id="27" dur="100" fill="hold"/>
                                        <p:tgtEl>
                                          <p:spTgt spid="102404"/>
                                        </p:tgtEl>
                                        <p:attrNameLst>
                                          <p:attrName>fillcolor</p:attrName>
                                        </p:attrNameLst>
                                      </p:cBhvr>
                                      <p:to>
                                        <a:schemeClr val="accent2"/>
                                      </p:to>
                                    </p:animClr>
                                    <p:set>
                                      <p:cBhvr>
                                        <p:cTn id="28" dur="100" fill="hold"/>
                                        <p:tgtEl>
                                          <p:spTgt spid="102404"/>
                                        </p:tgtEl>
                                        <p:attrNameLst>
                                          <p:attrName>fill.type</p:attrName>
                                        </p:attrNameLst>
                                      </p:cBhvr>
                                      <p:to>
                                        <p:strVal val="solid"/>
                                      </p:to>
                                    </p:set>
                                    <p:set>
                                      <p:cBhvr>
                                        <p:cTn id="29" dur="100" fill="hold"/>
                                        <p:tgtEl>
                                          <p:spTgt spid="102404"/>
                                        </p:tgtEl>
                                        <p:attrNameLst>
                                          <p:attrName>fill.on</p:attrName>
                                        </p:attrNameLst>
                                      </p:cBhvr>
                                      <p:to>
                                        <p:strVal val="true"/>
                                      </p:to>
                                    </p:set>
                                    <p:animRot by="120000">
                                      <p:cBhvr>
                                        <p:cTn id="30" dur="100" fill="hold">
                                          <p:stCondLst>
                                            <p:cond delay="0"/>
                                          </p:stCondLst>
                                        </p:cTn>
                                        <p:tgtEl>
                                          <p:spTgt spid="102404"/>
                                        </p:tgtEl>
                                        <p:attrNameLst>
                                          <p:attrName>r</p:attrName>
                                        </p:attrNameLst>
                                      </p:cBhvr>
                                    </p:animRot>
                                    <p:animRot by="-240000">
                                      <p:cBhvr>
                                        <p:cTn id="31" dur="200" fill="hold">
                                          <p:stCondLst>
                                            <p:cond delay="200"/>
                                          </p:stCondLst>
                                        </p:cTn>
                                        <p:tgtEl>
                                          <p:spTgt spid="102404"/>
                                        </p:tgtEl>
                                        <p:attrNameLst>
                                          <p:attrName>r</p:attrName>
                                        </p:attrNameLst>
                                      </p:cBhvr>
                                    </p:animRot>
                                    <p:animRot by="240000">
                                      <p:cBhvr>
                                        <p:cTn id="32" dur="200" fill="hold">
                                          <p:stCondLst>
                                            <p:cond delay="400"/>
                                          </p:stCondLst>
                                        </p:cTn>
                                        <p:tgtEl>
                                          <p:spTgt spid="102404"/>
                                        </p:tgtEl>
                                        <p:attrNameLst>
                                          <p:attrName>r</p:attrName>
                                        </p:attrNameLst>
                                      </p:cBhvr>
                                    </p:animRot>
                                    <p:animRot by="-240000">
                                      <p:cBhvr>
                                        <p:cTn id="33" dur="200" fill="hold">
                                          <p:stCondLst>
                                            <p:cond delay="600"/>
                                          </p:stCondLst>
                                        </p:cTn>
                                        <p:tgtEl>
                                          <p:spTgt spid="102404"/>
                                        </p:tgtEl>
                                        <p:attrNameLst>
                                          <p:attrName>r</p:attrName>
                                        </p:attrNameLst>
                                      </p:cBhvr>
                                    </p:animRot>
                                    <p:animRot by="120000">
                                      <p:cBhvr>
                                        <p:cTn id="34" dur="200" fill="hold">
                                          <p:stCondLst>
                                            <p:cond delay="800"/>
                                          </p:stCondLst>
                                        </p:cTn>
                                        <p:tgtEl>
                                          <p:spTgt spid="102404"/>
                                        </p:tgtEl>
                                        <p:attrNameLst>
                                          <p:attrName>r</p:attrName>
                                        </p:attrNameLst>
                                      </p:cBhvr>
                                    </p:animRo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07868"/>
                                        </p:tgtEl>
                                        <p:attrNameLst>
                                          <p:attrName>style.visibility</p:attrName>
                                        </p:attrNameLst>
                                      </p:cBhvr>
                                      <p:to>
                                        <p:strVal val="visible"/>
                                      </p:to>
                                    </p:set>
                                    <p:animEffect transition="in" filter="blinds(horizontal)">
                                      <p:cBhvr>
                                        <p:cTn id="39" dur="500"/>
                                        <p:tgtEl>
                                          <p:spTgt spid="107868"/>
                                        </p:tgtEl>
                                      </p:cBhvr>
                                    </p:animEffect>
                                  </p:childTnLst>
                                  <p:subTnLst>
                                    <p:audio>
                                      <p:cMediaNode vol="100000">
                                        <p:cTn display="0" masterRel="sameClick">
                                          <p:stCondLst>
                                            <p:cond evt="begin" delay="0">
                                              <p:tn val="37"/>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02402"/>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4" presetClass="exit" presetSubtype="16" fill="hold" nodeType="clickEffect">
                                  <p:stCondLst>
                                    <p:cond delay="0"/>
                                  </p:stCondLst>
                                  <p:childTnLst>
                                    <p:animEffect transition="out" filter="box(in)">
                                      <p:cBhvr>
                                        <p:cTn id="44" dur="100"/>
                                        <p:tgtEl>
                                          <p:spTgt spid="102402"/>
                                        </p:tgtEl>
                                      </p:cBhvr>
                                    </p:animEffect>
                                    <p:set>
                                      <p:cBhvr>
                                        <p:cTn id="45" dur="1" fill="hold">
                                          <p:stCondLst>
                                            <p:cond delay="99"/>
                                          </p:stCondLst>
                                        </p:cTn>
                                        <p:tgtEl>
                                          <p:spTgt spid="102402"/>
                                        </p:tgtEl>
                                        <p:attrNameLst>
                                          <p:attrName>style.visibility</p:attrName>
                                        </p:attrNameLst>
                                      </p:cBhvr>
                                      <p:to>
                                        <p:strVal val="hidden"/>
                                      </p:to>
                                    </p:set>
                                  </p:childTnLst>
                                </p:cTn>
                              </p:par>
                            </p:childTnLst>
                          </p:cTn>
                        </p:par>
                      </p:childTnLst>
                    </p:cTn>
                  </p:par>
                </p:childTnLst>
              </p:cTn>
              <p:nextCondLst>
                <p:cond evt="onClick" delay="0">
                  <p:tgtEl>
                    <p:spTgt spid="102402"/>
                  </p:tgtEl>
                </p:cond>
              </p:nextCondLst>
            </p:seq>
            <p:seq concurrent="1" nextAc="seek">
              <p:cTn id="46" restart="whenNotActive" fill="hold" evtFilter="cancelBubble" nodeType="interactiveSeq">
                <p:stCondLst>
                  <p:cond evt="onClick" delay="0">
                    <p:tgtEl>
                      <p:spTgt spid="102403"/>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3" presetClass="exit" presetSubtype="10" fill="hold" nodeType="clickEffect">
                                  <p:stCondLst>
                                    <p:cond delay="0"/>
                                  </p:stCondLst>
                                  <p:childTnLst>
                                    <p:animEffect transition="out" filter="blinds(horizontal)">
                                      <p:cBhvr>
                                        <p:cTn id="50" dur="100"/>
                                        <p:tgtEl>
                                          <p:spTgt spid="102403"/>
                                        </p:tgtEl>
                                      </p:cBhvr>
                                    </p:animEffect>
                                    <p:set>
                                      <p:cBhvr>
                                        <p:cTn id="51" dur="1" fill="hold">
                                          <p:stCondLst>
                                            <p:cond delay="99"/>
                                          </p:stCondLst>
                                        </p:cTn>
                                        <p:tgtEl>
                                          <p:spTgt spid="102403"/>
                                        </p:tgtEl>
                                        <p:attrNameLst>
                                          <p:attrName>style.visibility</p:attrName>
                                        </p:attrNameLst>
                                      </p:cBhvr>
                                      <p:to>
                                        <p:strVal val="hidden"/>
                                      </p:to>
                                    </p:set>
                                  </p:childTnLst>
                                </p:cTn>
                              </p:par>
                            </p:childTnLst>
                          </p:cTn>
                        </p:par>
                      </p:childTnLst>
                    </p:cTn>
                  </p:par>
                </p:childTnLst>
              </p:cTn>
              <p:nextCondLst>
                <p:cond evt="onClick" delay="0">
                  <p:tgtEl>
                    <p:spTgt spid="102403"/>
                  </p:tgtEl>
                </p:cond>
              </p:nextCondLst>
            </p:seq>
            <p:seq concurrent="1" nextAc="seek">
              <p:cTn id="52" restart="whenNotActive" fill="hold" evtFilter="cancelBubble" nodeType="interactiveSeq">
                <p:stCondLst>
                  <p:cond evt="onClick" delay="0">
                    <p:tgtEl>
                      <p:spTgt spid="102404"/>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8" presetClass="exit" presetSubtype="16" fill="hold" nodeType="clickEffect">
                                  <p:stCondLst>
                                    <p:cond delay="0"/>
                                  </p:stCondLst>
                                  <p:childTnLst>
                                    <p:animEffect transition="out" filter="diamond(in)">
                                      <p:cBhvr>
                                        <p:cTn id="56" dur="100"/>
                                        <p:tgtEl>
                                          <p:spTgt spid="102404"/>
                                        </p:tgtEl>
                                      </p:cBhvr>
                                    </p:animEffect>
                                    <p:set>
                                      <p:cBhvr>
                                        <p:cTn id="57" dur="1" fill="hold">
                                          <p:stCondLst>
                                            <p:cond delay="99"/>
                                          </p:stCondLst>
                                        </p:cTn>
                                        <p:tgtEl>
                                          <p:spTgt spid="102404"/>
                                        </p:tgtEl>
                                        <p:attrNameLst>
                                          <p:attrName>style.visibility</p:attrName>
                                        </p:attrNameLst>
                                      </p:cBhvr>
                                      <p:to>
                                        <p:strVal val="hidden"/>
                                      </p:to>
                                    </p:set>
                                  </p:childTnLst>
                                </p:cTn>
                              </p:par>
                            </p:childTnLst>
                          </p:cTn>
                        </p:par>
                      </p:childTnLst>
                    </p:cTn>
                  </p:par>
                </p:childTnLst>
              </p:cTn>
              <p:nextCondLst>
                <p:cond evt="onClick" delay="0">
                  <p:tgtEl>
                    <p:spTgt spid="10240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5" name="Picture 1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94513"/>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a:spLocks noChangeArrowheads="1"/>
          </p:cNvSpPr>
          <p:nvPr/>
        </p:nvSpPr>
        <p:spPr bwMode="auto">
          <a:xfrm>
            <a:off x="827584" y="2693144"/>
            <a:ext cx="603250" cy="46355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368" tIns="45684" rIns="91368" bIns="45684" anchor="ctr"/>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1800" b="0">
              <a:solidFill>
                <a:srgbClr val="FFFFFF"/>
              </a:solidFill>
              <a:latin typeface="Constantia" panose="02030602050306030303" pitchFamily="18" charset="0"/>
              <a:cs typeface="Times New Roman" panose="02020603050405020304" pitchFamily="18" charset="0"/>
            </a:endParaRPr>
          </a:p>
        </p:txBody>
      </p:sp>
      <p:sp>
        <p:nvSpPr>
          <p:cNvPr id="26632" name="TextBox 15"/>
          <p:cNvSpPr txBox="1">
            <a:spLocks noChangeArrowheads="1"/>
          </p:cNvSpPr>
          <p:nvPr/>
        </p:nvSpPr>
        <p:spPr bwMode="auto">
          <a:xfrm>
            <a:off x="1603375" y="1143000"/>
            <a:ext cx="7000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i="1">
                <a:solidFill>
                  <a:srgbClr val="0000FF"/>
                </a:solidFill>
                <a:latin typeface="Times New Roman" panose="02020603050405020304" pitchFamily="18" charset="0"/>
                <a:cs typeface="Times New Roman" panose="02020603050405020304" pitchFamily="18" charset="0"/>
              </a:rPr>
              <a:t>*Hãy chọn câu trả lời đúng nhất:</a:t>
            </a:r>
          </a:p>
        </p:txBody>
      </p:sp>
      <p:pic>
        <p:nvPicPr>
          <p:cNvPr id="26639" name="Picture 15">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250" y="4000500"/>
            <a:ext cx="1889125"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7"/>
          <p:cNvSpPr>
            <a:spLocks noChangeArrowheads="1"/>
          </p:cNvSpPr>
          <p:nvPr/>
        </p:nvSpPr>
        <p:spPr bwMode="auto">
          <a:xfrm>
            <a:off x="971600" y="2002532"/>
            <a:ext cx="8686800" cy="2308324"/>
          </a:xfrm>
          <a:prstGeom prst="rect">
            <a:avLst/>
          </a:prstGeom>
          <a:noFill/>
          <a:ln w="9525">
            <a:noFill/>
            <a:miter lim="800000"/>
            <a:headEnd/>
            <a:tailEnd/>
          </a:ln>
        </p:spPr>
        <p:txBody>
          <a:bodyPr wrap="square">
            <a:spAutoFit/>
          </a:bodyPr>
          <a:lstStyle/>
          <a:p>
            <a:pPr algn="just" eaLnBrk="1" hangingPunct="1"/>
            <a:r>
              <a:rPr lang="en-US" sz="2400" b="1" dirty="0" err="1" smtClean="0">
                <a:solidFill>
                  <a:srgbClr val="0000FF"/>
                </a:solidFill>
                <a:latin typeface="Times New Roman" pitchFamily="18" charset="0"/>
              </a:rPr>
              <a:t>Câu</a:t>
            </a:r>
            <a:r>
              <a:rPr lang="en-US" sz="2400" b="1" dirty="0" smtClean="0">
                <a:solidFill>
                  <a:srgbClr val="0000FF"/>
                </a:solidFill>
                <a:latin typeface="Times New Roman" pitchFamily="18" charset="0"/>
              </a:rPr>
              <a:t> 1. </a:t>
            </a:r>
            <a:r>
              <a:rPr lang="en-US" sz="2400" b="1" dirty="0">
                <a:solidFill>
                  <a:srgbClr val="0000FF"/>
                </a:solidFill>
                <a:latin typeface="Times New Roman" pitchFamily="18" charset="0"/>
              </a:rPr>
              <a:t>Con </a:t>
            </a:r>
            <a:r>
              <a:rPr lang="en-US" sz="2400" b="1" dirty="0" err="1">
                <a:solidFill>
                  <a:srgbClr val="0000FF"/>
                </a:solidFill>
                <a:latin typeface="Times New Roman" pitchFamily="18" charset="0"/>
              </a:rPr>
              <a:t>người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cần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phải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làm</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gì</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để</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bảo</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vệ</a:t>
            </a:r>
            <a:r>
              <a:rPr lang="en-US" sz="2400" b="1" dirty="0">
                <a:solidFill>
                  <a:srgbClr val="0000FF"/>
                </a:solidFill>
                <a:latin typeface="Times New Roman" pitchFamily="18" charset="0"/>
              </a:rPr>
              <a:t> </a:t>
            </a:r>
            <a:r>
              <a:rPr lang="en-US" sz="2400" b="1" dirty="0" err="1" smtClean="0">
                <a:solidFill>
                  <a:srgbClr val="0000FF"/>
                </a:solidFill>
                <a:latin typeface="Times New Roman" pitchFamily="18" charset="0"/>
              </a:rPr>
              <a:t>rừng</a:t>
            </a:r>
            <a:r>
              <a:rPr lang="en-US" sz="2400" b="1" dirty="0" smtClean="0">
                <a:solidFill>
                  <a:srgbClr val="0000FF"/>
                </a:solidFill>
                <a:latin typeface="Times New Roman" pitchFamily="18" charset="0"/>
              </a:rPr>
              <a:t>?</a:t>
            </a:r>
          </a:p>
          <a:p>
            <a:pPr algn="just" eaLnBrk="1" hangingPunct="1"/>
            <a:endParaRPr lang="en-US" sz="2400" b="1" dirty="0">
              <a:solidFill>
                <a:srgbClr val="0000FF"/>
              </a:solidFill>
              <a:latin typeface="Times New Roman" pitchFamily="18" charset="0"/>
            </a:endParaRPr>
          </a:p>
          <a:p>
            <a:pPr algn="just" eaLnBrk="1" hangingPunct="1"/>
            <a:r>
              <a:rPr lang="en-US" sz="2400" dirty="0">
                <a:latin typeface="Times New Roman" pitchFamily="18" charset="0"/>
              </a:rPr>
              <a:t>A</a:t>
            </a:r>
            <a:r>
              <a:rPr lang="en-US" sz="2400" dirty="0" smtClean="0">
                <a:latin typeface="Times New Roman" pitchFamily="18" charset="0"/>
              </a:rPr>
              <a:t>.  </a:t>
            </a:r>
            <a:r>
              <a:rPr lang="en-US" sz="2400" dirty="0" err="1">
                <a:latin typeface="Times New Roman" pitchFamily="18" charset="0"/>
              </a:rPr>
              <a:t>Tham</a:t>
            </a:r>
            <a:r>
              <a:rPr lang="en-US" sz="2400" dirty="0">
                <a:latin typeface="Times New Roman" pitchFamily="18" charset="0"/>
              </a:rPr>
              <a:t> </a:t>
            </a:r>
            <a:r>
              <a:rPr lang="en-US" sz="2400" dirty="0" err="1">
                <a:latin typeface="Times New Roman" pitchFamily="18" charset="0"/>
              </a:rPr>
              <a:t>gia</a:t>
            </a:r>
            <a:r>
              <a:rPr lang="en-US" sz="2400" dirty="0">
                <a:latin typeface="Times New Roman" pitchFamily="18" charset="0"/>
              </a:rPr>
              <a:t> </a:t>
            </a:r>
            <a:r>
              <a:rPr lang="en-US" sz="2400" dirty="0" err="1">
                <a:latin typeface="Times New Roman" pitchFamily="18" charset="0"/>
              </a:rPr>
              <a:t>trồng</a:t>
            </a:r>
            <a:r>
              <a:rPr lang="en-US" sz="2400" dirty="0">
                <a:latin typeface="Times New Roman" pitchFamily="18" charset="0"/>
              </a:rPr>
              <a:t> </a:t>
            </a:r>
            <a:r>
              <a:rPr lang="en-US" sz="2400" dirty="0" err="1">
                <a:latin typeface="Times New Roman" pitchFamily="18" charset="0"/>
              </a:rPr>
              <a:t>cây</a:t>
            </a:r>
            <a:r>
              <a:rPr lang="en-US" sz="2400" dirty="0">
                <a:latin typeface="Times New Roman" pitchFamily="18" charset="0"/>
              </a:rPr>
              <a:t> </a:t>
            </a:r>
            <a:r>
              <a:rPr lang="en-US" sz="2400" dirty="0" err="1">
                <a:latin typeface="Times New Roman" pitchFamily="18" charset="0"/>
              </a:rPr>
              <a:t>gây</a:t>
            </a:r>
            <a:r>
              <a:rPr lang="en-US" sz="2400" dirty="0">
                <a:latin typeface="Times New Roman" pitchFamily="18" charset="0"/>
              </a:rPr>
              <a:t> </a:t>
            </a:r>
            <a:r>
              <a:rPr lang="en-US" sz="2400" dirty="0" err="1">
                <a:latin typeface="Times New Roman" pitchFamily="18" charset="0"/>
              </a:rPr>
              <a:t>rừng</a:t>
            </a:r>
            <a:r>
              <a:rPr lang="en-US" sz="2400" dirty="0">
                <a:latin typeface="Times New Roman" pitchFamily="18" charset="0"/>
              </a:rPr>
              <a:t>.</a:t>
            </a:r>
          </a:p>
          <a:p>
            <a:pPr algn="just" eaLnBrk="1" hangingPunct="1"/>
            <a:r>
              <a:rPr lang="en-US" sz="2400" dirty="0">
                <a:latin typeface="Times New Roman" pitchFamily="18" charset="0"/>
              </a:rPr>
              <a:t>B</a:t>
            </a:r>
            <a:r>
              <a:rPr lang="en-US" sz="2400" dirty="0" smtClean="0">
                <a:latin typeface="Times New Roman" pitchFamily="18" charset="0"/>
              </a:rPr>
              <a:t>.  </a:t>
            </a:r>
            <a:r>
              <a:rPr lang="en-US" sz="2400" dirty="0" err="1">
                <a:latin typeface="Times New Roman" pitchFamily="18" charset="0"/>
              </a:rPr>
              <a:t>Tăng</a:t>
            </a:r>
            <a:r>
              <a:rPr lang="en-US" sz="2400" dirty="0">
                <a:latin typeface="Times New Roman" pitchFamily="18" charset="0"/>
              </a:rPr>
              <a:t> </a:t>
            </a:r>
            <a:r>
              <a:rPr lang="en-US" sz="2400" dirty="0" err="1">
                <a:latin typeface="Times New Roman" pitchFamily="18" charset="0"/>
              </a:rPr>
              <a:t>cường</a:t>
            </a:r>
            <a:r>
              <a:rPr lang="en-US" sz="2400" dirty="0">
                <a:latin typeface="Times New Roman" pitchFamily="18" charset="0"/>
              </a:rPr>
              <a:t> </a:t>
            </a:r>
            <a:r>
              <a:rPr lang="en-US" sz="2400" dirty="0" err="1">
                <a:latin typeface="Times New Roman" pitchFamily="18" charset="0"/>
              </a:rPr>
              <a:t>sử</a:t>
            </a:r>
            <a:r>
              <a:rPr lang="en-US" sz="2400" dirty="0">
                <a:latin typeface="Times New Roman" pitchFamily="18" charset="0"/>
              </a:rPr>
              <a:t> </a:t>
            </a:r>
            <a:r>
              <a:rPr lang="en-US" sz="2400" dirty="0" err="1">
                <a:latin typeface="Times New Roman" pitchFamily="18" charset="0"/>
              </a:rPr>
              <a:t>dụng</a:t>
            </a:r>
            <a:r>
              <a:rPr lang="en-US" sz="2400" dirty="0">
                <a:latin typeface="Times New Roman" pitchFamily="18" charset="0"/>
              </a:rPr>
              <a:t> </a:t>
            </a:r>
            <a:r>
              <a:rPr lang="en-US" sz="2400" dirty="0" err="1">
                <a:latin typeface="Times New Roman" pitchFamily="18" charset="0"/>
              </a:rPr>
              <a:t>và</a:t>
            </a:r>
            <a:r>
              <a:rPr lang="en-US" sz="2400" dirty="0">
                <a:latin typeface="Times New Roman" pitchFamily="18" charset="0"/>
              </a:rPr>
              <a:t> </a:t>
            </a:r>
            <a:r>
              <a:rPr lang="en-US" sz="2400" dirty="0" err="1">
                <a:latin typeface="Times New Roman" pitchFamily="18" charset="0"/>
              </a:rPr>
              <a:t>khai</a:t>
            </a:r>
            <a:r>
              <a:rPr lang="en-US" sz="2400" dirty="0">
                <a:latin typeface="Times New Roman" pitchFamily="18" charset="0"/>
              </a:rPr>
              <a:t> </a:t>
            </a:r>
            <a:r>
              <a:rPr lang="en-US" sz="2400" dirty="0" err="1">
                <a:latin typeface="Times New Roman" pitchFamily="18" charset="0"/>
              </a:rPr>
              <a:t>thác</a:t>
            </a:r>
            <a:r>
              <a:rPr lang="en-US" sz="2400" dirty="0">
                <a:latin typeface="Times New Roman" pitchFamily="18" charset="0"/>
              </a:rPr>
              <a:t> </a:t>
            </a:r>
            <a:r>
              <a:rPr lang="en-US" sz="2400" dirty="0" err="1">
                <a:latin typeface="Times New Roman" pitchFamily="18" charset="0"/>
              </a:rPr>
              <a:t>cây</a:t>
            </a:r>
            <a:r>
              <a:rPr lang="en-US" sz="2400" dirty="0">
                <a:latin typeface="Times New Roman" pitchFamily="18" charset="0"/>
              </a:rPr>
              <a:t>  </a:t>
            </a:r>
            <a:r>
              <a:rPr lang="en-US" sz="2400" dirty="0" err="1">
                <a:latin typeface="Times New Roman" pitchFamily="18" charset="0"/>
              </a:rPr>
              <a:t>rừng</a:t>
            </a:r>
            <a:r>
              <a:rPr lang="en-US" sz="2400" dirty="0">
                <a:latin typeface="Times New Roman" pitchFamily="18" charset="0"/>
              </a:rPr>
              <a:t>.</a:t>
            </a:r>
          </a:p>
          <a:p>
            <a:pPr algn="just" eaLnBrk="1" hangingPunct="1"/>
            <a:r>
              <a:rPr lang="en-US" sz="2400" dirty="0">
                <a:latin typeface="Times New Roman" pitchFamily="18" charset="0"/>
              </a:rPr>
              <a:t>C</a:t>
            </a:r>
            <a:r>
              <a:rPr lang="en-US" sz="2400" dirty="0" smtClean="0">
                <a:latin typeface="Times New Roman" pitchFamily="18" charset="0"/>
              </a:rPr>
              <a:t>.  </a:t>
            </a:r>
            <a:r>
              <a:rPr lang="en-US" sz="2400" dirty="0" err="1">
                <a:latin typeface="Times New Roman" pitchFamily="18" charset="0"/>
              </a:rPr>
              <a:t>Chặt</a:t>
            </a:r>
            <a:r>
              <a:rPr lang="en-US" sz="2400" dirty="0">
                <a:latin typeface="Times New Roman" pitchFamily="18" charset="0"/>
              </a:rPr>
              <a:t> </a:t>
            </a:r>
            <a:r>
              <a:rPr lang="en-US" sz="2400" dirty="0" err="1">
                <a:latin typeface="Times New Roman" pitchFamily="18" charset="0"/>
              </a:rPr>
              <a:t>phá</a:t>
            </a:r>
            <a:r>
              <a:rPr lang="en-US" sz="2400" dirty="0">
                <a:latin typeface="Times New Roman" pitchFamily="18" charset="0"/>
              </a:rPr>
              <a:t> </a:t>
            </a:r>
            <a:r>
              <a:rPr lang="en-US" sz="2400" dirty="0" err="1">
                <a:latin typeface="Times New Roman" pitchFamily="18" charset="0"/>
              </a:rPr>
              <a:t>nhiều</a:t>
            </a:r>
            <a:r>
              <a:rPr lang="en-US" sz="2400" dirty="0">
                <a:latin typeface="Times New Roman" pitchFamily="18" charset="0"/>
              </a:rPr>
              <a:t> </a:t>
            </a:r>
            <a:r>
              <a:rPr lang="en-US" sz="2400" dirty="0" err="1">
                <a:latin typeface="Times New Roman" pitchFamily="18" charset="0"/>
              </a:rPr>
              <a:t>cây</a:t>
            </a:r>
            <a:r>
              <a:rPr lang="en-US" sz="2400" dirty="0">
                <a:latin typeface="Times New Roman" pitchFamily="18" charset="0"/>
              </a:rPr>
              <a:t> </a:t>
            </a:r>
            <a:r>
              <a:rPr lang="en-US" sz="2400" dirty="0" err="1">
                <a:latin typeface="Times New Roman" pitchFamily="18" charset="0"/>
              </a:rPr>
              <a:t>xanh</a:t>
            </a:r>
            <a:r>
              <a:rPr lang="en-US" sz="2400" dirty="0">
                <a:latin typeface="Times New Roman" pitchFamily="18" charset="0"/>
              </a:rPr>
              <a:t> </a:t>
            </a:r>
            <a:r>
              <a:rPr lang="en-US" sz="2400" dirty="0" err="1">
                <a:latin typeface="Times New Roman" pitchFamily="18" charset="0"/>
              </a:rPr>
              <a:t>để</a:t>
            </a:r>
            <a:r>
              <a:rPr lang="en-US" sz="2400" dirty="0">
                <a:latin typeface="Times New Roman" pitchFamily="18" charset="0"/>
              </a:rPr>
              <a:t> </a:t>
            </a:r>
            <a:r>
              <a:rPr lang="en-US" sz="2400" dirty="0" err="1">
                <a:latin typeface="Times New Roman" pitchFamily="18" charset="0"/>
              </a:rPr>
              <a:t>môi</a:t>
            </a:r>
            <a:r>
              <a:rPr lang="en-US" sz="2400" dirty="0">
                <a:latin typeface="Times New Roman" pitchFamily="18" charset="0"/>
              </a:rPr>
              <a:t> </a:t>
            </a:r>
            <a:r>
              <a:rPr lang="en-US" sz="2400" dirty="0" err="1">
                <a:latin typeface="Times New Roman" pitchFamily="18" charset="0"/>
              </a:rPr>
              <a:t>trường</a:t>
            </a:r>
            <a:r>
              <a:rPr lang="en-US" sz="2400" dirty="0">
                <a:latin typeface="Times New Roman" pitchFamily="18" charset="0"/>
              </a:rPr>
              <a:t> </a:t>
            </a:r>
            <a:r>
              <a:rPr lang="en-US" sz="2400" dirty="0" err="1">
                <a:latin typeface="Times New Roman" pitchFamily="18" charset="0"/>
              </a:rPr>
              <a:t>sáng</a:t>
            </a:r>
            <a:r>
              <a:rPr lang="en-US" sz="2400" dirty="0">
                <a:latin typeface="Times New Roman" pitchFamily="18" charset="0"/>
              </a:rPr>
              <a:t> </a:t>
            </a:r>
            <a:r>
              <a:rPr lang="en-US" sz="2400" dirty="0" err="1">
                <a:latin typeface="Times New Roman" pitchFamily="18" charset="0"/>
              </a:rPr>
              <a:t>sủa</a:t>
            </a:r>
            <a:r>
              <a:rPr lang="en-US" sz="2400" dirty="0">
                <a:latin typeface="Times New Roman" pitchFamily="18" charset="0"/>
              </a:rPr>
              <a:t> </a:t>
            </a:r>
            <a:r>
              <a:rPr lang="en-US" sz="2400" dirty="0" err="1">
                <a:latin typeface="Times New Roman" pitchFamily="18" charset="0"/>
              </a:rPr>
              <a:t>hơn</a:t>
            </a:r>
            <a:r>
              <a:rPr lang="en-US" sz="2400" dirty="0">
                <a:latin typeface="Times New Roman" pitchFamily="18" charset="0"/>
              </a:rPr>
              <a:t>.</a:t>
            </a:r>
          </a:p>
          <a:p>
            <a:pPr algn="just" eaLnBrk="1" hangingPunct="1"/>
            <a:r>
              <a:rPr lang="en-US" sz="2400" dirty="0">
                <a:latin typeface="Times New Roman" pitchFamily="18" charset="0"/>
              </a:rPr>
              <a:t>D</a:t>
            </a:r>
            <a:r>
              <a:rPr lang="en-US" sz="2400" dirty="0" smtClean="0">
                <a:latin typeface="Times New Roman" pitchFamily="18" charset="0"/>
              </a:rPr>
              <a:t>.  </a:t>
            </a:r>
            <a:r>
              <a:rPr lang="en-US" sz="2400" dirty="0" err="1">
                <a:latin typeface="Times New Roman" pitchFamily="18" charset="0"/>
              </a:rPr>
              <a:t>Tất</a:t>
            </a:r>
            <a:r>
              <a:rPr lang="en-US" sz="2400" dirty="0">
                <a:latin typeface="Times New Roman" pitchFamily="18" charset="0"/>
              </a:rPr>
              <a:t> </a:t>
            </a:r>
            <a:r>
              <a:rPr lang="en-US" sz="2400" dirty="0" err="1">
                <a:latin typeface="Times New Roman" pitchFamily="18" charset="0"/>
              </a:rPr>
              <a:t>cả</a:t>
            </a:r>
            <a:r>
              <a:rPr lang="en-US" sz="2400" dirty="0">
                <a:latin typeface="Times New Roman" pitchFamily="18" charset="0"/>
              </a:rPr>
              <a:t> </a:t>
            </a:r>
            <a:r>
              <a:rPr lang="en-US" sz="2400" dirty="0" err="1">
                <a:latin typeface="Times New Roman" pitchFamily="18" charset="0"/>
              </a:rPr>
              <a:t>các</a:t>
            </a:r>
            <a:r>
              <a:rPr lang="en-US" sz="2400" dirty="0">
                <a:latin typeface="Times New Roman" pitchFamily="18" charset="0"/>
              </a:rPr>
              <a:t> ý </a:t>
            </a:r>
            <a:r>
              <a:rPr lang="en-US" sz="2400" dirty="0" err="1">
                <a:latin typeface="Times New Roman" pitchFamily="18" charset="0"/>
              </a:rPr>
              <a:t>trên</a:t>
            </a:r>
            <a:r>
              <a:rPr lang="en-US" sz="2400" dirty="0">
                <a:latin typeface="Times New Roman" pitchFamily="18" charset="0"/>
              </a:rPr>
              <a:t> </a:t>
            </a:r>
            <a:r>
              <a:rPr lang="en-US" sz="2400" dirty="0" err="1">
                <a:latin typeface="Times New Roman" pitchFamily="18" charset="0"/>
              </a:rPr>
              <a:t>đều</a:t>
            </a:r>
            <a:r>
              <a:rPr lang="en-US" sz="2400" dirty="0">
                <a:latin typeface="Times New Roman" pitchFamily="18" charset="0"/>
              </a:rPr>
              <a:t> </a:t>
            </a:r>
            <a:r>
              <a:rPr lang="en-US" sz="2400" dirty="0" err="1">
                <a:latin typeface="Times New Roman" pitchFamily="18" charset="0"/>
              </a:rPr>
              <a:t>đúng</a:t>
            </a:r>
            <a:r>
              <a:rPr lang="en-US" sz="2400" dirty="0">
                <a:latin typeface="Times New Roman" pitchFamily="18" charset="0"/>
              </a:rPr>
              <a:t>.</a:t>
            </a:r>
          </a:p>
        </p:txBody>
      </p:sp>
    </p:spTree>
    <p:extLst>
      <p:ext uri="{BB962C8B-B14F-4D97-AF65-F5344CB8AC3E}">
        <p14:creationId xmlns:p14="http://schemas.microsoft.com/office/powerpoint/2010/main" val="1897658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451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a:spLocks noChangeArrowheads="1"/>
          </p:cNvSpPr>
          <p:nvPr/>
        </p:nvSpPr>
        <p:spPr bwMode="auto">
          <a:xfrm>
            <a:off x="619125" y="1203325"/>
            <a:ext cx="8128000" cy="63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dirty="0" err="1" smtClean="0">
                <a:latin typeface="Times New Roman" panose="02020603050405020304" pitchFamily="18" charset="0"/>
                <a:cs typeface="Times New Roman" panose="02020603050405020304" pitchFamily="18" charset="0"/>
              </a:rPr>
              <a:t>Quy</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trình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trồng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rừng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gồm</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các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bước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sau</a:t>
            </a:r>
            <a:r>
              <a:rPr lang="en-US" altLang="en-US" dirty="0" smtClean="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a:off x="434653" y="3799111"/>
            <a:ext cx="8496944" cy="5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2800" b="0" dirty="0" smtClean="0">
                <a:solidFill>
                  <a:srgbClr val="0000FF"/>
                </a:solidFill>
                <a:latin typeface="Times New Roman" panose="02020603050405020304" pitchFamily="18" charset="0"/>
                <a:cs typeface="Times New Roman" panose="02020603050405020304" pitchFamily="18" charset="0"/>
              </a:rPr>
              <a:t>C. </a:t>
            </a:r>
            <a:r>
              <a:rPr lang="en-US" altLang="en-US" sz="2800" b="0" dirty="0" err="1" smtClean="0">
                <a:solidFill>
                  <a:srgbClr val="0000FF"/>
                </a:solidFill>
                <a:latin typeface="Times New Roman" panose="02020603050405020304" pitchFamily="18" charset="0"/>
                <a:cs typeface="Times New Roman" panose="02020603050405020304" pitchFamily="18" charset="0"/>
              </a:rPr>
              <a:t>Chuẩn</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bị</a:t>
            </a:r>
            <a:r>
              <a:rPr lang="en-US" altLang="en-US" sz="2800" b="0" dirty="0" smtClean="0">
                <a:solidFill>
                  <a:srgbClr val="0000FF"/>
                </a:solidFill>
                <a:latin typeface="Times New Roman" panose="02020603050405020304" pitchFamily="18" charset="0"/>
                <a:cs typeface="Times New Roman" panose="02020603050405020304" pitchFamily="18" charset="0"/>
              </a:rPr>
              <a:t> - </a:t>
            </a:r>
            <a:r>
              <a:rPr lang="en-US" altLang="en-US" sz="2800" b="0" dirty="0" err="1" smtClean="0">
                <a:solidFill>
                  <a:srgbClr val="0000FF"/>
                </a:solidFill>
                <a:latin typeface="Times New Roman" panose="02020603050405020304" pitchFamily="18" charset="0"/>
                <a:cs typeface="Times New Roman" panose="02020603050405020304" pitchFamily="18" charset="0"/>
              </a:rPr>
              <a:t>Trồng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rừng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bằng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cây</a:t>
            </a:r>
            <a:r>
              <a:rPr lang="en-US" altLang="en-US" sz="2800" b="0" dirty="0" smtClean="0">
                <a:solidFill>
                  <a:srgbClr val="0000FF"/>
                </a:solidFill>
                <a:latin typeface="Times New Roman" panose="02020603050405020304" pitchFamily="18" charset="0"/>
                <a:cs typeface="Times New Roman" panose="02020603050405020304" pitchFamily="18" charset="0"/>
              </a:rPr>
              <a:t> con  - </a:t>
            </a:r>
            <a:r>
              <a:rPr lang="en-US" altLang="en-US" sz="2800" b="0" dirty="0" err="1" smtClean="0">
                <a:solidFill>
                  <a:srgbClr val="0000FF"/>
                </a:solidFill>
                <a:latin typeface="Times New Roman" panose="02020603050405020304" pitchFamily="18" charset="0"/>
                <a:cs typeface="Times New Roman" panose="02020603050405020304" pitchFamily="18" charset="0"/>
              </a:rPr>
              <a:t>Chăm</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sóc</a:t>
            </a:r>
            <a:endParaRPr lang="en-US" altLang="en-US" sz="2800" b="0" dirty="0">
              <a:solidFill>
                <a:srgbClr val="0000FF"/>
              </a:solidFill>
              <a:latin typeface="Times New Roman" panose="02020603050405020304" pitchFamily="18" charset="0"/>
              <a:cs typeface="Times New Roman" panose="02020603050405020304" pitchFamily="18" charset="0"/>
            </a:endParaRPr>
          </a:p>
        </p:txBody>
      </p:sp>
      <p:sp>
        <p:nvSpPr>
          <p:cNvPr id="18" name="TextBox 17"/>
          <p:cNvSpPr txBox="1">
            <a:spLocks noChangeArrowheads="1"/>
          </p:cNvSpPr>
          <p:nvPr/>
        </p:nvSpPr>
        <p:spPr bwMode="auto">
          <a:xfrm>
            <a:off x="467544" y="3244981"/>
            <a:ext cx="7723956" cy="5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2800" b="0" dirty="0">
                <a:solidFill>
                  <a:srgbClr val="0000FF"/>
                </a:solidFill>
                <a:latin typeface="Times New Roman" panose="02020603050405020304" pitchFamily="18" charset="0"/>
                <a:cs typeface="Times New Roman" panose="02020603050405020304" pitchFamily="18" charset="0"/>
              </a:rPr>
              <a:t>B. </a:t>
            </a:r>
            <a:r>
              <a:rPr lang="en-US" altLang="en-US" sz="2800" b="0" dirty="0" err="1" smtClean="0">
                <a:solidFill>
                  <a:srgbClr val="0000FF"/>
                </a:solidFill>
                <a:latin typeface="Times New Roman" panose="02020603050405020304" pitchFamily="18" charset="0"/>
                <a:cs typeface="Times New Roman" panose="02020603050405020304" pitchFamily="18" charset="0"/>
              </a:rPr>
              <a:t>Chăm</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sóc</a:t>
            </a:r>
            <a:r>
              <a:rPr lang="en-US" altLang="en-US" sz="2800" b="0" dirty="0" smtClean="0">
                <a:solidFill>
                  <a:srgbClr val="0000FF"/>
                </a:solidFill>
                <a:latin typeface="Times New Roman" panose="02020603050405020304" pitchFamily="18" charset="0"/>
                <a:cs typeface="Times New Roman" panose="02020603050405020304" pitchFamily="18" charset="0"/>
              </a:rPr>
              <a:t> – </a:t>
            </a:r>
            <a:r>
              <a:rPr lang="en-US" altLang="en-US" sz="2800" b="0" dirty="0" err="1" smtClean="0">
                <a:solidFill>
                  <a:srgbClr val="0000FF"/>
                </a:solidFill>
                <a:latin typeface="Times New Roman" panose="02020603050405020304" pitchFamily="18" charset="0"/>
                <a:cs typeface="Times New Roman" panose="02020603050405020304" pitchFamily="18" charset="0"/>
              </a:rPr>
              <a:t>Chuẩn</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bị</a:t>
            </a:r>
            <a:r>
              <a:rPr lang="en-US" altLang="en-US" sz="2800" b="0" dirty="0" smtClean="0">
                <a:solidFill>
                  <a:srgbClr val="0000FF"/>
                </a:solidFill>
                <a:latin typeface="Times New Roman" panose="02020603050405020304" pitchFamily="18" charset="0"/>
                <a:cs typeface="Times New Roman" panose="02020603050405020304" pitchFamily="18" charset="0"/>
              </a:rPr>
              <a:t> - </a:t>
            </a:r>
            <a:r>
              <a:rPr lang="en-US" altLang="en-US" sz="2800" b="0" dirty="0" err="1" smtClean="0">
                <a:solidFill>
                  <a:srgbClr val="0000FF"/>
                </a:solidFill>
                <a:latin typeface="Times New Roman" panose="02020603050405020304" pitchFamily="18" charset="0"/>
                <a:cs typeface="Times New Roman" panose="02020603050405020304" pitchFamily="18" charset="0"/>
              </a:rPr>
              <a:t>Trồng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rừng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bằng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cây</a:t>
            </a:r>
            <a:r>
              <a:rPr lang="en-US" altLang="en-US" sz="2800" b="0" dirty="0" smtClean="0">
                <a:solidFill>
                  <a:srgbClr val="0000FF"/>
                </a:solidFill>
                <a:latin typeface="Times New Roman" panose="02020603050405020304" pitchFamily="18" charset="0"/>
                <a:cs typeface="Times New Roman" panose="02020603050405020304" pitchFamily="18" charset="0"/>
              </a:rPr>
              <a:t> con</a:t>
            </a:r>
            <a:endParaRPr lang="en-US" altLang="en-US" sz="2800" b="0" dirty="0">
              <a:solidFill>
                <a:srgbClr val="0000FF"/>
              </a:solidFill>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467543" y="2614112"/>
            <a:ext cx="8279581" cy="5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2800" b="0" dirty="0" smtClean="0">
                <a:solidFill>
                  <a:srgbClr val="0000FF"/>
                </a:solidFill>
                <a:latin typeface="Times New Roman" panose="02020603050405020304" pitchFamily="18" charset="0"/>
                <a:cs typeface="Times New Roman" panose="02020603050405020304" pitchFamily="18" charset="0"/>
              </a:rPr>
              <a:t>A. </a:t>
            </a:r>
            <a:r>
              <a:rPr lang="en-US" altLang="en-US" sz="2800" b="0" dirty="0" err="1" smtClean="0">
                <a:solidFill>
                  <a:srgbClr val="0000FF"/>
                </a:solidFill>
                <a:latin typeface="Times New Roman" panose="02020603050405020304" pitchFamily="18" charset="0"/>
                <a:cs typeface="Times New Roman" panose="02020603050405020304" pitchFamily="18" charset="0"/>
              </a:rPr>
              <a:t>Chăm</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sóc</a:t>
            </a:r>
            <a:r>
              <a:rPr lang="en-US" altLang="en-US" sz="2800" b="0" dirty="0" smtClean="0">
                <a:solidFill>
                  <a:srgbClr val="0000FF"/>
                </a:solidFill>
                <a:latin typeface="Times New Roman" panose="02020603050405020304" pitchFamily="18" charset="0"/>
                <a:cs typeface="Times New Roman" panose="02020603050405020304" pitchFamily="18" charset="0"/>
              </a:rPr>
              <a:t> – </a:t>
            </a:r>
            <a:r>
              <a:rPr lang="en-US" altLang="en-US" sz="2800" b="0" dirty="0" err="1" smtClean="0">
                <a:solidFill>
                  <a:srgbClr val="0000FF"/>
                </a:solidFill>
                <a:latin typeface="Times New Roman" panose="02020603050405020304" pitchFamily="18" charset="0"/>
                <a:cs typeface="Times New Roman" panose="02020603050405020304" pitchFamily="18" charset="0"/>
              </a:rPr>
              <a:t>Trồng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rừng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bằng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cây</a:t>
            </a:r>
            <a:r>
              <a:rPr lang="en-US" altLang="en-US" sz="2800" b="0" dirty="0" smtClean="0">
                <a:solidFill>
                  <a:srgbClr val="0000FF"/>
                </a:solidFill>
                <a:latin typeface="Times New Roman" panose="02020603050405020304" pitchFamily="18" charset="0"/>
                <a:cs typeface="Times New Roman" panose="02020603050405020304" pitchFamily="18" charset="0"/>
              </a:rPr>
              <a:t> con – </a:t>
            </a:r>
            <a:r>
              <a:rPr lang="en-US" altLang="en-US" sz="2800" b="0" dirty="0" err="1" smtClean="0">
                <a:solidFill>
                  <a:srgbClr val="0000FF"/>
                </a:solidFill>
                <a:latin typeface="Times New Roman" panose="02020603050405020304" pitchFamily="18" charset="0"/>
                <a:cs typeface="Times New Roman" panose="02020603050405020304" pitchFamily="18" charset="0"/>
              </a:rPr>
              <a:t>Chuẩn</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bị</a:t>
            </a:r>
            <a:endParaRPr lang="en-US" altLang="en-US" sz="2800" b="0" dirty="0">
              <a:solidFill>
                <a:srgbClr val="0000FF"/>
              </a:solidFill>
              <a:latin typeface="Times New Roman" panose="02020603050405020304" pitchFamily="18" charset="0"/>
              <a:cs typeface="Times New Roman" panose="02020603050405020304" pitchFamily="18" charset="0"/>
            </a:endParaRPr>
          </a:p>
        </p:txBody>
      </p:sp>
      <p:sp>
        <p:nvSpPr>
          <p:cNvPr id="7" name="Oval 6"/>
          <p:cNvSpPr>
            <a:spLocks noChangeArrowheads="1"/>
          </p:cNvSpPr>
          <p:nvPr/>
        </p:nvSpPr>
        <p:spPr bwMode="auto">
          <a:xfrm>
            <a:off x="262965" y="3888103"/>
            <a:ext cx="603250" cy="465138"/>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368" tIns="45684" rIns="91368" bIns="45684" anchor="ctr"/>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1800" b="0">
              <a:solidFill>
                <a:srgbClr val="FFFFFF"/>
              </a:solidFill>
              <a:latin typeface="Constantia" panose="02030602050306030303" pitchFamily="18" charset="0"/>
              <a:cs typeface="Times New Roman" panose="02020603050405020304" pitchFamily="18" charset="0"/>
            </a:endParaRPr>
          </a:p>
        </p:txBody>
      </p:sp>
      <p:sp>
        <p:nvSpPr>
          <p:cNvPr id="27661" name="TextBox 15"/>
          <p:cNvSpPr txBox="1">
            <a:spLocks noChangeArrowheads="1"/>
          </p:cNvSpPr>
          <p:nvPr/>
        </p:nvSpPr>
        <p:spPr bwMode="auto">
          <a:xfrm>
            <a:off x="1190625" y="619125"/>
            <a:ext cx="7000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i="1">
                <a:solidFill>
                  <a:srgbClr val="0000FF"/>
                </a:solidFill>
                <a:latin typeface="Times New Roman" panose="02020603050405020304" pitchFamily="18" charset="0"/>
                <a:cs typeface="Times New Roman" panose="02020603050405020304" pitchFamily="18" charset="0"/>
              </a:rPr>
              <a:t>*Hãy chọn câu trả lời đúng nhất:</a:t>
            </a:r>
          </a:p>
        </p:txBody>
      </p:sp>
      <p:pic>
        <p:nvPicPr>
          <p:cNvPr id="27662" name="Picture 14" descr="ANd9GcRxb2nPDWMGfRNlvznyEJuG4rRyqg6c1MIsuz2yZUwVx48pTPir6A">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381" y="4861337"/>
            <a:ext cx="15081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671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4513"/>
          </a:xfrm>
          <a:prstGeom prst="rect">
            <a:avLst/>
          </a:prstGeom>
          <a:noFill/>
          <a:extLst>
            <a:ext uri="{909E8E84-426E-40DD-AFC4-6F175D3DCCD1}">
              <a14:hiddenFill xmlns:a14="http://schemas.microsoft.com/office/drawing/2010/main">
                <a:solidFill>
                  <a:srgbClr val="FFFFFF"/>
                </a:solidFill>
              </a14:hiddenFill>
            </a:ext>
          </a:extLst>
        </p:spPr>
      </p:pic>
      <p:sp>
        <p:nvSpPr>
          <p:cNvPr id="28675" name="TextBox 2"/>
          <p:cNvSpPr txBox="1">
            <a:spLocks noChangeArrowheads="1"/>
          </p:cNvSpPr>
          <p:nvPr/>
        </p:nvSpPr>
        <p:spPr bwMode="auto">
          <a:xfrm>
            <a:off x="539750" y="1262063"/>
            <a:ext cx="8143875" cy="1169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Quy</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trình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trồng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rừng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bằng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cây</a:t>
            </a:r>
            <a:r>
              <a:rPr lang="en-US" altLang="en-US" dirty="0" smtClean="0">
                <a:latin typeface="Times New Roman" panose="02020603050405020304" pitchFamily="18" charset="0"/>
                <a:cs typeface="Times New Roman" panose="02020603050405020304" pitchFamily="18" charset="0"/>
              </a:rPr>
              <a:t> con </a:t>
            </a:r>
            <a:r>
              <a:rPr lang="en-US" altLang="en-US" dirty="0" err="1" smtClean="0">
                <a:latin typeface="Times New Roman" panose="02020603050405020304" pitchFamily="18" charset="0"/>
                <a:cs typeface="Times New Roman" panose="02020603050405020304" pitchFamily="18" charset="0"/>
              </a:rPr>
              <a:t>gồm</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các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bước</a:t>
            </a:r>
            <a:r>
              <a:rPr lang="en-US" altLang="en-US" dirty="0" smtClean="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p:txBody>
      </p:sp>
      <p:sp>
        <p:nvSpPr>
          <p:cNvPr id="28676" name="TextBox 3"/>
          <p:cNvSpPr txBox="1">
            <a:spLocks noChangeArrowheads="1"/>
          </p:cNvSpPr>
          <p:nvPr/>
        </p:nvSpPr>
        <p:spPr bwMode="auto">
          <a:xfrm>
            <a:off x="539750" y="2357438"/>
            <a:ext cx="7794625" cy="89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2600" b="0" dirty="0">
                <a:solidFill>
                  <a:srgbClr val="0000FF"/>
                </a:solidFill>
                <a:latin typeface="Times New Roman" panose="02020603050405020304" pitchFamily="18" charset="0"/>
                <a:cs typeface="Times New Roman" panose="02020603050405020304" pitchFamily="18" charset="0"/>
              </a:rPr>
              <a:t>A. </a:t>
            </a:r>
            <a:r>
              <a:rPr lang="en-US" altLang="en-US" sz="2600" b="0" dirty="0" err="1" smtClean="0">
                <a:solidFill>
                  <a:srgbClr val="0000FF"/>
                </a:solidFill>
                <a:latin typeface="Times New Roman" panose="02020603050405020304" pitchFamily="18" charset="0"/>
                <a:cs typeface="Times New Roman" panose="02020603050405020304" pitchFamily="18" charset="0"/>
              </a:rPr>
              <a:t>Tạo</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lỗ</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trong</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hố</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Đặt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cây</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vào</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hố</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Lấp</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đất</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Nén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chặt</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Vun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đất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kín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gốc</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cây</a:t>
            </a:r>
            <a:endParaRPr lang="en-US" altLang="en-US" sz="2600" b="0" dirty="0">
              <a:solidFill>
                <a:srgbClr val="0000FF"/>
              </a:solidFill>
              <a:latin typeface="Times New Roman" panose="02020603050405020304" pitchFamily="18" charset="0"/>
              <a:cs typeface="Times New Roman" panose="02020603050405020304" pitchFamily="18" charset="0"/>
            </a:endParaRPr>
          </a:p>
        </p:txBody>
      </p:sp>
      <p:sp>
        <p:nvSpPr>
          <p:cNvPr id="7" name="Oval 6"/>
          <p:cNvSpPr>
            <a:spLocks noChangeArrowheads="1"/>
          </p:cNvSpPr>
          <p:nvPr/>
        </p:nvSpPr>
        <p:spPr bwMode="auto">
          <a:xfrm>
            <a:off x="397435" y="2418404"/>
            <a:ext cx="603250" cy="452438"/>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368" tIns="45684" rIns="91368" bIns="45684" anchor="ctr"/>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1800" b="0">
              <a:solidFill>
                <a:srgbClr val="FFFFFF"/>
              </a:solidFill>
              <a:latin typeface="Constantia" panose="02030602050306030303" pitchFamily="18" charset="0"/>
              <a:cs typeface="Times New Roman" panose="02020603050405020304" pitchFamily="18" charset="0"/>
            </a:endParaRPr>
          </a:p>
        </p:txBody>
      </p:sp>
      <p:sp>
        <p:nvSpPr>
          <p:cNvPr id="28686" name="TextBox 15"/>
          <p:cNvSpPr txBox="1">
            <a:spLocks noChangeArrowheads="1"/>
          </p:cNvSpPr>
          <p:nvPr/>
        </p:nvSpPr>
        <p:spPr bwMode="auto">
          <a:xfrm>
            <a:off x="968375" y="690563"/>
            <a:ext cx="7016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i="1">
                <a:solidFill>
                  <a:srgbClr val="0000FF"/>
                </a:solidFill>
                <a:latin typeface="Times New Roman" panose="02020603050405020304" pitchFamily="18" charset="0"/>
                <a:cs typeface="Times New Roman" panose="02020603050405020304" pitchFamily="18" charset="0"/>
              </a:rPr>
              <a:t>*Hãy chọn câu trả lời đúng nhất:</a:t>
            </a:r>
          </a:p>
        </p:txBody>
      </p:sp>
      <p:pic>
        <p:nvPicPr>
          <p:cNvPr id="28687" name="Picture 15" descr="ANd9GcTVNT3Ai4EAZXZM4lq_WywVCzuvAJ8QIURKqhsvmBDW4llXbqWYoA">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810003"/>
            <a:ext cx="1730375" cy="16795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3"/>
          <p:cNvSpPr txBox="1">
            <a:spLocks noChangeArrowheads="1"/>
          </p:cNvSpPr>
          <p:nvPr/>
        </p:nvSpPr>
        <p:spPr bwMode="auto">
          <a:xfrm>
            <a:off x="476250" y="3305836"/>
            <a:ext cx="7794625" cy="89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2600" b="0" dirty="0">
                <a:solidFill>
                  <a:srgbClr val="0000FF"/>
                </a:solidFill>
                <a:latin typeface="Times New Roman" panose="02020603050405020304" pitchFamily="18" charset="0"/>
                <a:cs typeface="Times New Roman" panose="02020603050405020304" pitchFamily="18" charset="0"/>
              </a:rPr>
              <a:t>B</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Đặt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cây</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vào</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hố</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Tạo</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lỗ</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trong</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hố</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Lấp</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đất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Vun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đất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kín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gốc</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cây</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Nén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chặt</a:t>
            </a:r>
            <a:endParaRPr lang="en-US" altLang="en-US" sz="2600" b="0" dirty="0">
              <a:solidFill>
                <a:srgbClr val="0000FF"/>
              </a:solidFill>
              <a:latin typeface="Times New Roman" panose="02020603050405020304" pitchFamily="18" charset="0"/>
              <a:cs typeface="Times New Roman" panose="02020603050405020304" pitchFamily="18" charset="0"/>
            </a:endParaRPr>
          </a:p>
        </p:txBody>
      </p:sp>
      <p:sp>
        <p:nvSpPr>
          <p:cNvPr id="11" name="TextBox 3"/>
          <p:cNvSpPr txBox="1">
            <a:spLocks noChangeArrowheads="1"/>
          </p:cNvSpPr>
          <p:nvPr/>
        </p:nvSpPr>
        <p:spPr bwMode="auto">
          <a:xfrm>
            <a:off x="450608" y="4298794"/>
            <a:ext cx="7794625" cy="89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2600" b="0" dirty="0" smtClean="0">
                <a:solidFill>
                  <a:srgbClr val="0000FF"/>
                </a:solidFill>
                <a:latin typeface="Times New Roman" panose="02020603050405020304" pitchFamily="18" charset="0"/>
                <a:cs typeface="Times New Roman" panose="02020603050405020304" pitchFamily="18" charset="0"/>
              </a:rPr>
              <a:t>C. </a:t>
            </a:r>
            <a:r>
              <a:rPr lang="en-US" altLang="en-US" sz="2600" b="0" dirty="0" err="1" smtClean="0">
                <a:solidFill>
                  <a:srgbClr val="0000FF"/>
                </a:solidFill>
                <a:latin typeface="Times New Roman" panose="02020603050405020304" pitchFamily="18" charset="0"/>
                <a:cs typeface="Times New Roman" panose="02020603050405020304" pitchFamily="18" charset="0"/>
              </a:rPr>
              <a:t>Tạo</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lỗ</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trong</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hố</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Lấp</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đất</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Đặt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cây</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vào</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hố</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Nén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chặt</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Vun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đất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kín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gốc</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cây</a:t>
            </a:r>
            <a:endParaRPr lang="en-US" altLang="en-US" sz="2600" b="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3057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 name="Rectangle 1"/>
          <p:cNvSpPr/>
          <p:nvPr/>
        </p:nvSpPr>
        <p:spPr>
          <a:xfrm>
            <a:off x="0" y="857251"/>
            <a:ext cx="9144000" cy="10643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US" sz="1400" kern="0">
              <a:solidFill>
                <a:srgbClr val="FFFFFF"/>
              </a:solidFill>
              <a:latin typeface="Arial"/>
              <a:sym typeface="Arial"/>
            </a:endParaRPr>
          </a:p>
        </p:txBody>
      </p:sp>
      <p:sp>
        <p:nvSpPr>
          <p:cNvPr id="36" name="Google Shape;278;p41"/>
          <p:cNvSpPr txBox="1">
            <a:spLocks noGrp="1"/>
          </p:cNvSpPr>
          <p:nvPr>
            <p:ph type="title"/>
          </p:nvPr>
        </p:nvSpPr>
        <p:spPr>
          <a:xfrm>
            <a:off x="713225" y="1259150"/>
            <a:ext cx="7961520" cy="504300"/>
          </a:xfrm>
          <a:prstGeom prst="rect">
            <a:avLst/>
          </a:prstGeom>
        </p:spPr>
        <p:txBody>
          <a:bodyPr spcFirstLastPara="1" vert="horz" wrap="square" lIns="91425" tIns="91425" rIns="91425" bIns="91425" rtlCol="0" anchor="ctr" anchorCtr="0">
            <a:noAutofit/>
          </a:bodyPr>
          <a:lstStyle/>
          <a:p>
            <a:pPr>
              <a:spcBef>
                <a:spcPts val="0"/>
              </a:spcBef>
            </a:pPr>
            <a:r>
              <a:rPr lang="en-US" sz="4000" b="1" dirty="0">
                <a:solidFill>
                  <a:srgbClr val="C00000"/>
                </a:solidFill>
                <a:latin typeface="Times New Roman" panose="02020603050405020304" pitchFamily="18" charset="0"/>
                <a:cs typeface="Times New Roman" panose="02020603050405020304" pitchFamily="18" charset="0"/>
              </a:rPr>
              <a:t>VẬN DỤNG</a:t>
            </a:r>
            <a:endParaRPr sz="4000" b="1" dirty="0">
              <a:solidFill>
                <a:srgbClr val="C00000"/>
              </a:solidFill>
              <a:latin typeface="Times New Roman" panose="02020603050405020304" pitchFamily="18" charset="0"/>
              <a:cs typeface="Times New Roman" panose="02020603050405020304" pitchFamily="18" charset="0"/>
            </a:endParaRPr>
          </a:p>
        </p:txBody>
      </p:sp>
      <p:grpSp>
        <p:nvGrpSpPr>
          <p:cNvPr id="37" name="Google Shape;286;p41"/>
          <p:cNvGrpSpPr/>
          <p:nvPr/>
        </p:nvGrpSpPr>
        <p:grpSpPr>
          <a:xfrm>
            <a:off x="-2318" y="1259150"/>
            <a:ext cx="714384" cy="662400"/>
            <a:chOff x="0" y="539500"/>
            <a:chExt cx="713100" cy="662400"/>
          </a:xfrm>
        </p:grpSpPr>
        <p:sp>
          <p:nvSpPr>
            <p:cNvPr id="38" name="Google Shape;287;p41"/>
            <p:cNvSpPr/>
            <p:nvPr/>
          </p:nvSpPr>
          <p:spPr>
            <a:xfrm>
              <a:off x="0" y="926700"/>
              <a:ext cx="713100" cy="81600"/>
            </a:xfrm>
            <a:prstGeom prst="rect">
              <a:avLst/>
            </a:prstGeom>
            <a:solidFill>
              <a:srgbClr val="6AA84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39" name="Google Shape;288;p41"/>
            <p:cNvSpPr/>
            <p:nvPr/>
          </p:nvSpPr>
          <p:spPr>
            <a:xfrm>
              <a:off x="0" y="733100"/>
              <a:ext cx="713100" cy="81600"/>
            </a:xfrm>
            <a:prstGeom prst="rect">
              <a:avLst/>
            </a:prstGeom>
            <a:solidFill>
              <a:srgbClr val="FE7F2D"/>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0" name="Google Shape;289;p41"/>
            <p:cNvSpPr/>
            <p:nvPr/>
          </p:nvSpPr>
          <p:spPr>
            <a:xfrm>
              <a:off x="0" y="1120300"/>
              <a:ext cx="713100" cy="81600"/>
            </a:xfrm>
            <a:prstGeom prst="rect">
              <a:avLst/>
            </a:prstGeom>
            <a:solidFill>
              <a:schemeClr val="accent5"/>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1" name="Google Shape;290;p41"/>
            <p:cNvSpPr/>
            <p:nvPr/>
          </p:nvSpPr>
          <p:spPr>
            <a:xfrm>
              <a:off x="0" y="539500"/>
              <a:ext cx="713100" cy="81600"/>
            </a:xfrm>
            <a:prstGeom prst="rect">
              <a:avLst/>
            </a:prstGeom>
            <a:solidFill>
              <a:srgbClr val="EF476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grpSp>
      <p:grpSp>
        <p:nvGrpSpPr>
          <p:cNvPr id="42" name="Google Shape;293;p41"/>
          <p:cNvGrpSpPr/>
          <p:nvPr/>
        </p:nvGrpSpPr>
        <p:grpSpPr>
          <a:xfrm>
            <a:off x="8430775" y="1259150"/>
            <a:ext cx="714384" cy="662400"/>
            <a:chOff x="0" y="539500"/>
            <a:chExt cx="713100" cy="662400"/>
          </a:xfrm>
        </p:grpSpPr>
        <p:sp>
          <p:nvSpPr>
            <p:cNvPr id="43" name="Google Shape;294;p41"/>
            <p:cNvSpPr/>
            <p:nvPr/>
          </p:nvSpPr>
          <p:spPr>
            <a:xfrm>
              <a:off x="0" y="926700"/>
              <a:ext cx="713100" cy="81600"/>
            </a:xfrm>
            <a:prstGeom prst="rect">
              <a:avLst/>
            </a:prstGeom>
            <a:solidFill>
              <a:srgbClr val="6AA84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4" name="Google Shape;295;p41"/>
            <p:cNvSpPr/>
            <p:nvPr/>
          </p:nvSpPr>
          <p:spPr>
            <a:xfrm>
              <a:off x="0" y="733100"/>
              <a:ext cx="713100" cy="81600"/>
            </a:xfrm>
            <a:prstGeom prst="rect">
              <a:avLst/>
            </a:prstGeom>
            <a:solidFill>
              <a:srgbClr val="FE7F2D"/>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5" name="Google Shape;296;p41"/>
            <p:cNvSpPr/>
            <p:nvPr/>
          </p:nvSpPr>
          <p:spPr>
            <a:xfrm>
              <a:off x="0" y="1120300"/>
              <a:ext cx="713100" cy="81600"/>
            </a:xfrm>
            <a:prstGeom prst="rect">
              <a:avLst/>
            </a:prstGeom>
            <a:solidFill>
              <a:schemeClr val="accent5"/>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6" name="Google Shape;297;p41"/>
            <p:cNvSpPr/>
            <p:nvPr/>
          </p:nvSpPr>
          <p:spPr>
            <a:xfrm>
              <a:off x="0" y="539500"/>
              <a:ext cx="713100" cy="81600"/>
            </a:xfrm>
            <a:prstGeom prst="rect">
              <a:avLst/>
            </a:prstGeom>
            <a:solidFill>
              <a:srgbClr val="EF476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03" y="2262651"/>
            <a:ext cx="1700393" cy="3293231"/>
          </a:xfrm>
          <a:prstGeom prst="rect">
            <a:avLst/>
          </a:prstGeom>
        </p:spPr>
      </p:pic>
      <p:sp>
        <p:nvSpPr>
          <p:cNvPr id="8" name="Rectangle 2"/>
          <p:cNvSpPr>
            <a:spLocks noChangeArrowheads="1"/>
          </p:cNvSpPr>
          <p:nvPr/>
        </p:nvSpPr>
        <p:spPr bwMode="auto">
          <a:xfrm>
            <a:off x="3378200" y="3760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8"/>
          <p:cNvSpPr/>
          <p:nvPr/>
        </p:nvSpPr>
        <p:spPr>
          <a:xfrm>
            <a:off x="1524000" y="2558544"/>
            <a:ext cx="7467600" cy="1938992"/>
          </a:xfrm>
          <a:prstGeom prst="rect">
            <a:avLst/>
          </a:prstGeom>
        </p:spPr>
        <p:txBody>
          <a:bodyPr wrap="square">
            <a:spAutoFit/>
          </a:bodyPr>
          <a:lstStyle/>
          <a:p>
            <a:r>
              <a:rPr lang="vi-VN" sz="4000" dirty="0">
                <a:latin typeface="Times New Roman" panose="02020603050405020304" pitchFamily="18" charset="0"/>
                <a:cs typeface="Times New Roman" panose="02020603050405020304" pitchFamily="18" charset="0"/>
              </a:rPr>
              <a:t>Qua thông tin, báo chí, </a:t>
            </a:r>
            <a:r>
              <a:rPr lang="vi-VN" sz="4000" dirty="0" smtClean="0">
                <a:latin typeface="Times New Roman" panose="02020603050405020304" pitchFamily="18" charset="0"/>
                <a:cs typeface="Times New Roman" panose="02020603050405020304" pitchFamily="18" charset="0"/>
              </a:rPr>
              <a:t>truy</a:t>
            </a:r>
            <a:r>
              <a:rPr lang="en-US" sz="4000" dirty="0" smtClean="0">
                <a:latin typeface="Times New Roman" panose="02020603050405020304" pitchFamily="18" charset="0"/>
                <a:cs typeface="Times New Roman" panose="02020603050405020304" pitchFamily="18" charset="0"/>
              </a:rPr>
              <a:t>ề</a:t>
            </a:r>
            <a:r>
              <a:rPr lang="vi-VN" sz="4000" dirty="0" smtClean="0">
                <a:latin typeface="Times New Roman" panose="02020603050405020304" pitchFamily="18" charset="0"/>
                <a:cs typeface="Times New Roman" panose="02020603050405020304" pitchFamily="18" charset="0"/>
              </a:rPr>
              <a:t>n </a:t>
            </a:r>
            <a:r>
              <a:rPr lang="vi-VN" sz="4000" dirty="0">
                <a:latin typeface="Times New Roman" panose="02020603050405020304" pitchFamily="18" charset="0"/>
                <a:cs typeface="Times New Roman" panose="02020603050405020304" pitchFamily="18" charset="0"/>
              </a:rPr>
              <a:t>hình, em hãy trình bày </a:t>
            </a:r>
            <a:r>
              <a:rPr lang="vi-VN" sz="4000" dirty="0" smtClean="0">
                <a:latin typeface="Times New Roman" panose="02020603050405020304" pitchFamily="18" charset="0"/>
                <a:cs typeface="Times New Roman" panose="02020603050405020304" pitchFamily="18" charset="0"/>
              </a:rPr>
              <a:t>nh</a:t>
            </a:r>
            <a:r>
              <a:rPr lang="en-US" sz="4000" dirty="0">
                <a:latin typeface="Times New Roman" panose="02020603050405020304" pitchFamily="18" charset="0"/>
                <a:cs typeface="Times New Roman" panose="02020603050405020304" pitchFamily="18" charset="0"/>
              </a:rPr>
              <a:t>ữ</a:t>
            </a:r>
            <a:r>
              <a:rPr lang="vi-VN" sz="4000" dirty="0" smtClean="0">
                <a:latin typeface="Times New Roman" panose="02020603050405020304" pitchFamily="18" charset="0"/>
                <a:cs typeface="Times New Roman" panose="02020603050405020304" pitchFamily="18" charset="0"/>
              </a:rPr>
              <a:t>ng </a:t>
            </a:r>
            <a:r>
              <a:rPr lang="vi-VN" sz="4000" dirty="0">
                <a:latin typeface="Times New Roman" panose="02020603050405020304" pitchFamily="18" charset="0"/>
                <a:cs typeface="Times New Roman" panose="02020603050405020304" pitchFamily="18" charset="0"/>
              </a:rPr>
              <a:t>hoạt động bảo vệ rừng ở nước ta hiện nay.</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6583088"/>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 Box 6"/>
          <p:cNvSpPr txBox="1">
            <a:spLocks noChangeArrowheads="1"/>
          </p:cNvSpPr>
          <p:nvPr/>
        </p:nvSpPr>
        <p:spPr bwMode="auto">
          <a:xfrm>
            <a:off x="189780" y="802109"/>
            <a:ext cx="8954220" cy="1569660"/>
          </a:xfrm>
          <a:prstGeom prst="rect">
            <a:avLst/>
          </a:prstGeom>
          <a:noFill/>
          <a:ln w="9525">
            <a:noFill/>
            <a:miter lim="800000"/>
            <a:headEnd/>
            <a:tailEnd/>
          </a:ln>
        </p:spPr>
        <p:txBody>
          <a:bodyPr wrap="square">
            <a:spAutoFit/>
          </a:bodyPr>
          <a:lstStyle/>
          <a:p>
            <a:pPr algn="ctr">
              <a:spcBef>
                <a:spcPct val="50000"/>
              </a:spcBef>
            </a:pPr>
            <a:r>
              <a:rPr lang="en-US" sz="3200" dirty="0">
                <a:latin typeface="Times New Roman" panose="02020603050405020304" pitchFamily="18" charset="0"/>
                <a:cs typeface="Times New Roman" panose="02020603050405020304" pitchFamily="18" charset="0"/>
              </a:rPr>
              <a:t>Theo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31-12-2004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1995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2004</a:t>
            </a:r>
          </a:p>
        </p:txBody>
      </p:sp>
      <p:sp>
        <p:nvSpPr>
          <p:cNvPr id="23559" name="Text Box 7"/>
          <p:cNvSpPr txBox="1">
            <a:spLocks noChangeArrowheads="1"/>
          </p:cNvSpPr>
          <p:nvPr/>
        </p:nvSpPr>
        <p:spPr bwMode="auto">
          <a:xfrm>
            <a:off x="3130550" y="301625"/>
            <a:ext cx="3498850" cy="584775"/>
          </a:xfrm>
          <a:prstGeom prst="rect">
            <a:avLst/>
          </a:prstGeom>
          <a:noFill/>
          <a:ln w="9525">
            <a:noFill/>
            <a:miter lim="800000"/>
            <a:headEnd/>
            <a:tailEnd/>
          </a:ln>
        </p:spPr>
        <p:txBody>
          <a:bodyPr>
            <a:spAutoFit/>
          </a:bodyPr>
          <a:lstStyle/>
          <a:p>
            <a:pPr>
              <a:spcBef>
                <a:spcPct val="50000"/>
              </a:spcBef>
            </a:pPr>
            <a:r>
              <a:rPr lang="en-US" sz="3200" dirty="0">
                <a:solidFill>
                  <a:srgbClr val="CC0000"/>
                </a:solidFill>
                <a:latin typeface="Times New Roman" panose="02020603050405020304" pitchFamily="18" charset="0"/>
                <a:cs typeface="Times New Roman" panose="02020603050405020304" pitchFamily="18" charset="0"/>
              </a:rPr>
              <a:t> </a:t>
            </a:r>
            <a:r>
              <a:rPr lang="en-US" sz="3200" b="1" dirty="0">
                <a:solidFill>
                  <a:srgbClr val="CC0000"/>
                </a:solidFill>
                <a:latin typeface="Times New Roman" panose="02020603050405020304" pitchFamily="18" charset="0"/>
                <a:cs typeface="Times New Roman" panose="02020603050405020304" pitchFamily="18" charset="0"/>
              </a:rPr>
              <a:t> </a:t>
            </a:r>
            <a:r>
              <a:rPr lang="en-US" sz="3200" b="1" dirty="0" err="1">
                <a:solidFill>
                  <a:srgbClr val="CC0000"/>
                </a:solidFill>
                <a:latin typeface="Times New Roman" panose="02020603050405020304" pitchFamily="18" charset="0"/>
                <a:cs typeface="Times New Roman" panose="02020603050405020304" pitchFamily="18" charset="0"/>
              </a:rPr>
              <a:t>Th</a:t>
            </a:r>
            <a:r>
              <a:rPr lang="vi-VN" sz="3200" b="1" dirty="0">
                <a:solidFill>
                  <a:srgbClr val="CC0000"/>
                </a:solidFill>
                <a:latin typeface="Times New Roman" panose="02020603050405020304" pitchFamily="18" charset="0"/>
                <a:cs typeface="Times New Roman" panose="02020603050405020304" pitchFamily="18" charset="0"/>
              </a:rPr>
              <a:t>ô</a:t>
            </a:r>
            <a:r>
              <a:rPr lang="en-US" sz="3200" b="1" dirty="0">
                <a:solidFill>
                  <a:srgbClr val="CC0000"/>
                </a:solidFill>
                <a:latin typeface="Times New Roman" panose="02020603050405020304" pitchFamily="18" charset="0"/>
                <a:cs typeface="Times New Roman" panose="02020603050405020304" pitchFamily="18" charset="0"/>
              </a:rPr>
              <a:t>ng tin</a:t>
            </a:r>
            <a:endParaRPr lang="vi-VN" sz="3200" b="1" dirty="0">
              <a:solidFill>
                <a:srgbClr val="CC0000"/>
              </a:solidFill>
              <a:latin typeface="Times New Roman" panose="02020603050405020304" pitchFamily="18" charset="0"/>
              <a:cs typeface="Times New Roman" panose="02020603050405020304" pitchFamily="18" charset="0"/>
            </a:endParaRPr>
          </a:p>
        </p:txBody>
      </p:sp>
      <p:sp>
        <p:nvSpPr>
          <p:cNvPr id="23560" name="Text Box 8"/>
          <p:cNvSpPr txBox="1">
            <a:spLocks noChangeArrowheads="1"/>
          </p:cNvSpPr>
          <p:nvPr/>
        </p:nvSpPr>
        <p:spPr bwMode="auto">
          <a:xfrm>
            <a:off x="685800" y="2363067"/>
            <a:ext cx="3416300" cy="1077218"/>
          </a:xfrm>
          <a:prstGeom prst="rect">
            <a:avLst/>
          </a:prstGeom>
          <a:noFill/>
          <a:ln w="9525">
            <a:noFill/>
            <a:miter lim="800000"/>
            <a:headEnd/>
            <a:tailEnd/>
          </a:ln>
        </p:spPr>
        <p:txBody>
          <a:bodyPr>
            <a:spAutoFit/>
          </a:bodyPr>
          <a:lstStyle/>
          <a:p>
            <a:pPr>
              <a:spcBef>
                <a:spcPct val="50000"/>
              </a:spcBef>
            </a:pPr>
            <a:r>
              <a:rPr lang="en-US" sz="3200" b="1" dirty="0">
                <a:solidFill>
                  <a:srgbClr val="0000CC"/>
                </a:solidFill>
                <a:latin typeface="Times New Roman" panose="02020603050405020304" pitchFamily="18" charset="0"/>
                <a:cs typeface="Times New Roman" panose="02020603050405020304" pitchFamily="18" charset="0"/>
              </a:rPr>
              <a:t>Di</a:t>
            </a:r>
            <a:r>
              <a:rPr lang="vi-VN" sz="3200" b="1" dirty="0">
                <a:solidFill>
                  <a:srgbClr val="0000CC"/>
                </a:solidFill>
                <a:latin typeface="Times New Roman" panose="02020603050405020304" pitchFamily="18" charset="0"/>
                <a:cs typeface="Times New Roman" panose="02020603050405020304" pitchFamily="18" charset="0"/>
              </a:rPr>
              <a:t>ện</a:t>
            </a:r>
            <a:r>
              <a:rPr lang="en-US" sz="3200" b="1" dirty="0">
                <a:solidFill>
                  <a:srgbClr val="0000CC"/>
                </a:solidFill>
                <a:latin typeface="Times New Roman" panose="02020603050405020304" pitchFamily="18" charset="0"/>
                <a:cs typeface="Times New Roman" panose="02020603050405020304" pitchFamily="18" charset="0"/>
              </a:rPr>
              <a:t> t</a:t>
            </a:r>
            <a:r>
              <a:rPr lang="vi-VN" sz="3200" b="1" dirty="0">
                <a:solidFill>
                  <a:srgbClr val="0000CC"/>
                </a:solidFill>
                <a:latin typeface="Times New Roman" panose="02020603050405020304" pitchFamily="18" charset="0"/>
                <a:cs typeface="Times New Roman" panose="02020603050405020304" pitchFamily="18" charset="0"/>
              </a:rPr>
              <a:t>ích</a:t>
            </a:r>
            <a:r>
              <a:rPr lang="en-US" sz="3200" b="1" dirty="0">
                <a:solidFill>
                  <a:srgbClr val="0000CC"/>
                </a:solidFill>
                <a:latin typeface="Times New Roman" panose="02020603050405020304" pitchFamily="18" charset="0"/>
                <a:cs typeface="Times New Roman" panose="02020603050405020304" pitchFamily="18" charset="0"/>
              </a:rPr>
              <a:t> r</a:t>
            </a:r>
            <a:r>
              <a:rPr lang="vi-VN" sz="3200" b="1" dirty="0">
                <a:solidFill>
                  <a:srgbClr val="0000CC"/>
                </a:solidFill>
                <a:latin typeface="Times New Roman" panose="02020603050405020304" pitchFamily="18" charset="0"/>
                <a:cs typeface="Times New Roman" panose="02020603050405020304" pitchFamily="18" charset="0"/>
              </a:rPr>
              <a:t>ừng</a:t>
            </a:r>
            <a:r>
              <a:rPr lang="en-US" sz="3200" b="1" dirty="0">
                <a:solidFill>
                  <a:srgbClr val="0000CC"/>
                </a:solidFill>
                <a:latin typeface="Times New Roman" panose="02020603050405020304" pitchFamily="18" charset="0"/>
                <a:cs typeface="Times New Roman" panose="02020603050405020304" pitchFamily="18" charset="0"/>
              </a:rPr>
              <a:t> t</a:t>
            </a:r>
            <a:r>
              <a:rPr lang="vi-VN" sz="3200" b="1" dirty="0">
                <a:solidFill>
                  <a:srgbClr val="0000CC"/>
                </a:solidFill>
                <a:latin typeface="Times New Roman" panose="02020603050405020304" pitchFamily="18" charset="0"/>
                <a:cs typeface="Times New Roman" panose="02020603050405020304" pitchFamily="18" charset="0"/>
              </a:rPr>
              <a:t>ự</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nhi</a:t>
            </a:r>
            <a:r>
              <a:rPr lang="vi-VN" sz="3200" b="1" dirty="0">
                <a:solidFill>
                  <a:srgbClr val="0000CC"/>
                </a:solidFill>
                <a:latin typeface="Times New Roman" panose="02020603050405020304" pitchFamily="18" charset="0"/>
                <a:cs typeface="Times New Roman" panose="02020603050405020304" pitchFamily="18" charset="0"/>
              </a:rPr>
              <a:t>ê</a:t>
            </a:r>
            <a:r>
              <a:rPr lang="en-US" sz="3200" b="1" dirty="0">
                <a:solidFill>
                  <a:srgbClr val="0000CC"/>
                </a:solidFill>
                <a:latin typeface="Times New Roman" panose="02020603050405020304" pitchFamily="18" charset="0"/>
                <a:cs typeface="Times New Roman" panose="02020603050405020304" pitchFamily="18" charset="0"/>
              </a:rPr>
              <a:t>n </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23561" name="Text Box 9"/>
          <p:cNvSpPr txBox="1">
            <a:spLocks noChangeArrowheads="1"/>
          </p:cNvSpPr>
          <p:nvPr/>
        </p:nvSpPr>
        <p:spPr bwMode="auto">
          <a:xfrm>
            <a:off x="5370513" y="2353391"/>
            <a:ext cx="3186112" cy="1077218"/>
          </a:xfrm>
          <a:prstGeom prst="rect">
            <a:avLst/>
          </a:prstGeom>
          <a:noFill/>
          <a:ln w="9525">
            <a:noFill/>
            <a:miter lim="800000"/>
            <a:headEnd/>
            <a:tailEnd/>
          </a:ln>
        </p:spPr>
        <p:txBody>
          <a:bodyPr>
            <a:spAutoFit/>
          </a:bodyPr>
          <a:lstStyle/>
          <a:p>
            <a:pPr>
              <a:spcBef>
                <a:spcPct val="50000"/>
              </a:spcBef>
            </a:pPr>
            <a:r>
              <a:rPr lang="vi-VN" sz="3200" b="1" dirty="0">
                <a:solidFill>
                  <a:srgbClr val="0000CC"/>
                </a:solidFill>
                <a:latin typeface="Times New Roman" panose="02020603050405020304" pitchFamily="18" charset="0"/>
                <a:cs typeface="Times New Roman" panose="02020603050405020304" pitchFamily="18" charset="0"/>
              </a:rPr>
              <a:t>Độ</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che</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ph</a:t>
            </a:r>
            <a:r>
              <a:rPr lang="vi-VN" sz="3200" b="1" dirty="0">
                <a:solidFill>
                  <a:srgbClr val="0000CC"/>
                </a:solidFill>
                <a:latin typeface="Times New Roman" panose="02020603050405020304" pitchFamily="18" charset="0"/>
                <a:cs typeface="Times New Roman" panose="02020603050405020304" pitchFamily="18" charset="0"/>
              </a:rPr>
              <a:t>ủ</a:t>
            </a:r>
            <a:r>
              <a:rPr lang="en-US" sz="3200" b="1" dirty="0">
                <a:solidFill>
                  <a:srgbClr val="0000CC"/>
                </a:solidFill>
                <a:latin typeface="Times New Roman" panose="02020603050405020304" pitchFamily="18" charset="0"/>
                <a:cs typeface="Times New Roman" panose="02020603050405020304" pitchFamily="18" charset="0"/>
              </a:rPr>
              <a:t> c</a:t>
            </a:r>
            <a:r>
              <a:rPr lang="vi-VN" sz="3200" b="1" dirty="0">
                <a:solidFill>
                  <a:srgbClr val="0000CC"/>
                </a:solidFill>
                <a:latin typeface="Times New Roman" panose="02020603050405020304" pitchFamily="18" charset="0"/>
                <a:cs typeface="Times New Roman" panose="02020603050405020304" pitchFamily="18" charset="0"/>
              </a:rPr>
              <a:t>ủa</a:t>
            </a:r>
            <a:r>
              <a:rPr lang="en-US" sz="3200" b="1" dirty="0">
                <a:solidFill>
                  <a:srgbClr val="0000CC"/>
                </a:solidFill>
                <a:latin typeface="Times New Roman" panose="02020603050405020304" pitchFamily="18" charset="0"/>
                <a:cs typeface="Times New Roman" panose="02020603050405020304" pitchFamily="18" charset="0"/>
              </a:rPr>
              <a:t> r</a:t>
            </a:r>
            <a:r>
              <a:rPr lang="vi-VN" sz="3200" b="1" dirty="0">
                <a:solidFill>
                  <a:srgbClr val="0000CC"/>
                </a:solidFill>
                <a:latin typeface="Times New Roman" panose="02020603050405020304" pitchFamily="18" charset="0"/>
                <a:cs typeface="Times New Roman" panose="02020603050405020304" pitchFamily="18" charset="0"/>
              </a:rPr>
              <a:t>ừng</a:t>
            </a:r>
          </a:p>
        </p:txBody>
      </p:sp>
      <p:sp>
        <p:nvSpPr>
          <p:cNvPr id="23562" name="Rectangle 10"/>
          <p:cNvSpPr>
            <a:spLocks noChangeArrowheads="1"/>
          </p:cNvSpPr>
          <p:nvPr/>
        </p:nvSpPr>
        <p:spPr bwMode="auto">
          <a:xfrm>
            <a:off x="1233488" y="4640263"/>
            <a:ext cx="682625" cy="1214437"/>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3563" name="Rectangle 11"/>
          <p:cNvSpPr>
            <a:spLocks noChangeArrowheads="1"/>
          </p:cNvSpPr>
          <p:nvPr/>
        </p:nvSpPr>
        <p:spPr bwMode="auto">
          <a:xfrm>
            <a:off x="2524125" y="4110038"/>
            <a:ext cx="682625" cy="1744662"/>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3564" name="Line 12"/>
          <p:cNvSpPr>
            <a:spLocks noChangeShapeType="1"/>
          </p:cNvSpPr>
          <p:nvPr/>
        </p:nvSpPr>
        <p:spPr bwMode="auto">
          <a:xfrm>
            <a:off x="1157288" y="5854700"/>
            <a:ext cx="2201862" cy="0"/>
          </a:xfrm>
          <a:prstGeom prst="line">
            <a:avLst/>
          </a:prstGeom>
          <a:noFill/>
          <a:ln w="38100">
            <a:solidFill>
              <a:schemeClr val="tx1"/>
            </a:solidFill>
            <a:round/>
            <a:headEnd/>
            <a:tailEnd/>
          </a:ln>
        </p:spPr>
        <p:txBody>
          <a:bodyPr/>
          <a:lstStyle/>
          <a:p>
            <a:endParaRPr lang="en-US"/>
          </a:p>
        </p:txBody>
      </p:sp>
      <p:sp>
        <p:nvSpPr>
          <p:cNvPr id="23565" name="Rectangle 13"/>
          <p:cNvSpPr>
            <a:spLocks noChangeArrowheads="1"/>
          </p:cNvSpPr>
          <p:nvPr/>
        </p:nvSpPr>
        <p:spPr bwMode="auto">
          <a:xfrm>
            <a:off x="6013450" y="5019675"/>
            <a:ext cx="682625" cy="836613"/>
          </a:xfrm>
          <a:prstGeom prst="rect">
            <a:avLst/>
          </a:prstGeom>
          <a:solidFill>
            <a:srgbClr val="00B400"/>
          </a:solidFill>
          <a:ln w="9525">
            <a:solidFill>
              <a:schemeClr val="tx1"/>
            </a:solidFill>
            <a:miter lim="800000"/>
            <a:headEnd/>
            <a:tailEnd/>
          </a:ln>
        </p:spPr>
        <p:txBody>
          <a:bodyPr wrap="none" anchor="ctr"/>
          <a:lstStyle/>
          <a:p>
            <a:pPr algn="ctr"/>
            <a:endParaRPr lang="vi-VN">
              <a:solidFill>
                <a:srgbClr val="009900"/>
              </a:solidFill>
              <a:latin typeface="VNI-Bodon-Poster" pitchFamily="2" charset="0"/>
            </a:endParaRPr>
          </a:p>
        </p:txBody>
      </p:sp>
      <p:sp>
        <p:nvSpPr>
          <p:cNvPr id="23566" name="Rectangle 14"/>
          <p:cNvSpPr>
            <a:spLocks noChangeArrowheads="1"/>
          </p:cNvSpPr>
          <p:nvPr/>
        </p:nvSpPr>
        <p:spPr bwMode="auto">
          <a:xfrm>
            <a:off x="7077075" y="4565650"/>
            <a:ext cx="682625" cy="1289050"/>
          </a:xfrm>
          <a:prstGeom prst="rect">
            <a:avLst/>
          </a:prstGeom>
          <a:solidFill>
            <a:srgbClr val="00B400"/>
          </a:solidFill>
          <a:ln w="9525">
            <a:solidFill>
              <a:schemeClr val="tx1"/>
            </a:solidFill>
            <a:miter lim="800000"/>
            <a:headEnd/>
            <a:tailEnd/>
          </a:ln>
        </p:spPr>
        <p:txBody>
          <a:bodyPr wrap="none" anchor="ctr"/>
          <a:lstStyle/>
          <a:p>
            <a:endParaRPr lang="en-US"/>
          </a:p>
        </p:txBody>
      </p:sp>
      <p:sp>
        <p:nvSpPr>
          <p:cNvPr id="23567" name="Line 15"/>
          <p:cNvSpPr>
            <a:spLocks noChangeShapeType="1"/>
          </p:cNvSpPr>
          <p:nvPr/>
        </p:nvSpPr>
        <p:spPr bwMode="auto">
          <a:xfrm>
            <a:off x="5862638" y="5854700"/>
            <a:ext cx="2201862" cy="0"/>
          </a:xfrm>
          <a:prstGeom prst="line">
            <a:avLst/>
          </a:prstGeom>
          <a:noFill/>
          <a:ln w="38100">
            <a:solidFill>
              <a:schemeClr val="tx1"/>
            </a:solidFill>
            <a:round/>
            <a:headEnd/>
            <a:tailEnd/>
          </a:ln>
        </p:spPr>
        <p:txBody>
          <a:bodyPr/>
          <a:lstStyle/>
          <a:p>
            <a:endParaRPr lang="en-US"/>
          </a:p>
        </p:txBody>
      </p:sp>
      <p:sp>
        <p:nvSpPr>
          <p:cNvPr id="23568" name="Text Box 16"/>
          <p:cNvSpPr txBox="1">
            <a:spLocks noChangeArrowheads="1"/>
          </p:cNvSpPr>
          <p:nvPr/>
        </p:nvSpPr>
        <p:spPr bwMode="auto">
          <a:xfrm>
            <a:off x="192087" y="4147183"/>
            <a:ext cx="2673350" cy="584775"/>
          </a:xfrm>
          <a:prstGeom prst="rect">
            <a:avLst/>
          </a:prstGeom>
          <a:noFill/>
          <a:ln w="9525">
            <a:noFill/>
            <a:miter lim="800000"/>
            <a:headEnd/>
            <a:tailEnd/>
          </a:ln>
        </p:spPr>
        <p:txBody>
          <a:bodyPr wrap="square">
            <a:spAutoFit/>
          </a:bodyPr>
          <a:lstStyle/>
          <a:p>
            <a:pPr>
              <a:spcBef>
                <a:spcPct val="50000"/>
              </a:spcBef>
            </a:pPr>
            <a:r>
              <a:rPr lang="en-US" sz="3200" b="1" dirty="0">
                <a:latin typeface="Times New Roman" panose="02020603050405020304" pitchFamily="18" charset="0"/>
                <a:cs typeface="Times New Roman" panose="02020603050405020304" pitchFamily="18" charset="0"/>
              </a:rPr>
              <a:t>8.253.000 ha</a:t>
            </a:r>
          </a:p>
        </p:txBody>
      </p:sp>
      <p:sp>
        <p:nvSpPr>
          <p:cNvPr id="23569" name="Text Box 17"/>
          <p:cNvSpPr txBox="1">
            <a:spLocks noChangeArrowheads="1"/>
          </p:cNvSpPr>
          <p:nvPr/>
        </p:nvSpPr>
        <p:spPr bwMode="auto">
          <a:xfrm>
            <a:off x="2068513" y="3578225"/>
            <a:ext cx="2655888" cy="584775"/>
          </a:xfrm>
          <a:prstGeom prst="rect">
            <a:avLst/>
          </a:prstGeom>
          <a:noFill/>
          <a:ln w="9525">
            <a:noFill/>
            <a:miter lim="800000"/>
            <a:headEnd/>
            <a:tailEnd/>
          </a:ln>
        </p:spPr>
        <p:txBody>
          <a:bodyPr wrap="square">
            <a:spAutoFit/>
          </a:bodyPr>
          <a:lstStyle/>
          <a:p>
            <a:pPr>
              <a:spcBef>
                <a:spcPct val="50000"/>
              </a:spcBef>
            </a:pPr>
            <a:r>
              <a:rPr lang="en-US" sz="3200" b="1" dirty="0">
                <a:latin typeface="Times New Roman" panose="02020603050405020304" pitchFamily="18" charset="0"/>
                <a:cs typeface="Times New Roman" panose="02020603050405020304" pitchFamily="18" charset="0"/>
              </a:rPr>
              <a:t>10.088.288 ha</a:t>
            </a:r>
          </a:p>
        </p:txBody>
      </p:sp>
      <p:sp>
        <p:nvSpPr>
          <p:cNvPr id="23570" name="Text Box 18"/>
          <p:cNvSpPr txBox="1">
            <a:spLocks noChangeArrowheads="1"/>
          </p:cNvSpPr>
          <p:nvPr/>
        </p:nvSpPr>
        <p:spPr bwMode="auto">
          <a:xfrm>
            <a:off x="5839330" y="4397116"/>
            <a:ext cx="1071562" cy="584775"/>
          </a:xfrm>
          <a:prstGeom prst="rect">
            <a:avLst/>
          </a:prstGeom>
          <a:noFill/>
          <a:ln w="9525">
            <a:noFill/>
            <a:miter lim="800000"/>
            <a:headEnd/>
            <a:tailEnd/>
          </a:ln>
        </p:spPr>
        <p:txBody>
          <a:bodyPr wrap="square">
            <a:spAutoFit/>
          </a:bodyPr>
          <a:lstStyle/>
          <a:p>
            <a:pPr>
              <a:spcBef>
                <a:spcPct val="50000"/>
              </a:spcBef>
            </a:pPr>
            <a:r>
              <a:rPr lang="en-US" sz="3200" b="1" dirty="0">
                <a:latin typeface="Times New Roman" panose="02020603050405020304" pitchFamily="18" charset="0"/>
                <a:cs typeface="Times New Roman" panose="02020603050405020304" pitchFamily="18" charset="0"/>
              </a:rPr>
              <a:t>28%</a:t>
            </a:r>
          </a:p>
        </p:txBody>
      </p:sp>
      <p:sp>
        <p:nvSpPr>
          <p:cNvPr id="23571" name="Text Box 19"/>
          <p:cNvSpPr txBox="1">
            <a:spLocks noChangeArrowheads="1"/>
          </p:cNvSpPr>
          <p:nvPr/>
        </p:nvSpPr>
        <p:spPr bwMode="auto">
          <a:xfrm>
            <a:off x="6857783" y="3943091"/>
            <a:ext cx="1479550" cy="584775"/>
          </a:xfrm>
          <a:prstGeom prst="rect">
            <a:avLst/>
          </a:prstGeom>
          <a:noFill/>
          <a:ln w="9525">
            <a:noFill/>
            <a:miter lim="800000"/>
            <a:headEnd/>
            <a:tailEnd/>
          </a:ln>
        </p:spPr>
        <p:txBody>
          <a:bodyPr wrap="square">
            <a:spAutoFit/>
          </a:bodyPr>
          <a:lstStyle/>
          <a:p>
            <a:pPr>
              <a:spcBef>
                <a:spcPct val="50000"/>
              </a:spcBef>
            </a:pPr>
            <a:r>
              <a:rPr lang="en-US" sz="3200" b="1" dirty="0">
                <a:latin typeface="Times New Roman" panose="02020603050405020304" pitchFamily="18" charset="0"/>
                <a:cs typeface="Times New Roman" panose="02020603050405020304" pitchFamily="18" charset="0"/>
              </a:rPr>
              <a:t>36.7%</a:t>
            </a:r>
          </a:p>
        </p:txBody>
      </p:sp>
      <p:sp>
        <p:nvSpPr>
          <p:cNvPr id="23572" name="Text Box 20"/>
          <p:cNvSpPr txBox="1">
            <a:spLocks noChangeArrowheads="1"/>
          </p:cNvSpPr>
          <p:nvPr/>
        </p:nvSpPr>
        <p:spPr bwMode="auto">
          <a:xfrm>
            <a:off x="1016001" y="5930900"/>
            <a:ext cx="1052512" cy="584775"/>
          </a:xfrm>
          <a:prstGeom prst="rect">
            <a:avLst/>
          </a:prstGeom>
          <a:noFill/>
          <a:ln w="9525">
            <a:noFill/>
            <a:miter lim="800000"/>
            <a:headEnd/>
            <a:tailEnd/>
          </a:ln>
        </p:spPr>
        <p:txBody>
          <a:bodyPr>
            <a:spAutoFit/>
          </a:bodyPr>
          <a:lstStyle/>
          <a:p>
            <a:pPr>
              <a:spcBef>
                <a:spcPct val="50000"/>
              </a:spcBef>
            </a:pPr>
            <a:r>
              <a:rPr lang="en-US" sz="3200" b="1" dirty="0">
                <a:latin typeface="Times New Roman" panose="02020603050405020304" pitchFamily="18" charset="0"/>
                <a:cs typeface="Times New Roman" panose="02020603050405020304" pitchFamily="18" charset="0"/>
              </a:rPr>
              <a:t>1995</a:t>
            </a:r>
          </a:p>
        </p:txBody>
      </p:sp>
      <p:sp>
        <p:nvSpPr>
          <p:cNvPr id="23573" name="Text Box 21"/>
          <p:cNvSpPr txBox="1">
            <a:spLocks noChangeArrowheads="1"/>
          </p:cNvSpPr>
          <p:nvPr/>
        </p:nvSpPr>
        <p:spPr bwMode="auto">
          <a:xfrm>
            <a:off x="2358628" y="5922597"/>
            <a:ext cx="1438275" cy="584775"/>
          </a:xfrm>
          <a:prstGeom prst="rect">
            <a:avLst/>
          </a:prstGeom>
          <a:noFill/>
          <a:ln w="9525">
            <a:noFill/>
            <a:miter lim="800000"/>
            <a:headEnd/>
            <a:tailEnd/>
          </a:ln>
        </p:spPr>
        <p:txBody>
          <a:bodyPr wrap="square">
            <a:spAutoFit/>
          </a:bodyPr>
          <a:lstStyle/>
          <a:p>
            <a:pPr>
              <a:spcBef>
                <a:spcPct val="50000"/>
              </a:spcBef>
            </a:pPr>
            <a:r>
              <a:rPr lang="en-US" sz="3200" b="1" dirty="0">
                <a:latin typeface="Times New Roman" panose="02020603050405020304" pitchFamily="18" charset="0"/>
                <a:cs typeface="Times New Roman" panose="02020603050405020304" pitchFamily="18" charset="0"/>
              </a:rPr>
              <a:t>2004</a:t>
            </a:r>
          </a:p>
        </p:txBody>
      </p:sp>
      <p:sp>
        <p:nvSpPr>
          <p:cNvPr id="23574" name="Text Box 22"/>
          <p:cNvSpPr txBox="1">
            <a:spLocks noChangeArrowheads="1"/>
          </p:cNvSpPr>
          <p:nvPr/>
        </p:nvSpPr>
        <p:spPr bwMode="auto">
          <a:xfrm>
            <a:off x="5839330" y="5935056"/>
            <a:ext cx="1149350" cy="584775"/>
          </a:xfrm>
          <a:prstGeom prst="rect">
            <a:avLst/>
          </a:prstGeom>
          <a:noFill/>
          <a:ln w="9525">
            <a:noFill/>
            <a:miter lim="800000"/>
            <a:headEnd/>
            <a:tailEnd/>
          </a:ln>
        </p:spPr>
        <p:txBody>
          <a:bodyPr>
            <a:spAutoFit/>
          </a:bodyPr>
          <a:lstStyle/>
          <a:p>
            <a:pPr>
              <a:spcBef>
                <a:spcPct val="50000"/>
              </a:spcBef>
            </a:pPr>
            <a:r>
              <a:rPr lang="en-US" sz="3200" b="1" dirty="0">
                <a:latin typeface="Times New Roman" panose="02020603050405020304" pitchFamily="18" charset="0"/>
                <a:cs typeface="Times New Roman" panose="02020603050405020304" pitchFamily="18" charset="0"/>
              </a:rPr>
              <a:t>1995</a:t>
            </a:r>
          </a:p>
        </p:txBody>
      </p:sp>
      <p:sp>
        <p:nvSpPr>
          <p:cNvPr id="23575" name="Text Box 23"/>
          <p:cNvSpPr txBox="1">
            <a:spLocks noChangeArrowheads="1"/>
          </p:cNvSpPr>
          <p:nvPr/>
        </p:nvSpPr>
        <p:spPr bwMode="auto">
          <a:xfrm>
            <a:off x="6963569" y="5930900"/>
            <a:ext cx="1228725" cy="584775"/>
          </a:xfrm>
          <a:prstGeom prst="rect">
            <a:avLst/>
          </a:prstGeom>
          <a:noFill/>
          <a:ln w="9525">
            <a:noFill/>
            <a:miter lim="800000"/>
            <a:headEnd/>
            <a:tailEnd/>
          </a:ln>
        </p:spPr>
        <p:txBody>
          <a:bodyPr>
            <a:spAutoFit/>
          </a:bodyPr>
          <a:lstStyle/>
          <a:p>
            <a:pPr>
              <a:spcBef>
                <a:spcPct val="50000"/>
              </a:spcBef>
            </a:pPr>
            <a:r>
              <a:rPr lang="en-US" sz="3200" b="1" dirty="0">
                <a:latin typeface="Times New Roman" panose="02020603050405020304" pitchFamily="18" charset="0"/>
                <a:cs typeface="Times New Roman" panose="02020603050405020304" pitchFamily="18" charset="0"/>
              </a:rPr>
              <a:t>2004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21"/>
          <p:cNvSpPr>
            <a:spLocks noChangeArrowheads="1"/>
          </p:cNvSpPr>
          <p:nvPr/>
        </p:nvSpPr>
        <p:spPr bwMode="auto">
          <a:xfrm>
            <a:off x="2351935" y="6149975"/>
            <a:ext cx="47163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Chăm sóc rừng mới trồng</a:t>
            </a:r>
            <a:endParaRPr lang="en-US" altLang="en-US" b="1">
              <a:solidFill>
                <a:srgbClr val="000000"/>
              </a:solidFill>
            </a:endParaRPr>
          </a:p>
        </p:txBody>
      </p:sp>
      <p:pic>
        <p:nvPicPr>
          <p:cNvPr id="4107" name="Picture 16" descr="D:\HN TS\1_409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362200"/>
            <a:ext cx="29718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427038" y="359177"/>
            <a:ext cx="3857625" cy="156966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b="1" dirty="0">
                <a:solidFill>
                  <a:srgbClr val="000000"/>
                </a:solidFill>
                <a:latin typeface="Times New Roman" panose="02020603050405020304" pitchFamily="18" charset="0"/>
              </a:rPr>
              <a:t>Theo </a:t>
            </a:r>
            <a:r>
              <a:rPr lang="en-US" altLang="en-US" b="1" dirty="0" err="1">
                <a:solidFill>
                  <a:srgbClr val="000000"/>
                </a:solidFill>
                <a:latin typeface="Times New Roman" panose="02020603050405020304" pitchFamily="18" charset="0"/>
              </a:rPr>
              <a:t>em</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chăm</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sóc</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rừng</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sau</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khi</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trồng</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nhằm</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mục</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đích</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gì</a:t>
            </a:r>
            <a:r>
              <a:rPr lang="en-US" altLang="en-US" b="1" dirty="0">
                <a:solidFill>
                  <a:srgbClr val="000000"/>
                </a:solidFill>
                <a:latin typeface="Times New Roman" panose="02020603050405020304" pitchFamily="18" charset="0"/>
              </a:rPr>
              <a:t> ?</a:t>
            </a:r>
          </a:p>
        </p:txBody>
      </p:sp>
      <p:sp>
        <p:nvSpPr>
          <p:cNvPr id="13" name="Text Box 5"/>
          <p:cNvSpPr txBox="1">
            <a:spLocks noChangeArrowheads="1"/>
          </p:cNvSpPr>
          <p:nvPr/>
        </p:nvSpPr>
        <p:spPr bwMode="auto">
          <a:xfrm>
            <a:off x="5106988" y="215582"/>
            <a:ext cx="4037012" cy="206210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b="1" dirty="0" err="1">
                <a:solidFill>
                  <a:srgbClr val="000000"/>
                </a:solidFill>
                <a:latin typeface="Times New Roman" panose="02020603050405020304" pitchFamily="18" charset="0"/>
              </a:rPr>
              <a:t>Để</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tạo</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môi</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trường</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thuận</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lợi</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cho</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cây</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trồng</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sinh</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trưởng</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tốt</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có</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tỷ</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lệ</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sống</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cao</a:t>
            </a:r>
            <a:r>
              <a:rPr lang="en-US" altLang="en-US" b="1" dirty="0">
                <a:solidFill>
                  <a:srgbClr val="000000"/>
                </a:solidFill>
                <a:latin typeface="Times New Roman" panose="02020603050405020304" pitchFamily="18" charset="0"/>
              </a:rPr>
              <a:t>.</a:t>
            </a:r>
          </a:p>
        </p:txBody>
      </p:sp>
      <p:sp>
        <p:nvSpPr>
          <p:cNvPr id="14" name="Line 6"/>
          <p:cNvSpPr>
            <a:spLocks noChangeShapeType="1"/>
          </p:cNvSpPr>
          <p:nvPr/>
        </p:nvSpPr>
        <p:spPr bwMode="auto">
          <a:xfrm>
            <a:off x="4284663" y="1092200"/>
            <a:ext cx="82232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49666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107"/>
                                        </p:tgtEl>
                                        <p:attrNameLst>
                                          <p:attrName>style.visibility</p:attrName>
                                        </p:attrNameLst>
                                      </p:cBhvr>
                                      <p:to>
                                        <p:strVal val="visible"/>
                                      </p:to>
                                    </p:set>
                                    <p:anim calcmode="lin" valueType="num">
                                      <p:cBhvr additive="base">
                                        <p:cTn id="23" dur="500" fill="hold"/>
                                        <p:tgtEl>
                                          <p:spTgt spid="4107"/>
                                        </p:tgtEl>
                                        <p:attrNameLst>
                                          <p:attrName>ppt_x</p:attrName>
                                        </p:attrNameLst>
                                      </p:cBhvr>
                                      <p:tavLst>
                                        <p:tav tm="0">
                                          <p:val>
                                            <p:strVal val="#ppt_x"/>
                                          </p:val>
                                        </p:tav>
                                        <p:tav tm="100000">
                                          <p:val>
                                            <p:strVal val="#ppt_x"/>
                                          </p:val>
                                        </p:tav>
                                      </p:tavLst>
                                    </p:anim>
                                    <p:anim calcmode="lin" valueType="num">
                                      <p:cBhvr additive="base">
                                        <p:cTn id="24" dur="500" fill="hold"/>
                                        <p:tgtEl>
                                          <p:spTgt spid="410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103"/>
                                        </p:tgtEl>
                                        <p:attrNameLst>
                                          <p:attrName>style.visibility</p:attrName>
                                        </p:attrNameLst>
                                      </p:cBhvr>
                                      <p:to>
                                        <p:strVal val="visible"/>
                                      </p:to>
                                    </p:set>
                                    <p:anim calcmode="lin" valueType="num">
                                      <p:cBhvr additive="base">
                                        <p:cTn id="27" dur="500" fill="hold"/>
                                        <p:tgtEl>
                                          <p:spTgt spid="4103"/>
                                        </p:tgtEl>
                                        <p:attrNameLst>
                                          <p:attrName>ppt_x</p:attrName>
                                        </p:attrNameLst>
                                      </p:cBhvr>
                                      <p:tavLst>
                                        <p:tav tm="0">
                                          <p:val>
                                            <p:strVal val="#ppt_x"/>
                                          </p:val>
                                        </p:tav>
                                        <p:tav tm="100000">
                                          <p:val>
                                            <p:strVal val="#ppt_x"/>
                                          </p:val>
                                        </p:tav>
                                      </p:tavLst>
                                    </p:anim>
                                    <p:anim calcmode="lin" valueType="num">
                                      <p:cBhvr additive="base">
                                        <p:cTn id="28"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thiennhien.net/wp-content/uploads/2012/07/290712_TDBL_nganhlamnghiepvamuctieubenvung-500x288.jpg"/>
          <p:cNvPicPr>
            <a:picLocks noChangeAspect="1" noChangeArrowheads="1"/>
          </p:cNvPicPr>
          <p:nvPr/>
        </p:nvPicPr>
        <p:blipFill>
          <a:blip r:embed="rId2"/>
          <a:srcRect/>
          <a:stretch>
            <a:fillRect/>
          </a:stretch>
        </p:blipFill>
        <p:spPr bwMode="auto">
          <a:xfrm>
            <a:off x="381000" y="838200"/>
            <a:ext cx="8337550" cy="48024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g.blog.zdn.vn/16301969.jpg"/>
          <p:cNvPicPr>
            <a:picLocks noChangeAspect="1" noChangeArrowheads="1"/>
          </p:cNvPicPr>
          <p:nvPr/>
        </p:nvPicPr>
        <p:blipFill>
          <a:blip r:embed="rId3"/>
          <a:srcRect/>
          <a:stretch>
            <a:fillRect/>
          </a:stretch>
        </p:blipFill>
        <p:spPr bwMode="auto">
          <a:xfrm>
            <a:off x="457200" y="670126"/>
            <a:ext cx="8241432" cy="580687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155"/>
          <p:cNvPicPr>
            <a:picLocks noChangeAspect="1" noChangeArrowheads="1"/>
          </p:cNvPicPr>
          <p:nvPr/>
        </p:nvPicPr>
        <p:blipFill>
          <a:blip r:embed="rId3"/>
          <a:srcRect/>
          <a:stretch>
            <a:fillRect/>
          </a:stretch>
        </p:blipFill>
        <p:spPr bwMode="auto">
          <a:xfrm>
            <a:off x="0" y="0"/>
            <a:ext cx="9144000" cy="6858000"/>
          </a:xfrm>
          <a:prstGeom prst="rect">
            <a:avLst/>
          </a:prstGeom>
          <a:noFill/>
          <a:ln w="9525">
            <a:solidFill>
              <a:srgbClr val="3325ED"/>
            </a:solidFill>
            <a:miter lim="800000"/>
            <a:headEnd/>
            <a:tailEnd/>
          </a:ln>
        </p:spPr>
      </p:pic>
      <p:sp>
        <p:nvSpPr>
          <p:cNvPr id="43011" name="Rectangle 5"/>
          <p:cNvSpPr>
            <a:spLocks noGrp="1" noChangeArrowheads="1"/>
          </p:cNvSpPr>
          <p:nvPr>
            <p:ph type="title" idx="4294967295"/>
          </p:nvPr>
        </p:nvSpPr>
        <p:spPr/>
        <p:txBody>
          <a:bodyPr/>
          <a:lstStyle/>
          <a:p>
            <a:pPr eaLnBrk="1" hangingPunct="1"/>
            <a:r>
              <a:rPr lang="en-US" b="1" dirty="0" smtClean="0">
                <a:solidFill>
                  <a:srgbClr val="FF0066"/>
                </a:solidFill>
                <a:latin typeface="Times New Roman" pitchFamily="18" charset="0"/>
                <a:cs typeface="Times New Roman" pitchFamily="18" charset="0"/>
              </a:rPr>
              <a:t>DẶN DÒ</a:t>
            </a:r>
          </a:p>
        </p:txBody>
      </p:sp>
      <p:sp>
        <p:nvSpPr>
          <p:cNvPr id="43012" name="Rectangle 6"/>
          <p:cNvSpPr>
            <a:spLocks noGrp="1" noChangeArrowheads="1"/>
          </p:cNvSpPr>
          <p:nvPr>
            <p:ph type="body" idx="4294967295"/>
          </p:nvPr>
        </p:nvSpPr>
        <p:spPr/>
        <p:txBody>
          <a:bodyPr/>
          <a:lstStyle/>
          <a:p>
            <a:pPr eaLnBrk="1" hangingPunct="1">
              <a:buFontTx/>
              <a:buChar char="-"/>
            </a:pPr>
            <a:r>
              <a:rPr lang="en-US" b="1" dirty="0" err="1" smtClean="0">
                <a:solidFill>
                  <a:srgbClr val="0000FF"/>
                </a:solidFill>
                <a:latin typeface="Times New Roman" pitchFamily="18" charset="0"/>
                <a:cs typeface="Times New Roman" pitchFamily="18" charset="0"/>
              </a:rPr>
              <a:t>Học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thuộc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bài</a:t>
            </a:r>
            <a:r>
              <a:rPr lang="en-US" b="1" dirty="0" smtClean="0">
                <a:solidFill>
                  <a:srgbClr val="0000FF"/>
                </a:solidFill>
                <a:latin typeface="Times New Roman" pitchFamily="18" charset="0"/>
                <a:cs typeface="Times New Roman" pitchFamily="18" charset="0"/>
              </a:rPr>
              <a:t>.</a:t>
            </a:r>
          </a:p>
          <a:p>
            <a:pPr eaLnBrk="1" hangingPunct="1">
              <a:buFontTx/>
              <a:buChar char="-"/>
            </a:pPr>
            <a:r>
              <a:rPr lang="en-US" b="1" dirty="0" err="1" smtClean="0">
                <a:solidFill>
                  <a:srgbClr val="0000FF"/>
                </a:solidFill>
                <a:latin typeface="Times New Roman" pitchFamily="18" charset="0"/>
                <a:cs typeface="Times New Roman" pitchFamily="18" charset="0"/>
              </a:rPr>
              <a:t>Xem</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trước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bài</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Ôn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tập</a:t>
            </a:r>
            <a:endParaRPr lang="en-US" b="1" dirty="0" smtClean="0">
              <a:solidFill>
                <a:srgbClr val="0000FF"/>
              </a:solidFill>
              <a:latin typeface="Times New Roman" pitchFamily="18" charset="0"/>
              <a:cs typeface="Times New Roman" pitchFamily="18" charset="0"/>
            </a:endParaRPr>
          </a:p>
          <a:p>
            <a:pPr eaLnBrk="1" hangingPunct="1">
              <a:buFontTx/>
              <a:buChar char="-"/>
            </a:pPr>
            <a:r>
              <a:rPr lang="en-US" b="1" dirty="0" err="1" smtClean="0">
                <a:solidFill>
                  <a:srgbClr val="0000FF"/>
                </a:solidFill>
                <a:latin typeface="Times New Roman" pitchFamily="18" charset="0"/>
                <a:cs typeface="Times New Roman" pitchFamily="18" charset="0"/>
              </a:rPr>
              <a:t>Trả</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lời</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các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câu</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hỏi</a:t>
            </a:r>
            <a:r>
              <a:rPr lang="en-US" b="1" dirty="0" smtClean="0">
                <a:solidFill>
                  <a:srgbClr val="0000FF"/>
                </a:solidFill>
                <a:latin typeface="Times New Roman" pitchFamily="18" charset="0"/>
                <a:cs typeface="Times New Roman" pitchFamily="18" charset="0"/>
              </a:rPr>
              <a:t> </a:t>
            </a:r>
          </a:p>
          <a:p>
            <a:pPr>
              <a:buFontTx/>
              <a:buChar char="-"/>
            </a:pPr>
            <a:r>
              <a:rPr lang="en-US" b="1" dirty="0" err="1" smtClean="0">
                <a:solidFill>
                  <a:srgbClr val="0000FF"/>
                </a:solidFill>
                <a:latin typeface="Times New Roman" pitchFamily="18" charset="0"/>
                <a:cs typeface="Times New Roman" pitchFamily="18" charset="0"/>
              </a:rPr>
              <a:t>Thực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hiện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câu</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hỏi</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Vận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dụng</a:t>
            </a:r>
            <a:r>
              <a:rPr lang="en-US" b="1" dirty="0" smtClean="0">
                <a:solidFill>
                  <a:srgbClr val="0000FF"/>
                </a:solidFill>
                <a:latin typeface="Times New Roman" pitchFamily="18" charset="0"/>
                <a:cs typeface="Times New Roman" pitchFamily="18" charset="0"/>
              </a:rPr>
              <a:t> </a:t>
            </a:r>
          </a:p>
          <a:p>
            <a:pPr eaLnBrk="1" hangingPunct="1">
              <a:buFontTx/>
              <a:buChar char="-"/>
            </a:pPr>
            <a:endParaRPr lang="en-US"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spinredrose"/>
          <p:cNvPicPr>
            <a:picLocks noChangeAspect="1" noChangeArrowheads="1" noCrop="1"/>
          </p:cNvPicPr>
          <p:nvPr/>
        </p:nvPicPr>
        <p:blipFill>
          <a:blip r:embed="rId2"/>
          <a:srcRect/>
          <a:stretch>
            <a:fillRect/>
          </a:stretch>
        </p:blipFill>
        <p:spPr bwMode="auto">
          <a:xfrm>
            <a:off x="7893050" y="5029200"/>
            <a:ext cx="1250950" cy="1828800"/>
          </a:xfrm>
          <a:prstGeom prst="rect">
            <a:avLst/>
          </a:prstGeom>
          <a:noFill/>
          <a:ln w="9525">
            <a:noFill/>
            <a:miter lim="800000"/>
            <a:headEnd/>
            <a:tailEnd/>
          </a:ln>
        </p:spPr>
      </p:pic>
      <p:pic>
        <p:nvPicPr>
          <p:cNvPr id="37891" name="Picture 4" descr="bspinredrose"/>
          <p:cNvPicPr>
            <a:picLocks noChangeAspect="1" noChangeArrowheads="1" noCrop="1"/>
          </p:cNvPicPr>
          <p:nvPr/>
        </p:nvPicPr>
        <p:blipFill>
          <a:blip r:embed="rId2"/>
          <a:srcRect/>
          <a:stretch>
            <a:fillRect/>
          </a:stretch>
        </p:blipFill>
        <p:spPr bwMode="auto">
          <a:xfrm>
            <a:off x="0" y="0"/>
            <a:ext cx="1390650" cy="1828800"/>
          </a:xfrm>
          <a:prstGeom prst="rect">
            <a:avLst/>
          </a:prstGeom>
          <a:noFill/>
          <a:ln w="9525">
            <a:noFill/>
            <a:miter lim="800000"/>
            <a:headEnd/>
            <a:tailEnd/>
          </a:ln>
        </p:spPr>
      </p:pic>
      <p:sp>
        <p:nvSpPr>
          <p:cNvPr id="37892" name="WordArt 6"/>
          <p:cNvSpPr>
            <a:spLocks noChangeArrowheads="1" noChangeShapeType="1" noTextEdit="1"/>
          </p:cNvSpPr>
          <p:nvPr/>
        </p:nvSpPr>
        <p:spPr bwMode="auto">
          <a:xfrm>
            <a:off x="304800" y="1066800"/>
            <a:ext cx="8153400" cy="4267200"/>
          </a:xfrm>
          <a:prstGeom prst="rect">
            <a:avLst/>
          </a:prstGeom>
        </p:spPr>
        <p:txBody>
          <a:bodyPr wrap="none" fromWordArt="1">
            <a:prstTxWarp prst="textStop">
              <a:avLst>
                <a:gd name="adj" fmla="val 22222"/>
              </a:avLst>
            </a:prstTxWarp>
          </a:bodyPr>
          <a:lstStyle/>
          <a:p>
            <a:pPr algn="ctr"/>
            <a:r>
              <a:rPr lang="vi-VN" sz="3600" b="1" kern="10" spc="-360">
                <a:ln w="12700">
                  <a:solidFill>
                    <a:schemeClr val="tx1"/>
                  </a:solidFill>
                  <a:round/>
                  <a:headEnd/>
                  <a:tailEnd/>
                </a:ln>
                <a:solidFill>
                  <a:srgbClr val="FFFF66"/>
                </a:solidFill>
                <a:effectLst>
                  <a:outerShdw dist="125724" dir="18900000" algn="ctr" rotWithShape="0">
                    <a:srgbClr val="000099"/>
                  </a:outerShdw>
                </a:effectLst>
                <a:latin typeface="Times New Roman"/>
                <a:cs typeface="Times New Roman"/>
              </a:rPr>
              <a:t>XIN CHÂN THÀNH CÁM ƠN </a:t>
            </a:r>
          </a:p>
          <a:p>
            <a:pPr algn="ctr"/>
            <a:r>
              <a:rPr lang="vi-VN" sz="3600" b="1" kern="10" spc="-360" dirty="0">
                <a:ln w="12700">
                  <a:solidFill>
                    <a:schemeClr val="tx1"/>
                  </a:solidFill>
                  <a:round/>
                  <a:headEnd/>
                  <a:tailEnd/>
                </a:ln>
                <a:solidFill>
                  <a:srgbClr val="FFFF66"/>
                </a:solidFill>
                <a:effectLst>
                  <a:outerShdw dist="125724" dir="18900000" algn="ctr" rotWithShape="0">
                    <a:srgbClr val="000099"/>
                  </a:outerShdw>
                </a:effectLst>
                <a:latin typeface="Times New Roman"/>
                <a:cs typeface="Times New Roman"/>
              </a:rPr>
              <a:t>QUÍ THẦY CÔ VÀ CÁC EM HỌC SINH</a:t>
            </a:r>
            <a:endParaRPr lang="en-US" sz="3600" b="1" kern="10" spc="-360" dirty="0">
              <a:ln w="12700">
                <a:solidFill>
                  <a:schemeClr val="tx1"/>
                </a:solidFill>
                <a:round/>
                <a:headEnd/>
                <a:tailEnd/>
              </a:ln>
              <a:solidFill>
                <a:srgbClr val="FFFF66"/>
              </a:solidFill>
              <a:effectLst>
                <a:outerShdw dist="125724" dir="18900000" algn="ctr" rotWithShape="0">
                  <a:srgbClr val="000099"/>
                </a:outerShdw>
              </a:effectLst>
              <a:latin typeface="Times New Roman"/>
              <a:cs typeface="Times New Roman"/>
            </a:endParaRPr>
          </a:p>
        </p:txBody>
      </p:sp>
      <p:pic>
        <p:nvPicPr>
          <p:cNvPr id="37893" name="Picture 8" descr="bspinredrose"/>
          <p:cNvPicPr>
            <a:picLocks noChangeAspect="1" noChangeArrowheads="1" noCrop="1"/>
          </p:cNvPicPr>
          <p:nvPr/>
        </p:nvPicPr>
        <p:blipFill>
          <a:blip r:embed="rId2"/>
          <a:srcRect/>
          <a:stretch>
            <a:fillRect/>
          </a:stretch>
        </p:blipFill>
        <p:spPr bwMode="auto">
          <a:xfrm>
            <a:off x="0" y="5029200"/>
            <a:ext cx="1390650" cy="1828800"/>
          </a:xfrm>
          <a:prstGeom prst="rect">
            <a:avLst/>
          </a:prstGeom>
          <a:noFill/>
          <a:ln w="9525">
            <a:noFill/>
            <a:miter lim="800000"/>
            <a:headEnd/>
            <a:tailEnd/>
          </a:ln>
        </p:spPr>
      </p:pic>
      <p:pic>
        <p:nvPicPr>
          <p:cNvPr id="37894" name="Picture 9" descr="bspinredrose"/>
          <p:cNvPicPr>
            <a:picLocks noChangeAspect="1" noChangeArrowheads="1" noCrop="1"/>
          </p:cNvPicPr>
          <p:nvPr/>
        </p:nvPicPr>
        <p:blipFill>
          <a:blip r:embed="rId2"/>
          <a:srcRect/>
          <a:stretch>
            <a:fillRect/>
          </a:stretch>
        </p:blipFill>
        <p:spPr bwMode="auto">
          <a:xfrm>
            <a:off x="7753350" y="0"/>
            <a:ext cx="139065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a:xfrm>
            <a:off x="542925" y="152400"/>
            <a:ext cx="8229600" cy="1676400"/>
          </a:xfrm>
        </p:spPr>
        <p:txBody>
          <a:bodyPr/>
          <a:lstStyle/>
          <a:p>
            <a:pPr eaLnBrk="1" hangingPunct="1"/>
            <a:r>
              <a:rPr lang="en-US" altLang="en-US" b="1" dirty="0" err="1" smtClean="0">
                <a:solidFill>
                  <a:srgbClr val="FF0066"/>
                </a:solidFill>
                <a:latin typeface="Times New Roman" panose="02020603050405020304" pitchFamily="18" charset="0"/>
                <a:cs typeface="Times New Roman" panose="02020603050405020304" pitchFamily="18" charset="0"/>
              </a:rPr>
              <a:t>Quan</a:t>
            </a:r>
            <a:r>
              <a:rPr lang="en-US" altLang="en-US" b="1" dirty="0" smtClean="0">
                <a:solidFill>
                  <a:srgbClr val="FF0066"/>
                </a:solidFill>
                <a:latin typeface="Times New Roman" panose="02020603050405020304" pitchFamily="18" charset="0"/>
                <a:cs typeface="Times New Roman" panose="02020603050405020304" pitchFamily="18" charset="0"/>
              </a:rPr>
              <a:t> </a:t>
            </a:r>
            <a:r>
              <a:rPr lang="en-US" altLang="en-US" b="1" dirty="0" err="1" smtClean="0">
                <a:solidFill>
                  <a:srgbClr val="FF0066"/>
                </a:solidFill>
                <a:latin typeface="Times New Roman" panose="02020603050405020304" pitchFamily="18" charset="0"/>
                <a:cs typeface="Times New Roman" panose="02020603050405020304" pitchFamily="18" charset="0"/>
              </a:rPr>
              <a:t>sát</a:t>
            </a:r>
            <a:r>
              <a:rPr lang="en-US" altLang="en-US" b="1" dirty="0" smtClean="0">
                <a:solidFill>
                  <a:srgbClr val="FF0066"/>
                </a:solidFill>
                <a:latin typeface="Times New Roman" panose="02020603050405020304" pitchFamily="18" charset="0"/>
                <a:cs typeface="Times New Roman" panose="02020603050405020304" pitchFamily="18" charset="0"/>
              </a:rPr>
              <a:t> </a:t>
            </a:r>
            <a:r>
              <a:rPr lang="en-US" altLang="en-US" b="1" dirty="0" err="1" smtClean="0">
                <a:solidFill>
                  <a:srgbClr val="FF0066"/>
                </a:solidFill>
                <a:latin typeface="Times New Roman" panose="02020603050405020304" pitchFamily="18" charset="0"/>
                <a:cs typeface="Times New Roman" panose="02020603050405020304" pitchFamily="18" charset="0"/>
              </a:rPr>
              <a:t>hình</a:t>
            </a:r>
            <a:r>
              <a:rPr lang="en-US" altLang="en-US" b="1" dirty="0" smtClean="0">
                <a:solidFill>
                  <a:srgbClr val="FF0066"/>
                </a:solidFill>
                <a:latin typeface="Times New Roman" panose="02020603050405020304" pitchFamily="18" charset="0"/>
                <a:cs typeface="Times New Roman" panose="02020603050405020304" pitchFamily="18" charset="0"/>
              </a:rPr>
              <a:t> </a:t>
            </a:r>
            <a:r>
              <a:rPr lang="en-US" altLang="en-US" b="1" dirty="0" err="1" smtClean="0">
                <a:solidFill>
                  <a:srgbClr val="FF0066"/>
                </a:solidFill>
                <a:latin typeface="Times New Roman" panose="02020603050405020304" pitchFamily="18" charset="0"/>
                <a:cs typeface="Times New Roman" panose="02020603050405020304" pitchFamily="18" charset="0"/>
              </a:rPr>
              <a:t>và</a:t>
            </a:r>
            <a:r>
              <a:rPr lang="en-US" altLang="en-US" b="1" dirty="0" smtClean="0">
                <a:solidFill>
                  <a:srgbClr val="FF0066"/>
                </a:solidFill>
                <a:latin typeface="Times New Roman" panose="02020603050405020304" pitchFamily="18" charset="0"/>
                <a:cs typeface="Times New Roman" panose="02020603050405020304" pitchFamily="18" charset="0"/>
              </a:rPr>
              <a:t> </a:t>
            </a:r>
            <a:r>
              <a:rPr lang="en-US" altLang="en-US" b="1" dirty="0" err="1" smtClean="0">
                <a:solidFill>
                  <a:srgbClr val="FF0066"/>
                </a:solidFill>
                <a:latin typeface="Times New Roman" panose="02020603050405020304" pitchFamily="18" charset="0"/>
                <a:cs typeface="Times New Roman" panose="02020603050405020304" pitchFamily="18" charset="0"/>
              </a:rPr>
              <a:t>cho</a:t>
            </a:r>
            <a:r>
              <a:rPr lang="en-US" altLang="en-US" b="1" dirty="0" smtClean="0">
                <a:solidFill>
                  <a:srgbClr val="FF0066"/>
                </a:solidFill>
                <a:latin typeface="Times New Roman" panose="02020603050405020304" pitchFamily="18" charset="0"/>
                <a:cs typeface="Times New Roman" panose="02020603050405020304" pitchFamily="18" charset="0"/>
              </a:rPr>
              <a:t> </a:t>
            </a:r>
            <a:r>
              <a:rPr lang="en-US" altLang="en-US" b="1" dirty="0" err="1" smtClean="0">
                <a:solidFill>
                  <a:srgbClr val="FF0066"/>
                </a:solidFill>
                <a:latin typeface="Times New Roman" panose="02020603050405020304" pitchFamily="18" charset="0"/>
                <a:cs typeface="Times New Roman" panose="02020603050405020304" pitchFamily="18" charset="0"/>
              </a:rPr>
              <a:t>biết</a:t>
            </a:r>
            <a:r>
              <a:rPr lang="en-US" altLang="en-US" b="1" dirty="0" smtClean="0">
                <a:solidFill>
                  <a:srgbClr val="FF0066"/>
                </a:solidFill>
                <a:latin typeface="Times New Roman" panose="02020603050405020304" pitchFamily="18" charset="0"/>
                <a:cs typeface="Times New Roman" panose="02020603050405020304" pitchFamily="18" charset="0"/>
              </a:rPr>
              <a:t> </a:t>
            </a:r>
            <a:r>
              <a:rPr lang="en-US" altLang="en-US" b="1" dirty="0" err="1" smtClean="0">
                <a:solidFill>
                  <a:srgbClr val="FF0066"/>
                </a:solidFill>
                <a:latin typeface="Times New Roman" panose="02020603050405020304" pitchFamily="18" charset="0"/>
                <a:cs typeface="Times New Roman" panose="02020603050405020304" pitchFamily="18" charset="0"/>
              </a:rPr>
              <a:t>chăm</a:t>
            </a:r>
            <a:r>
              <a:rPr lang="en-US" altLang="en-US" b="1" dirty="0" smtClean="0">
                <a:solidFill>
                  <a:srgbClr val="FF0066"/>
                </a:solidFill>
                <a:latin typeface="Times New Roman" panose="02020603050405020304" pitchFamily="18" charset="0"/>
                <a:cs typeface="Times New Roman" panose="02020603050405020304" pitchFamily="18" charset="0"/>
              </a:rPr>
              <a:t> </a:t>
            </a:r>
            <a:r>
              <a:rPr lang="en-US" altLang="en-US" b="1" dirty="0" err="1" smtClean="0">
                <a:solidFill>
                  <a:srgbClr val="FF0066"/>
                </a:solidFill>
                <a:latin typeface="Times New Roman" panose="02020603050405020304" pitchFamily="18" charset="0"/>
                <a:cs typeface="Times New Roman" panose="02020603050405020304" pitchFamily="18" charset="0"/>
              </a:rPr>
              <a:t>sóc</a:t>
            </a:r>
            <a:r>
              <a:rPr lang="en-US" altLang="en-US" b="1" dirty="0" smtClean="0">
                <a:solidFill>
                  <a:srgbClr val="FF0066"/>
                </a:solidFill>
                <a:latin typeface="Times New Roman" panose="02020603050405020304" pitchFamily="18" charset="0"/>
                <a:cs typeface="Times New Roman" panose="02020603050405020304" pitchFamily="18" charset="0"/>
              </a:rPr>
              <a:t> </a:t>
            </a:r>
            <a:r>
              <a:rPr lang="en-US" altLang="en-US" b="1" dirty="0" err="1" smtClean="0">
                <a:solidFill>
                  <a:srgbClr val="FF0066"/>
                </a:solidFill>
                <a:latin typeface="Times New Roman" panose="02020603050405020304" pitchFamily="18" charset="0"/>
                <a:cs typeface="Times New Roman" panose="02020603050405020304" pitchFamily="18" charset="0"/>
              </a:rPr>
              <a:t>rừng</a:t>
            </a:r>
            <a:r>
              <a:rPr lang="en-US" altLang="en-US" b="1" dirty="0" smtClean="0">
                <a:solidFill>
                  <a:srgbClr val="FF0066"/>
                </a:solidFill>
                <a:latin typeface="Times New Roman" panose="02020603050405020304" pitchFamily="18" charset="0"/>
                <a:cs typeface="Times New Roman" panose="02020603050405020304" pitchFamily="18" charset="0"/>
              </a:rPr>
              <a:t> </a:t>
            </a:r>
            <a:r>
              <a:rPr lang="en-US" altLang="en-US" b="1" dirty="0" err="1" smtClean="0">
                <a:solidFill>
                  <a:srgbClr val="FF0066"/>
                </a:solidFill>
                <a:latin typeface="Times New Roman" panose="02020603050405020304" pitchFamily="18" charset="0"/>
                <a:cs typeface="Times New Roman" panose="02020603050405020304" pitchFamily="18" charset="0"/>
              </a:rPr>
              <a:t>bao</a:t>
            </a:r>
            <a:r>
              <a:rPr lang="en-US" altLang="en-US" b="1" dirty="0" smtClean="0">
                <a:solidFill>
                  <a:srgbClr val="FF0066"/>
                </a:solidFill>
                <a:latin typeface="Times New Roman" panose="02020603050405020304" pitchFamily="18" charset="0"/>
                <a:cs typeface="Times New Roman" panose="02020603050405020304" pitchFamily="18" charset="0"/>
              </a:rPr>
              <a:t> </a:t>
            </a:r>
            <a:r>
              <a:rPr lang="en-US" altLang="en-US" b="1" dirty="0" err="1" smtClean="0">
                <a:solidFill>
                  <a:srgbClr val="FF0066"/>
                </a:solidFill>
                <a:latin typeface="Times New Roman" panose="02020603050405020304" pitchFamily="18" charset="0"/>
                <a:cs typeface="Times New Roman" panose="02020603050405020304" pitchFamily="18" charset="0"/>
              </a:rPr>
              <a:t>gồm</a:t>
            </a:r>
            <a:r>
              <a:rPr lang="en-US" altLang="en-US" b="1" dirty="0" smtClean="0">
                <a:solidFill>
                  <a:srgbClr val="FF0066"/>
                </a:solidFill>
                <a:latin typeface="Times New Roman" panose="02020603050405020304" pitchFamily="18" charset="0"/>
                <a:cs typeface="Times New Roman" panose="02020603050405020304" pitchFamily="18" charset="0"/>
              </a:rPr>
              <a:t> </a:t>
            </a:r>
            <a:r>
              <a:rPr lang="en-US" altLang="en-US" b="1" dirty="0" err="1" smtClean="0">
                <a:solidFill>
                  <a:srgbClr val="FF0066"/>
                </a:solidFill>
                <a:latin typeface="Times New Roman" panose="02020603050405020304" pitchFamily="18" charset="0"/>
                <a:cs typeface="Times New Roman" panose="02020603050405020304" pitchFamily="18" charset="0"/>
              </a:rPr>
              <a:t>những</a:t>
            </a:r>
            <a:r>
              <a:rPr lang="en-US" altLang="en-US" b="1" dirty="0" smtClean="0">
                <a:solidFill>
                  <a:srgbClr val="FF0066"/>
                </a:solidFill>
                <a:latin typeface="Times New Roman" panose="02020603050405020304" pitchFamily="18" charset="0"/>
                <a:cs typeface="Times New Roman" panose="02020603050405020304" pitchFamily="18" charset="0"/>
              </a:rPr>
              <a:t> </a:t>
            </a:r>
            <a:r>
              <a:rPr lang="en-US" altLang="en-US" b="1" dirty="0" err="1" smtClean="0">
                <a:solidFill>
                  <a:srgbClr val="FF0066"/>
                </a:solidFill>
                <a:latin typeface="Times New Roman" panose="02020603050405020304" pitchFamily="18" charset="0"/>
                <a:cs typeface="Times New Roman" panose="02020603050405020304" pitchFamily="18" charset="0"/>
              </a:rPr>
              <a:t>công</a:t>
            </a:r>
            <a:r>
              <a:rPr lang="en-US" altLang="en-US" b="1" dirty="0" smtClean="0">
                <a:solidFill>
                  <a:srgbClr val="FF0066"/>
                </a:solidFill>
                <a:latin typeface="Times New Roman" panose="02020603050405020304" pitchFamily="18" charset="0"/>
                <a:cs typeface="Times New Roman" panose="02020603050405020304" pitchFamily="18" charset="0"/>
              </a:rPr>
              <a:t> </a:t>
            </a:r>
            <a:r>
              <a:rPr lang="en-US" altLang="en-US" b="1" dirty="0" err="1" smtClean="0">
                <a:solidFill>
                  <a:srgbClr val="FF0066"/>
                </a:solidFill>
                <a:latin typeface="Times New Roman" panose="02020603050405020304" pitchFamily="18" charset="0"/>
                <a:cs typeface="Times New Roman" panose="02020603050405020304" pitchFamily="18" charset="0"/>
              </a:rPr>
              <a:t>việc</a:t>
            </a:r>
            <a:r>
              <a:rPr lang="en-US" altLang="en-US" b="1" dirty="0" smtClean="0">
                <a:solidFill>
                  <a:srgbClr val="FF0066"/>
                </a:solidFill>
                <a:latin typeface="Times New Roman" panose="02020603050405020304" pitchFamily="18" charset="0"/>
                <a:cs typeface="Times New Roman" panose="02020603050405020304" pitchFamily="18" charset="0"/>
              </a:rPr>
              <a:t> </a:t>
            </a:r>
            <a:r>
              <a:rPr lang="en-US" altLang="en-US" b="1" dirty="0" err="1" smtClean="0">
                <a:solidFill>
                  <a:srgbClr val="FF0066"/>
                </a:solidFill>
                <a:latin typeface="Times New Roman" panose="02020603050405020304" pitchFamily="18" charset="0"/>
                <a:cs typeface="Times New Roman" panose="02020603050405020304" pitchFamily="18" charset="0"/>
              </a:rPr>
              <a:t>gì</a:t>
            </a:r>
            <a:r>
              <a:rPr lang="en-US" altLang="en-US" b="1" dirty="0" smtClean="0">
                <a:solidFill>
                  <a:srgbClr val="FF0066"/>
                </a:solidFill>
                <a:latin typeface="Times New Roman" panose="02020603050405020304" pitchFamily="18" charset="0"/>
                <a:cs typeface="Times New Roman" panose="02020603050405020304" pitchFamily="18" charset="0"/>
              </a:rPr>
              <a:t>?</a:t>
            </a:r>
          </a:p>
        </p:txBody>
      </p:sp>
      <p:pic>
        <p:nvPicPr>
          <p:cNvPr id="12291" name="Picture 4" descr="Magnolia-01-ju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300788"/>
            <a:ext cx="731838"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Magnolia-01-ju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12163" y="0"/>
            <a:ext cx="73183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Magnolia-01-ju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12163" y="6300788"/>
            <a:ext cx="73183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Magnolia-01-ju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31838"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914400" y="1371600"/>
            <a:ext cx="6959608" cy="1752600"/>
          </a:xfrm>
          <a:prstGeom prst="rect">
            <a:avLst/>
          </a:prstGeom>
        </p:spPr>
      </p:pic>
      <p:pic>
        <p:nvPicPr>
          <p:cNvPr id="3" name="Picture 2"/>
          <p:cNvPicPr>
            <a:picLocks noChangeAspect="1"/>
          </p:cNvPicPr>
          <p:nvPr/>
        </p:nvPicPr>
        <p:blipFill>
          <a:blip r:embed="rId5"/>
          <a:stretch>
            <a:fillRect/>
          </a:stretch>
        </p:blipFill>
        <p:spPr>
          <a:xfrm>
            <a:off x="1229860" y="3810000"/>
            <a:ext cx="6629400" cy="2332993"/>
          </a:xfrm>
          <a:prstGeom prst="rect">
            <a:avLst/>
          </a:prstGeom>
        </p:spPr>
      </p:pic>
      <p:sp>
        <p:nvSpPr>
          <p:cNvPr id="10" name="Text Box 4"/>
          <p:cNvSpPr txBox="1">
            <a:spLocks noChangeArrowheads="1"/>
          </p:cNvSpPr>
          <p:nvPr/>
        </p:nvSpPr>
        <p:spPr bwMode="auto">
          <a:xfrm>
            <a:off x="1953760" y="3064818"/>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smtClean="0">
                <a:solidFill>
                  <a:srgbClr val="FF0066"/>
                </a:solidFill>
                <a:latin typeface="Times New Roman" panose="02020603050405020304" pitchFamily="18" charset="0"/>
                <a:cs typeface="Times New Roman" panose="02020603050405020304" pitchFamily="18" charset="0"/>
              </a:rPr>
              <a:t>a</a:t>
            </a:r>
            <a:endParaRPr lang="en-US" altLang="en-US" b="1" dirty="0">
              <a:solidFill>
                <a:srgbClr val="FF0066"/>
              </a:solidFill>
              <a:latin typeface="Times New Roman" panose="02020603050405020304" pitchFamily="18" charset="0"/>
              <a:cs typeface="Times New Roman" panose="02020603050405020304" pitchFamily="18" charset="0"/>
            </a:endParaRPr>
          </a:p>
        </p:txBody>
      </p:sp>
      <p:sp>
        <p:nvSpPr>
          <p:cNvPr id="12" name="Text Box 4"/>
          <p:cNvSpPr txBox="1">
            <a:spLocks noChangeArrowheads="1"/>
          </p:cNvSpPr>
          <p:nvPr/>
        </p:nvSpPr>
        <p:spPr bwMode="auto">
          <a:xfrm>
            <a:off x="4800600" y="3124200"/>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FF0066"/>
                </a:solidFill>
                <a:latin typeface="Times New Roman" panose="02020603050405020304" pitchFamily="18" charset="0"/>
                <a:cs typeface="Times New Roman" panose="02020603050405020304" pitchFamily="18" charset="0"/>
              </a:rPr>
              <a:t>b</a:t>
            </a:r>
          </a:p>
        </p:txBody>
      </p:sp>
      <p:sp>
        <p:nvSpPr>
          <p:cNvPr id="13" name="Text Box 4"/>
          <p:cNvSpPr txBox="1">
            <a:spLocks noChangeArrowheads="1"/>
          </p:cNvSpPr>
          <p:nvPr/>
        </p:nvSpPr>
        <p:spPr bwMode="auto">
          <a:xfrm>
            <a:off x="7021982" y="3064818"/>
            <a:ext cx="1295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FF0066"/>
                </a:solidFill>
                <a:latin typeface="Times New Roman" panose="02020603050405020304" pitchFamily="18" charset="0"/>
              </a:rPr>
              <a:t>c</a:t>
            </a:r>
          </a:p>
        </p:txBody>
      </p:sp>
      <p:sp>
        <p:nvSpPr>
          <p:cNvPr id="14" name="Text Box 4"/>
          <p:cNvSpPr txBox="1">
            <a:spLocks noChangeArrowheads="1"/>
          </p:cNvSpPr>
          <p:nvPr/>
        </p:nvSpPr>
        <p:spPr bwMode="auto">
          <a:xfrm>
            <a:off x="2098880" y="6072188"/>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smtClean="0">
                <a:solidFill>
                  <a:srgbClr val="FF0066"/>
                </a:solidFill>
                <a:latin typeface="Times New Roman" panose="02020603050405020304" pitchFamily="18" charset="0"/>
                <a:cs typeface="Times New Roman" panose="02020603050405020304" pitchFamily="18" charset="0"/>
              </a:rPr>
              <a:t>d</a:t>
            </a:r>
            <a:endParaRPr lang="en-US" altLang="en-US" b="1" dirty="0">
              <a:solidFill>
                <a:srgbClr val="FF0066"/>
              </a:solidFill>
              <a:latin typeface="Times New Roman" panose="02020603050405020304" pitchFamily="18" charset="0"/>
              <a:cs typeface="Times New Roman" panose="02020603050405020304" pitchFamily="18" charset="0"/>
            </a:endParaRPr>
          </a:p>
        </p:txBody>
      </p:sp>
      <p:sp>
        <p:nvSpPr>
          <p:cNvPr id="15" name="Text Box 4"/>
          <p:cNvSpPr txBox="1">
            <a:spLocks noChangeArrowheads="1"/>
          </p:cNvSpPr>
          <p:nvPr/>
        </p:nvSpPr>
        <p:spPr bwMode="auto">
          <a:xfrm>
            <a:off x="4689680" y="6078333"/>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smtClean="0">
                <a:solidFill>
                  <a:srgbClr val="FF0066"/>
                </a:solidFill>
                <a:latin typeface="Times New Roman" panose="02020603050405020304" pitchFamily="18" charset="0"/>
                <a:cs typeface="Times New Roman" panose="02020603050405020304" pitchFamily="18" charset="0"/>
              </a:rPr>
              <a:t>e</a:t>
            </a:r>
            <a:endParaRPr lang="en-US" altLang="en-US" b="1" dirty="0">
              <a:solidFill>
                <a:srgbClr val="FF0066"/>
              </a:solidFill>
              <a:latin typeface="Times New Roman" panose="02020603050405020304" pitchFamily="18" charset="0"/>
              <a:cs typeface="Times New Roman" panose="02020603050405020304" pitchFamily="18" charset="0"/>
            </a:endParaRPr>
          </a:p>
        </p:txBody>
      </p:sp>
      <p:sp>
        <p:nvSpPr>
          <p:cNvPr id="16" name="Text Box 4"/>
          <p:cNvSpPr txBox="1">
            <a:spLocks noChangeArrowheads="1"/>
          </p:cNvSpPr>
          <p:nvPr/>
        </p:nvSpPr>
        <p:spPr bwMode="auto">
          <a:xfrm>
            <a:off x="6823753" y="6072188"/>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FF0066"/>
                </a:solidFill>
                <a:latin typeface="Times New Roman" panose="02020603050405020304" pitchFamily="18" charset="0"/>
              </a:rPr>
              <a:t>f</a:t>
            </a:r>
          </a:p>
        </p:txBody>
      </p:sp>
    </p:spTree>
    <p:extLst>
      <p:ext uri="{BB962C8B-B14F-4D97-AF65-F5344CB8AC3E}">
        <p14:creationId xmlns:p14="http://schemas.microsoft.com/office/powerpoint/2010/main" val="2332362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diamond(in)">
                                      <p:cBhvr>
                                        <p:cTn id="7" dur="2000"/>
                                        <p:tgtEl>
                                          <p:spTgt spid="100355">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P spid="10"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 descr="Magnolia-01-ju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300788"/>
            <a:ext cx="731838"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Magnolia-01-ju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12163" y="0"/>
            <a:ext cx="73183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Magnolia-01-ju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12163" y="6300788"/>
            <a:ext cx="73183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Magnolia-01-ju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31838"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609599" y="1187855"/>
            <a:ext cx="7802563" cy="1752600"/>
          </a:xfrm>
          <a:prstGeom prst="rect">
            <a:avLst/>
          </a:prstGeom>
        </p:spPr>
      </p:pic>
      <p:pic>
        <p:nvPicPr>
          <p:cNvPr id="3" name="Picture 2"/>
          <p:cNvPicPr>
            <a:picLocks noChangeAspect="1"/>
          </p:cNvPicPr>
          <p:nvPr/>
        </p:nvPicPr>
        <p:blipFill>
          <a:blip r:embed="rId5"/>
          <a:stretch>
            <a:fillRect/>
          </a:stretch>
        </p:blipFill>
        <p:spPr>
          <a:xfrm>
            <a:off x="1219200" y="3713484"/>
            <a:ext cx="6847340" cy="2409690"/>
          </a:xfrm>
          <a:prstGeom prst="rect">
            <a:avLst/>
          </a:prstGeom>
        </p:spPr>
      </p:pic>
      <p:sp>
        <p:nvSpPr>
          <p:cNvPr id="10" name="Text Box 4"/>
          <p:cNvSpPr txBox="1">
            <a:spLocks noChangeArrowheads="1"/>
          </p:cNvSpPr>
          <p:nvPr/>
        </p:nvSpPr>
        <p:spPr bwMode="auto">
          <a:xfrm>
            <a:off x="1012805" y="3005573"/>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smtClean="0">
                <a:solidFill>
                  <a:srgbClr val="FF0066"/>
                </a:solidFill>
                <a:latin typeface="Times New Roman" panose="02020603050405020304" pitchFamily="18" charset="0"/>
              </a:rPr>
              <a:t>Làm cỏ</a:t>
            </a:r>
            <a:endParaRPr lang="en-US" altLang="en-US" b="1" dirty="0">
              <a:solidFill>
                <a:srgbClr val="FF0066"/>
              </a:solidFill>
              <a:latin typeface="Times New Roman" panose="02020603050405020304" pitchFamily="18" charset="0"/>
            </a:endParaRPr>
          </a:p>
        </p:txBody>
      </p:sp>
      <p:sp>
        <p:nvSpPr>
          <p:cNvPr id="12" name="Text Box 4"/>
          <p:cNvSpPr txBox="1">
            <a:spLocks noChangeArrowheads="1"/>
          </p:cNvSpPr>
          <p:nvPr/>
        </p:nvSpPr>
        <p:spPr bwMode="auto">
          <a:xfrm>
            <a:off x="3568969" y="3034581"/>
            <a:ext cx="31091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smtClean="0">
                <a:solidFill>
                  <a:srgbClr val="FF0066"/>
                </a:solidFill>
                <a:latin typeface="Times New Roman" panose="02020603050405020304" pitchFamily="18" charset="0"/>
              </a:rPr>
              <a:t>Xới đất, vun gốc</a:t>
            </a:r>
            <a:endParaRPr lang="en-US" altLang="en-US" b="1" dirty="0">
              <a:solidFill>
                <a:srgbClr val="FF0066"/>
              </a:solidFill>
              <a:latin typeface="Times New Roman" panose="02020603050405020304" pitchFamily="18" charset="0"/>
            </a:endParaRPr>
          </a:p>
        </p:txBody>
      </p:sp>
      <p:sp>
        <p:nvSpPr>
          <p:cNvPr id="13" name="Text Box 4"/>
          <p:cNvSpPr txBox="1">
            <a:spLocks noChangeArrowheads="1"/>
          </p:cNvSpPr>
          <p:nvPr/>
        </p:nvSpPr>
        <p:spPr bwMode="auto">
          <a:xfrm>
            <a:off x="6705600" y="3034582"/>
            <a:ext cx="236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smtClean="0">
                <a:solidFill>
                  <a:srgbClr val="FF0066"/>
                </a:solidFill>
                <a:latin typeface="Times New Roman" panose="02020603050405020304" pitchFamily="18" charset="0"/>
              </a:rPr>
              <a:t>Phát quang</a:t>
            </a:r>
            <a:endParaRPr lang="en-US" altLang="en-US" b="1" dirty="0">
              <a:solidFill>
                <a:srgbClr val="FF0066"/>
              </a:solidFill>
              <a:latin typeface="Times New Roman" panose="02020603050405020304" pitchFamily="18" charset="0"/>
            </a:endParaRPr>
          </a:p>
        </p:txBody>
      </p:sp>
      <p:sp>
        <p:nvSpPr>
          <p:cNvPr id="14" name="Text Box 4"/>
          <p:cNvSpPr txBox="1">
            <a:spLocks noChangeArrowheads="1"/>
          </p:cNvSpPr>
          <p:nvPr/>
        </p:nvSpPr>
        <p:spPr bwMode="auto">
          <a:xfrm>
            <a:off x="1349237" y="6101578"/>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smtClean="0">
                <a:solidFill>
                  <a:srgbClr val="FF0066"/>
                </a:solidFill>
                <a:latin typeface="Times New Roman" panose="02020603050405020304" pitchFamily="18" charset="0"/>
              </a:rPr>
              <a:t>Tỉa, dặm cây</a:t>
            </a:r>
            <a:endParaRPr lang="en-US" altLang="en-US" b="1" dirty="0">
              <a:solidFill>
                <a:srgbClr val="FF0066"/>
              </a:solidFill>
              <a:latin typeface="Times New Roman" panose="02020603050405020304" pitchFamily="18" charset="0"/>
            </a:endParaRPr>
          </a:p>
        </p:txBody>
      </p:sp>
      <p:sp>
        <p:nvSpPr>
          <p:cNvPr id="15" name="Text Box 4"/>
          <p:cNvSpPr txBox="1">
            <a:spLocks noChangeArrowheads="1"/>
          </p:cNvSpPr>
          <p:nvPr/>
        </p:nvSpPr>
        <p:spPr bwMode="auto">
          <a:xfrm>
            <a:off x="4233000" y="6072188"/>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smtClean="0">
                <a:solidFill>
                  <a:srgbClr val="FF0066"/>
                </a:solidFill>
                <a:latin typeface="Times New Roman" panose="02020603050405020304" pitchFamily="18" charset="0"/>
              </a:rPr>
              <a:t>Bón phân</a:t>
            </a:r>
            <a:endParaRPr lang="en-US" altLang="en-US" b="1" dirty="0">
              <a:solidFill>
                <a:srgbClr val="FF0066"/>
              </a:solidFill>
              <a:latin typeface="Times New Roman" panose="02020603050405020304" pitchFamily="18" charset="0"/>
            </a:endParaRPr>
          </a:p>
        </p:txBody>
      </p:sp>
      <p:sp>
        <p:nvSpPr>
          <p:cNvPr id="16" name="Text Box 4"/>
          <p:cNvSpPr txBox="1">
            <a:spLocks noChangeArrowheads="1"/>
          </p:cNvSpPr>
          <p:nvPr/>
        </p:nvSpPr>
        <p:spPr bwMode="auto">
          <a:xfrm>
            <a:off x="6546273" y="6133135"/>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smtClean="0">
                <a:solidFill>
                  <a:srgbClr val="FF0066"/>
                </a:solidFill>
                <a:latin typeface="Times New Roman" panose="02020603050405020304" pitchFamily="18" charset="0"/>
              </a:rPr>
              <a:t>Bảo vệ</a:t>
            </a:r>
            <a:endParaRPr lang="en-US" altLang="en-US" b="1" dirty="0">
              <a:solidFill>
                <a:srgbClr val="FF0066"/>
              </a:solidFill>
              <a:latin typeface="Times New Roman" panose="02020603050405020304" pitchFamily="18" charset="0"/>
            </a:endParaRPr>
          </a:p>
        </p:txBody>
      </p:sp>
    </p:spTree>
    <p:extLst>
      <p:ext uri="{BB962C8B-B14F-4D97-AF65-F5344CB8AC3E}">
        <p14:creationId xmlns:p14="http://schemas.microsoft.com/office/powerpoint/2010/main" val="3239081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295400" y="579120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solidFill>
                <a:srgbClr val="0000FF"/>
              </a:solidFill>
              <a:latin typeface="VNI-Times" pitchFamily="2" charset="0"/>
            </a:endParaRPr>
          </a:p>
        </p:txBody>
      </p:sp>
      <p:graphicFrame>
        <p:nvGraphicFramePr>
          <p:cNvPr id="62517" name="Group 53"/>
          <p:cNvGraphicFramePr>
            <a:graphicFrameLocks noGrp="1"/>
          </p:cNvGraphicFramePr>
          <p:nvPr>
            <p:extLst>
              <p:ext uri="{D42A27DB-BD31-4B8C-83A1-F6EECF244321}">
                <p14:modId xmlns:p14="http://schemas.microsoft.com/office/powerpoint/2010/main" val="1287083604"/>
              </p:ext>
            </p:extLst>
          </p:nvPr>
        </p:nvGraphicFramePr>
        <p:xfrm>
          <a:off x="76200" y="914400"/>
          <a:ext cx="8915400" cy="5562601"/>
        </p:xfrm>
        <a:graphic>
          <a:graphicData uri="http://schemas.openxmlformats.org/drawingml/2006/table">
            <a:tbl>
              <a:tblPr/>
              <a:tblGrid>
                <a:gridCol w="25908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770091">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dirty="0" err="1">
                          <a:ln>
                            <a:noFill/>
                          </a:ln>
                          <a:solidFill>
                            <a:schemeClr val="tx2"/>
                          </a:solidFill>
                          <a:effectLst/>
                          <a:latin typeface="Times New Roman" pitchFamily="18" charset="0"/>
                        </a:rPr>
                        <a:t>Tên</a:t>
                      </a:r>
                      <a:r>
                        <a:rPr kumimoji="0" lang="en-US" sz="2800" b="1" i="0" u="none" strike="noStrike" cap="none" normalizeH="0" baseline="0" dirty="0">
                          <a:ln>
                            <a:noFill/>
                          </a:ln>
                          <a:solidFill>
                            <a:schemeClr val="tx2"/>
                          </a:solidFill>
                          <a:effectLst/>
                          <a:latin typeface="Times New Roman" pitchFamily="18" charset="0"/>
                        </a:rPr>
                        <a:t> </a:t>
                      </a:r>
                      <a:r>
                        <a:rPr kumimoji="0" lang="en-US" sz="2800" b="1" i="0" u="none" strike="noStrike" cap="none" normalizeH="0" baseline="0" dirty="0" err="1">
                          <a:ln>
                            <a:noFill/>
                          </a:ln>
                          <a:solidFill>
                            <a:schemeClr val="tx2"/>
                          </a:solidFill>
                          <a:effectLst/>
                          <a:latin typeface="Times New Roman" pitchFamily="18" charset="0"/>
                        </a:rPr>
                        <a:t>công</a:t>
                      </a:r>
                      <a:r>
                        <a:rPr kumimoji="0" lang="en-US" sz="2800" b="1" i="0" u="none" strike="noStrike" cap="none" normalizeH="0" baseline="0" dirty="0">
                          <a:ln>
                            <a:noFill/>
                          </a:ln>
                          <a:solidFill>
                            <a:schemeClr val="tx2"/>
                          </a:solidFill>
                          <a:effectLst/>
                          <a:latin typeface="Times New Roman" pitchFamily="18" charset="0"/>
                        </a:rPr>
                        <a:t> </a:t>
                      </a:r>
                      <a:r>
                        <a:rPr kumimoji="0" lang="en-US" sz="2800" b="1" i="0" u="none" strike="noStrike" cap="none" normalizeH="0" baseline="0" dirty="0" err="1">
                          <a:ln>
                            <a:noFill/>
                          </a:ln>
                          <a:solidFill>
                            <a:schemeClr val="tx2"/>
                          </a:solidFill>
                          <a:effectLst/>
                          <a:latin typeface="Times New Roman" pitchFamily="18" charset="0"/>
                        </a:rPr>
                        <a:t>việc</a:t>
                      </a:r>
                      <a:endParaRPr kumimoji="0" lang="en-US" sz="2800" b="1" i="0" u="none" strike="noStrike" cap="none" normalizeH="0" baseline="0" dirty="0">
                        <a:ln>
                          <a:noFill/>
                        </a:ln>
                        <a:solidFill>
                          <a:schemeClr val="tx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a:ln>
                            <a:noFill/>
                          </a:ln>
                          <a:solidFill>
                            <a:schemeClr val="tx2"/>
                          </a:solidFill>
                          <a:effectLst/>
                          <a:latin typeface="Times New Roman" pitchFamily="18" charset="0"/>
                        </a:rPr>
                        <a:t>Nội dung công việc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a:ln>
                            <a:noFill/>
                          </a:ln>
                          <a:solidFill>
                            <a:schemeClr val="tx2"/>
                          </a:solidFill>
                          <a:effectLst/>
                          <a:latin typeface="Times New Roman" pitchFamily="18" charset="0"/>
                        </a:rPr>
                        <a:t>Mục đích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625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rgbClr val="CC00CC"/>
                          </a:solidFill>
                          <a:effectLst/>
                          <a:latin typeface="Times New Roman" pitchFamily="18" charset="0"/>
                        </a:rPr>
                        <a:t>Làm rào bảo vệ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999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rgbClr val="CC00CC"/>
                          </a:solidFill>
                          <a:effectLst/>
                          <a:latin typeface="Times New Roman" pitchFamily="18" charset="0"/>
                        </a:rPr>
                        <a:t>Phát quang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999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rgbClr val="CC00CC"/>
                          </a:solidFill>
                          <a:effectLst/>
                          <a:latin typeface="Times New Roman" pitchFamily="18" charset="0"/>
                        </a:rPr>
                        <a:t>Làm cỏ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999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rgbClr val="CC00CC"/>
                          </a:solidFill>
                          <a:effectLst/>
                          <a:latin typeface="Times New Roman" pitchFamily="18" charset="0"/>
                        </a:rPr>
                        <a:t>Xới đất, vun gốc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625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rgbClr val="CC00CC"/>
                          </a:solidFill>
                          <a:effectLst/>
                          <a:latin typeface="Times New Roman" pitchFamily="18" charset="0"/>
                        </a:rPr>
                        <a:t>Bón phân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9999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rgbClr val="CC00CC"/>
                          </a:solidFill>
                          <a:effectLst/>
                          <a:latin typeface="Times New Roman" pitchFamily="18" charset="0"/>
                        </a:rPr>
                        <a:t>Tỉa và dặm cây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 name="Text Box 7"/>
          <p:cNvSpPr txBox="1">
            <a:spLocks noChangeArrowheads="1"/>
          </p:cNvSpPr>
          <p:nvPr/>
        </p:nvSpPr>
        <p:spPr bwMode="auto">
          <a:xfrm>
            <a:off x="914400" y="115379"/>
            <a:ext cx="7010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dirty="0" smtClean="0">
                <a:solidFill>
                  <a:srgbClr val="0000FF"/>
                </a:solidFill>
                <a:latin typeface="Times New Roman" panose="02020603050405020304" pitchFamily="18" charset="0"/>
                <a:cs typeface="Times New Roman" panose="02020603050405020304" pitchFamily="18" charset="0"/>
              </a:rPr>
              <a:t>Thảo luận và hoàn thành PHT </a:t>
            </a:r>
            <a:r>
              <a:rPr lang="en-US" altLang="en-US" sz="3600" dirty="0" err="1" smtClean="0">
                <a:solidFill>
                  <a:srgbClr val="0000FF"/>
                </a:solidFill>
                <a:latin typeface="Times New Roman" panose="02020603050405020304" pitchFamily="18" charset="0"/>
                <a:cs typeface="Times New Roman" panose="02020603050405020304" pitchFamily="18" charset="0"/>
              </a:rPr>
              <a:t>số</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smtClean="0">
                <a:solidFill>
                  <a:srgbClr val="0000FF"/>
                </a:solidFill>
                <a:latin typeface="Times New Roman" panose="02020603050405020304" pitchFamily="18" charset="0"/>
                <a:cs typeface="Times New Roman" panose="02020603050405020304" pitchFamily="18" charset="0"/>
              </a:rPr>
              <a:t>2:</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410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295400" y="579120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solidFill>
                <a:srgbClr val="0000FF"/>
              </a:solidFill>
              <a:latin typeface="VNI-Times" pitchFamily="2" charset="0"/>
            </a:endParaRPr>
          </a:p>
        </p:txBody>
      </p:sp>
      <p:sp>
        <p:nvSpPr>
          <p:cNvPr id="16387" name="Text Box 7"/>
          <p:cNvSpPr txBox="1">
            <a:spLocks noChangeArrowheads="1"/>
          </p:cNvSpPr>
          <p:nvPr/>
        </p:nvSpPr>
        <p:spPr bwMode="auto">
          <a:xfrm>
            <a:off x="0" y="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smtClean="0">
                <a:solidFill>
                  <a:srgbClr val="0000FF"/>
                </a:solidFill>
                <a:latin typeface="Times New Roman" panose="02020603050405020304" pitchFamily="18" charset="0"/>
                <a:cs typeface="Times New Roman" panose="02020603050405020304" pitchFamily="18" charset="0"/>
              </a:rPr>
              <a:t>1.3. Những </a:t>
            </a:r>
            <a:r>
              <a:rPr lang="en-US" altLang="en-US" sz="2800" dirty="0">
                <a:solidFill>
                  <a:srgbClr val="0000FF"/>
                </a:solidFill>
                <a:latin typeface="Times New Roman" panose="02020603050405020304" pitchFamily="18" charset="0"/>
                <a:cs typeface="Times New Roman" panose="02020603050405020304" pitchFamily="18" charset="0"/>
              </a:rPr>
              <a:t>công việc chăm sóc rừng sau khi trồng</a:t>
            </a:r>
          </a:p>
        </p:txBody>
      </p:sp>
      <p:graphicFrame>
        <p:nvGraphicFramePr>
          <p:cNvPr id="64568" name="Group 56"/>
          <p:cNvGraphicFramePr>
            <a:graphicFrameLocks noGrp="1"/>
          </p:cNvGraphicFramePr>
          <p:nvPr>
            <p:extLst>
              <p:ext uri="{D42A27DB-BD31-4B8C-83A1-F6EECF244321}">
                <p14:modId xmlns:p14="http://schemas.microsoft.com/office/powerpoint/2010/main" val="3802159057"/>
              </p:ext>
            </p:extLst>
          </p:nvPr>
        </p:nvGraphicFramePr>
        <p:xfrm>
          <a:off x="0" y="533400"/>
          <a:ext cx="9144000" cy="6358103"/>
        </p:xfrm>
        <a:graphic>
          <a:graphicData uri="http://schemas.openxmlformats.org/drawingml/2006/table">
            <a:tbl>
              <a:tblPr/>
              <a:tblGrid>
                <a:gridCol w="1497724">
                  <a:extLst>
                    <a:ext uri="{9D8B030D-6E8A-4147-A177-3AD203B41FA5}">
                      <a16:colId xmlns:a16="http://schemas.microsoft.com/office/drawing/2014/main" val="20000"/>
                    </a:ext>
                  </a:extLst>
                </a:gridCol>
                <a:gridCol w="4177862">
                  <a:extLst>
                    <a:ext uri="{9D8B030D-6E8A-4147-A177-3AD203B41FA5}">
                      <a16:colId xmlns:a16="http://schemas.microsoft.com/office/drawing/2014/main" val="20001"/>
                    </a:ext>
                  </a:extLst>
                </a:gridCol>
                <a:gridCol w="3468414">
                  <a:extLst>
                    <a:ext uri="{9D8B030D-6E8A-4147-A177-3AD203B41FA5}">
                      <a16:colId xmlns:a16="http://schemas.microsoft.com/office/drawing/2014/main" val="20002"/>
                    </a:ext>
                  </a:extLst>
                </a:gridCol>
              </a:tblGrid>
              <a:tr h="789457">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a:ln>
                            <a:noFill/>
                          </a:ln>
                          <a:solidFill>
                            <a:schemeClr val="tx2"/>
                          </a:solidFill>
                          <a:effectLst/>
                          <a:latin typeface="Times New Roman" pitchFamily="18" charset="0"/>
                        </a:rPr>
                        <a:t>Tên</a:t>
                      </a:r>
                      <a:r>
                        <a:rPr kumimoji="0" lang="en-US" sz="2400" b="1" i="0" u="none" strike="noStrike" cap="none" normalizeH="0" baseline="0" dirty="0">
                          <a:ln>
                            <a:noFill/>
                          </a:ln>
                          <a:solidFill>
                            <a:schemeClr val="tx2"/>
                          </a:solidFill>
                          <a:effectLst/>
                          <a:latin typeface="Times New Roman" pitchFamily="18" charset="0"/>
                        </a:rPr>
                        <a:t> </a:t>
                      </a:r>
                      <a:r>
                        <a:rPr kumimoji="0" lang="en-US" sz="2400" b="1" i="0" u="none" strike="noStrike" cap="none" normalizeH="0" baseline="0" dirty="0" err="1">
                          <a:ln>
                            <a:noFill/>
                          </a:ln>
                          <a:solidFill>
                            <a:schemeClr val="tx2"/>
                          </a:solidFill>
                          <a:effectLst/>
                          <a:latin typeface="Times New Roman" pitchFamily="18" charset="0"/>
                        </a:rPr>
                        <a:t>công</a:t>
                      </a:r>
                      <a:r>
                        <a:rPr kumimoji="0" lang="en-US" sz="2400" b="1" i="0" u="none" strike="noStrike" cap="none" normalizeH="0" baseline="0" dirty="0">
                          <a:ln>
                            <a:noFill/>
                          </a:ln>
                          <a:solidFill>
                            <a:schemeClr val="tx2"/>
                          </a:solidFill>
                          <a:effectLst/>
                          <a:latin typeface="Times New Roman" pitchFamily="18" charset="0"/>
                        </a:rPr>
                        <a:t> </a:t>
                      </a:r>
                      <a:r>
                        <a:rPr kumimoji="0" lang="en-US" sz="2400" b="1" i="0" u="none" strike="noStrike" cap="none" normalizeH="0" baseline="0" dirty="0" err="1">
                          <a:ln>
                            <a:noFill/>
                          </a:ln>
                          <a:solidFill>
                            <a:schemeClr val="tx2"/>
                          </a:solidFill>
                          <a:effectLst/>
                          <a:latin typeface="Times New Roman" pitchFamily="18" charset="0"/>
                        </a:rPr>
                        <a:t>việc</a:t>
                      </a:r>
                      <a:endParaRPr kumimoji="0" lang="en-US" sz="2400" b="1" i="0" u="none" strike="noStrike" cap="none" normalizeH="0" baseline="0" dirty="0">
                        <a:ln>
                          <a:noFill/>
                        </a:ln>
                        <a:solidFill>
                          <a:schemeClr val="tx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a:ln>
                            <a:noFill/>
                          </a:ln>
                          <a:solidFill>
                            <a:schemeClr val="tx2"/>
                          </a:solidFill>
                          <a:effectLst/>
                          <a:latin typeface="Times New Roman" pitchFamily="18" charset="0"/>
                        </a:rPr>
                        <a:t>Nội dung công việc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a:ln>
                            <a:noFill/>
                          </a:ln>
                          <a:solidFill>
                            <a:schemeClr val="tx2"/>
                          </a:solidFill>
                          <a:effectLst/>
                          <a:latin typeface="Times New Roman" pitchFamily="18" charset="0"/>
                        </a:rPr>
                        <a:t>Mục đích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754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0" i="0" u="none" strike="noStrike" cap="none" normalizeH="0" baseline="0">
                          <a:ln>
                            <a:noFill/>
                          </a:ln>
                          <a:solidFill>
                            <a:srgbClr val="CC00CC"/>
                          </a:solidFill>
                          <a:effectLst/>
                          <a:latin typeface="Times New Roman" pitchFamily="18" charset="0"/>
                        </a:rPr>
                        <a:t>Làm rào bảo vệ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945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0" i="0" u="none" strike="noStrike" cap="none" normalizeH="0" baseline="0">
                          <a:ln>
                            <a:noFill/>
                          </a:ln>
                          <a:solidFill>
                            <a:srgbClr val="CC00CC"/>
                          </a:solidFill>
                          <a:effectLst/>
                          <a:latin typeface="Times New Roman" pitchFamily="18" charset="0"/>
                        </a:rPr>
                        <a:t>Phát quang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137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0" i="0" u="none" strike="noStrike" cap="none" normalizeH="0" baseline="0">
                          <a:ln>
                            <a:noFill/>
                          </a:ln>
                          <a:solidFill>
                            <a:srgbClr val="CC00CC"/>
                          </a:solidFill>
                          <a:effectLst/>
                          <a:latin typeface="Times New Roman" pitchFamily="18" charset="0"/>
                        </a:rPr>
                        <a:t>Làm cỏ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137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0" i="0" u="none" strike="noStrike" cap="none" normalizeH="0" baseline="0">
                          <a:ln>
                            <a:noFill/>
                          </a:ln>
                          <a:solidFill>
                            <a:srgbClr val="CC00CC"/>
                          </a:solidFill>
                          <a:effectLst/>
                          <a:latin typeface="Times New Roman" pitchFamily="18" charset="0"/>
                        </a:rPr>
                        <a:t>Xới đất, vun gốc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401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0" i="0" u="none" strike="noStrike" cap="none" normalizeH="0" baseline="0">
                          <a:ln>
                            <a:noFill/>
                          </a:ln>
                          <a:solidFill>
                            <a:srgbClr val="CC00CC"/>
                          </a:solidFill>
                          <a:effectLst/>
                          <a:latin typeface="Times New Roman" pitchFamily="18" charset="0"/>
                        </a:rPr>
                        <a:t>Bón phân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4137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0" i="0" u="none" strike="noStrike" cap="none" normalizeH="0" baseline="0">
                          <a:ln>
                            <a:noFill/>
                          </a:ln>
                          <a:solidFill>
                            <a:srgbClr val="CC00CC"/>
                          </a:solidFill>
                          <a:effectLst/>
                          <a:latin typeface="Times New Roman" pitchFamily="18" charset="0"/>
                        </a:rPr>
                        <a:t>Tỉa và dặm cây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4554" name="Text Box 42"/>
          <p:cNvSpPr txBox="1">
            <a:spLocks noChangeArrowheads="1"/>
          </p:cNvSpPr>
          <p:nvPr/>
        </p:nvSpPr>
        <p:spPr bwMode="auto">
          <a:xfrm>
            <a:off x="1524000" y="1371600"/>
            <a:ext cx="4038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Trồng cây dứa dại và một số cây</a:t>
            </a:r>
          </a:p>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 khác làm hàng rào bao quanh</a:t>
            </a:r>
          </a:p>
        </p:txBody>
      </p:sp>
      <p:sp>
        <p:nvSpPr>
          <p:cNvPr id="64555" name="Text Box 43"/>
          <p:cNvSpPr txBox="1">
            <a:spLocks noChangeArrowheads="1"/>
          </p:cNvSpPr>
          <p:nvPr/>
        </p:nvSpPr>
        <p:spPr bwMode="auto">
          <a:xfrm>
            <a:off x="5715000" y="1447800"/>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Bảo vệ,tránh sự phá hại của thú rừng</a:t>
            </a:r>
          </a:p>
        </p:txBody>
      </p:sp>
      <p:sp>
        <p:nvSpPr>
          <p:cNvPr id="64556" name="Text Box 44"/>
          <p:cNvSpPr txBox="1">
            <a:spLocks noChangeArrowheads="1"/>
          </p:cNvSpPr>
          <p:nvPr/>
        </p:nvSpPr>
        <p:spPr bwMode="auto">
          <a:xfrm>
            <a:off x="1524000" y="2362200"/>
            <a:ext cx="411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dirty="0" err="1">
                <a:latin typeface="Times New Roman" panose="02020603050405020304" pitchFamily="18" charset="0"/>
                <a:cs typeface="Times New Roman" panose="02020603050405020304" pitchFamily="18" charset="0"/>
              </a:rPr>
              <a:t>Chặt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bỏ</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leo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chèn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ép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rừng</a:t>
            </a:r>
            <a:endParaRPr lang="en-US" altLang="en-US" sz="2000" dirty="0">
              <a:latin typeface="Times New Roman" panose="02020603050405020304" pitchFamily="18" charset="0"/>
              <a:cs typeface="Times New Roman" panose="02020603050405020304" pitchFamily="18" charset="0"/>
            </a:endParaRPr>
          </a:p>
        </p:txBody>
      </p:sp>
      <p:sp>
        <p:nvSpPr>
          <p:cNvPr id="64557" name="Text Box 45"/>
          <p:cNvSpPr txBox="1">
            <a:spLocks noChangeArrowheads="1"/>
          </p:cNvSpPr>
          <p:nvPr/>
        </p:nvSpPr>
        <p:spPr bwMode="auto">
          <a:xfrm>
            <a:off x="5791200" y="2438400"/>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Tránh sự chèn ép về ánh sáng, dinh dưỡng đối với cây rừng</a:t>
            </a:r>
          </a:p>
        </p:txBody>
      </p:sp>
      <p:sp>
        <p:nvSpPr>
          <p:cNvPr id="64558" name="Text Box 46"/>
          <p:cNvSpPr txBox="1">
            <a:spLocks noChangeArrowheads="1"/>
          </p:cNvSpPr>
          <p:nvPr/>
        </p:nvSpPr>
        <p:spPr bwMode="auto">
          <a:xfrm>
            <a:off x="1600200" y="3352800"/>
            <a:ext cx="388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Diệt cỏ mọc xen với cây rừng</a:t>
            </a:r>
          </a:p>
        </p:txBody>
      </p:sp>
      <p:sp>
        <p:nvSpPr>
          <p:cNvPr id="64559" name="Text Box 47"/>
          <p:cNvSpPr txBox="1">
            <a:spLocks noChangeArrowheads="1"/>
          </p:cNvSpPr>
          <p:nvPr/>
        </p:nvSpPr>
        <p:spPr bwMode="auto">
          <a:xfrm>
            <a:off x="5715000" y="335280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Loại bỏ cây dại tranh ánh sáng, dinh dưỡng của cây rừng</a:t>
            </a:r>
          </a:p>
        </p:txBody>
      </p:sp>
      <p:sp>
        <p:nvSpPr>
          <p:cNvPr id="64560" name="Text Box 48"/>
          <p:cNvSpPr txBox="1">
            <a:spLocks noChangeArrowheads="1"/>
          </p:cNvSpPr>
          <p:nvPr/>
        </p:nvSpPr>
        <p:spPr bwMode="auto">
          <a:xfrm>
            <a:off x="1752600" y="4267200"/>
            <a:ext cx="350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Dùng cuốc xới đất xung quanh gốc, vun vào gốc cây</a:t>
            </a:r>
          </a:p>
        </p:txBody>
      </p:sp>
      <p:sp>
        <p:nvSpPr>
          <p:cNvPr id="64562" name="Text Box 50"/>
          <p:cNvSpPr txBox="1">
            <a:spLocks noChangeArrowheads="1"/>
          </p:cNvSpPr>
          <p:nvPr/>
        </p:nvSpPr>
        <p:spPr bwMode="auto">
          <a:xfrm>
            <a:off x="5867400" y="4267200"/>
            <a:ext cx="327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dirty="0">
                <a:latin typeface="Times New Roman" panose="02020603050405020304" pitchFamily="18" charset="0"/>
                <a:cs typeface="Times New Roman" panose="02020603050405020304" pitchFamily="18" charset="0"/>
              </a:rPr>
              <a:t>Giữ cho cây </a:t>
            </a:r>
            <a:r>
              <a:rPr lang="en-US" altLang="en-US" sz="2000" dirty="0" smtClean="0">
                <a:latin typeface="Times New Roman" panose="02020603050405020304" pitchFamily="18" charset="0"/>
                <a:cs typeface="Times New Roman" panose="02020603050405020304" pitchFamily="18" charset="0"/>
              </a:rPr>
              <a:t>vững, cung </a:t>
            </a:r>
            <a:r>
              <a:rPr lang="en-US" altLang="en-US" sz="2000" dirty="0">
                <a:latin typeface="Times New Roman" panose="02020603050405020304" pitchFamily="18" charset="0"/>
                <a:cs typeface="Times New Roman" panose="02020603050405020304" pitchFamily="18" charset="0"/>
              </a:rPr>
              <a:t>cấp dinh dưỡng cho cây</a:t>
            </a:r>
          </a:p>
        </p:txBody>
      </p:sp>
      <p:sp>
        <p:nvSpPr>
          <p:cNvPr id="64563" name="Text Box 51"/>
          <p:cNvSpPr txBox="1">
            <a:spLocks noChangeArrowheads="1"/>
          </p:cNvSpPr>
          <p:nvPr/>
        </p:nvSpPr>
        <p:spPr bwMode="auto">
          <a:xfrm>
            <a:off x="1676400" y="5105400"/>
            <a:ext cx="350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Cung cấp phân bón cho cây ngay trong năm đầu</a:t>
            </a:r>
          </a:p>
        </p:txBody>
      </p:sp>
      <p:sp>
        <p:nvSpPr>
          <p:cNvPr id="64564" name="Text Box 52"/>
          <p:cNvSpPr txBox="1">
            <a:spLocks noChangeArrowheads="1"/>
          </p:cNvSpPr>
          <p:nvPr/>
        </p:nvSpPr>
        <p:spPr bwMode="auto">
          <a:xfrm>
            <a:off x="5715000" y="5181600"/>
            <a:ext cx="327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Bổ sung kịp thời dinh dưỡng cho cây</a:t>
            </a:r>
          </a:p>
        </p:txBody>
      </p:sp>
      <p:sp>
        <p:nvSpPr>
          <p:cNvPr id="64565" name="Text Box 53"/>
          <p:cNvSpPr txBox="1">
            <a:spLocks noChangeArrowheads="1"/>
          </p:cNvSpPr>
          <p:nvPr/>
        </p:nvSpPr>
        <p:spPr bwMode="auto">
          <a:xfrm>
            <a:off x="1447800" y="5943600"/>
            <a:ext cx="434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Tỉa cây ở hố có nhiều cây,để lại 1 cây/hố.Trồng vào chỗ cây chết,thưa</a:t>
            </a:r>
          </a:p>
        </p:txBody>
      </p:sp>
      <p:sp>
        <p:nvSpPr>
          <p:cNvPr id="64566" name="Text Box 54"/>
          <p:cNvSpPr txBox="1">
            <a:spLocks noChangeArrowheads="1"/>
          </p:cNvSpPr>
          <p:nvPr/>
        </p:nvSpPr>
        <p:spPr bwMode="auto">
          <a:xfrm>
            <a:off x="5867400" y="6096000"/>
            <a:ext cx="327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Đảm bảo mật độ cây rừng</a:t>
            </a:r>
          </a:p>
        </p:txBody>
      </p:sp>
    </p:spTree>
    <p:extLst>
      <p:ext uri="{BB962C8B-B14F-4D97-AF65-F5344CB8AC3E}">
        <p14:creationId xmlns:p14="http://schemas.microsoft.com/office/powerpoint/2010/main" val="3240510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4554"/>
                                        </p:tgtEl>
                                        <p:attrNameLst>
                                          <p:attrName>style.visibility</p:attrName>
                                        </p:attrNameLst>
                                      </p:cBhvr>
                                      <p:to>
                                        <p:strVal val="visible"/>
                                      </p:to>
                                    </p:set>
                                    <p:animEffect transition="in" filter="diamond(in)">
                                      <p:cBhvr>
                                        <p:cTn id="7" dur="2000"/>
                                        <p:tgtEl>
                                          <p:spTgt spid="6455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4555"/>
                                        </p:tgtEl>
                                        <p:attrNameLst>
                                          <p:attrName>style.visibility</p:attrName>
                                        </p:attrNameLst>
                                      </p:cBhvr>
                                      <p:to>
                                        <p:strVal val="visible"/>
                                      </p:to>
                                    </p:set>
                                    <p:animEffect transition="in" filter="diamond(in)">
                                      <p:cBhvr>
                                        <p:cTn id="10" dur="2000"/>
                                        <p:tgtEl>
                                          <p:spTgt spid="645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4556"/>
                                        </p:tgtEl>
                                        <p:attrNameLst>
                                          <p:attrName>style.visibility</p:attrName>
                                        </p:attrNameLst>
                                      </p:cBhvr>
                                      <p:to>
                                        <p:strVal val="visible"/>
                                      </p:to>
                                    </p:set>
                                    <p:animEffect transition="in" filter="diamond(in)">
                                      <p:cBhvr>
                                        <p:cTn id="15" dur="2000"/>
                                        <p:tgtEl>
                                          <p:spTgt spid="64556"/>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64557"/>
                                        </p:tgtEl>
                                        <p:attrNameLst>
                                          <p:attrName>style.visibility</p:attrName>
                                        </p:attrNameLst>
                                      </p:cBhvr>
                                      <p:to>
                                        <p:strVal val="visible"/>
                                      </p:to>
                                    </p:set>
                                    <p:animEffect transition="in" filter="diamond(in)">
                                      <p:cBhvr>
                                        <p:cTn id="18" dur="2000"/>
                                        <p:tgtEl>
                                          <p:spTgt spid="6455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64558"/>
                                        </p:tgtEl>
                                        <p:attrNameLst>
                                          <p:attrName>style.visibility</p:attrName>
                                        </p:attrNameLst>
                                      </p:cBhvr>
                                      <p:to>
                                        <p:strVal val="visible"/>
                                      </p:to>
                                    </p:set>
                                    <p:animEffect transition="in" filter="diamond(in)">
                                      <p:cBhvr>
                                        <p:cTn id="23" dur="2000"/>
                                        <p:tgtEl>
                                          <p:spTgt spid="64558"/>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64559"/>
                                        </p:tgtEl>
                                        <p:attrNameLst>
                                          <p:attrName>style.visibility</p:attrName>
                                        </p:attrNameLst>
                                      </p:cBhvr>
                                      <p:to>
                                        <p:strVal val="visible"/>
                                      </p:to>
                                    </p:set>
                                    <p:animEffect transition="in" filter="diamond(in)">
                                      <p:cBhvr>
                                        <p:cTn id="26" dur="2000"/>
                                        <p:tgtEl>
                                          <p:spTgt spid="6455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64560"/>
                                        </p:tgtEl>
                                        <p:attrNameLst>
                                          <p:attrName>style.visibility</p:attrName>
                                        </p:attrNameLst>
                                      </p:cBhvr>
                                      <p:to>
                                        <p:strVal val="visible"/>
                                      </p:to>
                                    </p:set>
                                    <p:animEffect transition="in" filter="diamond(in)">
                                      <p:cBhvr>
                                        <p:cTn id="31" dur="2000"/>
                                        <p:tgtEl>
                                          <p:spTgt spid="64560"/>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64562"/>
                                        </p:tgtEl>
                                        <p:attrNameLst>
                                          <p:attrName>style.visibility</p:attrName>
                                        </p:attrNameLst>
                                      </p:cBhvr>
                                      <p:to>
                                        <p:strVal val="visible"/>
                                      </p:to>
                                    </p:set>
                                    <p:animEffect transition="in" filter="diamond(in)">
                                      <p:cBhvr>
                                        <p:cTn id="34" dur="2000"/>
                                        <p:tgtEl>
                                          <p:spTgt spid="6456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64563"/>
                                        </p:tgtEl>
                                        <p:attrNameLst>
                                          <p:attrName>style.visibility</p:attrName>
                                        </p:attrNameLst>
                                      </p:cBhvr>
                                      <p:to>
                                        <p:strVal val="visible"/>
                                      </p:to>
                                    </p:set>
                                    <p:animEffect transition="in" filter="diamond(in)">
                                      <p:cBhvr>
                                        <p:cTn id="39" dur="2000"/>
                                        <p:tgtEl>
                                          <p:spTgt spid="64563"/>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64564"/>
                                        </p:tgtEl>
                                        <p:attrNameLst>
                                          <p:attrName>style.visibility</p:attrName>
                                        </p:attrNameLst>
                                      </p:cBhvr>
                                      <p:to>
                                        <p:strVal val="visible"/>
                                      </p:to>
                                    </p:set>
                                    <p:animEffect transition="in" filter="diamond(in)">
                                      <p:cBhvr>
                                        <p:cTn id="42" dur="2000"/>
                                        <p:tgtEl>
                                          <p:spTgt spid="6456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64565"/>
                                        </p:tgtEl>
                                        <p:attrNameLst>
                                          <p:attrName>style.visibility</p:attrName>
                                        </p:attrNameLst>
                                      </p:cBhvr>
                                      <p:to>
                                        <p:strVal val="visible"/>
                                      </p:to>
                                    </p:set>
                                    <p:animEffect transition="in" filter="diamond(in)">
                                      <p:cBhvr>
                                        <p:cTn id="47" dur="2000"/>
                                        <p:tgtEl>
                                          <p:spTgt spid="64565"/>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64566"/>
                                        </p:tgtEl>
                                        <p:attrNameLst>
                                          <p:attrName>style.visibility</p:attrName>
                                        </p:attrNameLst>
                                      </p:cBhvr>
                                      <p:to>
                                        <p:strVal val="visible"/>
                                      </p:to>
                                    </p:set>
                                    <p:animEffect transition="in" filter="diamond(in)">
                                      <p:cBhvr>
                                        <p:cTn id="50" dur="2000"/>
                                        <p:tgtEl>
                                          <p:spTgt spid="64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54" grpId="0"/>
      <p:bldP spid="64555" grpId="0"/>
      <p:bldP spid="64556" grpId="0"/>
      <p:bldP spid="64557" grpId="0"/>
      <p:bldP spid="64558" grpId="0"/>
      <p:bldP spid="64559" grpId="0"/>
      <p:bldP spid="64560" grpId="0"/>
      <p:bldP spid="64562" grpId="0"/>
      <p:bldP spid="64563" grpId="0"/>
      <p:bldP spid="64564" grpId="0"/>
      <p:bldP spid="64565" grpId="0"/>
      <p:bldP spid="645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noChangeArrowheads="1"/>
          </p:cNvSpPr>
          <p:nvPr>
            <p:ph idx="1"/>
          </p:nvPr>
        </p:nvSpPr>
        <p:spPr>
          <a:xfrm>
            <a:off x="5095875" y="2362200"/>
            <a:ext cx="3921125" cy="4724400"/>
          </a:xfrm>
        </p:spPr>
        <p:txBody>
          <a:bodyPr/>
          <a:lstStyle/>
          <a:p>
            <a:pPr marL="0" indent="0" eaLnBrk="1" hangingPunct="1">
              <a:buFontTx/>
              <a:buNone/>
            </a:pPr>
            <a:r>
              <a:rPr lang="en-US" altLang="en-US" sz="2800" dirty="0" smtClean="0">
                <a:latin typeface="Times New Roman" panose="02020603050405020304" pitchFamily="18" charset="0"/>
                <a:cs typeface="Times New Roman" panose="02020603050405020304" pitchFamily="18" charset="0"/>
              </a:rPr>
              <a:t>- </a:t>
            </a:r>
            <a:r>
              <a:rPr lang="vi-VN" altLang="en-US" sz="2800" dirty="0" smtClean="0">
                <a:latin typeface="Times New Roman" panose="02020603050405020304" pitchFamily="18" charset="0"/>
                <a:cs typeface="Times New Roman" panose="02020603050405020304" pitchFamily="18" charset="0"/>
              </a:rPr>
              <a:t>Trồng cây dứa dại và một số cây khác làm thành hàng rào dày bao quanh khu trồng rừng</a:t>
            </a:r>
            <a:r>
              <a:rPr lang="en-US" altLang="en-US" sz="2800" dirty="0" smtClean="0">
                <a:latin typeface="Times New Roman" panose="02020603050405020304" pitchFamily="18" charset="0"/>
                <a:cs typeface="Times New Roman" panose="02020603050405020304" pitchFamily="18" charset="0"/>
              </a:rPr>
              <a:t>.</a:t>
            </a:r>
            <a:endParaRPr lang="vi-VN" altLang="en-US" sz="2800" dirty="0" smtClean="0">
              <a:latin typeface="Times New Roman" panose="02020603050405020304" pitchFamily="18" charset="0"/>
              <a:cs typeface="Times New Roman" panose="02020603050405020304" pitchFamily="18" charset="0"/>
            </a:endParaRPr>
          </a:p>
          <a:p>
            <a:pPr marL="0" indent="0" eaLnBrk="1" hangingPunct="1">
              <a:buFontTx/>
              <a:buNone/>
            </a:pPr>
            <a:r>
              <a:rPr lang="en-US" altLang="en-US" sz="2800" dirty="0" smtClean="0">
                <a:latin typeface="Times New Roman" panose="02020603050405020304" pitchFamily="18" charset="0"/>
                <a:cs typeface="Times New Roman" panose="02020603050405020304" pitchFamily="18" charset="0"/>
              </a:rPr>
              <a:t>- </a:t>
            </a:r>
            <a:r>
              <a:rPr lang="vi-VN" altLang="en-US" sz="2800" dirty="0" smtClean="0">
                <a:latin typeface="Times New Roman" panose="02020603050405020304" pitchFamily="18" charset="0"/>
                <a:cs typeface="Times New Roman" panose="02020603050405020304" pitchFamily="18" charset="0"/>
              </a:rPr>
              <a:t>Với cây trồng phân tán làm rào bằng tre nứa bao quanh từng cây</a:t>
            </a:r>
            <a:r>
              <a:rPr lang="en-US" altLang="en-US" sz="2800" dirty="0" smtClean="0">
                <a:latin typeface="Times New Roman" panose="02020603050405020304" pitchFamily="18" charset="0"/>
                <a:cs typeface="Times New Roman" panose="02020603050405020304" pitchFamily="18" charset="0"/>
              </a:rPr>
              <a:t>.</a:t>
            </a:r>
            <a:endParaRPr lang="vi-VN" altLang="en-US" sz="2800" dirty="0" smtClean="0">
              <a:latin typeface="Times New Roman" panose="02020603050405020304" pitchFamily="18" charset="0"/>
              <a:cs typeface="Times New Roman" panose="02020603050405020304" pitchFamily="18" charset="0"/>
            </a:endParaRPr>
          </a:p>
        </p:txBody>
      </p:sp>
      <p:sp>
        <p:nvSpPr>
          <p:cNvPr id="7171" name="Title 1"/>
          <p:cNvSpPr>
            <a:spLocks noGrp="1"/>
          </p:cNvSpPr>
          <p:nvPr>
            <p:ph type="title"/>
          </p:nvPr>
        </p:nvSpPr>
        <p:spPr>
          <a:xfrm>
            <a:off x="26988" y="533400"/>
            <a:ext cx="9002712" cy="354013"/>
          </a:xfrm>
        </p:spPr>
        <p:txBody>
          <a:bodyPr rtlCol="0">
            <a:normAutofit fontScale="90000"/>
          </a:bodyPr>
          <a:lstStyle/>
          <a:p>
            <a:pPr algn="l" eaLnBrk="1" fontAlgn="auto" hangingPunct="1">
              <a:spcAft>
                <a:spcPts val="0"/>
              </a:spcAft>
              <a:defRPr/>
            </a:pPr>
            <a:r>
              <a:rPr lang="en-US" sz="3600" b="1" dirty="0" smtClean="0">
                <a:solidFill>
                  <a:srgbClr val="FF0000"/>
                </a:solidFill>
                <a:latin typeface="Times New Roman" panose="02020603050405020304" pitchFamily="18" charset="0"/>
                <a:cs typeface="Times New Roman" panose="02020603050405020304" pitchFamily="18" charset="0"/>
              </a:rPr>
              <a:t>1.3</a:t>
            </a:r>
            <a:r>
              <a:rPr lang="vi-VN" sz="3600" b="1" dirty="0" smtClean="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Những công việc chăm sóc rừng sau khi trồng</a:t>
            </a:r>
            <a:br>
              <a:rPr lang="vi-VN" sz="3600" b="1" dirty="0">
                <a:solidFill>
                  <a:srgbClr val="FF0000"/>
                </a:solidFill>
                <a:latin typeface="Times New Roman" panose="02020603050405020304" pitchFamily="18" charset="0"/>
                <a:cs typeface="Times New Roman" panose="02020603050405020304" pitchFamily="18" charset="0"/>
              </a:rPr>
            </a:br>
            <a:endParaRPr lang="vi-VN" sz="4800" b="1" u="sng" dirty="0">
              <a:solidFill>
                <a:srgbClr val="7030A0"/>
              </a:solidFill>
              <a:latin typeface="Times New Roman" panose="02020603050405020304" pitchFamily="18" charset="0"/>
              <a:cs typeface="Times New Roman" panose="02020603050405020304" pitchFamily="18" charset="0"/>
            </a:endParaRPr>
          </a:p>
        </p:txBody>
      </p:sp>
      <p:pic>
        <p:nvPicPr>
          <p:cNvPr id="15364" name="Picture 4" descr="Káº¿t quáº£ hÃ¬nh áº£nh cho hÃ ng rÃ o cÃ¢y r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7825"/>
            <a:ext cx="4994275"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009023" y="1647825"/>
            <a:ext cx="4648200" cy="585788"/>
          </a:xfrm>
          <a:prstGeom prst="rect">
            <a:avLst/>
          </a:prstGeom>
        </p:spPr>
        <p:txBody>
          <a:bodyPr>
            <a:spAutoFit/>
          </a:bodyPr>
          <a:lstStyle/>
          <a:p>
            <a:pPr eaLnBrk="1" hangingPunct="1">
              <a:defRPr/>
            </a:pPr>
            <a:r>
              <a:rPr lang="vi-VN" sz="3200" b="1" dirty="0" smtClean="0">
                <a:solidFill>
                  <a:srgbClr val="FF0000"/>
                </a:solidFill>
                <a:latin typeface="+mj-lt"/>
              </a:rPr>
              <a:t> </a:t>
            </a:r>
            <a:r>
              <a:rPr lang="vi-VN" sz="3200" b="1" dirty="0">
                <a:solidFill>
                  <a:srgbClr val="FF0000"/>
                </a:solidFill>
                <a:latin typeface="+mj-lt"/>
              </a:rPr>
              <a:t>Làm rào bảo vệ</a:t>
            </a:r>
            <a:endParaRPr lang="en-US" sz="3200" dirty="0">
              <a:solidFill>
                <a:srgbClr val="FF0000"/>
              </a:solidFill>
              <a:latin typeface="+mj-lt"/>
            </a:endParaRPr>
          </a:p>
        </p:txBody>
      </p:sp>
    </p:spTree>
    <p:extLst>
      <p:ext uri="{BB962C8B-B14F-4D97-AF65-F5344CB8AC3E}">
        <p14:creationId xmlns:p14="http://schemas.microsoft.com/office/powerpoint/2010/main" val="697658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 calcmode="lin" valueType="num">
                                      <p:cBhvr additive="base">
                                        <p:cTn id="12" dur="500" fill="hold"/>
                                        <p:tgtEl>
                                          <p:spTgt spid="15364"/>
                                        </p:tgtEl>
                                        <p:attrNameLst>
                                          <p:attrName>ppt_x</p:attrName>
                                        </p:attrNameLst>
                                      </p:cBhvr>
                                      <p:tavLst>
                                        <p:tav tm="0">
                                          <p:val>
                                            <p:strVal val="#ppt_x"/>
                                          </p:val>
                                        </p:tav>
                                        <p:tav tm="100000">
                                          <p:val>
                                            <p:strVal val="#ppt_x"/>
                                          </p:val>
                                        </p:tav>
                                      </p:tavLst>
                                    </p:anim>
                                    <p:anim calcmode="lin" valueType="num">
                                      <p:cBhvr additive="base">
                                        <p:cTn id="13" dur="500" fill="hold"/>
                                        <p:tgtEl>
                                          <p:spTgt spid="15364"/>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15362">
                                            <p:txEl>
                                              <p:pRg st="0" end="0"/>
                                            </p:txEl>
                                          </p:spTgt>
                                        </p:tgtEl>
                                        <p:attrNameLst>
                                          <p:attrName>style.visibility</p:attrName>
                                        </p:attrNameLst>
                                      </p:cBhvr>
                                      <p:to>
                                        <p:strVal val="visible"/>
                                      </p:to>
                                    </p:set>
                                    <p:animEffect transition="in" filter="barn(inVertical)">
                                      <p:cBhvr>
                                        <p:cTn id="16" dur="500"/>
                                        <p:tgtEl>
                                          <p:spTgt spid="15362">
                                            <p:txEl>
                                              <p:pRg st="0" end="0"/>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362">
                                            <p:txEl>
                                              <p:pRg st="1" end="1"/>
                                            </p:txEl>
                                          </p:spTgt>
                                        </p:tgtEl>
                                        <p:attrNameLst>
                                          <p:attrName>style.visibility</p:attrName>
                                        </p:attrNameLst>
                                      </p:cBhvr>
                                      <p:to>
                                        <p:strVal val="visible"/>
                                      </p:to>
                                    </p:set>
                                    <p:animEffect transition="in" filter="barn(inVertical)">
                                      <p:cBhvr>
                                        <p:cTn id="19" dur="500"/>
                                        <p:tgtEl>
                                          <p:spTgt spid="153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97794" y="1905000"/>
            <a:ext cx="2454518" cy="646331"/>
          </a:xfrm>
          <a:prstGeom prst="rect">
            <a:avLst/>
          </a:prstGeom>
        </p:spPr>
        <p:txBody>
          <a:bodyPr wrap="none">
            <a:spAutoFit/>
          </a:bodyPr>
          <a:lstStyle/>
          <a:p>
            <a:pPr eaLnBrk="1" fontAlgn="auto" hangingPunct="1">
              <a:spcAft>
                <a:spcPts val="0"/>
              </a:spcAft>
              <a:defRPr/>
            </a:pPr>
            <a:r>
              <a:rPr lang="vi-VN" sz="3600" b="1" dirty="0" smtClean="0">
                <a:solidFill>
                  <a:srgbClr val="FF0000"/>
                </a:solidFill>
                <a:latin typeface="+mj-lt"/>
              </a:rPr>
              <a:t>Phát </a:t>
            </a:r>
            <a:r>
              <a:rPr lang="vi-VN" sz="3600" b="1" dirty="0">
                <a:solidFill>
                  <a:srgbClr val="FF0000"/>
                </a:solidFill>
                <a:latin typeface="+mj-lt"/>
              </a:rPr>
              <a:t>quang</a:t>
            </a:r>
          </a:p>
        </p:txBody>
      </p:sp>
      <p:pic>
        <p:nvPicPr>
          <p:cNvPr id="1843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1638" y="1430338"/>
            <a:ext cx="5181600" cy="495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715000" y="2743200"/>
            <a:ext cx="3048000" cy="2308324"/>
          </a:xfrm>
          <a:prstGeom prst="rect">
            <a:avLst/>
          </a:prstGeom>
        </p:spPr>
        <p:txBody>
          <a:bodyPr>
            <a:spAutoFit/>
          </a:bodyPr>
          <a:lstStyle/>
          <a:p>
            <a:pPr eaLnBrk="1" fontAlgn="auto" hangingPunct="1">
              <a:spcBef>
                <a:spcPct val="20000"/>
              </a:spcBef>
              <a:spcAft>
                <a:spcPts val="0"/>
              </a:spcAft>
              <a:defRPr/>
            </a:pPr>
            <a:r>
              <a:rPr lang="vi-VN" sz="3600" dirty="0">
                <a:solidFill>
                  <a:prstClr val="black"/>
                </a:solidFill>
                <a:latin typeface="Times New Roman" panose="02020603050405020304" pitchFamily="18" charset="0"/>
                <a:cs typeface="+mn-cs"/>
              </a:rPr>
              <a:t>Chặt bỏ dây leo, cây hoang dại chèn ép cây rừng trồng</a:t>
            </a:r>
          </a:p>
        </p:txBody>
      </p:sp>
    </p:spTree>
    <p:extLst>
      <p:ext uri="{BB962C8B-B14F-4D97-AF65-F5344CB8AC3E}">
        <p14:creationId xmlns:p14="http://schemas.microsoft.com/office/powerpoint/2010/main" val="1856905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1418</TotalTime>
  <Words>1194</Words>
  <Application>Microsoft Office PowerPoint</Application>
  <PresentationFormat>On-screen Show (4:3)</PresentationFormat>
  <Paragraphs>174</Paragraphs>
  <Slides>33</Slides>
  <Notes>12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3" baseType="lpstr">
      <vt:lpstr>.VnTime</vt:lpstr>
      <vt:lpstr>Arial</vt:lpstr>
      <vt:lpstr>Calibri</vt:lpstr>
      <vt:lpstr>Constantia</vt:lpstr>
      <vt:lpstr>Times New Roman</vt:lpstr>
      <vt:lpstr>VNI-Bodon-Poster</vt:lpstr>
      <vt:lpstr>VNI-Times</vt:lpstr>
      <vt:lpstr>Wingdings</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1.3. Những công việc chăm sóc rừng sau khi trồng </vt:lpstr>
      <vt:lpstr>PowerPoint Presentation</vt:lpstr>
      <vt:lpstr>PowerPoint Presentation</vt:lpstr>
      <vt:lpstr>PowerPoint Presentation</vt:lpstr>
      <vt:lpstr>PowerPoint Presentation</vt:lpstr>
      <vt:lpstr>PowerPoint Presentation</vt:lpstr>
      <vt:lpstr>PowerPoint Presentation</vt:lpstr>
      <vt:lpstr>Trò chơi: Ai nhanh hơn trong 3 phút</vt:lpstr>
      <vt:lpstr>PowerPoint Presentation</vt:lpstr>
      <vt:lpstr>PowerPoint Presentation</vt:lpstr>
      <vt:lpstr>PowerPoint Presentation</vt:lpstr>
      <vt:lpstr>Có người nói rừng được phát triển hoặc bị tàn phá cũng không ảnh hưởng gì đến đời sống của những người sống ở thành phố hay vùng đồng bằng xa rừng. Điều đó đúng hay sai? Vì sao ?</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dc:creator>
  <cp:lastModifiedBy>ADMIN</cp:lastModifiedBy>
  <cp:revision>157</cp:revision>
  <dcterms:created xsi:type="dcterms:W3CDTF">2015-12-22T13:58:21Z</dcterms:created>
  <dcterms:modified xsi:type="dcterms:W3CDTF">2023-12-03T04:04:06Z</dcterms:modified>
</cp:coreProperties>
</file>