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1" r:id="rId3"/>
    <p:sldId id="290" r:id="rId4"/>
    <p:sldId id="274" r:id="rId5"/>
    <p:sldId id="291" r:id="rId6"/>
    <p:sldId id="294" r:id="rId7"/>
    <p:sldId id="266" r:id="rId8"/>
    <p:sldId id="292" r:id="rId9"/>
    <p:sldId id="276" r:id="rId10"/>
    <p:sldId id="295" r:id="rId11"/>
    <p:sldId id="260" r:id="rId12"/>
    <p:sldId id="279" r:id="rId13"/>
    <p:sldId id="280" r:id="rId14"/>
    <p:sldId id="296" r:id="rId15"/>
    <p:sldId id="283" r:id="rId16"/>
    <p:sldId id="284" r:id="rId17"/>
    <p:sldId id="297" r:id="rId18"/>
    <p:sldId id="258" r:id="rId19"/>
    <p:sldId id="298" r:id="rId20"/>
    <p:sldId id="299" r:id="rId21"/>
    <p:sldId id="300" r:id="rId22"/>
    <p:sldId id="301" r:id="rId23"/>
    <p:sldId id="302" r:id="rId24"/>
    <p:sldId id="285"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9/17/2023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90846"/>
            <a:ext cx="7924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 BÀI 3. QUY TRÌNH TRỒNG TRỌT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478"/>
            <a:ext cx="8229600" cy="1143000"/>
          </a:xfrm>
        </p:spPr>
        <p:txBody>
          <a:bodyPr>
            <a:normAutofit/>
          </a:bodyPr>
          <a:lstStyle/>
          <a:p>
            <a:pPr algn="l"/>
            <a:r>
              <a:rPr lang="en-US" sz="3200" dirty="0" err="1">
                <a:solidFill>
                  <a:srgbClr val="FF0000"/>
                </a:solidFill>
                <a:latin typeface="Times New Roman" panose="02020603050405020304" pitchFamily="18" charset="0"/>
                <a:cs typeface="Times New Roman" panose="02020603050405020304" pitchFamily="18" charset="0"/>
              </a:rPr>
              <a:t>Đối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giống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lúa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sao</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126" name="Picture 2"/>
          <p:cNvPicPr>
            <a:picLocks noGrp="1" noChangeAspect="1"/>
          </p:cNvPicPr>
          <p:nvPr>
            <p:ph idx="1"/>
          </p:nvPr>
        </p:nvPicPr>
        <p:blipFill>
          <a:blip r:embed="rId2"/>
          <a:stretch>
            <a:fillRect/>
          </a:stretch>
        </p:blipFill>
        <p:spPr>
          <a:xfrm>
            <a:off x="762000" y="1524000"/>
            <a:ext cx="4233545" cy="2098675"/>
          </a:xfrm>
          <a:prstGeom prst="rect">
            <a:avLst/>
          </a:prstGeom>
          <a:noFill/>
          <a:ln w="9525">
            <a:noFill/>
          </a:ln>
        </p:spPr>
      </p:pic>
      <p:sp>
        <p:nvSpPr>
          <p:cNvPr id="4" name="Right Arrow 3"/>
          <p:cNvSpPr/>
          <p:nvPr/>
        </p:nvSpPr>
        <p:spPr>
          <a:xfrm>
            <a:off x="5105400" y="23622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5" name="Cloud 4"/>
          <p:cNvSpPr/>
          <p:nvPr/>
        </p:nvSpPr>
        <p:spPr>
          <a:xfrm>
            <a:off x="5943600" y="1403034"/>
            <a:ext cx="3200400" cy="21641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mầm</a:t>
            </a:r>
            <a:endParaRPr lang="en-US" sz="2800" dirty="0">
              <a:latin typeface="Times New Roman" panose="02020603050405020304" pitchFamily="18" charset="0"/>
              <a:cs typeface="Times New Roman" panose="02020603050405020304" pitchFamily="18" charset="0"/>
            </a:endParaRPr>
          </a:p>
        </p:txBody>
      </p:sp>
      <p:sp>
        <p:nvSpPr>
          <p:cNvPr id="6" name="Rectangles 5"/>
          <p:cNvSpPr/>
          <p:nvPr/>
        </p:nvSpPr>
        <p:spPr>
          <a:xfrm>
            <a:off x="381000" y="3687445"/>
            <a:ext cx="8534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266700" y="4800600"/>
            <a:ext cx="86106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Để</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đảm</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bảo</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hạt</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giống</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hoặc</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cây</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con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khỏe</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mạnh</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sạch</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bệnh</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đủ</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số</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lượng</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giống</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để</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gieo</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trồng</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trên</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diện</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tích</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đất</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đã</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chuẩn</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bị</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trước</a:t>
            </a:r>
            <a:r>
              <a:rPr lang="en-US"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anim calcmode="lin" valueType="num">
                                      <p:cBhvr additive="base">
                                        <p:cTn id="13" dur="500" fill="hold"/>
                                        <p:tgtEl>
                                          <p:spTgt spid="126"/>
                                        </p:tgtEl>
                                        <p:attrNameLst>
                                          <p:attrName>ppt_x</p:attrName>
                                        </p:attrNameLst>
                                      </p:cBhvr>
                                      <p:tavLst>
                                        <p:tav tm="0">
                                          <p:val>
                                            <p:strVal val="#ppt_x"/>
                                          </p:val>
                                        </p:tav>
                                        <p:tav tm="100000">
                                          <p:val>
                                            <p:strVal val="#ppt_x"/>
                                          </p:val>
                                        </p:tav>
                                      </p:tavLst>
                                    </p:anim>
                                    <p:anim calcmode="lin" valueType="num">
                                      <p:cBhvr additive="base">
                                        <p:cTn id="14"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9067800" cy="523220"/>
          </a:xfrm>
          <a:prstGeom prst="rect">
            <a:avLst/>
          </a:prstGeom>
        </p:spPr>
        <p:txBody>
          <a:bodyPr wrap="square">
            <a:spAutoFit/>
          </a:bodyPr>
          <a:lstStyle/>
          <a:p>
            <a:r>
              <a:rPr lang="en-US" altLang="vi-VN" sz="2800" dirty="0" err="1">
                <a:solidFill>
                  <a:srgbClr val="FF0000"/>
                </a:solidFill>
                <a:latin typeface="Times New Roman" panose="02020603050405020304" pitchFamily="18" charset="0"/>
                <a:cs typeface="Times New Roman" panose="02020603050405020304" pitchFamily="18" charset="0"/>
              </a:rPr>
              <a:t>Quy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trình</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chuẩn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bị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giống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được</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thực</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hiện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theo</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quy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trình</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nào</a:t>
            </a:r>
            <a:r>
              <a:rPr lang="en-US" altLang="vi-VN" sz="2800" dirty="0">
                <a:solidFill>
                  <a:srgbClr val="FF0000"/>
                </a:solidFill>
                <a:latin typeface="Times New Roman" panose="02020603050405020304" pitchFamily="18" charset="0"/>
                <a:cs typeface="Times New Roman" panose="02020603050405020304" pitchFamily="18" charset="0"/>
              </a:rPr>
              <a:t>?</a:t>
            </a:r>
          </a:p>
        </p:txBody>
      </p:sp>
      <p:sp>
        <p:nvSpPr>
          <p:cNvPr id="3" name="Text Box 2"/>
          <p:cNvSpPr txBox="1"/>
          <p:nvPr/>
        </p:nvSpPr>
        <p:spPr>
          <a:xfrm>
            <a:off x="457200" y="536575"/>
            <a:ext cx="8686800" cy="313817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trồng</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cấy</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gieo</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hút</a:t>
            </a:r>
            <a:r>
              <a:rPr lang="en-US" dirty="0">
                <a:latin typeface="Times New Roman" panose="02020603050405020304" pitchFamily="18" charset="0"/>
                <a:cs typeface="Times New Roman" panose="02020603050405020304" pitchFamily="18" charset="0"/>
              </a:rPr>
              <a:t> no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con:</a:t>
            </a:r>
          </a:p>
          <a:p>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trồng</a:t>
            </a:r>
            <a:r>
              <a:rPr lang="en-US" dirty="0">
                <a:latin typeface="Times New Roman" panose="02020603050405020304" pitchFamily="18" charset="0"/>
                <a:cs typeface="Times New Roman" panose="02020603050405020304" pitchFamily="18" charset="0"/>
              </a:rPr>
              <a:t>.</a:t>
            </a:r>
          </a:p>
        </p:txBody>
      </p:sp>
      <p:pic>
        <p:nvPicPr>
          <p:cNvPr id="4" name="Content Placeholder 3" descr="2f4a834416bfc8292d88f14374a91a4a"/>
          <p:cNvPicPr>
            <a:picLocks noGrp="1" noChangeAspect="1"/>
          </p:cNvPicPr>
          <p:nvPr>
            <p:ph sz="half" idx="1"/>
          </p:nvPr>
        </p:nvPicPr>
        <p:blipFill>
          <a:blip r:embed="rId2"/>
          <a:stretch>
            <a:fillRect/>
          </a:stretch>
        </p:blipFill>
        <p:spPr>
          <a:xfrm>
            <a:off x="381000" y="3900805"/>
            <a:ext cx="4038600" cy="2576195"/>
          </a:xfrm>
          <a:prstGeom prst="rect">
            <a:avLst/>
          </a:prstGeom>
        </p:spPr>
      </p:pic>
      <p:pic>
        <p:nvPicPr>
          <p:cNvPr id="6" name="Content Placeholder 5" descr="hat-giong-mam-lua-mach-nay-mam"/>
          <p:cNvPicPr>
            <a:picLocks noGrp="1" noChangeAspect="1"/>
          </p:cNvPicPr>
          <p:nvPr>
            <p:ph sz="half" idx="2"/>
          </p:nvPr>
        </p:nvPicPr>
        <p:blipFill>
          <a:blip r:embed="rId3"/>
          <a:stretch>
            <a:fillRect/>
          </a:stretch>
        </p:blipFill>
        <p:spPr>
          <a:xfrm>
            <a:off x="4953000" y="3733800"/>
            <a:ext cx="4038600" cy="267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6595" y="-46638"/>
            <a:ext cx="8877782"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32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kumimoji="0" lang="en-US"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endParaRPr kumimoji="0" lang="en-US"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71433" y="523072"/>
            <a:ext cx="8488344" cy="2246769"/>
          </a:xfrm>
          <a:prstGeom prst="rect">
            <a:avLst/>
          </a:prstGeom>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yêu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kĩ</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3.Vì </a:t>
            </a:r>
            <a:r>
              <a:rPr lang="en-US" sz="2800" b="1" dirty="0" err="1">
                <a:solidFill>
                  <a:srgbClr val="0000FF"/>
                </a:solidFill>
                <a:latin typeface="Times New Roman" panose="02020603050405020304" pitchFamily="18" charset="0"/>
                <a:cs typeface="Times New Roman" panose="02020603050405020304" pitchFamily="18" charset="0"/>
              </a:rPr>
              <a:t>sao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đúng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đúng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kĩ</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thuật</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3" name="Content Placeholder 2" descr="cau-hoi-7-trang-17-cong-nghe-lop-7-chan-troi"/>
          <p:cNvPicPr>
            <a:picLocks noGrp="1" noChangeAspect="1"/>
          </p:cNvPicPr>
          <p:nvPr>
            <p:ph idx="1"/>
          </p:nvPr>
        </p:nvPicPr>
        <p:blipFill>
          <a:blip r:embed="rId2"/>
          <a:stretch>
            <a:fillRect/>
          </a:stretch>
        </p:blipFill>
        <p:spPr>
          <a:xfrm>
            <a:off x="1202055" y="2971800"/>
            <a:ext cx="6493510" cy="3391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53384"/>
            <a:ext cx="88777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 </a:t>
            </a:r>
            <a:r>
              <a:rPr kumimoji="0" 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 TRẢ LỜI:</a:t>
            </a: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57273" y="1167201"/>
            <a:ext cx="8488344" cy="6494085"/>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sym typeface="+mn-ea"/>
              </a:rPr>
              <a:t>1.</a:t>
            </a:r>
            <a:r>
              <a:rPr lang="vi-VN" sz="3200" dirty="0">
                <a:solidFill>
                  <a:srgbClr val="FF0000"/>
                </a:solidFill>
                <a:latin typeface="Times New Roman" panose="02020603050405020304" pitchFamily="18" charset="0"/>
                <a:cs typeface="Times New Roman" panose="02020603050405020304" pitchFamily="18" charset="0"/>
                <a:sym typeface="+mn-ea"/>
              </a:rPr>
              <a:t> </a:t>
            </a:r>
            <a:r>
              <a:rPr lang="vi-VN" sz="3200" dirty="0" smtClean="0">
                <a:solidFill>
                  <a:srgbClr val="FF0000"/>
                </a:solidFill>
                <a:latin typeface="Times New Roman" panose="02020603050405020304" pitchFamily="18" charset="0"/>
                <a:cs typeface="Times New Roman" panose="02020603050405020304" pitchFamily="18" charset="0"/>
                <a:sym typeface="+mn-ea"/>
              </a:rPr>
              <a:t>Quan </a:t>
            </a:r>
            <a:r>
              <a:rPr lang="vi-VN" sz="3200" dirty="0">
                <a:solidFill>
                  <a:srgbClr val="FF0000"/>
                </a:solidFill>
                <a:latin typeface="Times New Roman" panose="02020603050405020304" pitchFamily="18" charset="0"/>
                <a:cs typeface="Times New Roman" panose="02020603050405020304" pitchFamily="18" charset="0"/>
                <a:sym typeface="+mn-ea"/>
              </a:rPr>
              <a:t>sát hình </a:t>
            </a:r>
            <a:r>
              <a:rPr lang="en-US" altLang="vi-VN" sz="3200" dirty="0">
                <a:solidFill>
                  <a:srgbClr val="FF0000"/>
                </a:solidFill>
                <a:latin typeface="Times New Roman" panose="02020603050405020304" pitchFamily="18" charset="0"/>
                <a:cs typeface="Times New Roman" panose="02020603050405020304" pitchFamily="18" charset="0"/>
                <a:sym typeface="+mn-ea"/>
              </a:rPr>
              <a:t>3</a:t>
            </a:r>
            <a:r>
              <a:rPr lang="vi-VN" sz="3200" dirty="0">
                <a:solidFill>
                  <a:srgbClr val="FF0000"/>
                </a:solidFill>
                <a:latin typeface="Times New Roman" panose="02020603050405020304" pitchFamily="18" charset="0"/>
                <a:cs typeface="Times New Roman" panose="02020603050405020304" pitchFamily="18" charset="0"/>
                <a:sym typeface="+mn-ea"/>
              </a:rPr>
              <a:t>.5, ta thấy có </a:t>
            </a:r>
            <a:r>
              <a:rPr lang="en-US" altLang="vi-VN" sz="3200" dirty="0">
                <a:solidFill>
                  <a:srgbClr val="FF0000"/>
                </a:solidFill>
                <a:latin typeface="Times New Roman" panose="02020603050405020304" pitchFamily="18" charset="0"/>
                <a:cs typeface="Times New Roman" panose="02020603050405020304" pitchFamily="18" charset="0"/>
                <a:sym typeface="+mn-ea"/>
              </a:rPr>
              <a:t>2</a:t>
            </a:r>
            <a:r>
              <a:rPr lang="vi-VN" sz="3200" dirty="0">
                <a:solidFill>
                  <a:srgbClr val="FF0000"/>
                </a:solidFill>
                <a:latin typeface="Times New Roman" panose="02020603050405020304" pitchFamily="18" charset="0"/>
                <a:cs typeface="Times New Roman" panose="02020603050405020304" pitchFamily="18" charset="0"/>
                <a:sym typeface="+mn-ea"/>
              </a:rPr>
              <a:t> phương thức gieo trồng:</a:t>
            </a:r>
            <a:endParaRPr lang="vi-VN" sz="3200" dirty="0">
              <a:solidFill>
                <a:srgbClr val="FF0000"/>
              </a:solidFill>
              <a:latin typeface="Times New Roman" panose="02020603050405020304" pitchFamily="18" charset="0"/>
              <a:cs typeface="Times New Roman" panose="02020603050405020304" pitchFamily="18" charset="0"/>
            </a:endParaRPr>
          </a:p>
          <a:p>
            <a:r>
              <a:rPr lang="vi-VN" sz="3200" dirty="0">
                <a:solidFill>
                  <a:srgbClr val="FF0000"/>
                </a:solidFill>
                <a:latin typeface="Times New Roman" panose="02020603050405020304" pitchFamily="18" charset="0"/>
                <a:cs typeface="Times New Roman" panose="02020603050405020304" pitchFamily="18" charset="0"/>
                <a:sym typeface="+mn-ea"/>
              </a:rPr>
              <a:t>Hình </a:t>
            </a:r>
            <a:r>
              <a:rPr lang="en-US" altLang="vi-VN" sz="3200" dirty="0">
                <a:solidFill>
                  <a:srgbClr val="FF0000"/>
                </a:solidFill>
                <a:latin typeface="Times New Roman" panose="02020603050405020304" pitchFamily="18" charset="0"/>
                <a:cs typeface="Times New Roman" panose="02020603050405020304" pitchFamily="18" charset="0"/>
                <a:sym typeface="+mn-ea"/>
              </a:rPr>
              <a:t>a</a:t>
            </a:r>
            <a:r>
              <a:rPr lang="vi-VN" sz="3200" dirty="0">
                <a:solidFill>
                  <a:srgbClr val="FF0000"/>
                </a:solidFill>
                <a:latin typeface="Times New Roman" panose="02020603050405020304" pitchFamily="18" charset="0"/>
                <a:cs typeface="Times New Roman" panose="02020603050405020304" pitchFamily="18" charset="0"/>
                <a:sym typeface="+mn-ea"/>
              </a:rPr>
              <a:t>: phương thức gieo hạt</a:t>
            </a:r>
            <a:endParaRPr lang="vi-VN" sz="3200" dirty="0">
              <a:solidFill>
                <a:srgbClr val="FF0000"/>
              </a:solidFill>
              <a:latin typeface="Times New Roman" panose="02020603050405020304" pitchFamily="18" charset="0"/>
              <a:cs typeface="Times New Roman" panose="02020603050405020304" pitchFamily="18" charset="0"/>
            </a:endParaRPr>
          </a:p>
          <a:p>
            <a:r>
              <a:rPr lang="vi-VN" sz="3200" dirty="0">
                <a:solidFill>
                  <a:srgbClr val="FF0000"/>
                </a:solidFill>
                <a:latin typeface="Times New Roman" panose="02020603050405020304" pitchFamily="18" charset="0"/>
                <a:cs typeface="Times New Roman" panose="02020603050405020304" pitchFamily="18" charset="0"/>
                <a:sym typeface="+mn-ea"/>
              </a:rPr>
              <a:t>Hình </a:t>
            </a:r>
            <a:r>
              <a:rPr lang="en-US" altLang="vi-VN" sz="3200" dirty="0">
                <a:solidFill>
                  <a:srgbClr val="FF0000"/>
                </a:solidFill>
                <a:latin typeface="Times New Roman" panose="02020603050405020304" pitchFamily="18" charset="0"/>
                <a:cs typeface="Times New Roman" panose="02020603050405020304" pitchFamily="18" charset="0"/>
                <a:sym typeface="+mn-ea"/>
              </a:rPr>
              <a:t>b</a:t>
            </a:r>
            <a:r>
              <a:rPr lang="vi-VN" sz="3200" dirty="0">
                <a:solidFill>
                  <a:srgbClr val="FF0000"/>
                </a:solidFill>
                <a:latin typeface="Times New Roman" panose="02020603050405020304" pitchFamily="18" charset="0"/>
                <a:cs typeface="Times New Roman" panose="02020603050405020304" pitchFamily="18" charset="0"/>
                <a:sym typeface="+mn-ea"/>
              </a:rPr>
              <a:t>: phương thức trồng bằng cây con</a:t>
            </a:r>
            <a:endParaRPr lang="vi-VN" sz="3200" dirty="0">
              <a:solidFill>
                <a:srgbClr val="FF0000"/>
              </a:solidFill>
              <a:latin typeface="Times New Roman" panose="02020603050405020304" pitchFamily="18" charset="0"/>
              <a:cs typeface="Times New Roman" panose="02020603050405020304" pitchFamily="18" charset="0"/>
            </a:endParaRPr>
          </a:p>
          <a:p>
            <a:endParaRPr lang="vi-VN" sz="3200" b="1" dirty="0">
              <a:solidFill>
                <a:srgbClr val="FF0000"/>
              </a:solidFill>
              <a:latin typeface="Times New Roman" panose="02020603050405020304" pitchFamily="18" charset="0"/>
              <a:cs typeface="Times New Roman" panose="02020603050405020304" pitchFamily="18" charset="0"/>
            </a:endParaRPr>
          </a:p>
          <a:p>
            <a:r>
              <a:rPr lang="en-US" altLang="vi-VN" sz="3200" b="1" dirty="0">
                <a:solidFill>
                  <a:srgbClr val="FF0000"/>
                </a:solidFill>
                <a:latin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Đảm</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bảo</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thời</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vụ</a:t>
            </a:r>
            <a:r>
              <a:rPr lang="vi-VN" sz="3200" dirty="0">
                <a:solidFill>
                  <a:srgbClr val="FF0000"/>
                </a:solidFill>
                <a:latin typeface="Times New Roman" panose="02020603050405020304" pitchFamily="18" charset="0"/>
                <a:cs typeface="Times New Roman" panose="02020603050405020304" pitchFamily="18" charset="0"/>
              </a:rPr>
              <a:t>: Thời vụ gieo trồng là khoảng thời gian để gieo trồng đối với mỗi loại cây trồng.</a:t>
            </a:r>
          </a:p>
          <a:p>
            <a:endParaRPr lang="vi-VN" sz="3200" dirty="0">
              <a:solidFill>
                <a:srgbClr val="FF0000"/>
              </a:solidFill>
              <a:latin typeface="Times New Roman" panose="02020603050405020304" pitchFamily="18" charset="0"/>
              <a:cs typeface="Times New Roman" panose="02020603050405020304" pitchFamily="18" charset="0"/>
            </a:endParaRPr>
          </a:p>
          <a:p>
            <a:r>
              <a:rPr lang="en-US" altLang="vi-VN" sz="3200" b="1"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 Tác dụng: Gieo trồng đúng thời vụ đảm bảo cho cây trồng sinh trưởng, phát triển tốt cho năng suất cao; tránh được các rủi ro về thời tiết, sâu bệnh.</a:t>
            </a:r>
          </a:p>
          <a:p>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endParaRPr 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5117"/>
            <a:ext cx="8229600" cy="1143000"/>
          </a:xfrm>
        </p:spPr>
        <p:txBody>
          <a:bodyPr>
            <a:normAutofit/>
          </a:bodyPr>
          <a:lstStyle/>
          <a:p>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bước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gieo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trồng</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40970" y="685800"/>
            <a:ext cx="9014460" cy="5853430"/>
          </a:xfrm>
        </p:spPr>
        <p:txBody>
          <a:bodyPr>
            <a:noAutofit/>
          </a:bodyPr>
          <a:lstStyle/>
          <a:p>
            <a:pPr marL="0" indent="0">
              <a:buNone/>
            </a:pPr>
            <a:r>
              <a:rPr lang="en-US" sz="28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Bước</a:t>
            </a:r>
            <a:r>
              <a:rPr lang="en-US" sz="28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trồng</a:t>
            </a:r>
            <a:endParaRPr lang="en-US" sz="2800" dirty="0">
              <a:latin typeface="Times New Roman" panose="02020603050405020304" pitchFamily="18" charset="0"/>
              <a:cs typeface="Times New Roman" panose="02020603050405020304" pitchFamily="18" charset="0"/>
            </a:endParaRPr>
          </a:p>
          <a:p>
            <a:pPr marL="0" indent="0">
              <a:buNone/>
            </a:pPr>
            <a:r>
              <a:rPr lang="en-US" sz="28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Bước</a:t>
            </a:r>
            <a:r>
              <a:rPr lang="en-US" sz="28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ngâm</a:t>
            </a:r>
            <a:r>
              <a:rPr lang="en-US" sz="2800" dirty="0">
                <a:latin typeface="Times New Roman" panose="02020603050405020304" pitchFamily="18" charset="0"/>
                <a:cs typeface="Times New Roman" panose="02020603050405020304" pitchFamily="18" charset="0"/>
              </a:rPr>
              <a:t> ủ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xốp</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buNone/>
            </a:pPr>
            <a:r>
              <a:rPr lang="en-US" sz="2800" b="1" dirty="0" smtClean="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800" b="1" dirty="0" err="1" smtClean="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Bước</a:t>
            </a:r>
            <a:r>
              <a:rPr lang="en-US" sz="2800" b="1" dirty="0" smtClean="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8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trồng</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757"/>
            <a:ext cx="8458200" cy="35394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3200" b="1" dirty="0">
                <a:solidFill>
                  <a:srgbClr val="0000FF"/>
                </a:solidFill>
                <a:latin typeface="Times New Roman" panose="02020603050405020304" pitchFamily="18" charset="0"/>
                <a:cs typeface="Times New Roman" panose="02020603050405020304" pitchFamily="18" charset="0"/>
              </a:rPr>
              <a:t>1. Địa phương em có những thời vụ gieo trồng nào?</a:t>
            </a:r>
          </a:p>
          <a:p>
            <a:r>
              <a:rPr lang="vi-VN" sz="3200" b="1" dirty="0">
                <a:solidFill>
                  <a:srgbClr val="0000FF"/>
                </a:solidFill>
                <a:latin typeface="Times New Roman" panose="02020603050405020304" pitchFamily="18" charset="0"/>
                <a:cs typeface="Times New Roman" panose="02020603050405020304" pitchFamily="18" charset="0"/>
              </a:rPr>
              <a:t>2. Hãy kể tên một số loại cây trồng được gieo trồng vào thời vụ đó.</a:t>
            </a:r>
          </a:p>
          <a:p>
            <a:r>
              <a:rPr lang="vi-VN" sz="3200" b="1" dirty="0">
                <a:solidFill>
                  <a:srgbClr val="0000FF"/>
                </a:solidFill>
                <a:latin typeface="Times New Roman" panose="02020603050405020304" pitchFamily="18" charset="0"/>
                <a:cs typeface="Times New Roman" panose="02020603050405020304" pitchFamily="18" charset="0"/>
              </a:rPr>
              <a:t>3. Em hãy chọn lựa phương thức gieo trồng cho các loại cây sau đây: lúa, mía, ngô, sắn, cam, đỗ (đậu), …</a:t>
            </a:r>
          </a:p>
        </p:txBody>
      </p:sp>
      <p:sp>
        <p:nvSpPr>
          <p:cNvPr id="3" name="Text Box 2"/>
          <p:cNvSpPr txBox="1"/>
          <p:nvPr/>
        </p:nvSpPr>
        <p:spPr>
          <a:xfrm>
            <a:off x="2423795" y="346710"/>
            <a:ext cx="3900805" cy="706755"/>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2246769"/>
          </a:xfrm>
          <a:prstGeom prst="rect">
            <a:avLst/>
          </a:prstGeom>
        </p:spPr>
        <p:txBody>
          <a:bodyPr wrap="square">
            <a:spAutoFit/>
          </a:bodyPr>
          <a:lstStyle/>
          <a:p>
            <a:r>
              <a:rPr lang="vi-VN" sz="2800" b="1" dirty="0">
                <a:solidFill>
                  <a:srgbClr val="0000FF"/>
                </a:solidFill>
                <a:latin typeface="Times New Roman" panose="02020603050405020304" pitchFamily="18" charset="0"/>
                <a:cs typeface="Times New Roman" panose="02020603050405020304" pitchFamily="18" charset="0"/>
              </a:rPr>
              <a:t>1. Địa phương </a:t>
            </a:r>
            <a:r>
              <a:rPr lang="vi-VN" sz="2800" b="1" dirty="0" smtClean="0">
                <a:solidFill>
                  <a:srgbClr val="0000FF"/>
                </a:solidFill>
                <a:latin typeface="Times New Roman" panose="02020603050405020304" pitchFamily="18" charset="0"/>
                <a:cs typeface="Times New Roman" panose="02020603050405020304" pitchFamily="18" charset="0"/>
              </a:rPr>
              <a:t>em </a:t>
            </a:r>
            <a:r>
              <a:rPr lang="vi-VN" sz="2800" b="1" dirty="0">
                <a:solidFill>
                  <a:srgbClr val="0000FF"/>
                </a:solidFill>
                <a:latin typeface="Times New Roman" panose="02020603050405020304" pitchFamily="18" charset="0"/>
                <a:cs typeface="Times New Roman" panose="02020603050405020304" pitchFamily="18" charset="0"/>
              </a:rPr>
              <a:t>có những thời vụ gieo trồng nào?</a:t>
            </a:r>
          </a:p>
          <a:p>
            <a:r>
              <a:rPr lang="vi-VN" sz="2800" b="1" dirty="0">
                <a:solidFill>
                  <a:srgbClr val="0000FF"/>
                </a:solidFill>
                <a:latin typeface="Times New Roman" panose="02020603050405020304" pitchFamily="18" charset="0"/>
                <a:cs typeface="Times New Roman" panose="02020603050405020304" pitchFamily="18" charset="0"/>
              </a:rPr>
              <a:t>2. Hãy kể tên một số loại cây trồng được gieo trồng vào thời vụ đó.</a:t>
            </a:r>
          </a:p>
          <a:p>
            <a:r>
              <a:rPr lang="vi-VN" sz="2800" b="1" dirty="0">
                <a:solidFill>
                  <a:srgbClr val="0000FF"/>
                </a:solidFill>
                <a:latin typeface="Times New Roman" panose="02020603050405020304" pitchFamily="18" charset="0"/>
                <a:cs typeface="Times New Roman" panose="02020603050405020304" pitchFamily="18" charset="0"/>
              </a:rPr>
              <a:t>3. Em hãy chọn lựa phương thức gieo trồng cho các loại cây sau đây: lúa, mía, ngô, sắn, cam, đỗ (đậu), …</a:t>
            </a:r>
          </a:p>
        </p:txBody>
      </p:sp>
      <p:sp>
        <p:nvSpPr>
          <p:cNvPr id="3" name="Rectangle 2"/>
          <p:cNvSpPr/>
          <p:nvPr/>
        </p:nvSpPr>
        <p:spPr>
          <a:xfrm>
            <a:off x="304800" y="2570776"/>
            <a:ext cx="8686800" cy="3970318"/>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1. Ở địa phương em có 3 vụ gieo trồng là: </a:t>
            </a:r>
          </a:p>
          <a:p>
            <a:r>
              <a:rPr lang="vi-VN" sz="2800" dirty="0">
                <a:solidFill>
                  <a:srgbClr val="FF0000"/>
                </a:solidFill>
                <a:latin typeface="Times New Roman" panose="02020603050405020304" pitchFamily="18" charset="0"/>
                <a:cs typeface="Times New Roman" panose="02020603050405020304" pitchFamily="18" charset="0"/>
              </a:rPr>
              <a:t>   + Vụ xuân hè;</a:t>
            </a:r>
          </a:p>
          <a:p>
            <a:r>
              <a:rPr lang="vi-VN" sz="2800" dirty="0">
                <a:solidFill>
                  <a:srgbClr val="FF0000"/>
                </a:solidFill>
                <a:latin typeface="Times New Roman" panose="02020603050405020304" pitchFamily="18" charset="0"/>
                <a:cs typeface="Times New Roman" panose="02020603050405020304" pitchFamily="18" charset="0"/>
              </a:rPr>
              <a:t>   + Vụ hè thu;</a:t>
            </a:r>
          </a:p>
          <a:p>
            <a:r>
              <a:rPr lang="vi-VN" sz="2800" dirty="0">
                <a:solidFill>
                  <a:srgbClr val="FF0000"/>
                </a:solidFill>
                <a:latin typeface="Times New Roman" panose="02020603050405020304" pitchFamily="18" charset="0"/>
                <a:cs typeface="Times New Roman" panose="02020603050405020304" pitchFamily="18" charset="0"/>
              </a:rPr>
              <a:t>   + Vụ đông xuân</a:t>
            </a:r>
          </a:p>
          <a:p>
            <a:r>
              <a:rPr lang="vi-VN" sz="2800" dirty="0">
                <a:solidFill>
                  <a:srgbClr val="FF0000"/>
                </a:solidFill>
                <a:latin typeface="Times New Roman" panose="02020603050405020304" pitchFamily="18" charset="0"/>
                <a:cs typeface="Times New Roman" panose="02020603050405020304" pitchFamily="18" charset="0"/>
              </a:rPr>
              <a:t>2. Một số loại cây trồng được gieo trồng vào thời vụ đó là:</a:t>
            </a:r>
          </a:p>
          <a:p>
            <a:r>
              <a:rPr lang="vi-VN" sz="2800" dirty="0">
                <a:solidFill>
                  <a:srgbClr val="FF0000"/>
                </a:solidFill>
                <a:latin typeface="Times New Roman" panose="02020603050405020304" pitchFamily="18" charset="0"/>
                <a:cs typeface="Times New Roman" panose="02020603050405020304" pitchFamily="18" charset="0"/>
              </a:rPr>
              <a:t>   + Vụ xuân hè: lúa, ngô, cây cà chua, dưa chuột, bầu mướp, …</a:t>
            </a:r>
          </a:p>
          <a:p>
            <a:r>
              <a:rPr lang="vi-VN" sz="2800" dirty="0">
                <a:solidFill>
                  <a:srgbClr val="FF0000"/>
                </a:solidFill>
                <a:latin typeface="Times New Roman" panose="02020603050405020304" pitchFamily="18" charset="0"/>
                <a:cs typeface="Times New Roman" panose="02020603050405020304" pitchFamily="18" charset="0"/>
              </a:rPr>
              <a:t>   + Vụ hè thu: cây ổi, cây vải, lúa, ngô, cà rốt</a:t>
            </a:r>
          </a:p>
          <a:p>
            <a:r>
              <a:rPr lang="vi-VN" sz="2800" dirty="0">
                <a:solidFill>
                  <a:srgbClr val="FF0000"/>
                </a:solidFill>
                <a:latin typeface="Times New Roman" panose="02020603050405020304" pitchFamily="18" charset="0"/>
                <a:cs typeface="Times New Roman" panose="02020603050405020304" pitchFamily="18" charset="0"/>
              </a:rPr>
              <a:t>   + Vụ đông xuân: ngô, khoai, su hào, súp lơ, cải bắp,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FF0000"/>
                </a:solidFill>
                <a:latin typeface="Times New Roman" panose="02020603050405020304" pitchFamily="18" charset="0"/>
                <a:cs typeface="Times New Roman" panose="02020603050405020304" pitchFamily="18" charset="0"/>
              </a:rPr>
              <a:t>4</a:t>
            </a:r>
            <a:r>
              <a:rPr lang="en-US" sz="3600" b="1" dirty="0" smtClean="0">
                <a:solidFill>
                  <a:srgbClr val="FF0000"/>
                </a:solidFill>
                <a:latin typeface="Times New Roman" panose="02020603050405020304" pitchFamily="18" charset="0"/>
                <a:cs typeface="Times New Roman" panose="02020603050405020304" pitchFamily="18" charset="0"/>
              </a:rPr>
              <a:t>. CHĂM </a:t>
            </a:r>
            <a:r>
              <a:rPr lang="en-US" sz="3600" b="1" dirty="0">
                <a:solidFill>
                  <a:srgbClr val="FF0000"/>
                </a:solidFill>
                <a:latin typeface="Times New Roman" panose="02020603050405020304" pitchFamily="18" charset="0"/>
                <a:cs typeface="Times New Roman" panose="02020603050405020304" pitchFamily="18" charset="0"/>
              </a:rPr>
              <a:t>SÓC</a:t>
            </a:r>
          </a:p>
        </p:txBody>
      </p:sp>
      <p:sp>
        <p:nvSpPr>
          <p:cNvPr id="3" name="Content Placeholder 2"/>
          <p:cNvSpPr>
            <a:spLocks noGrp="1"/>
          </p:cNvSpPr>
          <p:nvPr>
            <p:ph sz="half" idx="1"/>
          </p:nvPr>
        </p:nvSpPr>
        <p:spPr>
          <a:xfrm>
            <a:off x="228600" y="1295400"/>
            <a:ext cx="4034155" cy="2438400"/>
          </a:xfrm>
        </p:spPr>
        <p:txBody>
          <a:bodyPr>
            <a:noAutofit/>
          </a:bodyPr>
          <a:lstStyle/>
          <a:p>
            <a:pPr marL="0" indent="0">
              <a:buNone/>
            </a:pP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So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sánh</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sự</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phát</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triển</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của</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2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cây</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trồng</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trong</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hình</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3.6.Nguyên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nhân</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tạo</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nên</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sự</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khác</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biệt</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là</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3200" dirty="0" err="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gì</a:t>
            </a:r>
            <a:r>
              <a:rPr lang="en-US" sz="32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a:t>
            </a:r>
          </a:p>
        </p:txBody>
      </p:sp>
      <p:pic>
        <p:nvPicPr>
          <p:cNvPr id="4" name="Content Placeholder 3" descr="cau-hoi-8-trang-18-cong-nghe-lop-7-chan-troi"/>
          <p:cNvPicPr>
            <a:picLocks noGrp="1" noChangeAspect="1"/>
          </p:cNvPicPr>
          <p:nvPr>
            <p:ph sz="half" idx="2"/>
          </p:nvPr>
        </p:nvPicPr>
        <p:blipFill>
          <a:blip r:embed="rId2"/>
          <a:stretch>
            <a:fillRect/>
          </a:stretch>
        </p:blipFill>
        <p:spPr>
          <a:xfrm>
            <a:off x="4495800" y="1122680"/>
            <a:ext cx="4424045" cy="2068195"/>
          </a:xfrm>
          <a:prstGeom prst="rect">
            <a:avLst/>
          </a:prstGeom>
        </p:spPr>
      </p:pic>
      <p:sp>
        <p:nvSpPr>
          <p:cNvPr id="100" name="Text Box 99"/>
          <p:cNvSpPr txBox="1"/>
          <p:nvPr/>
        </p:nvSpPr>
        <p:spPr>
          <a:xfrm>
            <a:off x="342264" y="3886200"/>
            <a:ext cx="8725535" cy="2554545"/>
          </a:xfrm>
          <a:prstGeom prst="rect">
            <a:avLst/>
          </a:prstGeom>
          <a:noFill/>
          <a:ln w="9525">
            <a:noFill/>
          </a:ln>
        </p:spPr>
        <p:txBody>
          <a:bodyPr wrap="square">
            <a:spAutoFit/>
          </a:bodyPr>
          <a:lstStyle/>
          <a:p>
            <a:pPr indent="0"/>
            <a:r>
              <a:rPr lang="en-US" sz="3200" b="0" dirty="0">
                <a:latin typeface="Times New Roman" panose="02020603050405020304" pitchFamily="18" charset="0"/>
              </a:rPr>
              <a:t> </a:t>
            </a:r>
            <a:r>
              <a:rPr lang="en-US" sz="3200" b="0" dirty="0" err="1">
                <a:latin typeface="Times New Roman" panose="02020603050405020304" pitchFamily="18" charset="0"/>
              </a:rPr>
              <a:t>Cùng</a:t>
            </a:r>
            <a:r>
              <a:rPr lang="en-US" sz="3200" b="0" dirty="0">
                <a:latin typeface="Times New Roman" panose="02020603050405020304" pitchFamily="18" charset="0"/>
              </a:rPr>
              <a:t> </a:t>
            </a:r>
            <a:r>
              <a:rPr lang="en-US" sz="3200" b="0" dirty="0" err="1">
                <a:latin typeface="Times New Roman" panose="02020603050405020304" pitchFamily="18" charset="0"/>
              </a:rPr>
              <a:t>một</a:t>
            </a:r>
            <a:r>
              <a:rPr lang="en-US" sz="3200" b="0" dirty="0">
                <a:latin typeface="Times New Roman" panose="02020603050405020304" pitchFamily="18" charset="0"/>
              </a:rPr>
              <a:t> </a:t>
            </a:r>
            <a:r>
              <a:rPr lang="en-US" sz="3200" b="0" dirty="0" err="1">
                <a:latin typeface="Times New Roman" panose="02020603050405020304" pitchFamily="18" charset="0"/>
              </a:rPr>
              <a:t>giống</a:t>
            </a:r>
            <a:r>
              <a:rPr lang="en-US" sz="3200" b="0" dirty="0">
                <a:latin typeface="Times New Roman" panose="02020603050405020304" pitchFamily="18" charset="0"/>
              </a:rPr>
              <a:t> </a:t>
            </a:r>
            <a:r>
              <a:rPr lang="en-US" sz="3200" b="0" dirty="0" err="1">
                <a:latin typeface="Times New Roman" panose="02020603050405020304" pitchFamily="18" charset="0"/>
              </a:rPr>
              <a:t>cây</a:t>
            </a:r>
            <a:r>
              <a:rPr lang="en-US" sz="3200" b="0" dirty="0">
                <a:latin typeface="Times New Roman" panose="02020603050405020304" pitchFamily="18" charset="0"/>
              </a:rPr>
              <a:t> </a:t>
            </a:r>
            <a:r>
              <a:rPr lang="en-US" sz="3200" b="0" dirty="0" err="1">
                <a:latin typeface="Times New Roman" panose="02020603050405020304" pitchFamily="18" charset="0"/>
              </a:rPr>
              <a:t>nhưng</a:t>
            </a:r>
            <a:r>
              <a:rPr lang="en-US" sz="3200" b="0" dirty="0">
                <a:latin typeface="Times New Roman" panose="02020603050405020304" pitchFamily="18" charset="0"/>
              </a:rPr>
              <a:t> </a:t>
            </a:r>
            <a:r>
              <a:rPr lang="en-US" sz="3200" b="0" dirty="0" err="1">
                <a:latin typeface="Times New Roman" panose="02020603050405020304" pitchFamily="18" charset="0"/>
              </a:rPr>
              <a:t>có</a:t>
            </a:r>
            <a:r>
              <a:rPr lang="en-US" sz="3200" b="0" dirty="0">
                <a:latin typeface="Times New Roman" panose="02020603050405020304" pitchFamily="18" charset="0"/>
              </a:rPr>
              <a:t> </a:t>
            </a:r>
            <a:r>
              <a:rPr lang="en-US" sz="3200" b="0" dirty="0" err="1">
                <a:latin typeface="Times New Roman" panose="02020603050405020304" pitchFamily="18" charset="0"/>
              </a:rPr>
              <a:t>những</a:t>
            </a:r>
            <a:r>
              <a:rPr lang="en-US" sz="3200" b="0" dirty="0">
                <a:latin typeface="Times New Roman" panose="02020603050405020304" pitchFamily="18" charset="0"/>
              </a:rPr>
              <a:t> </a:t>
            </a:r>
            <a:r>
              <a:rPr lang="en-US" sz="3200" b="0" dirty="0" err="1">
                <a:latin typeface="Times New Roman" panose="02020603050405020304" pitchFamily="18" charset="0"/>
              </a:rPr>
              <a:t>cây</a:t>
            </a:r>
            <a:r>
              <a:rPr lang="en-US" sz="3200" b="0" dirty="0">
                <a:latin typeface="Times New Roman" panose="02020603050405020304" pitchFamily="18" charset="0"/>
              </a:rPr>
              <a:t> </a:t>
            </a:r>
            <a:r>
              <a:rPr lang="en-US" sz="3200" b="0" dirty="0" err="1">
                <a:latin typeface="Times New Roman" panose="02020603050405020304" pitchFamily="18" charset="0"/>
              </a:rPr>
              <a:t>có</a:t>
            </a:r>
            <a:r>
              <a:rPr lang="en-US" sz="3200" b="0" dirty="0">
                <a:latin typeface="Times New Roman" panose="02020603050405020304" pitchFamily="18" charset="0"/>
              </a:rPr>
              <a:t> </a:t>
            </a:r>
            <a:r>
              <a:rPr lang="en-US" sz="3200" b="0" dirty="0" err="1">
                <a:latin typeface="Times New Roman" panose="02020603050405020304" pitchFamily="18" charset="0"/>
              </a:rPr>
              <a:t>khả</a:t>
            </a:r>
            <a:r>
              <a:rPr lang="en-US" sz="3200" b="0" dirty="0">
                <a:latin typeface="Times New Roman" panose="02020603050405020304" pitchFamily="18" charset="0"/>
              </a:rPr>
              <a:t> </a:t>
            </a:r>
            <a:r>
              <a:rPr lang="en-US" sz="3200" b="0" dirty="0" err="1">
                <a:latin typeface="Times New Roman" panose="02020603050405020304" pitchFamily="18" charset="0"/>
              </a:rPr>
              <a:t>năng</a:t>
            </a:r>
            <a:r>
              <a:rPr lang="en-US" sz="3200" b="0" dirty="0">
                <a:latin typeface="Times New Roman" panose="02020603050405020304" pitchFamily="18" charset="0"/>
              </a:rPr>
              <a:t> </a:t>
            </a:r>
            <a:r>
              <a:rPr lang="en-US" sz="3200" b="0" dirty="0" err="1">
                <a:latin typeface="Times New Roman" panose="02020603050405020304" pitchFamily="18" charset="0"/>
              </a:rPr>
              <a:t>phát</a:t>
            </a:r>
            <a:r>
              <a:rPr lang="en-US" sz="3200" b="0" dirty="0">
                <a:latin typeface="Times New Roman" panose="02020603050405020304" pitchFamily="18" charset="0"/>
              </a:rPr>
              <a:t> </a:t>
            </a:r>
            <a:r>
              <a:rPr lang="en-US" sz="3200" b="0" dirty="0" err="1">
                <a:latin typeface="Times New Roman" panose="02020603050405020304" pitchFamily="18" charset="0"/>
              </a:rPr>
              <a:t>triển</a:t>
            </a:r>
            <a:r>
              <a:rPr lang="en-US" sz="3200" b="0" dirty="0">
                <a:latin typeface="Times New Roman" panose="02020603050405020304" pitchFamily="18" charset="0"/>
              </a:rPr>
              <a:t> </a:t>
            </a:r>
            <a:r>
              <a:rPr lang="en-US" sz="3200" b="0" dirty="0" err="1">
                <a:latin typeface="Times New Roman" panose="02020603050405020304" pitchFamily="18" charset="0"/>
              </a:rPr>
              <a:t>tốt</a:t>
            </a:r>
            <a:r>
              <a:rPr lang="en-US" sz="3200" b="0" dirty="0">
                <a:latin typeface="Times New Roman" panose="02020603050405020304" pitchFamily="18" charset="0"/>
              </a:rPr>
              <a:t>, </a:t>
            </a:r>
            <a:r>
              <a:rPr lang="en-US" sz="3200" b="0" dirty="0" err="1">
                <a:latin typeface="Times New Roman" panose="02020603050405020304" pitchFamily="18" charset="0"/>
              </a:rPr>
              <a:t>có</a:t>
            </a:r>
            <a:r>
              <a:rPr lang="en-US" sz="3200" b="0" dirty="0">
                <a:latin typeface="Times New Roman" panose="02020603050405020304" pitchFamily="18" charset="0"/>
              </a:rPr>
              <a:t> </a:t>
            </a:r>
            <a:r>
              <a:rPr lang="en-US" sz="3200" b="0" dirty="0" err="1">
                <a:latin typeface="Times New Roman" panose="02020603050405020304" pitchFamily="18" charset="0"/>
              </a:rPr>
              <a:t>cây</a:t>
            </a:r>
            <a:r>
              <a:rPr lang="en-US" sz="3200" b="0" dirty="0">
                <a:latin typeface="Times New Roman" panose="02020603050405020304" pitchFamily="18" charset="0"/>
              </a:rPr>
              <a:t> </a:t>
            </a:r>
            <a:r>
              <a:rPr lang="en-US" sz="3200" b="0" dirty="0" err="1">
                <a:latin typeface="Times New Roman" panose="02020603050405020304" pitchFamily="18" charset="0"/>
              </a:rPr>
              <a:t>có</a:t>
            </a:r>
            <a:r>
              <a:rPr lang="en-US" sz="3200" b="0" dirty="0">
                <a:latin typeface="Times New Roman" panose="02020603050405020304" pitchFamily="18" charset="0"/>
              </a:rPr>
              <a:t> </a:t>
            </a:r>
            <a:r>
              <a:rPr lang="en-US" sz="3200" b="0" dirty="0" err="1">
                <a:latin typeface="Times New Roman" panose="02020603050405020304" pitchFamily="18" charset="0"/>
              </a:rPr>
              <a:t>sức</a:t>
            </a:r>
            <a:r>
              <a:rPr lang="en-US" sz="3200" b="0" dirty="0">
                <a:latin typeface="Times New Roman" panose="02020603050405020304" pitchFamily="18" charset="0"/>
              </a:rPr>
              <a:t> </a:t>
            </a:r>
            <a:r>
              <a:rPr lang="en-US" sz="3200" b="0" dirty="0" err="1">
                <a:latin typeface="Times New Roman" panose="02020603050405020304" pitchFamily="18" charset="0"/>
              </a:rPr>
              <a:t>sống</a:t>
            </a:r>
            <a:r>
              <a:rPr lang="en-US" sz="3200" b="0" dirty="0">
                <a:latin typeface="Times New Roman" panose="02020603050405020304" pitchFamily="18" charset="0"/>
              </a:rPr>
              <a:t> </a:t>
            </a:r>
            <a:r>
              <a:rPr lang="en-US" sz="3200" b="0" dirty="0" err="1">
                <a:latin typeface="Times New Roman" panose="02020603050405020304" pitchFamily="18" charset="0"/>
              </a:rPr>
              <a:t>kém</a:t>
            </a:r>
            <a:r>
              <a:rPr lang="en-US" sz="3200" b="0" dirty="0">
                <a:latin typeface="Times New Roman" panose="02020603050405020304" pitchFamily="18" charset="0"/>
              </a:rPr>
              <a:t>. </a:t>
            </a:r>
            <a:r>
              <a:rPr lang="en-US" sz="3200" b="0" dirty="0" err="1">
                <a:latin typeface="Times New Roman" panose="02020603050405020304" pitchFamily="18" charset="0"/>
              </a:rPr>
              <a:t>Vì</a:t>
            </a:r>
            <a:r>
              <a:rPr lang="en-US" sz="3200" b="0" dirty="0">
                <a:latin typeface="Times New Roman" panose="02020603050405020304" pitchFamily="18" charset="0"/>
              </a:rPr>
              <a:t> </a:t>
            </a:r>
            <a:r>
              <a:rPr lang="en-US" sz="3200" b="0" dirty="0" err="1">
                <a:latin typeface="Times New Roman" panose="02020603050405020304" pitchFamily="18" charset="0"/>
              </a:rPr>
              <a:t>vậy</a:t>
            </a:r>
            <a:r>
              <a:rPr lang="en-US" sz="3200" b="0" dirty="0">
                <a:latin typeface="Times New Roman" panose="02020603050405020304" pitchFamily="18" charset="0"/>
              </a:rPr>
              <a:t> </a:t>
            </a:r>
            <a:r>
              <a:rPr lang="en-US" sz="3200" b="0" dirty="0" err="1">
                <a:latin typeface="Times New Roman" panose="02020603050405020304" pitchFamily="18" charset="0"/>
              </a:rPr>
              <a:t>khi</a:t>
            </a:r>
            <a:r>
              <a:rPr lang="en-US" sz="3200" b="0" dirty="0">
                <a:latin typeface="Times New Roman" panose="02020603050405020304" pitchFamily="18" charset="0"/>
              </a:rPr>
              <a:t> </a:t>
            </a:r>
            <a:r>
              <a:rPr lang="en-US" sz="3200" b="0" dirty="0" err="1">
                <a:latin typeface="Times New Roman" panose="02020603050405020304" pitchFamily="18" charset="0"/>
              </a:rPr>
              <a:t>trồng</a:t>
            </a:r>
            <a:r>
              <a:rPr lang="en-US" sz="3200" b="0" dirty="0">
                <a:latin typeface="Times New Roman" panose="02020603050405020304" pitchFamily="18" charset="0"/>
              </a:rPr>
              <a:t> </a:t>
            </a:r>
            <a:r>
              <a:rPr lang="en-US" sz="3200" b="0" dirty="0" err="1">
                <a:latin typeface="Times New Roman" panose="02020603050405020304" pitchFamily="18" charset="0"/>
              </a:rPr>
              <a:t>cây</a:t>
            </a:r>
            <a:r>
              <a:rPr lang="en-US" sz="3200" b="0" dirty="0">
                <a:latin typeface="Times New Roman" panose="02020603050405020304" pitchFamily="18" charset="0"/>
              </a:rPr>
              <a:t> </a:t>
            </a:r>
            <a:r>
              <a:rPr lang="en-US" sz="3200" b="0" dirty="0" err="1">
                <a:latin typeface="Times New Roman" panose="02020603050405020304" pitchFamily="18" charset="0"/>
              </a:rPr>
              <a:t>phải</a:t>
            </a:r>
            <a:r>
              <a:rPr lang="en-US" sz="3200" b="0" dirty="0">
                <a:latin typeface="Times New Roman" panose="02020603050405020304" pitchFamily="18" charset="0"/>
              </a:rPr>
              <a:t> </a:t>
            </a:r>
            <a:r>
              <a:rPr lang="en-US" sz="3200" b="0" dirty="0" err="1">
                <a:latin typeface="Times New Roman" panose="02020603050405020304" pitchFamily="18" charset="0"/>
              </a:rPr>
              <a:t>lựa</a:t>
            </a:r>
            <a:r>
              <a:rPr lang="en-US" sz="3200" b="0" dirty="0">
                <a:latin typeface="Times New Roman" panose="02020603050405020304" pitchFamily="18" charset="0"/>
              </a:rPr>
              <a:t> </a:t>
            </a:r>
            <a:r>
              <a:rPr lang="en-US" sz="3200" b="0" dirty="0" err="1">
                <a:latin typeface="Times New Roman" panose="02020603050405020304" pitchFamily="18" charset="0"/>
              </a:rPr>
              <a:t>chọn</a:t>
            </a:r>
            <a:r>
              <a:rPr lang="en-US" sz="3200" b="0" dirty="0">
                <a:latin typeface="Times New Roman" panose="02020603050405020304" pitchFamily="18" charset="0"/>
              </a:rPr>
              <a:t> </a:t>
            </a:r>
            <a:r>
              <a:rPr lang="en-US" sz="3200" b="0" dirty="0" err="1">
                <a:latin typeface="Times New Roman" panose="02020603050405020304" pitchFamily="18" charset="0"/>
              </a:rPr>
              <a:t>giống</a:t>
            </a:r>
            <a:r>
              <a:rPr lang="en-US" sz="3200" b="0" dirty="0">
                <a:latin typeface="Times New Roman" panose="02020603050405020304" pitchFamily="18" charset="0"/>
              </a:rPr>
              <a:t> </a:t>
            </a:r>
            <a:r>
              <a:rPr lang="en-US" sz="3200" b="0" dirty="0" err="1">
                <a:latin typeface="Times New Roman" panose="02020603050405020304" pitchFamily="18" charset="0"/>
              </a:rPr>
              <a:t>cây</a:t>
            </a:r>
            <a:r>
              <a:rPr lang="en-US" sz="3200" b="0" dirty="0">
                <a:latin typeface="Times New Roman" panose="02020603050405020304" pitchFamily="18" charset="0"/>
              </a:rPr>
              <a:t> con </a:t>
            </a:r>
            <a:r>
              <a:rPr lang="en-US" sz="3200" b="0" dirty="0" err="1">
                <a:latin typeface="Times New Roman" panose="02020603050405020304" pitchFamily="18" charset="0"/>
              </a:rPr>
              <a:t>khoẻ</a:t>
            </a:r>
            <a:r>
              <a:rPr lang="en-US" sz="3200" b="0" dirty="0">
                <a:latin typeface="Times New Roman" panose="02020603050405020304" pitchFamily="18" charset="0"/>
              </a:rPr>
              <a:t> </a:t>
            </a:r>
            <a:r>
              <a:rPr lang="en-US" sz="3200" b="0" dirty="0" err="1">
                <a:latin typeface="Times New Roman" panose="02020603050405020304" pitchFamily="18" charset="0"/>
              </a:rPr>
              <a:t>mạnh</a:t>
            </a:r>
            <a:r>
              <a:rPr lang="en-US" sz="3200" b="0" dirty="0">
                <a:latin typeface="Times New Roman" panose="02020603050405020304" pitchFamily="18" charset="0"/>
              </a:rPr>
              <a:t> </a:t>
            </a:r>
            <a:r>
              <a:rPr lang="en-US" sz="3200" b="0" dirty="0" err="1">
                <a:latin typeface="Times New Roman" panose="02020603050405020304" pitchFamily="18" charset="0"/>
              </a:rPr>
              <a:t>như</a:t>
            </a:r>
            <a:r>
              <a:rPr lang="en-US" sz="3200" b="0" dirty="0">
                <a:latin typeface="Times New Roman" panose="02020603050405020304" pitchFamily="18" charset="0"/>
              </a:rPr>
              <a:t> </a:t>
            </a:r>
            <a:r>
              <a:rPr lang="en-US" sz="3200" b="0" dirty="0" err="1">
                <a:latin typeface="Times New Roman" panose="02020603050405020304" pitchFamily="18" charset="0"/>
              </a:rPr>
              <a:t>nhau</a:t>
            </a:r>
            <a:r>
              <a:rPr lang="en-US" sz="3200" b="0" dirty="0">
                <a:latin typeface="Times New Roman" panose="02020603050405020304" pitchFamily="18" charset="0"/>
              </a:rPr>
              <a:t> </a:t>
            </a:r>
            <a:r>
              <a:rPr lang="en-US" sz="3200" b="0" dirty="0" err="1">
                <a:latin typeface="Times New Roman" panose="02020603050405020304" pitchFamily="18" charset="0"/>
              </a:rPr>
              <a:t>để</a:t>
            </a:r>
            <a:r>
              <a:rPr lang="en-US" sz="3200" b="0" dirty="0">
                <a:latin typeface="Times New Roman" panose="02020603050405020304" pitchFamily="18" charset="0"/>
              </a:rPr>
              <a:t> </a:t>
            </a:r>
            <a:r>
              <a:rPr lang="en-US" sz="3200" b="0" dirty="0" err="1">
                <a:latin typeface="Times New Roman" panose="02020603050405020304" pitchFamily="18" charset="0"/>
              </a:rPr>
              <a:t>đối</a:t>
            </a:r>
            <a:r>
              <a:rPr lang="en-US" sz="3200" b="0" dirty="0">
                <a:latin typeface="Times New Roman" panose="02020603050405020304" pitchFamily="18" charset="0"/>
              </a:rPr>
              <a:t> </a:t>
            </a:r>
            <a:r>
              <a:rPr lang="en-US" sz="3200" b="0" dirty="0" err="1">
                <a:latin typeface="Times New Roman" panose="02020603050405020304" pitchFamily="18" charset="0"/>
              </a:rPr>
              <a:t>chiếu</a:t>
            </a:r>
            <a:r>
              <a:rPr lang="en-US" sz="3200" b="0" dirty="0">
                <a:latin typeface="Times New Roman" panose="02020603050405020304" pitchFamily="18" charset="0"/>
              </a:rPr>
              <a:t> </a:t>
            </a:r>
            <a:r>
              <a:rPr lang="en-US" sz="3200" b="0" dirty="0" err="1">
                <a:latin typeface="Times New Roman" panose="02020603050405020304" pitchFamily="18" charset="0"/>
              </a:rPr>
              <a:t>với</a:t>
            </a:r>
            <a:r>
              <a:rPr lang="en-US" sz="3200" b="0" dirty="0">
                <a:latin typeface="Times New Roman" panose="02020603050405020304" pitchFamily="18" charset="0"/>
              </a:rPr>
              <a:t> </a:t>
            </a:r>
            <a:r>
              <a:rPr lang="en-US" sz="3200" b="0" dirty="0" err="1">
                <a:latin typeface="Times New Roman" panose="02020603050405020304" pitchFamily="18" charset="0"/>
              </a:rPr>
              <a:t>việc</a:t>
            </a:r>
            <a:r>
              <a:rPr lang="en-US" sz="3200" b="0" dirty="0">
                <a:latin typeface="Times New Roman" panose="02020603050405020304" pitchFamily="18" charset="0"/>
              </a:rPr>
              <a:t> </a:t>
            </a:r>
            <a:r>
              <a:rPr lang="en-US" sz="3200" b="0" dirty="0" err="1">
                <a:latin typeface="Times New Roman" panose="02020603050405020304" pitchFamily="18" charset="0"/>
              </a:rPr>
              <a:t>chăm</a:t>
            </a:r>
            <a:r>
              <a:rPr lang="en-US" sz="3200" b="0" dirty="0">
                <a:latin typeface="Times New Roman" panose="02020603050405020304" pitchFamily="18" charset="0"/>
              </a:rPr>
              <a:t> </a:t>
            </a:r>
            <a:r>
              <a:rPr lang="en-US" sz="3200" b="0" dirty="0" err="1">
                <a:latin typeface="Times New Roman" panose="02020603050405020304" pitchFamily="18" charset="0"/>
              </a:rPr>
              <a:t>sóc</a:t>
            </a:r>
            <a:r>
              <a:rPr lang="en-US" sz="3200" b="0" dirty="0">
                <a:latin typeface="Times New Roman" panose="02020603050405020304" pitchFamily="18" charset="0"/>
              </a:rPr>
              <a:t>, </a:t>
            </a:r>
            <a:r>
              <a:rPr lang="en-US" sz="3200" b="0" dirty="0" err="1">
                <a:latin typeface="Times New Roman" panose="02020603050405020304" pitchFamily="18" charset="0"/>
              </a:rPr>
              <a:t>nếu</a:t>
            </a:r>
            <a:r>
              <a:rPr lang="en-US" sz="3200" b="0" dirty="0">
                <a:latin typeface="Times New Roman" panose="02020603050405020304" pitchFamily="18" charset="0"/>
              </a:rPr>
              <a:t> </a:t>
            </a:r>
            <a:r>
              <a:rPr lang="en-US" sz="3200" b="0" dirty="0" err="1">
                <a:latin typeface="Times New Roman" panose="02020603050405020304" pitchFamily="18" charset="0"/>
              </a:rPr>
              <a:t>không</a:t>
            </a:r>
            <a:r>
              <a:rPr lang="en-US" sz="3200" b="0" dirty="0">
                <a:latin typeface="Times New Roman" panose="02020603050405020304" pitchFamily="18" charset="0"/>
              </a:rPr>
              <a:t> </a:t>
            </a:r>
            <a:r>
              <a:rPr lang="en-US" sz="3200" b="0" dirty="0" err="1">
                <a:latin typeface="Times New Roman" panose="02020603050405020304" pitchFamily="18" charset="0"/>
              </a:rPr>
              <a:t>kết</a:t>
            </a:r>
            <a:r>
              <a:rPr lang="en-US" sz="3200" b="0" dirty="0">
                <a:latin typeface="Times New Roman" panose="02020603050405020304" pitchFamily="18" charset="0"/>
              </a:rPr>
              <a:t> </a:t>
            </a:r>
            <a:r>
              <a:rPr lang="en-US" sz="3200" b="0" dirty="0" err="1">
                <a:latin typeface="Times New Roman" panose="02020603050405020304" pitchFamily="18" charset="0"/>
              </a:rPr>
              <a:t>quả</a:t>
            </a:r>
            <a:r>
              <a:rPr lang="en-US" sz="3200" b="0" dirty="0">
                <a:latin typeface="Times New Roman" panose="02020603050405020304" pitchFamily="18" charset="0"/>
              </a:rPr>
              <a:t> </a:t>
            </a:r>
            <a:r>
              <a:rPr lang="en-US" sz="3200" b="0" dirty="0" err="1">
                <a:latin typeface="Times New Roman" panose="02020603050405020304" pitchFamily="18" charset="0"/>
              </a:rPr>
              <a:t>có</a:t>
            </a:r>
            <a:r>
              <a:rPr lang="en-US" sz="3200" b="0" dirty="0">
                <a:latin typeface="Times New Roman" panose="02020603050405020304" pitchFamily="18" charset="0"/>
              </a:rPr>
              <a:t> </a:t>
            </a:r>
            <a:r>
              <a:rPr lang="en-US" sz="3200" b="0" dirty="0" err="1">
                <a:latin typeface="Times New Roman" panose="02020603050405020304" pitchFamily="18" charset="0"/>
              </a:rPr>
              <a:t>khi</a:t>
            </a:r>
            <a:r>
              <a:rPr lang="en-US" sz="3200" b="0" dirty="0">
                <a:latin typeface="Times New Roman" panose="02020603050405020304" pitchFamily="18" charset="0"/>
              </a:rPr>
              <a:t> </a:t>
            </a:r>
            <a:r>
              <a:rPr lang="en-US" sz="3200" b="0" dirty="0" err="1">
                <a:latin typeface="Times New Roman" panose="02020603050405020304" pitchFamily="18" charset="0"/>
              </a:rPr>
              <a:t>không</a:t>
            </a:r>
            <a:r>
              <a:rPr lang="en-US" sz="3200" b="0" dirty="0">
                <a:latin typeface="Times New Roman" panose="02020603050405020304" pitchFamily="18" charset="0"/>
              </a:rPr>
              <a:t> </a:t>
            </a:r>
            <a:r>
              <a:rPr lang="en-US" sz="3200" b="0" dirty="0" err="1">
                <a:latin typeface="Times New Roman" panose="02020603050405020304" pitchFamily="18" charset="0"/>
              </a:rPr>
              <a:t>như</a:t>
            </a:r>
            <a:r>
              <a:rPr lang="en-US" sz="3200" b="0" dirty="0">
                <a:latin typeface="Times New Roman" panose="02020603050405020304" pitchFamily="18" charset="0"/>
              </a:rPr>
              <a:t> </a:t>
            </a:r>
            <a:r>
              <a:rPr lang="en-US" sz="3200" b="0" dirty="0" err="1">
                <a:latin typeface="Times New Roman" panose="02020603050405020304" pitchFamily="18" charset="0"/>
              </a:rPr>
              <a:t>mong</a:t>
            </a:r>
            <a:r>
              <a:rPr lang="en-US" sz="3200" b="0" dirty="0">
                <a:latin typeface="Times New Roman" panose="02020603050405020304" pitchFamily="18" charset="0"/>
              </a:rPr>
              <a:t> </a:t>
            </a:r>
            <a:r>
              <a:rPr lang="en-US" sz="3200" b="0" dirty="0" err="1">
                <a:latin typeface="Times New Roman" panose="02020603050405020304" pitchFamily="18" charset="0"/>
              </a:rPr>
              <a:t>muốn</a:t>
            </a:r>
            <a:r>
              <a:rPr lang="en-US" sz="3200" b="0" dirty="0">
                <a:latin typeface="Times New Roman" panose="02020603050405020304" pitchFamily="18" charset="0"/>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05" y="32327"/>
            <a:ext cx="9130665" cy="954107"/>
          </a:xfrm>
          <a:prstGeom prst="rect">
            <a:avLst/>
          </a:prstGeom>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Chăm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sóc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nhằm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đích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Có</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chăm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sóc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13527"/>
            <a:ext cx="6960235" cy="47028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4305" y="974889"/>
            <a:ext cx="878586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9107805" cy="1143000"/>
          </a:xfrm>
        </p:spPr>
        <p:txBody>
          <a:bodyPr>
            <a:noAutofit/>
          </a:bodyPr>
          <a:lstStyle/>
          <a:p>
            <a:pPr algn="l"/>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tỉa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dặm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bón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bón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304800" y="2209800"/>
            <a:ext cx="8229600" cy="4525963"/>
          </a:xfrm>
        </p:spPr>
        <p:txBody>
          <a:bodyPr/>
          <a:lstStyle/>
          <a:p>
            <a:pPr marL="0" indent="0">
              <a:buNone/>
            </a:pPr>
            <a:r>
              <a:rPr lang="en-US" b="1"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b="1" dirty="0" err="1"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Trả</a:t>
            </a:r>
            <a:r>
              <a:rPr lang="en-US" b="1" dirty="0" smtClean="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lời</a:t>
            </a:r>
            <a:r>
              <a:rPr lang="en-US"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a:p>
            <a:pPr marL="0" indent="0">
              <a:buNone/>
            </a:pPr>
            <a:r>
              <a:rPr lang="en-US" b="1" dirty="0">
                <a:solidFill>
                  <a:srgbClr val="0070C0"/>
                </a:solidFill>
                <a:latin typeface="Times New Roman" panose="02020603050405020304" pitchFamily="18" charset="0"/>
                <a:cs typeface="Times New Roman" panose="02020603050405020304" pitchFamily="18" charset="0"/>
              </a:rPr>
              <a:t>1</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Hạt</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không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mọc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cây</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bị</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sâu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bệnh,cây</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mọc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quá</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dày</a:t>
            </a:r>
            <a:r>
              <a:rPr lang="en-US" b="1" dirty="0">
                <a:solidFill>
                  <a:srgbClr val="0070C0"/>
                </a:solidFill>
                <a:latin typeface="Times New Roman" panose="02020603050405020304" pitchFamily="18" charset="0"/>
                <a:cs typeface="Times New Roman" panose="02020603050405020304" pitchFamily="18" charset="0"/>
              </a:rPr>
              <a:t> --&gt; </a:t>
            </a:r>
            <a:r>
              <a:rPr lang="en-US" b="1" dirty="0" err="1">
                <a:solidFill>
                  <a:srgbClr val="0070C0"/>
                </a:solidFill>
                <a:latin typeface="Times New Roman" panose="02020603050405020304" pitchFamily="18" charset="0"/>
                <a:cs typeface="Times New Roman" panose="02020603050405020304" pitchFamily="18" charset="0"/>
              </a:rPr>
              <a:t>đảm</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bảo</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mật</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độ</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khoảng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cách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để</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cây</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phát</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triển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tốt</a:t>
            </a:r>
            <a:endParaRPr lang="en-US" b="1" dirty="0">
              <a:solidFill>
                <a:srgbClr val="0070C0"/>
              </a:solidFill>
              <a:latin typeface="Times New Roman" panose="02020603050405020304" pitchFamily="18" charset="0"/>
              <a:cs typeface="Times New Roman" panose="02020603050405020304" pitchFamily="18" charset="0"/>
            </a:endParaRPr>
          </a:p>
          <a:p>
            <a:pPr marL="0" indent="0">
              <a:buNone/>
            </a:pPr>
            <a:r>
              <a:rPr lang="en-US" b="1" dirty="0">
                <a:solidFill>
                  <a:srgbClr val="0070C0"/>
                </a:solidFill>
                <a:latin typeface="Times New Roman" panose="02020603050405020304" pitchFamily="18" charset="0"/>
                <a:cs typeface="Times New Roman" panose="02020603050405020304" pitchFamily="18" charset="0"/>
              </a:rPr>
              <a:t>2. </a:t>
            </a:r>
            <a:r>
              <a:rPr lang="en-US" b="1" dirty="0" err="1">
                <a:solidFill>
                  <a:srgbClr val="0070C0"/>
                </a:solidFill>
                <a:latin typeface="Times New Roman" panose="02020603050405020304" pitchFamily="18" charset="0"/>
                <a:cs typeface="Times New Roman" panose="02020603050405020304" pitchFamily="18" charset="0"/>
              </a:rPr>
              <a:t>Dễ</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hòa</a:t>
            </a:r>
            <a:r>
              <a:rPr lang="en-US" b="1" dirty="0">
                <a:solidFill>
                  <a:srgbClr val="0070C0"/>
                </a:solidFill>
                <a:latin typeface="Times New Roman" panose="02020603050405020304" pitchFamily="18" charset="0"/>
                <a:cs typeface="Times New Roman" panose="02020603050405020304" pitchFamily="18" charset="0"/>
              </a:rPr>
              <a:t> tan, </a:t>
            </a:r>
            <a:r>
              <a:rPr lang="en-US" b="1" dirty="0" err="1">
                <a:solidFill>
                  <a:srgbClr val="0070C0"/>
                </a:solidFill>
                <a:latin typeface="Times New Roman" panose="02020603050405020304" pitchFamily="18" charset="0"/>
                <a:cs typeface="Times New Roman" panose="02020603050405020304" pitchFamily="18" charset="0"/>
              </a:rPr>
              <a:t>giàu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dưỡng</a:t>
            </a:r>
            <a:r>
              <a:rPr lang="en-US" b="1" dirty="0">
                <a:solidFill>
                  <a:srgbClr val="0070C0"/>
                </a:solidFill>
                <a:latin typeface="Times New Roman" panose="02020603050405020304" pitchFamily="18" charset="0"/>
                <a:cs typeface="Times New Roman" panose="02020603050405020304" pitchFamily="18" charset="0"/>
              </a:rPr>
              <a:t> --&gt;</a:t>
            </a:r>
            <a:r>
              <a:rPr lang="en-US" b="1" dirty="0" err="1">
                <a:solidFill>
                  <a:srgbClr val="0070C0"/>
                </a:solidFill>
                <a:latin typeface="Times New Roman" panose="02020603050405020304" pitchFamily="18" charset="0"/>
                <a:cs typeface="Times New Roman" panose="02020603050405020304" pitchFamily="18" charset="0"/>
              </a:rPr>
              <a:t>giúp</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cây</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hấp</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thu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chất</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dưỡng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dễ</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dàng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nhanh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chóng</a:t>
            </a:r>
            <a:r>
              <a:rPr lang="en-US" b="1"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cs typeface="Times New Roman" panose="02020603050405020304" pitchFamily="18" charset="0"/>
              </a:rPr>
              <a:t/>
            </a: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err="1">
                <a:solidFill>
                  <a:srgbClr val="0000FF"/>
                </a:solidFill>
                <a:latin typeface="Times New Roman" panose="02020603050405020304" pitchFamily="18" charset="0"/>
                <a:cs typeface="Times New Roman" panose="02020603050405020304" pitchFamily="18" charset="0"/>
              </a:rPr>
              <a:t>Bạn</a:t>
            </a:r>
            <a:r>
              <a:rPr lang="en-US" sz="2800" b="1" dirty="0">
                <a:solidFill>
                  <a:srgbClr val="0000FF"/>
                </a:solidFill>
                <a:latin typeface="Times New Roman" panose="02020603050405020304" pitchFamily="18" charset="0"/>
                <a:cs typeface="Times New Roman" panose="02020603050405020304" pitchFamily="18" charset="0"/>
              </a:rPr>
              <a:t> An </a:t>
            </a:r>
            <a:r>
              <a:rPr lang="en-US" sz="2800" b="1" dirty="0" err="1">
                <a:solidFill>
                  <a:srgbClr val="0000FF"/>
                </a:solidFill>
                <a:latin typeface="Times New Roman" panose="02020603050405020304" pitchFamily="18" charset="0"/>
                <a:cs typeface="Times New Roman" panose="02020603050405020304" pitchFamily="18" charset="0"/>
              </a:rPr>
              <a:t>rất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muốn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rau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nguồn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rau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Nhưng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chưa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bắt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đâu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chuẩn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Em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giúp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bạn</a:t>
            </a:r>
            <a:r>
              <a:rPr lang="en-US" sz="2800" b="1" dirty="0">
                <a:solidFill>
                  <a:srgbClr val="0000FF"/>
                </a:solidFill>
                <a:latin typeface="Times New Roman" panose="02020603050405020304" pitchFamily="18" charset="0"/>
                <a:cs typeface="Times New Roman" panose="02020603050405020304" pitchFamily="18" charset="0"/>
              </a:rPr>
              <a:t> An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2" name="Content Placeholder 1" descr="trong cay"/>
          <p:cNvPicPr>
            <a:picLocks noGrp="1" noChangeAspect="1"/>
          </p:cNvPicPr>
          <p:nvPr>
            <p:ph idx="1"/>
          </p:nvPr>
        </p:nvPicPr>
        <p:blipFill>
          <a:blip r:embed="rId2"/>
          <a:stretch>
            <a:fillRect/>
          </a:stretch>
        </p:blipFill>
        <p:spPr>
          <a:xfrm>
            <a:off x="5334000" y="218440"/>
            <a:ext cx="3319780" cy="2660015"/>
          </a:xfrm>
          <a:prstGeom prst="rect">
            <a:avLst/>
          </a:prstGeom>
        </p:spPr>
      </p:pic>
      <p:sp>
        <p:nvSpPr>
          <p:cNvPr id="6" name="Rectangle 1"/>
          <p:cNvSpPr/>
          <p:nvPr/>
        </p:nvSpPr>
        <p:spPr>
          <a:xfrm>
            <a:off x="4419600" y="3352800"/>
            <a:ext cx="4611370" cy="3108543"/>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a:t>
            </a:r>
            <a:r>
              <a:rPr lang="en-GB"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Chuẩn</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bị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đất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trồng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xẻng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cuốc</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máy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cày,phân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bón</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 </a:t>
            </a:r>
            <a:r>
              <a:rPr lang="en-US" altLang="vi-VN" sz="2800" dirty="0" err="1">
                <a:solidFill>
                  <a:srgbClr val="FF0000"/>
                </a:solidFill>
                <a:latin typeface="Times New Roman" panose="02020603050405020304" pitchFamily="18" charset="0"/>
                <a:cs typeface="Times New Roman" panose="02020603050405020304" pitchFamily="18" charset="0"/>
              </a:rPr>
              <a:t>Chuẩn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bị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giống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cây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trồng</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 </a:t>
            </a:r>
            <a:r>
              <a:rPr lang="en-US" altLang="vi-VN" sz="2800" dirty="0" err="1">
                <a:solidFill>
                  <a:srgbClr val="FF0000"/>
                </a:solidFill>
                <a:latin typeface="Times New Roman" panose="02020603050405020304" pitchFamily="18" charset="0"/>
                <a:cs typeface="Times New Roman" panose="02020603050405020304" pitchFamily="18" charset="0"/>
              </a:rPr>
              <a:t>Gieo</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trồng</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 </a:t>
            </a:r>
            <a:r>
              <a:rPr lang="en-US" altLang="vi-VN" sz="2800" dirty="0" err="1">
                <a:solidFill>
                  <a:srgbClr val="FF0000"/>
                </a:solidFill>
                <a:latin typeface="Times New Roman" panose="02020603050405020304" pitchFamily="18" charset="0"/>
                <a:cs typeface="Times New Roman" panose="02020603050405020304" pitchFamily="18" charset="0"/>
              </a:rPr>
              <a:t>Chăm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sóc</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cây</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 Th</a:t>
            </a:r>
            <a:r>
              <a:rPr lang="en-US" altLang="vi-VN" sz="2800" dirty="0">
                <a:solidFill>
                  <a:srgbClr val="FF0000"/>
                </a:solidFill>
                <a:latin typeface="Times New Roman" panose="02020603050405020304" pitchFamily="18" charset="0"/>
                <a:cs typeface="Times New Roman" panose="02020603050405020304" pitchFamily="18" charset="0"/>
              </a:rPr>
              <a:t>u </a:t>
            </a:r>
            <a:r>
              <a:rPr lang="en-US" altLang="vi-VN" sz="2800" dirty="0" err="1">
                <a:solidFill>
                  <a:srgbClr val="FF0000"/>
                </a:solidFill>
                <a:latin typeface="Times New Roman" panose="02020603050405020304" pitchFamily="18" charset="0"/>
                <a:cs typeface="Times New Roman" panose="02020603050405020304" pitchFamily="18" charset="0"/>
              </a:rPr>
              <a:t>hoạch</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
            <a:ext cx="8763000" cy="1143000"/>
          </a:xfrm>
        </p:spPr>
        <p:txBody>
          <a:bodyPr>
            <a:normAutofit fontScale="90000"/>
          </a:bodyPr>
          <a:lstStyle/>
          <a:p>
            <a:pPr algn="l"/>
            <a:r>
              <a:rPr lang="en-US" sz="3600" b="1" dirty="0">
                <a:solidFill>
                  <a:srgbClr val="FF0000"/>
                </a:solidFill>
                <a:latin typeface="Times New Roman" panose="02020603050405020304" pitchFamily="18" charset="0"/>
                <a:cs typeface="Times New Roman" panose="02020603050405020304" pitchFamily="18" charset="0"/>
              </a:rPr>
              <a:t>5</a:t>
            </a:r>
            <a:r>
              <a:rPr lang="en-US" sz="3600" b="1" dirty="0" smtClean="0">
                <a:solidFill>
                  <a:srgbClr val="FF0000"/>
                </a:solidFill>
                <a:latin typeface="Times New Roman" panose="02020603050405020304" pitchFamily="18" charset="0"/>
                <a:cs typeface="Times New Roman" panose="02020603050405020304" pitchFamily="18" charset="0"/>
              </a:rPr>
              <a:t>. Thu </a:t>
            </a:r>
            <a:r>
              <a:rPr lang="en-US" sz="3600" b="1" dirty="0" err="1">
                <a:solidFill>
                  <a:srgbClr val="FF0000"/>
                </a:solidFill>
                <a:latin typeface="Times New Roman" panose="02020603050405020304" pitchFamily="18" charset="0"/>
                <a:cs typeface="Times New Roman" panose="02020603050405020304" pitchFamily="18" charset="0"/>
              </a:rPr>
              <a:t>hoạch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đảm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sản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phẩm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trồng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trọt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1"/>
          </p:nvPr>
        </p:nvSpPr>
        <p:spPr>
          <a:xfrm>
            <a:off x="0" y="945198"/>
            <a:ext cx="9258877" cy="830580"/>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3.7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pic>
        <p:nvPicPr>
          <p:cNvPr id="127" name="Picture 3"/>
          <p:cNvPicPr>
            <a:picLocks noGrp="1" noChangeAspect="1"/>
          </p:cNvPicPr>
          <p:nvPr>
            <p:ph sz="half" idx="2"/>
          </p:nvPr>
        </p:nvPicPr>
        <p:blipFill>
          <a:blip r:embed="rId2"/>
          <a:stretch>
            <a:fillRect/>
          </a:stretch>
        </p:blipFill>
        <p:spPr>
          <a:xfrm>
            <a:off x="381000" y="1820675"/>
            <a:ext cx="8065135" cy="2637155"/>
          </a:xfrm>
          <a:prstGeom prst="rect">
            <a:avLst/>
          </a:prstGeom>
          <a:noFill/>
          <a:ln w="9525">
            <a:noFill/>
          </a:ln>
        </p:spPr>
      </p:pic>
      <p:sp>
        <p:nvSpPr>
          <p:cNvPr id="4" name="Rounded Rectangle 3"/>
          <p:cNvSpPr/>
          <p:nvPr/>
        </p:nvSpPr>
        <p:spPr>
          <a:xfrm>
            <a:off x="-136583" y="4953000"/>
            <a:ext cx="9312910" cy="1981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i="1" dirty="0" err="1">
                <a:solidFill>
                  <a:srgbClr val="FF0000"/>
                </a:solidFill>
                <a:latin typeface="Times New Roman" panose="02020603050405020304" pitchFamily="18" charset="0"/>
                <a:cs typeface="Times New Roman" panose="02020603050405020304" pitchFamily="18" charset="0"/>
              </a:rPr>
              <a:t>Khi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hoạch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bảo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những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yêu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cầu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a:t>
            </a:r>
          </a:p>
          <a:p>
            <a:pPr algn="ctr"/>
            <a:r>
              <a:rPr lang="en-US" sz="3200" b="1" dirty="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Đảm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bảo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được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lượng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chất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lượng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sản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phẩm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trồng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trọt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tiêu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chuẩn</a:t>
            </a:r>
            <a:r>
              <a:rPr lang="en-US" sz="3200" b="1" dirty="0">
                <a:solidFill>
                  <a:srgbClr val="0070C0"/>
                </a:solidFill>
                <a:latin typeface="Times New Roman" panose="02020603050405020304" pitchFamily="18" charset="0"/>
                <a:cs typeface="Times New Roman" panose="02020603050405020304" pitchFamily="18" charset="0"/>
              </a:rPr>
              <a:t>.</a:t>
            </a:r>
          </a:p>
          <a:p>
            <a:pPr algn="ctr"/>
            <a:r>
              <a:rPr lang="en-US" sz="3200" b="1" dirty="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Nên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hoạch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những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lúc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thời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mẻ</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nắng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gắt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mưa</a:t>
            </a:r>
            <a:r>
              <a:rPr lang="en-US" sz="3200" b="1" dirty="0">
                <a:solidFill>
                  <a:srgbClr val="0070C0"/>
                </a:solidFill>
                <a:latin typeface="Times New Roman" panose="02020603050405020304" pitchFamily="18" charset="0"/>
                <a:cs typeface="Times New Roman" panose="02020603050405020304" pitchFamily="18" charset="0"/>
              </a:rPr>
              <a:t>.</a:t>
            </a: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5" y="247939"/>
            <a:ext cx="8687435" cy="1143000"/>
          </a:xfrm>
        </p:spPr>
        <p:txBody>
          <a:bodyPr>
            <a:normAutofit fontScale="90000"/>
          </a:bodyPr>
          <a:lstStyle/>
          <a:p>
            <a:pPr algn="l"/>
            <a:r>
              <a:rPr lang="en-US" sz="3110" b="1" dirty="0" err="1">
                <a:solidFill>
                  <a:srgbClr val="0070C0"/>
                </a:solidFill>
                <a:latin typeface="Times New Roman" panose="02020603050405020304" pitchFamily="18" charset="0"/>
                <a:cs typeface="Times New Roman" panose="02020603050405020304" pitchFamily="18" charset="0"/>
              </a:rPr>
              <a:t>Những</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loại</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cây</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trồng</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khác</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nhau</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sẽ</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có</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phương</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pháp</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thu</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hoạch</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khác</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nhau</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em</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hãy</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hoàn</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thành</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bài</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tập</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sau</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đây</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để</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tìm</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hiểu</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việc</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ứng</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dụng</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các</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phương</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pháp</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thu</a:t>
            </a:r>
            <a:r>
              <a:rPr lang="en-US" sz="3110" b="1" dirty="0">
                <a:solidFill>
                  <a:srgbClr val="0070C0"/>
                </a:solidFill>
                <a:latin typeface="Times New Roman" panose="02020603050405020304" pitchFamily="18" charset="0"/>
                <a:cs typeface="Times New Roman" panose="02020603050405020304" pitchFamily="18" charset="0"/>
              </a:rPr>
              <a:t> </a:t>
            </a:r>
            <a:r>
              <a:rPr lang="en-US" sz="3110" b="1" dirty="0" err="1">
                <a:solidFill>
                  <a:srgbClr val="0070C0"/>
                </a:solidFill>
                <a:latin typeface="Times New Roman" panose="02020603050405020304" pitchFamily="18" charset="0"/>
                <a:cs typeface="Times New Roman" panose="02020603050405020304" pitchFamily="18" charset="0"/>
              </a:rPr>
              <a:t>hoạch</a:t>
            </a:r>
            <a:endParaRPr lang="en-US" sz="311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29565" y="1761837"/>
            <a:ext cx="4038600" cy="1600200"/>
          </a:xfrm>
        </p:spPr>
        <p:txBody>
          <a:bodyPr/>
          <a:lstStyle/>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Lúa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Cam, </a:t>
            </a:r>
            <a:r>
              <a:rPr lang="en-US" dirty="0" err="1">
                <a:latin typeface="Times New Roman" panose="02020603050405020304" pitchFamily="18" charset="0"/>
                <a:cs typeface="Times New Roman" panose="02020603050405020304" pitchFamily="18" charset="0"/>
              </a:rPr>
              <a:t>quýt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dưa</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Khoai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lang</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571365" y="1761837"/>
            <a:ext cx="4419600" cy="1667163"/>
          </a:xfrm>
        </p:spPr>
        <p:txBody>
          <a:bodyPr/>
          <a:lstStyle/>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hái</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cắt</a:t>
            </a:r>
            <a:endParaRPr lang="en-US"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348865" y="3612140"/>
            <a:ext cx="3561715" cy="51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1c, 2a, 3b</a:t>
            </a:r>
          </a:p>
        </p:txBody>
      </p:sp>
      <p:sp>
        <p:nvSpPr>
          <p:cNvPr id="6" name="Rectangles 5"/>
          <p:cNvSpPr/>
          <p:nvPr/>
        </p:nvSpPr>
        <p:spPr>
          <a:xfrm>
            <a:off x="37465" y="4398818"/>
            <a:ext cx="9067799"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800" b="1" dirty="0">
                <a:solidFill>
                  <a:srgbClr val="FF0000"/>
                </a:solidFill>
                <a:latin typeface="Times New Roman" panose="02020603050405020304" pitchFamily="18" charset="0"/>
                <a:cs typeface="Times New Roman" panose="02020603050405020304" pitchFamily="18" charset="0"/>
              </a:rPr>
              <a:t>Do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mỗi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ta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nhau</a:t>
            </a:r>
            <a:r>
              <a:rPr lang="en-US" sz="2800" b="1" dirty="0">
                <a:solidFill>
                  <a:srgbClr val="FF0000"/>
                </a:solidFill>
                <a:latin typeface="Times New Roman" panose="02020603050405020304" pitchFamily="18" charset="0"/>
                <a:cs typeface="Times New Roman" panose="02020603050405020304" pitchFamily="18" charset="0"/>
              </a:rPr>
              <a:t>.</a:t>
            </a:r>
          </a:p>
          <a:p>
            <a:pPr algn="l"/>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Củ</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--&gt;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dưới</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đất</a:t>
            </a:r>
            <a:endPar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lgn="l"/>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Trái</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--&gt;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cuống</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dài</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ngắn</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dạng</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chùm</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hay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riêng</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biệt</a:t>
            </a:r>
            <a:endPar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lgn="l"/>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Hoa</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lá</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hạt</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--&gt;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cần</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dùng</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các</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bộ</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phận</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trên</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cây</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khác</a:t>
            </a:r>
            <a:r>
              <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2800" b="1" i="1"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nhau</a:t>
            </a:r>
            <a:endParaRPr lang="en-US"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83"/>
            <a:ext cx="8229600" cy="1143000"/>
          </a:xfrm>
        </p:spPr>
        <p:txBody>
          <a:bodyPr>
            <a:normAutofit fontScale="90000"/>
          </a:bodyPr>
          <a:lstStyle/>
          <a:p>
            <a:pPr algn="l"/>
            <a:r>
              <a:rPr lang="en-US" sz="3555" b="1" dirty="0" err="1">
                <a:solidFill>
                  <a:srgbClr val="FF0000"/>
                </a:solidFill>
                <a:latin typeface="Times New Roman" panose="02020603050405020304" pitchFamily="18" charset="0"/>
                <a:cs typeface="Times New Roman" panose="02020603050405020304" pitchFamily="18" charset="0"/>
              </a:rPr>
              <a:t>Quy</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trình</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thu</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hoạch</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nông</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sản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được</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thực</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hiện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theo</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những</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bước</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cơ</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bản</a:t>
            </a:r>
            <a:r>
              <a:rPr lang="en-US" sz="3555" b="1" dirty="0">
                <a:solidFill>
                  <a:srgbClr val="FF0000"/>
                </a:solidFill>
                <a:latin typeface="Times New Roman" panose="02020603050405020304" pitchFamily="18" charset="0"/>
                <a:cs typeface="Times New Roman" panose="02020603050405020304" pitchFamily="18" charset="0"/>
              </a:rPr>
              <a:t> </a:t>
            </a:r>
            <a:r>
              <a:rPr lang="en-US" sz="3555" b="1" dirty="0" err="1">
                <a:solidFill>
                  <a:srgbClr val="FF0000"/>
                </a:solidFill>
                <a:latin typeface="Times New Roman" panose="02020603050405020304" pitchFamily="18" charset="0"/>
                <a:cs typeface="Times New Roman" panose="02020603050405020304" pitchFamily="18" charset="0"/>
              </a:rPr>
              <a:t>nào</a:t>
            </a:r>
            <a:r>
              <a:rPr lang="en-US" sz="3555" b="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1"/>
          </p:nvPr>
        </p:nvSpPr>
        <p:spPr>
          <a:xfrm>
            <a:off x="457200" y="1600200"/>
            <a:ext cx="7706995" cy="4526280"/>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vãi</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Do </a:t>
            </a:r>
            <a:r>
              <a:rPr lang="en-US" sz="3200" b="1" i="1" dirty="0" err="1">
                <a:latin typeface="Times New Roman" panose="02020603050405020304" pitchFamily="18" charset="0"/>
                <a:cs typeface="Times New Roman" panose="02020603050405020304" pitchFamily="18" charset="0"/>
              </a:rPr>
              <a:t>đặc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sản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phẩm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của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từng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loại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cây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trồng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cầu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lấy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sản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có</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hoạch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phù</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hợp</a:t>
            </a:r>
            <a:r>
              <a:rPr lang="en-US" sz="3200" b="1" i="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8925" cy="1143000"/>
          </a:xfrm>
        </p:spPr>
        <p:txBody>
          <a:bodyPr>
            <a:normAutofit fontScale="90000"/>
          </a:bodyPr>
          <a:lstStyle/>
          <a:p>
            <a:pPr algn="l"/>
            <a:r>
              <a:rPr lang="en-US" sz="3555" dirty="0" err="1">
                <a:solidFill>
                  <a:srgbClr val="FF0000"/>
                </a:solidFill>
                <a:latin typeface="Times New Roman" panose="02020603050405020304" pitchFamily="18" charset="0"/>
                <a:cs typeface="Times New Roman" panose="02020603050405020304" pitchFamily="18" charset="0"/>
              </a:rPr>
              <a:t>Hãy</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ghép</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các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công</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việc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a,b,c,d</a:t>
            </a:r>
            <a:r>
              <a:rPr lang="en-US" sz="3555" dirty="0">
                <a:solidFill>
                  <a:srgbClr val="FF0000"/>
                </a:solidFill>
                <a:latin typeface="Times New Roman" panose="02020603050405020304" pitchFamily="18" charset="0"/>
                <a:cs typeface="Times New Roman" panose="02020603050405020304" pitchFamily="18" charset="0"/>
              </a:rPr>
              <a:t> ở </a:t>
            </a:r>
            <a:r>
              <a:rPr lang="en-US" sz="3555" dirty="0" err="1">
                <a:solidFill>
                  <a:srgbClr val="FF0000"/>
                </a:solidFill>
                <a:latin typeface="Times New Roman" panose="02020603050405020304" pitchFamily="18" charset="0"/>
                <a:cs typeface="Times New Roman" panose="02020603050405020304" pitchFamily="18" charset="0"/>
              </a:rPr>
              <a:t>hình</a:t>
            </a:r>
            <a:r>
              <a:rPr lang="en-US" sz="3555" dirty="0">
                <a:solidFill>
                  <a:srgbClr val="FF0000"/>
                </a:solidFill>
                <a:latin typeface="Times New Roman" panose="02020603050405020304" pitchFamily="18" charset="0"/>
                <a:cs typeface="Times New Roman" panose="02020603050405020304" pitchFamily="18" charset="0"/>
              </a:rPr>
              <a:t> 3.8 </a:t>
            </a:r>
            <a:r>
              <a:rPr lang="en-US" sz="3555" dirty="0" err="1">
                <a:solidFill>
                  <a:srgbClr val="FF0000"/>
                </a:solidFill>
                <a:latin typeface="Times New Roman" panose="02020603050405020304" pitchFamily="18" charset="0"/>
                <a:cs typeface="Times New Roman" panose="02020603050405020304" pitchFamily="18" charset="0"/>
              </a:rPr>
              <a:t>cho</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phù</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hợp</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các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các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chú</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thích</a:t>
            </a:r>
            <a:r>
              <a:rPr lang="en-US" sz="3555" dirty="0">
                <a:solidFill>
                  <a:srgbClr val="FF0000"/>
                </a:solidFill>
                <a:latin typeface="Times New Roman" panose="02020603050405020304" pitchFamily="18" charset="0"/>
                <a:cs typeface="Times New Roman" panose="02020603050405020304" pitchFamily="18" charset="0"/>
              </a:rPr>
              <a:t>:</a:t>
            </a:r>
          </a:p>
        </p:txBody>
      </p:sp>
      <p:sp>
        <p:nvSpPr>
          <p:cNvPr id="4" name="Content Placeholder 3"/>
          <p:cNvSpPr>
            <a:spLocks noGrp="1"/>
          </p:cNvSpPr>
          <p:nvPr>
            <p:ph sz="half" idx="2"/>
          </p:nvPr>
        </p:nvSpPr>
        <p:spPr>
          <a:xfrm>
            <a:off x="4975859" y="1828800"/>
            <a:ext cx="4203065" cy="2929255"/>
          </a:xfrm>
        </p:spPr>
        <p:txBody>
          <a:bodyPr>
            <a:normAutofit/>
          </a:bodyP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cày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ruộng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luống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bón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lót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128" name="Picture 4"/>
          <p:cNvPicPr>
            <a:picLocks noGrp="1" noChangeAspect="1"/>
          </p:cNvPicPr>
          <p:nvPr>
            <p:ph sz="half" idx="1"/>
          </p:nvPr>
        </p:nvPicPr>
        <p:blipFill>
          <a:blip r:embed="rId2"/>
          <a:stretch>
            <a:fillRect/>
          </a:stretch>
        </p:blipFill>
        <p:spPr>
          <a:xfrm>
            <a:off x="152400" y="1524000"/>
            <a:ext cx="4823460" cy="4222750"/>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38100" y="547007"/>
            <a:ext cx="8953500" cy="1815882"/>
          </a:xfrm>
          <a:prstGeom prst="rect">
            <a:avLst/>
          </a:prstGeom>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được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chọn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gieo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lúa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mía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ngô</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sắn</a:t>
            </a:r>
            <a:r>
              <a:rPr lang="en-US" sz="2800" b="1" dirty="0">
                <a:solidFill>
                  <a:srgbClr val="0000FF"/>
                </a:solidFill>
                <a:latin typeface="Times New Roman" panose="02020603050405020304" pitchFamily="18" charset="0"/>
                <a:cs typeface="Times New Roman" panose="02020603050405020304" pitchFamily="18" charset="0"/>
              </a:rPr>
              <a:t>, cam, </a:t>
            </a:r>
            <a:r>
              <a:rPr lang="en-US" sz="2800" b="1" dirty="0" err="1">
                <a:solidFill>
                  <a:srgbClr val="0000FF"/>
                </a:solidFill>
                <a:latin typeface="Times New Roman" panose="02020603050405020304" pitchFamily="18" charset="0"/>
                <a:cs typeface="Times New Roman" panose="02020603050405020304" pitchFamily="18" charset="0"/>
              </a:rPr>
              <a:t>đỗ</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đậu</a:t>
            </a:r>
            <a:r>
              <a:rPr lang="en-US" sz="2800" b="1" dirty="0">
                <a:solidFill>
                  <a:srgbClr val="0000FF"/>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13855" y="2333560"/>
            <a:ext cx="9163050" cy="5016758"/>
          </a:xfrm>
          <a:prstGeom prst="rect">
            <a:avLst/>
          </a:prstGeom>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1. Một số loại cây trồng được gieo trồng vào thời vụ đó là:</a:t>
            </a:r>
          </a:p>
          <a:p>
            <a:r>
              <a:rPr lang="vi-VN" sz="3200" dirty="0">
                <a:solidFill>
                  <a:srgbClr val="FF0000"/>
                </a:solidFill>
                <a:latin typeface="Times New Roman" panose="02020603050405020304" pitchFamily="18" charset="0"/>
                <a:cs typeface="Times New Roman" panose="02020603050405020304" pitchFamily="18" charset="0"/>
              </a:rPr>
              <a:t>   + Vụ xuân hè: lúa, ngô, cây cà chua, dưa chuột, bầu mướp, …</a:t>
            </a:r>
          </a:p>
          <a:p>
            <a:r>
              <a:rPr lang="vi-VN" sz="3200" dirty="0">
                <a:solidFill>
                  <a:srgbClr val="FF0000"/>
                </a:solidFill>
                <a:latin typeface="Times New Roman" panose="02020603050405020304" pitchFamily="18" charset="0"/>
                <a:cs typeface="Times New Roman" panose="02020603050405020304" pitchFamily="18" charset="0"/>
              </a:rPr>
              <a:t>   + Vụ hè thu: cây ổi, cây vải, lúa, ngô, cà rốt</a:t>
            </a:r>
          </a:p>
          <a:p>
            <a:r>
              <a:rPr lang="vi-VN" sz="3200" dirty="0">
                <a:solidFill>
                  <a:srgbClr val="FF0000"/>
                </a:solidFill>
                <a:latin typeface="Times New Roman" panose="02020603050405020304" pitchFamily="18" charset="0"/>
                <a:cs typeface="Times New Roman" panose="02020603050405020304" pitchFamily="18" charset="0"/>
              </a:rPr>
              <a:t>   + Vụ đông xuân: ngô, khoai, su hào, súp lơ, cải </a:t>
            </a:r>
            <a:r>
              <a:rPr lang="vi-VN" sz="3200" dirty="0" smtClean="0">
                <a:solidFill>
                  <a:srgbClr val="FF0000"/>
                </a:solidFill>
                <a:latin typeface="Times New Roman" panose="02020603050405020304" pitchFamily="18" charset="0"/>
                <a:cs typeface="Times New Roman" panose="02020603050405020304" pitchFamily="18" charset="0"/>
              </a:rPr>
              <a:t>bắp</a:t>
            </a:r>
            <a:r>
              <a:rPr lang="en-GB" sz="3200" dirty="0" smtClean="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a:p>
            <a:r>
              <a:rPr lang="vi-VN" sz="3200" dirty="0">
                <a:solidFill>
                  <a:srgbClr val="FF0000"/>
                </a:solidFill>
                <a:latin typeface="Times New Roman" panose="02020603050405020304" pitchFamily="18" charset="0"/>
                <a:cs typeface="Times New Roman" panose="02020603050405020304" pitchFamily="18" charset="0"/>
              </a:rPr>
              <a:t>2. Trồng bằng hạt: lúa, đỗ..</a:t>
            </a:r>
          </a:p>
          <a:p>
            <a:r>
              <a:rPr lang="vi-VN" sz="3200" dirty="0">
                <a:solidFill>
                  <a:srgbClr val="FF0000"/>
                </a:solidFill>
                <a:latin typeface="Times New Roman" panose="02020603050405020304" pitchFamily="18" charset="0"/>
                <a:cs typeface="Times New Roman" panose="02020603050405020304" pitchFamily="18" charset="0"/>
              </a:rPr>
              <a:t>- Trồng bằng hom: mía, sắn..</a:t>
            </a:r>
          </a:p>
          <a:p>
            <a:r>
              <a:rPr lang="vi-VN" sz="3200" dirty="0">
                <a:solidFill>
                  <a:srgbClr val="FF0000"/>
                </a:solidFill>
                <a:latin typeface="Times New Roman" panose="02020603050405020304" pitchFamily="18" charset="0"/>
                <a:cs typeface="Times New Roman" panose="02020603050405020304" pitchFamily="18" charset="0"/>
              </a:rPr>
              <a:t>- Trồng bằng cây con: cam…</a:t>
            </a:r>
          </a:p>
          <a:p>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VẬN DỤNG</a:t>
            </a:r>
          </a:p>
        </p:txBody>
      </p:sp>
      <p:sp>
        <p:nvSpPr>
          <p:cNvPr id="6" name="Rectangle 5"/>
          <p:cNvSpPr/>
          <p:nvPr/>
        </p:nvSpPr>
        <p:spPr>
          <a:xfrm>
            <a:off x="300182" y="838200"/>
            <a:ext cx="8534400" cy="1569660"/>
          </a:xfrm>
          <a:prstGeom prst="rect">
            <a:avLst/>
          </a:prstGeom>
        </p:spPr>
        <p:txBody>
          <a:bodyPr wrap="square">
            <a:spAutoFit/>
          </a:bodyPr>
          <a:lstStyle/>
          <a:p>
            <a:r>
              <a:rPr lang="en-US" sz="3200" b="1" dirty="0">
                <a:solidFill>
                  <a:srgbClr val="000099"/>
                </a:solidFill>
                <a:latin typeface="Times New Roman" panose="02020603050405020304" pitchFamily="18" charset="0"/>
                <a:cs typeface="Times New Roman" panose="02020603050405020304" pitchFamily="18" charset="0"/>
              </a:rPr>
              <a:t>Ở </a:t>
            </a:r>
            <a:r>
              <a:rPr lang="en-US" sz="3200" b="1" dirty="0" err="1">
                <a:solidFill>
                  <a:srgbClr val="000099"/>
                </a:solidFill>
                <a:latin typeface="Times New Roman" panose="02020603050405020304" pitchFamily="18" charset="0"/>
                <a:cs typeface="Times New Roman" panose="02020603050405020304" pitchFamily="18" charset="0"/>
              </a:rPr>
              <a:t>địa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phương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em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có</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những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phương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pháp</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gieo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trồng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nào</a:t>
            </a:r>
            <a:endParaRPr lang="en-US" sz="3200" b="1" dirty="0">
              <a:solidFill>
                <a:srgbClr val="000099"/>
              </a:solidFill>
              <a:latin typeface="Times New Roman" panose="02020603050405020304" pitchFamily="18" charset="0"/>
              <a:cs typeface="Times New Roman" panose="02020603050405020304" pitchFamily="18" charset="0"/>
            </a:endParaRPr>
          </a:p>
          <a:p>
            <a:r>
              <a:rPr lang="vi-VN" sz="3200" b="1" dirty="0">
                <a:solidFill>
                  <a:srgbClr val="000099"/>
                </a:solidFill>
                <a:latin typeface="Times New Roman" panose="02020603050405020304" pitchFamily="18" charset="0"/>
                <a:cs typeface="Times New Roman" panose="02020603050405020304" pitchFamily="18" charset="0"/>
              </a:rPr>
              <a:t>Ghi trên giấy A4. Giờ sau nộp </a:t>
            </a:r>
            <a:r>
              <a:rPr lang="en-US" sz="3200" b="1" dirty="0">
                <a:solidFill>
                  <a:srgbClr val="000099"/>
                </a:solidFill>
                <a:latin typeface="Times New Roman" panose="02020603050405020304" pitchFamily="18" charset="0"/>
                <a:cs typeface="Times New Roman" panose="02020603050405020304" pitchFamily="18" charset="0"/>
              </a:rPr>
              <a:t>GV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solidFill>
                  <a:srgbClr val="FF0000"/>
                </a:solidFill>
                <a:latin typeface="Times New Roman" panose="02020603050405020304" pitchFamily="18" charset="0"/>
                <a:cs typeface="Times New Roman" panose="02020603050405020304" pitchFamily="18" charset="0"/>
              </a:rPr>
              <a:t>1</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Chuẩn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trồng</a:t>
            </a:r>
            <a:r>
              <a:rPr lang="en-US" sz="3200" dirty="0">
                <a:solidFill>
                  <a:srgbClr val="FF0000"/>
                </a:solidFill>
                <a:latin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cs typeface="Times New Roman" panose="02020603050405020304" pitchFamily="18" charset="0"/>
              </a:rPr>
            </a:b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3.1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thuộc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chuẩn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trồng</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25" name="Picture 1"/>
          <p:cNvPicPr>
            <a:picLocks noGrp="1" noChangeAspect="1"/>
          </p:cNvPicPr>
          <p:nvPr>
            <p:ph idx="1"/>
          </p:nvPr>
        </p:nvPicPr>
        <p:blipFill>
          <a:blip r:embed="rId2"/>
          <a:stretch>
            <a:fillRect/>
          </a:stretch>
        </p:blipFill>
        <p:spPr>
          <a:xfrm>
            <a:off x="533400" y="1828800"/>
            <a:ext cx="3971925" cy="2498725"/>
          </a:xfrm>
          <a:prstGeom prst="rect">
            <a:avLst/>
          </a:prstGeom>
          <a:noFill/>
          <a:ln w="9525">
            <a:noFill/>
          </a:ln>
        </p:spPr>
      </p:pic>
      <p:sp>
        <p:nvSpPr>
          <p:cNvPr id="4" name="Rectangles 3"/>
          <p:cNvSpPr/>
          <p:nvPr/>
        </p:nvSpPr>
        <p:spPr>
          <a:xfrm>
            <a:off x="5029200" y="2286000"/>
            <a:ext cx="3385185" cy="29933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xẻng</a:t>
            </a:r>
            <a:r>
              <a:rPr lang="en-US" sz="3200" dirty="0">
                <a:latin typeface="Times New Roman" panose="02020603050405020304" pitchFamily="18" charset="0"/>
                <a:cs typeface="Times New Roman" panose="02020603050405020304" pitchFamily="18" charset="0"/>
              </a:rPr>
              <a:t>, bay...</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Bón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lót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4191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3.2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được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chuẩn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tốt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mùa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ảnh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hưởng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23900" y="4343400"/>
            <a:ext cx="7696200" cy="2246769"/>
          </a:xfrm>
          <a:prstGeom prst="rect">
            <a:avLst/>
          </a:prstGeom>
        </p:spPr>
        <p:txBody>
          <a:bodyPr wrap="square">
            <a:spAutoFit/>
          </a:bodyPr>
          <a:lstStyle/>
          <a:p>
            <a:r>
              <a:rPr lang="en-US" altLang="vi-VN" sz="2800" dirty="0" err="1">
                <a:solidFill>
                  <a:srgbClr val="FF0000"/>
                </a:solidFill>
                <a:latin typeface="Times New Roman" panose="02020603050405020304" pitchFamily="18" charset="0"/>
                <a:cs typeface="Times New Roman" panose="02020603050405020304" pitchFamily="18" charset="0"/>
              </a:rPr>
              <a:t>Vụ</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mùa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sẽ</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bị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giảm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sút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về</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năng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suất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và</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chất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lượng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sản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phẩm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nguyên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nhân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là</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đất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còn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tồn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đọng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lại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mầm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móng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sâu</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bệnh</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gây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hại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hoặc</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còn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quá</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nhiều</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cây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cỏ</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dại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Chúng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cắn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phá</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cây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trồng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hoặc</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cạnh</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tranh</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nước</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ánh</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sáng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dinh</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dưỡng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cây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trồng</a:t>
            </a:r>
            <a:r>
              <a:rPr lang="en-US" altLang="vi-VN" sz="2800" dirty="0">
                <a:solidFill>
                  <a:srgbClr val="FF0000"/>
                </a:solidFill>
                <a:latin typeface="Times New Roman" panose="02020603050405020304" pitchFamily="18" charset="0"/>
                <a:cs typeface="Times New Roman" panose="02020603050405020304" pitchFamily="18" charset="0"/>
              </a:rPr>
              <a:t>.</a:t>
            </a:r>
          </a:p>
        </p:txBody>
      </p:sp>
      <p:pic>
        <p:nvPicPr>
          <p:cNvPr id="3" name="Picture 3"/>
          <p:cNvPicPr>
            <a:picLocks noGrp="1" noChangeAspect="1"/>
          </p:cNvPicPr>
          <p:nvPr>
            <p:ph idx="1"/>
          </p:nvPr>
        </p:nvPicPr>
        <p:blipFill>
          <a:blip r:embed="rId2"/>
          <a:stretch>
            <a:fillRect/>
          </a:stretch>
        </p:blipFill>
        <p:spPr>
          <a:xfrm>
            <a:off x="4572000" y="1143000"/>
            <a:ext cx="4506595" cy="23952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555" dirty="0" err="1">
                <a:solidFill>
                  <a:srgbClr val="FF0000"/>
                </a:solidFill>
                <a:latin typeface="Times New Roman" panose="02020603050405020304" pitchFamily="18" charset="0"/>
                <a:cs typeface="Times New Roman" panose="02020603050405020304" pitchFamily="18" charset="0"/>
              </a:rPr>
              <a:t>Vậy</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mục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đích</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của</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việc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chuẩn</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bị</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đất</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trước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khi</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gieo</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trồng</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là</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gì</a:t>
            </a:r>
            <a:r>
              <a:rPr lang="en-US" sz="3555"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1"/>
          </p:nvPr>
        </p:nvSpPr>
        <p:spPr>
          <a:xfrm>
            <a:off x="381000" y="2057400"/>
            <a:ext cx="4038600" cy="4525963"/>
          </a:xfrm>
        </p:spPr>
        <p:txBody>
          <a:bodyPr>
            <a:normAutofit/>
          </a:bodyPr>
          <a:lstStyle/>
          <a:p>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xốp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a:t>
            </a:r>
          </a:p>
        </p:txBody>
      </p:sp>
      <p:pic>
        <p:nvPicPr>
          <p:cNvPr id="4" name="Content Placeholder 3" descr="pngtree-kid-planting-tree-png-image_4123529"/>
          <p:cNvPicPr>
            <a:picLocks noGrp="1" noChangeAspect="1"/>
          </p:cNvPicPr>
          <p:nvPr>
            <p:ph sz="half" idx="2"/>
          </p:nvPr>
        </p:nvPicPr>
        <p:blipFill>
          <a:blip r:embed="rId2"/>
          <a:stretch>
            <a:fillRect/>
          </a:stretch>
        </p:blipFill>
        <p:spPr>
          <a:xfrm>
            <a:off x="4648200" y="1844040"/>
            <a:ext cx="403860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514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553872"/>
            <a:ext cx="8488344" cy="830997"/>
          </a:xfrm>
          <a:prstGeom prst="rect">
            <a:avLst/>
          </a:prstGeom>
        </p:spPr>
        <p:txBody>
          <a:bodyPr wrap="square">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1.Vì </a:t>
            </a:r>
            <a:r>
              <a:rPr lang="en-US" sz="2400" b="1" dirty="0" err="1" smtClean="0">
                <a:solidFill>
                  <a:srgbClr val="0000FF"/>
                </a:solidFill>
                <a:latin typeface="Times New Roman" panose="02020603050405020304" pitchFamily="18" charset="0"/>
                <a:cs typeface="Times New Roman" panose="02020603050405020304" pitchFamily="18" charset="0"/>
              </a:rPr>
              <a:t>sao</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làm</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đất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trước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khi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gieo</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trồng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lại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lợi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cho</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cây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trồng</a:t>
            </a:r>
            <a:r>
              <a:rPr lang="en-US" sz="2400" b="1" dirty="0" smtClean="0">
                <a:solidFill>
                  <a:srgbClr val="0000FF"/>
                </a:solidFill>
                <a:latin typeface="Times New Roman" panose="02020603050405020304" pitchFamily="18" charset="0"/>
                <a:cs typeface="Times New Roman" panose="02020603050405020304" pitchFamily="18" charset="0"/>
              </a:rPr>
              <a:t>?</a:t>
            </a:r>
            <a:br>
              <a:rPr lang="en-US" sz="2400" b="1" dirty="0" smtClean="0">
                <a:solidFill>
                  <a:srgbClr val="0000FF"/>
                </a:solidFill>
                <a:latin typeface="Times New Roman" panose="02020603050405020304" pitchFamily="18" charset="0"/>
                <a:cs typeface="Times New Roman" panose="02020603050405020304" pitchFamily="18" charset="0"/>
              </a:rPr>
            </a:br>
            <a:r>
              <a:rPr lang="en-US" sz="2400" b="1" dirty="0" smtClean="0">
                <a:solidFill>
                  <a:srgbClr val="0000FF"/>
                </a:solidFill>
                <a:latin typeface="Times New Roman" panose="02020603050405020304" pitchFamily="18" charset="0"/>
                <a:cs typeface="Times New Roman" panose="02020603050405020304" pitchFamily="18" charset="0"/>
              </a:rPr>
              <a:t>2. </a:t>
            </a:r>
            <a:r>
              <a:rPr lang="en-US" sz="2400" b="1" dirty="0" err="1" smtClean="0">
                <a:solidFill>
                  <a:srgbClr val="0000FF"/>
                </a:solidFill>
                <a:latin typeface="Times New Roman" panose="02020603050405020304" pitchFamily="18" charset="0"/>
                <a:cs typeface="Times New Roman" panose="02020603050405020304" pitchFamily="18" charset="0"/>
              </a:rPr>
              <a:t>Hãy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nhận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xét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sự</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thay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đổi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hình</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dạng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của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đất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trong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Hình</a:t>
            </a:r>
            <a:r>
              <a:rPr lang="en-US" sz="2400" b="1" dirty="0" smtClean="0">
                <a:solidFill>
                  <a:srgbClr val="0000FF"/>
                </a:solidFill>
                <a:latin typeface="Times New Roman" panose="02020603050405020304" pitchFamily="18" charset="0"/>
                <a:cs typeface="Times New Roman" panose="02020603050405020304" pitchFamily="18" charset="0"/>
              </a:rPr>
              <a:t> 2.3.</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4" y="1384869"/>
            <a:ext cx="8229600" cy="44128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724" y="5854620"/>
            <a:ext cx="8347276" cy="830997"/>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3. Có thể sử dụng những công cụ nào để làm đất?</a:t>
            </a:r>
          </a:p>
          <a:p>
            <a:r>
              <a:rPr lang="vi-VN" sz="2400" b="1" dirty="0">
                <a:solidFill>
                  <a:srgbClr val="0000FF"/>
                </a:solidFill>
                <a:latin typeface="Times New Roman" panose="02020603050405020304" pitchFamily="18" charset="0"/>
                <a:cs typeface="Times New Roman" panose="02020603050405020304" pitchFamily="18" charset="0"/>
              </a:rPr>
              <a:t>4</a:t>
            </a:r>
            <a:r>
              <a:rPr lang="vi-VN" sz="2400" b="1" dirty="0" smtClean="0">
                <a:solidFill>
                  <a:srgbClr val="0000FF"/>
                </a:solidFill>
                <a:latin typeface="Times New Roman" panose="02020603050405020304" pitchFamily="18" charset="0"/>
                <a:cs typeface="Times New Roman" panose="02020603050405020304" pitchFamily="18" charset="0"/>
              </a:rPr>
              <a:t>.</a:t>
            </a:r>
            <a:r>
              <a:rPr lang="en-GB" sz="2400" b="1" dirty="0" smtClean="0">
                <a:solidFill>
                  <a:srgbClr val="0000FF"/>
                </a:solidFill>
                <a:latin typeface="Times New Roman" panose="02020603050405020304" pitchFamily="18" charset="0"/>
                <a:cs typeface="Times New Roman" panose="02020603050405020304" pitchFamily="18" charset="0"/>
              </a:rPr>
              <a:t> </a:t>
            </a:r>
            <a:r>
              <a:rPr lang="vi-VN" sz="2400" b="1" dirty="0" smtClean="0">
                <a:solidFill>
                  <a:srgbClr val="0000FF"/>
                </a:solidFill>
                <a:latin typeface="Times New Roman" panose="02020603050405020304" pitchFamily="18" charset="0"/>
                <a:cs typeface="Times New Roman" panose="02020603050405020304" pitchFamily="18" charset="0"/>
              </a:rPr>
              <a:t>Vì </a:t>
            </a:r>
            <a:r>
              <a:rPr lang="vi-VN" sz="2400" b="1" dirty="0">
                <a:solidFill>
                  <a:srgbClr val="0000FF"/>
                </a:solidFill>
                <a:latin typeface="Times New Roman" panose="02020603050405020304" pitchFamily="18" charset="0"/>
                <a:cs typeface="Times New Roman" panose="02020603050405020304" pitchFamily="18" charset="0"/>
              </a:rPr>
              <a:t>sao cần bón lót trước khi gieo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840" y="-30778"/>
            <a:ext cx="92539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a:t>
            </a:r>
            <a:r>
              <a:rPr kumimoji="0" 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 TẬP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a:solidFill>
                  <a:srgbClr val="000099"/>
                </a:solidFill>
              </a:rPr>
              <a:t> </a:t>
            </a:r>
          </a:p>
        </p:txBody>
      </p:sp>
      <p:sp>
        <p:nvSpPr>
          <p:cNvPr id="5" name="Rectangle 4"/>
          <p:cNvSpPr/>
          <p:nvPr/>
        </p:nvSpPr>
        <p:spPr>
          <a:xfrm>
            <a:off x="228600" y="566678"/>
            <a:ext cx="8458200" cy="6494085"/>
          </a:xfrm>
          <a:prstGeom prst="rect">
            <a:avLst/>
          </a:prstGeom>
        </p:spPr>
        <p:txBody>
          <a:bodyPr wrap="square">
            <a:spAutoFit/>
          </a:bodyPr>
          <a:lstStyle/>
          <a:p>
            <a:r>
              <a:rPr lang="en-US" sz="2600" dirty="0">
                <a:solidFill>
                  <a:srgbClr val="FF0000"/>
                </a:solidFill>
                <a:latin typeface="Times New Roman" panose="02020603050405020304" pitchFamily="18" charset="0"/>
                <a:cs typeface="Times New Roman" panose="02020603050405020304" pitchFamily="18" charset="0"/>
              </a:rPr>
              <a:t>1</a:t>
            </a:r>
            <a:r>
              <a:rPr lang="en-US" sz="2600" dirty="0" smtClean="0">
                <a:solidFill>
                  <a:srgbClr val="FF0000"/>
                </a:solidFill>
                <a:latin typeface="Times New Roman" panose="02020603050405020304" pitchFamily="18" charset="0"/>
                <a:cs typeface="Times New Roman" panose="02020603050405020304" pitchFamily="18" charset="0"/>
              </a:rPr>
              <a:t>. </a:t>
            </a:r>
            <a:r>
              <a:rPr lang="vi-VN" sz="2600" dirty="0" smtClean="0">
                <a:solidFill>
                  <a:srgbClr val="FF0000"/>
                </a:solidFill>
                <a:latin typeface="Times New Roman" panose="02020603050405020304" pitchFamily="18" charset="0"/>
                <a:cs typeface="Times New Roman" panose="02020603050405020304" pitchFamily="18" charset="0"/>
              </a:rPr>
              <a:t>Làm </a:t>
            </a:r>
            <a:r>
              <a:rPr lang="vi-VN" sz="2600" dirty="0">
                <a:solidFill>
                  <a:srgbClr val="FF0000"/>
                </a:solidFill>
                <a:latin typeface="Times New Roman" panose="02020603050405020304" pitchFamily="18" charset="0"/>
                <a:cs typeface="Times New Roman" panose="02020603050405020304" pitchFamily="18" charset="0"/>
              </a:rPr>
              <a:t>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br>
              <a:rPr lang="vi-VN" sz="2600" dirty="0">
                <a:solidFill>
                  <a:srgbClr val="FF0000"/>
                </a:solidFill>
                <a:latin typeface="Times New Roman" panose="02020603050405020304" pitchFamily="18" charset="0"/>
                <a:cs typeface="Times New Roman" panose="02020603050405020304" pitchFamily="18" charset="0"/>
              </a:rPr>
            </a:br>
            <a:r>
              <a:rPr lang="en-US" sz="2600" dirty="0">
                <a:solidFill>
                  <a:srgbClr val="FF0000"/>
                </a:solidFill>
                <a:latin typeface="Times New Roman" panose="02020603050405020304" pitchFamily="18" charset="0"/>
                <a:cs typeface="Times New Roman" panose="02020603050405020304" pitchFamily="18" charset="0"/>
              </a:rPr>
              <a:t>2.</a:t>
            </a:r>
            <a:r>
              <a:rPr lang="vi-VN" sz="2600" b="1" dirty="0">
                <a:solidFill>
                  <a:srgbClr val="FF0000"/>
                </a:solidFill>
                <a:latin typeface="Times New Roman" panose="02020603050405020304" pitchFamily="18" charset="0"/>
                <a:cs typeface="Times New Roman" panose="02020603050405020304" pitchFamily="18" charset="0"/>
              </a:rPr>
              <a:t> </a:t>
            </a:r>
            <a:r>
              <a:rPr lang="vi-VN" sz="2600" dirty="0" smtClean="0">
                <a:solidFill>
                  <a:srgbClr val="FF0000"/>
                </a:solidFill>
                <a:latin typeface="Times New Roman" panose="02020603050405020304" pitchFamily="18" charset="0"/>
                <a:cs typeface="Times New Roman" panose="02020603050405020304" pitchFamily="18" charset="0"/>
              </a:rPr>
              <a:t>Hình </a:t>
            </a:r>
            <a:r>
              <a:rPr lang="vi-VN" sz="2600" dirty="0">
                <a:solidFill>
                  <a:srgbClr val="FF0000"/>
                </a:solidFill>
                <a:latin typeface="Times New Roman" panose="02020603050405020304" pitchFamily="18" charset="0"/>
                <a:cs typeface="Times New Roman" panose="02020603050405020304" pitchFamily="18" charset="0"/>
              </a:rPr>
              <a:t>dạng đất thay đổi:</a:t>
            </a:r>
          </a:p>
          <a:p>
            <a:r>
              <a:rPr lang="vi-VN" sz="2600" dirty="0">
                <a:solidFill>
                  <a:srgbClr val="FF0000"/>
                </a:solidFill>
                <a:latin typeface="Times New Roman" panose="02020603050405020304" pitchFamily="18" charset="0"/>
                <a:cs typeface="Times New Roman" panose="02020603050405020304" pitchFamily="18" charset="0"/>
              </a:rPr>
              <a:t>Hình a: Cày đất: làm xáo trộn đất mặt ở độ sâu khoảng 20 – 30 cm.</a:t>
            </a:r>
          </a:p>
          <a:p>
            <a:r>
              <a:rPr lang="vi-VN" sz="2600" dirty="0">
                <a:solidFill>
                  <a:srgbClr val="FF0000"/>
                </a:solidFill>
                <a:latin typeface="Times New Roman" panose="02020603050405020304" pitchFamily="18" charset="0"/>
                <a:cs typeface="Times New Roman" panose="02020603050405020304" pitchFamily="18" charset="0"/>
              </a:rPr>
              <a:t>Hình b: Bừa và đập đất: làm nhỏ đất, thu gom cỏ dại, trộn đều phân và san phẳng mặt ruộng</a:t>
            </a:r>
          </a:p>
          <a:p>
            <a:r>
              <a:rPr lang="vi-VN" sz="2600" dirty="0">
                <a:solidFill>
                  <a:srgbClr val="FF0000"/>
                </a:solidFill>
                <a:latin typeface="Times New Roman" panose="02020603050405020304" pitchFamily="18" charset="0"/>
                <a:cs typeface="Times New Roman" panose="02020603050405020304" pitchFamily="18" charset="0"/>
              </a:rPr>
              <a:t>Hình c: Lên luống: chống ngập úng, tạo tầng đất dày cho cây sinh trưởng, phát triển.</a:t>
            </a:r>
          </a:p>
          <a:p>
            <a:r>
              <a:rPr lang="en-US" sz="2600" b="1" dirty="0">
                <a:solidFill>
                  <a:srgbClr val="FF0000"/>
                </a:solidFill>
                <a:latin typeface="Times New Roman" panose="02020603050405020304" pitchFamily="18" charset="0"/>
                <a:cs typeface="Times New Roman" panose="02020603050405020304" pitchFamily="18" charset="0"/>
              </a:rPr>
              <a:t>3</a:t>
            </a:r>
            <a:r>
              <a:rPr lang="vi-VN" sz="2600" b="1" dirty="0">
                <a:solidFill>
                  <a:srgbClr val="FF0000"/>
                </a:solidFill>
                <a:latin typeface="Times New Roman" panose="02020603050405020304" pitchFamily="18" charset="0"/>
                <a:cs typeface="Times New Roman" panose="02020603050405020304" pitchFamily="18" charset="0"/>
              </a:rPr>
              <a:t>.</a:t>
            </a:r>
            <a:r>
              <a:rPr lang="vi-VN" sz="2600" dirty="0">
                <a:solidFill>
                  <a:srgbClr val="FF0000"/>
                </a:solidFill>
                <a:latin typeface="Times New Roman" panose="02020603050405020304" pitchFamily="18" charset="0"/>
                <a:cs typeface="Times New Roman" panose="02020603050405020304" pitchFamily="18" charset="0"/>
              </a:rPr>
              <a:t> Các công cụ được sử dụng để làm đất là: máy cày, máy bừa, máy tạo luống, trâu cày, bừa, cuốc, xẻng.</a:t>
            </a:r>
          </a:p>
          <a:p>
            <a:r>
              <a:rPr lang="en-US" sz="2600" dirty="0">
                <a:solidFill>
                  <a:srgbClr val="FF0000"/>
                </a:solidFill>
                <a:latin typeface="Times New Roman" panose="02020603050405020304" pitchFamily="18" charset="0"/>
                <a:cs typeface="Times New Roman" panose="02020603050405020304" pitchFamily="18" charset="0"/>
              </a:rPr>
              <a:t>4.</a:t>
            </a:r>
            <a:r>
              <a:rPr lang="vi-VN" sz="2600" dirty="0">
                <a:solidFill>
                  <a:srgbClr val="FF0000"/>
                </a:solidFill>
                <a:latin typeface="Times New Roman" panose="02020603050405020304" pitchFamily="18" charset="0"/>
                <a:cs typeface="Times New Roman" panose="02020603050405020304" pitchFamily="18" charset="0"/>
              </a:rPr>
              <a:t> Cần bón lót trước khi gieo trồng là vì nhằm cung cấp chất dinh dưỡng cho cây con ngay khi mới mọc hoặc mới bén rễ.</a:t>
            </a:r>
            <a:br>
              <a:rPr lang="vi-VN" sz="2600" dirty="0">
                <a:solidFill>
                  <a:srgbClr val="FF0000"/>
                </a:solidFill>
                <a:latin typeface="Times New Roman" panose="02020603050405020304" pitchFamily="18" charset="0"/>
                <a:cs typeface="Times New Roman" panose="02020603050405020304" pitchFamily="18" charset="0"/>
              </a:rPr>
            </a:br>
            <a:endParaRPr lang="vi-VN" sz="2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6530"/>
            <a:ext cx="8229600" cy="1143000"/>
          </a:xfrm>
        </p:spPr>
        <p:txBody>
          <a:bodyPr>
            <a:normAutofit fontScale="90000"/>
          </a:bodyPr>
          <a:lstStyle/>
          <a:p>
            <a:pPr algn="l"/>
            <a:r>
              <a:rPr lang="en-US" sz="3110" dirty="0" err="1">
                <a:solidFill>
                  <a:srgbClr val="FF0000"/>
                </a:solidFill>
                <a:latin typeface="Times New Roman" panose="02020603050405020304" pitchFamily="18" charset="0"/>
                <a:cs typeface="Times New Roman" panose="02020603050405020304" pitchFamily="18" charset="0"/>
              </a:rPr>
              <a:t>Chuẩn</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bị</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đất</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còn</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bao</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gồm</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việc</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tạo</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luống</a:t>
            </a:r>
            <a:r>
              <a:rPr lang="en-US" sz="3110" dirty="0">
                <a:solidFill>
                  <a:srgbClr val="FF0000"/>
                </a:solidFill>
                <a:latin typeface="Times New Roman" panose="02020603050405020304" pitchFamily="18" charset="0"/>
                <a:cs typeface="Times New Roman" panose="02020603050405020304" pitchFamily="18" charset="0"/>
              </a:rPr>
              <a:t> hay </a:t>
            </a:r>
            <a:r>
              <a:rPr lang="en-US" sz="3110" dirty="0" err="1">
                <a:solidFill>
                  <a:srgbClr val="FF0000"/>
                </a:solidFill>
                <a:latin typeface="Times New Roman" panose="02020603050405020304" pitchFamily="18" charset="0"/>
                <a:cs typeface="Times New Roman" panose="02020603050405020304" pitchFamily="18" charset="0"/>
              </a:rPr>
              <a:t>đắp</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mô</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phù</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hợp</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với</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từng</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loại</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cây</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trồng</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để</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dễ</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chăm</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sóc</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chống</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ngập</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úng</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tạo</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tầng</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đất</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dày</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cho</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cây</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phát</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triển</a:t>
            </a:r>
            <a:endParaRPr lang="en-US" sz="311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600200"/>
            <a:ext cx="3810000" cy="2423793"/>
          </a:xfrm>
        </p:spPr>
        <p:txBody>
          <a:bodyPr/>
          <a:lstStyle/>
          <a:p>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luống</a:t>
            </a:r>
            <a:r>
              <a:rPr lang="en-US" dirty="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Chọn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luống</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Kích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luống</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luống</a:t>
            </a:r>
            <a:endParaRPr lang="en-US" dirty="0">
              <a:latin typeface="Times New Roman" panose="02020603050405020304" pitchFamily="18" charset="0"/>
              <a:cs typeface="Times New Roman" panose="02020603050405020304" pitchFamily="18" charset="0"/>
            </a:endParaRPr>
          </a:p>
        </p:txBody>
      </p:sp>
      <p:pic>
        <p:nvPicPr>
          <p:cNvPr id="5" name="Content Placeholder 4" descr="luong khoai"/>
          <p:cNvPicPr>
            <a:picLocks noGrp="1" noChangeAspect="1"/>
          </p:cNvPicPr>
          <p:nvPr>
            <p:ph sz="half" idx="2"/>
          </p:nvPr>
        </p:nvPicPr>
        <p:blipFill>
          <a:blip r:embed="rId2"/>
          <a:stretch>
            <a:fillRect/>
          </a:stretch>
        </p:blipFill>
        <p:spPr>
          <a:xfrm>
            <a:off x="4419600" y="1752600"/>
            <a:ext cx="4038600" cy="2271395"/>
          </a:xfrm>
          <a:prstGeom prst="rect">
            <a:avLst/>
          </a:prstGeom>
        </p:spPr>
      </p:pic>
      <p:pic>
        <p:nvPicPr>
          <p:cNvPr id="6" name="Picture 5" descr="luong rau"/>
          <p:cNvPicPr>
            <a:picLocks noChangeAspect="1"/>
          </p:cNvPicPr>
          <p:nvPr/>
        </p:nvPicPr>
        <p:blipFill>
          <a:blip r:embed="rId3"/>
          <a:stretch>
            <a:fillRect/>
          </a:stretch>
        </p:blipFill>
        <p:spPr>
          <a:xfrm>
            <a:off x="304800" y="4023994"/>
            <a:ext cx="4543425" cy="27578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0710" y="6718"/>
            <a:ext cx="7924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3. QUY TRÌNH TRỒNG TRỌT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7200" y="614065"/>
            <a:ext cx="7924800"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Chuẩn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3.3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pic>
        <p:nvPicPr>
          <p:cNvPr id="10" name="Content Placeholder 9" descr="download"/>
          <p:cNvPicPr>
            <a:picLocks noGrp="1" noChangeAspect="1"/>
          </p:cNvPicPr>
          <p:nvPr>
            <p:ph idx="1"/>
          </p:nvPr>
        </p:nvPicPr>
        <p:blipFill>
          <a:blip r:embed="rId2"/>
          <a:stretch>
            <a:fillRect/>
          </a:stretch>
        </p:blipFill>
        <p:spPr>
          <a:xfrm>
            <a:off x="457200" y="2057400"/>
            <a:ext cx="3658235" cy="2739390"/>
          </a:xfrm>
          <a:prstGeom prst="rect">
            <a:avLst/>
          </a:prstGeom>
        </p:spPr>
      </p:pic>
      <p:sp>
        <p:nvSpPr>
          <p:cNvPr id="12" name="Rounded Rectangle 11"/>
          <p:cNvSpPr/>
          <p:nvPr/>
        </p:nvSpPr>
        <p:spPr>
          <a:xfrm>
            <a:off x="685165" y="4890884"/>
            <a:ext cx="3352800"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b,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đang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Cloud 12"/>
          <p:cNvSpPr/>
          <p:nvPr/>
        </p:nvSpPr>
        <p:spPr>
          <a:xfrm>
            <a:off x="4563110" y="1520538"/>
            <a:ext cx="4147820" cy="305146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Nếu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chúng</a:t>
            </a:r>
            <a:r>
              <a:rPr lang="en-US" sz="2400" b="1" dirty="0">
                <a:latin typeface="Times New Roman" panose="02020603050405020304" pitchFamily="18" charset="0"/>
                <a:cs typeface="Times New Roman" panose="02020603050405020304" pitchFamily="18" charset="0"/>
              </a:rPr>
              <a:t> ta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p>
        </p:txBody>
      </p:sp>
      <p:sp>
        <p:nvSpPr>
          <p:cNvPr id="14" name="Down Arrow 13"/>
          <p:cNvSpPr/>
          <p:nvPr/>
        </p:nvSpPr>
        <p:spPr>
          <a:xfrm>
            <a:off x="6637020" y="4510462"/>
            <a:ext cx="457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5334000" y="5483898"/>
            <a:ext cx="3276600" cy="1384995"/>
          </a:xfrm>
          <a:prstGeom prst="rect">
            <a:avLst/>
          </a:prstGeom>
          <a:noFill/>
        </p:spPr>
        <p:txBody>
          <a:bodyPr wrap="square" rtlCol="0">
            <a:spAutoFit/>
          </a:bodyPr>
          <a:lstStyle/>
          <a:p>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Cần</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phải</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cắt</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bỏ</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chỗ</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bị</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sâu</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bệnh</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và</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diệt</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sâu</a:t>
            </a:r>
            <a:r>
              <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dirty="0" err="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bệnh</a:t>
            </a:r>
            <a:endParaRPr lang="en-US"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1736</Words>
  <Application>Microsoft Office PowerPoint</Application>
  <PresentationFormat>On-screen Show (4:3)</PresentationFormat>
  <Paragraphs>143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PowerPoint Presentation</vt:lpstr>
      <vt:lpstr>PowerPoint Presentation</vt:lpstr>
      <vt:lpstr>1. Chuẩn bị đất trồng: Quan sát hình 3.1 em hãy cho biết những công việc nào thuộc giai đoạn chuẩn bị đất trồng</vt:lpstr>
      <vt:lpstr>PowerPoint Presentation</vt:lpstr>
      <vt:lpstr>Vậy mục đích của việc chuẩn bị đất trước khi gieo trồng là gì?</vt:lpstr>
      <vt:lpstr>PowerPoint Presentation</vt:lpstr>
      <vt:lpstr>PowerPoint Presentation</vt:lpstr>
      <vt:lpstr>Chuẩn bị đất còn bao gồm việc tạo luống hay đắp mô phù hợp với từng loại cây trồng để dễ chăm sóc, chống ngập úng, tạo tầng đất dày cho cây phát triển</vt:lpstr>
      <vt:lpstr>PowerPoint Presentation</vt:lpstr>
      <vt:lpstr>Đối với hạt giống, em hãy cho biết hạt lúa trong hình nào dưới đây có thể gieo ngay, vì sao?</vt:lpstr>
      <vt:lpstr>PowerPoint Presentation</vt:lpstr>
      <vt:lpstr>PowerPoint Presentation</vt:lpstr>
      <vt:lpstr>PowerPoint Presentation</vt:lpstr>
      <vt:lpstr>Các bước gieo trồng:</vt:lpstr>
      <vt:lpstr>PowerPoint Presentation</vt:lpstr>
      <vt:lpstr>PowerPoint Presentation</vt:lpstr>
      <vt:lpstr>4. CHĂM SÓC</vt:lpstr>
      <vt:lpstr>PowerPoint Presentation</vt:lpstr>
      <vt:lpstr>1. Vì sao cần phải tỉa dặm cây sau một thời gian gieo trồng? 2. Phân bón dùng để bón thúc thường có đặc điểm gì?</vt:lpstr>
      <vt:lpstr>5. Thu hoạch: đảm bảo thu được số lượng và chất lượng sản phẩm trồng trọt đạt tiêu chuẩn.</vt:lpstr>
      <vt:lpstr>Những loại cây trồng khác nhau sẽ có phương pháp thu hoạch khác nhau, em hãy hoàn thành bài tập sau đây để tìm hiểu việc ứng dụng các phương pháp thu hoạch</vt:lpstr>
      <vt:lpstr>Quy trình thu hoạch nông sản được thực hiện theo những bước cơ bản nào?</vt:lpstr>
      <vt:lpstr>Hãy ghép các công việc a,b,c,d ở hình 3.8 cho phù hợp các các chú thích:</vt:lpstr>
      <vt:lpstr>LUYỆN TẬP</vt:lpstr>
      <vt:lpstr>VẬN DỤNG</vt:lpstr>
    </vt:vector>
  </TitlesOfParts>
  <Manager>LXN</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cp:keywords>Du An-Mien Phi-STEM</cp:keywords>
  <dc:description>Du An-Mien Phi-STEM</dc:description>
  <cp:lastModifiedBy>ADMIN</cp:lastModifiedBy>
  <cp:revision>50</cp:revision>
  <dcterms:created xsi:type="dcterms:W3CDTF">2022-07-15T07:39:00Z</dcterms:created>
  <dcterms:modified xsi:type="dcterms:W3CDTF">2023-09-17T04:30:01Z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1033-11.2.0.11191</vt:lpwstr>
  </property>
</Properties>
</file>