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63"/>
  </p:notesMasterIdLst>
  <p:sldIdLst>
    <p:sldId id="257" r:id="rId4"/>
    <p:sldId id="472" r:id="rId5"/>
    <p:sldId id="502" r:id="rId6"/>
    <p:sldId id="554" r:id="rId7"/>
    <p:sldId id="555" r:id="rId8"/>
    <p:sldId id="557" r:id="rId9"/>
    <p:sldId id="540" r:id="rId10"/>
    <p:sldId id="559" r:id="rId11"/>
    <p:sldId id="541" r:id="rId12"/>
    <p:sldId id="561" r:id="rId13"/>
    <p:sldId id="562" r:id="rId14"/>
    <p:sldId id="567" r:id="rId15"/>
    <p:sldId id="560" r:id="rId16"/>
    <p:sldId id="568" r:id="rId17"/>
    <p:sldId id="569" r:id="rId18"/>
    <p:sldId id="570" r:id="rId19"/>
    <p:sldId id="571" r:id="rId20"/>
    <p:sldId id="565" r:id="rId21"/>
    <p:sldId id="573" r:id="rId22"/>
    <p:sldId id="575" r:id="rId23"/>
    <p:sldId id="574" r:id="rId24"/>
    <p:sldId id="577" r:id="rId25"/>
    <p:sldId id="576" r:id="rId26"/>
    <p:sldId id="579" r:id="rId27"/>
    <p:sldId id="578" r:id="rId28"/>
    <p:sldId id="583" r:id="rId29"/>
    <p:sldId id="581" r:id="rId30"/>
    <p:sldId id="584" r:id="rId31"/>
    <p:sldId id="572" r:id="rId32"/>
    <p:sldId id="586" r:id="rId33"/>
    <p:sldId id="587" r:id="rId34"/>
    <p:sldId id="585" r:id="rId35"/>
    <p:sldId id="588" r:id="rId36"/>
    <p:sldId id="597" r:id="rId37"/>
    <p:sldId id="589" r:id="rId38"/>
    <p:sldId id="591" r:id="rId39"/>
    <p:sldId id="592" r:id="rId40"/>
    <p:sldId id="596" r:id="rId41"/>
    <p:sldId id="594" r:id="rId42"/>
    <p:sldId id="598" r:id="rId43"/>
    <p:sldId id="590" r:id="rId44"/>
    <p:sldId id="599" r:id="rId45"/>
    <p:sldId id="611" r:id="rId46"/>
    <p:sldId id="600" r:id="rId47"/>
    <p:sldId id="601" r:id="rId48"/>
    <p:sldId id="602" r:id="rId49"/>
    <p:sldId id="603" r:id="rId50"/>
    <p:sldId id="604" r:id="rId51"/>
    <p:sldId id="605" r:id="rId52"/>
    <p:sldId id="606" r:id="rId53"/>
    <p:sldId id="607" r:id="rId54"/>
    <p:sldId id="608" r:id="rId55"/>
    <p:sldId id="609" r:id="rId56"/>
    <p:sldId id="610" r:id="rId57"/>
    <p:sldId id="547" r:id="rId58"/>
    <p:sldId id="548" r:id="rId59"/>
    <p:sldId id="613" r:id="rId60"/>
    <p:sldId id="612" r:id="rId61"/>
    <p:sldId id="614"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5E177-52AD-4F8F-A4AB-64AFF2C40CA5}"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90B4F-C827-46EB-8C76-771CF92F01DF}" type="slidenum">
              <a:rPr lang="en-US" smtClean="0"/>
              <a:t>‹#›</a:t>
            </a:fld>
            <a:endParaRPr lang="en-US"/>
          </a:p>
        </p:txBody>
      </p:sp>
    </p:spTree>
    <p:extLst>
      <p:ext uri="{BB962C8B-B14F-4D97-AF65-F5344CB8AC3E}">
        <p14:creationId xmlns:p14="http://schemas.microsoft.com/office/powerpoint/2010/main" val="237811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930015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67913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380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4564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2507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104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578488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91555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91490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5931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131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05130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8785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034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18828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8948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75254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307494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697687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601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997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1987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19343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48637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540324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31455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61602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170676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224621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118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563214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7004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11814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4195154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23889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9313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564888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544222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85722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42512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817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755645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2880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631081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0564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914576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B48830-7F5C-4F4F-9E07-6D90089EB7DE}"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49747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38264043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119772979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309360398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571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16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63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184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90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56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108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62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178702292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783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48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174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321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86069"/>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44919"/>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75873"/>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3964689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128941747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25055652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42995463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106601859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13203212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491DB27-A921-4629-A716-1D9B0947796C}" type="datetimeFigureOut">
              <a:rPr lang="zh-CN" altLang="en-US" smtClean="0"/>
              <a:t>2025/2/8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3655B15-17F3-4B58-A3A7-8EA0617CA559}" type="slidenum">
              <a:rPr lang="zh-CN" altLang="en-US" smtClean="0"/>
              <a:t>‹#›</a:t>
            </a:fld>
            <a:endParaRPr lang="zh-CN" altLang="en-US"/>
          </a:p>
        </p:txBody>
      </p:sp>
    </p:spTree>
    <p:extLst>
      <p:ext uri="{BB962C8B-B14F-4D97-AF65-F5344CB8AC3E}">
        <p14:creationId xmlns:p14="http://schemas.microsoft.com/office/powerpoint/2010/main" val="312589282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F491DB27-A921-4629-A716-1D9B0947796C}" type="datetimeFigureOut">
              <a:rPr lang="zh-CN" altLang="en-US" smtClean="0"/>
              <a:pPr/>
              <a:t>2025/2/8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3655B15-17F3-4B58-A3A7-8EA0617CA559}" type="slidenum">
              <a:rPr lang="zh-CN" altLang="en-US" smtClean="0"/>
              <a:pPr/>
              <a:t>‹#›</a:t>
            </a:fld>
            <a:endParaRPr lang="zh-CN" altLang="en-US" dirty="0"/>
          </a:p>
        </p:txBody>
      </p:sp>
    </p:spTree>
    <p:extLst>
      <p:ext uri="{BB962C8B-B14F-4D97-AF65-F5344CB8AC3E}">
        <p14:creationId xmlns:p14="http://schemas.microsoft.com/office/powerpoint/2010/main" val="1231539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39BCEB-6779-4C88-ACBE-7EE7D0781C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2D4E2-405E-4D3E-9D26-585835E491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5309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C40490-5059-463C-BA2D-F80BEBF7F5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6960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41">
          <p15:clr>
            <a:srgbClr val="F26B43"/>
          </p15:clr>
        </p15:guide>
        <p15:guide id="2" pos="3840">
          <p15:clr>
            <a:srgbClr val="F26B43"/>
          </p15:clr>
        </p15:guide>
        <p15:guide id="3" pos="642">
          <p15:clr>
            <a:srgbClr val="F26B43"/>
          </p15:clr>
        </p15:guide>
        <p15:guide id="4" pos="7038">
          <p15:clr>
            <a:srgbClr val="F26B43"/>
          </p15:clr>
        </p15:guide>
        <p15:guide id="5" orient="horz" pos="709">
          <p15:clr>
            <a:srgbClr val="F26B43"/>
          </p15:clr>
        </p15:guide>
        <p15:guide id="6" orient="horz" pos="3974">
          <p15:clr>
            <a:srgbClr val="F26B43"/>
          </p15:clr>
        </p15:guide>
        <p15:guide id="7" orient="horz" pos="1797">
          <p15:clr>
            <a:srgbClr val="F26B43"/>
          </p15:clr>
        </p15:guide>
        <p15:guide id="8" orient="horz" pos="2886">
          <p15:clr>
            <a:srgbClr val="F26B43"/>
          </p15:clr>
        </p15:guide>
        <p15:guide id="9" pos="2774">
          <p15:clr>
            <a:srgbClr val="F26B43"/>
          </p15:clr>
        </p15:guide>
        <p15:guide id="10" pos="4906">
          <p15:clr>
            <a:srgbClr val="F26B43"/>
          </p15:clr>
        </p15:guide>
        <p15:guide id="11" orient="horz" pos="1253">
          <p15:clr>
            <a:srgbClr val="F26B43"/>
          </p15:clr>
        </p15:guide>
        <p15:guide id="12" orient="horz" pos="3430">
          <p15:clr>
            <a:srgbClr val="F26B43"/>
          </p15:clr>
        </p15:guide>
        <p15:guide id="13" pos="1708">
          <p15:clr>
            <a:srgbClr val="F26B43"/>
          </p15:clr>
        </p15:guide>
        <p15:guide id="14" pos="597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29.jpg"/></Relationships>
</file>

<file path=ppt/slides/_rels/slide4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29.jpg"/></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2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0.png"/><Relationship Id="rId4" Type="http://schemas.openxmlformats.org/officeDocument/2006/relationships/image" Target="../media/image29.jpg"/><Relationship Id="rId9"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0.png"/><Relationship Id="rId4" Type="http://schemas.openxmlformats.org/officeDocument/2006/relationships/image" Target="../media/image29.jpg"/></Relationships>
</file>

<file path=ppt/slides/_rels/slide5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0.png"/><Relationship Id="rId4" Type="http://schemas.openxmlformats.org/officeDocument/2006/relationships/image" Target="../media/image29.jpg"/><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30.png"/><Relationship Id="rId4" Type="http://schemas.openxmlformats.org/officeDocument/2006/relationships/image" Target="../media/image29.jp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12192000" cy="6858000"/>
          </a:xfrm>
          <a:prstGeom prst="rect">
            <a:avLst/>
          </a:prstGeom>
        </p:spPr>
      </p:pic>
      <p:grpSp>
        <p:nvGrpSpPr>
          <p:cNvPr id="11" name="组合 10"/>
          <p:cNvGrpSpPr/>
          <p:nvPr/>
        </p:nvGrpSpPr>
        <p:grpSpPr>
          <a:xfrm>
            <a:off x="-1326561" y="-1120447"/>
            <a:ext cx="14082917" cy="2788753"/>
            <a:chOff x="-1624573" y="-1185864"/>
            <a:chExt cx="15732064" cy="3115323"/>
          </a:xfrm>
        </p:grpSpPr>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10" name="图片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3" name="图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8156" y="1706407"/>
            <a:ext cx="5034756" cy="4878785"/>
          </a:xfrm>
          <a:prstGeom prst="rect">
            <a:avLst/>
          </a:prstGeom>
        </p:spPr>
      </p:pic>
      <p:sp>
        <p:nvSpPr>
          <p:cNvPr id="27" name="18"/>
          <p:cNvSpPr>
            <a:spLocks noChangeArrowheads="1"/>
          </p:cNvSpPr>
          <p:nvPr>
            <p:custDataLst>
              <p:tags r:id="rId1"/>
            </p:custDataLst>
          </p:nvPr>
        </p:nvSpPr>
        <p:spPr bwMode="auto">
          <a:xfrm>
            <a:off x="3029065" y="3080809"/>
            <a:ext cx="9445113" cy="923330"/>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smtClean="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NHỮNG</a:t>
            </a:r>
            <a:r>
              <a:rPr kumimoji="0" lang="en-US" altLang="zh-CN" sz="6000" b="1" i="0" u="none" strike="noStrike" kern="1200" cap="none" spc="0" normalizeH="0" noProof="0" smtClean="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CÁNH BUỒM</a:t>
            </a:r>
            <a:endParaRPr kumimoji="0" lang="en-US" altLang="zh-CN" sz="6000" b="1" i="0" u="none" strike="noStrike" kern="1200" cap="none" spc="0" normalizeH="0" baseline="0" noProof="0" dirty="0">
              <a:ln>
                <a:noFill/>
              </a:ln>
              <a:solidFill>
                <a:srgbClr val="00B0F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nvGrpSpPr>
          <p:cNvPr id="28" name="组合 27"/>
          <p:cNvGrpSpPr/>
          <p:nvPr/>
        </p:nvGrpSpPr>
        <p:grpSpPr>
          <a:xfrm>
            <a:off x="4946963" y="1980346"/>
            <a:ext cx="6794140" cy="4386351"/>
            <a:chOff x="4070198" y="3578373"/>
            <a:chExt cx="5339343" cy="3447137"/>
          </a:xfrm>
          <a:solidFill>
            <a:srgbClr val="49B09E"/>
          </a:solidFill>
        </p:grpSpPr>
        <p:sp>
          <p:nvSpPr>
            <p:cNvPr id="29" name="矩形 28"/>
            <p:cNvSpPr/>
            <p:nvPr/>
          </p:nvSpPr>
          <p:spPr>
            <a:xfrm>
              <a:off x="4070198"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0" name="矩形 29"/>
            <p:cNvSpPr/>
            <p:nvPr/>
          </p:nvSpPr>
          <p:spPr>
            <a:xfrm>
              <a:off x="7666651" y="3838514"/>
              <a:ext cx="1144627" cy="45719"/>
            </a:xfrm>
            <a:prstGeom prst="rect">
              <a:avLst/>
            </a:prstGeom>
            <a:solidFill>
              <a:srgbClr val="B39D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31" name="TextBox 4"/>
            <p:cNvSpPr txBox="1"/>
            <p:nvPr/>
          </p:nvSpPr>
          <p:spPr>
            <a:xfrm>
              <a:off x="5319755" y="3578373"/>
              <a:ext cx="2241965" cy="104006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dirty="0" err="1"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Tiết</a:t>
              </a:r>
              <a:r>
                <a:rPr kumimoji="0" lang="en-US" altLang="zh-CN" sz="4000" b="1" i="0" u="none" strike="noStrike" kern="1200" cap="none" spc="600" normalizeH="0" baseline="0" noProof="0" dirty="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4000" b="1" i="0" u="none" strike="noStrike" kern="1200" cap="none" spc="600" normalizeH="0" baseline="0" noProof="0" dirty="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85,86</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TextBox 4"/>
            <p:cNvSpPr txBox="1"/>
            <p:nvPr/>
          </p:nvSpPr>
          <p:spPr>
            <a:xfrm>
              <a:off x="4297188" y="5348555"/>
              <a:ext cx="5112353" cy="55631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Hoàng</a:t>
              </a:r>
              <a:r>
                <a:rPr kumimoji="0" lang="en-US" altLang="zh-CN" sz="4000" b="1" i="0" u="none" strike="noStrike" kern="1200" cap="none" spc="600" normalizeH="0" noProof="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Trung Thông</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TextBox 4"/>
            <p:cNvSpPr txBox="1"/>
            <p:nvPr/>
          </p:nvSpPr>
          <p:spPr>
            <a:xfrm>
              <a:off x="4297188" y="6469198"/>
              <a:ext cx="5018716" cy="556312"/>
            </a:xfrm>
            <a:prstGeom prst="rect">
              <a:avLst/>
            </a:prstGeom>
            <a:solidFill>
              <a:srgbClr val="B39DC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600" normalizeH="0" baseline="0" noProof="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a:t>
              </a:r>
              <a:r>
                <a:rPr kumimoji="0" lang="en-US" altLang="zh-CN" sz="4000" b="1" i="0" u="none" strike="noStrike" kern="1200" cap="none" spc="600" normalizeH="0" noProof="0" smtClean="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áoviên:…………</a:t>
              </a:r>
              <a:endParaRPr kumimoji="0" lang="en-US" altLang="zh-CN" sz="4000" b="1" i="0" u="none" strike="noStrike" kern="1200" cap="none" spc="600" normalizeH="0" baseline="0" noProof="0" dirty="0">
                <a:ln>
                  <a:noFill/>
                </a:ln>
                <a:solidFill>
                  <a:prstClr val="white"/>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39" name="图片 3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76913" y="3861325"/>
            <a:ext cx="3137408" cy="4437914"/>
          </a:xfrm>
          <a:prstGeom prst="rect">
            <a:avLst/>
          </a:prstGeom>
        </p:spPr>
      </p:pic>
      <p:pic>
        <p:nvPicPr>
          <p:cNvPr id="42" name="图片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88276" y="188749"/>
            <a:ext cx="2852827" cy="1197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1+#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7" name="Rectangle 6"/>
          <p:cNvSpPr/>
          <p:nvPr/>
        </p:nvSpPr>
        <p:spPr>
          <a:xfrm>
            <a:off x="1855693" y="0"/>
            <a:ext cx="10085295" cy="2062103"/>
          </a:xfrm>
          <a:prstGeom prst="rect">
            <a:avLst/>
          </a:prstGeom>
        </p:spPr>
        <p:txBody>
          <a:bodyPr wrap="square">
            <a:spAutoFit/>
          </a:bodyPr>
          <a:lstStyle/>
          <a:p>
            <a:r>
              <a:rPr lang="vi-VN" sz="3200">
                <a:solidFill>
                  <a:srgbClr val="00264D"/>
                </a:solidFill>
                <a:latin typeface="+mj-lt"/>
              </a:rPr>
              <a:t>Hai cha con bước đi trên cát</a:t>
            </a:r>
            <a:r>
              <a:rPr lang="vi-VN" sz="3200">
                <a:latin typeface="+mj-lt"/>
              </a:rPr>
              <a:t/>
            </a:r>
            <a:br>
              <a:rPr lang="vi-VN" sz="3200">
                <a:latin typeface="+mj-lt"/>
              </a:rPr>
            </a:br>
            <a:r>
              <a:rPr lang="vi-VN" sz="3200">
                <a:solidFill>
                  <a:srgbClr val="00264D"/>
                </a:solidFill>
                <a:latin typeface="+mj-lt"/>
              </a:rPr>
              <a:t>Ánh mặt trời rực rỡ biển xanh</a:t>
            </a:r>
            <a:r>
              <a:rPr lang="vi-VN" sz="3200">
                <a:latin typeface="+mj-lt"/>
              </a:rPr>
              <a:t/>
            </a:r>
            <a:br>
              <a:rPr lang="vi-VN" sz="3200">
                <a:latin typeface="+mj-lt"/>
              </a:rPr>
            </a:br>
            <a:r>
              <a:rPr lang="vi-VN" sz="3200">
                <a:solidFill>
                  <a:srgbClr val="00264D"/>
                </a:solidFill>
                <a:latin typeface="+mj-lt"/>
              </a:rPr>
              <a:t>Bóng cha dài lênh khênh</a:t>
            </a:r>
            <a:r>
              <a:rPr lang="vi-VN" sz="3200">
                <a:latin typeface="+mj-lt"/>
              </a:rPr>
              <a:t/>
            </a:r>
            <a:br>
              <a:rPr lang="vi-VN" sz="3200">
                <a:latin typeface="+mj-lt"/>
              </a:rPr>
            </a:br>
            <a:r>
              <a:rPr lang="vi-VN" sz="3200">
                <a:solidFill>
                  <a:srgbClr val="00264D"/>
                </a:solidFill>
                <a:latin typeface="+mj-lt"/>
              </a:rPr>
              <a:t>Bóng con tròn chắc nịch</a:t>
            </a:r>
            <a:r>
              <a:rPr lang="vi-VN" sz="3200" smtClean="0">
                <a:solidFill>
                  <a:srgbClr val="00264D"/>
                </a:solidFill>
                <a:latin typeface="+mj-lt"/>
              </a:rPr>
              <a:t>,</a:t>
            </a:r>
            <a:endParaRPr lang="en-US" sz="2400">
              <a:latin typeface="+mj-lt"/>
            </a:endParaRPr>
          </a:p>
        </p:txBody>
      </p:sp>
      <p:sp>
        <p:nvSpPr>
          <p:cNvPr id="8" name="Rectangle 7"/>
          <p:cNvSpPr/>
          <p:nvPr/>
        </p:nvSpPr>
        <p:spPr>
          <a:xfrm>
            <a:off x="1833796" y="2123106"/>
            <a:ext cx="6096000" cy="2062103"/>
          </a:xfrm>
          <a:prstGeom prst="rect">
            <a:avLst/>
          </a:prstGeom>
        </p:spPr>
        <p:txBody>
          <a:bodyPr>
            <a:spAutoFit/>
          </a:bodyPr>
          <a:lstStyle/>
          <a:p>
            <a:pPr lvl="0"/>
            <a:r>
              <a:rPr lang="vi-VN" sz="3200">
                <a:solidFill>
                  <a:srgbClr val="00264D"/>
                </a:solidFill>
                <a:latin typeface="Times New Roman" panose="02020603050405020304" pitchFamily="18" charset="0"/>
              </a:rPr>
              <a:t>Sau trận mưa đêm rả rích</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Cát càng mịn, biển càng trong</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dắt con đi dưới ánh mai hồng</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Nghe con bước, lòng vui phơi phới</a:t>
            </a:r>
            <a:r>
              <a:rPr lang="vi-VN" sz="3200" smtClean="0">
                <a:solidFill>
                  <a:srgbClr val="00264D"/>
                </a:solidFill>
                <a:latin typeface="Times New Roman" panose="02020603050405020304" pitchFamily="18" charset="0"/>
              </a:rPr>
              <a:t>.</a:t>
            </a:r>
            <a:endParaRPr lang="en-US" sz="2400">
              <a:solidFill>
                <a:prstClr val="black"/>
              </a:solidFill>
              <a:latin typeface="等线 Light"/>
            </a:endParaRPr>
          </a:p>
        </p:txBody>
      </p:sp>
      <p:sp>
        <p:nvSpPr>
          <p:cNvPr id="10" name="Rectangle 9"/>
          <p:cNvSpPr/>
          <p:nvPr/>
        </p:nvSpPr>
        <p:spPr>
          <a:xfrm>
            <a:off x="1855692" y="4154479"/>
            <a:ext cx="10085295" cy="2308324"/>
          </a:xfrm>
          <a:prstGeom prst="rect">
            <a:avLst/>
          </a:prstGeom>
        </p:spPr>
        <p:txBody>
          <a:bodyPr wrap="square">
            <a:spAutoFit/>
          </a:bodyPr>
          <a:lstStyle/>
          <a:p>
            <a:pPr lvl="0"/>
            <a:r>
              <a:rPr lang="vi-VN" sz="3200">
                <a:solidFill>
                  <a:srgbClr val="00264D"/>
                </a:solidFill>
                <a:latin typeface="Times New Roman" panose="02020603050405020304" pitchFamily="18" charset="0"/>
              </a:rPr>
              <a:t>Con bỗng lắc tay cha khẽ hỏi:</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“Cha ơi, sao xa kia chỉ thấy nước thấy trời,</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3200">
                <a:solidFill>
                  <a:srgbClr val="00264D"/>
                </a:solidFill>
                <a:latin typeface="Times New Roman" panose="02020603050405020304" pitchFamily="18" charset="0"/>
              </a:rPr>
              <a:t>Không thấy nhà, không thấy cây, không thấy người ở đó?”</a:t>
            </a:r>
            <a:r>
              <a:rPr lang="vi-VN" sz="3200">
                <a:solidFill>
                  <a:prstClr val="black"/>
                </a:solidFill>
                <a:latin typeface="Times New Roman" panose="02020603050405020304" pitchFamily="18" charset="0"/>
              </a:rPr>
              <a:t/>
            </a:r>
            <a:br>
              <a:rPr lang="vi-VN" sz="3200">
                <a:solidFill>
                  <a:prstClr val="black"/>
                </a:solidFill>
                <a:latin typeface="Times New Roman" panose="02020603050405020304" pitchFamily="18" charset="0"/>
              </a:rPr>
            </a:b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endParaRPr lang="en-US" sz="2400">
              <a:solidFill>
                <a:prstClr val="black"/>
              </a:solidFill>
              <a:latin typeface="等线 Light"/>
            </a:endParaRPr>
          </a:p>
        </p:txBody>
      </p:sp>
      <p:sp>
        <p:nvSpPr>
          <p:cNvPr id="17" name="矩形 13"/>
          <p:cNvSpPr/>
          <p:nvPr/>
        </p:nvSpPr>
        <p:spPr>
          <a:xfrm>
            <a:off x="6966050" y="431619"/>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924527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9" name="Rectangle 8"/>
          <p:cNvSpPr/>
          <p:nvPr/>
        </p:nvSpPr>
        <p:spPr>
          <a:xfrm>
            <a:off x="2476684" y="44730"/>
            <a:ext cx="6096000" cy="193899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00264D"/>
                </a:solidFill>
                <a:effectLst/>
                <a:uLnTx/>
                <a:uFillTx/>
                <a:latin typeface="Times New Roman" panose="02020603050405020304" pitchFamily="18" charset="0"/>
                <a:ea typeface="+mn-ea"/>
                <a:cs typeface="+mn-cs"/>
              </a:rPr>
              <a:t>Cha </a:t>
            </a: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mỉm cười xoa đầu con nhỏ:</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“Theo cánh buồm đi mãi đến nơi xa,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Sẽ có cây, có cửa, có nhà</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Vẫn là đất nước của 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sz="2400" b="0" i="0" u="none" strike="noStrike" kern="1200" cap="none" spc="0" normalizeH="0" baseline="0" noProof="0">
                <a:ln>
                  <a:noFill/>
                </a:ln>
                <a:solidFill>
                  <a:srgbClr val="00264D"/>
                </a:solidFill>
                <a:effectLst/>
                <a:uLnTx/>
                <a:uFillTx/>
                <a:latin typeface="Times New Roman" panose="02020603050405020304" pitchFamily="18" charset="0"/>
                <a:ea typeface="+mn-ea"/>
                <a:cs typeface="+mn-cs"/>
              </a:rPr>
              <a:t>Ở nơi đó cha chưa hề đi đến</a:t>
            </a:r>
            <a:r>
              <a:rPr kumimoji="0" lang="vi-VN" sz="2400" b="0" i="0" u="none" strike="noStrike" kern="1200" cap="none" spc="0" normalizeH="0" baseline="0" noProof="0" smtClean="0">
                <a:ln>
                  <a:noFill/>
                </a:ln>
                <a:solidFill>
                  <a:srgbClr val="00264D"/>
                </a:solidFill>
                <a:effectLst/>
                <a:uLnTx/>
                <a:uFillTx/>
                <a:latin typeface="Times New Roman" panose="02020603050405020304" pitchFamily="18" charset="0"/>
                <a:ea typeface="+mn-ea"/>
                <a:cs typeface="+mn-cs"/>
              </a:rPr>
              <a:t>.”</a:t>
            </a:r>
            <a:endParaRPr kumimoji="0" lang="en-US" sz="2400" b="0" i="0" u="none" strike="noStrike" kern="1200" cap="none" spc="0" normalizeH="0" baseline="0" noProof="0">
              <a:ln>
                <a:noFill/>
              </a:ln>
              <a:solidFill>
                <a:prstClr val="black"/>
              </a:solidFill>
              <a:effectLst/>
              <a:uLnTx/>
              <a:uFillTx/>
              <a:latin typeface="等线 Light"/>
              <a:ea typeface="+mn-ea"/>
              <a:cs typeface="+mn-cs"/>
            </a:endParaRPr>
          </a:p>
        </p:txBody>
      </p:sp>
      <p:sp>
        <p:nvSpPr>
          <p:cNvPr id="8" name="Rectangle 7"/>
          <p:cNvSpPr/>
          <p:nvPr/>
        </p:nvSpPr>
        <p:spPr>
          <a:xfrm>
            <a:off x="2476684" y="2005761"/>
            <a:ext cx="6096000" cy="2308324"/>
          </a:xfrm>
          <a:prstGeom prst="rect">
            <a:avLst/>
          </a:prstGeom>
        </p:spPr>
        <p:txBody>
          <a:bodyPr>
            <a:spAutoFit/>
          </a:bodyPr>
          <a:lstStyle/>
          <a:p>
            <a:pPr lvl="0">
              <a:defRPr/>
            </a:pPr>
            <a:r>
              <a:rPr lang="vi-VN" sz="2400">
                <a:solidFill>
                  <a:srgbClr val="00264D"/>
                </a:solidFill>
                <a:latin typeface="Times New Roman" panose="02020603050405020304" pitchFamily="18" charset="0"/>
              </a:rPr>
              <a:t>Cha lại dắt con đi trên cát mịn,</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Ánh nắng chảy đầy vai</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trầm ngâm nhìn mãi cuối chân trời</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Con lại trỏ cánh buồm xa hỏi khẽ:</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mượn cho con cánh buồm trắng nhé,</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Để con đi</a:t>
            </a:r>
            <a:r>
              <a:rPr lang="vi-VN" sz="2400" smtClean="0">
                <a:solidFill>
                  <a:srgbClr val="00264D"/>
                </a:solidFill>
                <a:latin typeface="Times New Roman" panose="02020603050405020304" pitchFamily="18" charset="0"/>
              </a:rPr>
              <a:t>!”</a:t>
            </a:r>
            <a:endParaRPr lang="en-US" sz="2400">
              <a:solidFill>
                <a:prstClr val="black"/>
              </a:solidFill>
              <a:latin typeface="等线 Light"/>
            </a:endParaRPr>
          </a:p>
        </p:txBody>
      </p:sp>
      <p:sp>
        <p:nvSpPr>
          <p:cNvPr id="10" name="Rectangle 9"/>
          <p:cNvSpPr/>
          <p:nvPr/>
        </p:nvSpPr>
        <p:spPr>
          <a:xfrm>
            <a:off x="2492380" y="4312249"/>
            <a:ext cx="6096000" cy="1569660"/>
          </a:xfrm>
          <a:prstGeom prst="rect">
            <a:avLst/>
          </a:prstGeom>
        </p:spPr>
        <p:txBody>
          <a:bodyPr>
            <a:spAutoFit/>
          </a:bodyPr>
          <a:lstStyle/>
          <a:p>
            <a:pPr lvl="0">
              <a:defRPr/>
            </a:pPr>
            <a:r>
              <a:rPr lang="vi-VN" sz="2400">
                <a:solidFill>
                  <a:srgbClr val="00264D"/>
                </a:solidFill>
                <a:latin typeface="Times New Roman" panose="02020603050405020304" pitchFamily="18" charset="0"/>
              </a:rPr>
              <a:t>Lời của con hay tiếng sóng thầm thì</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Hay tiếng của lòng cha từ một thời xa thẳm</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Lần đầu tiên trước biển khơi vô tận</a:t>
            </a:r>
            <a:r>
              <a:rPr lang="vi-VN" sz="2400">
                <a:solidFill>
                  <a:prstClr val="black"/>
                </a:solidFill>
                <a:latin typeface="Times New Roman" panose="02020603050405020304" pitchFamily="18" charset="0"/>
              </a:rPr>
              <a:t/>
            </a:r>
            <a:br>
              <a:rPr lang="vi-VN" sz="2400">
                <a:solidFill>
                  <a:prstClr val="black"/>
                </a:solidFill>
                <a:latin typeface="Times New Roman" panose="02020603050405020304" pitchFamily="18" charset="0"/>
              </a:rPr>
            </a:br>
            <a:r>
              <a:rPr lang="vi-VN" sz="2400">
                <a:solidFill>
                  <a:srgbClr val="00264D"/>
                </a:solidFill>
                <a:latin typeface="Times New Roman" panose="02020603050405020304" pitchFamily="18" charset="0"/>
              </a:rPr>
              <a:t>Cha gặp lại mình trong tiếng ước mơ con.</a:t>
            </a:r>
            <a:endParaRPr lang="en-US" sz="2400">
              <a:solidFill>
                <a:prstClr val="black"/>
              </a:solidFill>
              <a:latin typeface="等线 Light"/>
            </a:endParaRPr>
          </a:p>
        </p:txBody>
      </p:sp>
      <p:sp>
        <p:nvSpPr>
          <p:cNvPr id="12" name="矩形 13"/>
          <p:cNvSpPr/>
          <p:nvPr/>
        </p:nvSpPr>
        <p:spPr>
          <a:xfrm>
            <a:off x="6813250" y="1190568"/>
            <a:ext cx="5225950" cy="1938992"/>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Những</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cánh buồm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954794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2. Tác giả, tác phẩm</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9" name="Cloud Callout 8"/>
          <p:cNvSpPr/>
          <p:nvPr/>
        </p:nvSpPr>
        <p:spPr>
          <a:xfrm>
            <a:off x="2737988" y="1668191"/>
            <a:ext cx="6370770" cy="2545192"/>
          </a:xfrm>
          <a:prstGeom prst="cloudCallout">
            <a:avLst>
              <a:gd name="adj1" fmla="val -51385"/>
              <a:gd name="adj2" fmla="val 102532"/>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4000">
                <a:solidFill>
                  <a:prstClr val="black"/>
                </a:solidFill>
                <a:latin typeface="Times New Roman" panose="02020603050405020304" pitchFamily="18" charset="0"/>
              </a:rPr>
              <a:t>Hoàn thành phiếu học tập sau</a:t>
            </a:r>
            <a:endParaRPr lang="vi-VN" sz="40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90646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grpSp>
        <p:nvGrpSpPr>
          <p:cNvPr id="9" name="Group 8"/>
          <p:cNvGrpSpPr/>
          <p:nvPr/>
        </p:nvGrpSpPr>
        <p:grpSpPr>
          <a:xfrm>
            <a:off x="-91440" y="-70485"/>
            <a:ext cx="12435615" cy="6998970"/>
            <a:chOff x="0" y="0"/>
            <a:chExt cx="6534150" cy="6999515"/>
          </a:xfrm>
        </p:grpSpPr>
        <p:sp>
          <p:nvSpPr>
            <p:cNvPr id="10" name="Rectangle 9"/>
            <p:cNvSpPr/>
            <p:nvPr/>
          </p:nvSpPr>
          <p:spPr>
            <a:xfrm>
              <a:off x="0" y="0"/>
              <a:ext cx="6534150" cy="699951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300">
                  <a:effectLst/>
                  <a:latin typeface="Times New Roman" panose="02020603050405020304" pitchFamily="18" charset="0"/>
                  <a:ea typeface="Times New Roman" panose="02020603050405020304" pitchFamily="18" charset="0"/>
                  <a:cs typeface="Times New Roman" panose="02020603050405020304" pitchFamily="18" charset="0"/>
                </a:rPr>
                <a:t>Tác giả 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1" name="Group 10"/>
            <p:cNvGrpSpPr/>
            <p:nvPr/>
          </p:nvGrpSpPr>
          <p:grpSpPr>
            <a:xfrm>
              <a:off x="163285" y="272143"/>
              <a:ext cx="6185535" cy="6512559"/>
              <a:chOff x="0" y="0"/>
              <a:chExt cx="6185535" cy="6512559"/>
            </a:xfrm>
          </p:grpSpPr>
          <p:grpSp>
            <p:nvGrpSpPr>
              <p:cNvPr id="12" name="Group 11"/>
              <p:cNvGrpSpPr/>
              <p:nvPr/>
            </p:nvGrpSpPr>
            <p:grpSpPr>
              <a:xfrm>
                <a:off x="0" y="0"/>
                <a:ext cx="6185535" cy="6512559"/>
                <a:chOff x="0" y="0"/>
                <a:chExt cx="6261721" cy="6513565"/>
              </a:xfrm>
            </p:grpSpPr>
            <p:cxnSp>
              <p:nvCxnSpPr>
                <p:cNvPr id="15" name="Straight Arrow Connector 14"/>
                <p:cNvCxnSpPr>
                  <a:cxnSpLocks noChangeShapeType="1"/>
                </p:cNvCxnSpPr>
                <p:nvPr/>
              </p:nvCxnSpPr>
              <p:spPr bwMode="auto">
                <a:xfrm flipV="1">
                  <a:off x="609600" y="1050471"/>
                  <a:ext cx="1314450" cy="1844040"/>
                </a:xfrm>
                <a:prstGeom prst="straightConnector1">
                  <a:avLst/>
                </a:prstGeom>
                <a:noFill/>
                <a:ln w="12700">
                  <a:solidFill>
                    <a:srgbClr val="5B9BD5"/>
                  </a:solidFill>
                  <a:round/>
                  <a:headEnd/>
                  <a:tailEnd type="triangle" w="med" len="med"/>
                </a:ln>
                <a:extLst>
                  <a:ext uri="{909E8E84-426E-40DD-AFC4-6F175D3DCCD1}">
                    <a14:hiddenFill xmlns:a14="http://schemas.microsoft.com/office/drawing/2010/main">
                      <a:noFill/>
                    </a14:hiddenFill>
                  </a:ext>
                </a:extLst>
              </p:spPr>
            </p:cxnSp>
            <p:sp>
              <p:nvSpPr>
                <p:cNvPr id="17" name="Rectangle 16"/>
                <p:cNvSpPr>
                  <a:spLocks noChangeArrowheads="1"/>
                </p:cNvSpPr>
                <p:nvPr/>
              </p:nvSpPr>
              <p:spPr bwMode="auto">
                <a:xfrm>
                  <a:off x="4397829" y="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8" name="Rectangle 17"/>
                <p:cNvSpPr>
                  <a:spLocks noChangeArrowheads="1"/>
                </p:cNvSpPr>
                <p:nvPr/>
              </p:nvSpPr>
              <p:spPr bwMode="auto">
                <a:xfrm>
                  <a:off x="4397829" y="805543"/>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19" name="Rectangle 18"/>
                <p:cNvSpPr>
                  <a:spLocks noChangeArrowheads="1"/>
                </p:cNvSpPr>
                <p:nvPr/>
              </p:nvSpPr>
              <p:spPr bwMode="auto">
                <a:xfrm>
                  <a:off x="4397829" y="1600200"/>
                  <a:ext cx="1859991" cy="652233"/>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0" name="Rectangle 19"/>
                <p:cNvSpPr>
                  <a:spLocks noChangeArrowheads="1"/>
                </p:cNvSpPr>
                <p:nvPr/>
              </p:nvSpPr>
              <p:spPr bwMode="auto">
                <a:xfrm>
                  <a:off x="0" y="2906485"/>
                  <a:ext cx="1288119" cy="699496"/>
                </a:xfrm>
                <a:prstGeom prst="rect">
                  <a:avLst/>
                </a:prstGeom>
                <a:solidFill>
                  <a:srgbClr val="FFFFFF"/>
                </a:solidFill>
                <a:ln w="25400">
                  <a:solidFill>
                    <a:srgbClr val="F79646"/>
                  </a:solidFill>
                  <a:miter lim="800000"/>
                  <a:headEnd/>
                  <a:tailEnd/>
                </a:ln>
              </p:spPr>
              <p:txBody>
                <a:bodyPr rot="0" vert="horz" wrap="square" lIns="91440" tIns="45720" rIns="91440" bIns="45720" anchor="ctr" anchorCtr="0" upright="1">
                  <a:noAutofit/>
                </a:bodyPr>
                <a:lstStyle/>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Rectangle 20"/>
                <p:cNvSpPr>
                  <a:spLocks noChangeArrowheads="1"/>
                </p:cNvSpPr>
                <p:nvPr/>
              </p:nvSpPr>
              <p:spPr bwMode="auto">
                <a:xfrm>
                  <a:off x="1924050" y="672193"/>
                  <a:ext cx="1878327" cy="869643"/>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Tác giả </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400">
                      <a:solidFill>
                        <a:srgbClr val="800080"/>
                      </a:solidFill>
                      <a:effectLst/>
                      <a:latin typeface="Times New Roman" panose="02020603050405020304" pitchFamily="18" charset="0"/>
                      <a:ea typeface="Times New Roman" panose="02020603050405020304" pitchFamily="18" charset="0"/>
                      <a:cs typeface="Times New Roman" panose="02020603050405020304" pitchFamily="18" charset="0"/>
                    </a:rPr>
                    <a:t>Hoàng Trung Thông</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1924049" y="4962801"/>
                  <a:ext cx="1925101" cy="879096"/>
                </a:xfrm>
                <a:prstGeom prst="rect">
                  <a:avLst/>
                </a:prstGeom>
                <a:solidFill>
                  <a:srgbClr val="FFFFFF"/>
                </a:solidFill>
                <a:ln w="28575">
                  <a:solidFill>
                    <a:srgbClr val="7030A0"/>
                  </a:solidFill>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Tác phẩm: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Những cánh buồm</a:t>
                  </a:r>
                  <a:endParaRPr lang="en-US" sz="1200">
                    <a:effectLst/>
                    <a:latin typeface=".VnTime" panose="020B7200000000000000"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3" name="Rectangle 22"/>
                <p:cNvSpPr>
                  <a:spLocks noChangeArrowheads="1"/>
                </p:cNvSpPr>
                <p:nvPr/>
              </p:nvSpPr>
              <p:spPr bwMode="auto">
                <a:xfrm>
                  <a:off x="4467211" y="4372334"/>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4" name="Rectangle 23"/>
                <p:cNvSpPr>
                  <a:spLocks noChangeArrowheads="1"/>
                </p:cNvSpPr>
                <p:nvPr/>
              </p:nvSpPr>
              <p:spPr bwMode="auto">
                <a:xfrm>
                  <a:off x="4467211" y="5112558"/>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sp>
              <p:nvSpPr>
                <p:cNvPr id="25" name="Rectangle 24"/>
                <p:cNvSpPr>
                  <a:spLocks noChangeArrowheads="1"/>
                </p:cNvSpPr>
                <p:nvPr/>
              </p:nvSpPr>
              <p:spPr bwMode="auto">
                <a:xfrm>
                  <a:off x="4467211" y="5861420"/>
                  <a:ext cx="1794510" cy="652145"/>
                </a:xfrm>
                <a:prstGeom prst="rect">
                  <a:avLst/>
                </a:prstGeom>
                <a:solidFill>
                  <a:srgbClr val="FFFFFF"/>
                </a:solidFill>
                <a:ln w="19050">
                  <a:solidFill>
                    <a:srgbClr val="00CC66"/>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200">
                      <a:effectLst/>
                      <a:latin typeface=".VnTime" panose="020B7200000000000000" pitchFamily="34" charset="0"/>
                      <a:ea typeface="Times New Roman" panose="02020603050405020304" pitchFamily="18" charset="0"/>
                      <a:cs typeface="Times New Roman" panose="02020603050405020304" pitchFamily="18" charset="0"/>
                    </a:rPr>
                    <a:t> </a:t>
                  </a:r>
                </a:p>
              </p:txBody>
            </p:sp>
            <p:cxnSp>
              <p:nvCxnSpPr>
                <p:cNvPr id="26" name="Straight Arrow Connector 25"/>
                <p:cNvCxnSpPr/>
                <p:nvPr/>
              </p:nvCxnSpPr>
              <p:spPr>
                <a:xfrm>
                  <a:off x="644060" y="3605981"/>
                  <a:ext cx="1279990" cy="1796368"/>
                </a:xfrm>
                <a:prstGeom prst="straightConnector1">
                  <a:avLst/>
                </a:prstGeom>
                <a:noFill/>
                <a:ln w="12700" cap="flat" cmpd="sng" algn="ctr">
                  <a:solidFill>
                    <a:srgbClr val="5B9BD5"/>
                  </a:solidFill>
                  <a:prstDash val="solid"/>
                  <a:miter lim="800000"/>
                  <a:tailEnd type="triangle"/>
                </a:ln>
                <a:effectLst/>
              </p:spPr>
            </p:cxnSp>
            <p:cxnSp>
              <p:nvCxnSpPr>
                <p:cNvPr id="27" name="Straight Arrow Connector 26"/>
                <p:cNvCxnSpPr/>
                <p:nvPr/>
              </p:nvCxnSpPr>
              <p:spPr>
                <a:xfrm>
                  <a:off x="3799114" y="1121228"/>
                  <a:ext cx="601980" cy="0"/>
                </a:xfrm>
                <a:prstGeom prst="straightConnector1">
                  <a:avLst/>
                </a:prstGeom>
                <a:noFill/>
                <a:ln w="12700" cap="flat" cmpd="sng" algn="ctr">
                  <a:solidFill>
                    <a:srgbClr val="5B9BD5"/>
                  </a:solidFill>
                  <a:prstDash val="solid"/>
                  <a:miter lim="800000"/>
                  <a:tailEnd type="triangle"/>
                </a:ln>
                <a:effectLst/>
              </p:spPr>
            </p:cxnSp>
            <p:cxnSp>
              <p:nvCxnSpPr>
                <p:cNvPr id="28" name="Straight Arrow Connector 27"/>
                <p:cNvCxnSpPr/>
                <p:nvPr/>
              </p:nvCxnSpPr>
              <p:spPr>
                <a:xfrm flipV="1">
                  <a:off x="3799114" y="288471"/>
                  <a:ext cx="602615" cy="830580"/>
                </a:xfrm>
                <a:prstGeom prst="straightConnector1">
                  <a:avLst/>
                </a:prstGeom>
                <a:noFill/>
                <a:ln w="12700" cap="flat" cmpd="sng" algn="ctr">
                  <a:solidFill>
                    <a:srgbClr val="5B9BD5"/>
                  </a:solidFill>
                  <a:prstDash val="solid"/>
                  <a:miter lim="800000"/>
                  <a:tailEnd type="triangle"/>
                </a:ln>
                <a:effectLst/>
              </p:spPr>
            </p:cxnSp>
            <p:cxnSp>
              <p:nvCxnSpPr>
                <p:cNvPr id="29" name="Straight Arrow Connector 28"/>
                <p:cNvCxnSpPr/>
                <p:nvPr/>
              </p:nvCxnSpPr>
              <p:spPr>
                <a:xfrm>
                  <a:off x="3799114" y="1121228"/>
                  <a:ext cx="601980" cy="845820"/>
                </a:xfrm>
                <a:prstGeom prst="straightConnector1">
                  <a:avLst/>
                </a:prstGeom>
                <a:noFill/>
                <a:ln w="12700" cap="flat" cmpd="sng" algn="ctr">
                  <a:solidFill>
                    <a:srgbClr val="5B9BD5"/>
                  </a:solidFill>
                  <a:prstDash val="solid"/>
                  <a:miter lim="800000"/>
                  <a:tailEnd type="triangle"/>
                </a:ln>
                <a:effectLst/>
              </p:spPr>
            </p:cxnSp>
            <p:cxnSp>
              <p:nvCxnSpPr>
                <p:cNvPr id="30" name="Straight Arrow Connector 29"/>
                <p:cNvCxnSpPr/>
                <p:nvPr/>
              </p:nvCxnSpPr>
              <p:spPr>
                <a:xfrm>
                  <a:off x="3849149" y="5402349"/>
                  <a:ext cx="618062" cy="36282"/>
                </a:xfrm>
                <a:prstGeom prst="straightConnector1">
                  <a:avLst/>
                </a:prstGeom>
                <a:noFill/>
                <a:ln w="12700" cap="flat" cmpd="sng" algn="ctr">
                  <a:solidFill>
                    <a:srgbClr val="5B9BD5"/>
                  </a:solidFill>
                  <a:prstDash val="solid"/>
                  <a:miter lim="800000"/>
                  <a:tailEnd type="triangle"/>
                </a:ln>
                <a:effectLst/>
              </p:spPr>
            </p:cxnSp>
            <p:cxnSp>
              <p:nvCxnSpPr>
                <p:cNvPr id="31" name="Straight Arrow Connector 30"/>
                <p:cNvCxnSpPr/>
                <p:nvPr/>
              </p:nvCxnSpPr>
              <p:spPr>
                <a:xfrm flipV="1">
                  <a:off x="3849149" y="4698407"/>
                  <a:ext cx="618062" cy="703942"/>
                </a:xfrm>
                <a:prstGeom prst="straightConnector1">
                  <a:avLst/>
                </a:prstGeom>
                <a:noFill/>
                <a:ln w="12700" cap="flat" cmpd="sng" algn="ctr">
                  <a:solidFill>
                    <a:srgbClr val="5B9BD5"/>
                  </a:solidFill>
                  <a:prstDash val="solid"/>
                  <a:miter lim="800000"/>
                  <a:tailEnd type="triangle"/>
                </a:ln>
                <a:effectLst/>
              </p:spPr>
            </p:cxnSp>
            <p:cxnSp>
              <p:nvCxnSpPr>
                <p:cNvPr id="32" name="Straight Arrow Connector 31"/>
                <p:cNvCxnSpPr/>
                <p:nvPr/>
              </p:nvCxnSpPr>
              <p:spPr>
                <a:xfrm>
                  <a:off x="3849149" y="5402349"/>
                  <a:ext cx="618062" cy="785144"/>
                </a:xfrm>
                <a:prstGeom prst="straightConnector1">
                  <a:avLst/>
                </a:prstGeom>
                <a:noFill/>
                <a:ln w="12700" cap="flat" cmpd="sng" algn="ctr">
                  <a:solidFill>
                    <a:srgbClr val="5B9BD5"/>
                  </a:solidFill>
                  <a:prstDash val="solid"/>
                  <a:miter lim="800000"/>
                  <a:tailEnd type="triangle"/>
                </a:ln>
                <a:effectLst/>
              </p:spPr>
            </p:cxnSp>
          </p:grpSp>
          <p:pic>
            <p:nvPicPr>
              <p:cNvPr id="13" name="Picture 12" descr="A picture containing text, person&#10;&#10;Description automatically generate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1698171"/>
                <a:ext cx="1697990" cy="1738630"/>
              </a:xfrm>
              <a:prstGeom prst="rect">
                <a:avLst/>
              </a:prstGeom>
            </p:spPr>
          </p:pic>
          <p:pic>
            <p:nvPicPr>
              <p:cNvPr id="14" name="Picture 13" descr="A picture containing text&#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3485" y="3516086"/>
                <a:ext cx="2169795" cy="1327785"/>
              </a:xfrm>
              <a:prstGeom prst="rect">
                <a:avLst/>
              </a:prstGeom>
            </p:spPr>
          </p:pic>
        </p:grpSp>
      </p:grpSp>
    </p:spTree>
    <p:extLst>
      <p:ext uri="{BB962C8B-B14F-4D97-AF65-F5344CB8AC3E}">
        <p14:creationId xmlns:p14="http://schemas.microsoft.com/office/powerpoint/2010/main" val="38622578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2937"/>
            <a:ext cx="12192000" cy="6858000"/>
          </a:xfrm>
          <a:prstGeom prst="rect">
            <a:avLst/>
          </a:prstGeom>
        </p:spPr>
      </p:pic>
      <p:pic>
        <p:nvPicPr>
          <p:cNvPr id="16" name="图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文本框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文本框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sp>
        <p:nvSpPr>
          <p:cNvPr id="17" name="Rounded Rectangle 16"/>
          <p:cNvSpPr/>
          <p:nvPr/>
        </p:nvSpPr>
        <p:spPr>
          <a:xfrm>
            <a:off x="7674966" y="88690"/>
            <a:ext cx="4421240"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Tên thật: Hoàng Trung Thông</a:t>
            </a:r>
          </a:p>
        </p:txBody>
      </p:sp>
      <p:sp>
        <p:nvSpPr>
          <p:cNvPr id="18" name="Rounded Rectangle 17"/>
          <p:cNvSpPr/>
          <p:nvPr/>
        </p:nvSpPr>
        <p:spPr>
          <a:xfrm>
            <a:off x="7804680" y="1251743"/>
            <a:ext cx="4291526"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Năm sinh – năm mất: (1925 –1993)</a:t>
            </a:r>
          </a:p>
        </p:txBody>
      </p:sp>
      <p:sp>
        <p:nvSpPr>
          <p:cNvPr id="19" name="Rounded Rectangle 18"/>
          <p:cNvSpPr/>
          <p:nvPr/>
        </p:nvSpPr>
        <p:spPr>
          <a:xfrm>
            <a:off x="7804681" y="2441702"/>
            <a:ext cx="4291525"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Quê quán: Nghệ An</a:t>
            </a:r>
          </a:p>
        </p:txBody>
      </p:sp>
      <p:sp>
        <p:nvSpPr>
          <p:cNvPr id="20" name="Rounded Rectangle 19"/>
          <p:cNvSpPr/>
          <p:nvPr/>
        </p:nvSpPr>
        <p:spPr>
          <a:xfrm>
            <a:off x="7916233" y="3656219"/>
            <a:ext cx="4179973" cy="12946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Thơ của ông giản dị, cô động, chứa cảm xúc trong sáng.</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flipV="1">
            <a:off x="6178732" y="364725"/>
            <a:ext cx="1562769" cy="94779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6167402" y="1323716"/>
            <a:ext cx="1637278" cy="514096"/>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a:off x="6167402" y="1323716"/>
            <a:ext cx="1648608" cy="1473087"/>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rot="16200000" flipH="1">
            <a:off x="5360343" y="2090132"/>
            <a:ext cx="3274942" cy="1863670"/>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8"/>
          <a:stretch>
            <a:fillRect/>
          </a:stretch>
        </p:blipFill>
        <p:spPr>
          <a:xfrm>
            <a:off x="2970994" y="2351768"/>
            <a:ext cx="3178547" cy="2415696"/>
          </a:xfrm>
          <a:prstGeom prst="rect">
            <a:avLst/>
          </a:prstGeom>
        </p:spPr>
      </p:pic>
    </p:spTree>
    <p:extLst>
      <p:ext uri="{BB962C8B-B14F-4D97-AF65-F5344CB8AC3E}">
        <p14:creationId xmlns:p14="http://schemas.microsoft.com/office/powerpoint/2010/main" val="321446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34"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22937"/>
            <a:ext cx="12192000" cy="6858000"/>
          </a:xfrm>
          <a:prstGeom prst="rect">
            <a:avLst/>
          </a:prstGeom>
        </p:spPr>
      </p:pic>
      <p:pic>
        <p:nvPicPr>
          <p:cNvPr id="16" name="图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601" y="110448"/>
            <a:ext cx="2317892" cy="972729"/>
          </a:xfrm>
          <a:prstGeom prst="rect">
            <a:avLst/>
          </a:prstGeom>
        </p:spPr>
      </p:pic>
      <p:pic>
        <p:nvPicPr>
          <p:cNvPr id="11" name="图片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687" y="339795"/>
            <a:ext cx="2317892" cy="972729"/>
          </a:xfrm>
          <a:prstGeom prst="rect">
            <a:avLst/>
          </a:prstGeom>
        </p:spPr>
      </p:pic>
      <p:grpSp>
        <p:nvGrpSpPr>
          <p:cNvPr id="9" name="组合 2"/>
          <p:cNvGrpSpPr/>
          <p:nvPr/>
        </p:nvGrpSpPr>
        <p:grpSpPr>
          <a:xfrm>
            <a:off x="2653493" y="-508918"/>
            <a:ext cx="4556247" cy="2390427"/>
            <a:chOff x="-3069883" y="-1185863"/>
            <a:chExt cx="12181218" cy="3848678"/>
          </a:xfrm>
        </p:grpSpPr>
        <p:pic>
          <p:nvPicPr>
            <p:cNvPr id="10" name="文本框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文本框 4"/>
            <p:cNvPicPr>
              <a:picLocks noChangeAspect="1"/>
            </p:cNvPicPr>
            <p:nvPr/>
          </p:nvPicPr>
          <p:blipFill>
            <a:blip r:embed="rId6">
              <a:extLst>
                <a:ext uri="{28A0092B-C50C-407E-A947-70E740481C1C}">
                  <a14:useLocalDpi xmlns:a14="http://schemas.microsoft.com/office/drawing/2010/main"/>
                </a:ext>
              </a:extLst>
            </a:blip>
            <a:stretch>
              <a:fillRect/>
            </a:stretch>
          </p:blipFill>
          <p:spPr bwMode="auto">
            <a:xfrm rot="10800000">
              <a:off x="-3069883" y="-452508"/>
              <a:ext cx="8033179"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文本框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rot="10800000">
              <a:off x="2995599" y="-175286"/>
              <a:ext cx="6115736" cy="2371724"/>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5" name="Rounded Rectangle 14"/>
          <p:cNvSpPr/>
          <p:nvPr/>
        </p:nvSpPr>
        <p:spPr>
          <a:xfrm>
            <a:off x="3177000" y="5213323"/>
            <a:ext cx="3223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sp>
        <p:nvSpPr>
          <p:cNvPr id="19" name="Rounded Rectangle 18"/>
          <p:cNvSpPr/>
          <p:nvPr/>
        </p:nvSpPr>
        <p:spPr>
          <a:xfrm>
            <a:off x="7741501" y="2916555"/>
            <a:ext cx="4291525" cy="129557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Sáng tác: 1963</a:t>
            </a:r>
          </a:p>
        </p:txBody>
      </p:sp>
      <p:sp>
        <p:nvSpPr>
          <p:cNvPr id="20" name="Rounded Rectangle 19"/>
          <p:cNvSpPr/>
          <p:nvPr/>
        </p:nvSpPr>
        <p:spPr>
          <a:xfrm>
            <a:off x="7964130" y="5553510"/>
            <a:ext cx="4179973" cy="114842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Bài thơ được rút từ tập thơ cùng tên.</a:t>
            </a:r>
          </a:p>
        </p:txBody>
      </p:sp>
      <p:cxnSp>
        <p:nvCxnSpPr>
          <p:cNvPr id="4" name="Curved Connector 3"/>
          <p:cNvCxnSpPr/>
          <p:nvPr/>
        </p:nvCxnSpPr>
        <p:spPr>
          <a:xfrm rot="5400000" flipH="1" flipV="1">
            <a:off x="1378353" y="1713998"/>
            <a:ext cx="2029846" cy="1222872"/>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p:nvPr/>
        </p:nvCxnSpPr>
        <p:spPr>
          <a:xfrm rot="5400000" flipH="1" flipV="1">
            <a:off x="6136677" y="3931487"/>
            <a:ext cx="1835818" cy="1263889"/>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p:nvPr/>
        </p:nvCxnSpPr>
        <p:spPr>
          <a:xfrm>
            <a:off x="6422642" y="5701016"/>
            <a:ext cx="1493591" cy="556093"/>
          </a:xfrm>
          <a:prstGeom prst="curvedConnector3">
            <a:avLst>
              <a:gd name="adj1" fmla="val 50000"/>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977765" y="866516"/>
            <a:ext cx="3189638" cy="9144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cxnSp>
        <p:nvCxnSpPr>
          <p:cNvPr id="39" name="Curved Connector 38"/>
          <p:cNvCxnSpPr>
            <a:endCxn id="15" idx="1"/>
          </p:cNvCxnSpPr>
          <p:nvPr/>
        </p:nvCxnSpPr>
        <p:spPr>
          <a:xfrm rot="16200000" flipH="1">
            <a:off x="1406197" y="3899720"/>
            <a:ext cx="1849376" cy="1692230"/>
          </a:xfrm>
          <a:prstGeom prst="curvedConnector2">
            <a:avLst/>
          </a:prstGeom>
          <a:ln w="57150">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0" y="2941515"/>
            <a:ext cx="2653493"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Tác giả, tác phẩm</a:t>
            </a:r>
            <a:endParaRPr lang="en-US" sz="32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2770500" y="2542038"/>
            <a:ext cx="3630300" cy="2178180"/>
          </a:xfrm>
          <a:prstGeom prst="rect">
            <a:avLst/>
          </a:prstGeom>
        </p:spPr>
      </p:pic>
      <p:pic>
        <p:nvPicPr>
          <p:cNvPr id="35" name="Picture 34"/>
          <p:cNvPicPr>
            <a:picLocks noChangeAspect="1"/>
          </p:cNvPicPr>
          <p:nvPr/>
        </p:nvPicPr>
        <p:blipFill>
          <a:blip r:embed="rId8"/>
          <a:stretch>
            <a:fillRect/>
          </a:stretch>
        </p:blipFill>
        <p:spPr>
          <a:xfrm>
            <a:off x="7587581" y="243741"/>
            <a:ext cx="3630300" cy="2178180"/>
          </a:xfrm>
          <a:prstGeom prst="rect">
            <a:avLst/>
          </a:prstGeom>
        </p:spPr>
      </p:pic>
    </p:spTree>
    <p:extLst>
      <p:ext uri="{BB962C8B-B14F-4D97-AF65-F5344CB8AC3E}">
        <p14:creationId xmlns:p14="http://schemas.microsoft.com/office/powerpoint/2010/main" val="179500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34"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II. Suy ngẫm và phản hồi</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551765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1. Đặc trưng hình thức của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4737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lvl="0">
              <a:lnSpc>
                <a:spcPts val="3000"/>
              </a:lnSpc>
              <a:defRPr/>
            </a:pPr>
            <a:r>
              <a:rPr lang="en-US" altLang="zh-CN" sz="6000" b="1">
                <a:solidFill>
                  <a:srgbClr val="002060"/>
                </a:solidFill>
                <a:latin typeface="Times New Roman" panose="02020603050405020304" pitchFamily="18" charset="0"/>
                <a:ea typeface="inpin heiti" charset="-122"/>
                <a:cs typeface="Times New Roman" panose="02020603050405020304" pitchFamily="18" charset="0"/>
              </a:rPr>
              <a:t>Sự tích hoa cúc trắng</a:t>
            </a:r>
          </a:p>
        </p:txBody>
      </p:sp>
      <p:sp>
        <p:nvSpPr>
          <p:cNvPr id="7" name="Rectangle 6"/>
          <p:cNvSpPr/>
          <p:nvPr/>
        </p:nvSpPr>
        <p:spPr>
          <a:xfrm>
            <a:off x="384446" y="1316811"/>
            <a:ext cx="11572879" cy="5816977"/>
          </a:xfrm>
          <a:prstGeom prst="rect">
            <a:avLst/>
          </a:prstGeom>
        </p:spPr>
        <p:txBody>
          <a:bodyPr wrap="square">
            <a:spAutoFit/>
          </a:bodyPr>
          <a:lstStyle/>
          <a:p>
            <a:pPr algn="just"/>
            <a:r>
              <a:rPr lang="en-US" sz="24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Ngày </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xưa có một cô bé sống cùng mẹ trong một túp lều tranh dột nát nhưng đó là một bé gái vô cùng hiếu thảo. Thật không may mẹ của cô bé lại bị bệnh rất nặng nhưng vì nhà nghèo nên không có tiền mua thuốc chữa, và cô bé vô cùng buồn bã.</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lần đang ngồi khóc bên đường bỗng có một ông lão đi qua thấy lạ bèn đừng lại hỏi khi biết sự tình ông già nói với cô bé:</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Cháu hãy vào rừng và đến bên gốc cây cổ thụ to nhất trong rừng hái lây một bông hoa duy nhất trên đó. Bông hoa ấy có bao nhiêu cánh thì tức là mẹ cháu sống được bằng đấy ngày.</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Cô bé liền vào rừng và rất lâu sau mới tìm thấy bông hoa trắng đó. Phải khó khăn lắm cô mới trèo lên được để lấy bông hoa, nhưng khi đếm chỉ có một cánh hai cánh ba cánh bốn cánh. Chỉ có bốn cánh hoa là sao chứ? Chẳng nhẽ mẹ cô chỉ sống được bằng đấy ngày thôi sao? Không đành lòng cô liền dùng tay xé nhẹ dần từng cánh hoa lớn thành những cánh hoa nhỏ và bông hoa cũng theo đó mà nhiều cánh dần lên nhiều đến mức không còn đếm được nữa. Từ đó người đời gọi bông hoa ấy là bông hoa cúc trắng để nói về lòng hiếu thảo của cô bé đó dành cho mẹ </a:t>
            </a:r>
            <a:r>
              <a:rPr lang="en-US" sz="24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nl-NL"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6298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4008220832"/>
              </p:ext>
            </p:extLst>
          </p:nvPr>
        </p:nvGraphicFramePr>
        <p:xfrm>
          <a:off x="850108" y="1630553"/>
          <a:ext cx="10641556" cy="5075679"/>
        </p:xfrm>
        <a:graphic>
          <a:graphicData uri="http://schemas.openxmlformats.org/drawingml/2006/table">
            <a:tbl>
              <a:tblPr firstRow="1" firstCol="1" bandRow="1"/>
              <a:tblGrid>
                <a:gridCol w="3545904">
                  <a:extLst>
                    <a:ext uri="{9D8B030D-6E8A-4147-A177-3AD203B41FA5}">
                      <a16:colId xmlns:a16="http://schemas.microsoft.com/office/drawing/2014/main" val="3570816452"/>
                    </a:ext>
                  </a:extLst>
                </a:gridCol>
                <a:gridCol w="3547826">
                  <a:extLst>
                    <a:ext uri="{9D8B030D-6E8A-4147-A177-3AD203B41FA5}">
                      <a16:colId xmlns:a16="http://schemas.microsoft.com/office/drawing/2014/main" val="3728257610"/>
                    </a:ext>
                  </a:extLst>
                </a:gridCol>
                <a:gridCol w="3547826">
                  <a:extLst>
                    <a:ext uri="{9D8B030D-6E8A-4147-A177-3AD203B41FA5}">
                      <a16:colId xmlns:a16="http://schemas.microsoft.com/office/drawing/2014/main" val="2922129575"/>
                    </a:ext>
                  </a:extLst>
                </a:gridCol>
              </a:tblGrid>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99416"/>
                  </a:ext>
                </a:extLst>
              </a:tr>
            </a:tbl>
          </a:graphicData>
        </a:graphic>
      </p:graphicFrame>
    </p:spTree>
    <p:extLst>
      <p:ext uri="{BB962C8B-B14F-4D97-AF65-F5344CB8AC3E}">
        <p14:creationId xmlns:p14="http://schemas.microsoft.com/office/powerpoint/2010/main" val="180566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6" y="1799089"/>
            <a:ext cx="5952104" cy="3550983"/>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4248240" y="2965183"/>
              <a:ext cx="3022666" cy="5786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1"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a:t>
              </a:r>
              <a:r>
                <a:rPr kumimoji="0" lang="en-US" altLang="zh-CN" sz="5400" b="1" i="0" u="none" strike="noStrike" kern="1200" cap="none" spc="0" normalizeH="0" noProof="1"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ĐỘNG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3451842173"/>
              </p:ext>
            </p:extLst>
          </p:nvPr>
        </p:nvGraphicFramePr>
        <p:xfrm>
          <a:off x="174488" y="1576805"/>
          <a:ext cx="11394465" cy="4838300"/>
        </p:xfrm>
        <a:graphic>
          <a:graphicData uri="http://schemas.openxmlformats.org/drawingml/2006/table">
            <a:tbl>
              <a:tblPr firstRow="1" firstCol="1" bandRow="1"/>
              <a:tblGrid>
                <a:gridCol w="2150701">
                  <a:extLst>
                    <a:ext uri="{9D8B030D-6E8A-4147-A177-3AD203B41FA5}">
                      <a16:colId xmlns:a16="http://schemas.microsoft.com/office/drawing/2014/main" val="3570816452"/>
                    </a:ext>
                  </a:extLst>
                </a:gridCol>
                <a:gridCol w="5444923">
                  <a:extLst>
                    <a:ext uri="{9D8B030D-6E8A-4147-A177-3AD203B41FA5}">
                      <a16:colId xmlns:a16="http://schemas.microsoft.com/office/drawing/2014/main" val="3728257610"/>
                    </a:ext>
                  </a:extLst>
                </a:gridCol>
                <a:gridCol w="3798841">
                  <a:extLst>
                    <a:ext uri="{9D8B030D-6E8A-4147-A177-3AD203B41FA5}">
                      <a16:colId xmlns:a16="http://schemas.microsoft.com/office/drawing/2014/main" val="2922129575"/>
                    </a:ext>
                  </a:extLst>
                </a:gridCol>
              </a:tblGrid>
              <a:tr h="887788">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Tiêu chí</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cánh buồm</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Sự tích hoa cúc trắng</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838032"/>
                  </a:ext>
                </a:extLst>
              </a:tr>
              <a:tr h="2030272">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trong một dòng</a:t>
                      </a:r>
                      <a:r>
                        <a:rPr lang="vi-VN"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câu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i="1" kern="100" smtClean="0">
                          <a:solidFill>
                            <a:srgbClr val="000000"/>
                          </a:solidFill>
                          <a:effectLst/>
                          <a:latin typeface="Times New Roman" panose="02020603050405020304" pitchFamily="18" charset="0"/>
                          <a:ea typeface="SimSun" panose="02010600030101010101" pitchFamily="2" charset="-122"/>
                        </a:rPr>
                        <a:t>Số chữ ít, trung bình 5-7 chữ</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 chữ nhiều, câu văn dài</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28859"/>
                  </a:ext>
                </a:extLst>
              </a:tr>
              <a:tr h="1015135">
                <a:tc>
                  <a:txBody>
                    <a:bodyPr/>
                    <a:lstStyle/>
                    <a:p>
                      <a:pPr marL="0" marR="0" algn="ctr">
                        <a:lnSpc>
                          <a:spcPct val="150000"/>
                        </a:lnSpc>
                        <a:spcBef>
                          <a:spcPts val="0"/>
                        </a:spcBef>
                        <a:spcAft>
                          <a:spcPts val="0"/>
                        </a:spcAft>
                      </a:pPr>
                      <a:r>
                        <a:rPr lang="en-US" sz="2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Kết cấu</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thành dòng, các dòng nhóm thành các khổ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Các ý tưởng được viết bằng câu; câu được nhóm thành đoạn văn</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099416"/>
                  </a:ext>
                </a:extLst>
              </a:tr>
            </a:tbl>
          </a:graphicData>
        </a:graphic>
      </p:graphicFrame>
    </p:spTree>
    <p:extLst>
      <p:ext uri="{BB962C8B-B14F-4D97-AF65-F5344CB8AC3E}">
        <p14:creationId xmlns:p14="http://schemas.microsoft.com/office/powerpoint/2010/main" val="14144644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3774" y="14793"/>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171781" y="71896"/>
            <a:ext cx="10309221" cy="707886"/>
          </a:xfrm>
          <a:prstGeom prst="rect">
            <a:avLst/>
          </a:prstGeom>
        </p:spPr>
        <p:txBody>
          <a:bodyPr wrap="square">
            <a:spAutoFit/>
          </a:bodyPr>
          <a:lstStyle/>
          <a:p>
            <a:pPr lvl="0">
              <a:defRPr/>
            </a:pPr>
            <a:r>
              <a:rPr lang="vi-VN" altLang="zh-CN" sz="4000" b="1">
                <a:solidFill>
                  <a:srgbClr val="002060"/>
                </a:solidFill>
                <a:latin typeface="Times New Roman" panose="02020603050405020304" pitchFamily="18" charset="0"/>
                <a:ea typeface="inpin heiti" charset="-122"/>
                <a:cs typeface="Times New Roman" panose="02020603050405020304" pitchFamily="18" charset="0"/>
              </a:rPr>
              <a:t>1. Đặc trưng hình thức của bài thơ</a:t>
            </a:r>
          </a:p>
        </p:txBody>
      </p:sp>
      <p:sp>
        <p:nvSpPr>
          <p:cNvPr id="8" name="Rounded Rectangle 7"/>
          <p:cNvSpPr/>
          <p:nvPr/>
        </p:nvSpPr>
        <p:spPr>
          <a:xfrm>
            <a:off x="11330" y="3429000"/>
            <a:ext cx="312375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Đặc trưng</a:t>
            </a:r>
            <a:endParaRPr lang="en-US" sz="3200">
              <a:latin typeface="Times New Roman" panose="02020603050405020304" pitchFamily="18" charset="0"/>
              <a:cs typeface="Times New Roman" panose="02020603050405020304" pitchFamily="18" charset="0"/>
            </a:endParaRPr>
          </a:p>
        </p:txBody>
      </p:sp>
      <p:sp>
        <p:nvSpPr>
          <p:cNvPr id="11" name="Rounded Rectangle 10"/>
          <p:cNvSpPr/>
          <p:nvPr/>
        </p:nvSpPr>
        <p:spPr>
          <a:xfrm>
            <a:off x="4349774" y="984028"/>
            <a:ext cx="6492397" cy="99831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Mỗi dòng thường có 5 đến 7 chữ</a:t>
            </a:r>
          </a:p>
        </p:txBody>
      </p:sp>
      <p:sp>
        <p:nvSpPr>
          <p:cNvPr id="12" name="Rounded Rectangle 11"/>
          <p:cNvSpPr/>
          <p:nvPr/>
        </p:nvSpPr>
        <p:spPr>
          <a:xfrm>
            <a:off x="4349775" y="2586026"/>
            <a:ext cx="6492396"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Được viết theo thể thơ tự do</a:t>
            </a:r>
            <a:endParaRPr lang="en-US" sz="3200">
              <a:latin typeface="Times New Roman" panose="02020603050405020304" pitchFamily="18" charset="0"/>
              <a:cs typeface="Times New Roman" panose="02020603050405020304" pitchFamily="18" charset="0"/>
            </a:endParaRPr>
          </a:p>
        </p:txBody>
      </p:sp>
      <p:sp>
        <p:nvSpPr>
          <p:cNvPr id="13" name="Rounded Rectangle 12"/>
          <p:cNvSpPr/>
          <p:nvPr/>
        </p:nvSpPr>
        <p:spPr>
          <a:xfrm>
            <a:off x="4349774" y="4489883"/>
            <a:ext cx="6688339" cy="148895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Đ</a:t>
            </a:r>
            <a:r>
              <a:rPr lang="vi-VN" sz="3200" smtClean="0">
                <a:latin typeface="Times New Roman" panose="02020603050405020304" pitchFamily="18" charset="0"/>
                <a:cs typeface="Times New Roman" panose="02020603050405020304" pitchFamily="18" charset="0"/>
              </a:rPr>
              <a:t>ược </a:t>
            </a:r>
            <a:r>
              <a:rPr lang="vi-VN" sz="3200">
                <a:latin typeface="Times New Roman" panose="02020603050405020304" pitchFamily="18" charset="0"/>
                <a:cs typeface="Times New Roman" panose="02020603050405020304" pitchFamily="18" charset="0"/>
              </a:rPr>
              <a:t>chia thành nhiều khổ nhỏ khác nhau (cứ 4 dòng chia thành một khổ)</a:t>
            </a:r>
          </a:p>
        </p:txBody>
      </p:sp>
      <p:cxnSp>
        <p:nvCxnSpPr>
          <p:cNvPr id="10" name="Straight Arrow Connector 9"/>
          <p:cNvCxnSpPr/>
          <p:nvPr/>
        </p:nvCxnSpPr>
        <p:spPr>
          <a:xfrm flipV="1">
            <a:off x="3135086" y="1715533"/>
            <a:ext cx="1214688" cy="2176027"/>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135086" y="3886200"/>
            <a:ext cx="1214688" cy="1407802"/>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8" idx="3"/>
            <a:endCxn id="12" idx="1"/>
          </p:cNvCxnSpPr>
          <p:nvPr/>
        </p:nvCxnSpPr>
        <p:spPr>
          <a:xfrm flipV="1">
            <a:off x="3135086" y="3043226"/>
            <a:ext cx="1214689" cy="842974"/>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215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2. Tìm hiểu từ ngữ, hình ảnh, biện pháp tu từ</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2990647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2966662635"/>
              </p:ext>
            </p:extLst>
          </p:nvPr>
        </p:nvGraphicFramePr>
        <p:xfrm>
          <a:off x="-23774" y="723057"/>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val="4093659272"/>
                    </a:ext>
                  </a:extLst>
                </a:gridCol>
                <a:gridCol w="2312134">
                  <a:extLst>
                    <a:ext uri="{9D8B030D-6E8A-4147-A177-3AD203B41FA5}">
                      <a16:colId xmlns:a16="http://schemas.microsoft.com/office/drawing/2014/main" val="3497459251"/>
                    </a:ext>
                  </a:extLst>
                </a:gridCol>
                <a:gridCol w="3751213">
                  <a:extLst>
                    <a:ext uri="{9D8B030D-6E8A-4147-A177-3AD203B41FA5}">
                      <a16:colId xmlns:a16="http://schemas.microsoft.com/office/drawing/2014/main" val="382982005"/>
                    </a:ext>
                  </a:extLst>
                </a:gridCol>
                <a:gridCol w="3751213">
                  <a:extLst>
                    <a:ext uri="{9D8B030D-6E8A-4147-A177-3AD203B41FA5}">
                      <a16:colId xmlns:a16="http://schemas.microsoft.com/office/drawing/2014/main"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977246"/>
                  </a:ext>
                </a:extLst>
              </a:tr>
            </a:tbl>
          </a:graphicData>
        </a:graphic>
      </p:graphicFrame>
    </p:spTree>
    <p:extLst>
      <p:ext uri="{BB962C8B-B14F-4D97-AF65-F5344CB8AC3E}">
        <p14:creationId xmlns:p14="http://schemas.microsoft.com/office/powerpoint/2010/main" val="11877663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28822" y="130766"/>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Bảng từ ngữ hình 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3330844493"/>
              </p:ext>
            </p:extLst>
          </p:nvPr>
        </p:nvGraphicFramePr>
        <p:xfrm>
          <a:off x="175320" y="874525"/>
          <a:ext cx="12191999" cy="5974080"/>
        </p:xfrm>
        <a:graphic>
          <a:graphicData uri="http://schemas.openxmlformats.org/drawingml/2006/table">
            <a:tbl>
              <a:tblPr firstRow="1" firstCol="1" bandRow="1"/>
              <a:tblGrid>
                <a:gridCol w="2377439">
                  <a:extLst>
                    <a:ext uri="{9D8B030D-6E8A-4147-A177-3AD203B41FA5}">
                      <a16:colId xmlns:a16="http://schemas.microsoft.com/office/drawing/2014/main" val="4093659272"/>
                    </a:ext>
                  </a:extLst>
                </a:gridCol>
                <a:gridCol w="1781129">
                  <a:extLst>
                    <a:ext uri="{9D8B030D-6E8A-4147-A177-3AD203B41FA5}">
                      <a16:colId xmlns:a16="http://schemas.microsoft.com/office/drawing/2014/main" val="3497459251"/>
                    </a:ext>
                  </a:extLst>
                </a:gridCol>
                <a:gridCol w="4282218">
                  <a:extLst>
                    <a:ext uri="{9D8B030D-6E8A-4147-A177-3AD203B41FA5}">
                      <a16:colId xmlns:a16="http://schemas.microsoft.com/office/drawing/2014/main" val="382982005"/>
                    </a:ext>
                  </a:extLst>
                </a:gridCol>
                <a:gridCol w="3751213">
                  <a:extLst>
                    <a:ext uri="{9D8B030D-6E8A-4147-A177-3AD203B41FA5}">
                      <a16:colId xmlns:a16="http://schemas.microsoft.com/office/drawing/2014/main" val="1398525223"/>
                    </a:ext>
                  </a:extLst>
                </a:gridCol>
              </a:tblGrid>
              <a:tr h="799863">
                <a:tc grid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hMerge="1">
                  <a:txBody>
                    <a:bodyPr/>
                    <a:lstStyle/>
                    <a:p>
                      <a:endParaRPr lang="en-US"/>
                    </a:p>
                  </a:txBody>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Biểu hiện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trong bài thơ</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6485158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Từ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96059666"/>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6961299"/>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Hình ảnh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3034859"/>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6041002"/>
                  </a:ext>
                </a:extLst>
              </a:tr>
              <a:tr h="799863">
                <a:tc rowSpan="2">
                  <a:txBody>
                    <a:bodyPr/>
                    <a:lstStyle/>
                    <a:p>
                      <a:pPr marL="0" marR="0" algn="ctr">
                        <a:spcBef>
                          <a:spcPts val="0"/>
                        </a:spcBef>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Biện pháp tu từ</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04115495"/>
                  </a:ext>
                </a:extLst>
              </a:tr>
              <a:tr h="799863">
                <a:tc vMerge="1">
                  <a:txBody>
                    <a:bodyPr/>
                    <a:lstStyle/>
                    <a:p>
                      <a:endParaRPr lang="en-US"/>
                    </a:p>
                  </a:txBody>
                  <a:tcPr/>
                </a:tc>
                <a:tc>
                  <a:txBody>
                    <a:bodyPr/>
                    <a:lstStyle/>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spcBef>
                          <a:spcPts val="0"/>
                        </a:spcBef>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39977246"/>
                  </a:ext>
                </a:extLst>
              </a:tr>
            </a:tbl>
          </a:graphicData>
        </a:graphic>
      </p:graphicFrame>
      <p:sp>
        <p:nvSpPr>
          <p:cNvPr id="8" name="TextBox 7"/>
          <p:cNvSpPr txBox="1"/>
          <p:nvPr/>
        </p:nvSpPr>
        <p:spPr>
          <a:xfrm>
            <a:off x="2492380" y="1588109"/>
            <a:ext cx="1870614"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ngữ có sự hiệp vần</a:t>
            </a:r>
          </a:p>
        </p:txBody>
      </p:sp>
      <p:sp>
        <p:nvSpPr>
          <p:cNvPr id="11" name="TextBox 10"/>
          <p:cNvSpPr txBox="1"/>
          <p:nvPr/>
        </p:nvSpPr>
        <p:spPr>
          <a:xfrm>
            <a:off x="4350719" y="1786613"/>
            <a:ext cx="3422468" cy="830997"/>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trong, hồng; xa, nhà, ta</a:t>
            </a:r>
          </a:p>
          <a:p>
            <a:r>
              <a:rPr lang="en-US" sz="2400">
                <a:latin typeface="Times New Roman" panose="02020603050405020304" pitchFamily="18" charset="0"/>
                <a:cs typeface="Times New Roman" panose="02020603050405020304" pitchFamily="18" charset="0"/>
              </a:rPr>
              <a:t>…</a:t>
            </a:r>
          </a:p>
        </p:txBody>
      </p:sp>
      <p:sp>
        <p:nvSpPr>
          <p:cNvPr id="12" name="TextBox 11"/>
          <p:cNvSpPr txBox="1"/>
          <p:nvPr/>
        </p:nvSpPr>
        <p:spPr>
          <a:xfrm>
            <a:off x="8547497" y="1587696"/>
            <a:ext cx="3422468"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Tạo ra nhạc điệu cho bài thơ.</a:t>
            </a:r>
            <a:endParaRPr lang="en-US" sz="2400">
              <a:latin typeface="Times New Roman" panose="02020603050405020304" pitchFamily="18" charset="0"/>
              <a:cs typeface="Times New Roman" panose="02020603050405020304" pitchFamily="18" charset="0"/>
            </a:endParaRPr>
          </a:p>
        </p:txBody>
      </p:sp>
      <p:sp>
        <p:nvSpPr>
          <p:cNvPr id="13" name="TextBox 12"/>
          <p:cNvSpPr txBox="1"/>
          <p:nvPr/>
        </p:nvSpPr>
        <p:spPr>
          <a:xfrm>
            <a:off x="2492380" y="2475606"/>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Từ láy</a:t>
            </a:r>
          </a:p>
        </p:txBody>
      </p:sp>
      <p:sp>
        <p:nvSpPr>
          <p:cNvPr id="15" name="TextBox 14"/>
          <p:cNvSpPr txBox="1"/>
          <p:nvPr/>
        </p:nvSpPr>
        <p:spPr>
          <a:xfrm>
            <a:off x="4427415" y="2595631"/>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phơi phới, rả rích, trầm ngâm, thì thầm,…</a:t>
            </a:r>
            <a:endParaRPr lang="en-US" sz="2400">
              <a:latin typeface="Times New Roman" panose="02020603050405020304" pitchFamily="18" charset="0"/>
              <a:cs typeface="Times New Roman" panose="02020603050405020304" pitchFamily="18" charset="0"/>
            </a:endParaRPr>
          </a:p>
        </p:txBody>
      </p:sp>
      <p:sp>
        <p:nvSpPr>
          <p:cNvPr id="17" name="TextBox 16"/>
          <p:cNvSpPr txBox="1"/>
          <p:nvPr/>
        </p:nvSpPr>
        <p:spPr>
          <a:xfrm>
            <a:off x="8547497" y="2425419"/>
            <a:ext cx="3687811"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Từ ngữ hàm súc, gợi hình, gợi cảm</a:t>
            </a:r>
            <a:endParaRPr lang="en-US" sz="2400">
              <a:latin typeface="Times New Roman" panose="02020603050405020304" pitchFamily="18" charset="0"/>
              <a:cs typeface="Times New Roman" panose="02020603050405020304" pitchFamily="18" charset="0"/>
            </a:endParaRPr>
          </a:p>
        </p:txBody>
      </p:sp>
      <p:sp>
        <p:nvSpPr>
          <p:cNvPr id="18" name="TextBox 17"/>
          <p:cNvSpPr txBox="1"/>
          <p:nvPr/>
        </p:nvSpPr>
        <p:spPr>
          <a:xfrm>
            <a:off x="2476684" y="3511811"/>
            <a:ext cx="1870614"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Thiên nhiên</a:t>
            </a:r>
          </a:p>
        </p:txBody>
      </p:sp>
      <p:sp>
        <p:nvSpPr>
          <p:cNvPr id="19" name="TextBox 18"/>
          <p:cNvSpPr txBox="1"/>
          <p:nvPr/>
        </p:nvSpPr>
        <p:spPr>
          <a:xfrm>
            <a:off x="4229732" y="3441137"/>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mặt trời rực rỡ, biển xanh, cát mịn, biển trong, nắng mai hồng,….</a:t>
            </a:r>
            <a:endParaRPr lang="en-US" sz="2400">
              <a:latin typeface="Times New Roman" panose="02020603050405020304" pitchFamily="18" charset="0"/>
              <a:cs typeface="Times New Roman" panose="02020603050405020304" pitchFamily="18" charset="0"/>
            </a:endParaRPr>
          </a:p>
        </p:txBody>
      </p:sp>
      <p:sp>
        <p:nvSpPr>
          <p:cNvPr id="20" name="TextBox 19"/>
          <p:cNvSpPr txBox="1"/>
          <p:nvPr/>
        </p:nvSpPr>
        <p:spPr>
          <a:xfrm>
            <a:off x="8665045" y="3417233"/>
            <a:ext cx="4336183"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Thiên nhiên khoáng đạt, tươi sáng, tràn đầy sức sống.</a:t>
            </a:r>
            <a:endParaRPr lang="en-US" sz="2400">
              <a:latin typeface="Times New Roman" panose="02020603050405020304" pitchFamily="18" charset="0"/>
              <a:cs typeface="Times New Roman" panose="02020603050405020304" pitchFamily="18" charset="0"/>
            </a:endParaRPr>
          </a:p>
        </p:txBody>
      </p:sp>
      <p:sp>
        <p:nvSpPr>
          <p:cNvPr id="21" name="TextBox 20"/>
          <p:cNvSpPr txBox="1"/>
          <p:nvPr/>
        </p:nvSpPr>
        <p:spPr>
          <a:xfrm>
            <a:off x="2556801" y="4517620"/>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Con người</a:t>
            </a:r>
            <a:endParaRPr lang="en-US" sz="2400">
              <a:latin typeface="Times New Roman" panose="02020603050405020304" pitchFamily="18" charset="0"/>
              <a:cs typeface="Times New Roman" panose="02020603050405020304" pitchFamily="18" charset="0"/>
            </a:endParaRPr>
          </a:p>
        </p:txBody>
      </p:sp>
      <p:sp>
        <p:nvSpPr>
          <p:cNvPr id="22" name="TextBox 21"/>
          <p:cNvSpPr txBox="1"/>
          <p:nvPr/>
        </p:nvSpPr>
        <p:spPr>
          <a:xfrm>
            <a:off x="2556801" y="5240778"/>
            <a:ext cx="1870614"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Ẩn dụ</a:t>
            </a:r>
            <a:endParaRPr lang="en-US" sz="2400">
              <a:latin typeface="Times New Roman" panose="02020603050405020304" pitchFamily="18" charset="0"/>
              <a:cs typeface="Times New Roman" panose="02020603050405020304" pitchFamily="18" charset="0"/>
            </a:endParaRPr>
          </a:p>
        </p:txBody>
      </p:sp>
      <p:sp>
        <p:nvSpPr>
          <p:cNvPr id="23" name="TextBox 22"/>
          <p:cNvSpPr txBox="1"/>
          <p:nvPr/>
        </p:nvSpPr>
        <p:spPr>
          <a:xfrm>
            <a:off x="2556801" y="6010353"/>
            <a:ext cx="1870614"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Điệp từ, điệp ngữ</a:t>
            </a:r>
            <a:endParaRPr lang="en-US" sz="2400">
              <a:latin typeface="Times New Roman" panose="02020603050405020304" pitchFamily="18" charset="0"/>
              <a:cs typeface="Times New Roman" panose="02020603050405020304" pitchFamily="18" charset="0"/>
            </a:endParaRPr>
          </a:p>
        </p:txBody>
      </p:sp>
      <p:sp>
        <p:nvSpPr>
          <p:cNvPr id="24" name="TextBox 23"/>
          <p:cNvSpPr txBox="1"/>
          <p:nvPr/>
        </p:nvSpPr>
        <p:spPr>
          <a:xfrm>
            <a:off x="4427415" y="4314875"/>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bóng cha lênh khênh</a:t>
            </a:r>
          </a:p>
          <a:p>
            <a:r>
              <a:rPr lang="vi-VN" sz="2400">
                <a:latin typeface="Times New Roman" panose="02020603050405020304" pitchFamily="18" charset="0"/>
                <a:cs typeface="Times New Roman" panose="02020603050405020304" pitchFamily="18" charset="0"/>
              </a:rPr>
              <a:t>bóng con chắc nịch.</a:t>
            </a:r>
          </a:p>
        </p:txBody>
      </p:sp>
      <p:sp>
        <p:nvSpPr>
          <p:cNvPr id="25" name="TextBox 24"/>
          <p:cNvSpPr txBox="1"/>
          <p:nvPr/>
        </p:nvSpPr>
        <p:spPr>
          <a:xfrm>
            <a:off x="8547498" y="4175835"/>
            <a:ext cx="3937522" cy="1107996"/>
          </a:xfrm>
          <a:prstGeom prst="rect">
            <a:avLst/>
          </a:prstGeom>
          <a:noFill/>
        </p:spPr>
        <p:txBody>
          <a:bodyPr wrap="square" rtlCol="0">
            <a:spAutoFit/>
          </a:bodyPr>
          <a:lstStyle/>
          <a:p>
            <a:r>
              <a:rPr lang="vi-VN" sz="2200">
                <a:latin typeface="Times New Roman" panose="02020603050405020304" pitchFamily="18" charset="0"/>
                <a:cs typeface="Times New Roman" panose="02020603050405020304" pitchFamily="18" charset="0"/>
              </a:rPr>
              <a:t>Hình ảnh giàu sức gợi, vừa đối lập vừa thể hiện sự khác biệt thế hệ…</a:t>
            </a:r>
            <a:endParaRPr lang="en-US" sz="2200">
              <a:latin typeface="Times New Roman" panose="02020603050405020304" pitchFamily="18" charset="0"/>
              <a:cs typeface="Times New Roman" panose="02020603050405020304" pitchFamily="18" charset="0"/>
            </a:endParaRPr>
          </a:p>
        </p:txBody>
      </p:sp>
      <p:sp>
        <p:nvSpPr>
          <p:cNvPr id="26" name="TextBox 25"/>
          <p:cNvSpPr txBox="1"/>
          <p:nvPr/>
        </p:nvSpPr>
        <p:spPr>
          <a:xfrm>
            <a:off x="4427415" y="5175197"/>
            <a:ext cx="4496256" cy="461665"/>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Cánh buồm.</a:t>
            </a:r>
          </a:p>
        </p:txBody>
      </p:sp>
      <p:sp>
        <p:nvSpPr>
          <p:cNvPr id="27" name="TextBox 26"/>
          <p:cNvSpPr txBox="1"/>
          <p:nvPr/>
        </p:nvSpPr>
        <p:spPr>
          <a:xfrm>
            <a:off x="8486113" y="5083926"/>
            <a:ext cx="4055004" cy="769441"/>
          </a:xfrm>
          <a:prstGeom prst="rect">
            <a:avLst/>
          </a:prstGeom>
          <a:noFill/>
        </p:spPr>
        <p:txBody>
          <a:bodyPr wrap="square" rtlCol="0">
            <a:spAutoFit/>
          </a:bodyPr>
          <a:lstStyle/>
          <a:p>
            <a:pPr algn="just"/>
            <a:r>
              <a:rPr lang="vi-VN" sz="2200">
                <a:latin typeface="Times New Roman" panose="02020603050405020304" pitchFamily="18" charset="0"/>
                <a:cs typeface="Times New Roman" panose="02020603050405020304" pitchFamily="18" charset="0"/>
              </a:rPr>
              <a:t>Khao khát, ước mơ được khám phá thế giới, đi đến chân trời mới.</a:t>
            </a:r>
          </a:p>
        </p:txBody>
      </p:sp>
      <p:sp>
        <p:nvSpPr>
          <p:cNvPr id="28" name="TextBox 27"/>
          <p:cNvSpPr txBox="1"/>
          <p:nvPr/>
        </p:nvSpPr>
        <p:spPr>
          <a:xfrm>
            <a:off x="4298060" y="6017608"/>
            <a:ext cx="4496256" cy="830997"/>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Không thấy, có, bóng cha, bóng con, cha dắt con đi.</a:t>
            </a:r>
          </a:p>
        </p:txBody>
      </p:sp>
      <p:sp>
        <p:nvSpPr>
          <p:cNvPr id="29" name="TextBox 28"/>
          <p:cNvSpPr txBox="1"/>
          <p:nvPr/>
        </p:nvSpPr>
        <p:spPr>
          <a:xfrm>
            <a:off x="8481748" y="6189023"/>
            <a:ext cx="3650300" cy="461665"/>
          </a:xfrm>
          <a:prstGeom prst="rect">
            <a:avLst/>
          </a:prstGeom>
          <a:noFill/>
        </p:spPr>
        <p:txBody>
          <a:bodyPr wrap="square" rtlCol="0">
            <a:spAutoFit/>
          </a:bodyPr>
          <a:lstStyle/>
          <a:p>
            <a:r>
              <a:rPr lang="en-US" sz="2400">
                <a:latin typeface="Times New Roman" panose="02020603050405020304" pitchFamily="18" charset="0"/>
                <a:ea typeface="Times New Roman" panose="02020603050405020304" pitchFamily="18" charset="0"/>
              </a:rPr>
              <a:t>Thế giới mênh mông vô tận.</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65373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barn(inVertical)">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arn(inVertical)">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barn(inVertical)">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barn(inVertical)">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1" grpId="0"/>
      <p:bldP spid="12" grpId="0"/>
      <p:bldP spid="13"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477054"/>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 Từ ngữ, hình </a:t>
            </a:r>
            <a:r>
              <a:rPr lang="en-US" altLang="zh-CN" sz="4000" b="1" smtClean="0">
                <a:solidFill>
                  <a:srgbClr val="002060"/>
                </a:solidFill>
                <a:latin typeface="Times New Roman" panose="02020603050405020304" pitchFamily="18" charset="0"/>
                <a:ea typeface="inpin heiti" charset="-122"/>
                <a:cs typeface="Times New Roman" panose="02020603050405020304" pitchFamily="18" charset="0"/>
              </a:rPr>
              <a:t>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341306"/>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Có </a:t>
            </a:r>
            <a:r>
              <a:rPr lang="en-US" sz="2800">
                <a:latin typeface="Times New Roman" panose="02020603050405020304" pitchFamily="18" charset="0"/>
                <a:cs typeface="Times New Roman" panose="02020603050405020304" pitchFamily="18" charset="0"/>
              </a:rPr>
              <a:t>sự hiệp vần: trong, hồng; xa, nhà, ta…</a:t>
            </a:r>
          </a:p>
        </p:txBody>
      </p:sp>
      <p:sp>
        <p:nvSpPr>
          <p:cNvPr id="12" name="Rounded Rectangle 11"/>
          <p:cNvSpPr/>
          <p:nvPr/>
        </p:nvSpPr>
        <p:spPr>
          <a:xfrm>
            <a:off x="8028797" y="1260394"/>
            <a:ext cx="3712859" cy="89021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-&gt; </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tạo ra nhạc điệu cho bài thơ</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latin typeface="Times New Roman" panose="02020603050405020304" pitchFamily="18" charset="0"/>
                <a:cs typeface="Times New Roman" panose="02020603050405020304" pitchFamily="18" charset="0"/>
              </a:rPr>
              <a:t>Từ </a:t>
            </a:r>
            <a:r>
              <a:rPr lang="vi-VN" sz="2800">
                <a:latin typeface="Times New Roman" panose="02020603050405020304" pitchFamily="18" charset="0"/>
                <a:cs typeface="Times New Roman" panose="02020603050405020304" pitchFamily="18" charset="0"/>
              </a:rPr>
              <a:t>láy phơi phới, rả rích, trầm ngâm, thầm thì…</a:t>
            </a:r>
          </a:p>
        </p:txBody>
      </p:sp>
      <p:sp>
        <p:nvSpPr>
          <p:cNvPr id="15" name="Rounded Rectangle 14"/>
          <p:cNvSpPr/>
          <p:nvPr/>
        </p:nvSpPr>
        <p:spPr>
          <a:xfrm>
            <a:off x="8479141" y="5034219"/>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-&gt;</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từ ngữ hàm súc, gợi hình, gợi cảm</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336488"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Từ ngữ</a:t>
            </a:r>
            <a:endParaRPr lang="en-US" sz="360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5774511" y="2472620"/>
            <a:ext cx="3627434" cy="2176461"/>
          </a:xfrm>
          <a:prstGeom prst="rect">
            <a:avLst/>
          </a:prstGeom>
        </p:spPr>
      </p:pic>
    </p:spTree>
    <p:extLst>
      <p:ext uri="{BB962C8B-B14F-4D97-AF65-F5344CB8AC3E}">
        <p14:creationId xmlns:p14="http://schemas.microsoft.com/office/powerpoint/2010/main" val="552038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Từ ngữ, hình </a:t>
            </a:r>
            <a:r>
              <a:rPr kumimoji="0" lang="en-US" altLang="zh-CN" sz="4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ảnh</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59829"/>
            <a:ext cx="3712859" cy="157169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Thiên nhiên: mặt trời rực rỡ, biển xanh, cát mịn, biển trong, ánh mai hồng…</a:t>
            </a:r>
          </a:p>
        </p:txBody>
      </p:sp>
      <p:sp>
        <p:nvSpPr>
          <p:cNvPr id="12" name="Rounded Rectangle 11"/>
          <p:cNvSpPr/>
          <p:nvPr/>
        </p:nvSpPr>
        <p:spPr>
          <a:xfrm>
            <a:off x="8028797" y="645690"/>
            <a:ext cx="4163203" cy="15049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-&gt; </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khoáng đạt, rực rỡ, long lanh, tràn đầy sức sống</a:t>
            </a:r>
          </a:p>
        </p:txBody>
      </p:sp>
      <p:sp>
        <p:nvSpPr>
          <p:cNvPr id="13" name="Rounded Rectangle 12"/>
          <p:cNvSpPr/>
          <p:nvPr/>
        </p:nvSpPr>
        <p:spPr>
          <a:xfrm>
            <a:off x="3345806" y="5073464"/>
            <a:ext cx="3712859" cy="131297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Hai cha con: bóng cha lênh khênh, bóng con chắc nịch</a:t>
            </a:r>
          </a:p>
        </p:txBody>
      </p:sp>
      <p:sp>
        <p:nvSpPr>
          <p:cNvPr id="15" name="Rounded Rectangle 14"/>
          <p:cNvSpPr/>
          <p:nvPr/>
        </p:nvSpPr>
        <p:spPr>
          <a:xfrm>
            <a:off x="8254619" y="4803166"/>
            <a:ext cx="3974374" cy="18535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Sự đối lập vừa thể hiện sự khác biệt giữa hai thế hệ, đồng thời thấy được sự </a:t>
            </a:r>
            <a:r>
              <a:rPr kumimoji="0" lang="vi-VN"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nối.</a:t>
            </a:r>
            <a:endPar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174488" y="3126892"/>
            <a:ext cx="2395279" cy="9144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Hình ảnh</a:t>
            </a:r>
          </a:p>
        </p:txBody>
      </p:sp>
      <p:pic>
        <p:nvPicPr>
          <p:cNvPr id="25" name="Picture 24"/>
          <p:cNvPicPr>
            <a:picLocks noChangeAspect="1"/>
          </p:cNvPicPr>
          <p:nvPr/>
        </p:nvPicPr>
        <p:blipFill>
          <a:blip r:embed="rId8"/>
          <a:stretch>
            <a:fillRect/>
          </a:stretch>
        </p:blipFill>
        <p:spPr>
          <a:xfrm>
            <a:off x="5774511" y="2472620"/>
            <a:ext cx="3627434" cy="2176461"/>
          </a:xfrm>
          <a:prstGeom prst="rect">
            <a:avLst/>
          </a:prstGeom>
        </p:spPr>
      </p:pic>
      <p:pic>
        <p:nvPicPr>
          <p:cNvPr id="7" name="Picture 6"/>
          <p:cNvPicPr>
            <a:picLocks noChangeAspect="1"/>
          </p:cNvPicPr>
          <p:nvPr/>
        </p:nvPicPr>
        <p:blipFill>
          <a:blip r:embed="rId9"/>
          <a:stretch>
            <a:fillRect/>
          </a:stretch>
        </p:blipFill>
        <p:spPr>
          <a:xfrm>
            <a:off x="5774511" y="2508166"/>
            <a:ext cx="3604800" cy="2295000"/>
          </a:xfrm>
          <a:prstGeom prst="rect">
            <a:avLst/>
          </a:prstGeom>
        </p:spPr>
      </p:pic>
    </p:spTree>
    <p:extLst>
      <p:ext uri="{BB962C8B-B14F-4D97-AF65-F5344CB8AC3E}">
        <p14:creationId xmlns:p14="http://schemas.microsoft.com/office/powerpoint/2010/main" val="2397935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067" y="0"/>
            <a:ext cx="12192000" cy="6858000"/>
          </a:xfrm>
          <a:prstGeom prst="rect">
            <a:avLst/>
          </a:prstGeom>
        </p:spPr>
      </p:pic>
      <p:grpSp>
        <p:nvGrpSpPr>
          <p:cNvPr id="3" name="组合 2"/>
          <p:cNvGrpSpPr/>
          <p:nvPr/>
        </p:nvGrpSpPr>
        <p:grpSpPr>
          <a:xfrm>
            <a:off x="-607007" y="-1026330"/>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477054"/>
          </a:xfrm>
          <a:prstGeom prst="rect">
            <a:avLst/>
          </a:prstGeom>
        </p:spPr>
        <p:txBody>
          <a:bodyPr wrap="square">
            <a:spAutoFit/>
          </a:bodyPr>
          <a:lstStyle/>
          <a:p>
            <a:pPr lvl="0">
              <a:lnSpc>
                <a:spcPts val="3000"/>
              </a:lnSpc>
              <a:defRPr/>
            </a:pPr>
            <a:r>
              <a:rPr lang="en-US" altLang="zh-CN" sz="4000" b="1" smtClean="0">
                <a:solidFill>
                  <a:srgbClr val="002060"/>
                </a:solidFill>
                <a:latin typeface="Times New Roman" panose="02020603050405020304" pitchFamily="18" charset="0"/>
                <a:ea typeface="inpin heiti" charset="-122"/>
                <a:cs typeface="Times New Roman" panose="02020603050405020304" pitchFamily="18" charset="0"/>
              </a:rPr>
              <a:t>* </a:t>
            </a: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Biện pháp tu từ</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smtClean="0">
                <a:latin typeface="Times New Roman" panose="02020603050405020304" pitchFamily="18" charset="0"/>
                <a:cs typeface="Times New Roman" panose="02020603050405020304" pitchFamily="18" charset="0"/>
              </a:rPr>
              <a:t>Cánh </a:t>
            </a:r>
            <a:r>
              <a:rPr lang="en-US" sz="2800">
                <a:latin typeface="Times New Roman" panose="02020603050405020304" pitchFamily="18" charset="0"/>
                <a:cs typeface="Times New Roman" panose="02020603050405020304" pitchFamily="18" charset="0"/>
              </a:rPr>
              <a:t>buồm</a:t>
            </a:r>
          </a:p>
        </p:txBody>
      </p:sp>
      <p:sp>
        <p:nvSpPr>
          <p:cNvPr id="12" name="Rounded Rectangle 11"/>
          <p:cNvSpPr/>
          <p:nvPr/>
        </p:nvSpPr>
        <p:spPr>
          <a:xfrm>
            <a:off x="8104766" y="1019296"/>
            <a:ext cx="4163203" cy="1504916"/>
          </a:xfrm>
          <a:prstGeom prst="roundRect">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tabLst>
                <a:tab pos="3378200" algn="l"/>
              </a:tabLst>
            </a:pPr>
            <a:r>
              <a:rPr lang="en-US" sz="2800">
                <a:latin typeface="Times New Roman" panose="02020603050405020304" pitchFamily="18" charset="0"/>
                <a:ea typeface="MS Mincho"/>
                <a:cs typeface="Times New Roman" panose="02020603050405020304" pitchFamily="18" charset="0"/>
                <a:sym typeface="Wingdings" panose="05000000000000000000" pitchFamily="2" charset="2"/>
              </a:rPr>
              <a:t></a:t>
            </a:r>
            <a:r>
              <a:rPr lang="en-US" sz="2800">
                <a:latin typeface="Times New Roman" panose="02020603050405020304" pitchFamily="18" charset="0"/>
                <a:ea typeface="MS Mincho"/>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khao khát, ước mơ được khám phá thế giới, đi đến chân trời mới</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lang="vi-VN" sz="2800">
                <a:latin typeface="Times New Roman" panose="02020603050405020304" pitchFamily="18" charset="0"/>
                <a:cs typeface="Times New Roman" panose="02020603050405020304" pitchFamily="18" charset="0"/>
              </a:rPr>
              <a:t>Điệp từ, điệp ngữ: không thấy, có, bóng (cha), bóng (con), cha dắt con đi…</a:t>
            </a:r>
          </a:p>
        </p:txBody>
      </p:sp>
      <p:sp>
        <p:nvSpPr>
          <p:cNvPr id="15" name="Rounded Rectangle 14"/>
          <p:cNvSpPr/>
          <p:nvPr/>
        </p:nvSpPr>
        <p:spPr>
          <a:xfrm>
            <a:off x="8214559" y="4587324"/>
            <a:ext cx="3974374" cy="2176174"/>
          </a:xfrm>
          <a:prstGeom prst="roundRect">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algn="just"/>
            <a:r>
              <a:rPr lang="en-US" sz="2800" smtClean="0">
                <a:latin typeface="Times New Roman" panose="02020603050405020304" pitchFamily="18" charset="0"/>
                <a:cs typeface="Times New Roman" panose="02020603050405020304" pitchFamily="18" charset="0"/>
              </a:rPr>
              <a:t>-&gt;</a:t>
            </a:r>
            <a:r>
              <a:rPr lang="vi-VN" sz="2800" smtClean="0">
                <a:latin typeface="Times New Roman" panose="02020603050405020304" pitchFamily="18" charset="0"/>
                <a:cs typeface="Times New Roman" panose="02020603050405020304" pitchFamily="18" charset="0"/>
              </a:rPr>
              <a:t>Thế </a:t>
            </a:r>
            <a:r>
              <a:rPr lang="vi-VN" sz="2800">
                <a:latin typeface="Times New Roman" panose="02020603050405020304" pitchFamily="18" charset="0"/>
                <a:cs typeface="Times New Roman" panose="02020603050405020304" pitchFamily="18" charset="0"/>
              </a:rPr>
              <a:t>giới mênh mông, vô tận; sự tò mò, háo hức muốn khám phá thế giới; sự gắn bó, quấn quýt giữa hai bố con…</a:t>
            </a:r>
          </a:p>
        </p:txBody>
      </p:sp>
      <p:sp>
        <p:nvSpPr>
          <p:cNvPr id="9" name="Right Arrow 8"/>
          <p:cNvSpPr/>
          <p:nvPr/>
        </p:nvSpPr>
        <p:spPr>
          <a:xfrm>
            <a:off x="7147659" y="1538241"/>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ight Arrow 16"/>
          <p:cNvSpPr/>
          <p:nvPr/>
        </p:nvSpPr>
        <p:spPr>
          <a:xfrm>
            <a:off x="7254386" y="5487634"/>
            <a:ext cx="881138" cy="484632"/>
          </a:xfrm>
          <a:prstGeom prst="rightArrow">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BPTT</a:t>
            </a:r>
            <a:endParaRPr lang="en-US" sz="3600">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3758933" y="2418694"/>
            <a:ext cx="3627434" cy="2176461"/>
          </a:xfrm>
          <a:prstGeom prst="rect">
            <a:avLst/>
          </a:prstGeom>
        </p:spPr>
      </p:pic>
    </p:spTree>
    <p:extLst>
      <p:ext uri="{BB962C8B-B14F-4D97-AF65-F5344CB8AC3E}">
        <p14:creationId xmlns:p14="http://schemas.microsoft.com/office/powerpoint/2010/main" val="35404815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arn(inVertical)">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2" grpId="0" animBg="1"/>
      <p:bldP spid="13" grpId="0" animBg="1"/>
      <p:bldP spid="15" grpId="0" animBg="1"/>
      <p:bldP spid="9" grpId="0" animBg="1"/>
      <p:bldP spid="17"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3. Tìm hiểu yếu tố tự sự và miêu tả trong bài thơ</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4080795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7" name="Table 6"/>
          <p:cNvGraphicFramePr>
            <a:graphicFrameLocks noGrp="1"/>
          </p:cNvGraphicFramePr>
          <p:nvPr>
            <p:extLst>
              <p:ext uri="{D42A27DB-BD31-4B8C-83A1-F6EECF244321}">
                <p14:modId xmlns:p14="http://schemas.microsoft.com/office/powerpoint/2010/main" val="2423985453"/>
              </p:ext>
            </p:extLst>
          </p:nvPr>
        </p:nvGraphicFramePr>
        <p:xfrm>
          <a:off x="1333434" y="1446115"/>
          <a:ext cx="9088402" cy="2330958"/>
        </p:xfrm>
        <a:graphic>
          <a:graphicData uri="http://schemas.openxmlformats.org/drawingml/2006/table">
            <a:tbl>
              <a:tblPr firstRow="1" firstCol="1" bandRow="1"/>
              <a:tblGrid>
                <a:gridCol w="3028804">
                  <a:extLst>
                    <a:ext uri="{9D8B030D-6E8A-4147-A177-3AD203B41FA5}">
                      <a16:colId xmlns:a16="http://schemas.microsoft.com/office/drawing/2014/main" val="2159304037"/>
                    </a:ext>
                  </a:extLst>
                </a:gridCol>
                <a:gridCol w="3029799">
                  <a:extLst>
                    <a:ext uri="{9D8B030D-6E8A-4147-A177-3AD203B41FA5}">
                      <a16:colId xmlns:a16="http://schemas.microsoft.com/office/drawing/2014/main" val="3757873591"/>
                    </a:ext>
                  </a:extLst>
                </a:gridCol>
                <a:gridCol w="3029799">
                  <a:extLst>
                    <a:ext uri="{9D8B030D-6E8A-4147-A177-3AD203B41FA5}">
                      <a16:colId xmlns:a16="http://schemas.microsoft.com/office/drawing/2014/main" val="4220339142"/>
                    </a:ext>
                  </a:extLst>
                </a:gridCol>
              </a:tblGrid>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4247535"/>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526638"/>
                  </a:ext>
                </a:extLst>
              </a:tr>
              <a:tr h="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38683"/>
                  </a:ext>
                </a:extLst>
              </a:tr>
            </a:tbl>
          </a:graphicData>
        </a:graphic>
      </p:graphicFrame>
    </p:spTree>
    <p:extLst>
      <p:ext uri="{BB962C8B-B14F-4D97-AF65-F5344CB8AC3E}">
        <p14:creationId xmlns:p14="http://schemas.microsoft.com/office/powerpoint/2010/main" val="2655435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543769" y="651188"/>
            <a:ext cx="3667590" cy="5251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8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Khởi động</a:t>
            </a:r>
          </a:p>
        </p:txBody>
      </p:sp>
      <p:pic>
        <p:nvPicPr>
          <p:cNvPr id="23" name="图片 22">
            <a:extLst>
              <a:ext uri="{FF2B5EF4-FFF2-40B4-BE49-F238E27FC236}">
                <a16:creationId xmlns:a16="http://schemas.microsoft.com/office/drawing/2014/main" id="{EEE721E2-D490-4454-91F0-30BF14AB57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id="{0365D2BD-5E42-4A11-B997-AEE4A3E8C661}"/>
              </a:ext>
            </a:extLst>
          </p:cNvPr>
          <p:cNvSpPr/>
          <p:nvPr/>
        </p:nvSpPr>
        <p:spPr>
          <a:xfrm>
            <a:off x="5824611" y="2908846"/>
            <a:ext cx="5718313" cy="66941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2800" b="1" i="1"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sz="2800" b="1" i="1" u="none" strike="noStrike" kern="1200" cap="none" spc="0" normalizeH="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CHIA SẺ</a:t>
            </a:r>
            <a:endParaRPr kumimoji="0" lang="en-US" sz="24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9184" y="0"/>
            <a:ext cx="12192000" cy="6858000"/>
          </a:xfrm>
          <a:prstGeom prst="rect">
            <a:avLst/>
          </a:prstGeom>
        </p:spPr>
      </p:pic>
      <p:grpSp>
        <p:nvGrpSpPr>
          <p:cNvPr id="3" name="组合 2"/>
          <p:cNvGrpSpPr/>
          <p:nvPr/>
        </p:nvGrpSpPr>
        <p:grpSpPr>
          <a:xfrm>
            <a:off x="-203943" y="-544792"/>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1193639"/>
            <a:ext cx="3712859" cy="1037879"/>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Kể lại cuộc đối thoại của hai cha </a:t>
            </a:r>
            <a:r>
              <a:rPr lang="en-US" sz="2800" smtClean="0">
                <a:solidFill>
                  <a:prstClr val="black"/>
                </a:solidFill>
                <a:latin typeface="Times New Roman" panose="02020603050405020304" pitchFamily="18" charset="0"/>
                <a:cs typeface="Times New Roman" panose="02020603050405020304" pitchFamily="18" charset="0"/>
              </a:rPr>
              <a:t>con.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3345806" y="4701172"/>
            <a:ext cx="3712859"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en-US" sz="2800" smtClean="0">
                <a:solidFill>
                  <a:prstClr val="black"/>
                </a:solidFill>
                <a:latin typeface="Times New Roman" panose="02020603050405020304" pitchFamily="18" charset="0"/>
                <a:cs typeface="Times New Roman" panose="02020603050405020304" pitchFamily="18" charset="0"/>
              </a:rPr>
              <a:t>V</a:t>
            </a:r>
            <a:r>
              <a:rPr lang="vi-VN" sz="2800" smtClean="0">
                <a:solidFill>
                  <a:prstClr val="black"/>
                </a:solidFill>
                <a:latin typeface="Times New Roman" panose="02020603050405020304" pitchFamily="18" charset="0"/>
                <a:cs typeface="Times New Roman" panose="02020603050405020304" pitchFamily="18" charset="0"/>
              </a:rPr>
              <a:t>ề </a:t>
            </a:r>
            <a:r>
              <a:rPr lang="vi-VN" sz="2800">
                <a:solidFill>
                  <a:prstClr val="black"/>
                </a:solidFill>
                <a:latin typeface="Times New Roman" panose="02020603050405020304" pitchFamily="18" charset="0"/>
                <a:cs typeface="Times New Roman" panose="02020603050405020304" pitchFamily="18" charset="0"/>
              </a:rPr>
              <a:t>thế giới bao la, ước mơ được khám phá thế giới của con và lời giải đáp của cha</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Tự sự</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3758933" y="2418694"/>
            <a:ext cx="3627434" cy="2176461"/>
          </a:xfrm>
          <a:prstGeom prst="rect">
            <a:avLst/>
          </a:prstGeom>
        </p:spPr>
      </p:pic>
      <p:sp>
        <p:nvSpPr>
          <p:cNvPr id="7" name="Right Brace 6"/>
          <p:cNvSpPr/>
          <p:nvPr/>
        </p:nvSpPr>
        <p:spPr>
          <a:xfrm>
            <a:off x="7379056" y="159021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7980827" y="3015331"/>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cảm nhận được tình cảm gần gũi, tha thiết giữa người cha và người con</a:t>
            </a:r>
          </a:p>
        </p:txBody>
      </p:sp>
    </p:spTree>
    <p:extLst>
      <p:ext uri="{BB962C8B-B14F-4D97-AF65-F5344CB8AC3E}">
        <p14:creationId xmlns:p14="http://schemas.microsoft.com/office/powerpoint/2010/main" val="39738601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3" grpId="0" animBg="1"/>
      <p:bldP spid="24" grpId="0" animBg="1"/>
      <p:bldP spid="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52004"/>
            <a:ext cx="12192000" cy="6858000"/>
          </a:xfrm>
          <a:prstGeom prst="rect">
            <a:avLst/>
          </a:prstGeom>
        </p:spPr>
      </p:pic>
      <p:grpSp>
        <p:nvGrpSpPr>
          <p:cNvPr id="3" name="组合 2"/>
          <p:cNvGrpSpPr/>
          <p:nvPr/>
        </p:nvGrpSpPr>
        <p:grpSpPr>
          <a:xfrm>
            <a:off x="-1255909" y="-5999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878" y="240187"/>
            <a:ext cx="2317892" cy="972729"/>
          </a:xfrm>
          <a:prstGeom prst="rect">
            <a:avLst/>
          </a:prstGeom>
        </p:spPr>
      </p:pic>
      <p:sp>
        <p:nvSpPr>
          <p:cNvPr id="14" name="矩形 13"/>
          <p:cNvSpPr/>
          <p:nvPr/>
        </p:nvSpPr>
        <p:spPr>
          <a:xfrm>
            <a:off x="2587621" y="168636"/>
            <a:ext cx="7357015" cy="501099"/>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Yếu</a:t>
            </a:r>
            <a:r>
              <a:rPr kumimoji="0" lang="en-US" altLang="zh-CN" sz="4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tố</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1" name="Rounded Rectangle 10"/>
          <p:cNvSpPr/>
          <p:nvPr/>
        </p:nvSpPr>
        <p:spPr>
          <a:xfrm>
            <a:off x="3370161" y="605903"/>
            <a:ext cx="4297736" cy="1625616"/>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2800">
                <a:solidFill>
                  <a:prstClr val="black"/>
                </a:solidFill>
                <a:latin typeface="Times New Roman" panose="02020603050405020304" pitchFamily="18" charset="0"/>
                <a:cs typeface="Times New Roman" panose="02020603050405020304" pitchFamily="18" charset="0"/>
              </a:rPr>
              <a:t>Thiên nhiên: mặt trời rực rỡ, biển xanh, cát mịn, biển trong, ánh mai hồng, cánh buồm…</a:t>
            </a:r>
          </a:p>
        </p:txBody>
      </p:sp>
      <p:sp>
        <p:nvSpPr>
          <p:cNvPr id="13" name="Rounded Rectangle 12"/>
          <p:cNvSpPr/>
          <p:nvPr/>
        </p:nvSpPr>
        <p:spPr>
          <a:xfrm>
            <a:off x="3345806" y="4701172"/>
            <a:ext cx="3956096" cy="1685264"/>
          </a:xfrm>
          <a:prstGeom prst="roundRect">
            <a:avLst/>
          </a:prstGeom>
          <a:ln w="76200">
            <a:prstDash val="lgDash"/>
          </a:ln>
        </p:spPr>
        <p:style>
          <a:lnRef idx="2">
            <a:schemeClr val="dk1"/>
          </a:lnRef>
          <a:fillRef idx="1">
            <a:schemeClr val="lt1"/>
          </a:fillRef>
          <a:effectRef idx="0">
            <a:schemeClr val="dk1"/>
          </a:effectRef>
          <a:fontRef idx="minor">
            <a:schemeClr val="dk1"/>
          </a:fontRef>
        </p:style>
        <p:txBody>
          <a:bodyPr rtlCol="0" anchor="ctr"/>
          <a:lstStyle/>
          <a:p>
            <a:pPr lvl="0" algn="ctr"/>
            <a:r>
              <a:rPr lang="vi-VN" sz="2800">
                <a:solidFill>
                  <a:prstClr val="black"/>
                </a:solidFill>
                <a:latin typeface="Times New Roman" panose="02020603050405020304" pitchFamily="18" charset="0"/>
                <a:cs typeface="Times New Roman" panose="02020603050405020304" pitchFamily="18" charset="0"/>
              </a:rPr>
              <a:t>Con người: bóng cha lênh khênh, bóng con chắc nịch</a:t>
            </a:r>
          </a:p>
        </p:txBody>
      </p:sp>
      <p:cxnSp>
        <p:nvCxnSpPr>
          <p:cNvPr id="18" name="Straight Arrow Connector 17"/>
          <p:cNvCxnSpPr/>
          <p:nvPr/>
        </p:nvCxnSpPr>
        <p:spPr>
          <a:xfrm flipV="1">
            <a:off x="2351314" y="1965264"/>
            <a:ext cx="1018847" cy="1709578"/>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376977" y="3674842"/>
            <a:ext cx="993184" cy="1812792"/>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9184" y="3119874"/>
            <a:ext cx="2395279" cy="914400"/>
          </a:xfrm>
          <a:prstGeom prst="roundRect">
            <a:avLst/>
          </a:prstGeom>
          <a:ln w="76200">
            <a:solidFill>
              <a:srgbClr val="FF0000"/>
            </a:solidFill>
            <a:prstDash val="lg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Miêu</a:t>
            </a:r>
            <a:r>
              <a:rPr kumimoji="0" lang="en-US" sz="36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tả</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3605965" y="2361937"/>
            <a:ext cx="3627434" cy="2176461"/>
          </a:xfrm>
          <a:prstGeom prst="rect">
            <a:avLst/>
          </a:prstGeom>
        </p:spPr>
      </p:pic>
      <p:sp>
        <p:nvSpPr>
          <p:cNvPr id="7" name="Right Brace 6"/>
          <p:cNvSpPr/>
          <p:nvPr/>
        </p:nvSpPr>
        <p:spPr>
          <a:xfrm>
            <a:off x="7731501" y="1297149"/>
            <a:ext cx="643659" cy="4728754"/>
          </a:xfrm>
          <a:prstGeom prst="rightBrace">
            <a:avLst/>
          </a:prstGeom>
          <a:ln w="762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ounded Rectangle 19"/>
          <p:cNvSpPr/>
          <p:nvPr/>
        </p:nvSpPr>
        <p:spPr>
          <a:xfrm>
            <a:off x="8049404" y="1920169"/>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smtClean="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Khung </a:t>
            </a: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cảnh tuyệt đẹp, tươi sáng của bãi biển vào buổi sớm mai </a:t>
            </a:r>
          </a:p>
        </p:txBody>
      </p:sp>
      <p:sp>
        <p:nvSpPr>
          <p:cNvPr id="17" name="Rounded Rectangle 16"/>
          <p:cNvSpPr/>
          <p:nvPr/>
        </p:nvSpPr>
        <p:spPr>
          <a:xfrm>
            <a:off x="8097250" y="4043274"/>
            <a:ext cx="4163203" cy="1685841"/>
          </a:xfrm>
          <a:prstGeom prst="roundRect">
            <a:avLst/>
          </a:prstGeom>
          <a:ln w="5715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a:tabLst>
                <a:tab pos="3378200" algn="l"/>
              </a:tabLst>
            </a:pPr>
            <a:r>
              <a:rPr lang="vi-VN" sz="2800">
                <a:solidFill>
                  <a:prstClr val="black"/>
                </a:solidFill>
                <a:latin typeface="Times New Roman" panose="02020603050405020304" pitchFamily="18" charset="0"/>
                <a:ea typeface="MS Mincho"/>
                <a:cs typeface="Times New Roman" panose="02020603050405020304" pitchFamily="18" charset="0"/>
                <a:sym typeface="Wingdings" panose="05000000000000000000" pitchFamily="2" charset="2"/>
              </a:rPr>
              <a:t>Giúp người đọc hình dung ra hình ảnh của người cha và người con; </a:t>
            </a:r>
          </a:p>
        </p:txBody>
      </p:sp>
      <p:pic>
        <p:nvPicPr>
          <p:cNvPr id="8" name="Picture 7"/>
          <p:cNvPicPr>
            <a:picLocks noChangeAspect="1"/>
          </p:cNvPicPr>
          <p:nvPr/>
        </p:nvPicPr>
        <p:blipFill>
          <a:blip r:embed="rId9"/>
          <a:stretch>
            <a:fillRect/>
          </a:stretch>
        </p:blipFill>
        <p:spPr>
          <a:xfrm>
            <a:off x="3626034" y="2303564"/>
            <a:ext cx="3470459" cy="2179696"/>
          </a:xfrm>
          <a:prstGeom prst="rect">
            <a:avLst/>
          </a:prstGeom>
        </p:spPr>
      </p:pic>
    </p:spTree>
    <p:extLst>
      <p:ext uri="{BB962C8B-B14F-4D97-AF65-F5344CB8AC3E}">
        <p14:creationId xmlns:p14="http://schemas.microsoft.com/office/powerpoint/2010/main" val="19993105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animBg="1"/>
      <p:bldP spid="13" grpId="0" animBg="1"/>
      <p:bldP spid="24" grpId="0" animBg="1"/>
      <p:bldP spid="7" grpId="0" animBg="1"/>
      <p:bldP spid="2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92379" y="572899"/>
            <a:ext cx="7357015" cy="56124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PHIẾU</a:t>
            </a:r>
            <a:r>
              <a:rPr kumimoji="0" lang="en-US" altLang="zh-CN" sz="6000" b="1" i="0" u="none" strike="noStrike" kern="1200" cap="none" spc="0" normalizeH="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HỌC TẬP</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aphicFrame>
        <p:nvGraphicFramePr>
          <p:cNvPr id="8" name="Table 7"/>
          <p:cNvGraphicFramePr>
            <a:graphicFrameLocks noGrp="1"/>
          </p:cNvGraphicFramePr>
          <p:nvPr>
            <p:extLst>
              <p:ext uri="{D42A27DB-BD31-4B8C-83A1-F6EECF244321}">
                <p14:modId xmlns:p14="http://schemas.microsoft.com/office/powerpoint/2010/main" val="1190573343"/>
              </p:ext>
            </p:extLst>
          </p:nvPr>
        </p:nvGraphicFramePr>
        <p:xfrm>
          <a:off x="0" y="1218294"/>
          <a:ext cx="12017829" cy="5741719"/>
        </p:xfrm>
        <a:graphic>
          <a:graphicData uri="http://schemas.openxmlformats.org/drawingml/2006/table">
            <a:tbl>
              <a:tblPr firstRow="1" firstCol="1" bandRow="1"/>
              <a:tblGrid>
                <a:gridCol w="3187337">
                  <a:extLst>
                    <a:ext uri="{9D8B030D-6E8A-4147-A177-3AD203B41FA5}">
                      <a16:colId xmlns:a16="http://schemas.microsoft.com/office/drawing/2014/main" val="677355675"/>
                    </a:ext>
                  </a:extLst>
                </a:gridCol>
                <a:gridCol w="4547491">
                  <a:extLst>
                    <a:ext uri="{9D8B030D-6E8A-4147-A177-3AD203B41FA5}">
                      <a16:colId xmlns:a16="http://schemas.microsoft.com/office/drawing/2014/main" val="2442415231"/>
                    </a:ext>
                  </a:extLst>
                </a:gridCol>
                <a:gridCol w="4283001">
                  <a:extLst>
                    <a:ext uri="{9D8B030D-6E8A-4147-A177-3AD203B41FA5}">
                      <a16:colId xmlns:a16="http://schemas.microsoft.com/office/drawing/2014/main" val="4254628728"/>
                    </a:ext>
                  </a:extLst>
                </a:gridCol>
              </a:tblGrid>
              <a:tr h="503921">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trong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7585965"/>
                  </a:ext>
                </a:extLst>
              </a:tr>
              <a:tr h="2028975">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tự sự</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Kể lại cuộc đối thoại của hai cha con về thế giới bao la, ước mơ được khám phá thế giới của con và lời giải đáp của cha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 người đọc cảm nhận được tình cảm gần gũi, tha thiết giữa người cha và người con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317293"/>
                  </a:ext>
                </a:extLst>
              </a:tr>
              <a:tr h="296312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 tố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Thiên nhiên: mặt trời rực rỡ, biển xanh, cát mịn, biển trong, ánh mai hồng, cánh buồm…</a:t>
                      </a:r>
                    </a:p>
                    <a:p>
                      <a:pPr marL="0" marR="0" algn="just">
                        <a:lnSpc>
                          <a:spcPct val="150000"/>
                        </a:lnSpc>
                        <a:spcBef>
                          <a:spcPts val="0"/>
                        </a:spcBef>
                        <a:spcAft>
                          <a:spcPts val="0"/>
                        </a:spcAft>
                        <a:tabLst>
                          <a:tab pos="3378200"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Con người: bóng cha lênh khênh, bóng con chắc nịch</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Khung cảnh tuyệt đẹp, tươi sáng của bãi biển vào buổi sớm mai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Giúp người đọc hình dung ra hình ảnh của người cha và người con;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 </a:t>
                      </a:r>
                    </a:p>
                  </a:txBody>
                  <a:tcPr marL="31481" marR="31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817767"/>
                  </a:ext>
                </a:extLst>
              </a:tr>
            </a:tbl>
          </a:graphicData>
        </a:graphic>
      </p:graphicFrame>
    </p:spTree>
    <p:extLst>
      <p:ext uri="{BB962C8B-B14F-4D97-AF65-F5344CB8AC3E}">
        <p14:creationId xmlns:p14="http://schemas.microsoft.com/office/powerpoint/2010/main" val="242238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345568"/>
            <a:chOff x="3544591" y="2288934"/>
            <a:chExt cx="4164237" cy="2402479"/>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20929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4. Chia sẻ bài học về cách cách nghĩ và ứng xử của cá nhân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1808244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id="{ED7FBFFB-5733-4CAC-BA2C-0C385CE0F349}"/>
              </a:ext>
            </a:extLst>
          </p:cNvPr>
          <p:cNvPicPr>
            <a:picLocks noChangeAspect="1"/>
          </p:cNvPicPr>
          <p:nvPr/>
        </p:nvPicPr>
        <p:blipFill rotWithShape="1">
          <a:blip r:embed="rId8">
            <a:extLst>
              <a:ext uri="{28A0092B-C50C-407E-A947-70E740481C1C}">
                <a14:useLocalDpi xmlns:a14="http://schemas.microsoft.com/office/drawing/2010/main" val="0"/>
              </a:ext>
            </a:extLst>
          </a:blip>
          <a:srcRect l="24844" t="17454" r="27031" b="14722"/>
          <a:stretch/>
        </p:blipFill>
        <p:spPr>
          <a:xfrm>
            <a:off x="1337818" y="1174474"/>
            <a:ext cx="7384174" cy="5876830"/>
          </a:xfrm>
          <a:prstGeom prst="rect">
            <a:avLst/>
          </a:prstGeom>
        </p:spPr>
      </p:pic>
      <p:sp>
        <p:nvSpPr>
          <p:cNvPr id="52" name="文本框 1">
            <a:extLst>
              <a:ext uri="{FF2B5EF4-FFF2-40B4-BE49-F238E27FC236}">
                <a16:creationId xmlns:a16="http://schemas.microsoft.com/office/drawing/2014/main" id="{2062C4DC-D9B4-4E02-BDEE-E04437040DA4}"/>
              </a:ext>
            </a:extLst>
          </p:cNvPr>
          <p:cNvSpPr txBox="1"/>
          <p:nvPr/>
        </p:nvSpPr>
        <p:spPr>
          <a:xfrm>
            <a:off x="2705339" y="2319933"/>
            <a:ext cx="4409890" cy="3231654"/>
          </a:xfrm>
          <a:prstGeom prst="rect">
            <a:avLst/>
          </a:prstGeom>
          <a:noFill/>
        </p:spPr>
        <p:txBody>
          <a:bodyPr wrap="square" rtlCol="0">
            <a:spAutoFit/>
            <a:scene3d>
              <a:camera prst="orthographicFront"/>
              <a:lightRig rig="threePt" dir="t"/>
            </a:scene3d>
            <a:sp3d contourW="12700"/>
          </a:bodyPr>
          <a:lstStyle/>
          <a:p>
            <a:pPr lvl="0" algn="just">
              <a:defRPr/>
            </a:pPr>
            <a:r>
              <a:rPr kumimoji="0" lang="en-US" sz="28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C00000"/>
                </a:solidFill>
                <a:latin typeface="Times New Roman" panose="02020603050405020304" pitchFamily="18" charset="0"/>
                <a:cs typeface="Times New Roman" panose="02020603050405020304" pitchFamily="18" charset="0"/>
              </a:rPr>
              <a:t>Tình cảm hai cha còn dành cho nhau được thể hiện như thế nào qua bài thơ? Điều ấy gợi cho em suy nghĩ gì về tình cảm gia đình?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id="{31A268E9-54BA-4732-B364-7D7C16734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1401" y="1705231"/>
            <a:ext cx="4076917" cy="1708088"/>
          </a:xfrm>
          <a:prstGeom prst="rect">
            <a:avLst/>
          </a:prstGeom>
        </p:spPr>
      </p:pic>
      <p:pic>
        <p:nvPicPr>
          <p:cNvPr id="55" name="图片 3">
            <a:extLst>
              <a:ext uri="{FF2B5EF4-FFF2-40B4-BE49-F238E27FC236}">
                <a16:creationId xmlns:a16="http://schemas.microsoft.com/office/drawing/2014/main" id="{DC2D5A70-5C87-440F-A3E4-07AED1F63DEE}"/>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985468" y="3118581"/>
            <a:ext cx="3737428" cy="3737428"/>
          </a:xfrm>
          <a:prstGeom prst="rect">
            <a:avLst/>
          </a:prstGeom>
        </p:spPr>
      </p:pic>
    </p:spTree>
    <p:extLst>
      <p:ext uri="{BB962C8B-B14F-4D97-AF65-F5344CB8AC3E}">
        <p14:creationId xmlns:p14="http://schemas.microsoft.com/office/powerpoint/2010/main" val="342025992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down)">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Thể </a:t>
            </a:r>
            <a:r>
              <a:rPr lang="en-US" sz="3200">
                <a:latin typeface="Times New Roman" panose="02020603050405020304" pitchFamily="18" charset="0"/>
                <a:cs typeface="Times New Roman" panose="02020603050405020304" pitchFamily="18" charset="0"/>
              </a:rPr>
              <a:t>hiện chân thực, xúc </a:t>
            </a:r>
            <a:r>
              <a:rPr lang="en-US" sz="3200" smtClean="0">
                <a:latin typeface="Times New Roman" panose="02020603050405020304" pitchFamily="18" charset="0"/>
                <a:cs typeface="Times New Roman" panose="02020603050405020304" pitchFamily="18" charset="0"/>
              </a:rPr>
              <a:t>động của người con. </a:t>
            </a:r>
            <a:endParaRPr lang="en-US" sz="32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299082" y="2788754"/>
            <a:ext cx="4120939"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r>
              <a:rPr lang="vi-VN" sz="3200" smtClean="0">
                <a:latin typeface="Times New Roman" panose="02020603050405020304" pitchFamily="18" charset="0"/>
                <a:cs typeface="Times New Roman" panose="02020603050405020304" pitchFamily="18" charset="0"/>
              </a:rPr>
              <a:t>hân </a:t>
            </a:r>
            <a:r>
              <a:rPr lang="vi-VN" sz="3200">
                <a:latin typeface="Times New Roman" panose="02020603050405020304" pitchFamily="18" charset="0"/>
                <a:cs typeface="Times New Roman" panose="02020603050405020304" pitchFamily="18" charset="0"/>
              </a:rPr>
              <a:t>thành của người cha.</a:t>
            </a:r>
            <a:endParaRPr lang="en-US" sz="3200">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latin typeface="Times New Roman" panose="02020603050405020304" pitchFamily="18" charset="0"/>
                <a:cs typeface="Times New Roman" panose="02020603050405020304" pitchFamily="18" charset="0"/>
              </a:rPr>
              <a:t>Người cha không hề tỏ ra ngạc nhiên trước những câu hỏi của </a:t>
            </a:r>
            <a:r>
              <a:rPr lang="vi-VN" sz="3200" smtClean="0">
                <a:latin typeface="Times New Roman" panose="02020603050405020304" pitchFamily="18" charset="0"/>
                <a:cs typeface="Times New Roman" panose="02020603050405020304" pitchFamily="18" charset="0"/>
              </a:rPr>
              <a:t>con</a:t>
            </a:r>
            <a:r>
              <a:rPr lang="en-US" sz="3200" smtClean="0">
                <a:latin typeface="Times New Roman" panose="02020603050405020304" pitchFamily="18" charset="0"/>
                <a:cs typeface="Times New Roman" panose="02020603050405020304" pitchFamily="18" charset="0"/>
              </a:rPr>
              <a:t>.</a:t>
            </a:r>
            <a:r>
              <a:rPr lang="vi-VN" sz="3200" smtClean="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Tình cảm của hai cha con </a:t>
            </a:r>
            <a:endParaRPr lang="en-US" sz="3200">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stretch>
            <a:fillRect/>
          </a:stretch>
        </p:blipFill>
        <p:spPr>
          <a:xfrm>
            <a:off x="8543109" y="509451"/>
            <a:ext cx="3669929" cy="5812972"/>
          </a:xfrm>
          <a:prstGeom prst="rect">
            <a:avLst/>
          </a:prstGeom>
        </p:spPr>
      </p:pic>
    </p:spTree>
    <p:extLst>
      <p:ext uri="{BB962C8B-B14F-4D97-AF65-F5344CB8AC3E}">
        <p14:creationId xmlns:p14="http://schemas.microsoft.com/office/powerpoint/2010/main" val="8110129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T</a:t>
            </a:r>
            <a:r>
              <a:rPr lang="vi-VN" sz="3200" smtClean="0">
                <a:latin typeface="Times New Roman" panose="02020603050405020304" pitchFamily="18" charset="0"/>
                <a:cs typeface="Times New Roman" panose="02020603050405020304" pitchFamily="18" charset="0"/>
              </a:rPr>
              <a:t>ình </a:t>
            </a:r>
            <a:r>
              <a:rPr lang="vi-VN" sz="3200">
                <a:latin typeface="Times New Roman" panose="02020603050405020304" pitchFamily="18" charset="0"/>
                <a:cs typeface="Times New Roman" panose="02020603050405020304" pitchFamily="18" charset="0"/>
              </a:rPr>
              <a:t>yêu thương vô bờ bến của cha mẹ đối với con cái</a:t>
            </a:r>
            <a:endParaRPr lang="en-US" sz="32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4120939"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Họ không chỉ nuôi lớn về thể xác mà còn nâng đỡ về tâm hồn</a:t>
            </a: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latin typeface="Times New Roman" panose="02020603050405020304" pitchFamily="18" charset="0"/>
                <a:cs typeface="Times New Roman" panose="02020603050405020304" pitchFamily="18" charset="0"/>
              </a:rPr>
              <a:t>H</a:t>
            </a:r>
            <a:r>
              <a:rPr lang="vi-VN" sz="3200" smtClean="0">
                <a:latin typeface="Times New Roman" panose="02020603050405020304" pitchFamily="18" charset="0"/>
                <a:cs typeface="Times New Roman" panose="02020603050405020304" pitchFamily="18" charset="0"/>
              </a:rPr>
              <a:t>ướng </a:t>
            </a:r>
            <a:r>
              <a:rPr lang="vi-VN" sz="3200">
                <a:latin typeface="Times New Roman" panose="02020603050405020304" pitchFamily="18" charset="0"/>
                <a:cs typeface="Times New Roman" panose="02020603050405020304" pitchFamily="18" charset="0"/>
              </a:rPr>
              <a:t>con đến những khát vọng lớn lao trên cuộc </a:t>
            </a:r>
            <a:r>
              <a:rPr lang="vi-VN" sz="3200" smtClean="0">
                <a:latin typeface="Times New Roman" panose="02020603050405020304" pitchFamily="18" charset="0"/>
                <a:cs typeface="Times New Roman" panose="02020603050405020304" pitchFamily="18" charset="0"/>
              </a:rPr>
              <a:t>đời</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smtClean="0">
                <a:latin typeface="Times New Roman" panose="02020603050405020304" pitchFamily="18" charset="0"/>
                <a:cs typeface="Times New Roman" panose="02020603050405020304" pitchFamily="18" charset="0"/>
              </a:rPr>
              <a:t>Bài học</a:t>
            </a:r>
            <a:endParaRPr lang="en-US" sz="32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8816035" y="315794"/>
            <a:ext cx="3067050" cy="2472959"/>
          </a:xfrm>
          <a:prstGeom prst="rect">
            <a:avLst/>
          </a:prstGeom>
        </p:spPr>
      </p:pic>
      <p:pic>
        <p:nvPicPr>
          <p:cNvPr id="8" name="Picture 7"/>
          <p:cNvPicPr>
            <a:picLocks noChangeAspect="1"/>
          </p:cNvPicPr>
          <p:nvPr/>
        </p:nvPicPr>
        <p:blipFill>
          <a:blip r:embed="rId8"/>
          <a:stretch>
            <a:fillRect/>
          </a:stretch>
        </p:blipFill>
        <p:spPr>
          <a:xfrm>
            <a:off x="8865430" y="3199060"/>
            <a:ext cx="3067050" cy="3201740"/>
          </a:xfrm>
          <a:prstGeom prst="rect">
            <a:avLst/>
          </a:prstGeom>
        </p:spPr>
      </p:pic>
    </p:spTree>
    <p:extLst>
      <p:ext uri="{BB962C8B-B14F-4D97-AF65-F5344CB8AC3E}">
        <p14:creationId xmlns:p14="http://schemas.microsoft.com/office/powerpoint/2010/main" val="353656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7549" y="2598488"/>
              <a:ext cx="3954327" cy="1582456"/>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5. Tìm hiểu về tình cảm, cảm xúc của tác giả </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261589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51" name="图片 10">
            <a:extLst>
              <a:ext uri="{FF2B5EF4-FFF2-40B4-BE49-F238E27FC236}">
                <a16:creationId xmlns:a16="http://schemas.microsoft.com/office/drawing/2014/main" id="{ED7FBFFB-5733-4CAC-BA2C-0C385CE0F349}"/>
              </a:ext>
            </a:extLst>
          </p:cNvPr>
          <p:cNvPicPr>
            <a:picLocks noChangeAspect="1"/>
          </p:cNvPicPr>
          <p:nvPr/>
        </p:nvPicPr>
        <p:blipFill rotWithShape="1">
          <a:blip r:embed="rId8">
            <a:extLst>
              <a:ext uri="{28A0092B-C50C-407E-A947-70E740481C1C}">
                <a14:useLocalDpi xmlns:a14="http://schemas.microsoft.com/office/drawing/2010/main" val="0"/>
              </a:ext>
            </a:extLst>
          </a:blip>
          <a:srcRect l="24844" t="17454" r="27031" b="14722"/>
          <a:stretch/>
        </p:blipFill>
        <p:spPr>
          <a:xfrm>
            <a:off x="1337818" y="1174474"/>
            <a:ext cx="7384174" cy="5876830"/>
          </a:xfrm>
          <a:prstGeom prst="rect">
            <a:avLst/>
          </a:prstGeom>
        </p:spPr>
      </p:pic>
      <p:sp>
        <p:nvSpPr>
          <p:cNvPr id="52" name="文本框 1">
            <a:extLst>
              <a:ext uri="{FF2B5EF4-FFF2-40B4-BE49-F238E27FC236}">
                <a16:creationId xmlns:a16="http://schemas.microsoft.com/office/drawing/2014/main" id="{2062C4DC-D9B4-4E02-BDEE-E04437040DA4}"/>
              </a:ext>
            </a:extLst>
          </p:cNvPr>
          <p:cNvSpPr txBox="1"/>
          <p:nvPr/>
        </p:nvSpPr>
        <p:spPr>
          <a:xfrm>
            <a:off x="2725654" y="2873726"/>
            <a:ext cx="4409890" cy="2369880"/>
          </a:xfrm>
          <a:prstGeom prst="rect">
            <a:avLst/>
          </a:prstGeom>
          <a:noFill/>
        </p:spPr>
        <p:txBody>
          <a:bodyPr wrap="square" rtlCol="0">
            <a:spAutoFit/>
            <a:scene3d>
              <a:camera prst="orthographicFront"/>
              <a:lightRig rig="threePt" dir="t"/>
            </a:scene3d>
            <a:sp3d contourW="12700"/>
          </a:bodyPr>
          <a:lstStyle/>
          <a:p>
            <a:pPr lvl="0" algn="just">
              <a:defRPr/>
            </a:pPr>
            <a:r>
              <a:rPr lang="en-US" sz="2800" b="1" smtClean="0">
                <a:solidFill>
                  <a:srgbClr val="C00000"/>
                </a:solidFill>
                <a:latin typeface="Times New Roman" panose="02020603050405020304" pitchFamily="18" charset="0"/>
                <a:cs typeface="Times New Roman" panose="02020603050405020304" pitchFamily="18" charset="0"/>
              </a:rPr>
              <a:t>      </a:t>
            </a:r>
            <a:r>
              <a:rPr lang="vi-VN" sz="2800" b="1" smtClean="0">
                <a:solidFill>
                  <a:srgbClr val="C00000"/>
                </a:solidFill>
                <a:latin typeface="Times New Roman" panose="02020603050405020304" pitchFamily="18" charset="0"/>
                <a:cs typeface="Times New Roman" panose="02020603050405020304" pitchFamily="18" charset="0"/>
              </a:rPr>
              <a:t>Em </a:t>
            </a:r>
            <a:r>
              <a:rPr lang="vi-VN" sz="2800" b="1">
                <a:solidFill>
                  <a:srgbClr val="C00000"/>
                </a:solidFill>
                <a:latin typeface="Times New Roman" panose="02020603050405020304" pitchFamily="18" charset="0"/>
                <a:cs typeface="Times New Roman" panose="02020603050405020304" pitchFamily="18" charset="0"/>
              </a:rPr>
              <a:t>có nhận xét như thế nào về tình cảm, cảm xúc của tác giả thể hiện qua bài thơ?</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pic>
        <p:nvPicPr>
          <p:cNvPr id="53" name="图片 10">
            <a:extLst>
              <a:ext uri="{FF2B5EF4-FFF2-40B4-BE49-F238E27FC236}">
                <a16:creationId xmlns:a16="http://schemas.microsoft.com/office/drawing/2014/main" id="{31A268E9-54BA-4732-B364-7D7C16734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1401" y="1705231"/>
            <a:ext cx="4076917" cy="1708088"/>
          </a:xfrm>
          <a:prstGeom prst="rect">
            <a:avLst/>
          </a:prstGeom>
        </p:spPr>
      </p:pic>
      <p:pic>
        <p:nvPicPr>
          <p:cNvPr id="55" name="图片 3">
            <a:extLst>
              <a:ext uri="{FF2B5EF4-FFF2-40B4-BE49-F238E27FC236}">
                <a16:creationId xmlns:a16="http://schemas.microsoft.com/office/drawing/2014/main" id="{DC2D5A70-5C87-440F-A3E4-07AED1F63DEE}"/>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985468" y="3118581"/>
            <a:ext cx="3737428" cy="3737428"/>
          </a:xfrm>
          <a:prstGeom prst="rect">
            <a:avLst/>
          </a:prstGeom>
        </p:spPr>
      </p:pic>
    </p:spTree>
    <p:extLst>
      <p:ext uri="{BB962C8B-B14F-4D97-AF65-F5344CB8AC3E}">
        <p14:creationId xmlns:p14="http://schemas.microsoft.com/office/powerpoint/2010/main" val="4287914294"/>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1000"/>
                                        <p:tgtEl>
                                          <p:spTgt spid="51"/>
                                        </p:tgtEl>
                                      </p:cBhvr>
                                    </p:animEffect>
                                    <p:anim calcmode="lin" valueType="num">
                                      <p:cBhvr>
                                        <p:cTn id="24" dur="1000" fill="hold"/>
                                        <p:tgtEl>
                                          <p:spTgt spid="51"/>
                                        </p:tgtEl>
                                        <p:attrNameLst>
                                          <p:attrName>ppt_x</p:attrName>
                                        </p:attrNameLst>
                                      </p:cBhvr>
                                      <p:tavLst>
                                        <p:tav tm="0">
                                          <p:val>
                                            <p:strVal val="#ppt_x"/>
                                          </p:val>
                                        </p:tav>
                                        <p:tav tm="100000">
                                          <p:val>
                                            <p:strVal val="#ppt_x"/>
                                          </p:val>
                                        </p:tav>
                                      </p:tavLst>
                                    </p:anim>
                                    <p:anim calcmode="lin" valueType="num">
                                      <p:cBhvr>
                                        <p:cTn id="2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down)">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cxnSp>
        <p:nvCxnSpPr>
          <p:cNvPr id="9" name="Straight Arrow Connector 8"/>
          <p:cNvCxnSpPr/>
          <p:nvPr/>
        </p:nvCxnSpPr>
        <p:spPr>
          <a:xfrm flipV="1">
            <a:off x="2855243" y="1348381"/>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83249" y="165070"/>
            <a:ext cx="4120939"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smtClean="0">
                <a:solidFill>
                  <a:prstClr val="white"/>
                </a:solidFill>
                <a:latin typeface="Times New Roman" panose="02020603050405020304" pitchFamily="18" charset="0"/>
                <a:cs typeface="Times New Roman" panose="02020603050405020304" pitchFamily="18" charset="0"/>
              </a:rPr>
              <a:t>Tình </a:t>
            </a:r>
            <a:r>
              <a:rPr lang="en-US" sz="3200">
                <a:solidFill>
                  <a:prstClr val="white"/>
                </a:solidFill>
                <a:latin typeface="Times New Roman" panose="02020603050405020304" pitchFamily="18" charset="0"/>
                <a:cs typeface="Times New Roman" panose="02020603050405020304" pitchFamily="18" charset="0"/>
              </a:rPr>
              <a:t>cảm, cảm xúc đầy chân thành, xúc đông, tin yêu của tác giả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5" name="Straight Arrow Connector 14"/>
          <p:cNvCxnSpPr/>
          <p:nvPr/>
        </p:nvCxnSpPr>
        <p:spPr>
          <a:xfrm flipV="1">
            <a:off x="2855243" y="3429000"/>
            <a:ext cx="1434130" cy="455088"/>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249" y="2745669"/>
            <a:ext cx="4120939"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Tác giả như đang sống trong hình ảnh người </a:t>
            </a:r>
            <a:r>
              <a:rPr lang="vi-VN" sz="3200" smtClean="0">
                <a:solidFill>
                  <a:prstClr val="white"/>
                </a:solidFill>
                <a:latin typeface="Times New Roman" panose="02020603050405020304" pitchFamily="18" charset="0"/>
                <a:cs typeface="Times New Roman" panose="02020603050405020304" pitchFamily="18" charset="0"/>
              </a:rPr>
              <a:t>cha</a:t>
            </a:r>
            <a:r>
              <a:rPr lang="en-US" sz="320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9" name="Straight Arrow Connector 18"/>
          <p:cNvCxnSpPr/>
          <p:nvPr/>
        </p:nvCxnSpPr>
        <p:spPr>
          <a:xfrm>
            <a:off x="2823198" y="3892356"/>
            <a:ext cx="1360051" cy="1620170"/>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4073653" y="5236689"/>
            <a:ext cx="4340130"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smtClean="0">
                <a:solidFill>
                  <a:prstClr val="white"/>
                </a:solidFill>
                <a:latin typeface="Times New Roman" panose="02020603050405020304" pitchFamily="18" charset="0"/>
                <a:cs typeface="Times New Roman" panose="02020603050405020304" pitchFamily="18" charset="0"/>
              </a:rPr>
              <a:t>Gieo </a:t>
            </a:r>
            <a:r>
              <a:rPr lang="en-US" sz="3200">
                <a:solidFill>
                  <a:prstClr val="white"/>
                </a:solidFill>
                <a:latin typeface="Times New Roman" panose="02020603050405020304" pitchFamily="18" charset="0"/>
                <a:cs typeface="Times New Roman" panose="02020603050405020304" pitchFamily="18" charset="0"/>
              </a:rPr>
              <a:t>vào lòng các bạn </a:t>
            </a:r>
            <a:r>
              <a:rPr lang="en-US" sz="3200" smtClean="0">
                <a:solidFill>
                  <a:prstClr val="white"/>
                </a:solidFill>
                <a:latin typeface="Times New Roman" panose="02020603050405020304" pitchFamily="18" charset="0"/>
                <a:cs typeface="Times New Roman" panose="02020603050405020304" pitchFamily="18" charset="0"/>
              </a:rPr>
              <a:t>trẻ một </a:t>
            </a:r>
            <a:r>
              <a:rPr lang="en-US" sz="3200">
                <a:solidFill>
                  <a:prstClr val="white"/>
                </a:solidFill>
                <a:latin typeface="Times New Roman" panose="02020603050405020304" pitchFamily="18" charset="0"/>
                <a:cs typeface="Times New Roman" panose="02020603050405020304" pitchFamily="18" charset="0"/>
              </a:rPr>
              <a:t>khát vọng tốt đẹp cho cuộc đời</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5" name="Rounded Rectangle 24"/>
          <p:cNvSpPr/>
          <p:nvPr/>
        </p:nvSpPr>
        <p:spPr>
          <a:xfrm>
            <a:off x="215930" y="3457239"/>
            <a:ext cx="271707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Tình</a:t>
            </a:r>
            <a:r>
              <a:rPr kumimoji="0" lang="it-IT" sz="32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cảm, cảm xúc của tác giả</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8"/>
          <a:stretch>
            <a:fillRect/>
          </a:stretch>
        </p:blipFill>
        <p:spPr>
          <a:xfrm>
            <a:off x="8816035" y="315794"/>
            <a:ext cx="3067050" cy="2472959"/>
          </a:xfrm>
          <a:prstGeom prst="rect">
            <a:avLst/>
          </a:prstGeom>
        </p:spPr>
      </p:pic>
      <p:pic>
        <p:nvPicPr>
          <p:cNvPr id="8" name="Picture 7"/>
          <p:cNvPicPr>
            <a:picLocks noChangeAspect="1"/>
          </p:cNvPicPr>
          <p:nvPr/>
        </p:nvPicPr>
        <p:blipFill>
          <a:blip r:embed="rId8"/>
          <a:stretch>
            <a:fillRect/>
          </a:stretch>
        </p:blipFill>
        <p:spPr>
          <a:xfrm>
            <a:off x="8865430" y="3199060"/>
            <a:ext cx="3067050" cy="3201740"/>
          </a:xfrm>
          <a:prstGeom prst="rect">
            <a:avLst/>
          </a:prstGeom>
        </p:spPr>
      </p:pic>
    </p:spTree>
    <p:extLst>
      <p:ext uri="{BB962C8B-B14F-4D97-AF65-F5344CB8AC3E}">
        <p14:creationId xmlns:p14="http://schemas.microsoft.com/office/powerpoint/2010/main" val="21438631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2"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8124" y="0"/>
            <a:ext cx="759387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lip Cảm Động Neptune Tết 2016 - [Official]">
            <a:hlinkClick r:id="" action="ppaction://media"/>
          </p:cNvPr>
          <p:cNvPicPr>
            <a:picLocks noChangeAspect="1"/>
          </p:cNvPicPr>
          <p:nvPr>
            <a:videoFile r:link="rId1"/>
            <p:extLst>
              <p:ext uri="{DAA4B4D4-6D71-4841-9C94-3DE7FCFB9230}">
                <p14:media xmlns:p14="http://schemas.microsoft.com/office/powerpoint/2010/main" r:embed="rId2">
                  <p14:trim end="234195"/>
                </p14:media>
              </p:ext>
            </p:extLst>
          </p:nvPr>
        </p:nvPicPr>
        <p:blipFill>
          <a:blip r:embed="rId4"/>
          <a:stretch>
            <a:fillRect/>
          </a:stretch>
        </p:blipFill>
        <p:spPr>
          <a:xfrm>
            <a:off x="1045028" y="448219"/>
            <a:ext cx="10598331" cy="5961561"/>
          </a:xfrm>
          <a:prstGeom prst="rect">
            <a:avLst/>
          </a:prstGeom>
          <a:ln>
            <a:noFill/>
          </a:ln>
          <a:effectLst>
            <a:softEdge rad="112500"/>
          </a:effectLst>
        </p:spPr>
      </p:pic>
    </p:spTree>
    <p:extLst>
      <p:ext uri="{BB962C8B-B14F-4D97-AF65-F5344CB8AC3E}">
        <p14:creationId xmlns:p14="http://schemas.microsoft.com/office/powerpoint/2010/main" val="1708666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lvl="0" algn="ctr">
                <a:defRPr/>
              </a:pPr>
              <a:r>
                <a:rPr lang="vi-VN"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III. Tổng kết</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397314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46101" y="81499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1. Nội dung – Ý </a:t>
            </a:r>
            <a:r>
              <a:rPr lang="en-US" altLang="zh-CN" sz="4000" b="1" smtClean="0">
                <a:solidFill>
                  <a:srgbClr val="002060"/>
                </a:solidFill>
                <a:latin typeface="Times New Roman" panose="02020603050405020304" pitchFamily="18" charset="0"/>
                <a:ea typeface="inpin heiti" charset="-122"/>
                <a:cs typeface="Times New Roman" panose="02020603050405020304" pitchFamily="18" charset="0"/>
              </a:rPr>
              <a:t>nghĩa</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Lời thơ nhẹ nhàng, thuật lại cuộc trò chuyện giữa hai cha con trước biển cả bao la.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Qua đó, ca ngợi ước mơ khám phá cuộc sống của trẻ </a:t>
            </a:r>
            <a:r>
              <a:rPr lang="vi-VN" sz="3200" smtClean="0">
                <a:solidFill>
                  <a:prstClr val="white"/>
                </a:solidFill>
                <a:latin typeface="Times New Roman" panose="02020603050405020304" pitchFamily="18" charset="0"/>
                <a:cs typeface="Times New Roman" panose="02020603050405020304" pitchFamily="18" charset="0"/>
              </a:rPr>
              <a:t>thơ</a:t>
            </a:r>
            <a:r>
              <a:rPr lang="en-US" sz="320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smtClean="0">
                <a:solidFill>
                  <a:prstClr val="white"/>
                </a:solidFill>
                <a:latin typeface="Times New Roman" panose="02020603050405020304" pitchFamily="18" charset="0"/>
                <a:cs typeface="Times New Roman" panose="02020603050405020304" pitchFamily="18" charset="0"/>
              </a:rPr>
              <a:t>T</a:t>
            </a:r>
            <a:r>
              <a:rPr lang="vi-VN" sz="3200" smtClean="0">
                <a:solidFill>
                  <a:prstClr val="white"/>
                </a:solidFill>
                <a:latin typeface="Times New Roman" panose="02020603050405020304" pitchFamily="18" charset="0"/>
                <a:cs typeface="Times New Roman" panose="02020603050405020304" pitchFamily="18" charset="0"/>
              </a:rPr>
              <a:t>hể </a:t>
            </a:r>
            <a:r>
              <a:rPr lang="vi-VN" sz="3200">
                <a:solidFill>
                  <a:prstClr val="white"/>
                </a:solidFill>
                <a:latin typeface="Times New Roman" panose="02020603050405020304" pitchFamily="18" charset="0"/>
                <a:cs typeface="Times New Roman" panose="02020603050405020304" pitchFamily="18" charset="0"/>
              </a:rPr>
              <a:t>hiện tình cảm cha con sâu sắc, người cha đã dìu dắt và giúp con khám phá cuộc sống.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489763" y="4284617"/>
            <a:ext cx="2717074" cy="136806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1. Nội dung – Ý nghĩa</a:t>
            </a:r>
          </a:p>
        </p:txBody>
      </p:sp>
    </p:spTree>
    <p:extLst>
      <p:ext uri="{BB962C8B-B14F-4D97-AF65-F5344CB8AC3E}">
        <p14:creationId xmlns:p14="http://schemas.microsoft.com/office/powerpoint/2010/main" val="1887790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5"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672321" y="-1157684"/>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446101" y="403528"/>
            <a:ext cx="7357015" cy="501099"/>
          </a:xfrm>
          <a:prstGeom prst="rect">
            <a:avLst/>
          </a:prstGeom>
        </p:spPr>
        <p:txBody>
          <a:bodyPr wrap="square">
            <a:spAutoFit/>
          </a:bodyPr>
          <a:lstStyle/>
          <a:p>
            <a:pPr lvl="0">
              <a:lnSpc>
                <a:spcPts val="3000"/>
              </a:lnSpc>
              <a:defRPr/>
            </a:pPr>
            <a:r>
              <a:rPr lang="en-US" altLang="zh-CN" sz="4000" b="1">
                <a:solidFill>
                  <a:srgbClr val="002060"/>
                </a:solidFill>
                <a:latin typeface="Times New Roman" panose="02020603050405020304" pitchFamily="18" charset="0"/>
                <a:ea typeface="inpin heiti" charset="-122"/>
                <a:cs typeface="Times New Roman" panose="02020603050405020304" pitchFamily="18" charset="0"/>
              </a:rPr>
              <a:t>2. Nghệ thuật</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cxnSp>
        <p:nvCxnSpPr>
          <p:cNvPr id="9" name="Straight Arrow Connector 8"/>
          <p:cNvCxnSpPr/>
          <p:nvPr/>
        </p:nvCxnSpPr>
        <p:spPr>
          <a:xfrm flipV="1">
            <a:off x="3129076" y="2629426"/>
            <a:ext cx="1481626" cy="2482751"/>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457082" y="1446115"/>
            <a:ext cx="6878788" cy="12740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prstClr val="white"/>
                </a:solidFill>
                <a:latin typeface="Times New Roman" panose="02020603050405020304" pitchFamily="18" charset="0"/>
                <a:cs typeface="Times New Roman" panose="02020603050405020304" pitchFamily="18" charset="0"/>
              </a:rPr>
              <a:t>Hình ảnh thơ độc đáo, từ ngữ chắt lọc, tái hiện, lời thơ giản dị</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1" name="Straight Arrow Connector 10"/>
          <p:cNvCxnSpPr/>
          <p:nvPr/>
        </p:nvCxnSpPr>
        <p:spPr>
          <a:xfrm flipV="1">
            <a:off x="3129076" y="4064496"/>
            <a:ext cx="1481626" cy="1100637"/>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5097" y="3155769"/>
            <a:ext cx="6810773" cy="127379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smtClean="0">
                <a:solidFill>
                  <a:prstClr val="white"/>
                </a:solidFill>
                <a:latin typeface="Times New Roman" panose="02020603050405020304" pitchFamily="18" charset="0"/>
                <a:cs typeface="Times New Roman" panose="02020603050405020304" pitchFamily="18" charset="0"/>
              </a:rPr>
              <a:t>T</a:t>
            </a:r>
            <a:r>
              <a:rPr lang="vi-VN" sz="3200" smtClean="0">
                <a:solidFill>
                  <a:prstClr val="white"/>
                </a:solidFill>
                <a:latin typeface="Times New Roman" panose="02020603050405020304" pitchFamily="18" charset="0"/>
                <a:cs typeface="Times New Roman" panose="02020603050405020304" pitchFamily="18" charset="0"/>
              </a:rPr>
              <a:t>ác </a:t>
            </a:r>
            <a:r>
              <a:rPr lang="vi-VN" sz="3200">
                <a:solidFill>
                  <a:prstClr val="white"/>
                </a:solidFill>
                <a:latin typeface="Times New Roman" panose="02020603050405020304" pitchFamily="18" charset="0"/>
                <a:cs typeface="Times New Roman" panose="02020603050405020304" pitchFamily="18" charset="0"/>
              </a:rPr>
              <a:t>giả đã khéo léo xây dựng ngôn ngữ đối thoại mang tính thẩm mĩ cao.</a:t>
            </a:r>
            <a:r>
              <a:rPr lang="en-US" sz="3200" smtClean="0">
                <a:solidFill>
                  <a:prstClr val="white"/>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Arrow Connector 12"/>
          <p:cNvCxnSpPr/>
          <p:nvPr/>
        </p:nvCxnSpPr>
        <p:spPr>
          <a:xfrm>
            <a:off x="3097031" y="5173401"/>
            <a:ext cx="1663228" cy="271856"/>
          </a:xfrm>
          <a:prstGeom prst="straightConnector1">
            <a:avLst/>
          </a:prstGeom>
          <a:ln w="762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500904" y="5011442"/>
            <a:ext cx="7001832" cy="137624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a:solidFill>
                  <a:prstClr val="white"/>
                </a:solidFill>
                <a:latin typeface="Times New Roman" panose="02020603050405020304" pitchFamily="18" charset="0"/>
                <a:cs typeface="Times New Roman" panose="02020603050405020304" pitchFamily="18" charset="0"/>
              </a:rPr>
              <a:t>Nhịp thơ trầm lắng, bay bổng, thể hiện được tình cảm ca con thiết tha, sâu </a:t>
            </a:r>
            <a:r>
              <a:rPr lang="vi-VN" sz="3200" smtClean="0">
                <a:solidFill>
                  <a:prstClr val="white"/>
                </a:solidFill>
                <a:latin typeface="Times New Roman" panose="02020603050405020304" pitchFamily="18" charset="0"/>
                <a:cs typeface="Times New Roman" panose="02020603050405020304" pitchFamily="18" charset="0"/>
              </a:rPr>
              <a:t>lắng.</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694130" y="4336869"/>
            <a:ext cx="2717074" cy="13418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a:solidFill>
                  <a:prstClr val="white"/>
                </a:solidFill>
                <a:latin typeface="Times New Roman" panose="02020603050405020304" pitchFamily="18" charset="0"/>
                <a:cs typeface="Times New Roman" panose="02020603050405020304" pitchFamily="18" charset="0"/>
              </a:rPr>
              <a:t>2. Nghệ thuật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84362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12" grpId="0" animBg="1"/>
      <p:bldP spid="15"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LUYỆN</a:t>
              </a:r>
              <a:r>
                <a:rPr kumimoji="0" lang="en-US" altLang="zh-CN" sz="6000" b="1" i="0" u="none" strike="noStrike" kern="1200" cap="none" spc="0" normalizeH="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TẬP</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2421612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2279" y="167641"/>
            <a:ext cx="3823666" cy="4678383"/>
          </a:xfrm>
          <a:prstGeom prst="rect">
            <a:avLst/>
          </a:prstGeom>
        </p:spPr>
      </p:pic>
      <p:sp>
        <p:nvSpPr>
          <p:cNvPr id="16" name="Rectangle 15"/>
          <p:cNvSpPr/>
          <p:nvPr/>
        </p:nvSpPr>
        <p:spPr>
          <a:xfrm>
            <a:off x="1108096" y="5530830"/>
            <a:ext cx="9975808"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smtClean="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KHÁM PHÁ ĐẠI DƯƠNG</a:t>
            </a:r>
            <a:endParaRPr kumimoji="0" lang="en-US" sz="6600" b="1" i="0" u="none" strike="noStrike" kern="1200" cap="none" spc="0" normalizeH="0" baseline="0" noProof="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988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50392" y="3429001"/>
            <a:ext cx="748740" cy="1670867"/>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821196" y="2286001"/>
            <a:ext cx="748740" cy="1670867"/>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2897744" y="711787"/>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1: Bài thơ những cách buồm được viết theo thể thơ nào?</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Cách</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luật.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Tự</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do.</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7 chữ.</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Lục</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bát.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4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500"/>
                                        <p:tgtEl>
                                          <p:spTgt spid="9"/>
                                        </p:tgtEl>
                                        <p:attrNameLst>
                                          <p:attrName>ppt_x</p:attrName>
                                        </p:attrNameLst>
                                      </p:cBhvr>
                                      <p:tavLst>
                                        <p:tav tm="0">
                                          <p:val>
                                            <p:strVal val="ppt_x"/>
                                          </p:val>
                                        </p:tav>
                                        <p:tav tm="100000">
                                          <p:val>
                                            <p:strVal val="1+ppt_w/2"/>
                                          </p:val>
                                        </p:tav>
                                      </p:tavLst>
                                    </p:anim>
                                    <p:anim calcmode="lin" valueType="num">
                                      <p:cBhvr additive="base">
                                        <p:cTn id="73" dur="1500"/>
                                        <p:tgtEl>
                                          <p:spTgt spid="9"/>
                                        </p:tgtEl>
                                        <p:attrNameLst>
                                          <p:attrName>ppt_y</p:attrName>
                                        </p:attrNameLst>
                                      </p:cBhvr>
                                      <p:tavLst>
                                        <p:tav tm="0">
                                          <p:val>
                                            <p:strVal val="ppt_y"/>
                                          </p:val>
                                        </p:tav>
                                        <p:tav tm="100000">
                                          <p:val>
                                            <p:strVal val="ppt_y"/>
                                          </p:val>
                                        </p:tav>
                                      </p:tavLst>
                                    </p:anim>
                                    <p:set>
                                      <p:cBhvr>
                                        <p:cTn id="74" dur="1" fill="hold">
                                          <p:stCondLst>
                                            <p:cond delay="1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29828" y="3401261"/>
            <a:ext cx="978291" cy="19208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37947" y="1983941"/>
            <a:ext cx="978291" cy="1920892"/>
          </a:xfrm>
          <a:prstGeom prst="rect">
            <a:avLst/>
          </a:prstGeom>
        </p:spPr>
      </p:pic>
      <p:pic>
        <p:nvPicPr>
          <p:cNvPr id="11"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Box 11"/>
          <p:cNvSpPr txBox="1"/>
          <p:nvPr/>
        </p:nvSpPr>
        <p:spPr>
          <a:xfrm>
            <a:off x="3172064" y="1305609"/>
            <a:ext cx="5847869" cy="1200329"/>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2. Khổ thơ 1 có bao nhiêu từ láy?</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A. 2 </a:t>
            </a:r>
            <a:r>
              <a:rPr lang="en-US" sz="3600">
                <a:solidFill>
                  <a:srgbClr val="008000"/>
                </a:solidFill>
                <a:latin typeface="Times New Roman" panose="02020603050405020304" pitchFamily="18" charset="0"/>
                <a:cs typeface="Times New Roman" panose="02020603050405020304" pitchFamily="18" charset="0"/>
              </a:rPr>
              <a:t>từ láy. Đó là từ lênh khênh,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a:solidFill>
                  <a:srgbClr val="008000"/>
                </a:solidFill>
                <a:latin typeface="Times New Roman" panose="02020603050405020304" pitchFamily="18" charset="0"/>
                <a:cs typeface="Times New Roman" panose="02020603050405020304" pitchFamily="18" charset="0"/>
              </a:rPr>
              <a:t>2 từ láy. Đó là từ lênh khênh, rực rỡ</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008000"/>
                </a:solidFill>
                <a:latin typeface="Times New Roman" panose="02020603050405020304" pitchFamily="18" charset="0"/>
                <a:cs typeface="Times New Roman" panose="02020603050405020304" pitchFamily="18" charset="0"/>
              </a:rPr>
              <a:t>C. 1 từ láy. Đó là những từ chắc nịch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smtClean="0">
                <a:solidFill>
                  <a:srgbClr val="008000"/>
                </a:solidFill>
                <a:latin typeface="Times New Roman" panose="02020603050405020304" pitchFamily="18" charset="0"/>
                <a:cs typeface="Times New Roman" panose="02020603050405020304" pitchFamily="18" charset="0"/>
              </a:rPr>
              <a:t>B. 1 </a:t>
            </a:r>
            <a:r>
              <a:rPr lang="en-US" sz="3600">
                <a:solidFill>
                  <a:srgbClr val="008000"/>
                </a:solidFill>
                <a:latin typeface="Times New Roman" panose="02020603050405020304" pitchFamily="18" charset="0"/>
                <a:cs typeface="Times New Roman" panose="02020603050405020304" pitchFamily="18" charset="0"/>
              </a:rPr>
              <a:t>từ láy. Đó là những từ lênh khênh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7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10"/>
                                        </p:tgtEl>
                                        <p:attrNameLst>
                                          <p:attrName>ppt_x</p:attrName>
                                        </p:attrNameLst>
                                      </p:cBhvr>
                                      <p:tavLst>
                                        <p:tav tm="0">
                                          <p:val>
                                            <p:strVal val="ppt_x"/>
                                          </p:val>
                                        </p:tav>
                                        <p:tav tm="100000">
                                          <p:val>
                                            <p:strVal val="1+ppt_w/2"/>
                                          </p:val>
                                        </p:tav>
                                      </p:tavLst>
                                    </p:anim>
                                    <p:anim calcmode="lin" valueType="num">
                                      <p:cBhvr additive="base">
                                        <p:cTn id="73" dur="1800"/>
                                        <p:tgtEl>
                                          <p:spTgt spid="10"/>
                                        </p:tgtEl>
                                        <p:attrNameLst>
                                          <p:attrName>ppt_y</p:attrName>
                                        </p:attrNameLst>
                                      </p:cBhvr>
                                      <p:tavLst>
                                        <p:tav tm="0">
                                          <p:val>
                                            <p:strVal val="ppt_y"/>
                                          </p:val>
                                        </p:tav>
                                        <p:tav tm="100000">
                                          <p:val>
                                            <p:strVal val="ppt_y"/>
                                          </p:val>
                                        </p:tav>
                                      </p:tavLst>
                                    </p:anim>
                                    <p:set>
                                      <p:cBhvr>
                                        <p:cTn id="74" dur="1" fill="hold">
                                          <p:stCondLst>
                                            <p:cond delay="17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4"/>
                                        </p:tgtEl>
                                        <p:attrNameLst>
                                          <p:attrName>style.color</p:attrName>
                                        </p:attrNameLst>
                                      </p:cBhvr>
                                      <p:by>
                                        <p:hsl h="7200000" s="0" l="0"/>
                                      </p:by>
                                    </p:animClr>
                                    <p:animClr clrSpc="hsl" dir="cw">
                                      <p:cBhvr>
                                        <p:cTn id="80" dur="500" fill="hold"/>
                                        <p:tgtEl>
                                          <p:spTgt spid="14"/>
                                        </p:tgtEl>
                                        <p:attrNameLst>
                                          <p:attrName>fillcolor</p:attrName>
                                        </p:attrNameLst>
                                      </p:cBhvr>
                                      <p:by>
                                        <p:hsl h="7200000" s="0" l="0"/>
                                      </p:by>
                                    </p:animClr>
                                    <p:animClr clrSpc="hsl" dir="cw">
                                      <p:cBhvr>
                                        <p:cTn id="81" dur="500" fill="hold"/>
                                        <p:tgtEl>
                                          <p:spTgt spid="14"/>
                                        </p:tgtEl>
                                        <p:attrNameLst>
                                          <p:attrName>stroke.color</p:attrName>
                                        </p:attrNameLst>
                                      </p:cBhvr>
                                      <p:by>
                                        <p:hsl h="7200000" s="0" l="0"/>
                                      </p:by>
                                    </p:animClr>
                                    <p:set>
                                      <p:cBhvr>
                                        <p:cTn id="82" dur="500" fill="hold"/>
                                        <p:tgtEl>
                                          <p:spTgt spid="14"/>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89" restart="whenNotActive" fill="hold" evtFilter="cancelBubble" nodeType="interactiveSeq">
                <p:stCondLst>
                  <p:cond evt="onClick" delay="0">
                    <p:tgtEl>
                      <p:spTgt spid="1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2" grpId="0"/>
      <p:bldP spid="12" grpId="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0907" y="3175142"/>
            <a:ext cx="1612533" cy="21651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5186" y="1834022"/>
            <a:ext cx="1612533" cy="2165143"/>
          </a:xfrm>
          <a:prstGeom prst="rect">
            <a:avLst/>
          </a:prstGeom>
        </p:spPr>
      </p:pic>
      <p:pic>
        <p:nvPicPr>
          <p:cNvPr id="9"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2697" y="190500"/>
            <a:ext cx="11495314"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1306286" y="327703"/>
            <a:ext cx="9078685"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3. Dấu hai chấm trong chuỗi câu sau có tác dụng gì</a:t>
            </a:r>
            <a:r>
              <a:rPr lang="en-US" sz="3600" smtClean="0">
                <a:solidFill>
                  <a:srgbClr val="0033CC"/>
                </a:solidFill>
                <a:latin typeface="Times New Roman" panose="02020603050405020304" pitchFamily="18" charset="0"/>
                <a:cs typeface="Times New Roman" panose="02020603050405020304" pitchFamily="18" charset="0"/>
              </a:rPr>
              <a:t>?</a:t>
            </a:r>
          </a:p>
          <a:p>
            <a:pPr lvl="0" algn="just"/>
            <a:r>
              <a:rPr lang="vi-VN" sz="3600" i="1">
                <a:solidFill>
                  <a:srgbClr val="0033CC"/>
                </a:solidFill>
                <a:latin typeface="Times New Roman" panose="02020603050405020304" pitchFamily="18" charset="0"/>
                <a:cs typeface="Times New Roman" panose="02020603050405020304" pitchFamily="18" charset="0"/>
              </a:rPr>
              <a:t>Con lại trỏ cánh buồm nói khẽ:</a:t>
            </a:r>
          </a:p>
          <a:p>
            <a:pPr lvl="0" algn="just"/>
            <a:r>
              <a:rPr lang="vi-VN" sz="3600" i="1">
                <a:solidFill>
                  <a:srgbClr val="0033CC"/>
                </a:solidFill>
                <a:latin typeface="Times New Roman" panose="02020603050405020304" pitchFamily="18" charset="0"/>
                <a:cs typeface="Times New Roman" panose="02020603050405020304" pitchFamily="18" charset="0"/>
              </a:rPr>
              <a:t>“Cha mượn cho con cánh buồm trắng nhé, để con đi…”</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A, C đúng.</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 Để dẫn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A. Báo hiệu một sự liệt kê.</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800">
                <a:solidFill>
                  <a:srgbClr val="008000"/>
                </a:solidFill>
                <a:latin typeface="Times New Roman" panose="02020603050405020304" pitchFamily="18" charset="0"/>
                <a:cs typeface="Times New Roman" panose="02020603050405020304" pitchFamily="18" charset="0"/>
              </a:rPr>
              <a:t>Báo hiệu bộ phận đứng sau giải thích cho bộ phận trước.</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93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8954" y="3429001"/>
            <a:ext cx="1280271" cy="214597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345" y="1844041"/>
            <a:ext cx="1280271" cy="2145978"/>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9634" y="190500"/>
            <a:ext cx="11547566"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192001" y="325536"/>
            <a:ext cx="11416937" cy="3416320"/>
          </a:xfrm>
          <a:prstGeom prst="rect">
            <a:avLst/>
          </a:prstGeom>
          <a:noFill/>
        </p:spPr>
        <p:txBody>
          <a:bodyPr wrap="square" rtlCol="0">
            <a:spAutoFit/>
          </a:bodyPr>
          <a:lstStyle/>
          <a:p>
            <a:pPr lvl="0" algn="just"/>
            <a:r>
              <a:rPr lang="en-US" sz="3600">
                <a:solidFill>
                  <a:srgbClr val="0033CC"/>
                </a:solidFill>
                <a:latin typeface="Times New Roman" panose="02020603050405020304" pitchFamily="18" charset="0"/>
                <a:cs typeface="Times New Roman" panose="02020603050405020304" pitchFamily="18" charset="0"/>
              </a:rPr>
              <a:t>Câu 4. Dấu ngoặc kép trong chuỗi câu sau có tác dụng gì</a:t>
            </a:r>
            <a:r>
              <a:rPr lang="en-US" sz="3600" smtClean="0">
                <a:solidFill>
                  <a:srgbClr val="0033CC"/>
                </a:solidFill>
                <a:latin typeface="Times New Roman" panose="02020603050405020304" pitchFamily="18" charset="0"/>
                <a:cs typeface="Times New Roman" panose="02020603050405020304" pitchFamily="18" charset="0"/>
              </a:rPr>
              <a:t>?</a:t>
            </a:r>
          </a:p>
          <a:p>
            <a:pPr lvl="5" algn="just"/>
            <a:r>
              <a:rPr lang="vi-VN" sz="3600" i="1">
                <a:solidFill>
                  <a:srgbClr val="0033CC"/>
                </a:solidFill>
                <a:latin typeface="Times New Roman" panose="02020603050405020304" pitchFamily="18" charset="0"/>
                <a:cs typeface="Times New Roman" panose="02020603050405020304" pitchFamily="18" charset="0"/>
              </a:rPr>
              <a:t>Cha mĩm cười xoa đầu con nhỏ:</a:t>
            </a:r>
          </a:p>
          <a:p>
            <a:pPr lvl="5" algn="just"/>
            <a:r>
              <a:rPr lang="vi-VN" sz="3600" i="1">
                <a:solidFill>
                  <a:srgbClr val="0033CC"/>
                </a:solidFill>
                <a:latin typeface="Times New Roman" panose="02020603050405020304" pitchFamily="18" charset="0"/>
                <a:cs typeface="Times New Roman" panose="02020603050405020304" pitchFamily="18" charset="0"/>
              </a:rPr>
              <a:t>“Theo cánh buồm đi mãi đến nơi xa</a:t>
            </a:r>
          </a:p>
          <a:p>
            <a:pPr lvl="5" algn="just"/>
            <a:r>
              <a:rPr lang="vi-VN" sz="3600" i="1">
                <a:solidFill>
                  <a:srgbClr val="0033CC"/>
                </a:solidFill>
                <a:latin typeface="Times New Roman" panose="02020603050405020304" pitchFamily="18" charset="0"/>
                <a:cs typeface="Times New Roman" panose="02020603050405020304" pitchFamily="18" charset="0"/>
              </a:rPr>
              <a:t>Sẽ có cây, có cửa, có nhà</a:t>
            </a:r>
          </a:p>
          <a:p>
            <a:pPr lvl="5" algn="just"/>
            <a:r>
              <a:rPr lang="vi-VN" sz="3600" i="1">
                <a:solidFill>
                  <a:srgbClr val="0033CC"/>
                </a:solidFill>
                <a:latin typeface="Times New Roman" panose="02020603050405020304" pitchFamily="18" charset="0"/>
                <a:cs typeface="Times New Roman" panose="02020603050405020304" pitchFamily="18" charset="0"/>
              </a:rPr>
              <a:t>Nhưng nơi đó cha chưa hề đi đến”</a:t>
            </a:r>
          </a:p>
          <a:p>
            <a:pPr lvl="0" algn="just"/>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Câu</a:t>
            </a:r>
            <a:r>
              <a:rPr kumimoji="0" lang="en-US" sz="28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 và D đúng.</a:t>
            </a: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lang="en-US" sz="2800">
                <a:solidFill>
                  <a:srgbClr val="008000"/>
                </a:solidFill>
                <a:latin typeface="Times New Roman" panose="02020603050405020304" pitchFamily="18" charset="0"/>
                <a:cs typeface="Times New Roman" panose="02020603050405020304" pitchFamily="18" charset="0"/>
              </a:rPr>
              <a:t>. Đánh dấu lời nói trực tiếp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800">
                <a:solidFill>
                  <a:srgbClr val="008000"/>
                </a:solidFill>
                <a:latin typeface="Times New Roman" panose="02020603050405020304" pitchFamily="18" charset="0"/>
                <a:cs typeface="Times New Roman" panose="02020603050405020304" pitchFamily="18" charset="0"/>
              </a:rPr>
              <a:t>Đánh dấu từ được dùng với ý nghĩa đặc biệt.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a:solidFill>
                  <a:srgbClr val="008000"/>
                </a:solidFill>
                <a:latin typeface="Times New Roman" panose="02020603050405020304" pitchFamily="18" charset="0"/>
                <a:cs typeface="Times New Roman" panose="02020603050405020304" pitchFamily="18" charset="0"/>
              </a:rPr>
              <a:t>B. Đánh dấu ý nghĩ của nhân vật.</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7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9"/>
                                        </p:tgtEl>
                                        <p:attrNameLst>
                                          <p:attrName>ppt_x</p:attrName>
                                        </p:attrNameLst>
                                      </p:cBhvr>
                                      <p:tavLst>
                                        <p:tav tm="0">
                                          <p:val>
                                            <p:strVal val="ppt_x"/>
                                          </p:val>
                                        </p:tav>
                                        <p:tav tm="100000">
                                          <p:val>
                                            <p:strVal val="1+ppt_w/2"/>
                                          </p:val>
                                        </p:tav>
                                      </p:tavLst>
                                    </p:anim>
                                    <p:anim calcmode="lin" valueType="num">
                                      <p:cBhvr additive="base">
                                        <p:cTn id="73" dur="1800"/>
                                        <p:tgtEl>
                                          <p:spTgt spid="9"/>
                                        </p:tgtEl>
                                        <p:attrNameLst>
                                          <p:attrName>ppt_y</p:attrName>
                                        </p:attrNameLst>
                                      </p:cBhvr>
                                      <p:tavLst>
                                        <p:tav tm="0">
                                          <p:val>
                                            <p:strVal val="ppt_y"/>
                                          </p:val>
                                        </p:tav>
                                        <p:tav tm="100000">
                                          <p:val>
                                            <p:strVal val="ppt_y"/>
                                          </p:val>
                                        </p:tav>
                                      </p:tavLst>
                                    </p:anim>
                                    <p:set>
                                      <p:cBhvr>
                                        <p:cTn id="74"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6892" y="3718220"/>
            <a:ext cx="962240" cy="148459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43902">
            <a:off x="7161062" y="2527905"/>
            <a:ext cx="962240" cy="1484599"/>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2992269" y="832232"/>
            <a:ext cx="5847869" cy="1323439"/>
          </a:xfrm>
          <a:prstGeom prst="rect">
            <a:avLst/>
          </a:prstGeom>
          <a:noFill/>
        </p:spPr>
        <p:txBody>
          <a:bodyPr wrap="square" rtlCol="0">
            <a:spAutoFit/>
          </a:bodyPr>
          <a:lstStyle/>
          <a:p>
            <a:pPr lvl="0" algn="just"/>
            <a:r>
              <a:rPr lang="vi-VN" sz="4000">
                <a:solidFill>
                  <a:srgbClr val="0033CC"/>
                </a:solidFill>
                <a:latin typeface="Times New Roman" panose="02020603050405020304" pitchFamily="18" charset="0"/>
                <a:cs typeface="Times New Roman" panose="02020603050405020304" pitchFamily="18" charset="0"/>
              </a:rPr>
              <a:t>Câu 5. Ước mơ của con gợi cho cha nhớ đến điều gì?</a:t>
            </a:r>
            <a:endParaRPr kumimoji="0" lang="en-US" sz="40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996468" y="4206089"/>
            <a:ext cx="49911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của con gợi cho cha nhớ đến tuổi học trò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358707" y="4219684"/>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smtClean="0">
                <a:ln>
                  <a:noFill/>
                </a:ln>
                <a:solidFill>
                  <a:srgbClr val="008000"/>
                </a:solidFill>
                <a:effectLst/>
                <a:uLnTx/>
                <a:uFillTx/>
                <a:latin typeface="Times New Roman" panose="02020603050405020304" pitchFamily="18" charset="0"/>
                <a:cs typeface="Times New Roman" panose="02020603050405020304" pitchFamily="18" charset="0"/>
              </a:rPr>
              <a:t>B</a:t>
            </a: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smtClean="0">
                <a:solidFill>
                  <a:srgbClr val="008000"/>
                </a:solidFill>
                <a:latin typeface="Times New Roman" panose="02020603050405020304" pitchFamily="18" charset="0"/>
                <a:cs typeface="Times New Roman" panose="02020603050405020304" pitchFamily="18" charset="0"/>
              </a:rPr>
              <a:t>Ước </a:t>
            </a:r>
            <a:r>
              <a:rPr lang="vi-VN" sz="2400">
                <a:solidFill>
                  <a:srgbClr val="008000"/>
                </a:solidFill>
                <a:latin typeface="Times New Roman" panose="02020603050405020304" pitchFamily="18" charset="0"/>
                <a:cs typeface="Times New Roman" panose="02020603050405020304" pitchFamily="18" charset="0"/>
              </a:rPr>
              <a:t>mơ của con gợi cho cha nhớ đến ước mơ thuở nhỏ của mình</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96469" y="543053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a:t>
            </a:r>
            <a:r>
              <a:rPr lang="vi-VN" sz="2400">
                <a:solidFill>
                  <a:srgbClr val="008000"/>
                </a:solidFill>
                <a:latin typeface="Times New Roman" panose="02020603050405020304" pitchFamily="18" charset="0"/>
                <a:cs typeface="Times New Roman" panose="02020603050405020304" pitchFamily="18" charset="0"/>
              </a:rPr>
              <a:t> Ước mơ của con gợi cho cha nhớ đến tuổi thơ của mình.</a:t>
            </a: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377757" y="5422259"/>
            <a:ext cx="496286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smtClean="0">
                <a:solidFill>
                  <a:srgbClr val="008000"/>
                </a:solidFill>
                <a:latin typeface="Times New Roman" panose="02020603050405020304" pitchFamily="18" charset="0"/>
                <a:cs typeface="Times New Roman" panose="02020603050405020304" pitchFamily="18" charset="0"/>
              </a:rPr>
              <a:t>Ước </a:t>
            </a:r>
            <a:r>
              <a:rPr lang="vi-VN" sz="2400">
                <a:solidFill>
                  <a:srgbClr val="008000"/>
                </a:solidFill>
                <a:latin typeface="Times New Roman" panose="02020603050405020304" pitchFamily="18" charset="0"/>
                <a:cs typeface="Times New Roman" panose="02020603050405020304" pitchFamily="18" charset="0"/>
              </a:rPr>
              <a:t>mơ của con gợi cho cha nhớ đến chs mẹ của mình.</a:t>
            </a: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26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3" name="图片 22">
            <a:extLst>
              <a:ext uri="{FF2B5EF4-FFF2-40B4-BE49-F238E27FC236}">
                <a16:creationId xmlns:a16="http://schemas.microsoft.com/office/drawing/2014/main" id="{EEE721E2-D490-4454-91F0-30BF14AB57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id="{0365D2BD-5E42-4A11-B997-AEE4A3E8C661}"/>
              </a:ext>
            </a:extLst>
          </p:cNvPr>
          <p:cNvSpPr/>
          <p:nvPr/>
        </p:nvSpPr>
        <p:spPr>
          <a:xfrm>
            <a:off x="5091516" y="1764499"/>
            <a:ext cx="5202466" cy="36867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778250" algn="l"/>
              </a:tabLst>
              <a:defRPr/>
            </a:pPr>
            <a:r>
              <a:rPr kumimoji="0" lang="en-US" sz="4000" b="1" i="1"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a:t>
            </a:r>
            <a:r>
              <a:rPr kumimoji="0" lang="vi-VN" sz="4000" b="1" i="1"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ideo </a:t>
            </a:r>
            <a:r>
              <a:rPr kumimoji="0" lang="vi-VN" sz="40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 cho em cảm xúc gì?Em cảm nhận được điều gì ở người cha?</a:t>
            </a:r>
            <a:endParaRPr kumimoji="0" lang="en-US" sz="40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7616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val="0"/>
              </a:ext>
            </a:extLst>
          </a:blip>
          <a:stretch>
            <a:fillRect/>
          </a:stretch>
        </p:blipFill>
        <p:spPr>
          <a:xfrm flipH="1">
            <a:off x="3624442" y="3669174"/>
            <a:ext cx="1149380" cy="1909824"/>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463" b="93333" l="10000" r="90000">
                        <a14:foregroundMark x1="38143" y1="35463" x2="42571" y2="57407"/>
                        <a14:foregroundMark x1="58714" y1="36296" x2="56857" y2="38796"/>
                        <a14:foregroundMark x1="37286" y1="82222" x2="35000" y2="88241"/>
                        <a14:foregroundMark x1="51857" y1="81667" x2="52429" y2="87778"/>
                        <a14:foregroundMark x1="47429" y1="36296" x2="35714" y2="54537"/>
                      </a14:backgroundRemoval>
                    </a14:imgEffect>
                  </a14:imgLayer>
                </a14:imgProps>
              </a:ext>
              <a:ext uri="{28A0092B-C50C-407E-A947-70E740481C1C}">
                <a14:useLocalDpi xmlns:a14="http://schemas.microsoft.com/office/drawing/2010/main" val="0"/>
              </a:ext>
            </a:extLst>
          </a:blip>
          <a:stretch>
            <a:fillRect/>
          </a:stretch>
        </p:blipFill>
        <p:spPr>
          <a:xfrm flipH="1">
            <a:off x="7046186" y="2235842"/>
            <a:ext cx="1149380" cy="1909824"/>
          </a:xfrm>
          <a:prstGeom prst="rect">
            <a:avLst/>
          </a:prstGeom>
        </p:spPr>
      </p:pic>
      <p:pic>
        <p:nvPicPr>
          <p:cNvPr id="8"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3077771" y="841115"/>
            <a:ext cx="5847869" cy="1754326"/>
          </a:xfrm>
          <a:prstGeom prst="rect">
            <a:avLst/>
          </a:prstGeom>
          <a:noFill/>
        </p:spPr>
        <p:txBody>
          <a:bodyPr wrap="square" rtlCol="0">
            <a:spAutoFit/>
          </a:bodyPr>
          <a:lstStyle/>
          <a:p>
            <a:pPr lvl="0" algn="just"/>
            <a:r>
              <a:rPr lang="vi-VN" sz="3600">
                <a:solidFill>
                  <a:srgbClr val="0033CC"/>
                </a:solidFill>
                <a:latin typeface="Times New Roman" panose="02020603050405020304" pitchFamily="18" charset="0"/>
                <a:cs typeface="Times New Roman" panose="02020603050405020304" pitchFamily="18" charset="0"/>
              </a:rPr>
              <a:t>Câu 6. Đâu là câu hỏi của đứa con dành cho người cha của mình?</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000">
                <a:solidFill>
                  <a:srgbClr val="008000"/>
                </a:solidFill>
                <a:latin typeface="Times New Roman" panose="02020603050405020304" pitchFamily="18" charset="0"/>
                <a:cs typeface="Times New Roman" panose="02020603050405020304" pitchFamily="18" charset="0"/>
              </a:rPr>
              <a:t>Theo cánh buồm đi mãi đến nơi xa - Sẽ có cây, có cửa, có nhà, - Nhưng nơi đó cha chưa hề đi đến.</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r>
              <a:rPr lang="vi-VN" sz="2000">
                <a:solidFill>
                  <a:srgbClr val="008000"/>
                </a:solidFill>
                <a:latin typeface="Times New Roman" panose="02020603050405020304" pitchFamily="18" charset="0"/>
                <a:cs typeface="Times New Roman" panose="02020603050405020304" pitchFamily="18" charset="0"/>
              </a:rPr>
              <a:t>Cha ơi! - Sao xa kia chỉ thấy nước thấy trời - Không thấy nhà, không thấy cây, không thấy người ở đó?</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0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000">
                <a:solidFill>
                  <a:srgbClr val="008000"/>
                </a:solidFill>
                <a:latin typeface="Times New Roman" panose="02020603050405020304" pitchFamily="18" charset="0"/>
                <a:cs typeface="Times New Roman" panose="02020603050405020304" pitchFamily="18" charset="0"/>
              </a:rPr>
              <a:t>Hai cha con bước đi trên cát - Ánh mặt trời rực rỡ biển xanh - Bóng cha dài lênh khênh</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20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a:t>
            </a:r>
            <a:r>
              <a:rPr lang="vi-VN" sz="2000">
                <a:solidFill>
                  <a:srgbClr val="008000"/>
                </a:solidFill>
                <a:latin typeface="Times New Roman" panose="02020603050405020304" pitchFamily="18" charset="0"/>
                <a:cs typeface="Times New Roman" panose="02020603050405020304" pitchFamily="18" charset="0"/>
              </a:rPr>
              <a:t> Bóng con tròn chắc nịch. - Sau trận mưa đêm rả rích - Cát càng mịn, biển càng trong - Cha dắt con đi dưới ánh mai hồng.</a:t>
            </a:r>
            <a:r>
              <a:rPr kumimoji="0" lang="en-US" sz="20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endParaRPr kumimoji="0" lang="en-US" sz="20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99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2"/>
                                        </p:tgtEl>
                                      </p:cBhvr>
                                    </p:animEffect>
                                    <p:set>
                                      <p:cBhvr>
                                        <p:cTn id="62" dur="1" fill="hold">
                                          <p:stCondLst>
                                            <p:cond delay="499"/>
                                          </p:stCondLst>
                                        </p:cTn>
                                        <p:tgtEl>
                                          <p:spTgt spid="2"/>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7"/>
                                        </p:tgtEl>
                                        <p:attrNameLst>
                                          <p:attrName>ppt_x</p:attrName>
                                        </p:attrNameLst>
                                      </p:cBhvr>
                                      <p:tavLst>
                                        <p:tav tm="0">
                                          <p:val>
                                            <p:strVal val="ppt_x"/>
                                          </p:val>
                                        </p:tav>
                                        <p:tav tm="100000">
                                          <p:val>
                                            <p:strVal val="1+ppt_w/2"/>
                                          </p:val>
                                        </p:tav>
                                      </p:tavLst>
                                    </p:anim>
                                    <p:anim calcmode="lin" valueType="num">
                                      <p:cBhvr additive="base">
                                        <p:cTn id="73" dur="1800"/>
                                        <p:tgtEl>
                                          <p:spTgt spid="7"/>
                                        </p:tgtEl>
                                        <p:attrNameLst>
                                          <p:attrName>ppt_y</p:attrName>
                                        </p:attrNameLst>
                                      </p:cBhvr>
                                      <p:tavLst>
                                        <p:tav tm="0">
                                          <p:val>
                                            <p:strVal val="ppt_y"/>
                                          </p:val>
                                        </p:tav>
                                        <p:tav tm="100000">
                                          <p:val>
                                            <p:strVal val="ppt_y"/>
                                          </p:val>
                                        </p:tav>
                                      </p:tavLst>
                                    </p:anim>
                                    <p:set>
                                      <p:cBhvr>
                                        <p:cTn id="74" dur="1" fill="hold">
                                          <p:stCondLst>
                                            <p:cond delay="17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2"/>
                                        </p:tgtEl>
                                        <p:attrNameLst>
                                          <p:attrName>style.color</p:attrName>
                                        </p:attrNameLst>
                                      </p:cBhvr>
                                      <p:by>
                                        <p:hsl h="7200000" s="0" l="0"/>
                                      </p:by>
                                    </p:animClr>
                                    <p:animClr clrSpc="hsl" dir="cw">
                                      <p:cBhvr>
                                        <p:cTn id="80" dur="500" fill="hold"/>
                                        <p:tgtEl>
                                          <p:spTgt spid="12"/>
                                        </p:tgtEl>
                                        <p:attrNameLst>
                                          <p:attrName>fillcolor</p:attrName>
                                        </p:attrNameLst>
                                      </p:cBhvr>
                                      <p:by>
                                        <p:hsl h="7200000" s="0" l="0"/>
                                      </p:by>
                                    </p:animClr>
                                    <p:animClr clrSpc="hsl" dir="cw">
                                      <p:cBhvr>
                                        <p:cTn id="81" dur="500" fill="hold"/>
                                        <p:tgtEl>
                                          <p:spTgt spid="12"/>
                                        </p:tgtEl>
                                        <p:attrNameLst>
                                          <p:attrName>stroke.color</p:attrName>
                                        </p:attrNameLst>
                                      </p:cBhvr>
                                      <p:by>
                                        <p:hsl h="7200000" s="0" l="0"/>
                                      </p:by>
                                    </p:animClr>
                                    <p:set>
                                      <p:cBhvr>
                                        <p:cTn id="82" dur="500" fill="hold"/>
                                        <p:tgtEl>
                                          <p:spTgt spid="12"/>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3"/>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seq concurrent="1" nextAc="seek">
              <p:cTn id="95" restart="whenNotActive" fill="hold" evtFilter="cancelBubble" nodeType="interactiveSeq">
                <p:stCondLst>
                  <p:cond evt="onClick" delay="0">
                    <p:tgtEl>
                      <p:spTgt spid="11"/>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0756" y="3703899"/>
            <a:ext cx="948376" cy="128749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3905" y="2675682"/>
            <a:ext cx="948376" cy="1287493"/>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2574782" y="544516"/>
            <a:ext cx="6974167" cy="2308324"/>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7: Trong bài thơ “Những cánh buồm”, câu nói : “Cha mượn cho con cánh buồm trắng nhé, để con đi…” cho thấy em bé có ước mơ gì ?</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165057" y="5481475"/>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400">
                <a:solidFill>
                  <a:srgbClr val="008000"/>
                </a:solidFill>
                <a:latin typeface="Times New Roman" panose="02020603050405020304" pitchFamily="18" charset="0"/>
                <a:cs typeface="Times New Roman" panose="02020603050405020304" pitchFamily="18" charset="0"/>
              </a:rPr>
              <a:t>Ước mơ được theo những con thuyền ra khơi đánh </a:t>
            </a:r>
            <a:r>
              <a:rPr lang="vi-VN" sz="2400" smtClean="0">
                <a:solidFill>
                  <a:srgbClr val="008000"/>
                </a:solidFill>
                <a:latin typeface="Times New Roman" panose="02020603050405020304" pitchFamily="18" charset="0"/>
                <a:cs typeface="Times New Roman" panose="02020603050405020304" pitchFamily="18" charset="0"/>
              </a:rPr>
              <a:t>cá</a:t>
            </a:r>
            <a:r>
              <a:rPr lang="en-US" sz="2400" smtClean="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960593" y="550651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a:t>
            </a:r>
            <a:r>
              <a:rPr lang="vi-VN" sz="2400">
                <a:solidFill>
                  <a:srgbClr val="008000"/>
                </a:solidFill>
                <a:latin typeface="Times New Roman" panose="02020603050405020304" pitchFamily="18" charset="0"/>
                <a:cs typeface="Times New Roman" panose="02020603050405020304" pitchFamily="18" charset="0"/>
              </a:rPr>
              <a:t>Ước mơ được đi xa, khám phá những điều chưa biết trong cuộc </a:t>
            </a:r>
            <a:r>
              <a:rPr lang="vi-VN" sz="2400" smtClean="0">
                <a:solidFill>
                  <a:srgbClr val="008000"/>
                </a:solidFill>
                <a:latin typeface="Times New Roman" panose="02020603050405020304" pitchFamily="18" charset="0"/>
                <a:cs typeface="Times New Roman" panose="02020603050405020304" pitchFamily="18" charset="0"/>
              </a:rPr>
              <a:t>sống</a:t>
            </a:r>
            <a:r>
              <a:rPr lang="en-US" sz="2400" smtClean="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960593" y="4298021"/>
            <a:ext cx="4939877"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a:t>
            </a:r>
            <a:r>
              <a:rPr lang="vi-VN" sz="2400">
                <a:solidFill>
                  <a:srgbClr val="008000"/>
                </a:solidFill>
                <a:latin typeface="Times New Roman" panose="02020603050405020304" pitchFamily="18" charset="0"/>
                <a:cs typeface="Times New Roman" panose="02020603050405020304" pitchFamily="18" charset="0"/>
              </a:rPr>
              <a:t>Ước mơ được một lần đi thuyền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165057" y="4298021"/>
            <a:ext cx="49236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a:t>
            </a:r>
            <a:r>
              <a:rPr lang="vi-VN" sz="2400">
                <a:solidFill>
                  <a:srgbClr val="008000"/>
                </a:solidFill>
                <a:latin typeface="Times New Roman" panose="02020603050405020304" pitchFamily="18" charset="0"/>
                <a:cs typeface="Times New Roman" panose="02020603050405020304" pitchFamily="18" charset="0"/>
              </a:rPr>
              <a:t>Ước mơ được làm chủ một con thuyền có cánh buồm màu </a:t>
            </a:r>
            <a:r>
              <a:rPr lang="vi-VN" sz="2400" smtClean="0">
                <a:solidFill>
                  <a:srgbClr val="008000"/>
                </a:solidFill>
                <a:latin typeface="Times New Roman" panose="02020603050405020304" pitchFamily="18" charset="0"/>
                <a:cs typeface="Times New Roman" panose="02020603050405020304" pitchFamily="18" charset="0"/>
              </a:rPr>
              <a:t>trắng</a:t>
            </a:r>
            <a:r>
              <a:rPr lang="en-US" sz="2400" smtClean="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2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9"/>
                                        </p:tgtEl>
                                        <p:attrNameLst>
                                          <p:attrName>ppt_x</p:attrName>
                                        </p:attrNameLst>
                                      </p:cBhvr>
                                      <p:tavLst>
                                        <p:tav tm="0">
                                          <p:val>
                                            <p:strVal val="ppt_x"/>
                                          </p:val>
                                        </p:tav>
                                        <p:tav tm="100000">
                                          <p:val>
                                            <p:strVal val="1+ppt_w/2"/>
                                          </p:val>
                                        </p:tav>
                                      </p:tavLst>
                                    </p:anim>
                                    <p:anim calcmode="lin" valueType="num">
                                      <p:cBhvr additive="base">
                                        <p:cTn id="73" dur="1800"/>
                                        <p:tgtEl>
                                          <p:spTgt spid="9"/>
                                        </p:tgtEl>
                                        <p:attrNameLst>
                                          <p:attrName>ppt_y</p:attrName>
                                        </p:attrNameLst>
                                      </p:cBhvr>
                                      <p:tavLst>
                                        <p:tav tm="0">
                                          <p:val>
                                            <p:strVal val="ppt_y"/>
                                          </p:val>
                                        </p:tav>
                                        <p:tav tm="100000">
                                          <p:val>
                                            <p:strVal val="ppt_y"/>
                                          </p:val>
                                        </p:tav>
                                      </p:tavLst>
                                    </p:anim>
                                    <p:set>
                                      <p:cBhvr>
                                        <p:cTn id="74" dur="1" fill="hold">
                                          <p:stCondLst>
                                            <p:cond delay="17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1406" y="3560571"/>
            <a:ext cx="1536325" cy="165825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8540" y="2416607"/>
            <a:ext cx="1536325" cy="1658256"/>
          </a:xfrm>
          <a:prstGeom prst="rect">
            <a:avLst/>
          </a:prstGeom>
        </p:spPr>
      </p:pic>
      <p:pic>
        <p:nvPicPr>
          <p:cNvPr id="9"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TextBox 9"/>
          <p:cNvSpPr txBox="1"/>
          <p:nvPr/>
        </p:nvSpPr>
        <p:spPr>
          <a:xfrm>
            <a:off x="2923870" y="742984"/>
            <a:ext cx="5847869" cy="1754326"/>
          </a:xfrm>
          <a:prstGeom prst="rect">
            <a:avLst/>
          </a:prstGeom>
          <a:noFill/>
        </p:spPr>
        <p:txBody>
          <a:bodyPr wrap="square" rtlCol="0">
            <a:spAutoFit/>
          </a:bodyPr>
          <a:lstStyle/>
          <a:p>
            <a:pPr lvl="0" algn="ctr"/>
            <a:r>
              <a:rPr lang="vi-VN" sz="3600">
                <a:solidFill>
                  <a:srgbClr val="0033CC"/>
                </a:solidFill>
                <a:latin typeface="Times New Roman" panose="02020603050405020304" pitchFamily="18" charset="0"/>
                <a:cs typeface="Times New Roman" panose="02020603050405020304" pitchFamily="18" charset="0"/>
              </a:rPr>
              <a:t>Câu 8: Qua cuộc chuyện trò của hai cha con, ta thấy được điều gì?</a:t>
            </a:r>
            <a:endParaRPr kumimoji="0" lang="en-US" sz="36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1" name="Rounded Rectangle 10"/>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smtClean="0">
                <a:solidFill>
                  <a:srgbClr val="008000"/>
                </a:solidFill>
                <a:latin typeface="Times New Roman" panose="02020603050405020304" pitchFamily="18" charset="0"/>
                <a:cs typeface="Times New Roman" panose="02020603050405020304" pitchFamily="18" charset="0"/>
              </a:rPr>
              <a:t>A. </a:t>
            </a:r>
            <a:r>
              <a:rPr lang="vi-VN" sz="2400" smtClean="0">
                <a:solidFill>
                  <a:srgbClr val="008000"/>
                </a:solidFill>
                <a:latin typeface="Times New Roman" panose="02020603050405020304" pitchFamily="18" charset="0"/>
                <a:cs typeface="Times New Roman" panose="02020603050405020304" pitchFamily="18" charset="0"/>
              </a:rPr>
              <a:t>Thấy </a:t>
            </a:r>
            <a:r>
              <a:rPr lang="vi-VN" sz="2400">
                <a:solidFill>
                  <a:srgbClr val="008000"/>
                </a:solidFill>
                <a:latin typeface="Times New Roman" panose="02020603050405020304" pitchFamily="18" charset="0"/>
                <a:cs typeface="Times New Roman" panose="02020603050405020304" pitchFamily="18" charset="0"/>
              </a:rPr>
              <a:t>được ước vọng muốn đi thuyền của người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8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vi-VN" sz="2800">
                <a:solidFill>
                  <a:srgbClr val="008000"/>
                </a:solidFill>
                <a:latin typeface="Times New Roman" panose="02020603050405020304" pitchFamily="18" charset="0"/>
                <a:cs typeface="Times New Roman" panose="02020603050405020304" pitchFamily="18" charset="0"/>
              </a:rPr>
              <a:t>Thấy được tình cảm cũng như khát vọng của hai cha con</a:t>
            </a:r>
            <a:endParaRPr kumimoji="0" lang="en-US" sz="28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24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a:t>
            </a:r>
            <a:r>
              <a:rPr lang="vi-VN" sz="2400">
                <a:solidFill>
                  <a:srgbClr val="008000"/>
                </a:solidFill>
                <a:latin typeface="Times New Roman" panose="02020603050405020304" pitchFamily="18" charset="0"/>
                <a:cs typeface="Times New Roman" panose="02020603050405020304" pitchFamily="18" charset="0"/>
              </a:rPr>
              <a:t>Thấy được ước vọng mong muốn con trường thành của người </a:t>
            </a:r>
            <a:r>
              <a:rPr lang="vi-VN" sz="2400" smtClean="0">
                <a:solidFill>
                  <a:srgbClr val="008000"/>
                </a:solidFill>
                <a:latin typeface="Times New Roman" panose="02020603050405020304" pitchFamily="18" charset="0"/>
                <a:cs typeface="Times New Roman" panose="02020603050405020304" pitchFamily="18" charset="0"/>
              </a:rPr>
              <a:t>cha</a:t>
            </a:r>
            <a:r>
              <a:rPr lang="en-US" sz="2400" smtClean="0">
                <a:solidFill>
                  <a:srgbClr val="008000"/>
                </a:solidFill>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smtClean="0">
                <a:solidFill>
                  <a:srgbClr val="008000"/>
                </a:solidFill>
                <a:latin typeface="Times New Roman" panose="02020603050405020304" pitchFamily="18" charset="0"/>
                <a:cs typeface="Times New Roman" panose="02020603050405020304" pitchFamily="18" charset="0"/>
              </a:rPr>
              <a:t>B. </a:t>
            </a:r>
            <a:r>
              <a:rPr lang="vi-VN" sz="2400" smtClean="0">
                <a:solidFill>
                  <a:srgbClr val="008000"/>
                </a:solidFill>
                <a:latin typeface="Times New Roman" panose="02020603050405020304" pitchFamily="18" charset="0"/>
                <a:cs typeface="Times New Roman" panose="02020603050405020304" pitchFamily="18" charset="0"/>
              </a:rPr>
              <a:t>Thấy </a:t>
            </a:r>
            <a:r>
              <a:rPr lang="vi-VN" sz="2400">
                <a:solidFill>
                  <a:srgbClr val="008000"/>
                </a:solidFill>
                <a:latin typeface="Times New Roman" panose="02020603050405020304" pitchFamily="18" charset="0"/>
                <a:cs typeface="Times New Roman" panose="02020603050405020304" pitchFamily="18" charset="0"/>
              </a:rPr>
              <a:t>được tình yêu gia đình và thiên nhiên của hai cha con</a:t>
            </a:r>
            <a:endParaRPr kumimoji="0" lang="en-US" sz="24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70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2"/>
                                        </p:tgtEl>
                                        <p:attrNameLst>
                                          <p:attrName>style.color</p:attrName>
                                        </p:attrNameLst>
                                      </p:cBhvr>
                                      <p:by>
                                        <p:hsl h="7200000" s="0" l="0"/>
                                      </p:by>
                                    </p:animClr>
                                    <p:animClr clrSpc="hsl" dir="cw">
                                      <p:cBhvr>
                                        <p:cTn id="80" dur="500" fill="hold"/>
                                        <p:tgtEl>
                                          <p:spTgt spid="12"/>
                                        </p:tgtEl>
                                        <p:attrNameLst>
                                          <p:attrName>fillcolor</p:attrName>
                                        </p:attrNameLst>
                                      </p:cBhvr>
                                      <p:by>
                                        <p:hsl h="7200000" s="0" l="0"/>
                                      </p:by>
                                    </p:animClr>
                                    <p:animClr clrSpc="hsl" dir="cw">
                                      <p:cBhvr>
                                        <p:cTn id="81" dur="500" fill="hold"/>
                                        <p:tgtEl>
                                          <p:spTgt spid="12"/>
                                        </p:tgtEl>
                                        <p:attrNameLst>
                                          <p:attrName>stroke.color</p:attrName>
                                        </p:attrNameLst>
                                      </p:cBhvr>
                                      <p:by>
                                        <p:hsl h="7200000" s="0" l="0"/>
                                      </p:by>
                                    </p:animClr>
                                    <p:set>
                                      <p:cBhvr>
                                        <p:cTn id="82" dur="500" fill="hold"/>
                                        <p:tgtEl>
                                          <p:spTgt spid="12"/>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3"/>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3"/>
                  </p:tgtEl>
                </p:cond>
              </p:nextCondLst>
            </p:seq>
          </p:childTnLst>
        </p:cTn>
      </p:par>
    </p:tnLst>
    <p:bldLst>
      <p:bldP spid="10" grpId="0"/>
      <p:bldP spid="10" grpId="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4"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val="0"/>
              </a:ext>
            </a:extLst>
          </a:blip>
          <a:stretch>
            <a:fillRect/>
          </a:stretch>
        </p:blipFill>
        <p:spPr>
          <a:xfrm>
            <a:off x="3376855" y="3970666"/>
            <a:ext cx="715085" cy="1228199"/>
          </a:xfrm>
          <a:prstGeom prst="rect">
            <a:avLst/>
          </a:prstGeom>
        </p:spPr>
      </p:pic>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938" y1="8788" x2="45313" y2="26970"/>
                        <a14:foregroundMark x1="56771" y1="13030" x2="56771" y2="23333"/>
                        <a14:foregroundMark x1="60417" y1="5758" x2="28125" y2="13939"/>
                        <a14:foregroundMark x1="46875" y1="3030" x2="27604" y2="11515"/>
                        <a14:foregroundMark x1="53125" y1="4848" x2="69271" y2="16061"/>
                        <a14:foregroundMark x1="33333" y1="93030" x2="19792" y2="95152"/>
                        <a14:foregroundMark x1="61979" y1="92424" x2="75521" y2="95152"/>
                      </a14:backgroundRemoval>
                    </a14:imgEffect>
                  </a14:imgLayer>
                </a14:imgProps>
              </a:ext>
              <a:ext uri="{28A0092B-C50C-407E-A947-70E740481C1C}">
                <a14:useLocalDpi xmlns:a14="http://schemas.microsoft.com/office/drawing/2010/main" val="0"/>
              </a:ext>
            </a:extLst>
          </a:blip>
          <a:stretch>
            <a:fillRect/>
          </a:stretch>
        </p:blipFill>
        <p:spPr>
          <a:xfrm>
            <a:off x="7156375" y="2711691"/>
            <a:ext cx="715085" cy="1228199"/>
          </a:xfrm>
          <a:prstGeom prst="rect">
            <a:avLst/>
          </a:prstGeom>
        </p:spPr>
      </p:pic>
      <p:pic>
        <p:nvPicPr>
          <p:cNvPr id="10"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2858556" y="463468"/>
            <a:ext cx="5847869" cy="2554545"/>
          </a:xfrm>
          <a:prstGeom prst="rect">
            <a:avLst/>
          </a:prstGeom>
          <a:noFill/>
        </p:spPr>
        <p:txBody>
          <a:bodyPr wrap="square" rtlCol="0">
            <a:spAutoFit/>
          </a:bodyPr>
          <a:lstStyle/>
          <a:p>
            <a:pPr lvl="0" algn="just"/>
            <a:r>
              <a:rPr lang="vi-VN" sz="3200">
                <a:solidFill>
                  <a:srgbClr val="0033CC"/>
                </a:solidFill>
                <a:latin typeface="Times New Roman" panose="02020603050405020304" pitchFamily="18" charset="0"/>
                <a:cs typeface="Times New Roman" panose="02020603050405020304" pitchFamily="18" charset="0"/>
              </a:rPr>
              <a:t>Câu 9: Câu thơ “Sao xa kia chỉ thấy nước, thấy trời/ Không thấy nhà, không thấy cây, không thấy người ở đó” sử dụng biện pháp tu từ nào?</a:t>
            </a:r>
            <a:endParaRPr kumimoji="0" lang="en-US" sz="3200" b="0"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12" name="Rounded Rectangle 11"/>
          <p:cNvSpPr/>
          <p:nvPr/>
        </p:nvSpPr>
        <p:spPr>
          <a:xfrm>
            <a:off x="1250040" y="4325560"/>
            <a:ext cx="4838701"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A. Nhân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hóa.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6511979" y="5511906"/>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8000"/>
                </a:solidFill>
                <a:effectLst/>
                <a:uLnTx/>
                <a:uFillTx/>
                <a:latin typeface="Times New Roman" panose="02020603050405020304" pitchFamily="18" charset="0"/>
                <a:cs typeface="Times New Roman" panose="02020603050405020304" pitchFamily="18" charset="0"/>
              </a:rPr>
              <a:t>D. </a:t>
            </a:r>
            <a:r>
              <a:rPr lang="en-US" sz="3600" smtClean="0">
                <a:solidFill>
                  <a:srgbClr val="008000"/>
                </a:solidFill>
                <a:latin typeface="Times New Roman" panose="02020603050405020304" pitchFamily="18" charset="0"/>
                <a:cs typeface="Times New Roman" panose="02020603050405020304" pitchFamily="18" charset="0"/>
              </a:rPr>
              <a:t>Điệp từ.</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250041" y="5511906"/>
            <a:ext cx="48387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 Hoán</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dụ.</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511979" y="4325560"/>
            <a:ext cx="481551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So sánh.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11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800"/>
                                        <p:tgtEl>
                                          <p:spTgt spid="8"/>
                                        </p:tgtEl>
                                        <p:attrNameLst>
                                          <p:attrName>ppt_x</p:attrName>
                                        </p:attrNameLst>
                                      </p:cBhvr>
                                      <p:tavLst>
                                        <p:tav tm="0">
                                          <p:val>
                                            <p:strVal val="ppt_x"/>
                                          </p:val>
                                        </p:tav>
                                        <p:tav tm="100000">
                                          <p:val>
                                            <p:strVal val="1+ppt_w/2"/>
                                          </p:val>
                                        </p:tav>
                                      </p:tavLst>
                                    </p:anim>
                                    <p:anim calcmode="lin" valueType="num">
                                      <p:cBhvr additive="base">
                                        <p:cTn id="73" dur="1800"/>
                                        <p:tgtEl>
                                          <p:spTgt spid="8"/>
                                        </p:tgtEl>
                                        <p:attrNameLst>
                                          <p:attrName>ppt_y</p:attrName>
                                        </p:attrNameLst>
                                      </p:cBhvr>
                                      <p:tavLst>
                                        <p:tav tm="0">
                                          <p:val>
                                            <p:strVal val="ppt_y"/>
                                          </p:val>
                                        </p:tav>
                                        <p:tav tm="100000">
                                          <p:val>
                                            <p:strVal val="ppt_y"/>
                                          </p:val>
                                        </p:tav>
                                      </p:tavLst>
                                    </p:anim>
                                    <p:set>
                                      <p:cBhvr>
                                        <p:cTn id="74" dur="1" fill="hold">
                                          <p:stCondLst>
                                            <p:cond delay="17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2"/>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4"/>
                                        </p:tgtEl>
                                      </p:cBhvr>
                                    </p:animEffect>
                                    <p:set>
                                      <p:cBhvr>
                                        <p:cTn id="10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733" y="167641"/>
            <a:ext cx="3823666" cy="46783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2838" y="3825239"/>
            <a:ext cx="676294" cy="123333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3823" y="2720192"/>
            <a:ext cx="676294" cy="1233339"/>
          </a:xfrm>
          <a:prstGeom prst="rect">
            <a:avLst/>
          </a:prstGeom>
        </p:spPr>
      </p:pic>
      <p:pic>
        <p:nvPicPr>
          <p:cNvPr id="10" name="Picture 11" descr="C:\Users\ADMIN\Desktop\Giai cuu dai duong 2\seashell-border-382756.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2" y="279737"/>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1" name="TextBox 10"/>
          <p:cNvSpPr txBox="1"/>
          <p:nvPr/>
        </p:nvSpPr>
        <p:spPr>
          <a:xfrm>
            <a:off x="2812743" y="659100"/>
            <a:ext cx="6961607" cy="2308324"/>
          </a:xfrm>
          <a:prstGeom prst="rect">
            <a:avLst/>
          </a:prstGeom>
          <a:noFill/>
        </p:spPr>
        <p:txBody>
          <a:bodyPr wrap="square" rtlCol="0">
            <a:spAutoFit/>
          </a:bodyPr>
          <a:lstStyle/>
          <a:p>
            <a:pPr algn="just"/>
            <a:r>
              <a:rPr lang="en-US" sz="36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 10: Trong bài thơ, hình ảnh nào tượng trưng cho khát vọng được khám phá những chân trời mới của người con?</a:t>
            </a:r>
            <a:endParaRPr lang="en-US" sz="320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ounded Rectangle 11"/>
          <p:cNvSpPr/>
          <p:nvPr/>
        </p:nvSpPr>
        <p:spPr>
          <a:xfrm>
            <a:off x="6293547" y="4838088"/>
            <a:ext cx="4987738"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D. Người</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cha.</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3" name="Rounded Rectangle 12"/>
          <p:cNvSpPr/>
          <p:nvPr/>
        </p:nvSpPr>
        <p:spPr>
          <a:xfrm>
            <a:off x="1010604" y="3624874"/>
            <a:ext cx="4991102"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A</a:t>
            </a: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 Cánh</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buồm trắng.</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010606" y="4815075"/>
            <a:ext cx="4991100"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C.</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Biển xanh</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15" name="Rounded Rectangle 14"/>
          <p:cNvSpPr/>
          <p:nvPr/>
        </p:nvSpPr>
        <p:spPr>
          <a:xfrm>
            <a:off x="6287456" y="3623274"/>
            <a:ext cx="4974779" cy="952500"/>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Times New Roman" panose="02020603050405020304" pitchFamily="18" charset="0"/>
                <a:cs typeface="Times New Roman" panose="02020603050405020304" pitchFamily="18" charset="0"/>
              </a:rPr>
              <a:t>B. Bờ</a:t>
            </a:r>
            <a:r>
              <a:rPr kumimoji="0" lang="en-US" sz="3600" b="0" i="0" u="none" strike="noStrike" kern="1200" cap="none" spc="0" normalizeH="0" noProof="0" smtClean="0">
                <a:ln>
                  <a:noFill/>
                </a:ln>
                <a:solidFill>
                  <a:srgbClr val="008000"/>
                </a:solidFill>
                <a:effectLst/>
                <a:uLnTx/>
                <a:uFillTx/>
                <a:latin typeface="Times New Roman" panose="02020603050405020304" pitchFamily="18" charset="0"/>
                <a:cs typeface="Times New Roman" panose="02020603050405020304" pitchFamily="18" charset="0"/>
              </a:rPr>
              <a:t> cát.</a:t>
            </a:r>
            <a:endParaRPr kumimoji="0" lang="en-US" sz="3600" b="0"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par>
                          <p:cTn id="66" fill="hold">
                            <p:stCondLst>
                              <p:cond delay="1000"/>
                            </p:stCondLst>
                            <p:childTnLst>
                              <p:par>
                                <p:cTn id="67" presetID="2" presetClass="exit" presetSubtype="2" fill="hold" nodeType="afterEffect">
                                  <p:stCondLst>
                                    <p:cond delay="0"/>
                                  </p:stCondLst>
                                  <p:childTnLst>
                                    <p:anim calcmode="lin" valueType="num">
                                      <p:cBhvr additive="base">
                                        <p:cTn id="68" dur="2000"/>
                                        <p:tgtEl>
                                          <p:spTgt spid="6"/>
                                        </p:tgtEl>
                                        <p:attrNameLst>
                                          <p:attrName>ppt_x</p:attrName>
                                        </p:attrNameLst>
                                      </p:cBhvr>
                                      <p:tavLst>
                                        <p:tav tm="0">
                                          <p:val>
                                            <p:strVal val="ppt_x"/>
                                          </p:val>
                                        </p:tav>
                                        <p:tav tm="100000">
                                          <p:val>
                                            <p:strVal val="1+ppt_w/2"/>
                                          </p:val>
                                        </p:tav>
                                      </p:tavLst>
                                    </p:anim>
                                    <p:anim calcmode="lin" valueType="num">
                                      <p:cBhvr additive="base">
                                        <p:cTn id="69" dur="2000"/>
                                        <p:tgtEl>
                                          <p:spTgt spid="6"/>
                                        </p:tgtEl>
                                        <p:attrNameLst>
                                          <p:attrName>ppt_y</p:attrName>
                                        </p:attrNameLst>
                                      </p:cBhvr>
                                      <p:tavLst>
                                        <p:tav tm="0">
                                          <p:val>
                                            <p:strVal val="ppt_y"/>
                                          </p:val>
                                        </p:tav>
                                        <p:tav tm="100000">
                                          <p:val>
                                            <p:strVal val="ppt_y"/>
                                          </p:val>
                                        </p:tav>
                                      </p:tavLst>
                                    </p:anim>
                                    <p:set>
                                      <p:cBhvr>
                                        <p:cTn id="70" dur="1" fill="hold">
                                          <p:stCondLst>
                                            <p:cond delay="1999"/>
                                          </p:stCondLst>
                                        </p:cTn>
                                        <p:tgtEl>
                                          <p:spTgt spid="6"/>
                                        </p:tgtEl>
                                        <p:attrNameLst>
                                          <p:attrName>style.visibility</p:attrName>
                                        </p:attrNameLst>
                                      </p:cBhvr>
                                      <p:to>
                                        <p:strVal val="hidden"/>
                                      </p:to>
                                    </p:set>
                                  </p:childTnLst>
                                </p:cTn>
                              </p:par>
                              <p:par>
                                <p:cTn id="71" presetID="2" presetClass="exit" presetSubtype="2" fill="hold" nodeType="withEffect">
                                  <p:stCondLst>
                                    <p:cond delay="0"/>
                                  </p:stCondLst>
                                  <p:childTnLst>
                                    <p:anim calcmode="lin" valueType="num">
                                      <p:cBhvr additive="base">
                                        <p:cTn id="72" dur="1600"/>
                                        <p:tgtEl>
                                          <p:spTgt spid="9"/>
                                        </p:tgtEl>
                                        <p:attrNameLst>
                                          <p:attrName>ppt_x</p:attrName>
                                        </p:attrNameLst>
                                      </p:cBhvr>
                                      <p:tavLst>
                                        <p:tav tm="0">
                                          <p:val>
                                            <p:strVal val="ppt_x"/>
                                          </p:val>
                                        </p:tav>
                                        <p:tav tm="100000">
                                          <p:val>
                                            <p:strVal val="1+ppt_w/2"/>
                                          </p:val>
                                        </p:tav>
                                      </p:tavLst>
                                    </p:anim>
                                    <p:anim calcmode="lin" valueType="num">
                                      <p:cBhvr additive="base">
                                        <p:cTn id="73" dur="1600"/>
                                        <p:tgtEl>
                                          <p:spTgt spid="9"/>
                                        </p:tgtEl>
                                        <p:attrNameLst>
                                          <p:attrName>ppt_y</p:attrName>
                                        </p:attrNameLst>
                                      </p:cBhvr>
                                      <p:tavLst>
                                        <p:tav tm="0">
                                          <p:val>
                                            <p:strVal val="ppt_y"/>
                                          </p:val>
                                        </p:tav>
                                        <p:tav tm="100000">
                                          <p:val>
                                            <p:strVal val="ppt_y"/>
                                          </p:val>
                                        </p:tav>
                                      </p:tavLst>
                                    </p:anim>
                                    <p:set>
                                      <p:cBhvr>
                                        <p:cTn id="74" dur="1" fill="hold">
                                          <p:stCondLst>
                                            <p:cond delay="15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1" nodeType="withEffect">
                                  <p:stCondLst>
                                    <p:cond delay="0"/>
                                  </p:stCondLst>
                                  <p:childTnLst>
                                    <p:animClr clrSpc="hsl" dir="cw">
                                      <p:cBhvr override="childStyle">
                                        <p:cTn id="79" dur="500" fill="hold"/>
                                        <p:tgtEl>
                                          <p:spTgt spid="13"/>
                                        </p:tgtEl>
                                        <p:attrNameLst>
                                          <p:attrName>style.color</p:attrName>
                                        </p:attrNameLst>
                                      </p:cBhvr>
                                      <p:by>
                                        <p:hsl h="7200000" s="0" l="0"/>
                                      </p:by>
                                    </p:animClr>
                                    <p:animClr clrSpc="hsl" dir="cw">
                                      <p:cBhvr>
                                        <p:cTn id="80" dur="500" fill="hold"/>
                                        <p:tgtEl>
                                          <p:spTgt spid="13"/>
                                        </p:tgtEl>
                                        <p:attrNameLst>
                                          <p:attrName>fillcolor</p:attrName>
                                        </p:attrNameLst>
                                      </p:cBhvr>
                                      <p:by>
                                        <p:hsl h="7200000" s="0" l="0"/>
                                      </p:by>
                                    </p:animClr>
                                    <p:animClr clrSpc="hsl" dir="cw">
                                      <p:cBhvr>
                                        <p:cTn id="81" dur="500" fill="hold"/>
                                        <p:tgtEl>
                                          <p:spTgt spid="13"/>
                                        </p:tgtEl>
                                        <p:attrNameLst>
                                          <p:attrName>stroke.color</p:attrName>
                                        </p:attrNameLst>
                                      </p:cBhvr>
                                      <p:by>
                                        <p:hsl h="7200000" s="0" l="0"/>
                                      </p:by>
                                    </p:animClr>
                                    <p:set>
                                      <p:cBhvr>
                                        <p:cTn id="82" dur="500" fill="hold"/>
                                        <p:tgtEl>
                                          <p:spTgt spid="13"/>
                                        </p:tgtEl>
                                        <p:attrNameLst>
                                          <p:attrName>fill.type</p:attrName>
                                        </p:attrNameLst>
                                      </p:cBhvr>
                                      <p:to>
                                        <p:strVal val="solid"/>
                                      </p:to>
                                    </p:set>
                                  </p:childTnLst>
                                  <p:subTnLst>
                                    <p:audio>
                                      <p:cMediaNode>
                                        <p:cTn display="0" masterRel="sameClick">
                                          <p:stCondLst>
                                            <p:cond evt="begin" delay="0">
                                              <p:tn val="7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4"/>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6"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4111150" y="3238627"/>
              <a:ext cx="3017059" cy="310288"/>
            </a:xfrm>
            <a:prstGeom prst="rect">
              <a:avLst/>
            </a:prstGeom>
          </p:spPr>
          <p:txBody>
            <a:bodyPr wrap="none">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VẬN</a:t>
              </a:r>
              <a:r>
                <a:rPr kumimoji="0" lang="en-US" altLang="zh-CN" sz="6000" b="1" i="0" u="none" strike="noStrike" kern="1200" cap="none" spc="0" normalizeH="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DỤNG</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11241321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38915"/>
            <a:ext cx="12192000" cy="6858000"/>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14" name="矩形 13"/>
          <p:cNvSpPr/>
          <p:nvPr/>
        </p:nvSpPr>
        <p:spPr>
          <a:xfrm>
            <a:off x="2666868" y="927309"/>
            <a:ext cx="4789335" cy="5131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44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Vận dụng</a:t>
            </a:r>
          </a:p>
        </p:txBody>
      </p:sp>
      <p:pic>
        <p:nvPicPr>
          <p:cNvPr id="13" name="图片 4">
            <a:extLst>
              <a:ext uri="{FF2B5EF4-FFF2-40B4-BE49-F238E27FC236}">
                <a16:creationId xmlns:a16="http://schemas.microsoft.com/office/drawing/2014/main" id="{4FB53D08-BFDC-4FF7-971B-679DFF2939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2306" y="1854790"/>
            <a:ext cx="5204768" cy="3148419"/>
          </a:xfrm>
          <a:prstGeom prst="rect">
            <a:avLst/>
          </a:prstGeom>
        </p:spPr>
      </p:pic>
      <p:sp>
        <p:nvSpPr>
          <p:cNvPr id="15" name="文本框 9">
            <a:extLst>
              <a:ext uri="{FF2B5EF4-FFF2-40B4-BE49-F238E27FC236}">
                <a16:creationId xmlns:a16="http://schemas.microsoft.com/office/drawing/2014/main" id="{D3E1D97E-B15B-4849-90A5-025E63D9604D}"/>
              </a:ext>
            </a:extLst>
          </p:cNvPr>
          <p:cNvSpPr txBox="1"/>
          <p:nvPr/>
        </p:nvSpPr>
        <p:spPr>
          <a:xfrm>
            <a:off x="6029412" y="2361773"/>
            <a:ext cx="3968112" cy="1815882"/>
          </a:xfrm>
          <a:prstGeom prst="rect">
            <a:avLst/>
          </a:prstGeom>
          <a:noFill/>
        </p:spPr>
        <p:txBody>
          <a:bodyPr wrap="square" rtlCol="0">
            <a:spAutoFit/>
          </a:bodyPr>
          <a:lstStyle/>
          <a:p>
            <a:pPr lvl="0" algn="just">
              <a:defRPr/>
            </a:pPr>
            <a:r>
              <a:rPr lang="vi-VN" sz="2800" b="1">
                <a:solidFill>
                  <a:srgbClr val="C00000"/>
                </a:solidFill>
                <a:latin typeface="Times New Roman" panose="02020603050405020304" pitchFamily="18" charset="0"/>
                <a:cs typeface="Times New Roman" panose="02020603050405020304" pitchFamily="18" charset="0"/>
              </a:rPr>
              <a:t>Viết đoạn văn nêu cảm nhận về ước mơ được thể hiện trong văn bản “Những cánh buồm”</a:t>
            </a:r>
            <a:endPar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7" name="图片 3">
            <a:extLst>
              <a:ext uri="{FF2B5EF4-FFF2-40B4-BE49-F238E27FC236}">
                <a16:creationId xmlns:a16="http://schemas.microsoft.com/office/drawing/2014/main" id="{5291FFCA-68F5-4AC5-8C95-FD48DE04EF8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36920" y="2696017"/>
            <a:ext cx="4373364" cy="3482788"/>
          </a:xfrm>
          <a:prstGeom prst="rect">
            <a:avLst/>
          </a:prstGeom>
        </p:spPr>
      </p:pic>
      <p:pic>
        <p:nvPicPr>
          <p:cNvPr id="18" name="图片 21">
            <a:extLst>
              <a:ext uri="{FF2B5EF4-FFF2-40B4-BE49-F238E27FC236}">
                <a16:creationId xmlns:a16="http://schemas.microsoft.com/office/drawing/2014/main" id="{FEB16193-2718-47B2-8059-68B35D5B40D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750889" y="4684638"/>
            <a:ext cx="4182451" cy="1261169"/>
          </a:xfrm>
          <a:prstGeom prst="rect">
            <a:avLst/>
          </a:prstGeom>
        </p:spPr>
      </p:pic>
    </p:spTree>
    <p:extLst>
      <p:ext uri="{BB962C8B-B14F-4D97-AF65-F5344CB8AC3E}">
        <p14:creationId xmlns:p14="http://schemas.microsoft.com/office/powerpoint/2010/main" val="7195500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1500"/>
                            </p:stCondLst>
                            <p:childTnLst>
                              <p:par>
                                <p:cTn id="19" presetID="2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edge">
                                      <p:cBhvr>
                                        <p:cTn id="21" dur="2000"/>
                                        <p:tgtEl>
                                          <p:spTgt spid="13"/>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14" presetClass="entr" presetSubtype="1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grpSp>
        <p:nvGrpSpPr>
          <p:cNvPr id="3" name="组合 2"/>
          <p:cNvGrpSpPr/>
          <p:nvPr/>
        </p:nvGrpSpPr>
        <p:grpSpPr>
          <a:xfrm>
            <a:off x="-658076" y="-766744"/>
            <a:ext cx="14082917" cy="2788753"/>
            <a:chOff x="-1624573" y="-1185864"/>
            <a:chExt cx="15732064" cy="3115323"/>
          </a:xfrm>
        </p:grpSpPr>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
        <p:nvSpPr>
          <p:cNvPr id="9" name="Rectangle 8"/>
          <p:cNvSpPr/>
          <p:nvPr/>
        </p:nvSpPr>
        <p:spPr>
          <a:xfrm>
            <a:off x="966056" y="339998"/>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thức</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727255" y="871933"/>
            <a:ext cx="6037230" cy="461665"/>
          </a:xfrm>
          <a:prstGeom prst="rect">
            <a:avLst/>
          </a:prstGeom>
        </p:spPr>
        <p:txBody>
          <a:bodyPr wrap="none">
            <a:spAutoFit/>
          </a:bodyPr>
          <a:lstStyle/>
          <a:p>
            <a:pPr lvl="0" algn="just">
              <a:defRPr/>
            </a:pPr>
            <a:r>
              <a:rPr lang="en-US" sz="24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ảm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hình thức, dung lượng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 văn;      </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863526" y="1375315"/>
            <a:ext cx="4851008" cy="461665"/>
          </a:xfrm>
          <a:prstGeom prst="rect">
            <a:avLst/>
          </a:prstGeom>
        </p:spPr>
        <p:txBody>
          <a:bodyPr wrap="none">
            <a:spAutoFit/>
          </a:bodyPr>
          <a:lstStyle/>
          <a:p>
            <a:pPr lvl="0" algn="just">
              <a:defRPr/>
            </a:pPr>
            <a:r>
              <a:rPr lang="en-US" sz="24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ảm </a:t>
            </a: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 trúc ngữ pháp của câu.</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863526" y="1826313"/>
            <a:ext cx="4935967" cy="461665"/>
          </a:xfrm>
          <a:prstGeom prst="rect">
            <a:avLst/>
          </a:prstGeom>
        </p:spPr>
        <p:txBody>
          <a:bodyPr wrap="none">
            <a:spAutoFit/>
          </a:bodyPr>
          <a:lstStyle/>
          <a:p>
            <a:pPr lvl="0" algn="just">
              <a:defRPr/>
            </a:pPr>
            <a:r>
              <a:rPr lang="en-US" sz="240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ngữ phù hợp, diễn đạt trong sáng.</a:t>
            </a:r>
            <a:endParaRPr lang="en-US" sz="2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p:cNvSpPr/>
          <p:nvPr/>
        </p:nvSpPr>
        <p:spPr>
          <a:xfrm>
            <a:off x="966056" y="2372891"/>
            <a:ext cx="8825753" cy="1200329"/>
          </a:xfrm>
          <a:prstGeom prst="rect">
            <a:avLst/>
          </a:prstGeom>
        </p:spPr>
        <p:txBody>
          <a:bodyPr wrap="square">
            <a:spAutoFit/>
          </a:bodyPr>
          <a:lstStyle/>
          <a:p>
            <a:pPr lvl="0" algn="just"/>
            <a:r>
              <a:rPr kumimoji="0" lang="en-US" sz="2400" b="1" i="1"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Về</a:t>
            </a:r>
            <a:r>
              <a:rPr kumimoji="0" lang="en-US" sz="2400" b="1" i="1"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nội dung: </a:t>
            </a:r>
            <a:r>
              <a:rPr lang="vi-VN" sz="2400" b="1"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a:t>
            </a:r>
            <a:r>
              <a:rPr lang="vi-VN" sz="24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 về ước mơ được thể hiện trong văn bản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966056" y="3196425"/>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Giới thiệu cảm nhận chung về bài thơ.        </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966055" y="3657100"/>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Biểu cảm về từ ngữ, hình ảnh trong bài thơ.</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1091873" y="4250791"/>
            <a:ext cx="8825753"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400" u="none" strike="noStrike" kern="1200" cap="none" spc="0" normalizeH="0" noProof="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Gía trị sâu sắc của bài thơ trong cuộc sống.</a:t>
            </a:r>
            <a:endParaRPr kumimoji="0" lang="en-US" sz="240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25269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1" grpId="0"/>
      <p:bldP spid="17"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1CB1B71-DB49-4929-B595-196C09D6098C}"/>
              </a:ext>
            </a:extLst>
          </p:cNvPr>
          <p:cNvSpPr txBox="1"/>
          <p:nvPr/>
        </p:nvSpPr>
        <p:spPr>
          <a:xfrm>
            <a:off x="4381791" y="356106"/>
            <a:ext cx="3377849"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Hướng</a:t>
            </a:r>
            <a:r>
              <a:rPr kumimoji="0" lang="en-US" altLang="zh-CN" sz="3200" b="1" i="0" u="none" strike="noStrike" kern="1200" cap="none" spc="0" normalizeH="0" noProof="0" smtClean="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dẫn tự học</a:t>
            </a:r>
            <a:endParaRPr kumimoji="0" lang="zh-CN" altLang="en-US" sz="3200" b="1" i="0" u="none" strike="noStrike" kern="1200" cap="none" spc="0" normalizeH="0" baseline="0" noProof="0" dirty="0">
              <a:ln>
                <a:noFill/>
              </a:ln>
              <a:solidFill>
                <a:srgbClr val="476D9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F418AEF6-013F-468C-9A35-BEFAD1375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52" y="379099"/>
            <a:ext cx="569956" cy="768656"/>
          </a:xfrm>
          <a:prstGeom prst="rect">
            <a:avLst/>
          </a:prstGeom>
        </p:spPr>
      </p:pic>
      <p:sp>
        <p:nvSpPr>
          <p:cNvPr id="4" name="任意多边形: 形状 3">
            <a:extLst>
              <a:ext uri="{FF2B5EF4-FFF2-40B4-BE49-F238E27FC236}">
                <a16:creationId xmlns:a16="http://schemas.microsoft.com/office/drawing/2014/main" id="{B8E8DC82-972E-41BA-805D-3636F4DB4DD9}"/>
              </a:ext>
            </a:extLst>
          </p:cNvPr>
          <p:cNvSpPr/>
          <p:nvPr/>
        </p:nvSpPr>
        <p:spPr>
          <a:xfrm>
            <a:off x="3182240" y="526066"/>
            <a:ext cx="6998311" cy="707943"/>
          </a:xfrm>
          <a:custGeom>
            <a:avLst/>
            <a:gdLst>
              <a:gd name="connsiteX0" fmla="*/ 0 w 4813300"/>
              <a:gd name="connsiteY0" fmla="*/ 415628 h 707943"/>
              <a:gd name="connsiteX1" fmla="*/ 1066800 w 4813300"/>
              <a:gd name="connsiteY1" fmla="*/ 707728 h 707943"/>
              <a:gd name="connsiteX2" fmla="*/ 1981200 w 4813300"/>
              <a:gd name="connsiteY2" fmla="*/ 466428 h 707943"/>
              <a:gd name="connsiteX3" fmla="*/ 3136900 w 4813300"/>
              <a:gd name="connsiteY3" fmla="*/ 669628 h 707943"/>
              <a:gd name="connsiteX4" fmla="*/ 4241800 w 4813300"/>
              <a:gd name="connsiteY4" fmla="*/ 225128 h 707943"/>
              <a:gd name="connsiteX5" fmla="*/ 4013200 w 4813300"/>
              <a:gd name="connsiteY5" fmla="*/ 9228 h 707943"/>
              <a:gd name="connsiteX6" fmla="*/ 4203700 w 4813300"/>
              <a:gd name="connsiteY6" fmla="*/ 517228 h 707943"/>
              <a:gd name="connsiteX7" fmla="*/ 4813300 w 4813300"/>
              <a:gd name="connsiteY7" fmla="*/ 364828 h 707943"/>
              <a:gd name="connsiteX8" fmla="*/ 4813300 w 4813300"/>
              <a:gd name="connsiteY8" fmla="*/ 364828 h 70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300" h="707943">
                <a:moveTo>
                  <a:pt x="0" y="415628"/>
                </a:moveTo>
                <a:cubicBezTo>
                  <a:pt x="368300" y="557444"/>
                  <a:pt x="736600" y="699261"/>
                  <a:pt x="1066800" y="707728"/>
                </a:cubicBezTo>
                <a:cubicBezTo>
                  <a:pt x="1397000" y="716195"/>
                  <a:pt x="1636183" y="472778"/>
                  <a:pt x="1981200" y="466428"/>
                </a:cubicBezTo>
                <a:cubicBezTo>
                  <a:pt x="2326217" y="460078"/>
                  <a:pt x="2760133" y="709845"/>
                  <a:pt x="3136900" y="669628"/>
                </a:cubicBezTo>
                <a:cubicBezTo>
                  <a:pt x="3513667" y="629411"/>
                  <a:pt x="4095750" y="335195"/>
                  <a:pt x="4241800" y="225128"/>
                </a:cubicBezTo>
                <a:cubicBezTo>
                  <a:pt x="4387850" y="115061"/>
                  <a:pt x="4019550" y="-39455"/>
                  <a:pt x="4013200" y="9228"/>
                </a:cubicBezTo>
                <a:cubicBezTo>
                  <a:pt x="4006850" y="57911"/>
                  <a:pt x="4070350" y="457961"/>
                  <a:pt x="4203700" y="517228"/>
                </a:cubicBezTo>
                <a:cubicBezTo>
                  <a:pt x="4337050" y="576495"/>
                  <a:pt x="4813300" y="364828"/>
                  <a:pt x="4813300" y="364828"/>
                </a:cubicBezTo>
                <a:lnTo>
                  <a:pt x="4813300" y="364828"/>
                </a:lnTo>
              </a:path>
            </a:pathLst>
          </a:custGeom>
          <a:noFill/>
          <a:ln w="12700">
            <a:solidFill>
              <a:srgbClr val="3C6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pic>
        <p:nvPicPr>
          <p:cNvPr id="5" name="图片 4">
            <a:extLst>
              <a:ext uri="{FF2B5EF4-FFF2-40B4-BE49-F238E27FC236}">
                <a16:creationId xmlns:a16="http://schemas.microsoft.com/office/drawing/2014/main" id="{375A3F24-2F0F-46C5-9038-899E37C199C3}"/>
              </a:ext>
            </a:extLst>
          </p:cNvPr>
          <p:cNvPicPr>
            <a:picLocks noChangeAspect="1"/>
          </p:cNvPicPr>
          <p:nvPr/>
        </p:nvPicPr>
        <p:blipFill rotWithShape="1">
          <a:blip r:embed="rId4">
            <a:extLst>
              <a:ext uri="{28A0092B-C50C-407E-A947-70E740481C1C}">
                <a14:useLocalDpi xmlns:a14="http://schemas.microsoft.com/office/drawing/2010/main" val="0"/>
              </a:ext>
            </a:extLst>
          </a:blip>
          <a:srcRect t="75385"/>
          <a:stretch/>
        </p:blipFill>
        <p:spPr>
          <a:xfrm flipH="1" flipV="1">
            <a:off x="0" y="5638800"/>
            <a:ext cx="12192000" cy="1219200"/>
          </a:xfrm>
          <a:prstGeom prst="rect">
            <a:avLst/>
          </a:prstGeom>
        </p:spPr>
      </p:pic>
      <p:pic>
        <p:nvPicPr>
          <p:cNvPr id="7" name="图片 6">
            <a:extLst>
              <a:ext uri="{FF2B5EF4-FFF2-40B4-BE49-F238E27FC236}">
                <a16:creationId xmlns:a16="http://schemas.microsoft.com/office/drawing/2014/main" id="{D5DBD79B-4E30-427A-88CF-09ECA71357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71" y="1816411"/>
            <a:ext cx="1306050" cy="1036327"/>
          </a:xfrm>
          <a:prstGeom prst="rect">
            <a:avLst/>
          </a:prstGeom>
        </p:spPr>
      </p:pic>
      <p:pic>
        <p:nvPicPr>
          <p:cNvPr id="8" name="图片 7">
            <a:extLst>
              <a:ext uri="{FF2B5EF4-FFF2-40B4-BE49-F238E27FC236}">
                <a16:creationId xmlns:a16="http://schemas.microsoft.com/office/drawing/2014/main" id="{D6816C85-3BA3-40AD-A2F5-3306650294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3996" y="4287190"/>
            <a:ext cx="1306050" cy="1070820"/>
          </a:xfrm>
          <a:prstGeom prst="rect">
            <a:avLst/>
          </a:prstGeom>
        </p:spPr>
      </p:pic>
      <p:pic>
        <p:nvPicPr>
          <p:cNvPr id="9" name="图片 8">
            <a:extLst>
              <a:ext uri="{FF2B5EF4-FFF2-40B4-BE49-F238E27FC236}">
                <a16:creationId xmlns:a16="http://schemas.microsoft.com/office/drawing/2014/main" id="{C915DE01-409C-48A8-B278-24405E42E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1251" y="2073276"/>
            <a:ext cx="1306050" cy="1070820"/>
          </a:xfrm>
          <a:prstGeom prst="rect">
            <a:avLst/>
          </a:prstGeom>
        </p:spPr>
      </p:pic>
      <p:pic>
        <p:nvPicPr>
          <p:cNvPr id="10" name="图片 9">
            <a:extLst>
              <a:ext uri="{FF2B5EF4-FFF2-40B4-BE49-F238E27FC236}">
                <a16:creationId xmlns:a16="http://schemas.microsoft.com/office/drawing/2014/main" id="{63271161-5C21-4990-92BC-1CEBDF54A4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1251" y="4287190"/>
            <a:ext cx="1306050" cy="1070820"/>
          </a:xfrm>
          <a:prstGeom prst="rect">
            <a:avLst/>
          </a:prstGeom>
        </p:spPr>
      </p:pic>
      <p:grpSp>
        <p:nvGrpSpPr>
          <p:cNvPr id="6" name="组合 5">
            <a:extLst>
              <a:ext uri="{FF2B5EF4-FFF2-40B4-BE49-F238E27FC236}">
                <a16:creationId xmlns:a16="http://schemas.microsoft.com/office/drawing/2014/main" id="{FFA327BD-00B8-4683-80A9-B40872F65EF8}"/>
              </a:ext>
            </a:extLst>
          </p:cNvPr>
          <p:cNvGrpSpPr/>
          <p:nvPr/>
        </p:nvGrpSpPr>
        <p:grpSpPr>
          <a:xfrm>
            <a:off x="1939440" y="1858380"/>
            <a:ext cx="4156561" cy="1360184"/>
            <a:chOff x="2674775" y="2107016"/>
            <a:chExt cx="3676362" cy="1360184"/>
          </a:xfrm>
        </p:grpSpPr>
        <p:pic>
          <p:nvPicPr>
            <p:cNvPr id="12" name="图片 11">
              <a:extLst>
                <a:ext uri="{FF2B5EF4-FFF2-40B4-BE49-F238E27FC236}">
                  <a16:creationId xmlns:a16="http://schemas.microsoft.com/office/drawing/2014/main" id="{175A0B2C-8FBF-4F06-978F-0F2A12CCE5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897671" y="2107016"/>
              <a:ext cx="2207729" cy="745722"/>
            </a:xfrm>
            <a:prstGeom prst="rect">
              <a:avLst/>
            </a:prstGeom>
          </p:spPr>
        </p:pic>
        <p:grpSp>
          <p:nvGrpSpPr>
            <p:cNvPr id="16" name="组合 15">
              <a:extLst>
                <a:ext uri="{FF2B5EF4-FFF2-40B4-BE49-F238E27FC236}">
                  <a16:creationId xmlns:a16="http://schemas.microsoft.com/office/drawing/2014/main" id="{C45445B3-BEB3-4805-8FCD-A80AAF7F43CD}"/>
                </a:ext>
              </a:extLst>
            </p:cNvPr>
            <p:cNvGrpSpPr>
              <a:grpSpLocks/>
            </p:cNvGrpSpPr>
            <p:nvPr/>
          </p:nvGrpSpPr>
          <p:grpSpPr bwMode="auto">
            <a:xfrm>
              <a:off x="2674775" y="2300982"/>
              <a:ext cx="3676362" cy="1166218"/>
              <a:chOff x="788899" y="2264502"/>
              <a:chExt cx="4397894" cy="1166994"/>
            </a:xfrm>
          </p:grpSpPr>
          <p:sp>
            <p:nvSpPr>
              <p:cNvPr id="17" name="文本框 16">
                <a:extLst>
                  <a:ext uri="{FF2B5EF4-FFF2-40B4-BE49-F238E27FC236}">
                    <a16:creationId xmlns:a16="http://schemas.microsoft.com/office/drawing/2014/main" id="{C7C55ACD-9217-4D85-B313-572CE9A44206}"/>
                  </a:ext>
                </a:extLst>
              </p:cNvPr>
              <p:cNvSpPr txBox="1"/>
              <p:nvPr/>
            </p:nvSpPr>
            <p:spPr>
              <a:xfrm>
                <a:off x="1356917" y="2264502"/>
                <a:ext cx="1493881" cy="523568"/>
              </a:xfrm>
              <a:prstGeom prst="rect">
                <a:avLst/>
              </a:prstGeom>
              <a:noFill/>
            </p:spPr>
            <p:txBody>
              <a:bodyPr>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a:extLst>
                  <a:ext uri="{FF2B5EF4-FFF2-40B4-BE49-F238E27FC236}">
                    <a16:creationId xmlns:a16="http://schemas.microsoft.com/office/drawing/2014/main" id="{4474850D-EBC0-4C55-9692-C095C1B74F40}"/>
                  </a:ext>
                </a:extLst>
              </p:cNvPr>
              <p:cNvSpPr txBox="1"/>
              <p:nvPr/>
            </p:nvSpPr>
            <p:spPr>
              <a:xfrm>
                <a:off x="788899" y="2907928"/>
                <a:ext cx="4397894" cy="523568"/>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Xem lại</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nội dung bài học</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8" name="组合 27">
            <a:extLst>
              <a:ext uri="{FF2B5EF4-FFF2-40B4-BE49-F238E27FC236}">
                <a16:creationId xmlns:a16="http://schemas.microsoft.com/office/drawing/2014/main" id="{E1E57575-F6CD-4EBC-B499-A2A2FC420307}"/>
              </a:ext>
            </a:extLst>
          </p:cNvPr>
          <p:cNvGrpSpPr/>
          <p:nvPr/>
        </p:nvGrpSpPr>
        <p:grpSpPr>
          <a:xfrm>
            <a:off x="2674775" y="4387879"/>
            <a:ext cx="3215975" cy="1763746"/>
            <a:chOff x="2674775" y="4156752"/>
            <a:chExt cx="3215975" cy="1763746"/>
          </a:xfrm>
        </p:grpSpPr>
        <p:pic>
          <p:nvPicPr>
            <p:cNvPr id="14" name="图片 13">
              <a:extLst>
                <a:ext uri="{FF2B5EF4-FFF2-40B4-BE49-F238E27FC236}">
                  <a16:creationId xmlns:a16="http://schemas.microsoft.com/office/drawing/2014/main" id="{C872BC8E-62C2-4D7B-A461-52AFD1F713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2897671" y="4156752"/>
              <a:ext cx="2207729" cy="745722"/>
            </a:xfrm>
            <a:prstGeom prst="rect">
              <a:avLst/>
            </a:prstGeom>
          </p:spPr>
        </p:pic>
        <p:grpSp>
          <p:nvGrpSpPr>
            <p:cNvPr id="19" name="组合 18">
              <a:extLst>
                <a:ext uri="{FF2B5EF4-FFF2-40B4-BE49-F238E27FC236}">
                  <a16:creationId xmlns:a16="http://schemas.microsoft.com/office/drawing/2014/main" id="{FA4C2B0E-D8B5-47CB-9983-FDC344CB0E19}"/>
                </a:ext>
              </a:extLst>
            </p:cNvPr>
            <p:cNvGrpSpPr>
              <a:grpSpLocks/>
            </p:cNvGrpSpPr>
            <p:nvPr/>
          </p:nvGrpSpPr>
          <p:grpSpPr bwMode="auto">
            <a:xfrm>
              <a:off x="2674775" y="4344458"/>
              <a:ext cx="3215975" cy="1576040"/>
              <a:chOff x="788899" y="2285581"/>
              <a:chExt cx="3847151" cy="1577089"/>
            </a:xfrm>
          </p:grpSpPr>
          <p:sp>
            <p:nvSpPr>
              <p:cNvPr id="20" name="文本框 19">
                <a:extLst>
                  <a:ext uri="{FF2B5EF4-FFF2-40B4-BE49-F238E27FC236}">
                    <a16:creationId xmlns:a16="http://schemas.microsoft.com/office/drawing/2014/main" id="{4A6D6027-DEE1-46FB-938D-6406DE6E3521}"/>
                  </a:ext>
                </a:extLst>
              </p:cNvPr>
              <p:cNvSpPr txBox="1"/>
              <p:nvPr/>
            </p:nvSpPr>
            <p:spPr>
              <a:xfrm>
                <a:off x="1361076" y="2285581"/>
                <a:ext cx="1881824"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a:extLst>
                  <a:ext uri="{FF2B5EF4-FFF2-40B4-BE49-F238E27FC236}">
                    <a16:creationId xmlns:a16="http://schemas.microsoft.com/office/drawing/2014/main" id="{96819B8E-C4C5-4561-8741-E1D5EE05C647}"/>
                  </a:ext>
                </a:extLst>
              </p:cNvPr>
              <p:cNvSpPr txBox="1"/>
              <p:nvPr/>
            </p:nvSpPr>
            <p:spPr>
              <a:xfrm>
                <a:off x="788899" y="2907928"/>
                <a:ext cx="3847151"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Hoàn</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thành bài tập vào vở.</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grpSp>
        <p:nvGrpSpPr>
          <p:cNvPr id="11" name="组合 10">
            <a:extLst>
              <a:ext uri="{FF2B5EF4-FFF2-40B4-BE49-F238E27FC236}">
                <a16:creationId xmlns:a16="http://schemas.microsoft.com/office/drawing/2014/main" id="{4225F4CB-D371-4233-BF18-B057075B7CC0}"/>
              </a:ext>
            </a:extLst>
          </p:cNvPr>
          <p:cNvGrpSpPr/>
          <p:nvPr/>
        </p:nvGrpSpPr>
        <p:grpSpPr>
          <a:xfrm>
            <a:off x="7788275" y="2107016"/>
            <a:ext cx="3027525" cy="2362542"/>
            <a:chOff x="7788275" y="2107016"/>
            <a:chExt cx="3027525" cy="2362542"/>
          </a:xfrm>
        </p:grpSpPr>
        <p:pic>
          <p:nvPicPr>
            <p:cNvPr id="13" name="图片 12">
              <a:extLst>
                <a:ext uri="{FF2B5EF4-FFF2-40B4-BE49-F238E27FC236}">
                  <a16:creationId xmlns:a16="http://schemas.microsoft.com/office/drawing/2014/main" id="{FFBF78E5-30A2-40C4-A496-3EA5C47DFF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7788275" y="2107016"/>
              <a:ext cx="2207729" cy="745722"/>
            </a:xfrm>
            <a:prstGeom prst="rect">
              <a:avLst/>
            </a:prstGeom>
          </p:spPr>
        </p:pic>
        <p:grpSp>
          <p:nvGrpSpPr>
            <p:cNvPr id="22" name="组合 21">
              <a:extLst>
                <a:ext uri="{FF2B5EF4-FFF2-40B4-BE49-F238E27FC236}">
                  <a16:creationId xmlns:a16="http://schemas.microsoft.com/office/drawing/2014/main" id="{F06EC743-2413-45CA-A55B-8F4A2E7BF852}"/>
                </a:ext>
              </a:extLst>
            </p:cNvPr>
            <p:cNvGrpSpPr>
              <a:grpSpLocks/>
            </p:cNvGrpSpPr>
            <p:nvPr/>
          </p:nvGrpSpPr>
          <p:grpSpPr bwMode="auto">
            <a:xfrm>
              <a:off x="7788275" y="2329517"/>
              <a:ext cx="3027525" cy="2140041"/>
              <a:chOff x="874084" y="2293056"/>
              <a:chExt cx="3621715" cy="2141466"/>
            </a:xfrm>
          </p:grpSpPr>
          <p:sp>
            <p:nvSpPr>
              <p:cNvPr id="23" name="文本框 22">
                <a:extLst>
                  <a:ext uri="{FF2B5EF4-FFF2-40B4-BE49-F238E27FC236}">
                    <a16:creationId xmlns:a16="http://schemas.microsoft.com/office/drawing/2014/main" id="{F9809266-159C-463B-A83C-8A40FCC1E6D8}"/>
                  </a:ext>
                </a:extLst>
              </p:cNvPr>
              <p:cNvSpPr txBox="1"/>
              <p:nvPr/>
            </p:nvSpPr>
            <p:spPr>
              <a:xfrm>
                <a:off x="1306962" y="2293056"/>
                <a:ext cx="187284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cũ:</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a:extLst>
                  <a:ext uri="{FF2B5EF4-FFF2-40B4-BE49-F238E27FC236}">
                    <a16:creationId xmlns:a16="http://schemas.microsoft.com/office/drawing/2014/main" id="{1917A7B4-2426-4FCE-BF46-80E705BA23B3}"/>
                  </a:ext>
                </a:extLst>
              </p:cNvPr>
              <p:cNvSpPr txBox="1"/>
              <p:nvPr/>
            </p:nvSpPr>
            <p:spPr>
              <a:xfrm>
                <a:off x="874084" y="3048605"/>
                <a:ext cx="3621715" cy="1385917"/>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Sưu</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tầm các thể loại khác viết về tình cha con.</a:t>
                </a:r>
                <a:endParaRPr kumimoji="0" lang="en-US" altLang="zh-CN" sz="1600" b="0" i="0" u="none" strike="noStrike" kern="1200" cap="none" spc="0" normalizeH="0" baseline="0" noProof="0" dirty="0">
                  <a:ln>
                    <a:noFill/>
                  </a:ln>
                  <a:solidFill>
                    <a:srgbClr val="000000">
                      <a:lumMod val="65000"/>
                      <a:lumOff val="3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29" name="组合 28">
            <a:extLst>
              <a:ext uri="{FF2B5EF4-FFF2-40B4-BE49-F238E27FC236}">
                <a16:creationId xmlns:a16="http://schemas.microsoft.com/office/drawing/2014/main" id="{0384A6FB-F813-43B2-91CE-27883DDFEEC7}"/>
              </a:ext>
            </a:extLst>
          </p:cNvPr>
          <p:cNvGrpSpPr/>
          <p:nvPr/>
        </p:nvGrpSpPr>
        <p:grpSpPr>
          <a:xfrm>
            <a:off x="7717066" y="4387879"/>
            <a:ext cx="3612195" cy="1763745"/>
            <a:chOff x="7717066" y="4156752"/>
            <a:chExt cx="3612195" cy="1763745"/>
          </a:xfrm>
        </p:grpSpPr>
        <p:pic>
          <p:nvPicPr>
            <p:cNvPr id="15" name="图片 14">
              <a:extLst>
                <a:ext uri="{FF2B5EF4-FFF2-40B4-BE49-F238E27FC236}">
                  <a16:creationId xmlns:a16="http://schemas.microsoft.com/office/drawing/2014/main" id="{3E676843-C6EB-4547-B384-CDCC2CF241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p:blipFill>
          <p:spPr>
            <a:xfrm>
              <a:off x="7788275" y="4156752"/>
              <a:ext cx="2207729" cy="745722"/>
            </a:xfrm>
            <a:prstGeom prst="rect">
              <a:avLst/>
            </a:prstGeom>
          </p:spPr>
        </p:pic>
        <p:grpSp>
          <p:nvGrpSpPr>
            <p:cNvPr id="25" name="组合 24">
              <a:extLst>
                <a:ext uri="{FF2B5EF4-FFF2-40B4-BE49-F238E27FC236}">
                  <a16:creationId xmlns:a16="http://schemas.microsoft.com/office/drawing/2014/main" id="{2385B46A-69E6-4BD4-9B9B-AAD1335C5C16}"/>
                </a:ext>
              </a:extLst>
            </p:cNvPr>
            <p:cNvGrpSpPr>
              <a:grpSpLocks/>
            </p:cNvGrpSpPr>
            <p:nvPr/>
          </p:nvGrpSpPr>
          <p:grpSpPr bwMode="auto">
            <a:xfrm>
              <a:off x="7717066" y="4366832"/>
              <a:ext cx="3612195" cy="1553665"/>
              <a:chOff x="788899" y="2307971"/>
              <a:chExt cx="4321134" cy="1554699"/>
            </a:xfrm>
          </p:grpSpPr>
          <p:sp>
            <p:nvSpPr>
              <p:cNvPr id="26" name="文本框 25">
                <a:extLst>
                  <a:ext uri="{FF2B5EF4-FFF2-40B4-BE49-F238E27FC236}">
                    <a16:creationId xmlns:a16="http://schemas.microsoft.com/office/drawing/2014/main" id="{A52F3506-B689-478E-B901-62CD2DA54243}"/>
                  </a:ext>
                </a:extLst>
              </p:cNvPr>
              <p:cNvSpPr txBox="1"/>
              <p:nvPr/>
            </p:nvSpPr>
            <p:spPr>
              <a:xfrm>
                <a:off x="1341202" y="2307971"/>
                <a:ext cx="1838602" cy="523568"/>
              </a:xfrm>
              <a:prstGeom prst="rect">
                <a:avLst/>
              </a:prstGeom>
              <a:noFill/>
            </p:spPr>
            <p:txBody>
              <a:bodyPr wrap="square">
                <a:spAutoFit/>
                <a:scene3d>
                  <a:camera prst="orthographicFront"/>
                  <a:lightRig rig="threePt" dir="t"/>
                </a:scene3d>
                <a:sp3d contourW="12700"/>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altLang="zh-CN" sz="2800" b="1" i="0" u="none" strike="noStrike" kern="1200" cap="none" spc="0" normalizeH="0" noProof="0" smtClean="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mới</a:t>
                </a:r>
                <a:endParaRPr kumimoji="0" lang="zh-C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6">
                <a:extLst>
                  <a:ext uri="{FF2B5EF4-FFF2-40B4-BE49-F238E27FC236}">
                    <a16:creationId xmlns:a16="http://schemas.microsoft.com/office/drawing/2014/main" id="{D41C40DF-E432-4330-BD22-E76E3F6B4167}"/>
                  </a:ext>
                </a:extLst>
              </p:cNvPr>
              <p:cNvSpPr txBox="1"/>
              <p:nvPr/>
            </p:nvSpPr>
            <p:spPr>
              <a:xfrm>
                <a:off x="788899" y="2907928"/>
                <a:ext cx="4321134" cy="954742"/>
              </a:xfrm>
              <a:prstGeom prst="rect">
                <a:avLst/>
              </a:prstGeom>
              <a:noFill/>
            </p:spPr>
            <p:txBody>
              <a:bodyPr wrap="square">
                <a:spAutoFit/>
                <a:scene3d>
                  <a:camera prst="orthographicFront"/>
                  <a:lightRig rig="threePt" dir="t"/>
                </a:scene3d>
                <a:sp3d contourW="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Chuẩn</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bị bài: Mây và sóng</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pic>
        <p:nvPicPr>
          <p:cNvPr id="31" name="图片 68">
            <a:extLst>
              <a:ext uri="{FF2B5EF4-FFF2-40B4-BE49-F238E27FC236}">
                <a16:creationId xmlns:a16="http://schemas.microsoft.com/office/drawing/2014/main" id="{1128C2EB-5570-417E-9846-A2D05657BEC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400088" y="526066"/>
            <a:ext cx="1566018" cy="1108172"/>
          </a:xfrm>
          <a:prstGeom prst="rect">
            <a:avLst/>
          </a:prstGeom>
        </p:spPr>
      </p:pic>
      <p:pic>
        <p:nvPicPr>
          <p:cNvPr id="32" name="图片 69">
            <a:extLst>
              <a:ext uri="{FF2B5EF4-FFF2-40B4-BE49-F238E27FC236}">
                <a16:creationId xmlns:a16="http://schemas.microsoft.com/office/drawing/2014/main" id="{249CA985-F8D0-4A5C-AF14-E21019E977B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52546" y="-34896"/>
            <a:ext cx="1105092" cy="782004"/>
          </a:xfrm>
          <a:prstGeom prst="rect">
            <a:avLst/>
          </a:prstGeom>
        </p:spPr>
      </p:pic>
      <p:pic>
        <p:nvPicPr>
          <p:cNvPr id="33" name="图片 74">
            <a:extLst>
              <a:ext uri="{FF2B5EF4-FFF2-40B4-BE49-F238E27FC236}">
                <a16:creationId xmlns:a16="http://schemas.microsoft.com/office/drawing/2014/main" id="{DCB34DF6-08B5-488E-AB50-C5E07F227D1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553993" y="2727221"/>
            <a:ext cx="1247331" cy="1621087"/>
          </a:xfrm>
          <a:prstGeom prst="rect">
            <a:avLst/>
          </a:prstGeom>
        </p:spPr>
      </p:pic>
      <p:pic>
        <p:nvPicPr>
          <p:cNvPr id="34" name="图片 74">
            <a:extLst>
              <a:ext uri="{FF2B5EF4-FFF2-40B4-BE49-F238E27FC236}">
                <a16:creationId xmlns:a16="http://schemas.microsoft.com/office/drawing/2014/main" id="{0A17D278-2CB7-4724-9E38-C6B0E2FCE0C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0056" y="5098805"/>
            <a:ext cx="1247331" cy="1621087"/>
          </a:xfrm>
          <a:prstGeom prst="rect">
            <a:avLst/>
          </a:prstGeom>
        </p:spPr>
      </p:pic>
    </p:spTree>
    <p:extLst>
      <p:ext uri="{BB962C8B-B14F-4D97-AF65-F5344CB8AC3E}">
        <p14:creationId xmlns:p14="http://schemas.microsoft.com/office/powerpoint/2010/main" val="371520116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par>
                                <p:cTn id="50" presetID="14" presetClass="entr" presetSubtype="1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par>
                                <p:cTn id="53" presetID="14" presetClass="entr" presetSubtype="1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14" presetClass="entr" presetSubtype="1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randombar(horizontal)">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52104" cy="4025241"/>
            <a:chOff x="3544591" y="2288934"/>
            <a:chExt cx="4164237"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642517" y="3056386"/>
              <a:ext cx="3954327" cy="56151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THANK YOU!</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8519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pic>
        <p:nvPicPr>
          <p:cNvPr id="16" name="图片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pic>
        <p:nvPicPr>
          <p:cNvPr id="23" name="图片 22">
            <a:extLst>
              <a:ext uri="{FF2B5EF4-FFF2-40B4-BE49-F238E27FC236}">
                <a16:creationId xmlns:a16="http://schemas.microsoft.com/office/drawing/2014/main" id="{EEE721E2-D490-4454-91F0-30BF14AB57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3095" y="1747550"/>
            <a:ext cx="4358421" cy="4358421"/>
          </a:xfrm>
          <a:prstGeom prst="rect">
            <a:avLst/>
          </a:prstGeom>
        </p:spPr>
      </p:pic>
      <p:sp>
        <p:nvSpPr>
          <p:cNvPr id="7" name="Rectangle 6">
            <a:extLst>
              <a:ext uri="{FF2B5EF4-FFF2-40B4-BE49-F238E27FC236}">
                <a16:creationId xmlns:a16="http://schemas.microsoft.com/office/drawing/2014/main" id="{0365D2BD-5E42-4A11-B997-AEE4A3E8C661}"/>
              </a:ext>
            </a:extLst>
          </p:cNvPr>
          <p:cNvSpPr/>
          <p:nvPr/>
        </p:nvSpPr>
        <p:spPr>
          <a:xfrm>
            <a:off x="4956809" y="1298246"/>
            <a:ext cx="6293097"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3778250" algn="l"/>
              </a:tabLst>
              <a:defRPr/>
            </a:pPr>
            <a:r>
              <a:rPr kumimoji="0" lang="en-US"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smtClean="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a:t>
            </a:r>
            <a:r>
              <a:rPr kumimoji="0" lang="vi-VN" sz="2800" b="1" i="1" u="none" strike="noStrike" kern="12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ai đã đã từng trách cha khô khan, hay đánh, hay mắng mình chưa? Ai đã và đang cho rằng chỉ mẹ là người thương ta? Các con ạ, tình yêu của cha dành cho con là vậy đó, không ồn ào mà thầm lặng; cha không có vòng tay âu yếm nhưng đổi lại cha có bờ vai vững chãi…Bài học hôm nay sẽ giúp các em hiểu hơn về tình thương yêu của cha dành cho con cái</a:t>
            </a:r>
            <a:endParaRPr kumimoji="0" lang="en-US" sz="2800" b="1" i="0" u="none" strike="noStrike" kern="1200" cap="none" spc="0" normalizeH="0" baseline="0" noProof="0">
              <a:ln>
                <a:noFill/>
              </a:ln>
              <a:solidFill>
                <a:srgbClr val="C0000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89057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6000" b="1" i="0" u="none" strike="noStrike" kern="1200" cap="none" spc="0" normalizeH="0" baseline="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HÌNH</a:t>
              </a:r>
              <a:r>
                <a:rPr kumimoji="0" lang="en-US" altLang="zh-CN" sz="6000" b="1" i="0" u="none" strike="noStrike" kern="1200" cap="none" spc="0" normalizeH="0" noProof="0" smtClean="0">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rPr>
                <a:t> THÀNH KIẾN THỨC</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119780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800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2277" y="824860"/>
            <a:ext cx="16036553" cy="7421295"/>
          </a:xfrm>
          <a:prstGeom prst="rect">
            <a:avLst/>
          </a:prstGeom>
        </p:spPr>
      </p:pic>
      <p:grpSp>
        <p:nvGrpSpPr>
          <p:cNvPr id="3" name="组合 2"/>
          <p:cNvGrpSpPr/>
          <p:nvPr/>
        </p:nvGrpSpPr>
        <p:grpSpPr>
          <a:xfrm>
            <a:off x="-1326561" y="-1120447"/>
            <a:ext cx="14082917" cy="2788753"/>
            <a:chOff x="-1624573" y="-1185864"/>
            <a:chExt cx="15732064" cy="3115323"/>
          </a:xfrm>
        </p:grpSpPr>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1624573" y="-1185863"/>
              <a:ext cx="6967196" cy="27019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a:off x="2199632" y="-1185864"/>
              <a:ext cx="8033180" cy="3115323"/>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7991755" y="-855662"/>
              <a:ext cx="6115736" cy="2371725"/>
            </a:xfrm>
            <a:prstGeom prst="rect">
              <a:avLst/>
            </a:prstGeom>
          </p:spPr>
        </p:pic>
      </p:grpSp>
      <p:grpSp>
        <p:nvGrpSpPr>
          <p:cNvPr id="18" name="组合 17"/>
          <p:cNvGrpSpPr/>
          <p:nvPr/>
        </p:nvGrpSpPr>
        <p:grpSpPr>
          <a:xfrm>
            <a:off x="-361355" y="690699"/>
            <a:ext cx="12804540" cy="7514969"/>
            <a:chOff x="-361355" y="690699"/>
            <a:chExt cx="12804540" cy="7514969"/>
          </a:xfrm>
        </p:grpSpPr>
        <p:pic>
          <p:nvPicPr>
            <p:cNvPr id="7" name="图片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61355" y="690699"/>
              <a:ext cx="5312749" cy="7514969"/>
            </a:xfrm>
            <a:prstGeom prst="rect">
              <a:avLst/>
            </a:prstGeom>
          </p:spPr>
        </p:pic>
        <p:pic>
          <p:nvPicPr>
            <p:cNvPr id="8" name="图片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7594884" y="694078"/>
              <a:ext cx="4848301" cy="6858000"/>
            </a:xfrm>
            <a:prstGeom prst="rect">
              <a:avLst/>
            </a:prstGeom>
          </p:spPr>
        </p:pic>
      </p:grpSp>
      <p:grpSp>
        <p:nvGrpSpPr>
          <p:cNvPr id="11" name="组合 10"/>
          <p:cNvGrpSpPr/>
          <p:nvPr/>
        </p:nvGrpSpPr>
        <p:grpSpPr>
          <a:xfrm>
            <a:off x="2950595" y="1799089"/>
            <a:ext cx="5991995" cy="4025241"/>
            <a:chOff x="3544591" y="2288934"/>
            <a:chExt cx="4192146" cy="2225384"/>
          </a:xfrm>
        </p:grpSpPr>
        <p:pic>
          <p:nvPicPr>
            <p:cNvPr id="12" name="图片 11"/>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544591" y="2288934"/>
              <a:ext cx="4164237" cy="2225384"/>
            </a:xfrm>
            <a:prstGeom prst="rect">
              <a:avLst/>
            </a:prstGeom>
          </p:spPr>
        </p:pic>
        <p:sp>
          <p:nvSpPr>
            <p:cNvPr id="13" name="矩形 12"/>
            <p:cNvSpPr/>
            <p:nvPr/>
          </p:nvSpPr>
          <p:spPr>
            <a:xfrm>
              <a:off x="3782410" y="2756114"/>
              <a:ext cx="3954327" cy="1071986"/>
            </a:xfrm>
            <a:prstGeom prst="rect">
              <a:avLst/>
            </a:prstGeom>
          </p:spPr>
          <p:txBody>
            <a:bodyPr wrap="square">
              <a:spAutoFit/>
            </a:bodyPr>
            <a:lstStyle/>
            <a:p>
              <a:pPr lvl="0" algn="ctr">
                <a:defRPr/>
              </a:pPr>
              <a:r>
                <a:rPr lang="en-US" altLang="zh-CN" sz="6000" b="1">
                  <a:solidFill>
                    <a:prstClr val="black">
                      <a:lumMod val="85000"/>
                      <a:lumOff val="15000"/>
                    </a:prstClr>
                  </a:solidFill>
                  <a:latin typeface="Times New Roman" panose="02020603050405020304" pitchFamily="18" charset="0"/>
                  <a:ea typeface="inpin heiti" charset="-122"/>
                  <a:cs typeface="Times New Roman" panose="02020603050405020304" pitchFamily="18" charset="0"/>
                </a:rPr>
                <a:t>I. Trải nghiệm cùng văn bản</a:t>
              </a:r>
              <a:endParaRPr kumimoji="0" lang="en-US" altLang="zh-CN" sz="5400" b="1" i="0" u="none" strike="noStrike" kern="1200" cap="none" spc="0" normalizeH="0" baseline="0" noProof="1">
                <a:ln>
                  <a:noFill/>
                </a:ln>
                <a:solidFill>
                  <a:prstClr val="black">
                    <a:lumMod val="85000"/>
                    <a:lumOff val="15000"/>
                  </a:prstClr>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grpSp>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00" y="206625"/>
            <a:ext cx="2852827" cy="1197220"/>
          </a:xfrm>
          <a:prstGeom prst="rect">
            <a:avLst/>
          </a:prstGeom>
        </p:spPr>
      </p:pic>
    </p:spTree>
    <p:extLst>
      <p:ext uri="{BB962C8B-B14F-4D97-AF65-F5344CB8AC3E}">
        <p14:creationId xmlns:p14="http://schemas.microsoft.com/office/powerpoint/2010/main" val="178004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330" y="0"/>
            <a:ext cx="12192000" cy="6858000"/>
          </a:xfrm>
          <a:prstGeom prst="rect">
            <a:avLst/>
          </a:prstGeom>
        </p:spPr>
      </p:pic>
      <p:grpSp>
        <p:nvGrpSpPr>
          <p:cNvPr id="3" name="组合 2"/>
          <p:cNvGrpSpPr/>
          <p:nvPr/>
        </p:nvGrpSpPr>
        <p:grpSpPr>
          <a:xfrm>
            <a:off x="-946641" y="-1078581"/>
            <a:ext cx="14082917" cy="2788753"/>
            <a:chOff x="-1624573" y="-1185864"/>
            <a:chExt cx="15732064" cy="3115323"/>
          </a:xfrm>
        </p:grpSpPr>
        <p:pic>
          <p:nvPicPr>
            <p:cNvPr id="4" name="文本框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rot="10800000">
              <a:off x="-1624573" y="-1185863"/>
              <a:ext cx="6967196" cy="27019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文本框 4"/>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rot="10800000">
              <a:off x="2199632" y="-1185864"/>
              <a:ext cx="8033180" cy="311532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文本框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rot="10800000">
              <a:off x="7991755" y="-855662"/>
              <a:ext cx="6115736" cy="237172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6" name="图片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488" y="236693"/>
            <a:ext cx="2317892" cy="972729"/>
          </a:xfrm>
          <a:prstGeom prst="rect">
            <a:avLst/>
          </a:prstGeom>
        </p:spPr>
      </p:pic>
      <p:sp>
        <p:nvSpPr>
          <p:cNvPr id="7" name="Rectangle 6"/>
          <p:cNvSpPr/>
          <p:nvPr/>
        </p:nvSpPr>
        <p:spPr>
          <a:xfrm>
            <a:off x="1333433" y="1135990"/>
            <a:ext cx="7380095" cy="646331"/>
          </a:xfrm>
          <a:prstGeom prst="rect">
            <a:avLst/>
          </a:prstGeom>
        </p:spPr>
        <p:txBody>
          <a:bodyPr wrap="square">
            <a:spAutoFit/>
          </a:bodyPr>
          <a:lstStyle/>
          <a:p>
            <a:pPr algn="just"/>
            <a:r>
              <a:rPr lang="vi-VN" sz="3600">
                <a:solidFill>
                  <a:srgbClr val="333333"/>
                </a:solidFill>
                <a:latin typeface="+mj-lt"/>
              </a:rPr>
              <a:t>- Đọc trôi chảy lưu loát toàn bài</a:t>
            </a:r>
            <a:r>
              <a:rPr lang="vi-VN" sz="3600" smtClean="0">
                <a:solidFill>
                  <a:srgbClr val="333333"/>
                </a:solidFill>
                <a:latin typeface="+mj-lt"/>
              </a:rPr>
              <a:t>.</a:t>
            </a:r>
            <a:endParaRPr lang="vi-VN" sz="3600">
              <a:solidFill>
                <a:srgbClr val="333333"/>
              </a:solidFill>
              <a:latin typeface="+mj-lt"/>
            </a:endParaRPr>
          </a:p>
        </p:txBody>
      </p:sp>
      <p:sp>
        <p:nvSpPr>
          <p:cNvPr id="51" name="矩形 13"/>
          <p:cNvSpPr/>
          <p:nvPr/>
        </p:nvSpPr>
        <p:spPr>
          <a:xfrm>
            <a:off x="2492379" y="572899"/>
            <a:ext cx="4789335" cy="477054"/>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altLang="zh-CN" sz="6000" b="1" i="0" u="none" strike="noStrike" kern="1200" cap="none" spc="0" normalizeH="0" baseline="0" noProof="0" smtClean="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1</a:t>
            </a: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lang="en-US" altLang="zh-CN" sz="4000" b="1" noProof="1" smtClean="0">
                <a:solidFill>
                  <a:srgbClr val="002060"/>
                </a:solidFill>
                <a:latin typeface="Times New Roman" panose="02020603050405020304" pitchFamily="18" charset="0"/>
                <a:ea typeface="inpin heiti" charset="-122"/>
                <a:cs typeface="Times New Roman" panose="02020603050405020304" pitchFamily="18" charset="0"/>
                <a:sym typeface="Arial" panose="020B0604020202020204"/>
              </a:rPr>
              <a:t>Đọc</a:t>
            </a:r>
            <a:endParaRPr kumimoji="0" lang="en-US" altLang="zh-CN" sz="4000" b="1" i="0" u="none" strike="noStrike" kern="1200" cap="none" spc="0" normalizeH="0" baseline="0" noProof="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Rectangle 7"/>
          <p:cNvSpPr/>
          <p:nvPr/>
        </p:nvSpPr>
        <p:spPr>
          <a:xfrm>
            <a:off x="1333433" y="1744930"/>
            <a:ext cx="6328202" cy="3970318"/>
          </a:xfrm>
          <a:prstGeom prst="rect">
            <a:avLst/>
          </a:prstGeom>
        </p:spPr>
        <p:txBody>
          <a:bodyPr wrap="square">
            <a:spAutoFit/>
          </a:bodyPr>
          <a:lstStyle/>
          <a:p>
            <a:pPr lvl="0" algn="just"/>
            <a:r>
              <a:rPr lang="vi-VN" sz="3600">
                <a:solidFill>
                  <a:srgbClr val="333333"/>
                </a:solidFill>
                <a:latin typeface="Times New Roman" panose="02020603050405020304" pitchFamily="18" charset="0"/>
              </a:rPr>
              <a:t>- Diễn cảm bài thơ, giọng chậm rãi, dịu dàng, trầm lắng thể hiện tình cảm người cha đối với con, chú ý nhấn giọng những từ ngữ gợi tả, gợi cảm: </a:t>
            </a:r>
            <a:r>
              <a:rPr lang="vi-VN" sz="3600" i="1">
                <a:solidFill>
                  <a:srgbClr val="333333"/>
                </a:solidFill>
                <a:latin typeface="Times New Roman" panose="02020603050405020304" pitchFamily="18" charset="0"/>
              </a:rPr>
              <a:t>rực rỡ, lênh khênh, chắc nịch, chảy đầy vai, trầm ngâm...</a:t>
            </a:r>
            <a:r>
              <a:rPr lang="vi-VN" sz="3600">
                <a:solidFill>
                  <a:srgbClr val="333333"/>
                </a:solidFill>
                <a:latin typeface="Times New Roman" panose="02020603050405020304" pitchFamily="18" charset="0"/>
              </a:rPr>
              <a:t> </a:t>
            </a:r>
          </a:p>
        </p:txBody>
      </p:sp>
      <p:pic>
        <p:nvPicPr>
          <p:cNvPr id="9" name="Picture 8"/>
          <p:cNvPicPr>
            <a:picLocks noChangeAspect="1"/>
          </p:cNvPicPr>
          <p:nvPr/>
        </p:nvPicPr>
        <p:blipFill>
          <a:blip r:embed="rId8"/>
          <a:stretch>
            <a:fillRect/>
          </a:stretch>
        </p:blipFill>
        <p:spPr>
          <a:xfrm>
            <a:off x="7814802" y="1782321"/>
            <a:ext cx="4088953" cy="3333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1449534" y="5436807"/>
            <a:ext cx="6096000" cy="1754326"/>
          </a:xfrm>
          <a:prstGeom prst="rect">
            <a:avLst/>
          </a:prstGeom>
        </p:spPr>
        <p:txBody>
          <a:bodyPr>
            <a:spAutoFit/>
          </a:bodyPr>
          <a:lstStyle/>
          <a:p>
            <a:pPr lvl="0" algn="just"/>
            <a:r>
              <a:rPr lang="en-US" sz="3600" smtClean="0">
                <a:solidFill>
                  <a:srgbClr val="333333"/>
                </a:solidFill>
                <a:latin typeface="Times New Roman" panose="02020603050405020304" pitchFamily="18" charset="0"/>
              </a:rPr>
              <a:t>- </a:t>
            </a:r>
            <a:r>
              <a:rPr lang="vi-VN" sz="3600" smtClean="0">
                <a:solidFill>
                  <a:srgbClr val="333333"/>
                </a:solidFill>
                <a:latin typeface="Times New Roman" panose="02020603050405020304" pitchFamily="18" charset="0"/>
              </a:rPr>
              <a:t>Phân </a:t>
            </a:r>
            <a:r>
              <a:rPr lang="vi-VN" sz="3600">
                <a:solidFill>
                  <a:srgbClr val="333333"/>
                </a:solidFill>
                <a:latin typeface="Times New Roman" panose="02020603050405020304" pitchFamily="18" charset="0"/>
              </a:rPr>
              <a:t>biệt lời cha ấm áp, dịu dàng, lời con: ngây thơ, hồn nhiên.</a:t>
            </a:r>
          </a:p>
        </p:txBody>
      </p:sp>
    </p:spTree>
    <p:extLst>
      <p:ext uri="{BB962C8B-B14F-4D97-AF65-F5344CB8AC3E}">
        <p14:creationId xmlns:p14="http://schemas.microsoft.com/office/powerpoint/2010/main" val="4211272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 grpId="0"/>
      <p:bldP spid="8"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 Kể lại một trải nghiệm của bản thân</Template>
  <TotalTime>154</TotalTime>
  <Words>2828</Words>
  <Application>Microsoft Office PowerPoint</Application>
  <PresentationFormat>Widescreen</PresentationFormat>
  <Paragraphs>378</Paragraphs>
  <Slides>59</Slides>
  <Notes>47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59</vt:i4>
      </vt:variant>
    </vt:vector>
  </HeadingPairs>
  <TitlesOfParts>
    <vt:vector size="74" baseType="lpstr">
      <vt:lpstr>微软雅黑</vt:lpstr>
      <vt:lpstr>SimSun</vt:lpstr>
      <vt:lpstr>.VnTime</vt:lpstr>
      <vt:lpstr>Arial</vt:lpstr>
      <vt:lpstr>Calibri</vt:lpstr>
      <vt:lpstr>Calibri Light</vt:lpstr>
      <vt:lpstr>等线</vt:lpstr>
      <vt:lpstr>等线 Light</vt:lpstr>
      <vt:lpstr>inpin heiti</vt:lpstr>
      <vt:lpstr>MS Mincho</vt:lpstr>
      <vt:lpstr>Times New Roman</vt:lpstr>
      <vt:lpstr>Wingdings</vt:lpstr>
      <vt:lpstr>Office 主题​​</vt:lpstr>
      <vt:lpstr>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cp:lastModifiedBy>
  <cp:revision>47</cp:revision>
  <dcterms:created xsi:type="dcterms:W3CDTF">2021-12-05T06:14:50Z</dcterms:created>
  <dcterms:modified xsi:type="dcterms:W3CDTF">2025-02-08T07:01:11Z</dcterms:modified>
</cp:coreProperties>
</file>