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9" r:id="rId3"/>
    <p:sldMasterId id="2147483701" r:id="rId4"/>
  </p:sldMasterIdLst>
  <p:sldIdLst>
    <p:sldId id="256" r:id="rId5"/>
    <p:sldId id="267" r:id="rId6"/>
    <p:sldId id="257" r:id="rId7"/>
    <p:sldId id="268" r:id="rId8"/>
    <p:sldId id="269" r:id="rId9"/>
    <p:sldId id="270" r:id="rId10"/>
    <p:sldId id="275" r:id="rId11"/>
    <p:sldId id="330" r:id="rId12"/>
    <p:sldId id="331" r:id="rId13"/>
    <p:sldId id="279" r:id="rId14"/>
    <p:sldId id="272" r:id="rId15"/>
    <p:sldId id="327" r:id="rId16"/>
    <p:sldId id="332" r:id="rId17"/>
    <p:sldId id="333" r:id="rId18"/>
    <p:sldId id="284" r:id="rId19"/>
    <p:sldId id="342" r:id="rId20"/>
    <p:sldId id="336" r:id="rId21"/>
    <p:sldId id="337" r:id="rId22"/>
    <p:sldId id="339" r:id="rId23"/>
    <p:sldId id="340" r:id="rId24"/>
    <p:sldId id="343" r:id="rId25"/>
    <p:sldId id="344" r:id="rId26"/>
    <p:sldId id="335" r:id="rId27"/>
    <p:sldId id="346" r:id="rId28"/>
    <p:sldId id="347" r:id="rId29"/>
    <p:sldId id="349" r:id="rId30"/>
    <p:sldId id="350" r:id="rId31"/>
    <p:sldId id="352" r:id="rId32"/>
    <p:sldId id="358" r:id="rId33"/>
    <p:sldId id="351" r:id="rId34"/>
    <p:sldId id="365" r:id="rId35"/>
    <p:sldId id="357" r:id="rId36"/>
    <p:sldId id="360" r:id="rId37"/>
    <p:sldId id="361" r:id="rId38"/>
    <p:sldId id="366" r:id="rId39"/>
    <p:sldId id="367" r:id="rId40"/>
    <p:sldId id="363" r:id="rId41"/>
    <p:sldId id="370" r:id="rId42"/>
    <p:sldId id="372" r:id="rId43"/>
    <p:sldId id="371" r:id="rId44"/>
    <p:sldId id="369" r:id="rId45"/>
    <p:sldId id="374" r:id="rId46"/>
    <p:sldId id="373" r:id="rId47"/>
    <p:sldId id="368" r:id="rId48"/>
    <p:sldId id="306" r:id="rId49"/>
    <p:sldId id="304" r:id="rId50"/>
    <p:sldId id="375" r:id="rId51"/>
    <p:sldId id="307" r:id="rId52"/>
    <p:sldId id="308" r:id="rId53"/>
    <p:sldId id="309" r:id="rId54"/>
    <p:sldId id="310" r:id="rId55"/>
    <p:sldId id="311" r:id="rId56"/>
    <p:sldId id="312" r:id="rId57"/>
    <p:sldId id="313" r:id="rId58"/>
    <p:sldId id="314" r:id="rId59"/>
    <p:sldId id="315" r:id="rId60"/>
    <p:sldId id="316" r:id="rId61"/>
    <p:sldId id="318" r:id="rId62"/>
    <p:sldId id="317" r:id="rId63"/>
    <p:sldId id="319" r:id="rId64"/>
    <p:sldId id="320" r:id="rId65"/>
    <p:sldId id="297" r:id="rId66"/>
    <p:sldId id="321" r:id="rId67"/>
    <p:sldId id="322" r:id="rId68"/>
    <p:sldId id="323" r:id="rId69"/>
    <p:sldId id="324" r:id="rId70"/>
    <p:sldId id="326" r:id="rId71"/>
    <p:sldId id="325"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636"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AA6A82-4102-469F-8C9C-4B97562B6DE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70474E-4853-4886-9DDC-CC1A4F3A2F8B}" type="slidenum">
              <a:rPr lang="en-US" smtClean="0"/>
              <a:t>‹#›</a:t>
            </a:fld>
            <a:endParaRPr lang="en-US"/>
          </a:p>
        </p:txBody>
      </p:sp>
    </p:spTree>
    <p:extLst>
      <p:ext uri="{BB962C8B-B14F-4D97-AF65-F5344CB8AC3E}">
        <p14:creationId xmlns:p14="http://schemas.microsoft.com/office/powerpoint/2010/main" val="2836508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A6A82-4102-469F-8C9C-4B97562B6DE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70474E-4853-4886-9DDC-CC1A4F3A2F8B}" type="slidenum">
              <a:rPr lang="en-US" smtClean="0"/>
              <a:t>‹#›</a:t>
            </a:fld>
            <a:endParaRPr lang="en-US"/>
          </a:p>
        </p:txBody>
      </p:sp>
    </p:spTree>
    <p:extLst>
      <p:ext uri="{BB962C8B-B14F-4D97-AF65-F5344CB8AC3E}">
        <p14:creationId xmlns:p14="http://schemas.microsoft.com/office/powerpoint/2010/main" val="562965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A6A82-4102-469F-8C9C-4B97562B6DE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70474E-4853-4886-9DDC-CC1A4F3A2F8B}" type="slidenum">
              <a:rPr lang="en-US" smtClean="0"/>
              <a:t>‹#›</a:t>
            </a:fld>
            <a:endParaRPr lang="en-US"/>
          </a:p>
        </p:txBody>
      </p:sp>
    </p:spTree>
    <p:extLst>
      <p:ext uri="{BB962C8B-B14F-4D97-AF65-F5344CB8AC3E}">
        <p14:creationId xmlns:p14="http://schemas.microsoft.com/office/powerpoint/2010/main" val="1081128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3304584"/>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191924222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2998032153"/>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25363226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326299942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 y="4920343"/>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cs typeface="+mn-cs"/>
              </a:endParaRPr>
            </a:p>
          </p:txBody>
        </p:sp>
      </p:grpSp>
    </p:spTree>
    <p:extLst>
      <p:ext uri="{BB962C8B-B14F-4D97-AF65-F5344CB8AC3E}">
        <p14:creationId xmlns:p14="http://schemas.microsoft.com/office/powerpoint/2010/main" val="409153052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82887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165779098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A6A82-4102-469F-8C9C-4B97562B6DE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70474E-4853-4886-9DDC-CC1A4F3A2F8B}" type="slidenum">
              <a:rPr lang="en-US" smtClean="0"/>
              <a:t>‹#›</a:t>
            </a:fld>
            <a:endParaRPr lang="en-US"/>
          </a:p>
        </p:txBody>
      </p:sp>
    </p:spTree>
    <p:extLst>
      <p:ext uri="{BB962C8B-B14F-4D97-AF65-F5344CB8AC3E}">
        <p14:creationId xmlns:p14="http://schemas.microsoft.com/office/powerpoint/2010/main" val="1432662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139215888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2465553649"/>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351725239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2" y="6247142"/>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54" b="0" i="0" u="none" strike="noStrike" kern="1200" cap="none" spc="0" normalizeH="0" baseline="0" noProof="0" dirty="0">
              <a:ln>
                <a:noFill/>
              </a:ln>
              <a:solidFill>
                <a:prstClr val="white"/>
              </a:solidFill>
              <a:effectLst/>
              <a:uLnTx/>
              <a:uFillTx/>
              <a:latin typeface="Arial" panose="020F0502020204030204"/>
              <a:cs typeface="+mn-cs"/>
            </a:endParaRPr>
          </a:p>
        </p:txBody>
      </p:sp>
      <p:sp>
        <p:nvSpPr>
          <p:cNvPr id="9" name="Slide Number Placeholder 4"/>
          <p:cNvSpPr txBox="1">
            <a:spLocks/>
          </p:cNvSpPr>
          <p:nvPr userDrawn="1"/>
        </p:nvSpPr>
        <p:spPr>
          <a:xfrm>
            <a:off x="11636729" y="6340868"/>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pPr marL="0" marR="0" lvl="0" indent="0" algn="ctr" defTabSz="1375261" rtl="0" eaLnBrk="1" fontAlgn="auto" latinLnBrk="0" hangingPunct="1">
              <a:lnSpc>
                <a:spcPct val="100000"/>
              </a:lnSpc>
              <a:spcBef>
                <a:spcPts val="0"/>
              </a:spcBef>
              <a:spcAft>
                <a:spcPts val="0"/>
              </a:spcAft>
              <a:buClrTx/>
              <a:buSzTx/>
              <a:buFontTx/>
              <a:buNone/>
              <a:tabLst/>
              <a:defRPr/>
            </a:pPr>
            <a:fld id="{C136B7D2-B98C-44FD-8D04-7EC62A564975}" type="slidenum">
              <a:rPr kumimoji="0" lang="en-US" sz="1600" b="0" i="0" u="none" strike="noStrike" kern="1200" cap="none" spc="0" normalizeH="0" baseline="0" noProof="0" smtClean="0">
                <a:ln>
                  <a:noFill/>
                </a:ln>
                <a:solidFill>
                  <a:srgbClr val="262626">
                    <a:lumMod val="50000"/>
                    <a:lumOff val="50000"/>
                  </a:srgbClr>
                </a:solidFill>
                <a:effectLst/>
                <a:uLnTx/>
                <a:uFillTx/>
                <a:latin typeface="Arial" panose="020F0502020204030204"/>
                <a:cs typeface="+mn-cs"/>
              </a:rPr>
              <a:pPr marL="0" marR="0" lvl="0" indent="0" algn="ctr" defTabSz="1375261"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262626">
                  <a:lumMod val="50000"/>
                  <a:lumOff val="50000"/>
                </a:srgbClr>
              </a:solidFill>
              <a:effectLst/>
              <a:uLnTx/>
              <a:uFillTx/>
              <a:latin typeface="Arial" panose="020F0502020204030204"/>
              <a:cs typeface="+mn-cs"/>
            </a:endParaRPr>
          </a:p>
        </p:txBody>
      </p:sp>
    </p:spTree>
    <p:extLst>
      <p:ext uri="{BB962C8B-B14F-4D97-AF65-F5344CB8AC3E}">
        <p14:creationId xmlns:p14="http://schemas.microsoft.com/office/powerpoint/2010/main" val="4125236642"/>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29"/>
            <a:ext cx="7518400" cy="471365"/>
          </a:xfrm>
          <a:prstGeom prst="rect">
            <a:avLst/>
          </a:prstGeom>
        </p:spPr>
        <p:txBody>
          <a:bodyPr wrap="none" lIns="0" tIns="0" rIns="0" bIns="0" anchor="ctr">
            <a:noAutofit/>
          </a:bodyPr>
          <a:lstStyle>
            <a:lvl1pPr algn="ctr">
              <a:defRPr sz="31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1"/>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dirty="0"/>
              <a:t>Subtext Goes Here</a:t>
            </a:r>
          </a:p>
        </p:txBody>
      </p:sp>
      <p:sp>
        <p:nvSpPr>
          <p:cNvPr id="8" name="Flowchart: Off-page Connector 6"/>
          <p:cNvSpPr/>
          <p:nvPr userDrawn="1"/>
        </p:nvSpPr>
        <p:spPr>
          <a:xfrm rot="5400000">
            <a:off x="11705984" y="6244110"/>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54" b="0" i="0" u="none" strike="noStrike" kern="1200" cap="none" spc="0" normalizeH="0" baseline="0" noProof="0" dirty="0">
              <a:ln>
                <a:noFill/>
              </a:ln>
              <a:solidFill>
                <a:prstClr val="white"/>
              </a:solidFill>
              <a:effectLst/>
              <a:uLnTx/>
              <a:uFillTx/>
              <a:latin typeface="Arial" panose="020F0502020204030204"/>
              <a:cs typeface="+mn-cs"/>
            </a:endParaRPr>
          </a:p>
        </p:txBody>
      </p:sp>
      <p:sp>
        <p:nvSpPr>
          <p:cNvPr id="9" name="Slide Number Placeholder 4"/>
          <p:cNvSpPr txBox="1">
            <a:spLocks/>
          </p:cNvSpPr>
          <p:nvPr userDrawn="1"/>
        </p:nvSpPr>
        <p:spPr>
          <a:xfrm>
            <a:off x="11667901" y="6337836"/>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pPr marL="0" marR="0" lvl="0" indent="0" algn="ctr" defTabSz="1375261" rtl="0" eaLnBrk="1" fontAlgn="auto" latinLnBrk="0" hangingPunct="1">
              <a:lnSpc>
                <a:spcPct val="100000"/>
              </a:lnSpc>
              <a:spcBef>
                <a:spcPts val="0"/>
              </a:spcBef>
              <a:spcAft>
                <a:spcPts val="0"/>
              </a:spcAft>
              <a:buClrTx/>
              <a:buSzTx/>
              <a:buFontTx/>
              <a:buNone/>
              <a:tabLst/>
              <a:defRPr/>
            </a:pPr>
            <a:fld id="{C136B7D2-B98C-44FD-8D04-7EC62A564975}" type="slidenum">
              <a:rPr kumimoji="0" lang="en-US" sz="1600" b="0" i="0" u="none" strike="noStrike" kern="1200" cap="none" spc="0" normalizeH="0" baseline="0" noProof="0" smtClean="0">
                <a:ln>
                  <a:noFill/>
                </a:ln>
                <a:solidFill>
                  <a:srgbClr val="262626">
                    <a:lumMod val="75000"/>
                    <a:lumOff val="25000"/>
                  </a:srgbClr>
                </a:solidFill>
                <a:effectLst/>
                <a:uLnTx/>
                <a:uFillTx/>
                <a:latin typeface="Arial" panose="020F0502020204030204"/>
                <a:cs typeface="+mn-cs"/>
              </a:rPr>
              <a:pPr marL="0" marR="0" lvl="0" indent="0" algn="ctr" defTabSz="1375261"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262626">
                  <a:lumMod val="75000"/>
                  <a:lumOff val="25000"/>
                </a:srgbClr>
              </a:solidFill>
              <a:effectLst/>
              <a:uLnTx/>
              <a:uFillTx/>
              <a:latin typeface="Arial" panose="020F0502020204030204"/>
              <a:cs typeface="+mn-cs"/>
            </a:endParaRPr>
          </a:p>
        </p:txBody>
      </p:sp>
    </p:spTree>
    <p:extLst>
      <p:ext uri="{BB962C8B-B14F-4D97-AF65-F5344CB8AC3E}">
        <p14:creationId xmlns:p14="http://schemas.microsoft.com/office/powerpoint/2010/main" val="138295140"/>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90" y="150969"/>
            <a:ext cx="356410"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27" name="Round Diagonal Corner Rectangle 26"/>
          <p:cNvSpPr/>
          <p:nvPr userDrawn="1"/>
        </p:nvSpPr>
        <p:spPr>
          <a:xfrm>
            <a:off x="11665322" y="128915"/>
            <a:ext cx="356410"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0" name="Slide Number Placeholder 5"/>
          <p:cNvSpPr txBox="1">
            <a:spLocks/>
          </p:cNvSpPr>
          <p:nvPr userDrawn="1"/>
        </p:nvSpPr>
        <p:spPr>
          <a:xfrm>
            <a:off x="11631256" y="173194"/>
            <a:ext cx="431790"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97ECB15-F748-C140-A5C3-CF0090C943BA}" type="slidenum">
              <a:rPr kumimoji="0" lang="en-US" sz="800" b="0" i="0" u="none" strike="noStrike" kern="1200" cap="none" spc="0" normalizeH="0" baseline="0" noProof="0" smtClean="0">
                <a:ln>
                  <a:noFill/>
                </a:ln>
                <a:solidFill>
                  <a:srgbClr val="FEFEFE"/>
                </a:solidFill>
                <a:effectLst/>
                <a:uLnTx/>
                <a:uFillTx/>
                <a:latin typeface="Montserrat" charset="0"/>
                <a:ea typeface="Montserrat" charset="0"/>
                <a:cs typeface="Montserrat"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FEFEFE"/>
              </a:solidFill>
              <a:effectLst/>
              <a:uLnTx/>
              <a:uFillTx/>
              <a:latin typeface="Montserrat" charset="0"/>
              <a:ea typeface="Montserrat" charset="0"/>
              <a:cs typeface="Montserrat" charset="0"/>
            </a:endParaRPr>
          </a:p>
        </p:txBody>
      </p:sp>
      <p:grpSp>
        <p:nvGrpSpPr>
          <p:cNvPr id="39" name="Group 38"/>
          <p:cNvGrpSpPr/>
          <p:nvPr userDrawn="1"/>
        </p:nvGrpSpPr>
        <p:grpSpPr>
          <a:xfrm>
            <a:off x="11630384" y="6542411"/>
            <a:ext cx="390166"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Arial" panose="020F0502020204030204"/>
                <a:cs typeface="+mn-cs"/>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Arial" panose="020F0502020204030204"/>
                <a:cs typeface="+mn-cs"/>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2" y="6514090"/>
            <a:ext cx="2998268" cy="203846"/>
          </a:xfr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274859606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7094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487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3650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518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4AA6A82-4102-469F-8C9C-4B97562B6DE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70474E-4853-4886-9DDC-CC1A4F3A2F8B}" type="slidenum">
              <a:rPr lang="en-US" smtClean="0"/>
              <a:t>‹#›</a:t>
            </a:fld>
            <a:endParaRPr lang="en-US"/>
          </a:p>
        </p:txBody>
      </p:sp>
    </p:spTree>
    <p:extLst>
      <p:ext uri="{BB962C8B-B14F-4D97-AF65-F5344CB8AC3E}">
        <p14:creationId xmlns:p14="http://schemas.microsoft.com/office/powerpoint/2010/main" val="4205409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1417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720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6836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3215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867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115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3366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3633609489"/>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3942364323"/>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1878774534"/>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AA6A82-4102-469F-8C9C-4B97562B6DE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70474E-4853-4886-9DDC-CC1A4F3A2F8B}" type="slidenum">
              <a:rPr lang="en-US" smtClean="0"/>
              <a:t>‹#›</a:t>
            </a:fld>
            <a:endParaRPr lang="en-US"/>
          </a:p>
        </p:txBody>
      </p:sp>
    </p:spTree>
    <p:extLst>
      <p:ext uri="{BB962C8B-B14F-4D97-AF65-F5344CB8AC3E}">
        <p14:creationId xmlns:p14="http://schemas.microsoft.com/office/powerpoint/2010/main" val="3122094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3921497733"/>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16175610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 y="4920343"/>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cs typeface="+mn-cs"/>
              </a:endParaRPr>
            </a:p>
          </p:txBody>
        </p:sp>
      </p:grpSp>
    </p:spTree>
    <p:extLst>
      <p:ext uri="{BB962C8B-B14F-4D97-AF65-F5344CB8AC3E}">
        <p14:creationId xmlns:p14="http://schemas.microsoft.com/office/powerpoint/2010/main" val="4291606514"/>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85577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1147750989"/>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250047182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2111506783"/>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2154796373"/>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2" y="6247142"/>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54" b="0" i="0" u="none" strike="noStrike" kern="1200" cap="none" spc="0" normalizeH="0" baseline="0" noProof="0" dirty="0">
              <a:ln>
                <a:noFill/>
              </a:ln>
              <a:solidFill>
                <a:prstClr val="white"/>
              </a:solidFill>
              <a:effectLst/>
              <a:uLnTx/>
              <a:uFillTx/>
              <a:latin typeface="Arial" panose="020F0502020204030204"/>
              <a:cs typeface="+mn-cs"/>
            </a:endParaRPr>
          </a:p>
        </p:txBody>
      </p:sp>
      <p:sp>
        <p:nvSpPr>
          <p:cNvPr id="9" name="Slide Number Placeholder 4"/>
          <p:cNvSpPr txBox="1">
            <a:spLocks/>
          </p:cNvSpPr>
          <p:nvPr userDrawn="1"/>
        </p:nvSpPr>
        <p:spPr>
          <a:xfrm>
            <a:off x="11636729" y="6340868"/>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pPr marL="0" marR="0" lvl="0" indent="0" algn="ctr" defTabSz="1375261" rtl="0" eaLnBrk="1" fontAlgn="auto" latinLnBrk="0" hangingPunct="1">
              <a:lnSpc>
                <a:spcPct val="100000"/>
              </a:lnSpc>
              <a:spcBef>
                <a:spcPts val="0"/>
              </a:spcBef>
              <a:spcAft>
                <a:spcPts val="0"/>
              </a:spcAft>
              <a:buClrTx/>
              <a:buSzTx/>
              <a:buFontTx/>
              <a:buNone/>
              <a:tabLst/>
              <a:defRPr/>
            </a:pPr>
            <a:fld id="{C136B7D2-B98C-44FD-8D04-7EC62A564975}" type="slidenum">
              <a:rPr kumimoji="0" lang="en-US" sz="1600" b="0" i="0" u="none" strike="noStrike" kern="1200" cap="none" spc="0" normalizeH="0" baseline="0" noProof="0" smtClean="0">
                <a:ln>
                  <a:noFill/>
                </a:ln>
                <a:solidFill>
                  <a:srgbClr val="262626">
                    <a:lumMod val="50000"/>
                    <a:lumOff val="50000"/>
                  </a:srgbClr>
                </a:solidFill>
                <a:effectLst/>
                <a:uLnTx/>
                <a:uFillTx/>
                <a:latin typeface="Arial" panose="020F0502020204030204"/>
                <a:cs typeface="+mn-cs"/>
              </a:rPr>
              <a:pPr marL="0" marR="0" lvl="0" indent="0" algn="ctr" defTabSz="1375261"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262626">
                  <a:lumMod val="50000"/>
                  <a:lumOff val="50000"/>
                </a:srgbClr>
              </a:solidFill>
              <a:effectLst/>
              <a:uLnTx/>
              <a:uFillTx/>
              <a:latin typeface="Arial" panose="020F0502020204030204"/>
              <a:cs typeface="+mn-cs"/>
            </a:endParaRPr>
          </a:p>
        </p:txBody>
      </p:sp>
    </p:spTree>
    <p:extLst>
      <p:ext uri="{BB962C8B-B14F-4D97-AF65-F5344CB8AC3E}">
        <p14:creationId xmlns:p14="http://schemas.microsoft.com/office/powerpoint/2010/main" val="56570660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29"/>
            <a:ext cx="7518400" cy="471365"/>
          </a:xfrm>
          <a:prstGeom prst="rect">
            <a:avLst/>
          </a:prstGeom>
        </p:spPr>
        <p:txBody>
          <a:bodyPr wrap="none" lIns="0" tIns="0" rIns="0" bIns="0" anchor="ctr">
            <a:noAutofit/>
          </a:bodyPr>
          <a:lstStyle>
            <a:lvl1pPr algn="ctr">
              <a:defRPr sz="31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1"/>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dirty="0"/>
              <a:t>Subtext Goes Here</a:t>
            </a:r>
          </a:p>
        </p:txBody>
      </p:sp>
      <p:sp>
        <p:nvSpPr>
          <p:cNvPr id="8" name="Flowchart: Off-page Connector 6"/>
          <p:cNvSpPr/>
          <p:nvPr userDrawn="1"/>
        </p:nvSpPr>
        <p:spPr>
          <a:xfrm rot="5400000">
            <a:off x="11705984" y="6244110"/>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54" b="0" i="0" u="none" strike="noStrike" kern="1200" cap="none" spc="0" normalizeH="0" baseline="0" noProof="0" dirty="0">
              <a:ln>
                <a:noFill/>
              </a:ln>
              <a:solidFill>
                <a:prstClr val="white"/>
              </a:solidFill>
              <a:effectLst/>
              <a:uLnTx/>
              <a:uFillTx/>
              <a:latin typeface="Arial" panose="020F0502020204030204"/>
              <a:cs typeface="+mn-cs"/>
            </a:endParaRPr>
          </a:p>
        </p:txBody>
      </p:sp>
      <p:sp>
        <p:nvSpPr>
          <p:cNvPr id="9" name="Slide Number Placeholder 4"/>
          <p:cNvSpPr txBox="1">
            <a:spLocks/>
          </p:cNvSpPr>
          <p:nvPr userDrawn="1"/>
        </p:nvSpPr>
        <p:spPr>
          <a:xfrm>
            <a:off x="11667901" y="6337836"/>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pPr marL="0" marR="0" lvl="0" indent="0" algn="ctr" defTabSz="1375261" rtl="0" eaLnBrk="1" fontAlgn="auto" latinLnBrk="0" hangingPunct="1">
              <a:lnSpc>
                <a:spcPct val="100000"/>
              </a:lnSpc>
              <a:spcBef>
                <a:spcPts val="0"/>
              </a:spcBef>
              <a:spcAft>
                <a:spcPts val="0"/>
              </a:spcAft>
              <a:buClrTx/>
              <a:buSzTx/>
              <a:buFontTx/>
              <a:buNone/>
              <a:tabLst/>
              <a:defRPr/>
            </a:pPr>
            <a:fld id="{C136B7D2-B98C-44FD-8D04-7EC62A564975}" type="slidenum">
              <a:rPr kumimoji="0" lang="en-US" sz="1600" b="0" i="0" u="none" strike="noStrike" kern="1200" cap="none" spc="0" normalizeH="0" baseline="0" noProof="0" smtClean="0">
                <a:ln>
                  <a:noFill/>
                </a:ln>
                <a:solidFill>
                  <a:srgbClr val="262626">
                    <a:lumMod val="75000"/>
                    <a:lumOff val="25000"/>
                  </a:srgbClr>
                </a:solidFill>
                <a:effectLst/>
                <a:uLnTx/>
                <a:uFillTx/>
                <a:latin typeface="Arial" panose="020F0502020204030204"/>
                <a:cs typeface="+mn-cs"/>
              </a:rPr>
              <a:pPr marL="0" marR="0" lvl="0" indent="0" algn="ctr" defTabSz="1375261"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262626">
                  <a:lumMod val="75000"/>
                  <a:lumOff val="25000"/>
                </a:srgbClr>
              </a:solidFill>
              <a:effectLst/>
              <a:uLnTx/>
              <a:uFillTx/>
              <a:latin typeface="Arial" panose="020F0502020204030204"/>
              <a:cs typeface="+mn-cs"/>
            </a:endParaRPr>
          </a:p>
        </p:txBody>
      </p:sp>
    </p:spTree>
    <p:extLst>
      <p:ext uri="{BB962C8B-B14F-4D97-AF65-F5344CB8AC3E}">
        <p14:creationId xmlns:p14="http://schemas.microsoft.com/office/powerpoint/2010/main" val="412795661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AA6A82-4102-469F-8C9C-4B97562B6DE2}"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70474E-4853-4886-9DDC-CC1A4F3A2F8B}" type="slidenum">
              <a:rPr lang="en-US" smtClean="0"/>
              <a:t>‹#›</a:t>
            </a:fld>
            <a:endParaRPr lang="en-US"/>
          </a:p>
        </p:txBody>
      </p:sp>
    </p:spTree>
    <p:extLst>
      <p:ext uri="{BB962C8B-B14F-4D97-AF65-F5344CB8AC3E}">
        <p14:creationId xmlns:p14="http://schemas.microsoft.com/office/powerpoint/2010/main" val="2080211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90" y="150969"/>
            <a:ext cx="356410"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27" name="Round Diagonal Corner Rectangle 26"/>
          <p:cNvSpPr/>
          <p:nvPr userDrawn="1"/>
        </p:nvSpPr>
        <p:spPr>
          <a:xfrm>
            <a:off x="11665322" y="128915"/>
            <a:ext cx="356410"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0" name="Slide Number Placeholder 5"/>
          <p:cNvSpPr txBox="1">
            <a:spLocks/>
          </p:cNvSpPr>
          <p:nvPr userDrawn="1"/>
        </p:nvSpPr>
        <p:spPr>
          <a:xfrm>
            <a:off x="11631256" y="173194"/>
            <a:ext cx="431790"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97ECB15-F748-C140-A5C3-CF0090C943BA}" type="slidenum">
              <a:rPr kumimoji="0" lang="en-US" sz="800" b="0" i="0" u="none" strike="noStrike" kern="1200" cap="none" spc="0" normalizeH="0" baseline="0" noProof="0" smtClean="0">
                <a:ln>
                  <a:noFill/>
                </a:ln>
                <a:solidFill>
                  <a:srgbClr val="FEFEFE"/>
                </a:solidFill>
                <a:effectLst/>
                <a:uLnTx/>
                <a:uFillTx/>
                <a:latin typeface="Montserrat" charset="0"/>
                <a:ea typeface="Montserrat" charset="0"/>
                <a:cs typeface="Montserrat"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FEFEFE"/>
              </a:solidFill>
              <a:effectLst/>
              <a:uLnTx/>
              <a:uFillTx/>
              <a:latin typeface="Montserrat" charset="0"/>
              <a:ea typeface="Montserrat" charset="0"/>
              <a:cs typeface="Montserrat" charset="0"/>
            </a:endParaRPr>
          </a:p>
        </p:txBody>
      </p:sp>
      <p:grpSp>
        <p:nvGrpSpPr>
          <p:cNvPr id="39" name="Group 38"/>
          <p:cNvGrpSpPr/>
          <p:nvPr userDrawn="1"/>
        </p:nvGrpSpPr>
        <p:grpSpPr>
          <a:xfrm>
            <a:off x="11630384" y="6542411"/>
            <a:ext cx="390166"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Arial" panose="020F0502020204030204"/>
                <a:cs typeface="+mn-cs"/>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Arial" panose="020F0502020204030204"/>
                <a:cs typeface="+mn-cs"/>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2" y="6514090"/>
            <a:ext cx="2998268" cy="203846"/>
          </a:xfr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2433367465"/>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AA6A82-4102-469F-8C9C-4B97562B6DE2}"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70474E-4853-4886-9DDC-CC1A4F3A2F8B}" type="slidenum">
              <a:rPr lang="en-US" smtClean="0"/>
              <a:t>‹#›</a:t>
            </a:fld>
            <a:endParaRPr lang="en-US"/>
          </a:p>
        </p:txBody>
      </p:sp>
    </p:spTree>
    <p:extLst>
      <p:ext uri="{BB962C8B-B14F-4D97-AF65-F5344CB8AC3E}">
        <p14:creationId xmlns:p14="http://schemas.microsoft.com/office/powerpoint/2010/main" val="1174646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AA6A82-4102-469F-8C9C-4B97562B6DE2}"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70474E-4853-4886-9DDC-CC1A4F3A2F8B}" type="slidenum">
              <a:rPr lang="en-US" smtClean="0"/>
              <a:t>‹#›</a:t>
            </a:fld>
            <a:endParaRPr lang="en-US"/>
          </a:p>
        </p:txBody>
      </p:sp>
    </p:spTree>
    <p:extLst>
      <p:ext uri="{BB962C8B-B14F-4D97-AF65-F5344CB8AC3E}">
        <p14:creationId xmlns:p14="http://schemas.microsoft.com/office/powerpoint/2010/main" val="1334112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AA6A82-4102-469F-8C9C-4B97562B6DE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70474E-4853-4886-9DDC-CC1A4F3A2F8B}" type="slidenum">
              <a:rPr lang="en-US" smtClean="0"/>
              <a:t>‹#›</a:t>
            </a:fld>
            <a:endParaRPr lang="en-US"/>
          </a:p>
        </p:txBody>
      </p:sp>
    </p:spTree>
    <p:extLst>
      <p:ext uri="{BB962C8B-B14F-4D97-AF65-F5344CB8AC3E}">
        <p14:creationId xmlns:p14="http://schemas.microsoft.com/office/powerpoint/2010/main" val="195445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AA6A82-4102-469F-8C9C-4B97562B6DE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70474E-4853-4886-9DDC-CC1A4F3A2F8B}" type="slidenum">
              <a:rPr lang="en-US" smtClean="0"/>
              <a:t>‹#›</a:t>
            </a:fld>
            <a:endParaRPr lang="en-US"/>
          </a:p>
        </p:txBody>
      </p:sp>
    </p:spTree>
    <p:extLst>
      <p:ext uri="{BB962C8B-B14F-4D97-AF65-F5344CB8AC3E}">
        <p14:creationId xmlns:p14="http://schemas.microsoft.com/office/powerpoint/2010/main" val="20609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A6A82-4102-469F-8C9C-4B97562B6DE2}"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70474E-4853-4886-9DDC-CC1A4F3A2F8B}" type="slidenum">
              <a:rPr lang="en-US" smtClean="0"/>
              <a:t>‹#›</a:t>
            </a:fld>
            <a:endParaRPr lang="en-US"/>
          </a:p>
        </p:txBody>
      </p:sp>
    </p:spTree>
    <p:extLst>
      <p:ext uri="{BB962C8B-B14F-4D97-AF65-F5344CB8AC3E}">
        <p14:creationId xmlns:p14="http://schemas.microsoft.com/office/powerpoint/2010/main" val="2597458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14484193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735148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31100646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jpg"/></Relationships>
</file>

<file path=ppt/slides/_rels/slide5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jpg"/></Relationships>
</file>

<file path=ppt/slides/_rels/slide5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jpg"/></Relationships>
</file>

<file path=ppt/slides/_rels/slide5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jpg"/></Relationships>
</file>

<file path=ppt/slides/_rels/slide5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jpg"/></Relationships>
</file>

<file path=ppt/slides/_rels/slide5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jpg"/></Relationships>
</file>

<file path=ppt/slides/_rels/slide5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6.xml"/><Relationship Id="rId5" Type="http://schemas.microsoft.com/office/2007/relationships/hdphoto" Target="../media/hdphoto2.wdp"/><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jpg"/></Relationships>
</file>

<file path=ppt/slides/_rels/slide5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jpg"/></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jp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771" y="0"/>
            <a:ext cx="12192000" cy="6935638"/>
          </a:xfrm>
          <a:prstGeom prst="rect">
            <a:avLst/>
          </a:prstGeom>
        </p:spPr>
      </p:pic>
      <p:sp>
        <p:nvSpPr>
          <p:cNvPr id="5" name="TextBox 4"/>
          <p:cNvSpPr txBox="1"/>
          <p:nvPr/>
        </p:nvSpPr>
        <p:spPr>
          <a:xfrm>
            <a:off x="0" y="-97361"/>
            <a:ext cx="4146263" cy="1015663"/>
          </a:xfrm>
          <a:prstGeom prst="rect">
            <a:avLst/>
          </a:prstGeom>
          <a:noFill/>
        </p:spPr>
        <p:txBody>
          <a:bodyPr wrap="none" rtlCol="0">
            <a:spAutoFit/>
          </a:bodyPr>
          <a:lstStyle/>
          <a:p>
            <a:r>
              <a:rPr lang="en-US" sz="6000" b="1" dirty="0" smtClean="0">
                <a:solidFill>
                  <a:srgbClr val="FF0000"/>
                </a:solidFill>
                <a:latin typeface="Times New Roman" panose="02020603050405020304" pitchFamily="18" charset="0"/>
                <a:cs typeface="Times New Roman" panose="02020603050405020304" pitchFamily="18" charset="0"/>
              </a:rPr>
              <a:t>TIẾT: </a:t>
            </a:r>
            <a:r>
              <a:rPr lang="en-US" sz="6000" b="1" dirty="0" smtClean="0">
                <a:solidFill>
                  <a:srgbClr val="FF0000"/>
                </a:solidFill>
                <a:latin typeface="Times New Roman" panose="02020603050405020304" pitchFamily="18" charset="0"/>
                <a:cs typeface="Times New Roman" panose="02020603050405020304" pitchFamily="18" charset="0"/>
              </a:rPr>
              <a:t>75,76</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38970" y="1069565"/>
            <a:ext cx="7446077" cy="1323439"/>
          </a:xfrm>
          <a:prstGeom prst="rect">
            <a:avLst/>
          </a:prstGeom>
          <a:noFill/>
        </p:spPr>
        <p:txBody>
          <a:bodyPr wrap="none" rtlCol="0">
            <a:spAutoFit/>
          </a:bodyPr>
          <a:lstStyle/>
          <a:p>
            <a:r>
              <a:rPr lang="en-US" sz="8000" b="1" smtClean="0">
                <a:solidFill>
                  <a:srgbClr val="FF0000"/>
                </a:solidFill>
                <a:latin typeface="Times New Roman" panose="02020603050405020304" pitchFamily="18" charset="0"/>
                <a:cs typeface="Times New Roman" panose="02020603050405020304" pitchFamily="18" charset="0"/>
              </a:rPr>
              <a:t>TUỔI THƠ TÔI</a:t>
            </a:r>
            <a:endParaRPr lang="en-US" sz="80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180014" y="3294770"/>
            <a:ext cx="6130204" cy="1015663"/>
          </a:xfrm>
          <a:prstGeom prst="rect">
            <a:avLst/>
          </a:prstGeom>
          <a:noFill/>
        </p:spPr>
        <p:txBody>
          <a:bodyPr wrap="none" rtlCol="0">
            <a:spAutoFit/>
          </a:bodyPr>
          <a:lstStyle/>
          <a:p>
            <a:r>
              <a:rPr lang="en-US" sz="6000" b="1" smtClean="0">
                <a:solidFill>
                  <a:srgbClr val="FF0000"/>
                </a:solidFill>
                <a:latin typeface="Times New Roman" panose="02020603050405020304" pitchFamily="18" charset="0"/>
                <a:cs typeface="Times New Roman" panose="02020603050405020304" pitchFamily="18" charset="0"/>
              </a:rPr>
              <a:t>Nguyễn Nhật Ánh</a:t>
            </a:r>
            <a:endParaRPr lang="en-US" sz="6000" b="1">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180014" y="5411074"/>
            <a:ext cx="5505033" cy="1015663"/>
          </a:xfrm>
          <a:prstGeom prst="rect">
            <a:avLst/>
          </a:prstGeom>
          <a:noFill/>
        </p:spPr>
        <p:txBody>
          <a:bodyPr wrap="none" rtlCol="0">
            <a:spAutoFit/>
          </a:bodyPr>
          <a:lstStyle/>
          <a:p>
            <a:r>
              <a:rPr lang="en-US" sz="6000" b="1" smtClean="0">
                <a:solidFill>
                  <a:srgbClr val="FF0000"/>
                </a:solidFill>
                <a:latin typeface="Times New Roman" panose="02020603050405020304" pitchFamily="18" charset="0"/>
                <a:cs typeface="Times New Roman" panose="02020603050405020304" pitchFamily="18" charset="0"/>
              </a:rPr>
              <a:t>Giáo viên:……..</a:t>
            </a:r>
            <a:endParaRPr lang="en-US" sz="6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1472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6718663" y="163120"/>
            <a:ext cx="4855027" cy="1015663"/>
          </a:xfrm>
          <a:prstGeom prst="rect">
            <a:avLst/>
          </a:prstGeom>
        </p:spPr>
        <p:txBody>
          <a:bodyPr wrap="square">
            <a:spAutoFit/>
          </a:bodyPr>
          <a:lstStyle/>
          <a:p>
            <a:pPr lvl="0" algn="just">
              <a:lnSpc>
                <a:spcPct val="150000"/>
              </a:lnSpc>
            </a:pPr>
            <a:r>
              <a:rPr lang="en-US"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Tác giả, tác </a:t>
            </a:r>
            <a:r>
              <a:rPr lang="en-US" sz="40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Cloud Callout 1"/>
          <p:cNvSpPr/>
          <p:nvPr/>
        </p:nvSpPr>
        <p:spPr>
          <a:xfrm>
            <a:off x="7158446" y="1371600"/>
            <a:ext cx="4624251" cy="3683726"/>
          </a:xfrm>
          <a:prstGeom prst="cloudCallout">
            <a:avLst>
              <a:gd name="adj1" fmla="val -43120"/>
              <a:gd name="adj2" fmla="val 77447"/>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a:latin typeface="Times New Roman" panose="02020603050405020304" pitchFamily="18" charset="0"/>
                <a:cs typeface="Times New Roman" panose="02020603050405020304" pitchFamily="18" charset="0"/>
              </a:rPr>
              <a:t>Trình bày vài thông tin về tác giả, tác phẩm?</a:t>
            </a:r>
          </a:p>
        </p:txBody>
      </p:sp>
    </p:spTree>
    <p:extLst>
      <p:ext uri="{BB962C8B-B14F-4D97-AF65-F5344CB8AC3E}">
        <p14:creationId xmlns:p14="http://schemas.microsoft.com/office/powerpoint/2010/main" val="1159709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12192000" cy="6858000"/>
          </a:xfrm>
          <a:prstGeom prst="rect">
            <a:avLst/>
          </a:prstGeom>
        </p:spPr>
      </p:pic>
      <p:sp>
        <p:nvSpPr>
          <p:cNvPr id="5" name="Rectangle 4"/>
          <p:cNvSpPr/>
          <p:nvPr/>
        </p:nvSpPr>
        <p:spPr>
          <a:xfrm>
            <a:off x="5320937" y="1443280"/>
            <a:ext cx="1746069" cy="646331"/>
          </a:xfrm>
          <a:prstGeom prst="rect">
            <a:avLst/>
          </a:prstGeom>
        </p:spPr>
        <p:txBody>
          <a:bodyPr wrap="square">
            <a:spAutoFit/>
          </a:bodyPr>
          <a:lstStyle/>
          <a:p>
            <a:pPr>
              <a:lnSpc>
                <a:spcPct val="150000"/>
              </a:lnSpc>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Tác </a:t>
            </a:r>
            <a:r>
              <a:rPr lang="en-US" sz="24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5320937" y="2023247"/>
            <a:ext cx="6096000" cy="646331"/>
          </a:xfrm>
          <a:prstGeom prst="rect">
            <a:avLst/>
          </a:prstGeom>
        </p:spPr>
        <p:txBody>
          <a:bodyPr>
            <a:spAutoFit/>
          </a:bodyPr>
          <a:lstStyle/>
          <a:p>
            <a:pPr lvl="0">
              <a:lnSpc>
                <a:spcPct val="150000"/>
              </a:lnSpc>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Tên</a:t>
            </a:r>
            <a:r>
              <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5347063" y="2462678"/>
            <a:ext cx="6096000" cy="646331"/>
          </a:xfrm>
          <a:prstGeom prst="rect">
            <a:avLst/>
          </a:prstGeom>
        </p:spPr>
        <p:txBody>
          <a:bodyPr>
            <a:spAutoFit/>
          </a:bodyPr>
          <a:lstStyle/>
          <a:p>
            <a:pPr lvl="0">
              <a:lnSpc>
                <a:spcPct val="150000"/>
              </a:lnSpc>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Quê quán</a:t>
            </a:r>
            <a:r>
              <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5347063" y="3042645"/>
            <a:ext cx="4149634" cy="579967"/>
          </a:xfrm>
          <a:prstGeom prst="rect">
            <a:avLst/>
          </a:prstGeom>
        </p:spPr>
        <p:txBody>
          <a:bodyPr wrap="square">
            <a:spAutoFit/>
          </a:bodyPr>
          <a:lstStyle/>
          <a:p>
            <a:pPr lvl="0" algn="just">
              <a:lnSpc>
                <a:spcPct val="150000"/>
              </a:lnSpc>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Đóng góp:</a:t>
            </a:r>
            <a:endPar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ounded Rectangle 8"/>
          <p:cNvSpPr/>
          <p:nvPr/>
        </p:nvSpPr>
        <p:spPr>
          <a:xfrm>
            <a:off x="3422469" y="156754"/>
            <a:ext cx="568234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47063" y="3822873"/>
            <a:ext cx="4149634" cy="579967"/>
          </a:xfrm>
          <a:prstGeom prst="rect">
            <a:avLst/>
          </a:prstGeom>
        </p:spPr>
        <p:txBody>
          <a:bodyPr wrap="square">
            <a:spAutoFit/>
          </a:bodyPr>
          <a:lstStyle/>
          <a:p>
            <a:pPr lvl="0" algn="just">
              <a:lnSpc>
                <a:spcPct val="150000"/>
              </a:lnSpc>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phẩm tiêu biểu:</a:t>
            </a:r>
            <a:endPar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322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6" name="Rounded Rectangle 5"/>
          <p:cNvSpPr/>
          <p:nvPr/>
        </p:nvSpPr>
        <p:spPr>
          <a:xfrm>
            <a:off x="0" y="2514600"/>
            <a:ext cx="2142309" cy="914400"/>
          </a:xfrm>
          <a:prstGeom prst="roundRect">
            <a:avLst/>
          </a:prstGeom>
          <a:solidFill>
            <a:srgbClr val="FF0000"/>
          </a:solidFill>
        </p:spPr>
        <p:style>
          <a:lnRef idx="1">
            <a:schemeClr val="accent4"/>
          </a:lnRef>
          <a:fillRef idx="2">
            <a:schemeClr val="accent4"/>
          </a:fillRef>
          <a:effectRef idx="1">
            <a:schemeClr val="accent4"/>
          </a:effectRef>
          <a:fontRef idx="minor">
            <a:schemeClr val="dk1"/>
          </a:fontRef>
        </p:style>
        <p:txBody>
          <a:bodyPr rtlCol="0" anchor="ctr"/>
          <a:lstStyle/>
          <a:p>
            <a:pPr lvl="0"/>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Tác giả</a:t>
            </a:r>
            <a:endParaRPr lang="en-US" sz="3200">
              <a:solidFill>
                <a:prstClr val="black"/>
              </a:solidFill>
            </a:endParaRPr>
          </a:p>
        </p:txBody>
      </p:sp>
      <p:cxnSp>
        <p:nvCxnSpPr>
          <p:cNvPr id="8" name="Straight Arrow Connector 7"/>
          <p:cNvCxnSpPr/>
          <p:nvPr/>
        </p:nvCxnSpPr>
        <p:spPr>
          <a:xfrm flipV="1">
            <a:off x="2142309" y="1025435"/>
            <a:ext cx="1162594" cy="1946366"/>
          </a:xfrm>
          <a:prstGeom prst="straightConnector1">
            <a:avLst/>
          </a:prstGeom>
          <a:ln w="57150">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094809" y="293916"/>
            <a:ext cx="4924697"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 Nguyễn Nhật Ánh</a:t>
            </a:r>
          </a:p>
        </p:txBody>
      </p:sp>
      <p:cxnSp>
        <p:nvCxnSpPr>
          <p:cNvPr id="12" name="Straight Arrow Connector 11"/>
          <p:cNvCxnSpPr/>
          <p:nvPr/>
        </p:nvCxnSpPr>
        <p:spPr>
          <a:xfrm flipV="1">
            <a:off x="2155371" y="2514600"/>
            <a:ext cx="939438" cy="463733"/>
          </a:xfrm>
          <a:prstGeom prst="straightConnector1">
            <a:avLst/>
          </a:prstGeom>
          <a:ln w="57150">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050177" y="1802675"/>
            <a:ext cx="4924697" cy="914400"/>
          </a:xfrm>
          <a:prstGeom prst="roundRect">
            <a:avLst/>
          </a:prstGeom>
          <a:solidFill>
            <a:srgbClr val="00B050"/>
          </a:solidFill>
        </p:spPr>
        <p:style>
          <a:lnRef idx="1">
            <a:schemeClr val="accent4"/>
          </a:lnRef>
          <a:fillRef idx="2">
            <a:schemeClr val="accent4"/>
          </a:fillRef>
          <a:effectRef idx="1">
            <a:schemeClr val="accent4"/>
          </a:effectRef>
          <a:fontRef idx="minor">
            <a:schemeClr val="dk1"/>
          </a:fontRef>
        </p:style>
        <p:txBody>
          <a:bodyPr rtlCol="0" anchor="ctr"/>
          <a:lstStyle/>
          <a:p>
            <a:pPr lvl="0"/>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Quảng</a:t>
            </a: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a:t>
            </a:r>
            <a:endPar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2142309" y="3004457"/>
            <a:ext cx="1815737" cy="1227910"/>
          </a:xfrm>
          <a:prstGeom prst="straightConnector1">
            <a:avLst/>
          </a:prstGeom>
          <a:ln w="57150">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150325" y="3657600"/>
            <a:ext cx="4924697" cy="1672045"/>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lvl="0" algn="just"/>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 là nhà văn có nhiều tác phẩm dành cho trẻ thơ được yêu quý.</a:t>
            </a:r>
          </a:p>
        </p:txBody>
      </p:sp>
      <p:pic>
        <p:nvPicPr>
          <p:cNvPr id="22" name="Picture 21"/>
          <p:cNvPicPr>
            <a:picLocks noChangeAspect="1"/>
          </p:cNvPicPr>
          <p:nvPr/>
        </p:nvPicPr>
        <p:blipFill>
          <a:blip r:embed="rId3"/>
          <a:stretch>
            <a:fillRect/>
          </a:stretch>
        </p:blipFill>
        <p:spPr>
          <a:xfrm>
            <a:off x="8258311" y="881879"/>
            <a:ext cx="3650252" cy="3350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605888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6"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76785" y="47761"/>
            <a:ext cx="3104879" cy="3731487"/>
          </a:xfrm>
          <a:prstGeom prst="rect">
            <a:avLst/>
          </a:prstGeom>
        </p:spPr>
      </p:pic>
      <p:pic>
        <p:nvPicPr>
          <p:cNvPr id="4" name="Picture 3"/>
          <p:cNvPicPr>
            <a:picLocks noChangeAspect="1"/>
          </p:cNvPicPr>
          <p:nvPr/>
        </p:nvPicPr>
        <p:blipFill>
          <a:blip r:embed="rId4"/>
          <a:stretch>
            <a:fillRect/>
          </a:stretch>
        </p:blipFill>
        <p:spPr>
          <a:xfrm>
            <a:off x="0" y="47761"/>
            <a:ext cx="3383280" cy="3683726"/>
          </a:xfrm>
          <a:prstGeom prst="rect">
            <a:avLst/>
          </a:prstGeom>
        </p:spPr>
      </p:pic>
      <p:pic>
        <p:nvPicPr>
          <p:cNvPr id="5" name="Picture 4"/>
          <p:cNvPicPr>
            <a:picLocks noChangeAspect="1"/>
          </p:cNvPicPr>
          <p:nvPr/>
        </p:nvPicPr>
        <p:blipFill>
          <a:blip r:embed="rId5"/>
          <a:stretch>
            <a:fillRect/>
          </a:stretch>
        </p:blipFill>
        <p:spPr>
          <a:xfrm>
            <a:off x="0" y="3779247"/>
            <a:ext cx="3383280" cy="3183255"/>
          </a:xfrm>
          <a:prstGeom prst="rect">
            <a:avLst/>
          </a:prstGeom>
        </p:spPr>
      </p:pic>
      <p:pic>
        <p:nvPicPr>
          <p:cNvPr id="6" name="Picture 5"/>
          <p:cNvPicPr>
            <a:picLocks noChangeAspect="1"/>
          </p:cNvPicPr>
          <p:nvPr/>
        </p:nvPicPr>
        <p:blipFill>
          <a:blip r:embed="rId6"/>
          <a:stretch>
            <a:fillRect/>
          </a:stretch>
        </p:blipFill>
        <p:spPr>
          <a:xfrm>
            <a:off x="3676784" y="3892732"/>
            <a:ext cx="3104879" cy="2965268"/>
          </a:xfrm>
          <a:prstGeom prst="rect">
            <a:avLst/>
          </a:prstGeom>
        </p:spPr>
      </p:pic>
    </p:spTree>
    <p:extLst>
      <p:ext uri="{BB962C8B-B14F-4D97-AF65-F5344CB8AC3E}">
        <p14:creationId xmlns:p14="http://schemas.microsoft.com/office/powerpoint/2010/main" val="3733815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6" name="Rounded Rectangle 5"/>
          <p:cNvSpPr/>
          <p:nvPr/>
        </p:nvSpPr>
        <p:spPr>
          <a:xfrm>
            <a:off x="0" y="2514600"/>
            <a:ext cx="2766738" cy="914400"/>
          </a:xfrm>
          <a:prstGeom prst="roundRect">
            <a:avLst/>
          </a:prstGeom>
          <a:solidFill>
            <a:srgbClr val="FF0000"/>
          </a:solidFill>
        </p:spPr>
        <p:style>
          <a:lnRef idx="1">
            <a:schemeClr val="accent4"/>
          </a:lnRef>
          <a:fillRef idx="2">
            <a:schemeClr val="accent4"/>
          </a:fillRef>
          <a:effectRef idx="1">
            <a:schemeClr val="accent4"/>
          </a:effectRef>
          <a:fontRef idx="minor">
            <a:schemeClr val="dk1"/>
          </a:fontRef>
        </p:style>
        <p:txBody>
          <a:bodyPr rtlCol="0" anchor="ctr"/>
          <a:lstStyle/>
          <a:p>
            <a:pPr lvl="0" algn="ct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Tác phẩm</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Arrow Connector 7"/>
          <p:cNvCxnSpPr/>
          <p:nvPr/>
        </p:nvCxnSpPr>
        <p:spPr>
          <a:xfrm flipV="1">
            <a:off x="2429691" y="1025435"/>
            <a:ext cx="875212" cy="1691640"/>
          </a:xfrm>
          <a:prstGeom prst="straightConnector1">
            <a:avLst/>
          </a:prstGeom>
          <a:ln w="57150">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094809" y="293916"/>
            <a:ext cx="4924697"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VB được trích từ “Sương khói quê nhà”.</a:t>
            </a:r>
          </a:p>
        </p:txBody>
      </p:sp>
      <p:cxnSp>
        <p:nvCxnSpPr>
          <p:cNvPr id="12" name="Straight Arrow Connector 11"/>
          <p:cNvCxnSpPr/>
          <p:nvPr/>
        </p:nvCxnSpPr>
        <p:spPr>
          <a:xfrm flipV="1">
            <a:off x="2429691" y="2514601"/>
            <a:ext cx="665118" cy="346165"/>
          </a:xfrm>
          <a:prstGeom prst="straightConnector1">
            <a:avLst/>
          </a:prstGeom>
          <a:ln w="57150">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050177" y="1802675"/>
            <a:ext cx="4924697" cy="914400"/>
          </a:xfrm>
          <a:prstGeom prst="roundRect">
            <a:avLst/>
          </a:prstGeom>
          <a:solidFill>
            <a:srgbClr val="00B050"/>
          </a:solidFill>
        </p:spPr>
        <p:style>
          <a:lnRef idx="1">
            <a:schemeClr val="accent4"/>
          </a:lnRef>
          <a:fillRef idx="2">
            <a:schemeClr val="accent4"/>
          </a:fillRef>
          <a:effectRef idx="1">
            <a:schemeClr val="accent4"/>
          </a:effectRef>
          <a:fontRef idx="minor">
            <a:schemeClr val="dk1"/>
          </a:fontRef>
        </p:style>
        <p:txBody>
          <a:bodyPr rtlCol="0" anchor="ctr"/>
          <a:lstStyle/>
          <a:p>
            <a:pPr lvl="0"/>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 loại: truyện ngắn</a:t>
            </a:r>
          </a:p>
        </p:txBody>
      </p:sp>
      <p:cxnSp>
        <p:nvCxnSpPr>
          <p:cNvPr id="17" name="Straight Arrow Connector 16"/>
          <p:cNvCxnSpPr/>
          <p:nvPr/>
        </p:nvCxnSpPr>
        <p:spPr>
          <a:xfrm>
            <a:off x="2429691" y="3226527"/>
            <a:ext cx="1528355" cy="1005840"/>
          </a:xfrm>
          <a:prstGeom prst="straightConnector1">
            <a:avLst/>
          </a:prstGeom>
          <a:ln w="57150">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050176" y="3010989"/>
            <a:ext cx="4924697" cy="1672045"/>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lvl="0" algn="just"/>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 kể: ngôi thứ nhất, qua cảm nhận của nhân vật “tôi”.</a:t>
            </a:r>
          </a:p>
        </p:txBody>
      </p:sp>
      <p:pic>
        <p:nvPicPr>
          <p:cNvPr id="22" name="Picture 21"/>
          <p:cNvPicPr>
            <a:picLocks noChangeAspect="1"/>
          </p:cNvPicPr>
          <p:nvPr/>
        </p:nvPicPr>
        <p:blipFill>
          <a:blip r:embed="rId3"/>
          <a:stretch>
            <a:fillRect/>
          </a:stretch>
        </p:blipFill>
        <p:spPr>
          <a:xfrm>
            <a:off x="8258311" y="881879"/>
            <a:ext cx="3650252" cy="3350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1" name="Straight Arrow Connector 10"/>
          <p:cNvCxnSpPr/>
          <p:nvPr/>
        </p:nvCxnSpPr>
        <p:spPr>
          <a:xfrm>
            <a:off x="2280590" y="3226527"/>
            <a:ext cx="911306" cy="2704009"/>
          </a:xfrm>
          <a:prstGeom prst="straightConnector1">
            <a:avLst/>
          </a:prstGeom>
          <a:ln w="57150">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050176" y="5133701"/>
            <a:ext cx="4924697" cy="124097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 vật chính: Lợi</a:t>
            </a:r>
          </a:p>
        </p:txBody>
      </p:sp>
    </p:spTree>
    <p:extLst>
      <p:ext uri="{BB962C8B-B14F-4D97-AF65-F5344CB8AC3E}">
        <p14:creationId xmlns:p14="http://schemas.microsoft.com/office/powerpoint/2010/main" val="29470240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6" grpId="0" animBg="1"/>
      <p:bldP spid="2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5" y="1136053"/>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en-US" sz="6000" b="1">
                <a:solidFill>
                  <a:srgbClr val="FFFFFF"/>
                </a:solidFill>
                <a:latin typeface="Times New Roman" panose="02020603050405020304" pitchFamily="18" charset="0"/>
                <a:cs typeface="Times New Roman" panose="02020603050405020304" pitchFamily="18" charset="0"/>
              </a:rPr>
              <a:t>II. Suy ngẫm và phản </a:t>
            </a:r>
            <a:r>
              <a:rPr lang="en-US" sz="6000" b="1" smtClean="0">
                <a:solidFill>
                  <a:srgbClr val="FFFFFF"/>
                </a:solidFill>
                <a:latin typeface="Times New Roman" panose="02020603050405020304" pitchFamily="18" charset="0"/>
                <a:cs typeface="Times New Roman" panose="02020603050405020304" pitchFamily="18" charset="0"/>
              </a:rPr>
              <a:t>hồi</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1965716143"/>
      </p:ext>
    </p:extLst>
  </p:cSld>
  <p:clrMapOvr>
    <a:masterClrMapping/>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3931921" y="1397310"/>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vi-VN" sz="6000" b="1">
                <a:solidFill>
                  <a:srgbClr val="FFFFFF"/>
                </a:solidFill>
                <a:cs typeface="Times New Roman" panose="02020603050405020304" pitchFamily="18" charset="0"/>
              </a:rPr>
              <a:t>1. Ấn tượng chung về văn bản </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897441081"/>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loud Callout 2"/>
          <p:cNvSpPr/>
          <p:nvPr/>
        </p:nvSpPr>
        <p:spPr>
          <a:xfrm>
            <a:off x="5120640" y="995124"/>
            <a:ext cx="5891349" cy="3683726"/>
          </a:xfrm>
          <a:prstGeom prst="cloudCallout">
            <a:avLst>
              <a:gd name="adj1" fmla="val -43120"/>
              <a:gd name="adj2" fmla="val 77447"/>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Nêu ấn tượng của em sau khi đọc xong truyện Tuổi thơ tôi?</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5608320" y="651415"/>
            <a:ext cx="5704114" cy="130753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HS chia sẻ ấn tượng của bản thân theo </a:t>
            </a:r>
            <a:r>
              <a:rPr kumimoji="0" 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mẫu</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5608320" y="1770412"/>
            <a:ext cx="6096000" cy="130753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Sau khi đọc văn bản, ấn tượng của em là</a:t>
            </a:r>
            <a:r>
              <a:rPr kumimoji="0" 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5490754" y="2836987"/>
            <a:ext cx="60960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có ấn tượng khi đọc văn bản là</a:t>
            </a:r>
            <a:r>
              <a:rPr kumimoji="0" 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5490754" y="3784583"/>
            <a:ext cx="6096000" cy="1384995"/>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Điều em ấn tượng nhất khi đọc văn bản là…</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738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barn(inVertical)">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stretch>
            <a:fillRect/>
          </a:stretch>
        </p:blipFill>
        <p:spPr>
          <a:xfrm>
            <a:off x="4233523" y="4607549"/>
            <a:ext cx="2619375" cy="1743075"/>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5293107" y="124051"/>
            <a:ext cx="2260556" cy="1408868"/>
          </a:xfrm>
          <a:prstGeom prst="rect">
            <a:avLst/>
          </a:prstGeom>
          <a:ln>
            <a:noFill/>
          </a:ln>
          <a:effectLst>
            <a:softEdge rad="112500"/>
          </a:effectLst>
        </p:spPr>
      </p:pic>
      <p:sp>
        <p:nvSpPr>
          <p:cNvPr id="3" name="Rounded Rectangle 2"/>
          <p:cNvSpPr/>
          <p:nvPr/>
        </p:nvSpPr>
        <p:spPr>
          <a:xfrm>
            <a:off x="3497305" y="2261242"/>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latin typeface="+mj-lt"/>
              </a:rPr>
              <a:t>Ấn tượng về hành động của thầy giáo Phu</a:t>
            </a:r>
            <a:endParaRPr lang="en-US" sz="2800">
              <a:latin typeface="+mj-lt"/>
            </a:endParaRPr>
          </a:p>
        </p:txBody>
      </p:sp>
      <p:sp>
        <p:nvSpPr>
          <p:cNvPr id="9" name="Rounded Rectangle 8"/>
          <p:cNvSpPr/>
          <p:nvPr/>
        </p:nvSpPr>
        <p:spPr>
          <a:xfrm>
            <a:off x="7838564" y="2261242"/>
            <a:ext cx="2926080" cy="14130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Gần </a:t>
            </a:r>
            <a:r>
              <a:rPr lang="en-US" sz="2800">
                <a:latin typeface="Times New Roman" panose="02020603050405020304" pitchFamily="18" charset="0"/>
                <a:cs typeface="Times New Roman" panose="02020603050405020304" pitchFamily="18" charset="0"/>
              </a:rPr>
              <a:t>gũi</a:t>
            </a:r>
          </a:p>
        </p:txBody>
      </p:sp>
      <p:sp>
        <p:nvSpPr>
          <p:cNvPr id="10" name="Rounded Rectangle 9"/>
          <p:cNvSpPr/>
          <p:nvPr/>
        </p:nvSpPr>
        <p:spPr>
          <a:xfrm>
            <a:off x="7838564" y="208824"/>
            <a:ext cx="2926080" cy="141301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N</a:t>
            </a:r>
            <a:r>
              <a:rPr lang="vi-VN" sz="2800" smtClean="0">
                <a:latin typeface="Times New Roman" panose="02020603050405020304" pitchFamily="18" charset="0"/>
                <a:cs typeface="Times New Roman" panose="02020603050405020304" pitchFamily="18" charset="0"/>
              </a:rPr>
              <a:t>ghiêm </a:t>
            </a:r>
            <a:r>
              <a:rPr lang="vi-VN" sz="2800">
                <a:latin typeface="Times New Roman" panose="02020603050405020304" pitchFamily="18" charset="0"/>
                <a:cs typeface="Times New Roman" panose="02020603050405020304" pitchFamily="18" charset="0"/>
              </a:rPr>
              <a:t>khắc </a:t>
            </a:r>
            <a:endParaRPr lang="en-US" sz="2800">
              <a:latin typeface="Times New Roman" panose="02020603050405020304" pitchFamily="18" charset="0"/>
              <a:cs typeface="Times New Roman" panose="02020603050405020304" pitchFamily="18" charset="0"/>
            </a:endParaRPr>
          </a:p>
        </p:txBody>
      </p:sp>
      <p:sp>
        <p:nvSpPr>
          <p:cNvPr id="11" name="Rounded Rectangle 10"/>
          <p:cNvSpPr/>
          <p:nvPr/>
        </p:nvSpPr>
        <p:spPr>
          <a:xfrm>
            <a:off x="7838564" y="4313661"/>
            <a:ext cx="2926080" cy="14130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Biết </a:t>
            </a:r>
            <a:r>
              <a:rPr lang="en-US" sz="2800">
                <a:latin typeface="Times New Roman" panose="02020603050405020304" pitchFamily="18" charset="0"/>
                <a:cs typeface="Times New Roman" panose="02020603050405020304" pitchFamily="18" charset="0"/>
              </a:rPr>
              <a:t>nhận lỗi khi vô tình gây ra</a:t>
            </a:r>
          </a:p>
        </p:txBody>
      </p:sp>
      <p:cxnSp>
        <p:nvCxnSpPr>
          <p:cNvPr id="13" name="Straight Arrow Connector 12"/>
          <p:cNvCxnSpPr/>
          <p:nvPr/>
        </p:nvCxnSpPr>
        <p:spPr>
          <a:xfrm flipV="1">
            <a:off x="6423385" y="1410790"/>
            <a:ext cx="1415179" cy="139772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423385" y="2823806"/>
            <a:ext cx="1415179" cy="198968"/>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371559" y="2805330"/>
            <a:ext cx="1570658" cy="203557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96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stretch>
            <a:fillRect/>
          </a:stretch>
        </p:blipFill>
        <p:spPr>
          <a:xfrm>
            <a:off x="4233523" y="4607549"/>
            <a:ext cx="2619375" cy="1743075"/>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5293107" y="124051"/>
            <a:ext cx="2260556" cy="1408868"/>
          </a:xfrm>
          <a:prstGeom prst="rect">
            <a:avLst/>
          </a:prstGeom>
          <a:ln>
            <a:noFill/>
          </a:ln>
          <a:effectLst>
            <a:softEdge rad="112500"/>
          </a:effectLst>
        </p:spPr>
      </p:pic>
      <p:sp>
        <p:nvSpPr>
          <p:cNvPr id="3" name="Rounded Rectangle 2"/>
          <p:cNvSpPr/>
          <p:nvPr/>
        </p:nvSpPr>
        <p:spPr>
          <a:xfrm>
            <a:off x="3497305" y="2261242"/>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latin typeface="+mj-lt"/>
              </a:rPr>
              <a:t>Ấn tượng về con dế lửa</a:t>
            </a:r>
          </a:p>
        </p:txBody>
      </p:sp>
      <p:sp>
        <p:nvSpPr>
          <p:cNvPr id="9" name="Rounded Rectangle 8"/>
          <p:cNvSpPr/>
          <p:nvPr/>
        </p:nvSpPr>
        <p:spPr>
          <a:xfrm>
            <a:off x="7838564" y="2261242"/>
            <a:ext cx="2926080" cy="14130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Tạo ra sự thay đổi của thầy Phu.</a:t>
            </a:r>
            <a:endParaRPr lang="en-US" sz="2800">
              <a:latin typeface="Times New Roman" panose="02020603050405020304" pitchFamily="18" charset="0"/>
              <a:cs typeface="Times New Roman" panose="02020603050405020304" pitchFamily="18" charset="0"/>
            </a:endParaRPr>
          </a:p>
        </p:txBody>
      </p:sp>
      <p:sp>
        <p:nvSpPr>
          <p:cNvPr id="10" name="Rounded Rectangle 9"/>
          <p:cNvSpPr/>
          <p:nvPr/>
        </p:nvSpPr>
        <p:spPr>
          <a:xfrm>
            <a:off x="7838564" y="208824"/>
            <a:ext cx="2926080" cy="141301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Cho chúng ta cảm nhận được tình cảm của nhân vật.</a:t>
            </a:r>
            <a:endParaRPr lang="en-US" sz="2800">
              <a:latin typeface="Times New Roman" panose="02020603050405020304" pitchFamily="18" charset="0"/>
              <a:cs typeface="Times New Roman" panose="02020603050405020304" pitchFamily="18" charset="0"/>
            </a:endParaRPr>
          </a:p>
        </p:txBody>
      </p:sp>
      <p:sp>
        <p:nvSpPr>
          <p:cNvPr id="11" name="Rounded Rectangle 10"/>
          <p:cNvSpPr/>
          <p:nvPr/>
        </p:nvSpPr>
        <p:spPr>
          <a:xfrm>
            <a:off x="7838564" y="4313661"/>
            <a:ext cx="2926080" cy="14130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Là nhân vật gây ra sự chia rẽ.</a:t>
            </a:r>
            <a:endParaRPr lang="en-US" sz="2800">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flipV="1">
            <a:off x="6423385" y="1410790"/>
            <a:ext cx="1415179" cy="139772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423385" y="2823806"/>
            <a:ext cx="1415179" cy="198968"/>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371559" y="2805330"/>
            <a:ext cx="1570658" cy="203557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57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5" y="1136053"/>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KHỞI ĐỘNG</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6938463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stretch>
            <a:fillRect/>
          </a:stretch>
        </p:blipFill>
        <p:spPr>
          <a:xfrm>
            <a:off x="4233523" y="4607549"/>
            <a:ext cx="2619375" cy="1743075"/>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5293107" y="124051"/>
            <a:ext cx="2260556" cy="1408868"/>
          </a:xfrm>
          <a:prstGeom prst="rect">
            <a:avLst/>
          </a:prstGeom>
          <a:ln>
            <a:noFill/>
          </a:ln>
          <a:effectLst>
            <a:softEdge rad="112500"/>
          </a:effectLst>
        </p:spPr>
      </p:pic>
      <p:sp>
        <p:nvSpPr>
          <p:cNvPr id="3" name="Rounded Rectangle 2"/>
          <p:cNvSpPr/>
          <p:nvPr/>
        </p:nvSpPr>
        <p:spPr>
          <a:xfrm>
            <a:off x="3497305" y="2261242"/>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Kết thúc truyện</a:t>
            </a:r>
            <a:endParaRPr lang="vi-VN" sz="2800">
              <a:latin typeface="Times New Roman" panose="02020603050405020304" pitchFamily="18" charset="0"/>
              <a:cs typeface="Times New Roman" panose="02020603050405020304" pitchFamily="18" charset="0"/>
            </a:endParaRPr>
          </a:p>
        </p:txBody>
      </p:sp>
      <p:sp>
        <p:nvSpPr>
          <p:cNvPr id="9" name="Rounded Rectangle 8"/>
          <p:cNvSpPr/>
          <p:nvPr/>
        </p:nvSpPr>
        <p:spPr>
          <a:xfrm>
            <a:off x="7838564" y="2261242"/>
            <a:ext cx="2926080" cy="14130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T</a:t>
            </a:r>
            <a:r>
              <a:rPr lang="vi-VN" sz="2800" smtClean="0">
                <a:latin typeface="Times New Roman" panose="02020603050405020304" pitchFamily="18" charset="0"/>
                <a:cs typeface="Times New Roman" panose="02020603050405020304" pitchFamily="18" charset="0"/>
              </a:rPr>
              <a:t>hể </a:t>
            </a:r>
            <a:r>
              <a:rPr lang="vi-VN" sz="2800">
                <a:latin typeface="Times New Roman" panose="02020603050405020304" pitchFamily="18" charset="0"/>
                <a:cs typeface="Times New Roman" panose="02020603050405020304" pitchFamily="18" charset="0"/>
              </a:rPr>
              <a:t>hiện được tình yêu </a:t>
            </a:r>
            <a:r>
              <a:rPr lang="vi-VN" sz="2800" smtClean="0">
                <a:latin typeface="Times New Roman" panose="02020603050405020304" pitchFamily="18" charset="0"/>
                <a:cs typeface="Times New Roman" panose="02020603050405020304" pitchFamily="18" charset="0"/>
              </a:rPr>
              <a:t>thương</a:t>
            </a:r>
            <a:r>
              <a:rPr lang="en-US" sz="2800">
                <a:latin typeface="Times New Roman" panose="02020603050405020304" pitchFamily="18" charset="0"/>
                <a:cs typeface="Times New Roman" panose="02020603050405020304" pitchFamily="18" charset="0"/>
              </a:rPr>
              <a:t>.</a:t>
            </a:r>
          </a:p>
        </p:txBody>
      </p:sp>
      <p:sp>
        <p:nvSpPr>
          <p:cNvPr id="10" name="Rounded Rectangle 9"/>
          <p:cNvSpPr/>
          <p:nvPr/>
        </p:nvSpPr>
        <p:spPr>
          <a:xfrm>
            <a:off x="7838564" y="208824"/>
            <a:ext cx="2926080" cy="141301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Kết </a:t>
            </a:r>
            <a:r>
              <a:rPr lang="en-US" sz="2800">
                <a:latin typeface="Times New Roman" panose="02020603050405020304" pitchFamily="18" charset="0"/>
                <a:cs typeface="Times New Roman" panose="02020603050405020304" pitchFamily="18" charset="0"/>
              </a:rPr>
              <a:t>thúc </a:t>
            </a:r>
            <a:r>
              <a:rPr lang="en-US" sz="2800" smtClean="0">
                <a:latin typeface="Times New Roman" panose="02020603050405020304" pitchFamily="18" charset="0"/>
                <a:cs typeface="Times New Roman" panose="02020603050405020304" pitchFamily="18" charset="0"/>
              </a:rPr>
              <a:t>buồn.</a:t>
            </a:r>
            <a:endParaRPr lang="en-US" sz="2800">
              <a:latin typeface="Times New Roman" panose="02020603050405020304" pitchFamily="18" charset="0"/>
              <a:cs typeface="Times New Roman" panose="02020603050405020304" pitchFamily="18" charset="0"/>
            </a:endParaRPr>
          </a:p>
        </p:txBody>
      </p:sp>
      <p:sp>
        <p:nvSpPr>
          <p:cNvPr id="11" name="Rounded Rectangle 10"/>
          <p:cNvSpPr/>
          <p:nvPr/>
        </p:nvSpPr>
        <p:spPr>
          <a:xfrm>
            <a:off x="7838564" y="4313661"/>
            <a:ext cx="2926080" cy="14130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Thể hiện sự hối hận.</a:t>
            </a:r>
            <a:endParaRPr lang="en-US" sz="2800">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flipV="1">
            <a:off x="6423385" y="1410790"/>
            <a:ext cx="1415179" cy="139772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423385" y="2823806"/>
            <a:ext cx="1415179" cy="198968"/>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371559" y="2805330"/>
            <a:ext cx="1570658" cy="203557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66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3553099" y="1162179"/>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vi-VN" sz="6000" b="1">
                <a:solidFill>
                  <a:srgbClr val="FFFFFF"/>
                </a:solidFill>
                <a:cs typeface="Times New Roman" panose="02020603050405020304" pitchFamily="18" charset="0"/>
              </a:rPr>
              <a:t>2. Tìm hiểu nhân vật Lợi</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4045787669"/>
      </p:ext>
    </p:extLst>
  </p:cSld>
  <p:clrMapOvr>
    <a:masterClrMapping/>
  </p:clrMapOvr>
  <p:transition spd="slow">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889966"/>
          </a:xfrm>
          <a:prstGeom prst="rect">
            <a:avLst/>
          </a:prstGeom>
        </p:spPr>
      </p:pic>
    </p:spTree>
    <p:extLst>
      <p:ext uri="{BB962C8B-B14F-4D97-AF65-F5344CB8AC3E}">
        <p14:creationId xmlns:p14="http://schemas.microsoft.com/office/powerpoint/2010/main" val="22463871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Rounded Rectangle 2"/>
          <p:cNvSpPr/>
          <p:nvPr/>
        </p:nvSpPr>
        <p:spPr>
          <a:xfrm>
            <a:off x="597351" y="271366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vật Lợi</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4926395" y="4668217"/>
            <a:ext cx="5563926" cy="14130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Các sự việc chính đều xoay quanh nhân vật Lợi.</a:t>
            </a:r>
          </a:p>
        </p:txBody>
      </p:sp>
      <p:sp>
        <p:nvSpPr>
          <p:cNvPr id="6" name="Rounded Rectangle 5"/>
          <p:cNvSpPr/>
          <p:nvPr/>
        </p:nvSpPr>
        <p:spPr>
          <a:xfrm>
            <a:off x="4938609" y="661247"/>
            <a:ext cx="5563927" cy="141301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Có nhiều chi tiết trong văn bản miêu tả nhân vật Lợi.</a:t>
            </a:r>
          </a:p>
        </p:txBody>
      </p:sp>
      <p:cxnSp>
        <p:nvCxnSpPr>
          <p:cNvPr id="8" name="Straight Arrow Connector 7"/>
          <p:cNvCxnSpPr/>
          <p:nvPr/>
        </p:nvCxnSpPr>
        <p:spPr>
          <a:xfrm flipV="1">
            <a:off x="3523431" y="1863213"/>
            <a:ext cx="1415179" cy="139772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523431" y="3202629"/>
            <a:ext cx="1415178" cy="1539188"/>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11300" y="331188"/>
            <a:ext cx="2619375" cy="1743075"/>
          </a:xfrm>
          <a:prstGeom prst="rect">
            <a:avLst/>
          </a:prstGeom>
          <a:ln>
            <a:noFill/>
          </a:ln>
          <a:effectLst>
            <a:softEdge rad="112500"/>
          </a:effectLst>
        </p:spPr>
      </p:pic>
      <p:pic>
        <p:nvPicPr>
          <p:cNvPr id="12" name="Picture 11"/>
          <p:cNvPicPr>
            <a:picLocks noChangeAspect="1"/>
          </p:cNvPicPr>
          <p:nvPr/>
        </p:nvPicPr>
        <p:blipFill>
          <a:blip r:embed="rId3"/>
          <a:stretch>
            <a:fillRect/>
          </a:stretch>
        </p:blipFill>
        <p:spPr>
          <a:xfrm>
            <a:off x="6293643" y="2492753"/>
            <a:ext cx="2619375" cy="1743075"/>
          </a:xfrm>
          <a:prstGeom prst="rect">
            <a:avLst/>
          </a:prstGeom>
          <a:ln>
            <a:noFill/>
          </a:ln>
          <a:effectLst>
            <a:softEdge rad="112500"/>
          </a:effectLst>
        </p:spPr>
      </p:pic>
      <p:pic>
        <p:nvPicPr>
          <p:cNvPr id="13" name="Picture 12"/>
          <p:cNvPicPr>
            <a:picLocks noChangeAspect="1"/>
          </p:cNvPicPr>
          <p:nvPr/>
        </p:nvPicPr>
        <p:blipFill>
          <a:blip r:embed="rId3"/>
          <a:stretch>
            <a:fillRect/>
          </a:stretch>
        </p:blipFill>
        <p:spPr>
          <a:xfrm>
            <a:off x="1342820" y="4563089"/>
            <a:ext cx="2619375" cy="1743075"/>
          </a:xfrm>
          <a:prstGeom prst="rect">
            <a:avLst/>
          </a:prstGeom>
          <a:ln>
            <a:noFill/>
          </a:ln>
          <a:effectLst>
            <a:softEdge rad="112500"/>
          </a:effectLst>
        </p:spPr>
      </p:pic>
    </p:spTree>
    <p:extLst>
      <p:ext uri="{BB962C8B-B14F-4D97-AF65-F5344CB8AC3E}">
        <p14:creationId xmlns:p14="http://schemas.microsoft.com/office/powerpoint/2010/main" val="20393217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Rounded Rectangle 2"/>
          <p:cNvSpPr/>
          <p:nvPr/>
        </p:nvSpPr>
        <p:spPr>
          <a:xfrm>
            <a:off x="597351" y="271366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Trong cuộc sống hàng ngày</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4990862" y="2083446"/>
            <a:ext cx="3523431" cy="8786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Chỉ nghĩ đến việc thu vén cá nhân.</a:t>
            </a:r>
          </a:p>
        </p:txBody>
      </p:sp>
      <p:sp>
        <p:nvSpPr>
          <p:cNvPr id="6" name="Rounded Rectangle 5"/>
          <p:cNvSpPr/>
          <p:nvPr/>
        </p:nvSpPr>
        <p:spPr>
          <a:xfrm>
            <a:off x="4938610" y="661247"/>
            <a:ext cx="3575684" cy="88463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Trùm </a:t>
            </a:r>
            <a:r>
              <a:rPr lang="en-US" sz="2800">
                <a:solidFill>
                  <a:prstClr val="white"/>
                </a:solidFill>
                <a:latin typeface="Times New Roman" panose="02020603050405020304" pitchFamily="18" charset="0"/>
                <a:cs typeface="Times New Roman" panose="02020603050405020304" pitchFamily="18" charset="0"/>
              </a:rPr>
              <a:t>sò nổi tiếng trong lớp.</a:t>
            </a:r>
          </a:p>
        </p:txBody>
      </p:sp>
      <p:sp>
        <p:nvSpPr>
          <p:cNvPr id="7" name="Rounded Rectangle 6"/>
          <p:cNvSpPr/>
          <p:nvPr/>
        </p:nvSpPr>
        <p:spPr>
          <a:xfrm>
            <a:off x="4938610" y="4026273"/>
            <a:ext cx="3575683" cy="74932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Phải trả công đàng hoàng mới làm.</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8" name="Straight Arrow Connector 7"/>
          <p:cNvCxnSpPr/>
          <p:nvPr/>
        </p:nvCxnSpPr>
        <p:spPr>
          <a:xfrm flipV="1">
            <a:off x="3523431" y="1445274"/>
            <a:ext cx="1467431" cy="18156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23431" y="2812054"/>
            <a:ext cx="1467431" cy="390575"/>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471605" y="3184153"/>
            <a:ext cx="1519257" cy="1072588"/>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11300" y="331188"/>
            <a:ext cx="2619375" cy="1743075"/>
          </a:xfrm>
          <a:prstGeom prst="rect">
            <a:avLst/>
          </a:prstGeom>
          <a:ln>
            <a:noFill/>
          </a:ln>
          <a:effectLst>
            <a:softEdge rad="112500"/>
          </a:effectLst>
        </p:spPr>
      </p:pic>
      <p:sp>
        <p:nvSpPr>
          <p:cNvPr id="22" name="Right Brace 21"/>
          <p:cNvSpPr/>
          <p:nvPr/>
        </p:nvSpPr>
        <p:spPr>
          <a:xfrm>
            <a:off x="8778239" y="841628"/>
            <a:ext cx="901337" cy="3744074"/>
          </a:xfrm>
          <a:prstGeom prst="rightBrace">
            <a:avLst/>
          </a:prstGeom>
          <a:ln w="762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ounded Rectangle 22"/>
          <p:cNvSpPr/>
          <p:nvPr/>
        </p:nvSpPr>
        <p:spPr>
          <a:xfrm>
            <a:off x="9773719" y="1341826"/>
            <a:ext cx="2181499" cy="333102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-&gt; Lợi là đứa ích kỉ, khôn lỏi, luôn tìm cách thu lợi cho mình.</a:t>
            </a:r>
          </a:p>
        </p:txBody>
      </p:sp>
    </p:spTree>
    <p:extLst>
      <p:ext uri="{BB962C8B-B14F-4D97-AF65-F5344CB8AC3E}">
        <p14:creationId xmlns:p14="http://schemas.microsoft.com/office/powerpoint/2010/main" val="17574112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Rounded Rectangle 2"/>
          <p:cNvSpPr/>
          <p:nvPr/>
        </p:nvSpPr>
        <p:spPr>
          <a:xfrm>
            <a:off x="597351" y="271366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sz="2800">
                <a:solidFill>
                  <a:prstClr val="white"/>
                </a:solidFill>
                <a:latin typeface="Times New Roman" panose="02020603050405020304" pitchFamily="18" charset="0"/>
                <a:cs typeface="Times New Roman" panose="02020603050405020304" pitchFamily="18" charset="0"/>
              </a:rPr>
              <a:t>Khi Lợi có con dế lửa</a:t>
            </a:r>
          </a:p>
        </p:txBody>
      </p:sp>
      <p:sp>
        <p:nvSpPr>
          <p:cNvPr id="5" name="Rounded Rectangle 4"/>
          <p:cNvSpPr/>
          <p:nvPr/>
        </p:nvSpPr>
        <p:spPr>
          <a:xfrm>
            <a:off x="4887209" y="4056106"/>
            <a:ext cx="3523431" cy="8786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Không </a:t>
            </a:r>
            <a:r>
              <a:rPr lang="en-US" sz="2800">
                <a:solidFill>
                  <a:prstClr val="white"/>
                </a:solidFill>
                <a:latin typeface="Times New Roman" panose="02020603050405020304" pitchFamily="18" charset="0"/>
                <a:cs typeface="Times New Roman" panose="02020603050405020304" pitchFamily="18" charset="0"/>
              </a:rPr>
              <a:t>đổi con dế bằng bất cứ giá nào.</a:t>
            </a:r>
          </a:p>
        </p:txBody>
      </p:sp>
      <p:sp>
        <p:nvSpPr>
          <p:cNvPr id="6" name="Rounded Rectangle 5"/>
          <p:cNvSpPr/>
          <p:nvPr/>
        </p:nvSpPr>
        <p:spPr>
          <a:xfrm>
            <a:off x="4966264" y="607269"/>
            <a:ext cx="3575684" cy="13350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Rất </a:t>
            </a:r>
            <a:r>
              <a:rPr lang="en-US" sz="2800">
                <a:solidFill>
                  <a:prstClr val="white"/>
                </a:solidFill>
                <a:latin typeface="Times New Roman" panose="02020603050405020304" pitchFamily="18" charset="0"/>
                <a:cs typeface="Times New Roman" panose="02020603050405020304" pitchFamily="18" charset="0"/>
              </a:rPr>
              <a:t>quý con </a:t>
            </a:r>
            <a:r>
              <a:rPr lang="en-US" sz="2800" smtClean="0">
                <a:solidFill>
                  <a:prstClr val="white"/>
                </a:solidFill>
                <a:latin typeface="Times New Roman" panose="02020603050405020304" pitchFamily="18" charset="0"/>
                <a:cs typeface="Times New Roman" panose="02020603050405020304" pitchFamily="18" charset="0"/>
              </a:rPr>
              <a:t>dế.</a:t>
            </a:r>
            <a:endParaRPr lang="en-US" sz="2800">
              <a:solidFill>
                <a:prstClr val="white"/>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flipV="1">
            <a:off x="3523431" y="1445274"/>
            <a:ext cx="1467431" cy="18156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523431" y="3202630"/>
            <a:ext cx="1415179" cy="138307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11300" y="292000"/>
            <a:ext cx="2619375" cy="1743075"/>
          </a:xfrm>
          <a:prstGeom prst="rect">
            <a:avLst/>
          </a:prstGeom>
          <a:ln>
            <a:noFill/>
          </a:ln>
          <a:effectLst>
            <a:softEdge rad="112500"/>
          </a:effectLst>
        </p:spPr>
      </p:pic>
      <p:sp>
        <p:nvSpPr>
          <p:cNvPr id="22" name="Right Brace 21"/>
          <p:cNvSpPr/>
          <p:nvPr/>
        </p:nvSpPr>
        <p:spPr>
          <a:xfrm>
            <a:off x="8778239" y="841628"/>
            <a:ext cx="901337" cy="3744074"/>
          </a:xfrm>
          <a:prstGeom prst="rightBrace">
            <a:avLst/>
          </a:prstGeom>
          <a:ln w="762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ounded Rectangle 22"/>
          <p:cNvSpPr/>
          <p:nvPr/>
        </p:nvSpPr>
        <p:spPr>
          <a:xfrm>
            <a:off x="9773719" y="1341826"/>
            <a:ext cx="2181499" cy="333102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Trân trọng và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oi con dế là báu vật. </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1815806" y="4582217"/>
            <a:ext cx="2619375" cy="1743075"/>
          </a:xfrm>
          <a:prstGeom prst="rect">
            <a:avLst/>
          </a:prstGeom>
          <a:ln>
            <a:noFill/>
          </a:ln>
          <a:effectLst>
            <a:softEdge rad="112500"/>
          </a:effectLst>
        </p:spPr>
      </p:pic>
      <p:pic>
        <p:nvPicPr>
          <p:cNvPr id="15" name="Picture 14"/>
          <p:cNvPicPr>
            <a:picLocks noChangeAspect="1"/>
          </p:cNvPicPr>
          <p:nvPr/>
        </p:nvPicPr>
        <p:blipFill>
          <a:blip r:embed="rId3"/>
          <a:stretch>
            <a:fillRect/>
          </a:stretch>
        </p:blipFill>
        <p:spPr>
          <a:xfrm>
            <a:off x="5388973" y="2151091"/>
            <a:ext cx="2619375" cy="1743075"/>
          </a:xfrm>
          <a:prstGeom prst="rect">
            <a:avLst/>
          </a:prstGeom>
          <a:ln>
            <a:noFill/>
          </a:ln>
          <a:effectLst>
            <a:softEdge rad="112500"/>
          </a:effectLst>
        </p:spPr>
      </p:pic>
    </p:spTree>
    <p:extLst>
      <p:ext uri="{BB962C8B-B14F-4D97-AF65-F5344CB8AC3E}">
        <p14:creationId xmlns:p14="http://schemas.microsoft.com/office/powerpoint/2010/main" val="67084635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Rounded Rectangle 2"/>
          <p:cNvSpPr/>
          <p:nvPr/>
        </p:nvSpPr>
        <p:spPr>
          <a:xfrm>
            <a:off x="597351" y="271366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it-IT" sz="2800">
                <a:solidFill>
                  <a:prstClr val="white"/>
                </a:solidFill>
                <a:latin typeface="Times New Roman" panose="02020603050405020304" pitchFamily="18" charset="0"/>
                <a:cs typeface="Times New Roman" panose="02020603050405020304" pitchFamily="18" charset="0"/>
              </a:rPr>
              <a:t>Khi con dế lửa bị chết</a:t>
            </a:r>
          </a:p>
        </p:txBody>
      </p:sp>
      <p:sp>
        <p:nvSpPr>
          <p:cNvPr id="5" name="Rounded Rectangle 4"/>
          <p:cNvSpPr/>
          <p:nvPr/>
        </p:nvSpPr>
        <p:spPr>
          <a:xfrm>
            <a:off x="5087474" y="1484745"/>
            <a:ext cx="3861332" cy="8786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Khóc như mưa bấc</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4978547" y="0"/>
            <a:ext cx="3970259" cy="13350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Lợi khóc rưng rức khi đón cái hộp diêm méo mó từ thầy</a:t>
            </a:r>
          </a:p>
        </p:txBody>
      </p:sp>
      <p:sp>
        <p:nvSpPr>
          <p:cNvPr id="7" name="Rounded Rectangle 6"/>
          <p:cNvSpPr/>
          <p:nvPr/>
        </p:nvSpPr>
        <p:spPr>
          <a:xfrm>
            <a:off x="5175834" y="2563343"/>
            <a:ext cx="3772972" cy="74932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Chôn dế dưới gốc cây bời lời sau vườn</a:t>
            </a:r>
          </a:p>
        </p:txBody>
      </p:sp>
      <p:cxnSp>
        <p:nvCxnSpPr>
          <p:cNvPr id="8" name="Straight Arrow Connector 7"/>
          <p:cNvCxnSpPr/>
          <p:nvPr/>
        </p:nvCxnSpPr>
        <p:spPr>
          <a:xfrm flipV="1">
            <a:off x="3523431" y="1002358"/>
            <a:ext cx="1415179" cy="225858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5" idx="1"/>
          </p:cNvCxnSpPr>
          <p:nvPr/>
        </p:nvCxnSpPr>
        <p:spPr>
          <a:xfrm flipV="1">
            <a:off x="3523431" y="1924056"/>
            <a:ext cx="1564043" cy="1278575"/>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471605" y="3095897"/>
            <a:ext cx="1704229" cy="88256"/>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11300" y="331188"/>
            <a:ext cx="2619375" cy="1743075"/>
          </a:xfrm>
          <a:prstGeom prst="rect">
            <a:avLst/>
          </a:prstGeom>
          <a:ln>
            <a:noFill/>
          </a:ln>
          <a:effectLst>
            <a:softEdge rad="112500"/>
          </a:effectLst>
        </p:spPr>
      </p:pic>
      <p:cxnSp>
        <p:nvCxnSpPr>
          <p:cNvPr id="13" name="Straight Arrow Connector 12"/>
          <p:cNvCxnSpPr/>
          <p:nvPr/>
        </p:nvCxnSpPr>
        <p:spPr>
          <a:xfrm>
            <a:off x="3497518" y="3222546"/>
            <a:ext cx="1678316" cy="694138"/>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227414" y="3459845"/>
            <a:ext cx="3669812" cy="11105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Lợi đặt dế vào hộp các tông, chôn dưới gốc cây.</a:t>
            </a:r>
          </a:p>
        </p:txBody>
      </p:sp>
      <p:cxnSp>
        <p:nvCxnSpPr>
          <p:cNvPr id="20" name="Straight Arrow Connector 19"/>
          <p:cNvCxnSpPr/>
          <p:nvPr/>
        </p:nvCxnSpPr>
        <p:spPr>
          <a:xfrm>
            <a:off x="3523431" y="3268502"/>
            <a:ext cx="1703983" cy="191649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5278185" y="4666923"/>
            <a:ext cx="3669812" cy="111058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Cặm cụi sửa sang chiếc hộp cho ngay ngắn</a:t>
            </a:r>
          </a:p>
        </p:txBody>
      </p:sp>
      <p:cxnSp>
        <p:nvCxnSpPr>
          <p:cNvPr id="30" name="Straight Arrow Connector 29"/>
          <p:cNvCxnSpPr/>
          <p:nvPr/>
        </p:nvCxnSpPr>
        <p:spPr>
          <a:xfrm>
            <a:off x="3547679" y="3299331"/>
            <a:ext cx="1798126" cy="304994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5278185" y="5879317"/>
            <a:ext cx="3669812" cy="826283"/>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Lợi cắm lên mộ dế những nhánh cỏ tươi.</a:t>
            </a:r>
          </a:p>
        </p:txBody>
      </p:sp>
      <p:sp>
        <p:nvSpPr>
          <p:cNvPr id="33" name="Cloud Callout 32"/>
          <p:cNvSpPr/>
          <p:nvPr/>
        </p:nvSpPr>
        <p:spPr>
          <a:xfrm>
            <a:off x="1615439" y="-128820"/>
            <a:ext cx="8961121" cy="4652050"/>
          </a:xfrm>
          <a:prstGeom prst="cloudCallout">
            <a:avLst>
              <a:gd name="adj1" fmla="val -43120"/>
              <a:gd name="adj2" fmla="val 77447"/>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smtClean="0">
                <a:latin typeface="Times New Roman" panose="02020603050405020304" pitchFamily="18" charset="0"/>
                <a:cs typeface="Times New Roman" panose="02020603050405020304" pitchFamily="18" charset="0"/>
              </a:rPr>
              <a:t>Phản </a:t>
            </a:r>
            <a:r>
              <a:rPr lang="vi-VN" sz="4000">
                <a:latin typeface="Times New Roman" panose="02020603050405020304" pitchFamily="18" charset="0"/>
                <a:cs typeface="Times New Roman" panose="02020603050405020304" pitchFamily="18" charset="0"/>
              </a:rPr>
              <a:t>ứng của Lợi khi thấy dế lửa chết là chi tiết tiêu biểu vì góp phần bộc lộ tính cách nhân vật, giúp cốt truyện phát triển </a:t>
            </a:r>
          </a:p>
        </p:txBody>
      </p:sp>
      <p:sp>
        <p:nvSpPr>
          <p:cNvPr id="34" name="Right Brace 33"/>
          <p:cNvSpPr/>
          <p:nvPr/>
        </p:nvSpPr>
        <p:spPr>
          <a:xfrm>
            <a:off x="8847415" y="450804"/>
            <a:ext cx="956470" cy="6018082"/>
          </a:xfrm>
          <a:prstGeom prst="rightBrace">
            <a:avLst>
              <a:gd name="adj1" fmla="val 0"/>
              <a:gd name="adj2" fmla="val 50000"/>
            </a:avLst>
          </a:prstGeom>
          <a:ln w="762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p:cNvSpPr/>
          <p:nvPr/>
        </p:nvSpPr>
        <p:spPr>
          <a:xfrm>
            <a:off x="9574916" y="1544186"/>
            <a:ext cx="2452650" cy="33239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50000"/>
              </a:lnSpc>
            </a:pP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Lợi yêu quý chú dế và cảm thấy đau khổ, mất mát khi chú dế đã chết</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59004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barn(inVertical)">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barn(inVertical)">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barn(inVertical)">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5">
                                            <p:txEl>
                                              <p:pRg st="0" end="0"/>
                                            </p:txEl>
                                          </p:spTgt>
                                        </p:tgtEl>
                                        <p:attrNameLst>
                                          <p:attrName>style.visibility</p:attrName>
                                        </p:attrNameLst>
                                      </p:cBhvr>
                                      <p:to>
                                        <p:strVal val="visible"/>
                                      </p:to>
                                    </p:set>
                                    <p:animEffect transition="in" filter="barn(inVertical)">
                                      <p:cBhvr>
                                        <p:cTn id="80"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4" grpId="0" animBg="1"/>
      <p:bldP spid="24" grpId="0" animBg="1"/>
      <p:bldP spid="32" grpId="0" animBg="1"/>
      <p:bldP spid="33" grpId="0" animBg="1"/>
      <p:bldP spid="33" grpId="1"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Rounded Rectangle 2"/>
          <p:cNvSpPr/>
          <p:nvPr/>
        </p:nvSpPr>
        <p:spPr>
          <a:xfrm>
            <a:off x="597351" y="271366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it-IT" sz="2800">
                <a:solidFill>
                  <a:prstClr val="white"/>
                </a:solidFill>
                <a:latin typeface="Times New Roman" panose="02020603050405020304" pitchFamily="18" charset="0"/>
                <a:cs typeface="Times New Roman" panose="02020603050405020304" pitchFamily="18" charset="0"/>
              </a:rPr>
              <a:t>Khi con dế lửa bị chết</a:t>
            </a:r>
          </a:p>
        </p:txBody>
      </p:sp>
      <p:sp>
        <p:nvSpPr>
          <p:cNvPr id="5" name="Rounded Rectangle 4"/>
          <p:cNvSpPr/>
          <p:nvPr/>
        </p:nvSpPr>
        <p:spPr>
          <a:xfrm>
            <a:off x="5087474" y="1484745"/>
            <a:ext cx="3861332" cy="8786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Khóc như mưa bấc</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4978547" y="0"/>
            <a:ext cx="3970259" cy="13350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Lợi khóc rưng rức khi đón cái hộp diêm méo mó từ thầy</a:t>
            </a:r>
          </a:p>
        </p:txBody>
      </p:sp>
      <p:sp>
        <p:nvSpPr>
          <p:cNvPr id="7" name="Rounded Rectangle 6"/>
          <p:cNvSpPr/>
          <p:nvPr/>
        </p:nvSpPr>
        <p:spPr>
          <a:xfrm>
            <a:off x="5175834" y="2563343"/>
            <a:ext cx="3772972" cy="74932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Chôn dế dưới gốc cây bời lời sau vườn</a:t>
            </a:r>
          </a:p>
        </p:txBody>
      </p:sp>
      <p:cxnSp>
        <p:nvCxnSpPr>
          <p:cNvPr id="8" name="Straight Arrow Connector 7"/>
          <p:cNvCxnSpPr/>
          <p:nvPr/>
        </p:nvCxnSpPr>
        <p:spPr>
          <a:xfrm flipV="1">
            <a:off x="3523431" y="1002358"/>
            <a:ext cx="1415179" cy="225858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5" idx="1"/>
          </p:cNvCxnSpPr>
          <p:nvPr/>
        </p:nvCxnSpPr>
        <p:spPr>
          <a:xfrm flipV="1">
            <a:off x="3523431" y="1924056"/>
            <a:ext cx="1564043" cy="1278575"/>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471605" y="3095897"/>
            <a:ext cx="1704229" cy="88256"/>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11300" y="331188"/>
            <a:ext cx="2619375" cy="1743075"/>
          </a:xfrm>
          <a:prstGeom prst="rect">
            <a:avLst/>
          </a:prstGeom>
          <a:ln>
            <a:noFill/>
          </a:ln>
          <a:effectLst>
            <a:softEdge rad="112500"/>
          </a:effectLst>
        </p:spPr>
      </p:pic>
      <p:cxnSp>
        <p:nvCxnSpPr>
          <p:cNvPr id="13" name="Straight Arrow Connector 12"/>
          <p:cNvCxnSpPr/>
          <p:nvPr/>
        </p:nvCxnSpPr>
        <p:spPr>
          <a:xfrm>
            <a:off x="3497518" y="3222546"/>
            <a:ext cx="1678316" cy="694138"/>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227414" y="3459845"/>
            <a:ext cx="3669812" cy="11105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Lợi đặt dế vào hộp các tông, chôn dưới gốc cây.</a:t>
            </a:r>
          </a:p>
        </p:txBody>
      </p:sp>
      <p:cxnSp>
        <p:nvCxnSpPr>
          <p:cNvPr id="20" name="Straight Arrow Connector 19"/>
          <p:cNvCxnSpPr/>
          <p:nvPr/>
        </p:nvCxnSpPr>
        <p:spPr>
          <a:xfrm>
            <a:off x="3523431" y="3268502"/>
            <a:ext cx="1703983" cy="191649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5278185" y="4666923"/>
            <a:ext cx="3669812" cy="111058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Cặm cụi sửa sang chiếc hộp cho ngay ngắn</a:t>
            </a:r>
          </a:p>
        </p:txBody>
      </p:sp>
      <p:cxnSp>
        <p:nvCxnSpPr>
          <p:cNvPr id="30" name="Straight Arrow Connector 29"/>
          <p:cNvCxnSpPr/>
          <p:nvPr/>
        </p:nvCxnSpPr>
        <p:spPr>
          <a:xfrm>
            <a:off x="3547679" y="3299331"/>
            <a:ext cx="1798126" cy="304994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5278185" y="5879317"/>
            <a:ext cx="3669812" cy="826283"/>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Lợi cắm lên mộ dế những nhánh cỏ tươi.</a:t>
            </a:r>
          </a:p>
        </p:txBody>
      </p:sp>
      <p:sp>
        <p:nvSpPr>
          <p:cNvPr id="34" name="Right Brace 33"/>
          <p:cNvSpPr/>
          <p:nvPr/>
        </p:nvSpPr>
        <p:spPr>
          <a:xfrm>
            <a:off x="8847415" y="450804"/>
            <a:ext cx="956470" cy="6018082"/>
          </a:xfrm>
          <a:prstGeom prst="rightBrace">
            <a:avLst>
              <a:gd name="adj1" fmla="val 0"/>
              <a:gd name="adj2" fmla="val 50000"/>
            </a:avLst>
          </a:prstGeom>
          <a:ln w="762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p:cNvSpPr/>
          <p:nvPr/>
        </p:nvSpPr>
        <p:spPr>
          <a:xfrm>
            <a:off x="9574916" y="1544186"/>
            <a:ext cx="2452650" cy="33239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50000"/>
              </a:lnSpc>
            </a:pPr>
            <a:r>
              <a:rPr lang="en-US" sz="2800"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a:t>
            </a:r>
            <a:r>
              <a:rPr lang="en-US" sz="2800" kern="100">
                <a:solidFill>
                  <a:prstClr val="black"/>
                </a:solidFill>
                <a:latin typeface="Times New Roman" panose="02020603050405020304" pitchFamily="18" charset="0"/>
                <a:ea typeface="MS Mincho"/>
                <a:cs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Lợi là một cậu bé tình cảm, chân thành và yêu quý động vật</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26945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
                                            <p:txEl>
                                              <p:pRg st="0" end="0"/>
                                            </p:txEl>
                                          </p:spTgt>
                                        </p:tgtEl>
                                        <p:attrNameLst>
                                          <p:attrName>style.visibility</p:attrName>
                                        </p:attrNameLst>
                                      </p:cBhvr>
                                      <p:to>
                                        <p:strVal val="visible"/>
                                      </p:to>
                                    </p:set>
                                    <p:animEffect transition="in" filter="barn(inVertical)">
                                      <p:cBhvr>
                                        <p:cTn id="17"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79572" y="1148325"/>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en-US" sz="6000" b="1" smtClean="0">
                <a:solidFill>
                  <a:srgbClr val="FFFFFF"/>
                </a:solidFill>
                <a:latin typeface="Times New Roman" panose="02020603050405020304" pitchFamily="18" charset="0"/>
                <a:cs typeface="Times New Roman" panose="02020603050405020304" pitchFamily="18" charset="0"/>
              </a:rPr>
              <a:t>3</a:t>
            </a:r>
            <a:r>
              <a:rPr lang="vi-VN" sz="6000" b="1" smtClean="0">
                <a:solidFill>
                  <a:srgbClr val="FFFFFF"/>
                </a:solidFill>
                <a:latin typeface="Times New Roman" panose="02020603050405020304" pitchFamily="18" charset="0"/>
                <a:cs typeface="Times New Roman" panose="02020603050405020304" pitchFamily="18" charset="0"/>
              </a:rPr>
              <a:t>. </a:t>
            </a:r>
            <a:r>
              <a:rPr lang="vi-VN" sz="6000" b="1">
                <a:solidFill>
                  <a:srgbClr val="FFFFFF"/>
                </a:solidFill>
                <a:latin typeface="Times New Roman" panose="02020603050405020304" pitchFamily="18" charset="0"/>
                <a:cs typeface="Times New Roman" panose="02020603050405020304" pitchFamily="18" charset="0"/>
              </a:rPr>
              <a:t>Tìm </a:t>
            </a:r>
            <a:r>
              <a:rPr lang="vi-VN" sz="6000" b="1">
                <a:solidFill>
                  <a:srgbClr val="FFFFFF"/>
                </a:solidFill>
                <a:cs typeface="Times New Roman" panose="02020603050405020304" pitchFamily="18" charset="0"/>
              </a:rPr>
              <a:t>hiểu nhân vật dế lửa</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953631934"/>
      </p:ext>
    </p:extLst>
  </p:cSld>
  <p:clrMapOvr>
    <a:masterClrMapping/>
  </p:clrMapOvr>
  <p:transition spd="slow">
    <p:comb/>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79572" y="1148325"/>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en-US" sz="3200" b="1">
                <a:solidFill>
                  <a:srgbClr val="FFFFFF"/>
                </a:solidFill>
                <a:latin typeface="Times New Roman" panose="02020603050405020304" pitchFamily="18" charset="0"/>
                <a:cs typeface="Times New Roman" panose="02020603050405020304" pitchFamily="18" charset="0"/>
              </a:rPr>
              <a:t>a. Cách ứng xử của các bạn trong lớp và thầy giáo với dế lửa</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712237732"/>
      </p:ext>
    </p:extLst>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46320" y="0"/>
            <a:ext cx="734568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Video xúc động về thầy trò cảm động nhấ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9383" y="504095"/>
            <a:ext cx="10580915" cy="5849809"/>
          </a:xfrm>
          <a:prstGeom prst="rect">
            <a:avLst/>
          </a:prstGeom>
          <a:ln>
            <a:noFill/>
          </a:ln>
          <a:effectLst>
            <a:softEdge rad="112500"/>
          </a:effectLst>
        </p:spPr>
      </p:pic>
    </p:spTree>
    <p:extLst>
      <p:ext uri="{BB962C8B-B14F-4D97-AF65-F5344CB8AC3E}">
        <p14:creationId xmlns:p14="http://schemas.microsoft.com/office/powerpoint/2010/main" val="347571873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60204">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9273"/>
            <a:ext cx="12192000" cy="68580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247460274"/>
              </p:ext>
            </p:extLst>
          </p:nvPr>
        </p:nvGraphicFramePr>
        <p:xfrm>
          <a:off x="0" y="0"/>
          <a:ext cx="12192000" cy="6788726"/>
        </p:xfrm>
        <a:graphic>
          <a:graphicData uri="http://schemas.openxmlformats.org/drawingml/2006/table">
            <a:tbl>
              <a:tblPr firstRow="1" firstCol="1" bandRow="1"/>
              <a:tblGrid>
                <a:gridCol w="2535730">
                  <a:extLst>
                    <a:ext uri="{9D8B030D-6E8A-4147-A177-3AD203B41FA5}">
                      <a16:colId xmlns:a16="http://schemas.microsoft.com/office/drawing/2014/main" val="1566993880"/>
                    </a:ext>
                  </a:extLst>
                </a:gridCol>
                <a:gridCol w="2535730">
                  <a:extLst>
                    <a:ext uri="{9D8B030D-6E8A-4147-A177-3AD203B41FA5}">
                      <a16:colId xmlns:a16="http://schemas.microsoft.com/office/drawing/2014/main" val="3377329192"/>
                    </a:ext>
                  </a:extLst>
                </a:gridCol>
                <a:gridCol w="2521941">
                  <a:extLst>
                    <a:ext uri="{9D8B030D-6E8A-4147-A177-3AD203B41FA5}">
                      <a16:colId xmlns:a16="http://schemas.microsoft.com/office/drawing/2014/main" val="2431637118"/>
                    </a:ext>
                  </a:extLst>
                </a:gridCol>
                <a:gridCol w="2521941">
                  <a:extLst>
                    <a:ext uri="{9D8B030D-6E8A-4147-A177-3AD203B41FA5}">
                      <a16:colId xmlns:a16="http://schemas.microsoft.com/office/drawing/2014/main" val="274969045"/>
                    </a:ext>
                  </a:extLst>
                </a:gridCol>
                <a:gridCol w="2076658">
                  <a:extLst>
                    <a:ext uri="{9D8B030D-6E8A-4147-A177-3AD203B41FA5}">
                      <a16:colId xmlns:a16="http://schemas.microsoft.com/office/drawing/2014/main" val="3868953696"/>
                    </a:ext>
                  </a:extLst>
                </a:gridCol>
              </a:tblGrid>
              <a:tr h="1357745">
                <a:tc rowSpan="2">
                  <a:txBody>
                    <a:bodyPr/>
                    <a:lstStyle/>
                    <a:p>
                      <a:pPr marL="0" marR="0" algn="ctr">
                        <a:lnSpc>
                          <a:spcPct val="150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ứng xử của bạn học</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gridSpan="2">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ứng xử của thầy Phu</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extLst>
                  <a:ext uri="{0D108BD9-81ED-4DB2-BD59-A6C34878D82A}">
                    <a16:rowId xmlns:a16="http://schemas.microsoft.com/office/drawing/2014/main" val="3220053017"/>
                  </a:ext>
                </a:extLst>
              </a:tr>
              <a:tr h="1357745">
                <a:tc vMerge="1">
                  <a:txBody>
                    <a:bodyPr/>
                    <a:lstStyle/>
                    <a:p>
                      <a:endParaRPr lang="en-US"/>
                    </a:p>
                  </a:txBody>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23667326"/>
                  </a:ext>
                </a:extLst>
              </a:tr>
              <a:tr h="2036618">
                <a:tc>
                  <a:txBody>
                    <a:bodyPr/>
                    <a:lstStyle/>
                    <a:p>
                      <a:pPr marL="0" marR="0" algn="just">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dế lửa còn sống</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746106524"/>
                  </a:ext>
                </a:extLst>
              </a:tr>
              <a:tr h="2036618">
                <a:tc>
                  <a:txBody>
                    <a:bodyPr/>
                    <a:lstStyle/>
                    <a:p>
                      <a:pPr marL="0" marR="0" algn="just">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dế lửa chết</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97076510"/>
                  </a:ext>
                </a:extLst>
              </a:tr>
            </a:tbl>
          </a:graphicData>
        </a:graphic>
      </p:graphicFrame>
    </p:spTree>
    <p:extLst>
      <p:ext uri="{BB962C8B-B14F-4D97-AF65-F5344CB8AC3E}">
        <p14:creationId xmlns:p14="http://schemas.microsoft.com/office/powerpoint/2010/main" val="3652071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79572" y="1148325"/>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Các</a:t>
            </a:r>
            <a:r>
              <a:rPr kumimoji="0" lang="en-US" sz="32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bạn trong lớp</a:t>
            </a:r>
            <a:endParaRPr kumimoji="0" lang="en-US" sz="32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655348707"/>
      </p:ext>
    </p:extLst>
  </p:cSld>
  <p:clrMapOvr>
    <a:masterClrMapping/>
  </p:clrMapOvr>
  <p:transition spd="slow">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Rounded Rectangle 2"/>
          <p:cNvSpPr/>
          <p:nvPr/>
        </p:nvSpPr>
        <p:spPr>
          <a:xfrm>
            <a:off x="597351" y="271366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it-IT" sz="2800">
                <a:solidFill>
                  <a:prstClr val="white"/>
                </a:solidFill>
                <a:latin typeface="Times New Roman" panose="02020603050405020304" pitchFamily="18" charset="0"/>
                <a:cs typeface="Times New Roman" panose="02020603050405020304" pitchFamily="18" charset="0"/>
              </a:rPr>
              <a:t>Các bạn trong lớp</a:t>
            </a:r>
            <a:endParaRPr kumimoji="0" lang="it-IT"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4978547" y="0"/>
            <a:ext cx="3970259" cy="13350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Khi dế lửa còn sống</a:t>
            </a:r>
          </a:p>
        </p:txBody>
      </p:sp>
      <p:cxnSp>
        <p:nvCxnSpPr>
          <p:cNvPr id="8" name="Straight Arrow Connector 7"/>
          <p:cNvCxnSpPr/>
          <p:nvPr/>
        </p:nvCxnSpPr>
        <p:spPr>
          <a:xfrm flipV="1">
            <a:off x="3523431" y="1002358"/>
            <a:ext cx="1415179" cy="225858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11300" y="331188"/>
            <a:ext cx="2619375" cy="1743075"/>
          </a:xfrm>
          <a:prstGeom prst="rect">
            <a:avLst/>
          </a:prstGeom>
          <a:ln>
            <a:noFill/>
          </a:ln>
          <a:effectLst>
            <a:softEdge rad="112500"/>
          </a:effectLst>
        </p:spPr>
      </p:pic>
      <p:cxnSp>
        <p:nvCxnSpPr>
          <p:cNvPr id="30" name="Straight Arrow Connector 29"/>
          <p:cNvCxnSpPr/>
          <p:nvPr/>
        </p:nvCxnSpPr>
        <p:spPr>
          <a:xfrm>
            <a:off x="3547679" y="3299331"/>
            <a:ext cx="1798126" cy="304994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5278185" y="5879317"/>
            <a:ext cx="3669812" cy="826283"/>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Khi con dế chết</a:t>
            </a:r>
          </a:p>
        </p:txBody>
      </p:sp>
      <p:pic>
        <p:nvPicPr>
          <p:cNvPr id="19" name="Picture 18"/>
          <p:cNvPicPr>
            <a:picLocks noChangeAspect="1"/>
          </p:cNvPicPr>
          <p:nvPr/>
        </p:nvPicPr>
        <p:blipFill>
          <a:blip r:embed="rId3"/>
          <a:stretch>
            <a:fillRect/>
          </a:stretch>
        </p:blipFill>
        <p:spPr>
          <a:xfrm>
            <a:off x="4740763" y="1772227"/>
            <a:ext cx="2619375" cy="1743075"/>
          </a:xfrm>
          <a:prstGeom prst="rect">
            <a:avLst/>
          </a:prstGeom>
          <a:ln>
            <a:noFill/>
          </a:ln>
          <a:effectLst>
            <a:softEdge rad="112500"/>
          </a:effectLst>
        </p:spPr>
      </p:pic>
      <p:pic>
        <p:nvPicPr>
          <p:cNvPr id="21" name="Picture 20"/>
          <p:cNvPicPr>
            <a:picLocks noChangeAspect="1"/>
          </p:cNvPicPr>
          <p:nvPr/>
        </p:nvPicPr>
        <p:blipFill>
          <a:blip r:embed="rId3"/>
          <a:stretch>
            <a:fillRect/>
          </a:stretch>
        </p:blipFill>
        <p:spPr>
          <a:xfrm>
            <a:off x="5954418" y="2954234"/>
            <a:ext cx="2619375" cy="1743075"/>
          </a:xfrm>
          <a:prstGeom prst="rect">
            <a:avLst/>
          </a:prstGeom>
          <a:ln>
            <a:noFill/>
          </a:ln>
          <a:effectLst>
            <a:softEdge rad="112500"/>
          </a:effectLst>
        </p:spPr>
      </p:pic>
    </p:spTree>
    <p:extLst>
      <p:ext uri="{BB962C8B-B14F-4D97-AF65-F5344CB8AC3E}">
        <p14:creationId xmlns:p14="http://schemas.microsoft.com/office/powerpoint/2010/main" val="42439462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87" y="0"/>
            <a:ext cx="12192000" cy="6858000"/>
          </a:xfrm>
          <a:prstGeom prst="rect">
            <a:avLst/>
          </a:prstGeom>
        </p:spPr>
      </p:pic>
      <p:sp>
        <p:nvSpPr>
          <p:cNvPr id="3" name="Rounded Rectangle 2"/>
          <p:cNvSpPr/>
          <p:nvPr/>
        </p:nvSpPr>
        <p:spPr>
          <a:xfrm>
            <a:off x="597351" y="271366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it-IT" sz="2800">
                <a:solidFill>
                  <a:prstClr val="white"/>
                </a:solidFill>
                <a:latin typeface="Times New Roman" panose="02020603050405020304" pitchFamily="18" charset="0"/>
                <a:cs typeface="Times New Roman" panose="02020603050405020304" pitchFamily="18" charset="0"/>
              </a:rPr>
              <a:t>Khi dế lửa còn sống</a:t>
            </a:r>
            <a:endParaRPr kumimoji="0" lang="it-IT"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9656618" y="357903"/>
            <a:ext cx="2356973" cy="8786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T</a:t>
            </a:r>
            <a:r>
              <a:rPr lang="vi-VN" sz="2800" smtClean="0">
                <a:solidFill>
                  <a:prstClr val="white"/>
                </a:solidFill>
                <a:latin typeface="Times New Roman" panose="02020603050405020304" pitchFamily="18" charset="0"/>
                <a:cs typeface="Times New Roman" panose="02020603050405020304" pitchFamily="18" charset="0"/>
              </a:rPr>
              <a:t>ức </a:t>
            </a:r>
            <a:r>
              <a:rPr lang="vi-VN" sz="2800">
                <a:solidFill>
                  <a:prstClr val="white"/>
                </a:solidFill>
                <a:latin typeface="Times New Roman" panose="02020603050405020304" pitchFamily="18" charset="0"/>
                <a:cs typeface="Times New Roman" panose="02020603050405020304" pitchFamily="18" charset="0"/>
              </a:rPr>
              <a:t>tối, ganh ghét với Lợi.</a:t>
            </a:r>
          </a:p>
        </p:txBody>
      </p:sp>
      <p:sp>
        <p:nvSpPr>
          <p:cNvPr id="6" name="Rounded Rectangle 5"/>
          <p:cNvSpPr/>
          <p:nvPr/>
        </p:nvSpPr>
        <p:spPr>
          <a:xfrm>
            <a:off x="4599709" y="-1"/>
            <a:ext cx="3862333" cy="207426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Các bạn tìm mọi cách để đổi được con dế bằng vật chất nhưng không được </a:t>
            </a:r>
          </a:p>
        </p:txBody>
      </p:sp>
      <p:cxnSp>
        <p:nvCxnSpPr>
          <p:cNvPr id="8" name="Straight Arrow Connector 7"/>
          <p:cNvCxnSpPr/>
          <p:nvPr/>
        </p:nvCxnSpPr>
        <p:spPr>
          <a:xfrm flipV="1">
            <a:off x="3523431" y="1555091"/>
            <a:ext cx="1005280" cy="1705848"/>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5723287" y="2548635"/>
            <a:ext cx="2619375" cy="1743075"/>
          </a:xfrm>
          <a:prstGeom prst="rect">
            <a:avLst/>
          </a:prstGeom>
          <a:ln>
            <a:noFill/>
          </a:ln>
          <a:effectLst>
            <a:softEdge rad="112500"/>
          </a:effectLst>
        </p:spPr>
      </p:pic>
      <p:sp>
        <p:nvSpPr>
          <p:cNvPr id="24" name="Rounded Rectangle 23"/>
          <p:cNvSpPr/>
          <p:nvPr/>
        </p:nvSpPr>
        <p:spPr>
          <a:xfrm>
            <a:off x="4938610" y="4779817"/>
            <a:ext cx="4122263" cy="177338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Các bạn tìm cách làm Lợi bị bẽ mặt, bằng một trò nghịch ngợm trong lớp, hộp dế của Lợi bị thu.</a:t>
            </a:r>
          </a:p>
        </p:txBody>
      </p:sp>
      <p:cxnSp>
        <p:nvCxnSpPr>
          <p:cNvPr id="30" name="Straight Arrow Connector 29"/>
          <p:cNvCxnSpPr>
            <a:endCxn id="24" idx="1"/>
          </p:cNvCxnSpPr>
          <p:nvPr/>
        </p:nvCxnSpPr>
        <p:spPr>
          <a:xfrm>
            <a:off x="3547679" y="3299331"/>
            <a:ext cx="1390931" cy="2367178"/>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10041742" y="5253366"/>
            <a:ext cx="2150258" cy="826283"/>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H</a:t>
            </a:r>
            <a:r>
              <a:rPr lang="vi-VN" sz="2800" smtClean="0">
                <a:solidFill>
                  <a:prstClr val="white"/>
                </a:solidFill>
                <a:latin typeface="Times New Roman" panose="02020603050405020304" pitchFamily="18" charset="0"/>
                <a:cs typeface="Times New Roman" panose="02020603050405020304" pitchFamily="18" charset="0"/>
              </a:rPr>
              <a:t>ả </a:t>
            </a:r>
            <a:r>
              <a:rPr lang="vi-VN" sz="2800">
                <a:solidFill>
                  <a:prstClr val="white"/>
                </a:solidFill>
                <a:latin typeface="Times New Roman" panose="02020603050405020304" pitchFamily="18" charset="0"/>
                <a:cs typeface="Times New Roman" panose="02020603050405020304" pitchFamily="18" charset="0"/>
              </a:rPr>
              <a:t>hê, vui sướng</a:t>
            </a:r>
          </a:p>
        </p:txBody>
      </p:sp>
      <p:cxnSp>
        <p:nvCxnSpPr>
          <p:cNvPr id="22" name="Straight Arrow Connector 21"/>
          <p:cNvCxnSpPr/>
          <p:nvPr/>
        </p:nvCxnSpPr>
        <p:spPr>
          <a:xfrm flipV="1">
            <a:off x="8574411" y="809107"/>
            <a:ext cx="1025256" cy="1412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9060873" y="5666507"/>
            <a:ext cx="1025256" cy="1412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3"/>
          <a:stretch>
            <a:fillRect/>
          </a:stretch>
        </p:blipFill>
        <p:spPr>
          <a:xfrm>
            <a:off x="8915179" y="2485700"/>
            <a:ext cx="2619375" cy="1743075"/>
          </a:xfrm>
          <a:prstGeom prst="rect">
            <a:avLst/>
          </a:prstGeom>
          <a:ln>
            <a:noFill/>
          </a:ln>
          <a:effectLst>
            <a:softEdge rad="112500"/>
          </a:effectLst>
        </p:spPr>
      </p:pic>
      <p:pic>
        <p:nvPicPr>
          <p:cNvPr id="33" name="Picture 32"/>
          <p:cNvPicPr>
            <a:picLocks noChangeAspect="1"/>
          </p:cNvPicPr>
          <p:nvPr/>
        </p:nvPicPr>
        <p:blipFill>
          <a:blip r:embed="rId3"/>
          <a:stretch>
            <a:fillRect/>
          </a:stretch>
        </p:blipFill>
        <p:spPr>
          <a:xfrm>
            <a:off x="458972" y="331187"/>
            <a:ext cx="2619375" cy="1743075"/>
          </a:xfrm>
          <a:prstGeom prst="rect">
            <a:avLst/>
          </a:prstGeom>
          <a:ln>
            <a:noFill/>
          </a:ln>
          <a:effectLst>
            <a:softEdge rad="112500"/>
          </a:effectLst>
        </p:spPr>
      </p:pic>
      <p:pic>
        <p:nvPicPr>
          <p:cNvPr id="38" name="Picture 37"/>
          <p:cNvPicPr>
            <a:picLocks noChangeAspect="1"/>
          </p:cNvPicPr>
          <p:nvPr/>
        </p:nvPicPr>
        <p:blipFill>
          <a:blip r:embed="rId3"/>
          <a:stretch>
            <a:fillRect/>
          </a:stretch>
        </p:blipFill>
        <p:spPr>
          <a:xfrm>
            <a:off x="1166561" y="4620803"/>
            <a:ext cx="2619375" cy="1743075"/>
          </a:xfrm>
          <a:prstGeom prst="rect">
            <a:avLst/>
          </a:prstGeom>
          <a:ln>
            <a:noFill/>
          </a:ln>
          <a:effectLst>
            <a:softEdge rad="112500"/>
          </a:effectLst>
        </p:spPr>
      </p:pic>
    </p:spTree>
    <p:extLst>
      <p:ext uri="{BB962C8B-B14F-4D97-AF65-F5344CB8AC3E}">
        <p14:creationId xmlns:p14="http://schemas.microsoft.com/office/powerpoint/2010/main" val="26300722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inVertical)">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arn(inVertical)">
                                      <p:cBhvr>
                                        <p:cTn id="6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24" grpId="0" animBg="1"/>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Rounded Rectangle 2"/>
          <p:cNvSpPr/>
          <p:nvPr/>
        </p:nvSpPr>
        <p:spPr>
          <a:xfrm>
            <a:off x="542762" y="247764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it-IT" sz="2800">
                <a:solidFill>
                  <a:prstClr val="white"/>
                </a:solidFill>
                <a:latin typeface="Times New Roman" panose="02020603050405020304" pitchFamily="18" charset="0"/>
                <a:cs typeface="Times New Roman" panose="02020603050405020304" pitchFamily="18" charset="0"/>
              </a:rPr>
              <a:t>Khi con dế chết</a:t>
            </a:r>
          </a:p>
        </p:txBody>
      </p:sp>
      <p:sp>
        <p:nvSpPr>
          <p:cNvPr id="5" name="Rounded Rectangle 4"/>
          <p:cNvSpPr/>
          <p:nvPr/>
        </p:nvSpPr>
        <p:spPr>
          <a:xfrm>
            <a:off x="4952066" y="1460587"/>
            <a:ext cx="5331627" cy="1607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Cảm thấy tan nát cõi lòng, thấy ân hận, vì đã vô tình đã làm Lợi bị tổn thương.</a:t>
            </a:r>
          </a:p>
        </p:txBody>
      </p:sp>
      <p:sp>
        <p:nvSpPr>
          <p:cNvPr id="6" name="Rounded Rectangle 5"/>
          <p:cNvSpPr/>
          <p:nvPr/>
        </p:nvSpPr>
        <p:spPr>
          <a:xfrm>
            <a:off x="4978547" y="0"/>
            <a:ext cx="5345084" cy="13350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Thấy lòng chùng xuống, chẳng thể nào sung sướng nổi</a:t>
            </a:r>
          </a:p>
        </p:txBody>
      </p:sp>
      <p:sp>
        <p:nvSpPr>
          <p:cNvPr id="7" name="Rounded Rectangle 6"/>
          <p:cNvSpPr/>
          <p:nvPr/>
        </p:nvSpPr>
        <p:spPr>
          <a:xfrm>
            <a:off x="4938610" y="3143426"/>
            <a:ext cx="5424958" cy="117738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Đến đám tang chú dế với vẻ mặt im lìm, buồn bã, trang nghiêm</a:t>
            </a:r>
          </a:p>
        </p:txBody>
      </p:sp>
      <p:cxnSp>
        <p:nvCxnSpPr>
          <p:cNvPr id="8" name="Straight Arrow Connector 7"/>
          <p:cNvCxnSpPr/>
          <p:nvPr/>
        </p:nvCxnSpPr>
        <p:spPr>
          <a:xfrm flipV="1">
            <a:off x="3523431" y="1002358"/>
            <a:ext cx="1415179" cy="225858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23431" y="2202534"/>
            <a:ext cx="1455116" cy="1000098"/>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471605" y="3184153"/>
            <a:ext cx="1506942" cy="25177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11300" y="331188"/>
            <a:ext cx="2619375" cy="1743075"/>
          </a:xfrm>
          <a:prstGeom prst="rect">
            <a:avLst/>
          </a:prstGeom>
          <a:ln>
            <a:noFill/>
          </a:ln>
          <a:effectLst>
            <a:softEdge rad="112500"/>
          </a:effectLst>
        </p:spPr>
      </p:pic>
      <p:cxnSp>
        <p:nvCxnSpPr>
          <p:cNvPr id="13" name="Straight Arrow Connector 12"/>
          <p:cNvCxnSpPr/>
          <p:nvPr/>
        </p:nvCxnSpPr>
        <p:spPr>
          <a:xfrm>
            <a:off x="3497518" y="3222546"/>
            <a:ext cx="1481029" cy="1515709"/>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961224" y="4483050"/>
            <a:ext cx="5339793" cy="87075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Đào đất sâu và vuống vức</a:t>
            </a:r>
          </a:p>
        </p:txBody>
      </p:sp>
      <p:cxnSp>
        <p:nvCxnSpPr>
          <p:cNvPr id="20" name="Straight Arrow Connector 19"/>
          <p:cNvCxnSpPr/>
          <p:nvPr/>
        </p:nvCxnSpPr>
        <p:spPr>
          <a:xfrm>
            <a:off x="3523431" y="3268502"/>
            <a:ext cx="1415179" cy="2569486"/>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938610" y="5654177"/>
            <a:ext cx="5485024" cy="11437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Cả bọn xúm vào ném từng hòn sỏi lên quan tài, thi nhau lấp cho thật </a:t>
            </a:r>
            <a:r>
              <a:rPr lang="vi-VN" sz="2800" smtClean="0">
                <a:solidFill>
                  <a:prstClr val="white"/>
                </a:solidFill>
                <a:latin typeface="Times New Roman" panose="02020603050405020304" pitchFamily="18" charset="0"/>
                <a:cs typeface="Times New Roman" panose="02020603050405020304" pitchFamily="18" charset="0"/>
              </a:rPr>
              <a:t>đầy</a:t>
            </a:r>
            <a:endParaRPr lang="vi-VN" sz="2800">
              <a:solidFill>
                <a:prstClr val="white"/>
              </a:solidFill>
              <a:latin typeface="Times New Roman" panose="02020603050405020304" pitchFamily="18" charset="0"/>
              <a:cs typeface="Times New Roman" panose="02020603050405020304" pitchFamily="18" charset="0"/>
            </a:endParaRPr>
          </a:p>
        </p:txBody>
      </p:sp>
      <p:sp>
        <p:nvSpPr>
          <p:cNvPr id="23" name="Cloud Callout 22"/>
          <p:cNvSpPr/>
          <p:nvPr/>
        </p:nvSpPr>
        <p:spPr>
          <a:xfrm>
            <a:off x="2377439" y="68932"/>
            <a:ext cx="8961121" cy="4652050"/>
          </a:xfrm>
          <a:prstGeom prst="cloudCallout">
            <a:avLst>
              <a:gd name="adj1" fmla="val -43120"/>
              <a:gd name="adj2" fmla="val 77447"/>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tabLst>
                <a:tab pos="3378200" algn="l"/>
              </a:tabLst>
            </a:pPr>
            <a:r>
              <a:rPr lang="vi-VN" sz="400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4000">
                <a:latin typeface="Times New Roman" panose="02020603050405020304" pitchFamily="18" charset="0"/>
                <a:ea typeface="Times New Roman" panose="02020603050405020304" pitchFamily="18" charset="0"/>
                <a:cs typeface="Times New Roman" panose="02020603050405020304" pitchFamily="18" charset="0"/>
              </a:rPr>
              <a:t> Tác giả đã diễn tả tâm lí nhân vật đặc sắc, phù hợp với lứa tuổi trẻ thơ.</a:t>
            </a:r>
            <a:endParaRPr lang="en-US" sz="36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19999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4" grpId="0" animBg="1"/>
      <p:bldP spid="24" grpId="0" animBg="1"/>
      <p:bldP spid="23" grpId="0" animBg="1"/>
      <p:bldP spid="2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79572" y="1148325"/>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Thầy</a:t>
            </a:r>
            <a:r>
              <a:rPr kumimoji="0" lang="en-US" sz="32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Phu</a:t>
            </a:r>
            <a:endParaRPr kumimoji="0" lang="en-US" sz="32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742936583"/>
      </p:ext>
    </p:extLst>
  </p:cSld>
  <p:clrMapOvr>
    <a:masterClrMapping/>
  </p:clrMapOvr>
  <p:transition spd="slow">
    <p:comb/>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Rounded Rectangle 2"/>
          <p:cNvSpPr/>
          <p:nvPr/>
        </p:nvSpPr>
        <p:spPr>
          <a:xfrm>
            <a:off x="597351" y="271366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Thầy</a:t>
            </a:r>
            <a:r>
              <a:rPr kumimoji="0" lang="it-IT" sz="28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Phu</a:t>
            </a:r>
            <a:endParaRPr kumimoji="0" lang="it-IT"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4978547" y="0"/>
            <a:ext cx="3970259" cy="13350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Khi dế lửa còn sống</a:t>
            </a:r>
          </a:p>
        </p:txBody>
      </p:sp>
      <p:cxnSp>
        <p:nvCxnSpPr>
          <p:cNvPr id="8" name="Straight Arrow Connector 7"/>
          <p:cNvCxnSpPr/>
          <p:nvPr/>
        </p:nvCxnSpPr>
        <p:spPr>
          <a:xfrm flipV="1">
            <a:off x="3523431" y="1002358"/>
            <a:ext cx="1415179" cy="225858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11300" y="331188"/>
            <a:ext cx="2619375" cy="1743075"/>
          </a:xfrm>
          <a:prstGeom prst="rect">
            <a:avLst/>
          </a:prstGeom>
          <a:ln>
            <a:noFill/>
          </a:ln>
          <a:effectLst>
            <a:softEdge rad="112500"/>
          </a:effectLst>
        </p:spPr>
      </p:pic>
      <p:cxnSp>
        <p:nvCxnSpPr>
          <p:cNvPr id="30" name="Straight Arrow Connector 29"/>
          <p:cNvCxnSpPr/>
          <p:nvPr/>
        </p:nvCxnSpPr>
        <p:spPr>
          <a:xfrm>
            <a:off x="3547679" y="3299331"/>
            <a:ext cx="1798126" cy="304994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5278185" y="5879317"/>
            <a:ext cx="3669812" cy="826283"/>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Khi con dế chết</a:t>
            </a:r>
          </a:p>
        </p:txBody>
      </p:sp>
      <p:pic>
        <p:nvPicPr>
          <p:cNvPr id="19" name="Picture 18"/>
          <p:cNvPicPr>
            <a:picLocks noChangeAspect="1"/>
          </p:cNvPicPr>
          <p:nvPr/>
        </p:nvPicPr>
        <p:blipFill>
          <a:blip r:embed="rId3"/>
          <a:stretch>
            <a:fillRect/>
          </a:stretch>
        </p:blipFill>
        <p:spPr>
          <a:xfrm>
            <a:off x="4740763" y="1772227"/>
            <a:ext cx="2619375" cy="1743075"/>
          </a:xfrm>
          <a:prstGeom prst="rect">
            <a:avLst/>
          </a:prstGeom>
          <a:ln>
            <a:noFill/>
          </a:ln>
          <a:effectLst>
            <a:softEdge rad="112500"/>
          </a:effectLst>
        </p:spPr>
      </p:pic>
      <p:pic>
        <p:nvPicPr>
          <p:cNvPr id="21" name="Picture 20"/>
          <p:cNvPicPr>
            <a:picLocks noChangeAspect="1"/>
          </p:cNvPicPr>
          <p:nvPr/>
        </p:nvPicPr>
        <p:blipFill>
          <a:blip r:embed="rId3"/>
          <a:stretch>
            <a:fillRect/>
          </a:stretch>
        </p:blipFill>
        <p:spPr>
          <a:xfrm>
            <a:off x="5954418" y="2954234"/>
            <a:ext cx="2619375" cy="1743075"/>
          </a:xfrm>
          <a:prstGeom prst="rect">
            <a:avLst/>
          </a:prstGeom>
          <a:ln>
            <a:noFill/>
          </a:ln>
          <a:effectLst>
            <a:softEdge rad="112500"/>
          </a:effectLst>
        </p:spPr>
      </p:pic>
    </p:spTree>
    <p:extLst>
      <p:ext uri="{BB962C8B-B14F-4D97-AF65-F5344CB8AC3E}">
        <p14:creationId xmlns:p14="http://schemas.microsoft.com/office/powerpoint/2010/main" val="25029232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Rounded Rectangle 2"/>
          <p:cNvSpPr/>
          <p:nvPr/>
        </p:nvSpPr>
        <p:spPr>
          <a:xfrm>
            <a:off x="542762" y="247764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it-IT" sz="2800">
                <a:solidFill>
                  <a:prstClr val="white"/>
                </a:solidFill>
                <a:latin typeface="Times New Roman" panose="02020603050405020304" pitchFamily="18" charset="0"/>
                <a:cs typeface="Times New Roman" panose="02020603050405020304" pitchFamily="18" charset="0"/>
              </a:rPr>
              <a:t>Khi dế còn sống</a:t>
            </a:r>
          </a:p>
        </p:txBody>
      </p:sp>
      <p:sp>
        <p:nvSpPr>
          <p:cNvPr id="6" name="Rounded Rectangle 5"/>
          <p:cNvSpPr/>
          <p:nvPr/>
        </p:nvSpPr>
        <p:spPr>
          <a:xfrm>
            <a:off x="4867711" y="334816"/>
            <a:ext cx="3209489" cy="13350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Thầy giận giữ khi phát hiện tiếng ồn trong </a:t>
            </a:r>
            <a:r>
              <a:rPr lang="vi-VN" sz="2800" smtClean="0">
                <a:solidFill>
                  <a:prstClr val="white"/>
                </a:solidFill>
                <a:latin typeface="Times New Roman" panose="02020603050405020304" pitchFamily="18" charset="0"/>
                <a:cs typeface="Times New Roman" panose="02020603050405020304" pitchFamily="18" charset="0"/>
              </a:rPr>
              <a:t>lớp</a:t>
            </a:r>
            <a:endParaRPr lang="vi-VN" sz="28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4730792" y="4240707"/>
            <a:ext cx="3346408" cy="117738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Tịch </a:t>
            </a:r>
            <a:r>
              <a:rPr lang="vi-VN" sz="2800" smtClean="0">
                <a:solidFill>
                  <a:prstClr val="white"/>
                </a:solidFill>
                <a:latin typeface="Times New Roman" panose="02020603050405020304" pitchFamily="18" charset="0"/>
                <a:cs typeface="Times New Roman" panose="02020603050405020304" pitchFamily="18" charset="0"/>
              </a:rPr>
              <a:t>thu </a:t>
            </a:r>
            <a:r>
              <a:rPr lang="vi-VN" sz="2800">
                <a:solidFill>
                  <a:prstClr val="white"/>
                </a:solidFill>
                <a:latin typeface="Times New Roman" panose="02020603050405020304" pitchFamily="18" charset="0"/>
                <a:cs typeface="Times New Roman" panose="02020603050405020304" pitchFamily="18" charset="0"/>
              </a:rPr>
              <a:t>hộp dế.</a:t>
            </a:r>
          </a:p>
        </p:txBody>
      </p:sp>
      <p:cxnSp>
        <p:nvCxnSpPr>
          <p:cNvPr id="8" name="Straight Arrow Connector 7"/>
          <p:cNvCxnSpPr/>
          <p:nvPr/>
        </p:nvCxnSpPr>
        <p:spPr>
          <a:xfrm flipV="1">
            <a:off x="3523431" y="1002358"/>
            <a:ext cx="1415179" cy="225858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471605" y="3184153"/>
            <a:ext cx="1259187" cy="1434567"/>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11300" y="331188"/>
            <a:ext cx="2619375" cy="1743075"/>
          </a:xfrm>
          <a:prstGeom prst="rect">
            <a:avLst/>
          </a:prstGeom>
          <a:ln>
            <a:noFill/>
          </a:ln>
          <a:effectLst>
            <a:softEdge rad="112500"/>
          </a:effectLst>
        </p:spPr>
      </p:pic>
      <p:sp>
        <p:nvSpPr>
          <p:cNvPr id="16" name="Right Brace 15"/>
          <p:cNvSpPr/>
          <p:nvPr/>
        </p:nvSpPr>
        <p:spPr>
          <a:xfrm>
            <a:off x="8199634" y="411603"/>
            <a:ext cx="956470" cy="5006488"/>
          </a:xfrm>
          <a:prstGeom prst="rightBrace">
            <a:avLst>
              <a:gd name="adj1" fmla="val 0"/>
              <a:gd name="adj2" fmla="val 50000"/>
            </a:avLst>
          </a:prstGeom>
          <a:ln w="762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ounded Rectangle 16"/>
          <p:cNvSpPr/>
          <p:nvPr/>
        </p:nvSpPr>
        <p:spPr>
          <a:xfrm>
            <a:off x="9035964" y="2251616"/>
            <a:ext cx="2892800" cy="1177384"/>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-&gt;  </a:t>
            </a:r>
            <a:r>
              <a:rPr lang="en-US" sz="2800">
                <a:solidFill>
                  <a:prstClr val="white"/>
                </a:solidFill>
                <a:latin typeface="Times New Roman" panose="02020603050405020304" pitchFamily="18" charset="0"/>
                <a:cs typeface="Times New Roman" panose="02020603050405020304" pitchFamily="18" charset="0"/>
              </a:rPr>
              <a:t>nghiêm khắc</a:t>
            </a:r>
          </a:p>
        </p:txBody>
      </p:sp>
    </p:spTree>
    <p:extLst>
      <p:ext uri="{BB962C8B-B14F-4D97-AF65-F5344CB8AC3E}">
        <p14:creationId xmlns:p14="http://schemas.microsoft.com/office/powerpoint/2010/main" val="2037283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8062"/>
            <a:ext cx="12192000" cy="6858000"/>
          </a:xfrm>
          <a:prstGeom prst="rect">
            <a:avLst/>
          </a:prstGeom>
        </p:spPr>
      </p:pic>
      <p:sp>
        <p:nvSpPr>
          <p:cNvPr id="3" name="Rounded Rectangle 2"/>
          <p:cNvSpPr/>
          <p:nvPr/>
        </p:nvSpPr>
        <p:spPr>
          <a:xfrm>
            <a:off x="542762" y="247764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it-IT" sz="2800">
                <a:solidFill>
                  <a:prstClr val="white"/>
                </a:solidFill>
                <a:latin typeface="Times New Roman" panose="02020603050405020304" pitchFamily="18" charset="0"/>
                <a:cs typeface="Times New Roman" panose="02020603050405020304" pitchFamily="18" charset="0"/>
              </a:rPr>
              <a:t>Khi biết vô tình làm con dế của Lợi chết</a:t>
            </a:r>
          </a:p>
        </p:txBody>
      </p:sp>
      <p:sp>
        <p:nvSpPr>
          <p:cNvPr id="6" name="Rounded Rectangle 5"/>
          <p:cNvSpPr/>
          <p:nvPr/>
        </p:nvSpPr>
        <p:spPr>
          <a:xfrm>
            <a:off x="4867711" y="334816"/>
            <a:ext cx="3331923" cy="13350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Áy náy, xin lỗi học trò vì hành động vô ý của mình.</a:t>
            </a:r>
          </a:p>
        </p:txBody>
      </p:sp>
      <p:sp>
        <p:nvSpPr>
          <p:cNvPr id="7" name="Rounded Rectangle 6"/>
          <p:cNvSpPr/>
          <p:nvPr/>
        </p:nvSpPr>
        <p:spPr>
          <a:xfrm>
            <a:off x="4984309" y="2713277"/>
            <a:ext cx="3346408" cy="117738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Đến dự đám tang chú dế với một vòng hoa tim tím</a:t>
            </a:r>
          </a:p>
        </p:txBody>
      </p:sp>
      <p:cxnSp>
        <p:nvCxnSpPr>
          <p:cNvPr id="8" name="Straight Arrow Connector 7"/>
          <p:cNvCxnSpPr/>
          <p:nvPr/>
        </p:nvCxnSpPr>
        <p:spPr>
          <a:xfrm flipV="1">
            <a:off x="3523431" y="1002358"/>
            <a:ext cx="1415179" cy="225858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471605" y="3184153"/>
            <a:ext cx="1459145" cy="76785"/>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11300" y="331188"/>
            <a:ext cx="2619375" cy="1743075"/>
          </a:xfrm>
          <a:prstGeom prst="rect">
            <a:avLst/>
          </a:prstGeom>
          <a:ln>
            <a:noFill/>
          </a:ln>
          <a:effectLst>
            <a:softEdge rad="112500"/>
          </a:effectLst>
        </p:spPr>
      </p:pic>
      <p:sp>
        <p:nvSpPr>
          <p:cNvPr id="16" name="Right Brace 15"/>
          <p:cNvSpPr/>
          <p:nvPr/>
        </p:nvSpPr>
        <p:spPr>
          <a:xfrm>
            <a:off x="8218412" y="550148"/>
            <a:ext cx="956470" cy="5006488"/>
          </a:xfrm>
          <a:prstGeom prst="rightBrace">
            <a:avLst>
              <a:gd name="adj1" fmla="val 0"/>
              <a:gd name="adj2" fmla="val 50000"/>
            </a:avLst>
          </a:prstGeom>
          <a:ln w="762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ounded Rectangle 16"/>
          <p:cNvSpPr/>
          <p:nvPr/>
        </p:nvSpPr>
        <p:spPr>
          <a:xfrm>
            <a:off x="9035964" y="2251615"/>
            <a:ext cx="2892800" cy="2318861"/>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-&gt; </a:t>
            </a:r>
            <a:r>
              <a:rPr lang="vi-VN" sz="2800" smtClean="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một người thầy tình cảm, sẵn sàng nhận lỗi sai trước học trò.</a:t>
            </a:r>
          </a:p>
        </p:txBody>
      </p:sp>
      <p:cxnSp>
        <p:nvCxnSpPr>
          <p:cNvPr id="13" name="Straight Arrow Connector 12"/>
          <p:cNvCxnSpPr/>
          <p:nvPr/>
        </p:nvCxnSpPr>
        <p:spPr>
          <a:xfrm>
            <a:off x="3523431" y="3222545"/>
            <a:ext cx="1460878" cy="1798531"/>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917836" y="4570477"/>
            <a:ext cx="3346408" cy="117738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Bùi ngùi xoa đầu của Lợi</a:t>
            </a:r>
          </a:p>
        </p:txBody>
      </p:sp>
    </p:spTree>
    <p:extLst>
      <p:ext uri="{BB962C8B-B14F-4D97-AF65-F5344CB8AC3E}">
        <p14:creationId xmlns:p14="http://schemas.microsoft.com/office/powerpoint/2010/main" val="26206582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6"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79572" y="1148325"/>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en-US" sz="3200" b="1">
                <a:solidFill>
                  <a:srgbClr val="FFFFFF"/>
                </a:solidFill>
                <a:latin typeface="Times New Roman" panose="02020603050405020304" pitchFamily="18" charset="0"/>
                <a:cs typeface="Times New Roman" panose="02020603050405020304" pitchFamily="18" charset="0"/>
              </a:rPr>
              <a:t>b. Ý nghĩa cái chết của nhân vật dế lửa</a:t>
            </a:r>
            <a:endParaRPr kumimoji="0" lang="en-US" sz="32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051239380"/>
      </p:ext>
    </p:extLst>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5" y="1136053"/>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HÌNH</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THÀNH KIẾN THỨC</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6246818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sp>
        <p:nvSpPr>
          <p:cNvPr id="3" name="Cloud Callout 2"/>
          <p:cNvSpPr/>
          <p:nvPr/>
        </p:nvSpPr>
        <p:spPr>
          <a:xfrm>
            <a:off x="3535679" y="335847"/>
            <a:ext cx="7894321" cy="4652050"/>
          </a:xfrm>
          <a:prstGeom prst="cloudCallout">
            <a:avLst>
              <a:gd name="adj1" fmla="val -43120"/>
              <a:gd name="adj2" fmla="val 77447"/>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Theo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em, dế lửa là nhân vật gây ra sự chia rẽ giữa Lợi và các bạn hay là nhân vật giúp họ xích lại gần nhau hơn? Vì sao?( Qua cái chết của dế lửa, khiến cho các nhân vật nhận ra được điều gì?)</a:t>
            </a:r>
          </a:p>
        </p:txBody>
      </p:sp>
    </p:spTree>
    <p:extLst>
      <p:ext uri="{BB962C8B-B14F-4D97-AF65-F5344CB8AC3E}">
        <p14:creationId xmlns:p14="http://schemas.microsoft.com/office/powerpoint/2010/main" val="9207208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2713"/>
            <a:ext cx="12192000" cy="6858000"/>
          </a:xfrm>
          <a:prstGeom prst="rect">
            <a:avLst/>
          </a:prstGeom>
        </p:spPr>
      </p:pic>
      <p:sp>
        <p:nvSpPr>
          <p:cNvPr id="3" name="Rounded Rectangle 2"/>
          <p:cNvSpPr/>
          <p:nvPr/>
        </p:nvSpPr>
        <p:spPr>
          <a:xfrm>
            <a:off x="542762" y="247764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it-IT" sz="2800" smtClean="0">
                <a:solidFill>
                  <a:prstClr val="white"/>
                </a:solidFill>
                <a:latin typeface="Times New Roman" panose="02020603050405020304" pitchFamily="18" charset="0"/>
                <a:cs typeface="Times New Roman" panose="02020603050405020304" pitchFamily="18" charset="0"/>
              </a:rPr>
              <a:t>Ý nghĩa cái chết của dế lửa</a:t>
            </a:r>
            <a:endParaRPr lang="it-IT"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045524" y="65043"/>
            <a:ext cx="5331627" cy="1607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Ban đầu dế lửa là nguyên nhân gây ra chia rẽ giữa Lợi và những người bạn</a:t>
            </a:r>
          </a:p>
        </p:txBody>
      </p:sp>
      <p:sp>
        <p:nvSpPr>
          <p:cNvPr id="7" name="Rounded Rectangle 6"/>
          <p:cNvSpPr/>
          <p:nvPr/>
        </p:nvSpPr>
        <p:spPr>
          <a:xfrm>
            <a:off x="4938610" y="2902296"/>
            <a:ext cx="5424958" cy="17040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Khi dế lửa chết đã giúp các các bạn, thầy Phu và Lợi xích lại gần nhau hơn. </a:t>
            </a:r>
          </a:p>
        </p:txBody>
      </p:sp>
      <p:cxnSp>
        <p:nvCxnSpPr>
          <p:cNvPr id="9" name="Straight Arrow Connector 8"/>
          <p:cNvCxnSpPr/>
          <p:nvPr/>
        </p:nvCxnSpPr>
        <p:spPr>
          <a:xfrm flipV="1">
            <a:off x="3523431" y="1196740"/>
            <a:ext cx="1522093" cy="200589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471605" y="3184153"/>
            <a:ext cx="1467005" cy="528865"/>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11300" y="331188"/>
            <a:ext cx="2619375" cy="1743075"/>
          </a:xfrm>
          <a:prstGeom prst="rect">
            <a:avLst/>
          </a:prstGeom>
          <a:ln>
            <a:noFill/>
          </a:ln>
          <a:effectLst>
            <a:softEdge rad="112500"/>
          </a:effectLst>
        </p:spPr>
      </p:pic>
      <p:sp>
        <p:nvSpPr>
          <p:cNvPr id="24" name="Rounded Rectangle 23"/>
          <p:cNvSpPr/>
          <p:nvPr/>
        </p:nvSpPr>
        <p:spPr>
          <a:xfrm>
            <a:off x="1607127" y="5190045"/>
            <a:ext cx="8816507" cy="160788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=&gt; Sự thay đổi góp phần thể hiện chủ đề của truyện: khẳng định ý nghĩa của sự cảm thông, thấu hiểu và tha thứ đối với cuộc sống của chúng ta</a:t>
            </a:r>
          </a:p>
        </p:txBody>
      </p:sp>
    </p:spTree>
    <p:extLst>
      <p:ext uri="{BB962C8B-B14F-4D97-AF65-F5344CB8AC3E}">
        <p14:creationId xmlns:p14="http://schemas.microsoft.com/office/powerpoint/2010/main" val="21096690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1884218" y="-255071"/>
            <a:ext cx="10141527" cy="6851812"/>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3195710" y="933993"/>
            <a:ext cx="6890399"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en-US" sz="6000" b="1">
                <a:solidFill>
                  <a:srgbClr val="FFFFFF"/>
                </a:solidFill>
                <a:latin typeface="Times New Roman" panose="02020603050405020304" pitchFamily="18" charset="0"/>
                <a:cs typeface="Times New Roman" panose="02020603050405020304" pitchFamily="18" charset="0"/>
              </a:rPr>
              <a:t>4. Bài học về cách ứng xử trong cuộc sống</a:t>
            </a:r>
            <a:endParaRPr kumimoji="0" lang="en-US" sz="60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744684263"/>
      </p:ext>
    </p:extLst>
  </p:cSld>
  <p:clrMapOvr>
    <a:masterClrMapping/>
  </p:clrMapOvr>
  <p:transition spd="slow">
    <p:comb/>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Cloud Callout 3"/>
          <p:cNvSpPr/>
          <p:nvPr/>
        </p:nvSpPr>
        <p:spPr>
          <a:xfrm>
            <a:off x="622267" y="643488"/>
            <a:ext cx="6361610" cy="3729403"/>
          </a:xfrm>
          <a:prstGeom prst="cloudCallout">
            <a:avLst>
              <a:gd name="adj1" fmla="val 64030"/>
              <a:gd name="adj2" fmla="val 54786"/>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Từ câu chuyện Tuổi thơ tôi, em rút ra được bài học gì về cách ứng xử trong cuộc sống?</a:t>
            </a:r>
          </a:p>
        </p:txBody>
      </p:sp>
    </p:spTree>
    <p:extLst>
      <p:ext uri="{BB962C8B-B14F-4D97-AF65-F5344CB8AC3E}">
        <p14:creationId xmlns:p14="http://schemas.microsoft.com/office/powerpoint/2010/main" val="30776435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Rounded Rectangle 2"/>
          <p:cNvSpPr/>
          <p:nvPr/>
        </p:nvSpPr>
        <p:spPr>
          <a:xfrm>
            <a:off x="542762" y="247764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it-IT" sz="2800">
                <a:solidFill>
                  <a:prstClr val="white"/>
                </a:solidFill>
                <a:latin typeface="Times New Roman" panose="02020603050405020304" pitchFamily="18" charset="0"/>
                <a:cs typeface="Times New Roman" panose="02020603050405020304" pitchFamily="18" charset="0"/>
              </a:rPr>
              <a:t>Bài học về cách ứng xử </a:t>
            </a:r>
          </a:p>
        </p:txBody>
      </p:sp>
      <p:sp>
        <p:nvSpPr>
          <p:cNvPr id="5" name="Rounded Rectangle 4"/>
          <p:cNvSpPr/>
          <p:nvPr/>
        </p:nvSpPr>
        <p:spPr>
          <a:xfrm>
            <a:off x="4978547" y="1569837"/>
            <a:ext cx="5331627" cy="126539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Cần tôn trọng người khác và những gì liên quan đến họ.</a:t>
            </a:r>
          </a:p>
        </p:txBody>
      </p:sp>
      <p:sp>
        <p:nvSpPr>
          <p:cNvPr id="6" name="Rounded Rectangle 5"/>
          <p:cNvSpPr/>
          <p:nvPr/>
        </p:nvSpPr>
        <p:spPr>
          <a:xfrm>
            <a:off x="4978547" y="0"/>
            <a:ext cx="5345084" cy="13350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Khi đánh giá người khác phải có cái nhìn khách quan, toàn diện.</a:t>
            </a:r>
          </a:p>
        </p:txBody>
      </p:sp>
      <p:sp>
        <p:nvSpPr>
          <p:cNvPr id="7" name="Rounded Rectangle 6"/>
          <p:cNvSpPr/>
          <p:nvPr/>
        </p:nvSpPr>
        <p:spPr>
          <a:xfrm>
            <a:off x="4938610" y="3143426"/>
            <a:ext cx="5424958" cy="117738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Nên cẩn thận, thận trọng mọi lúc mọi nơi.</a:t>
            </a:r>
          </a:p>
        </p:txBody>
      </p:sp>
      <p:cxnSp>
        <p:nvCxnSpPr>
          <p:cNvPr id="8" name="Straight Arrow Connector 7"/>
          <p:cNvCxnSpPr/>
          <p:nvPr/>
        </p:nvCxnSpPr>
        <p:spPr>
          <a:xfrm flipV="1">
            <a:off x="3523431" y="1002358"/>
            <a:ext cx="1415179" cy="225858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23431" y="2202534"/>
            <a:ext cx="1455116" cy="1000098"/>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471605" y="3184153"/>
            <a:ext cx="1506942" cy="25177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11300" y="331188"/>
            <a:ext cx="2619375" cy="1743075"/>
          </a:xfrm>
          <a:prstGeom prst="rect">
            <a:avLst/>
          </a:prstGeom>
          <a:ln>
            <a:noFill/>
          </a:ln>
          <a:effectLst>
            <a:softEdge rad="112500"/>
          </a:effectLst>
        </p:spPr>
      </p:pic>
      <p:cxnSp>
        <p:nvCxnSpPr>
          <p:cNvPr id="13" name="Straight Arrow Connector 12"/>
          <p:cNvCxnSpPr/>
          <p:nvPr/>
        </p:nvCxnSpPr>
        <p:spPr>
          <a:xfrm>
            <a:off x="3497518" y="3222546"/>
            <a:ext cx="1481029" cy="1515709"/>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961224" y="4483050"/>
            <a:ext cx="5339793" cy="87075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fi-FI" sz="2800">
                <a:solidFill>
                  <a:prstClr val="white"/>
                </a:solidFill>
                <a:latin typeface="Times New Roman" panose="02020603050405020304" pitchFamily="18" charset="0"/>
                <a:cs typeface="Times New Roman" panose="02020603050405020304" pitchFamily="18" charset="0"/>
              </a:rPr>
              <a:t>Biết nhận sai và sửa lỗi sai.</a:t>
            </a:r>
          </a:p>
        </p:txBody>
      </p:sp>
      <p:cxnSp>
        <p:nvCxnSpPr>
          <p:cNvPr id="20" name="Straight Arrow Connector 19"/>
          <p:cNvCxnSpPr/>
          <p:nvPr/>
        </p:nvCxnSpPr>
        <p:spPr>
          <a:xfrm>
            <a:off x="3523431" y="3268502"/>
            <a:ext cx="1415179" cy="2569486"/>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938610" y="5654177"/>
            <a:ext cx="5485024" cy="96590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Cần yêu thương và bảo vệ động vật.</a:t>
            </a:r>
          </a:p>
        </p:txBody>
      </p:sp>
    </p:spTree>
    <p:extLst>
      <p:ext uri="{BB962C8B-B14F-4D97-AF65-F5344CB8AC3E}">
        <p14:creationId xmlns:p14="http://schemas.microsoft.com/office/powerpoint/2010/main" val="36831071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4"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3700748" y="1052925"/>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III</a:t>
            </a:r>
            <a:r>
              <a:rPr kumimoji="0" lang="en-US" sz="60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Tổng</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kết</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800028791"/>
      </p:ext>
    </p:extLst>
  </p:cSld>
  <p:clrMapOvr>
    <a:masterClrMapping/>
  </p:clrMapOvr>
  <p:transition spd="slow">
    <p:comb/>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3909" y="5074920"/>
            <a:ext cx="2857500" cy="1600200"/>
          </a:xfrm>
          <a:prstGeom prst="ellipse">
            <a:avLst/>
          </a:prstGeom>
          <a:ln>
            <a:noFill/>
          </a:ln>
          <a:effectLst>
            <a:softEdge rad="112500"/>
          </a:effectLst>
        </p:spPr>
      </p:pic>
      <p:pic>
        <p:nvPicPr>
          <p:cNvPr id="6" name="Picture 5"/>
          <p:cNvPicPr>
            <a:picLocks noChangeAspect="1"/>
          </p:cNvPicPr>
          <p:nvPr/>
        </p:nvPicPr>
        <p:blipFill>
          <a:blip r:embed="rId3"/>
          <a:stretch>
            <a:fillRect/>
          </a:stretch>
        </p:blipFill>
        <p:spPr>
          <a:xfrm>
            <a:off x="4126451" y="5074920"/>
            <a:ext cx="2857500" cy="1600200"/>
          </a:xfrm>
          <a:prstGeom prst="ellipse">
            <a:avLst/>
          </a:prstGeom>
          <a:ln>
            <a:noFill/>
          </a:ln>
          <a:effectLst>
            <a:softEdge rad="112500"/>
          </a:effectLst>
        </p:spPr>
      </p:pic>
      <p:sp>
        <p:nvSpPr>
          <p:cNvPr id="7" name="Rounded Rectangle 6"/>
          <p:cNvSpPr/>
          <p:nvPr/>
        </p:nvSpPr>
        <p:spPr>
          <a:xfrm>
            <a:off x="542762" y="247764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it-IT" sz="2800">
                <a:solidFill>
                  <a:prstClr val="white"/>
                </a:solidFill>
                <a:latin typeface="Times New Roman" panose="02020603050405020304" pitchFamily="18" charset="0"/>
                <a:cs typeface="Times New Roman" panose="02020603050405020304" pitchFamily="18" charset="0"/>
              </a:rPr>
              <a:t>1. Nội dung – Ý nghĩa</a:t>
            </a:r>
          </a:p>
        </p:txBody>
      </p:sp>
      <p:sp>
        <p:nvSpPr>
          <p:cNvPr id="8" name="Rounded Rectangle 7"/>
          <p:cNvSpPr/>
          <p:nvPr/>
        </p:nvSpPr>
        <p:spPr>
          <a:xfrm>
            <a:off x="4530436" y="419199"/>
            <a:ext cx="6733309" cy="205844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Truyện kể về trò đùa của các bạn trong lớp với Lợi đã dẫn đến cái chết của con dế lửa. Qua đó, mọi người đã thay đổi cách nhìn với Lợi.</a:t>
            </a:r>
          </a:p>
        </p:txBody>
      </p:sp>
      <p:sp>
        <p:nvSpPr>
          <p:cNvPr id="9" name="Rounded Rectangle 8"/>
          <p:cNvSpPr/>
          <p:nvPr/>
        </p:nvSpPr>
        <p:spPr>
          <a:xfrm>
            <a:off x="5115165" y="4537132"/>
            <a:ext cx="6148580" cy="17040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Truyện khẳng định ý nghĩa của sự cảm thông, thấu hiểu và tha thứ trong cuộc sống của chúng ta.</a:t>
            </a:r>
          </a:p>
        </p:txBody>
      </p:sp>
      <p:cxnSp>
        <p:nvCxnSpPr>
          <p:cNvPr id="10" name="Straight Arrow Connector 9"/>
          <p:cNvCxnSpPr/>
          <p:nvPr/>
        </p:nvCxnSpPr>
        <p:spPr>
          <a:xfrm flipV="1">
            <a:off x="3523431" y="1395875"/>
            <a:ext cx="1007005" cy="1806757"/>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471605" y="3184153"/>
            <a:ext cx="1643560" cy="2039011"/>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5510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3909" y="5074920"/>
            <a:ext cx="2857500" cy="1600200"/>
          </a:xfrm>
          <a:prstGeom prst="ellipse">
            <a:avLst/>
          </a:prstGeom>
          <a:ln>
            <a:noFill/>
          </a:ln>
          <a:effectLst>
            <a:softEdge rad="112500"/>
          </a:effectLst>
        </p:spPr>
      </p:pic>
      <p:pic>
        <p:nvPicPr>
          <p:cNvPr id="6" name="Picture 5"/>
          <p:cNvPicPr>
            <a:picLocks noChangeAspect="1"/>
          </p:cNvPicPr>
          <p:nvPr/>
        </p:nvPicPr>
        <p:blipFill>
          <a:blip r:embed="rId3"/>
          <a:stretch>
            <a:fillRect/>
          </a:stretch>
        </p:blipFill>
        <p:spPr>
          <a:xfrm>
            <a:off x="4126451" y="5074920"/>
            <a:ext cx="2857500" cy="1600200"/>
          </a:xfrm>
          <a:prstGeom prst="ellipse">
            <a:avLst/>
          </a:prstGeom>
          <a:ln>
            <a:noFill/>
          </a:ln>
          <a:effectLst>
            <a:softEdge rad="112500"/>
          </a:effectLst>
        </p:spPr>
      </p:pic>
      <p:sp>
        <p:nvSpPr>
          <p:cNvPr id="7" name="Rounded Rectangle 6"/>
          <p:cNvSpPr/>
          <p:nvPr/>
        </p:nvSpPr>
        <p:spPr>
          <a:xfrm>
            <a:off x="542762" y="2477645"/>
            <a:ext cx="2926080" cy="14130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it-IT" sz="2800">
                <a:solidFill>
                  <a:prstClr val="white"/>
                </a:solidFill>
                <a:latin typeface="Times New Roman" panose="02020603050405020304" pitchFamily="18" charset="0"/>
                <a:cs typeface="Times New Roman" panose="02020603050405020304" pitchFamily="18" charset="0"/>
              </a:rPr>
              <a:t>2. Nghệ thuật</a:t>
            </a:r>
          </a:p>
        </p:txBody>
      </p:sp>
      <p:sp>
        <p:nvSpPr>
          <p:cNvPr id="8" name="Rounded Rectangle 7"/>
          <p:cNvSpPr/>
          <p:nvPr/>
        </p:nvSpPr>
        <p:spPr>
          <a:xfrm>
            <a:off x="4530436" y="419199"/>
            <a:ext cx="6733309" cy="205844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Quan sát tinh tế, lựa chọn chi tiết tiêu biểu, vốn  hiểu biết phong phú, phù hợp tâm lí trẻ thơ.</a:t>
            </a:r>
          </a:p>
        </p:txBody>
      </p:sp>
      <p:sp>
        <p:nvSpPr>
          <p:cNvPr id="9" name="Rounded Rectangle 8"/>
          <p:cNvSpPr/>
          <p:nvPr/>
        </p:nvSpPr>
        <p:spPr>
          <a:xfrm>
            <a:off x="5115165" y="4537132"/>
            <a:ext cx="6148580" cy="17040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Lời văn giàu hình ảnh.</a:t>
            </a:r>
          </a:p>
        </p:txBody>
      </p:sp>
      <p:cxnSp>
        <p:nvCxnSpPr>
          <p:cNvPr id="10" name="Straight Arrow Connector 9"/>
          <p:cNvCxnSpPr/>
          <p:nvPr/>
        </p:nvCxnSpPr>
        <p:spPr>
          <a:xfrm flipV="1">
            <a:off x="3523431" y="1395875"/>
            <a:ext cx="1007005" cy="1806757"/>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471605" y="3184153"/>
            <a:ext cx="1643560" cy="2039011"/>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60079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5" y="1136053"/>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LUYỆN</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TẬP</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545205941"/>
      </p:ext>
    </p:extLst>
  </p:cSld>
  <p:clrMapOvr>
    <a:masterClrMapping/>
  </p:clrMapOvr>
  <p:transition spd="slow">
    <p:comb/>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4" name="TextBox 3"/>
          <p:cNvSpPr txBox="1"/>
          <p:nvPr/>
        </p:nvSpPr>
        <p:spPr>
          <a:xfrm>
            <a:off x="2168434" y="940526"/>
            <a:ext cx="747195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smtClean="0">
                <a:ln w="9525">
                  <a:solidFill>
                    <a:prstClr val="white"/>
                  </a:solidFill>
                  <a:prstDash val="solid"/>
                </a:ln>
                <a:solidFill>
                  <a:srgbClr val="FF8587"/>
                </a:solidFill>
                <a:effectLst>
                  <a:outerShdw blurRad="12700" dist="38100" dir="2700000" algn="tl" rotWithShape="0">
                    <a:srgbClr val="FF8587">
                      <a:lumMod val="60000"/>
                      <a:lumOff val="40000"/>
                    </a:srgbClr>
                  </a:outerShdw>
                </a:effectLst>
                <a:uLnTx/>
                <a:uFillTx/>
                <a:latin typeface="Times New Roman" panose="02020603050405020304" pitchFamily="18" charset="0"/>
                <a:cs typeface="Times New Roman" panose="02020603050405020304" pitchFamily="18" charset="0"/>
              </a:rPr>
              <a:t>TRÒ CHƠI</a:t>
            </a:r>
            <a:endParaRPr kumimoji="0" lang="en-US" sz="6600" b="1" i="0" u="none" strike="noStrike" kern="1200" cap="none" spc="0" normalizeH="0" baseline="0" noProof="0">
              <a:ln w="9525">
                <a:solidFill>
                  <a:prstClr val="white"/>
                </a:solidFill>
                <a:prstDash val="solid"/>
              </a:ln>
              <a:solidFill>
                <a:srgbClr val="FF8587"/>
              </a:solidFill>
              <a:effectLst>
                <a:outerShdw blurRad="12700" dist="38100" dir="2700000" algn="tl" rotWithShape="0">
                  <a:srgbClr val="FF8587">
                    <a:lumMod val="60000"/>
                    <a:lumOff val="40000"/>
                  </a:srgbClr>
                </a:outerShdw>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1469571" y="2299063"/>
            <a:ext cx="886967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smtClean="0">
                <a:ln w="9525">
                  <a:solidFill>
                    <a:prstClr val="white"/>
                  </a:solidFill>
                  <a:prstDash val="solid"/>
                </a:ln>
                <a:solidFill>
                  <a:srgbClr val="FF8587"/>
                </a:solidFill>
                <a:effectLst>
                  <a:outerShdw blurRad="12700" dist="38100" dir="2700000" algn="tl" rotWithShape="0">
                    <a:srgbClr val="FF8587">
                      <a:lumMod val="60000"/>
                      <a:lumOff val="40000"/>
                    </a:srgbClr>
                  </a:outerShdw>
                </a:effectLst>
                <a:uLnTx/>
                <a:uFillTx/>
                <a:latin typeface="Times New Roman" panose="02020603050405020304" pitchFamily="18" charset="0"/>
                <a:cs typeface="Times New Roman" panose="02020603050405020304" pitchFamily="18" charset="0"/>
              </a:rPr>
              <a:t>PHIÊU LƯU CÙNG NHỮNG</a:t>
            </a:r>
            <a:r>
              <a:rPr kumimoji="0" lang="en-US" sz="6600" b="1" i="0" u="none" strike="noStrike" kern="1200" cap="none" spc="0" normalizeH="0" noProof="0" smtClean="0">
                <a:ln w="9525">
                  <a:solidFill>
                    <a:prstClr val="white"/>
                  </a:solidFill>
                  <a:prstDash val="solid"/>
                </a:ln>
                <a:solidFill>
                  <a:srgbClr val="FF8587"/>
                </a:solidFill>
                <a:effectLst>
                  <a:outerShdw blurRad="12700" dist="38100" dir="2700000" algn="tl" rotWithShape="0">
                    <a:srgbClr val="FF8587">
                      <a:lumMod val="60000"/>
                      <a:lumOff val="40000"/>
                    </a:srgbClr>
                  </a:outerShdw>
                </a:effectLst>
                <a:uLnTx/>
                <a:uFillTx/>
                <a:latin typeface="Times New Roman" panose="02020603050405020304" pitchFamily="18" charset="0"/>
                <a:cs typeface="Times New Roman" panose="02020603050405020304" pitchFamily="18" charset="0"/>
              </a:rPr>
              <a:t> CHÚ DẾ</a:t>
            </a:r>
            <a:endParaRPr kumimoji="0" lang="en-US" sz="6600" b="1" i="0" u="none" strike="noStrike" kern="1200" cap="none" spc="0" normalizeH="0" baseline="0" noProof="0">
              <a:ln w="9525">
                <a:solidFill>
                  <a:prstClr val="white"/>
                </a:solidFill>
                <a:prstDash val="solid"/>
              </a:ln>
              <a:solidFill>
                <a:srgbClr val="FF8587"/>
              </a:solidFill>
              <a:effectLst>
                <a:outerShdw blurRad="12700" dist="38100" dir="2700000" algn="tl" rotWithShape="0">
                  <a:srgbClr val="FF8587">
                    <a:lumMod val="60000"/>
                    <a:lumOff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070622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4.79167E-6 -4.07407E-6 L -4.79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4.79167E-6 3.7037E-6 L -4.79167E-6 -0.07223 " pathEditMode="relative" rAng="0" ptsTypes="AA">
                                      <p:cBhvr>
                                        <p:cTn id="14" dur="250" accel="50000" decel="50000" autoRev="1" fill="hold">
                                          <p:stCondLst>
                                            <p:cond delay="0"/>
                                          </p:stCondLst>
                                        </p:cTn>
                                        <p:tgtEl>
                                          <p:spTgt spid="6"/>
                                        </p:tgtEl>
                                        <p:attrNameLst>
                                          <p:attrName>ppt_x</p:attrName>
                                          <p:attrName>ppt_y</p:attrName>
                                        </p:attrNameLst>
                                      </p:cBhvr>
                                      <p:rCtr x="0" y="-3611"/>
                                    </p:animMotion>
                                    <p:animRot by="1500000">
                                      <p:cBhvr>
                                        <p:cTn id="15" dur="125" fill="hold">
                                          <p:stCondLst>
                                            <p:cond delay="0"/>
                                          </p:stCondLst>
                                        </p:cTn>
                                        <p:tgtEl>
                                          <p:spTgt spid="6"/>
                                        </p:tgtEl>
                                        <p:attrNameLst>
                                          <p:attrName>r</p:attrName>
                                        </p:attrNameLst>
                                      </p:cBhvr>
                                    </p:animRot>
                                    <p:animRot by="-1500000">
                                      <p:cBhvr>
                                        <p:cTn id="16" dur="125" fill="hold">
                                          <p:stCondLst>
                                            <p:cond delay="125"/>
                                          </p:stCondLst>
                                        </p:cTn>
                                        <p:tgtEl>
                                          <p:spTgt spid="6"/>
                                        </p:tgtEl>
                                        <p:attrNameLst>
                                          <p:attrName>r</p:attrName>
                                        </p:attrNameLst>
                                      </p:cBhvr>
                                    </p:animRot>
                                    <p:animRot by="-1500000">
                                      <p:cBhvr>
                                        <p:cTn id="17" dur="125" fill="hold">
                                          <p:stCondLst>
                                            <p:cond delay="250"/>
                                          </p:stCondLst>
                                        </p:cTn>
                                        <p:tgtEl>
                                          <p:spTgt spid="6"/>
                                        </p:tgtEl>
                                        <p:attrNameLst>
                                          <p:attrName>r</p:attrName>
                                        </p:attrNameLst>
                                      </p:cBhvr>
                                    </p:animRot>
                                    <p:animRot by="1500000">
                                      <p:cBhvr>
                                        <p:cTn id="18" dur="125" fill="hold">
                                          <p:stCondLst>
                                            <p:cond delay="375"/>
                                          </p:stCondLst>
                                        </p:cTn>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1" nodeType="click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6"/>
                                        </p:tgtEl>
                                        <p:attrNameLst>
                                          <p:attrName>ppt_x</p:attrName>
                                          <p:attrName>ppt_y</p:attrName>
                                        </p:attrNameLst>
                                      </p:cBhvr>
                                    </p:animMotion>
                                    <p:animRot by="1500000">
                                      <p:cBhvr>
                                        <p:cTn id="23" dur="125" fill="hold">
                                          <p:stCondLst>
                                            <p:cond delay="0"/>
                                          </p:stCondLst>
                                        </p:cTn>
                                        <p:tgtEl>
                                          <p:spTgt spid="6"/>
                                        </p:tgtEl>
                                        <p:attrNameLst>
                                          <p:attrName>r</p:attrName>
                                        </p:attrNameLst>
                                      </p:cBhvr>
                                    </p:animRot>
                                    <p:animRot by="-1500000">
                                      <p:cBhvr>
                                        <p:cTn id="24" dur="125" fill="hold">
                                          <p:stCondLst>
                                            <p:cond delay="125"/>
                                          </p:stCondLst>
                                        </p:cTn>
                                        <p:tgtEl>
                                          <p:spTgt spid="6"/>
                                        </p:tgtEl>
                                        <p:attrNameLst>
                                          <p:attrName>r</p:attrName>
                                        </p:attrNameLst>
                                      </p:cBhvr>
                                    </p:animRot>
                                    <p:animRot by="-1500000">
                                      <p:cBhvr>
                                        <p:cTn id="25" dur="125" fill="hold">
                                          <p:stCondLst>
                                            <p:cond delay="250"/>
                                          </p:stCondLst>
                                        </p:cTn>
                                        <p:tgtEl>
                                          <p:spTgt spid="6"/>
                                        </p:tgtEl>
                                        <p:attrNameLst>
                                          <p:attrName>r</p:attrName>
                                        </p:attrNameLst>
                                      </p:cBhvr>
                                    </p:animRot>
                                    <p:animRot by="1500000">
                                      <p:cBhvr>
                                        <p:cTn id="26" dur="125" fill="hold">
                                          <p:stCondLst>
                                            <p:cond delay="375"/>
                                          </p:stCondLst>
                                        </p:cTn>
                                        <p:tgtEl>
                                          <p:spTgt spid="6"/>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2"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6"/>
                                        </p:tgtEl>
                                        <p:attrNameLst>
                                          <p:attrName>ppt_x</p:attrName>
                                          <p:attrName>ppt_y</p:attrName>
                                        </p:attrNameLst>
                                      </p:cBhvr>
                                    </p:animMotion>
                                    <p:animRot by="1500000">
                                      <p:cBhvr>
                                        <p:cTn id="31" dur="125" fill="hold">
                                          <p:stCondLst>
                                            <p:cond delay="0"/>
                                          </p:stCondLst>
                                        </p:cTn>
                                        <p:tgtEl>
                                          <p:spTgt spid="6"/>
                                        </p:tgtEl>
                                        <p:attrNameLst>
                                          <p:attrName>r</p:attrName>
                                        </p:attrNameLst>
                                      </p:cBhvr>
                                    </p:animRot>
                                    <p:animRot by="-1500000">
                                      <p:cBhvr>
                                        <p:cTn id="32" dur="125" fill="hold">
                                          <p:stCondLst>
                                            <p:cond delay="125"/>
                                          </p:stCondLst>
                                        </p:cTn>
                                        <p:tgtEl>
                                          <p:spTgt spid="6"/>
                                        </p:tgtEl>
                                        <p:attrNameLst>
                                          <p:attrName>r</p:attrName>
                                        </p:attrNameLst>
                                      </p:cBhvr>
                                    </p:animRot>
                                    <p:animRot by="-1500000">
                                      <p:cBhvr>
                                        <p:cTn id="33" dur="125" fill="hold">
                                          <p:stCondLst>
                                            <p:cond delay="250"/>
                                          </p:stCondLst>
                                        </p:cTn>
                                        <p:tgtEl>
                                          <p:spTgt spid="6"/>
                                        </p:tgtEl>
                                        <p:attrNameLst>
                                          <p:attrName>r</p:attrName>
                                        </p:attrNameLst>
                                      </p:cBhvr>
                                    </p:animRot>
                                    <p:animRot by="1500000">
                                      <p:cBhvr>
                                        <p:cTn id="34"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5" y="1136053"/>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en-US" sz="6000" b="1">
                <a:solidFill>
                  <a:srgbClr val="FFFFFF"/>
                </a:solidFill>
                <a:latin typeface="Times New Roman" panose="02020603050405020304" pitchFamily="18" charset="0"/>
                <a:cs typeface="Times New Roman" panose="02020603050405020304" pitchFamily="18" charset="0"/>
              </a:rPr>
              <a:t>I. Trải nghiệm cùng văn </a:t>
            </a:r>
            <a:r>
              <a:rPr lang="en-US" sz="6000" b="1" smtClean="0">
                <a:solidFill>
                  <a:srgbClr val="FFFFFF"/>
                </a:solidFill>
                <a:latin typeface="Times New Roman" panose="02020603050405020304" pitchFamily="18" charset="0"/>
                <a:cs typeface="Times New Roman" panose="02020603050405020304" pitchFamily="18" charset="0"/>
              </a:rPr>
              <a:t>bản</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200863271"/>
      </p:ext>
    </p:extLst>
  </p:cSld>
  <p:clrMapOvr>
    <a:masterClrMapping/>
  </p:clrMapOvr>
  <p:transition spd="slow">
    <p:comb/>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851889" y="1013166"/>
            <a:ext cx="6488222" cy="1323439"/>
          </a:xfrm>
          <a:prstGeom prst="rect">
            <a:avLst/>
          </a:prstGeom>
          <a:noFill/>
        </p:spPr>
        <p:txBody>
          <a:bodyPr wrap="square" rtlCol="0">
            <a:spAutoFit/>
          </a:bodyPr>
          <a:lstStyle/>
          <a:p>
            <a:pPr lvl="0"/>
            <a:r>
              <a:rPr kumimoji="0" lang="vi-VN"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Câu 1. </a:t>
            </a:r>
            <a:r>
              <a:rPr lang="vi-VN" sz="4000" b="1">
                <a:solidFill>
                  <a:srgbClr val="0000FF"/>
                </a:solidFill>
                <a:latin typeface="Times New Roman" panose="02020603050405020304" pitchFamily="18" charset="0"/>
                <a:cs typeface="Times New Roman" panose="02020603050405020304" pitchFamily="18" charset="0"/>
              </a:rPr>
              <a:t>Văn bản </a:t>
            </a:r>
            <a:r>
              <a:rPr lang="en-US" sz="4000" b="1" smtClean="0">
                <a:solidFill>
                  <a:srgbClr val="0000FF"/>
                </a:solidFill>
                <a:latin typeface="Times New Roman" panose="02020603050405020304" pitchFamily="18" charset="0"/>
                <a:cs typeface="Times New Roman" panose="02020603050405020304" pitchFamily="18" charset="0"/>
              </a:rPr>
              <a:t>“</a:t>
            </a:r>
            <a:r>
              <a:rPr lang="vi-VN" sz="4000" b="1" i="1" smtClean="0">
                <a:solidFill>
                  <a:srgbClr val="0000FF"/>
                </a:solidFill>
                <a:latin typeface="Times New Roman" panose="02020603050405020304" pitchFamily="18" charset="0"/>
                <a:cs typeface="Times New Roman" panose="02020603050405020304" pitchFamily="18" charset="0"/>
              </a:rPr>
              <a:t>Tuổi </a:t>
            </a:r>
            <a:r>
              <a:rPr lang="vi-VN" sz="4000" b="1" i="1">
                <a:solidFill>
                  <a:srgbClr val="0000FF"/>
                </a:solidFill>
                <a:latin typeface="Times New Roman" panose="02020603050405020304" pitchFamily="18" charset="0"/>
                <a:cs typeface="Times New Roman" panose="02020603050405020304" pitchFamily="18" charset="0"/>
              </a:rPr>
              <a:t>thơ </a:t>
            </a:r>
            <a:r>
              <a:rPr lang="vi-VN" sz="4000" b="1" i="1" smtClean="0">
                <a:solidFill>
                  <a:srgbClr val="0000FF"/>
                </a:solidFill>
                <a:latin typeface="Times New Roman" panose="02020603050405020304" pitchFamily="18" charset="0"/>
                <a:cs typeface="Times New Roman" panose="02020603050405020304" pitchFamily="18" charset="0"/>
              </a:rPr>
              <a:t>tôi</a:t>
            </a:r>
            <a:r>
              <a:rPr lang="en-US" sz="4000" b="1" smtClean="0">
                <a:solidFill>
                  <a:srgbClr val="0000FF"/>
                </a:solidFill>
                <a:latin typeface="Times New Roman" panose="02020603050405020304" pitchFamily="18" charset="0"/>
                <a:cs typeface="Times New Roman" panose="02020603050405020304" pitchFamily="18" charset="0"/>
              </a:rPr>
              <a:t>”</a:t>
            </a:r>
            <a:r>
              <a:rPr lang="vi-VN" sz="4000" b="1" smtClean="0">
                <a:solidFill>
                  <a:srgbClr val="0000FF"/>
                </a:solidFill>
                <a:latin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cs typeface="Times New Roman" panose="02020603050405020304" pitchFamily="18" charset="0"/>
              </a:rPr>
              <a:t>nằm trong tập </a:t>
            </a:r>
            <a:r>
              <a:rPr lang="vi-VN" sz="4000" b="1" smtClean="0">
                <a:solidFill>
                  <a:srgbClr val="0000FF"/>
                </a:solidFill>
                <a:latin typeface="Times New Roman" panose="02020603050405020304" pitchFamily="18" charset="0"/>
                <a:cs typeface="Times New Roman" panose="02020603050405020304" pitchFamily="18" charset="0"/>
              </a:rPr>
              <a:t>nào</a:t>
            </a:r>
            <a:r>
              <a:rPr lang="vi-VN" sz="4000" b="1">
                <a:solidFill>
                  <a:srgbClr val="0000FF"/>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a:off x="6303600" y="5106650"/>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smtClean="0">
                <a:solidFill>
                  <a:srgbClr val="008000"/>
                </a:solidFill>
                <a:latin typeface="Times New Roman" panose="02020603050405020304" pitchFamily="18" charset="0"/>
                <a:cs typeface="Times New Roman" panose="02020603050405020304" pitchFamily="18" charset="0"/>
              </a:rPr>
              <a:t>D. </a:t>
            </a:r>
            <a:r>
              <a:rPr lang="en-US" sz="3600" i="1" smtClean="0">
                <a:solidFill>
                  <a:srgbClr val="008000"/>
                </a:solidFill>
                <a:latin typeface="Times New Roman" panose="02020603050405020304" pitchFamily="18" charset="0"/>
                <a:cs typeface="Times New Roman" panose="02020603050405020304" pitchFamily="18" charset="0"/>
              </a:rPr>
              <a:t>Tôi </a:t>
            </a:r>
            <a:r>
              <a:rPr lang="en-US" sz="3600" i="1">
                <a:solidFill>
                  <a:srgbClr val="008000"/>
                </a:solidFill>
                <a:latin typeface="Times New Roman" panose="02020603050405020304" pitchFamily="18" charset="0"/>
                <a:cs typeface="Times New Roman" panose="02020603050405020304" pitchFamily="18" charset="0"/>
              </a:rPr>
              <a:t>thấy hoa vàng trên cỏ </a:t>
            </a:r>
            <a:r>
              <a:rPr lang="en-US" sz="3600" i="1" smtClean="0">
                <a:solidFill>
                  <a:srgbClr val="008000"/>
                </a:solidFill>
                <a:latin typeface="Times New Roman" panose="02020603050405020304" pitchFamily="18" charset="0"/>
                <a:cs typeface="Times New Roman" panose="02020603050405020304" pitchFamily="18" charset="0"/>
              </a:rPr>
              <a:t>xanh</a:t>
            </a:r>
            <a:r>
              <a:rPr lang="en-US" sz="3600" smtClean="0">
                <a:solidFill>
                  <a:srgbClr val="00800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1099136" y="513076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C</a:t>
            </a: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lang="vi-VN" sz="3600" i="1" smtClean="0">
                <a:solidFill>
                  <a:srgbClr val="008000"/>
                </a:solidFill>
                <a:latin typeface="Times New Roman" panose="02020603050405020304" pitchFamily="18" charset="0"/>
                <a:cs typeface="Times New Roman" panose="02020603050405020304" pitchFamily="18" charset="0"/>
              </a:rPr>
              <a:t>Sương </a:t>
            </a:r>
            <a:r>
              <a:rPr lang="vi-VN" sz="3600" i="1">
                <a:solidFill>
                  <a:srgbClr val="008000"/>
                </a:solidFill>
                <a:latin typeface="Times New Roman" panose="02020603050405020304" pitchFamily="18" charset="0"/>
                <a:cs typeface="Times New Roman" panose="02020603050405020304" pitchFamily="18" charset="0"/>
              </a:rPr>
              <a:t>khói quê </a:t>
            </a:r>
            <a:r>
              <a:rPr lang="vi-VN" sz="3600" i="1" smtClean="0">
                <a:solidFill>
                  <a:srgbClr val="008000"/>
                </a:solidFill>
                <a:latin typeface="Times New Roman" panose="02020603050405020304" pitchFamily="18" charset="0"/>
                <a:cs typeface="Times New Roman" panose="02020603050405020304" pitchFamily="18" charset="0"/>
              </a:rPr>
              <a:t>nhà</a:t>
            </a:r>
            <a:r>
              <a:rPr lang="en-US" sz="3600" smtClean="0">
                <a:solidFill>
                  <a:srgbClr val="00800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1099136" y="392227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lang="vi-VN" sz="3600" i="1" smtClean="0">
                <a:solidFill>
                  <a:srgbClr val="008000"/>
                </a:solidFill>
                <a:latin typeface="Times New Roman" panose="02020603050405020304" pitchFamily="18" charset="0"/>
                <a:cs typeface="Times New Roman" panose="02020603050405020304" pitchFamily="18" charset="0"/>
              </a:rPr>
              <a:t>Cho </a:t>
            </a:r>
            <a:r>
              <a:rPr lang="vi-VN" sz="3600" i="1">
                <a:solidFill>
                  <a:srgbClr val="008000"/>
                </a:solidFill>
                <a:latin typeface="Times New Roman" panose="02020603050405020304" pitchFamily="18" charset="0"/>
                <a:cs typeface="Times New Roman" panose="02020603050405020304" pitchFamily="18" charset="0"/>
              </a:rPr>
              <a:t>tôi xin một vé đi tuổi </a:t>
            </a:r>
            <a:r>
              <a:rPr lang="vi-VN" sz="3600" i="1" smtClean="0">
                <a:solidFill>
                  <a:srgbClr val="008000"/>
                </a:solidFill>
                <a:latin typeface="Times New Roman" panose="02020603050405020304" pitchFamily="18" charset="0"/>
                <a:cs typeface="Times New Roman" panose="02020603050405020304" pitchFamily="18" charset="0"/>
              </a:rPr>
              <a:t>thơ</a:t>
            </a:r>
            <a:r>
              <a:rPr lang="en-US" sz="3600" smtClean="0">
                <a:solidFill>
                  <a:srgbClr val="00800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6303600" y="392227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smtClean="0">
                <a:solidFill>
                  <a:srgbClr val="008000"/>
                </a:solidFill>
                <a:latin typeface="Times New Roman" panose="02020603050405020304" pitchFamily="18" charset="0"/>
                <a:cs typeface="Times New Roman" panose="02020603050405020304" pitchFamily="18" charset="0"/>
              </a:rPr>
              <a:t>B. </a:t>
            </a:r>
            <a:r>
              <a:rPr lang="en-US" sz="3600" i="1" smtClean="0">
                <a:solidFill>
                  <a:srgbClr val="008000"/>
                </a:solidFill>
                <a:latin typeface="Times New Roman" panose="02020603050405020304" pitchFamily="18" charset="0"/>
                <a:cs typeface="Times New Roman" panose="02020603050405020304" pitchFamily="18" charset="0"/>
              </a:rPr>
              <a:t>Mắt biếc</a:t>
            </a:r>
            <a:r>
              <a:rPr lang="en-US" sz="3600" smtClean="0">
                <a:solidFill>
                  <a:srgbClr val="00800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2337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34089" y="866035"/>
            <a:ext cx="6563054" cy="1323439"/>
          </a:xfrm>
          <a:prstGeom prst="rect">
            <a:avLst/>
          </a:prstGeom>
          <a:noFill/>
        </p:spPr>
        <p:txBody>
          <a:bodyPr wrap="square" rtlCol="0">
            <a:spAutoFit/>
          </a:bodyPr>
          <a:lstStyle/>
          <a:p>
            <a:pPr lvl="0" algn="just"/>
            <a:r>
              <a:rPr kumimoji="0" lang="en-US"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Câu </a:t>
            </a:r>
            <a:r>
              <a:rPr kumimoji="0" lang="en-US" sz="4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2. </a:t>
            </a:r>
            <a:r>
              <a:rPr lang="vi-VN" sz="4000" b="1">
                <a:solidFill>
                  <a:srgbClr val="0000FF"/>
                </a:solidFill>
                <a:latin typeface="Times New Roman" panose="02020603050405020304" pitchFamily="18" charset="0"/>
                <a:cs typeface="Times New Roman" panose="02020603050405020304" pitchFamily="18" charset="0"/>
              </a:rPr>
              <a:t>Đâu là sự kiện mở đầu trong Tuổi thơ tôi?</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1007428" y="3565549"/>
            <a:ext cx="4838701" cy="1232344"/>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A. </a:t>
            </a:r>
            <a:r>
              <a:rPr lang="en-US" sz="2800" smtClean="0">
                <a:solidFill>
                  <a:srgbClr val="008000"/>
                </a:solidFill>
                <a:latin typeface="Times New Roman" panose="02020603050405020304" pitchFamily="18" charset="0"/>
                <a:cs typeface="Times New Roman" panose="02020603050405020304" pitchFamily="18" charset="0"/>
              </a:rPr>
              <a:t>Nhân </a:t>
            </a:r>
            <a:r>
              <a:rPr lang="en-US" sz="2800">
                <a:solidFill>
                  <a:srgbClr val="008000"/>
                </a:solidFill>
                <a:latin typeface="Times New Roman" panose="02020603050405020304" pitchFamily="18" charset="0"/>
                <a:cs typeface="Times New Roman" panose="02020603050405020304" pitchFamily="18" charset="0"/>
              </a:rPr>
              <a:t>vật tôi nhớ về Lợi và chú dế </a:t>
            </a:r>
            <a:r>
              <a:rPr lang="en-US" sz="2800" smtClean="0">
                <a:solidFill>
                  <a:srgbClr val="008000"/>
                </a:solidFill>
                <a:latin typeface="Times New Roman" panose="02020603050405020304" pitchFamily="18" charset="0"/>
                <a:cs typeface="Times New Roman" panose="02020603050405020304" pitchFamily="18" charset="0"/>
              </a:rPr>
              <a:t>lửa.</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33675"/>
            <a:ext cx="4815512" cy="1589194"/>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smtClean="0">
                <a:solidFill>
                  <a:srgbClr val="008000"/>
                </a:solidFill>
                <a:latin typeface="Times New Roman" panose="02020603050405020304" pitchFamily="18" charset="0"/>
                <a:cs typeface="Times New Roman" panose="02020603050405020304" pitchFamily="18" charset="0"/>
              </a:rPr>
              <a:t>D. Lợi</a:t>
            </a:r>
            <a:r>
              <a:rPr lang="en-US" sz="2800">
                <a:solidFill>
                  <a:srgbClr val="008000"/>
                </a:solidFill>
                <a:latin typeface="Times New Roman" panose="02020603050405020304" pitchFamily="18" charset="0"/>
                <a:cs typeface="Times New Roman" panose="02020603050405020304" pitchFamily="18" charset="0"/>
              </a:rPr>
              <a:t>, các bạn và thầy Phu tổ chức tang lễ cho dế </a:t>
            </a:r>
            <a:r>
              <a:rPr lang="en-US" sz="2800" smtClean="0">
                <a:solidFill>
                  <a:srgbClr val="008000"/>
                </a:solidFill>
                <a:latin typeface="Times New Roman" panose="02020603050405020304" pitchFamily="18" charset="0"/>
                <a:cs typeface="Times New Roman" panose="02020603050405020304" pitchFamily="18" charset="0"/>
              </a:rPr>
              <a:t>lửa.</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07428" y="5033675"/>
            <a:ext cx="4838700" cy="1497754"/>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smtClean="0">
                <a:solidFill>
                  <a:srgbClr val="008000"/>
                </a:solidFill>
                <a:latin typeface="Times New Roman" panose="02020603050405020304" pitchFamily="18" charset="0"/>
                <a:cs typeface="Times New Roman" panose="02020603050405020304" pitchFamily="18" charset="0"/>
              </a:rPr>
              <a:t>C. Câu </a:t>
            </a:r>
            <a:r>
              <a:rPr lang="en-US" sz="2800">
                <a:solidFill>
                  <a:srgbClr val="008000"/>
                </a:solidFill>
                <a:latin typeface="Times New Roman" panose="02020603050405020304" pitchFamily="18" charset="0"/>
                <a:cs typeface="Times New Roman" panose="02020603050405020304" pitchFamily="18" charset="0"/>
              </a:rPr>
              <a:t>chuyện về sự chọc ghẹo của thằng Bảo khiến chú dế lửa </a:t>
            </a:r>
            <a:r>
              <a:rPr lang="en-US" sz="2800" smtClean="0">
                <a:solidFill>
                  <a:srgbClr val="008000"/>
                </a:solidFill>
                <a:latin typeface="Times New Roman" panose="02020603050405020304" pitchFamily="18" charset="0"/>
                <a:cs typeface="Times New Roman" panose="02020603050405020304" pitchFamily="18" charset="0"/>
              </a:rPr>
              <a:t>chết.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34872" y="3657600"/>
            <a:ext cx="4815512" cy="1241144"/>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a:solidFill>
                  <a:srgbClr val="008000"/>
                </a:solidFill>
                <a:latin typeface="Times New Roman" panose="02020603050405020304" pitchFamily="18" charset="0"/>
                <a:cs typeface="Times New Roman" panose="02020603050405020304" pitchFamily="18" charset="0"/>
              </a:rPr>
              <a:t>B</a:t>
            </a:r>
            <a:r>
              <a:rPr lang="vi-VN" sz="2800">
                <a:solidFill>
                  <a:srgbClr val="008000"/>
                </a:solidFill>
                <a:latin typeface="Times New Roman" panose="02020603050405020304" pitchFamily="18" charset="0"/>
                <a:cs typeface="Times New Roman" panose="02020603050405020304" pitchFamily="18" charset="0"/>
              </a:rPr>
              <a:t>. </a:t>
            </a:r>
            <a:r>
              <a:rPr lang="vi-VN" sz="2800" smtClean="0">
                <a:solidFill>
                  <a:srgbClr val="008000"/>
                </a:solidFill>
                <a:latin typeface="Times New Roman" panose="02020603050405020304" pitchFamily="18" charset="0"/>
                <a:cs typeface="Times New Roman" panose="02020603050405020304" pitchFamily="18" charset="0"/>
              </a:rPr>
              <a:t>Nhân </a:t>
            </a:r>
            <a:r>
              <a:rPr lang="vi-VN" sz="2800">
                <a:solidFill>
                  <a:srgbClr val="008000"/>
                </a:solidFill>
                <a:latin typeface="Times New Roman" panose="02020603050405020304" pitchFamily="18" charset="0"/>
                <a:cs typeface="Times New Roman" panose="02020603050405020304" pitchFamily="18" charset="0"/>
              </a:rPr>
              <a:t>vật tôi nghe tiếng dế vào những ngày mưa nhớ về tuổi </a:t>
            </a:r>
            <a:r>
              <a:rPr lang="vi-VN" sz="2800" smtClean="0">
                <a:solidFill>
                  <a:srgbClr val="008000"/>
                </a:solidFill>
                <a:latin typeface="Times New Roman" panose="02020603050405020304" pitchFamily="18" charset="0"/>
                <a:cs typeface="Times New Roman" panose="02020603050405020304" pitchFamily="18" charset="0"/>
              </a:rPr>
              <a:t>thơ</a:t>
            </a:r>
            <a:r>
              <a:rPr lang="en-US" sz="2800" smtClean="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446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576174" y="585273"/>
            <a:ext cx="7017268" cy="1938992"/>
          </a:xfrm>
          <a:prstGeom prst="rect">
            <a:avLst/>
          </a:prstGeom>
          <a:noFill/>
        </p:spPr>
        <p:txBody>
          <a:bodyPr wrap="square" rtlCol="0">
            <a:spAutoFit/>
          </a:bodyPr>
          <a:lstStyle/>
          <a:p>
            <a:pPr lvl="0" algn="just"/>
            <a:r>
              <a:rPr kumimoji="0" lang="vi-VN"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Câu </a:t>
            </a:r>
            <a:r>
              <a:rPr kumimoji="0" lang="en-US" sz="4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3</a:t>
            </a:r>
            <a:r>
              <a:rPr lang="vi-VN" sz="4000" b="1">
                <a:solidFill>
                  <a:srgbClr val="0000FF"/>
                </a:solidFill>
                <a:latin typeface="Times New Roman" panose="02020603050405020304" pitchFamily="18" charset="0"/>
                <a:cs typeface="Times New Roman" panose="02020603050405020304" pitchFamily="18" charset="0"/>
              </a:rPr>
              <a:t>. Đâu không phải trò chơi tuổi thơ trong hồi tưởng của tác giả?</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1023240" y="3819756"/>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rgbClr val="008000"/>
                </a:solidFill>
                <a:latin typeface="Times New Roman" panose="02020603050405020304" pitchFamily="18" charset="0"/>
                <a:cs typeface="Times New Roman" panose="02020603050405020304" pitchFamily="18" charset="0"/>
              </a:rPr>
              <a:t>A. </a:t>
            </a:r>
            <a:r>
              <a:rPr lang="en-US" sz="3600" smtClean="0">
                <a:solidFill>
                  <a:srgbClr val="008000"/>
                </a:solidFill>
                <a:latin typeface="Times New Roman" panose="02020603050405020304" pitchFamily="18" charset="0"/>
                <a:cs typeface="Times New Roman" panose="02020603050405020304" pitchFamily="18" charset="0"/>
              </a:rPr>
              <a:t>Đá </a:t>
            </a:r>
            <a:r>
              <a:rPr lang="en-US" sz="3600">
                <a:solidFill>
                  <a:srgbClr val="008000"/>
                </a:solidFill>
                <a:latin typeface="Times New Roman" panose="02020603050405020304" pitchFamily="18" charset="0"/>
                <a:cs typeface="Times New Roman" panose="02020603050405020304" pitchFamily="18" charset="0"/>
              </a:rPr>
              <a:t>dế.</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rgbClr val="008000"/>
                </a:solidFill>
                <a:latin typeface="Times New Roman" panose="02020603050405020304" pitchFamily="18" charset="0"/>
                <a:cs typeface="Times New Roman" panose="02020603050405020304" pitchFamily="18" charset="0"/>
              </a:rPr>
              <a:t>D. </a:t>
            </a:r>
            <a:r>
              <a:rPr lang="en-US" sz="3600" smtClean="0">
                <a:solidFill>
                  <a:srgbClr val="008000"/>
                </a:solidFill>
                <a:latin typeface="Times New Roman" panose="02020603050405020304" pitchFamily="18" charset="0"/>
                <a:cs typeface="Times New Roman" panose="02020603050405020304" pitchFamily="18" charset="0"/>
              </a:rPr>
              <a:t>Hái </a:t>
            </a:r>
            <a:r>
              <a:rPr lang="en-US" sz="3600">
                <a:solidFill>
                  <a:srgbClr val="008000"/>
                </a:solidFill>
                <a:latin typeface="Times New Roman" panose="02020603050405020304" pitchFamily="18" charset="0"/>
                <a:cs typeface="Times New Roman" panose="02020603050405020304" pitchFamily="18" charset="0"/>
              </a:rPr>
              <a:t>ổi.</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rgbClr val="008000"/>
                </a:solidFill>
                <a:latin typeface="Times New Roman" panose="02020603050405020304" pitchFamily="18" charset="0"/>
                <a:cs typeface="Times New Roman" panose="02020603050405020304" pitchFamily="18" charset="0"/>
              </a:rPr>
              <a:t>C. </a:t>
            </a:r>
            <a:r>
              <a:rPr lang="en-US" sz="3600" smtClean="0">
                <a:solidFill>
                  <a:srgbClr val="008000"/>
                </a:solidFill>
                <a:latin typeface="Times New Roman" panose="02020603050405020304" pitchFamily="18" charset="0"/>
                <a:cs typeface="Times New Roman" panose="02020603050405020304" pitchFamily="18" charset="0"/>
              </a:rPr>
              <a:t>Hái </a:t>
            </a:r>
            <a:r>
              <a:rPr lang="en-US" sz="3600">
                <a:solidFill>
                  <a:srgbClr val="008000"/>
                </a:solidFill>
                <a:latin typeface="Times New Roman" panose="02020603050405020304" pitchFamily="18" charset="0"/>
                <a:cs typeface="Times New Roman" panose="02020603050405020304" pitchFamily="18" charset="0"/>
              </a:rPr>
              <a:t>na.</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rgbClr val="008000"/>
                </a:solidFill>
                <a:latin typeface="Times New Roman" panose="02020603050405020304" pitchFamily="18" charset="0"/>
                <a:cs typeface="Times New Roman" panose="02020603050405020304" pitchFamily="18" charset="0"/>
              </a:rPr>
              <a:t>B. </a:t>
            </a:r>
            <a:r>
              <a:rPr lang="en-US" sz="3600" smtClean="0">
                <a:solidFill>
                  <a:srgbClr val="008000"/>
                </a:solidFill>
                <a:latin typeface="Times New Roman" panose="02020603050405020304" pitchFamily="18" charset="0"/>
                <a:cs typeface="Times New Roman" panose="02020603050405020304" pitchFamily="18" charset="0"/>
              </a:rPr>
              <a:t>Bắt </a:t>
            </a:r>
            <a:r>
              <a:rPr lang="en-US" sz="3600">
                <a:solidFill>
                  <a:srgbClr val="008000"/>
                </a:solidFill>
                <a:latin typeface="Times New Roman" panose="02020603050405020304" pitchFamily="18" charset="0"/>
                <a:cs typeface="Times New Roman" panose="02020603050405020304" pitchFamily="18" charset="0"/>
              </a:rPr>
              <a:t>dế.</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31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966577" y="721347"/>
            <a:ext cx="6637204" cy="3170099"/>
          </a:xfrm>
          <a:prstGeom prst="rect">
            <a:avLst/>
          </a:prstGeom>
          <a:noFill/>
        </p:spPr>
        <p:txBody>
          <a:bodyPr wrap="square" rtlCol="0">
            <a:spAutoFit/>
          </a:bodyPr>
          <a:lstStyle/>
          <a:p>
            <a:pPr lvl="0" algn="just"/>
            <a:r>
              <a:rPr kumimoji="0" lang="vi-VN"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Câu </a:t>
            </a:r>
            <a:r>
              <a:rPr kumimoji="0" lang="en-US" sz="4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4</a:t>
            </a:r>
            <a:r>
              <a:rPr lang="vi-VN" sz="4000" b="1">
                <a:solidFill>
                  <a:srgbClr val="0000FF"/>
                </a:solidFill>
                <a:latin typeface="Times New Roman" panose="02020603050405020304" pitchFamily="18" charset="0"/>
                <a:cs typeface="Times New Roman" panose="02020603050405020304" pitchFamily="18" charset="0"/>
              </a:rPr>
              <a:t>. Cảm xúc của các bạn cùng lớp trong câu chuyện chọc ghẹo Lợi diễn biến như thế </a:t>
            </a:r>
            <a:r>
              <a:rPr lang="vi-VN" sz="4000" b="1" smtClean="0">
                <a:solidFill>
                  <a:srgbClr val="0000FF"/>
                </a:solidFill>
                <a:latin typeface="Times New Roman" panose="02020603050405020304" pitchFamily="18" charset="0"/>
                <a:cs typeface="Times New Roman" panose="02020603050405020304" pitchFamily="18" charset="0"/>
              </a:rPr>
              <a:t>nào?</a:t>
            </a:r>
            <a:endParaRPr kumimoji="0" lang="vi-VN"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err="1">
              <a:ln>
                <a:noFill/>
              </a:ln>
              <a:solidFill>
                <a:srgbClr val="0000FF"/>
              </a:solidFill>
              <a:effectLst/>
              <a:uLnTx/>
              <a:uFillTx/>
              <a:latin typeface="Calibri"/>
              <a:ea typeface="+mn-ea"/>
              <a:cs typeface="+mn-cs"/>
            </a:endParaRPr>
          </a:p>
        </p:txBody>
      </p:sp>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 </a:t>
            </a:r>
            <a:r>
              <a:rPr lang="vi-VN" sz="2800" smtClean="0">
                <a:solidFill>
                  <a:srgbClr val="008000"/>
                </a:solidFill>
                <a:latin typeface="Times New Roman" panose="02020603050405020304" pitchFamily="18" charset="0"/>
                <a:cs typeface="Times New Roman" panose="02020603050405020304" pitchFamily="18" charset="0"/>
              </a:rPr>
              <a:t>Từ </a:t>
            </a:r>
            <a:r>
              <a:rPr lang="vi-VN" sz="2800">
                <a:solidFill>
                  <a:srgbClr val="008000"/>
                </a:solidFill>
                <a:latin typeface="Times New Roman" panose="02020603050405020304" pitchFamily="18" charset="0"/>
                <a:cs typeface="Times New Roman" panose="02020603050405020304" pitchFamily="18" charset="0"/>
              </a:rPr>
              <a:t>hả hê, vui sướng đến nặng lòng, hối hận, tiếc nuối.</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srgbClr val="008000"/>
                </a:solidFill>
                <a:latin typeface="Times New Roman" panose="02020603050405020304" pitchFamily="18" charset="0"/>
                <a:cs typeface="Times New Roman" panose="02020603050405020304" pitchFamily="18" charset="0"/>
              </a:rPr>
              <a:t>D. </a:t>
            </a:r>
            <a:r>
              <a:rPr lang="en-US" sz="2800" smtClean="0">
                <a:solidFill>
                  <a:srgbClr val="008000"/>
                </a:solidFill>
                <a:latin typeface="Times New Roman" panose="02020603050405020304" pitchFamily="18" charset="0"/>
                <a:cs typeface="Times New Roman" panose="02020603050405020304" pitchFamily="18" charset="0"/>
              </a:rPr>
              <a:t>Từ </a:t>
            </a:r>
            <a:r>
              <a:rPr lang="en-US" sz="2800">
                <a:solidFill>
                  <a:srgbClr val="008000"/>
                </a:solidFill>
                <a:latin typeface="Times New Roman" panose="02020603050405020304" pitchFamily="18" charset="0"/>
                <a:cs typeface="Times New Roman" panose="02020603050405020304" pitchFamily="18" charset="0"/>
              </a:rPr>
              <a:t>tức giận đến nặng lòng, hối hận, tiếc </a:t>
            </a:r>
            <a:r>
              <a:rPr lang="en-US" sz="2800" smtClean="0">
                <a:solidFill>
                  <a:srgbClr val="008000"/>
                </a:solidFill>
                <a:latin typeface="Times New Roman" panose="02020603050405020304" pitchFamily="18" charset="0"/>
                <a:cs typeface="Times New Roman" panose="02020603050405020304" pitchFamily="18" charset="0"/>
              </a:rPr>
              <a:t>nuối.</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C. </a:t>
            </a:r>
            <a:r>
              <a:rPr lang="vi-VN" sz="2800" smtClean="0">
                <a:solidFill>
                  <a:srgbClr val="008000"/>
                </a:solidFill>
                <a:latin typeface="Times New Roman" panose="02020603050405020304" pitchFamily="18" charset="0"/>
                <a:cs typeface="Times New Roman" panose="02020603050405020304" pitchFamily="18" charset="0"/>
              </a:rPr>
              <a:t>Từ </a:t>
            </a:r>
            <a:r>
              <a:rPr lang="vi-VN" sz="2800">
                <a:solidFill>
                  <a:srgbClr val="008000"/>
                </a:solidFill>
                <a:latin typeface="Times New Roman" panose="02020603050405020304" pitchFamily="18" charset="0"/>
                <a:cs typeface="Times New Roman" panose="02020603050405020304" pitchFamily="18" charset="0"/>
              </a:rPr>
              <a:t>ghen ghét, khó chịu đến vui sướng, hả hê.</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B. </a:t>
            </a:r>
            <a:r>
              <a:rPr lang="vi-VN" sz="2800" smtClean="0">
                <a:solidFill>
                  <a:srgbClr val="008000"/>
                </a:solidFill>
                <a:latin typeface="Times New Roman" panose="02020603050405020304" pitchFamily="18" charset="0"/>
                <a:cs typeface="Times New Roman" panose="02020603050405020304" pitchFamily="18" charset="0"/>
              </a:rPr>
              <a:t>Từ </a:t>
            </a:r>
            <a:r>
              <a:rPr lang="vi-VN" sz="2800">
                <a:solidFill>
                  <a:srgbClr val="008000"/>
                </a:solidFill>
                <a:latin typeface="Times New Roman" panose="02020603050405020304" pitchFamily="18" charset="0"/>
                <a:cs typeface="Times New Roman" panose="02020603050405020304" pitchFamily="18" charset="0"/>
              </a:rPr>
              <a:t>nặng lòng, hối hận, tiếc nuối đến hả hê, vui sướng.</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5299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7" y="-134830"/>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03355" y="374262"/>
            <a:ext cx="6304574" cy="1938992"/>
          </a:xfrm>
          <a:prstGeom prst="rect">
            <a:avLst/>
          </a:prstGeom>
          <a:noFill/>
        </p:spPr>
        <p:txBody>
          <a:bodyPr wrap="square" rtlCol="0">
            <a:spAutoFit/>
          </a:bodyPr>
          <a:lstStyle/>
          <a:p>
            <a:pPr lvl="0" algn="just"/>
            <a:r>
              <a:rPr kumimoji="0" lang="vi-VN"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Câu </a:t>
            </a:r>
            <a:r>
              <a:rPr kumimoji="0" lang="en-US" sz="4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mn-cs"/>
              </a:rPr>
              <a:t>5</a:t>
            </a:r>
            <a:r>
              <a:rPr lang="vi-VN" sz="4000" b="1">
                <a:solidFill>
                  <a:srgbClr val="0000FF"/>
                </a:solidFill>
                <a:latin typeface="Times New Roman" panose="02020603050405020304" pitchFamily="18" charset="0"/>
              </a:rPr>
              <a:t>. Trong mắt bạn bè trong lớp, Lợi là cậu bé như thế nào??</a:t>
            </a:r>
            <a:endParaRPr kumimoji="0" lang="en-US" sz="4000" b="1" i="0" u="none" strike="noStrike" kern="1200" cap="none" spc="0" normalizeH="0" baseline="0" noProof="0" dirty="0">
              <a:ln>
                <a:noFill/>
              </a:ln>
              <a:solidFill>
                <a:srgbClr val="0000FF"/>
              </a:solidFill>
              <a:effectLst/>
              <a:uLnTx/>
              <a:uFillTx/>
              <a:latin typeface="Calibri Light"/>
              <a:ea typeface="+mn-ea"/>
              <a:cs typeface="+mn-cs"/>
            </a:endParaRPr>
          </a:p>
        </p:txBody>
      </p:sp>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008000"/>
                </a:solidFill>
                <a:latin typeface="Times New Roman" panose="02020603050405020304" pitchFamily="18" charset="0"/>
                <a:cs typeface="Times New Roman" panose="02020603050405020304" pitchFamily="18" charset="0"/>
              </a:rPr>
              <a:t>A. </a:t>
            </a:r>
            <a:r>
              <a:rPr lang="en-US" sz="3600" smtClean="0">
                <a:solidFill>
                  <a:srgbClr val="008000"/>
                </a:solidFill>
                <a:latin typeface="Times New Roman" panose="02020603050405020304" pitchFamily="18" charset="0"/>
                <a:cs typeface="Times New Roman" panose="02020603050405020304" pitchFamily="18" charset="0"/>
              </a:rPr>
              <a:t>nhanh </a:t>
            </a:r>
            <a:r>
              <a:rPr lang="en-US" sz="3600">
                <a:solidFill>
                  <a:srgbClr val="008000"/>
                </a:solidFill>
                <a:latin typeface="Times New Roman" panose="02020603050405020304" pitchFamily="18" charset="0"/>
                <a:cs typeface="Times New Roman" panose="02020603050405020304" pitchFamily="18" charset="0"/>
              </a:rPr>
              <a:t>nhẹn, thông </a:t>
            </a:r>
            <a:r>
              <a:rPr lang="en-US" sz="3600" smtClean="0">
                <a:solidFill>
                  <a:srgbClr val="008000"/>
                </a:solidFill>
                <a:latin typeface="Times New Roman" panose="02020603050405020304" pitchFamily="18" charset="0"/>
                <a:cs typeface="Times New Roman" panose="02020603050405020304" pitchFamily="18" charset="0"/>
              </a:rPr>
              <a:t>minh.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6084808" y="5303372"/>
            <a:ext cx="4815512" cy="103686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D.</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lang="vi-VN" sz="3600" smtClean="0">
                <a:solidFill>
                  <a:srgbClr val="008000"/>
                </a:solidFill>
                <a:latin typeface="Times New Roman" panose="02020603050405020304" pitchFamily="18" charset="0"/>
                <a:cs typeface="Times New Roman" panose="02020603050405020304" pitchFamily="18" charset="0"/>
              </a:rPr>
              <a:t>hòa </a:t>
            </a:r>
            <a:r>
              <a:rPr lang="vi-VN" sz="3600">
                <a:solidFill>
                  <a:srgbClr val="008000"/>
                </a:solidFill>
                <a:latin typeface="Times New Roman" panose="02020603050405020304" pitchFamily="18" charset="0"/>
                <a:cs typeface="Times New Roman" panose="02020603050405020304" pitchFamily="18" charset="0"/>
              </a:rPr>
              <a:t>đồng, biết chia sẻ</a:t>
            </a:r>
            <a:r>
              <a:rPr lang="en-US" sz="3600" smtClean="0">
                <a:solidFill>
                  <a:srgbClr val="00800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865562" y="5214947"/>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C</a:t>
            </a:r>
            <a:r>
              <a:rPr kumimoji="0" lang="vi-VN" sz="36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Cái đầu nổi từng tảng rất bướng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6" name="Rounded Rectangle 15"/>
          <p:cNvSpPr/>
          <p:nvPr/>
        </p:nvSpPr>
        <p:spPr>
          <a:xfrm>
            <a:off x="6207278" y="3868809"/>
            <a:ext cx="4815512" cy="937883"/>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B.</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lang="en-US" sz="3600" smtClean="0">
                <a:solidFill>
                  <a:srgbClr val="008000"/>
                </a:solidFill>
                <a:latin typeface="Times New Roman" panose="02020603050405020304" pitchFamily="18" charset="0"/>
                <a:cs typeface="Times New Roman" panose="02020603050405020304" pitchFamily="18" charset="0"/>
              </a:rPr>
              <a:t>ích </a:t>
            </a:r>
            <a:r>
              <a:rPr lang="en-US" sz="3600">
                <a:solidFill>
                  <a:srgbClr val="008000"/>
                </a:solidFill>
                <a:latin typeface="Times New Roman" panose="02020603050405020304" pitchFamily="18" charset="0"/>
                <a:cs typeface="Times New Roman" panose="02020603050405020304" pitchFamily="18" charset="0"/>
              </a:rPr>
              <a:t>kỉ, thu vén cá </a:t>
            </a:r>
            <a:r>
              <a:rPr lang="en-US" sz="3600" smtClean="0">
                <a:solidFill>
                  <a:srgbClr val="008000"/>
                </a:solidFill>
                <a:latin typeface="Times New Roman" panose="02020603050405020304" pitchFamily="18" charset="0"/>
                <a:cs typeface="Times New Roman" panose="02020603050405020304" pitchFamily="18" charset="0"/>
              </a:rPr>
              <a:t>nhân.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6286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141396" y="828782"/>
            <a:ext cx="6930067" cy="1938992"/>
          </a:xfrm>
          <a:prstGeom prst="rect">
            <a:avLst/>
          </a:prstGeom>
          <a:noFill/>
        </p:spPr>
        <p:txBody>
          <a:bodyPr wrap="square" rtlCol="0">
            <a:spAutoFit/>
          </a:bodyPr>
          <a:lstStyle/>
          <a:p>
            <a:pPr lvl="0" algn="just"/>
            <a:r>
              <a:rPr kumimoji="0" lang="en-US"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Câu </a:t>
            </a:r>
            <a:r>
              <a:rPr lang="en-US" sz="4000" b="1">
                <a:solidFill>
                  <a:srgbClr val="0000FF"/>
                </a:solidFill>
                <a:latin typeface="Times New Roman" panose="02020603050405020304" pitchFamily="18" charset="0"/>
                <a:cs typeface="Times New Roman" panose="02020603050405020304" pitchFamily="18" charset="0"/>
              </a:rPr>
              <a:t>6. Tại sao Lợi không đánh đổi con dế bằng bất cứ giá nào?</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lang="vi-VN" sz="3600" smtClean="0">
                <a:solidFill>
                  <a:srgbClr val="008000"/>
                </a:solidFill>
                <a:latin typeface="Times New Roman" panose="02020603050405020304" pitchFamily="18" charset="0"/>
                <a:cs typeface="Times New Roman" panose="02020603050405020304" pitchFamily="18" charset="0"/>
              </a:rPr>
              <a:t>Vì </a:t>
            </a:r>
            <a:r>
              <a:rPr lang="vi-VN" sz="3600">
                <a:solidFill>
                  <a:srgbClr val="008000"/>
                </a:solidFill>
                <a:latin typeface="Times New Roman" panose="02020603050405020304" pitchFamily="18" charset="0"/>
                <a:cs typeface="Times New Roman" panose="02020603050405020304" pitchFamily="18" charset="0"/>
              </a:rPr>
              <a:t>Lợi muốn có giá cao hơn</a:t>
            </a: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D. </a:t>
            </a:r>
            <a:r>
              <a:rPr lang="en-US" sz="3600" smtClean="0">
                <a:solidFill>
                  <a:srgbClr val="008000"/>
                </a:solidFill>
                <a:latin typeface="Times New Roman" panose="02020603050405020304" pitchFamily="18" charset="0"/>
                <a:cs typeface="Times New Roman" panose="02020603050405020304" pitchFamily="18" charset="0"/>
              </a:rPr>
              <a:t>Vì Lợi không thích đổi</a:t>
            </a: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rgbClr val="008000"/>
                </a:solidFill>
                <a:latin typeface="Times New Roman" panose="02020603050405020304" pitchFamily="18" charset="0"/>
                <a:cs typeface="Times New Roman" panose="02020603050405020304" pitchFamily="18" charset="0"/>
              </a:rPr>
              <a:t>C. </a:t>
            </a:r>
            <a:r>
              <a:rPr lang="en-US" sz="3600" smtClean="0">
                <a:solidFill>
                  <a:srgbClr val="008000"/>
                </a:solidFill>
                <a:latin typeface="Times New Roman" panose="02020603050405020304" pitchFamily="18" charset="0"/>
                <a:cs typeface="Times New Roman" panose="02020603050405020304" pitchFamily="18" charset="0"/>
              </a:rPr>
              <a:t>Vì </a:t>
            </a:r>
            <a:r>
              <a:rPr lang="en-US" sz="3600">
                <a:solidFill>
                  <a:srgbClr val="008000"/>
                </a:solidFill>
                <a:latin typeface="Times New Roman" panose="02020603050405020304" pitchFamily="18" charset="0"/>
                <a:cs typeface="Times New Roman" panose="02020603050405020304" pitchFamily="18" charset="0"/>
              </a:rPr>
              <a:t>chú dế là con dế khỏe nhất.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rgbClr val="008000"/>
                </a:solidFill>
                <a:latin typeface="Times New Roman" panose="02020603050405020304" pitchFamily="18" charset="0"/>
                <a:cs typeface="Times New Roman" panose="02020603050405020304" pitchFamily="18" charset="0"/>
              </a:rPr>
              <a:t>B. </a:t>
            </a:r>
            <a:r>
              <a:rPr lang="en-US" sz="3600" smtClean="0">
                <a:solidFill>
                  <a:srgbClr val="008000"/>
                </a:solidFill>
                <a:latin typeface="Times New Roman" panose="02020603050405020304" pitchFamily="18" charset="0"/>
                <a:cs typeface="Times New Roman" panose="02020603050405020304" pitchFamily="18" charset="0"/>
              </a:rPr>
              <a:t>Vì </a:t>
            </a:r>
            <a:r>
              <a:rPr lang="en-US" sz="3600">
                <a:solidFill>
                  <a:srgbClr val="008000"/>
                </a:solidFill>
                <a:latin typeface="Times New Roman" panose="02020603050405020304" pitchFamily="18" charset="0"/>
                <a:cs typeface="Times New Roman" panose="02020603050405020304" pitchFamily="18" charset="0"/>
              </a:rPr>
              <a:t>Lợi yêu quý chú dế.</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0461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911015" y="847409"/>
            <a:ext cx="6748327" cy="1938992"/>
          </a:xfrm>
          <a:prstGeom prst="rect">
            <a:avLst/>
          </a:prstGeom>
          <a:noFill/>
        </p:spPr>
        <p:txBody>
          <a:bodyPr wrap="square" rtlCol="0">
            <a:spAutoFit/>
          </a:bodyPr>
          <a:lstStyle/>
          <a:p>
            <a:pPr lvl="0" algn="just"/>
            <a:r>
              <a:rPr kumimoji="0" lang="en-US"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Câu </a:t>
            </a:r>
            <a:r>
              <a:rPr lang="en-US" sz="4000" b="1">
                <a:solidFill>
                  <a:srgbClr val="0000FF"/>
                </a:solidFill>
                <a:latin typeface="Times New Roman" panose="02020603050405020304" pitchFamily="18" charset="0"/>
                <a:cs typeface="Times New Roman" panose="02020603050405020304" pitchFamily="18" charset="0"/>
              </a:rPr>
              <a:t>7. Việc cử hành lễ tàng cho chú dế đã thể hiện điều gì ở </a:t>
            </a:r>
            <a:r>
              <a:rPr lang="en-US" sz="4000" b="1" smtClean="0">
                <a:solidFill>
                  <a:srgbClr val="0000FF"/>
                </a:solidFill>
                <a:latin typeface="Times New Roman" panose="02020603050405020304" pitchFamily="18" charset="0"/>
                <a:cs typeface="Times New Roman" panose="02020603050405020304" pitchFamily="18" charset="0"/>
              </a:rPr>
              <a:t>Lợi?</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a:solidFill>
                  <a:srgbClr val="008000"/>
                </a:solidFill>
                <a:latin typeface="Times New Roman" panose="02020603050405020304" pitchFamily="18" charset="0"/>
                <a:cs typeface="Times New Roman" panose="02020603050405020304" pitchFamily="18" charset="0"/>
              </a:rPr>
              <a:t>A. </a:t>
            </a:r>
            <a:r>
              <a:rPr lang="en-US" sz="2800" smtClean="0">
                <a:solidFill>
                  <a:srgbClr val="008000"/>
                </a:solidFill>
                <a:latin typeface="Times New Roman" panose="02020603050405020304" pitchFamily="18" charset="0"/>
                <a:cs typeface="Times New Roman" panose="02020603050405020304" pitchFamily="18" charset="0"/>
              </a:rPr>
              <a:t>Tức </a:t>
            </a:r>
            <a:r>
              <a:rPr lang="en-US" sz="2800">
                <a:solidFill>
                  <a:srgbClr val="008000"/>
                </a:solidFill>
                <a:latin typeface="Times New Roman" panose="02020603050405020304" pitchFamily="18" charset="0"/>
                <a:cs typeface="Times New Roman" panose="02020603050405020304" pitchFamily="18" charset="0"/>
              </a:rPr>
              <a:t>giận với thầy </a:t>
            </a:r>
            <a:r>
              <a:rPr lang="en-US" sz="2800" smtClean="0">
                <a:solidFill>
                  <a:srgbClr val="008000"/>
                </a:solidFill>
                <a:latin typeface="Times New Roman" panose="02020603050405020304" pitchFamily="18" charset="0"/>
                <a:cs typeface="Times New Roman" panose="02020603050405020304" pitchFamily="18" charset="0"/>
              </a:rPr>
              <a:t>giáo. </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D. </a:t>
            </a:r>
            <a:r>
              <a:rPr lang="en-US" sz="2800" smtClean="0">
                <a:solidFill>
                  <a:srgbClr val="008000"/>
                </a:solidFill>
                <a:latin typeface="Times New Roman" panose="02020603050405020304" pitchFamily="18" charset="0"/>
                <a:cs typeface="Times New Roman" panose="02020603050405020304" pitchFamily="18" charset="0"/>
              </a:rPr>
              <a:t>Muốn chú dế sống lại.</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1023241" y="5040539"/>
            <a:ext cx="4838700" cy="1190444"/>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C. </a:t>
            </a:r>
            <a:r>
              <a:rPr lang="vi-VN" sz="2800" smtClean="0">
                <a:solidFill>
                  <a:srgbClr val="008000"/>
                </a:solidFill>
                <a:latin typeface="Times New Roman" panose="02020603050405020304" pitchFamily="18" charset="0"/>
                <a:cs typeface="Times New Roman" panose="02020603050405020304" pitchFamily="18" charset="0"/>
              </a:rPr>
              <a:t>Không </a:t>
            </a:r>
            <a:r>
              <a:rPr lang="vi-VN" sz="2800">
                <a:solidFill>
                  <a:srgbClr val="008000"/>
                </a:solidFill>
                <a:latin typeface="Times New Roman" panose="02020603050405020304" pitchFamily="18" charset="0"/>
                <a:cs typeface="Times New Roman" panose="02020603050405020304" pitchFamily="18" charset="0"/>
              </a:rPr>
              <a:t>tha thứ cho tất cả mọi người vì đã gây ra cái chết của chú dế</a:t>
            </a: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smtClean="0">
                <a:solidFill>
                  <a:srgbClr val="008000"/>
                </a:solidFill>
                <a:latin typeface="Times New Roman" panose="02020603050405020304" pitchFamily="18" charset="0"/>
                <a:cs typeface="Times New Roman" panose="02020603050405020304" pitchFamily="18" charset="0"/>
              </a:rPr>
              <a:t>B.</a:t>
            </a:r>
            <a:r>
              <a:rPr lang="en-US" sz="2800" smtClean="0">
                <a:solidFill>
                  <a:srgbClr val="008000"/>
                </a:solidFill>
                <a:latin typeface="Times New Roman" panose="02020603050405020304" pitchFamily="18" charset="0"/>
                <a:cs typeface="Times New Roman" panose="02020603050405020304" pitchFamily="18" charset="0"/>
              </a:rPr>
              <a:t> </a:t>
            </a:r>
            <a:r>
              <a:rPr lang="vi-VN" sz="2800" smtClean="0">
                <a:solidFill>
                  <a:srgbClr val="008000"/>
                </a:solidFill>
                <a:latin typeface="Times New Roman" panose="02020603050405020304" pitchFamily="18" charset="0"/>
                <a:cs typeface="Times New Roman" panose="02020603050405020304" pitchFamily="18" charset="0"/>
              </a:rPr>
              <a:t>Đau </a:t>
            </a:r>
            <a:r>
              <a:rPr lang="vi-VN" sz="2800">
                <a:solidFill>
                  <a:srgbClr val="008000"/>
                </a:solidFill>
                <a:latin typeface="Times New Roman" panose="02020603050405020304" pitchFamily="18" charset="0"/>
                <a:cs typeface="Times New Roman" panose="02020603050405020304" pitchFamily="18" charset="0"/>
              </a:rPr>
              <a:t>buồn, thương tiếc trước sự ra đi của người bạn yêu quý</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833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30313" y="794425"/>
            <a:ext cx="6688658" cy="1938992"/>
          </a:xfrm>
          <a:prstGeom prst="rect">
            <a:avLst/>
          </a:prstGeom>
          <a:noFill/>
        </p:spPr>
        <p:txBody>
          <a:bodyPr wrap="square" rtlCol="0">
            <a:spAutoFit/>
          </a:bodyPr>
          <a:lstStyle/>
          <a:p>
            <a:pPr lvl="0" algn="just"/>
            <a:r>
              <a:rPr kumimoji="0" lang="en-US"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Câu </a:t>
            </a:r>
            <a:r>
              <a:rPr kumimoji="0" lang="en-US" sz="4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8. </a:t>
            </a:r>
            <a:r>
              <a:rPr lang="vi-VN" sz="4000" b="1">
                <a:solidFill>
                  <a:srgbClr val="0000FF"/>
                </a:solidFill>
                <a:latin typeface="Times New Roman" panose="02020603050405020304" pitchFamily="18" charset="0"/>
                <a:cs typeface="Times New Roman" panose="02020603050405020304" pitchFamily="18" charset="0"/>
              </a:rPr>
              <a:t>Nhận định nào sau đây không đúng về nhân vật trong truyện Tuổi thơ tôi?</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1023241" y="3699328"/>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srgbClr val="008000"/>
                </a:solidFill>
                <a:latin typeface="Times New Roman" panose="02020603050405020304" pitchFamily="18" charset="0"/>
                <a:cs typeface="Times New Roman" panose="02020603050405020304" pitchFamily="18" charset="0"/>
              </a:rPr>
              <a:t>A. </a:t>
            </a:r>
            <a:r>
              <a:rPr lang="en-US" sz="2800" smtClean="0">
                <a:solidFill>
                  <a:srgbClr val="008000"/>
                </a:solidFill>
                <a:latin typeface="Times New Roman" panose="02020603050405020304" pitchFamily="18" charset="0"/>
                <a:cs typeface="Times New Roman" panose="02020603050405020304" pitchFamily="18" charset="0"/>
              </a:rPr>
              <a:t>Dế </a:t>
            </a:r>
            <a:r>
              <a:rPr lang="en-US" sz="2800">
                <a:solidFill>
                  <a:srgbClr val="008000"/>
                </a:solidFill>
                <a:latin typeface="Times New Roman" panose="02020603050405020304" pitchFamily="18" charset="0"/>
                <a:cs typeface="Times New Roman" panose="02020603050405020304" pitchFamily="18" charset="0"/>
              </a:rPr>
              <a:t>lửa là nguyên nhân gây chia rẽ giữa Lợi và các bạn.</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374642" y="516280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srgbClr val="008000"/>
                </a:solidFill>
                <a:latin typeface="Times New Roman" panose="02020603050405020304" pitchFamily="18" charset="0"/>
                <a:cs typeface="Times New Roman" panose="02020603050405020304" pitchFamily="18" charset="0"/>
              </a:rPr>
              <a:t>D. Suy </a:t>
            </a:r>
            <a:r>
              <a:rPr lang="en-US" sz="2800">
                <a:solidFill>
                  <a:srgbClr val="008000"/>
                </a:solidFill>
                <a:latin typeface="Times New Roman" panose="02020603050405020304" pitchFamily="18" charset="0"/>
                <a:cs typeface="Times New Roman" panose="02020603050405020304" pitchFamily="18" charset="0"/>
              </a:rPr>
              <a:t>cho cùng, Lợi cũng chỉ là một cậu bé ích kỉ, hẹp hòi, tính toán. </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8"/>
            <a:ext cx="4838700" cy="117738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C.</a:t>
            </a:r>
            <a:r>
              <a:rPr kumimoji="0" lang="en-US" sz="28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a:t>
            </a:r>
            <a:r>
              <a:rPr lang="vi-VN" sz="2800" smtClean="0">
                <a:solidFill>
                  <a:srgbClr val="008000"/>
                </a:solidFill>
                <a:latin typeface="Times New Roman" panose="02020603050405020304" pitchFamily="18" charset="0"/>
                <a:cs typeface="Times New Roman" panose="02020603050405020304" pitchFamily="18" charset="0"/>
              </a:rPr>
              <a:t>Thầy </a:t>
            </a:r>
            <a:r>
              <a:rPr lang="vi-VN" sz="2800">
                <a:solidFill>
                  <a:srgbClr val="008000"/>
                </a:solidFill>
                <a:latin typeface="Times New Roman" panose="02020603050405020304" pitchFamily="18" charset="0"/>
                <a:cs typeface="Times New Roman" panose="02020603050405020304" pitchFamily="18" charset="0"/>
              </a:rPr>
              <a:t>giáo Phu là người nghiêm khắc nhưng cũng giàu tình cảm</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374642" y="3699328"/>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B. </a:t>
            </a:r>
            <a:r>
              <a:rPr lang="vi-VN" sz="2800" smtClean="0">
                <a:solidFill>
                  <a:srgbClr val="008000"/>
                </a:solidFill>
                <a:latin typeface="Times New Roman" panose="02020603050405020304" pitchFamily="18" charset="0"/>
                <a:cs typeface="Times New Roman" panose="02020603050405020304" pitchFamily="18" charset="0"/>
              </a:rPr>
              <a:t>Dế </a:t>
            </a:r>
            <a:r>
              <a:rPr lang="vi-VN" sz="2800">
                <a:solidFill>
                  <a:srgbClr val="008000"/>
                </a:solidFill>
                <a:latin typeface="Times New Roman" panose="02020603050405020304" pitchFamily="18" charset="0"/>
                <a:cs typeface="Times New Roman" panose="02020603050405020304" pitchFamily="18" charset="0"/>
              </a:rPr>
              <a:t>lửa là nhân vật khiến Lợi và các bạn xích lại gần </a:t>
            </a:r>
            <a:r>
              <a:rPr lang="vi-VN" sz="2800" smtClean="0">
                <a:solidFill>
                  <a:srgbClr val="008000"/>
                </a:solidFill>
                <a:latin typeface="Times New Roman" panose="02020603050405020304" pitchFamily="18" charset="0"/>
                <a:cs typeface="Times New Roman" panose="02020603050405020304" pitchFamily="18" charset="0"/>
              </a:rPr>
              <a:t>hơn</a:t>
            </a:r>
            <a:r>
              <a:rPr lang="en-US" sz="2800" smtClean="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693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5239" y="1141166"/>
            <a:ext cx="6100830" cy="1938992"/>
          </a:xfrm>
          <a:prstGeom prst="rect">
            <a:avLst/>
          </a:prstGeom>
          <a:noFill/>
        </p:spPr>
        <p:txBody>
          <a:bodyPr wrap="square" rtlCol="0">
            <a:spAutoFit/>
          </a:bodyPr>
          <a:lstStyle/>
          <a:p>
            <a:pPr lvl="0" algn="just"/>
            <a:r>
              <a:rPr kumimoji="0" lang="en-US"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Câu </a:t>
            </a:r>
            <a:r>
              <a:rPr kumimoji="0" lang="en-US" sz="4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9. </a:t>
            </a:r>
            <a:r>
              <a:rPr lang="vi-VN" sz="4000" b="1">
                <a:solidFill>
                  <a:srgbClr val="0000FF"/>
                </a:solidFill>
                <a:latin typeface="Times New Roman" panose="02020603050405020304" pitchFamily="18" charset="0"/>
                <a:cs typeface="Times New Roman" panose="02020603050405020304" pitchFamily="18" charset="0"/>
              </a:rPr>
              <a:t>Tính cách nhân vật Lợi chủ yếu được thể hiện qua</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1023241" y="3831569"/>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 </a:t>
            </a:r>
            <a:r>
              <a:rPr lang="vi-VN" sz="2800" smtClean="0">
                <a:solidFill>
                  <a:srgbClr val="008000"/>
                </a:solidFill>
                <a:latin typeface="Times New Roman" panose="02020603050405020304" pitchFamily="18" charset="0"/>
                <a:cs typeface="Times New Roman" panose="02020603050405020304" pitchFamily="18" charset="0"/>
              </a:rPr>
              <a:t>Ngoại </a:t>
            </a:r>
            <a:r>
              <a:rPr lang="vi-VN" sz="2800">
                <a:solidFill>
                  <a:srgbClr val="008000"/>
                </a:solidFill>
                <a:latin typeface="Times New Roman" panose="02020603050405020304" pitchFamily="18" charset="0"/>
                <a:cs typeface="Times New Roman" panose="02020603050405020304" pitchFamily="18" charset="0"/>
              </a:rPr>
              <a:t>hình, hành động và lời kể của người kể chuyện</a:t>
            </a: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6315654"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D. Cách</a:t>
            </a:r>
            <a:r>
              <a:rPr kumimoji="0" lang="en-US" sz="2800" b="0" i="0" u="none" strike="noStrike" kern="1200" cap="none" spc="0" normalizeH="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 ứng xử.</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a:solidFill>
                  <a:srgbClr val="008000"/>
                </a:solidFill>
                <a:latin typeface="Times New Roman" panose="02020603050405020304" pitchFamily="18" charset="0"/>
                <a:cs typeface="Times New Roman" panose="02020603050405020304" pitchFamily="18" charset="0"/>
              </a:rPr>
              <a:t>C. </a:t>
            </a:r>
            <a:r>
              <a:rPr lang="en-US" sz="2800" smtClean="0">
                <a:solidFill>
                  <a:srgbClr val="008000"/>
                </a:solidFill>
                <a:latin typeface="Times New Roman" panose="02020603050405020304" pitchFamily="18" charset="0"/>
                <a:cs typeface="Times New Roman" panose="02020603050405020304" pitchFamily="18" charset="0"/>
              </a:rPr>
              <a:t>Chủ </a:t>
            </a:r>
            <a:r>
              <a:rPr lang="en-US" sz="2800">
                <a:solidFill>
                  <a:srgbClr val="008000"/>
                </a:solidFill>
                <a:latin typeface="Times New Roman" panose="02020603050405020304" pitchFamily="18" charset="0"/>
                <a:cs typeface="Times New Roman" panose="02020603050405020304" pitchFamily="18" charset="0"/>
              </a:rPr>
              <a:t>yếu qua ý </a:t>
            </a:r>
            <a:r>
              <a:rPr lang="en-US" sz="2800" smtClean="0">
                <a:solidFill>
                  <a:srgbClr val="008000"/>
                </a:solidFill>
                <a:latin typeface="Times New Roman" panose="02020603050405020304" pitchFamily="18" charset="0"/>
                <a:cs typeface="Times New Roman" panose="02020603050405020304" pitchFamily="18" charset="0"/>
              </a:rPr>
              <a:t>nghĩ.</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a:solidFill>
                  <a:srgbClr val="008000"/>
                </a:solidFill>
                <a:latin typeface="Times New Roman" panose="02020603050405020304" pitchFamily="18" charset="0"/>
                <a:cs typeface="Times New Roman" panose="02020603050405020304" pitchFamily="18" charset="0"/>
              </a:rPr>
              <a:t>B. </a:t>
            </a:r>
            <a:r>
              <a:rPr lang="en-US" sz="2800" smtClean="0">
                <a:solidFill>
                  <a:srgbClr val="008000"/>
                </a:solidFill>
                <a:latin typeface="Times New Roman" panose="02020603050405020304" pitchFamily="18" charset="0"/>
                <a:cs typeface="Times New Roman" panose="02020603050405020304" pitchFamily="18" charset="0"/>
              </a:rPr>
              <a:t>Nhân </a:t>
            </a:r>
            <a:r>
              <a:rPr lang="en-US" sz="2800">
                <a:solidFill>
                  <a:srgbClr val="008000"/>
                </a:solidFill>
                <a:latin typeface="Times New Roman" panose="02020603050405020304" pitchFamily="18" charset="0"/>
                <a:cs typeface="Times New Roman" panose="02020603050405020304" pitchFamily="18" charset="0"/>
              </a:rPr>
              <a:t>vật tự kể về tính cách của </a:t>
            </a:r>
            <a:r>
              <a:rPr lang="en-US" sz="2800" smtClean="0">
                <a:solidFill>
                  <a:srgbClr val="008000"/>
                </a:solidFill>
                <a:latin typeface="Times New Roman" panose="02020603050405020304" pitchFamily="18" charset="0"/>
                <a:cs typeface="Times New Roman" panose="02020603050405020304" pitchFamily="18" charset="0"/>
              </a:rPr>
              <a:t>mình.</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5223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979163" y="725783"/>
            <a:ext cx="596889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Câu </a:t>
            </a:r>
            <a:r>
              <a:rPr kumimoji="0" lang="en-US" sz="4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10. Nhân vật nào giúp chúng ta hình dung ra chân dung của Dế Choắt?</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A. Chị Cốc</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D. </a:t>
            </a: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Dế Mèn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C. Cái Cò</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B. Dế Trũi</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8599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6718664" y="163120"/>
            <a:ext cx="2477588" cy="830997"/>
          </a:xfrm>
          <a:prstGeom prst="rect">
            <a:avLst/>
          </a:prstGeom>
        </p:spPr>
        <p:txBody>
          <a:bodyPr wrap="square">
            <a:spAutoFit/>
          </a:bodyPr>
          <a:lstStyle/>
          <a:p>
            <a:pPr algn="just">
              <a:lnSpc>
                <a:spcPct val="150000"/>
              </a:lnSpc>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6718663" y="1321129"/>
            <a:ext cx="5064034" cy="1569660"/>
          </a:xfrm>
          <a:prstGeom prst="rect">
            <a:avLst/>
          </a:prstGeom>
        </p:spPr>
        <p:txBody>
          <a:bodyPr wrap="square">
            <a:spAutoFit/>
          </a:bodyPr>
          <a:lstStyle/>
          <a:p>
            <a:pPr lvl="0" algn="just">
              <a:lnSpc>
                <a:spcPct val="150000"/>
              </a:lnSpc>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t>
            </a: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đọc thầm, trả lời được các câu hỏi suy </a:t>
            </a: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6718663" y="3129317"/>
            <a:ext cx="5294812" cy="3046988"/>
          </a:xfrm>
          <a:prstGeom prst="rect">
            <a:avLst/>
          </a:prstGeom>
        </p:spPr>
        <p:txBody>
          <a:bodyPr wrap="square">
            <a:spAutoFit/>
          </a:bodyPr>
          <a:lstStyle/>
          <a:p>
            <a:pPr lvl="0" algn="just">
              <a:lnSpc>
                <a:spcPct val="150000"/>
              </a:lnSpc>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t>
            </a: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đọc to, trôi chảy, phù hợp về tốc độ đọc, phân biệt được lời người kể chuyện và lời nhân </a:t>
            </a: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0989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30313" y="794425"/>
            <a:ext cx="668865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Câu </a:t>
            </a:r>
            <a:r>
              <a:rPr kumimoji="0" lang="en-US" sz="4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10. Truyện</a:t>
            </a:r>
            <a:r>
              <a:rPr kumimoji="0" lang="en-US" sz="4000" b="1" i="0" u="none" strike="noStrike" kern="1200" cap="none" spc="0" normalizeH="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được kể theo ngôi thứ mấy</a:t>
            </a:r>
            <a:r>
              <a:rPr kumimoji="0" lang="vi-VN" sz="4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1023241" y="3699328"/>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Ngôi</a:t>
            </a:r>
            <a:r>
              <a:rPr kumimoji="0" lang="en-US" sz="2800" b="0" i="0" u="none" strike="noStrike" kern="1200" cap="none" spc="0" normalizeH="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 thứ nhất.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6374642" y="516280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D. Ngôi</a:t>
            </a:r>
            <a:r>
              <a:rPr kumimoji="0" lang="en-US" sz="2800" b="0" i="0" u="none" strike="noStrike" kern="1200" cap="none" spc="0" normalizeH="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 thứ tư</a:t>
            </a: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1023241" y="5040538"/>
            <a:ext cx="4838700" cy="117738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C. Ngôi</a:t>
            </a:r>
            <a:r>
              <a:rPr kumimoji="0" lang="en-US" sz="2800" b="0" i="0" u="none" strike="noStrike" kern="1200" cap="none" spc="0" normalizeH="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 thứ ba.</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6" name="Rounded Rectangle 15"/>
          <p:cNvSpPr/>
          <p:nvPr/>
        </p:nvSpPr>
        <p:spPr>
          <a:xfrm>
            <a:off x="6374642" y="3699328"/>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B. Ngôi</a:t>
            </a:r>
            <a:r>
              <a:rPr kumimoji="0" lang="en-US" sz="2800" b="0" i="0" u="none" strike="noStrike" kern="1200" cap="none" spc="0" normalizeH="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 thứ hai</a:t>
            </a: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8836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5" y="1136053"/>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VẬN</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DỤNG</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1908448480"/>
      </p:ext>
    </p:extLst>
  </p:cSld>
  <p:clrMapOvr>
    <a:masterClrMapping/>
  </p:clrMapOvr>
  <p:transition spd="slow">
    <p:comb/>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sp>
        <p:nvSpPr>
          <p:cNvPr id="2" name="Rectangle 1"/>
          <p:cNvSpPr/>
          <p:nvPr/>
        </p:nvSpPr>
        <p:spPr>
          <a:xfrm>
            <a:off x="5913119" y="454485"/>
            <a:ext cx="5686697" cy="5632311"/>
          </a:xfrm>
          <a:prstGeom prst="rect">
            <a:avLst/>
          </a:prstGeom>
        </p:spPr>
        <p:txBody>
          <a:bodyPr wrap="square">
            <a:spAutoFit/>
          </a:bodyPr>
          <a:lstStyle/>
          <a:p>
            <a:pPr algn="just">
              <a:lnSpc>
                <a:spcPct val="150000"/>
              </a:lnSpc>
            </a:pPr>
            <a:r>
              <a:rPr lang="en-US" sz="40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Viết </a:t>
            </a:r>
            <a:r>
              <a:rPr lang="en-US" sz="40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 đoạn văn khoảng 7-10 câu nêu cảm nhận về một nhân vật để lại cho em nhiều ấn tượng trong truyện ngắn Tuổi thơ tôi?</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24198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sp>
        <p:nvSpPr>
          <p:cNvPr id="2" name="Rectangle 1"/>
          <p:cNvSpPr/>
          <p:nvPr/>
        </p:nvSpPr>
        <p:spPr>
          <a:xfrm>
            <a:off x="5913119" y="454485"/>
            <a:ext cx="5686697" cy="4708981"/>
          </a:xfrm>
          <a:prstGeom prst="rect">
            <a:avLst/>
          </a:prstGeom>
        </p:spPr>
        <p:txBody>
          <a:bodyPr wrap="square">
            <a:spAutoFit/>
          </a:bodyPr>
          <a:lstStyle/>
          <a:p>
            <a:pPr algn="just">
              <a:lnSpc>
                <a:spcPct val="150000"/>
              </a:lnSpc>
            </a:pPr>
            <a:r>
              <a:rPr lang="en-US" sz="40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 Về hình thức: đảm bảo hình thức đoạn văn, cấu trúc cú pháp của câu, đảm bảo số câu. Dùng từ phù hợp, trong sáng.</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43524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5900056" y="219354"/>
            <a:ext cx="5686697" cy="1938992"/>
          </a:xfrm>
          <a:prstGeom prst="rect">
            <a:avLst/>
          </a:prstGeom>
        </p:spPr>
        <p:txBody>
          <a:bodyPr wrap="square">
            <a:spAutoFit/>
          </a:bodyPr>
          <a:lstStyle/>
          <a:p>
            <a:pPr algn="just"/>
            <a:r>
              <a:rPr lang="en-US" sz="40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 Về nội dung: </a:t>
            </a:r>
            <a:r>
              <a:rPr lang="vi-VN" sz="40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nêu </a:t>
            </a:r>
            <a:r>
              <a:rPr lang="vi-VN" sz="40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cảm nhận về nhân vật em ấn </a:t>
            </a:r>
            <a:r>
              <a:rPr lang="vi-VN" sz="40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tượng</a:t>
            </a:r>
            <a:r>
              <a:rPr lang="en-US" sz="40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5900055" y="2158346"/>
            <a:ext cx="5686697" cy="1323439"/>
          </a:xfrm>
          <a:prstGeom prst="rect">
            <a:avLst/>
          </a:prstGeom>
        </p:spPr>
        <p:txBody>
          <a:bodyPr wrap="square">
            <a:spAutoFit/>
          </a:bodyPr>
          <a:lstStyle/>
          <a:p>
            <a:pPr algn="just"/>
            <a:r>
              <a:rPr lang="en-US" sz="40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Giới thiệu về nhân vật mà em ấn tượng.     </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5900055" y="3608806"/>
            <a:ext cx="5686697" cy="707886"/>
          </a:xfrm>
          <a:prstGeom prst="rect">
            <a:avLst/>
          </a:prstGeom>
        </p:spPr>
        <p:txBody>
          <a:bodyPr wrap="square">
            <a:spAutoFit/>
          </a:bodyPr>
          <a:lstStyle/>
          <a:p>
            <a:pPr algn="just"/>
            <a:r>
              <a:rPr lang="en-US" sz="40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Miêu tả, kể về nhân vật.             </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5900055" y="4525517"/>
            <a:ext cx="5686697" cy="1323439"/>
          </a:xfrm>
          <a:prstGeom prst="rect">
            <a:avLst/>
          </a:prstGeom>
        </p:spPr>
        <p:txBody>
          <a:bodyPr wrap="square">
            <a:spAutoFit/>
          </a:bodyPr>
          <a:lstStyle/>
          <a:p>
            <a:pPr algn="just"/>
            <a:r>
              <a:rPr lang="en-US" sz="40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Bộc lộ suy nghĩ, cảm xúc về nhân vật ấn tượng.             </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07155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sp>
        <p:nvSpPr>
          <p:cNvPr id="5" name="Rectangle 4"/>
          <p:cNvSpPr/>
          <p:nvPr/>
        </p:nvSpPr>
        <p:spPr>
          <a:xfrm>
            <a:off x="7154090" y="-41612"/>
            <a:ext cx="6474823" cy="1169551"/>
          </a:xfrm>
          <a:prstGeom prst="rect">
            <a:avLst/>
          </a:prstGeom>
        </p:spPr>
        <p:txBody>
          <a:bodyPr wrap="square">
            <a:spAutoFit/>
          </a:bodyPr>
          <a:lstStyle/>
          <a:p>
            <a:pPr marL="30480" marR="30480" algn="just">
              <a:lnSpc>
                <a:spcPct val="150000"/>
              </a:lnSpc>
              <a:spcBef>
                <a:spcPts val="0"/>
              </a:spcBef>
              <a:spcAft>
                <a:spcPts val="1200"/>
              </a:spcAft>
            </a:pPr>
            <a:r>
              <a:rPr lang="en-US" sz="2400" b="1">
                <a:latin typeface="Times New Roman" panose="02020603050405020304" pitchFamily="18" charset="0"/>
                <a:ea typeface="Times New Roman" panose="02020603050405020304" pitchFamily="18" charset="0"/>
                <a:cs typeface="Times New Roman" panose="02020603050405020304" pitchFamily="18" charset="0"/>
              </a:rPr>
              <a:t>Đoạn văn tham </a:t>
            </a:r>
            <a:r>
              <a:rPr lang="en-US" sz="2400" b="1" smtClean="0">
                <a:latin typeface="Times New Roman" panose="02020603050405020304" pitchFamily="18" charset="0"/>
                <a:ea typeface="Times New Roman" panose="02020603050405020304" pitchFamily="18" charset="0"/>
                <a:cs typeface="Times New Roman" panose="02020603050405020304" pitchFamily="18" charset="0"/>
              </a:rPr>
              <a:t>khảo </a:t>
            </a:r>
            <a:r>
              <a:rPr lang="en-US" sz="2400" b="1">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2400" b="1">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a:latin typeface="Times New Roman" panose="02020603050405020304" pitchFamily="18" charset="0"/>
              <a:cs typeface="Times New Roman" panose="02020603050405020304" pitchFamily="18" charset="0"/>
            </a:endParaRPr>
          </a:p>
        </p:txBody>
      </p:sp>
      <p:sp>
        <p:nvSpPr>
          <p:cNvPr id="2" name="Rectangle 1"/>
          <p:cNvSpPr/>
          <p:nvPr/>
        </p:nvSpPr>
        <p:spPr>
          <a:xfrm>
            <a:off x="5667101" y="699761"/>
            <a:ext cx="6096000" cy="6001643"/>
          </a:xfrm>
          <a:prstGeom prst="rect">
            <a:avLst/>
          </a:prstGeom>
        </p:spPr>
        <p:txBody>
          <a:bodyPr>
            <a:spAutoFit/>
          </a:bodyPr>
          <a:lstStyle/>
          <a:p>
            <a:pPr lvl="0" algn="just"/>
            <a:r>
              <a:rPr lang="en-US" sz="2400" b="1" i="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Trong </a:t>
            </a:r>
            <a:r>
              <a:rPr lang="en-US" sz="24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 phẩm “Tuổi thơ tôi”, nhà văn Nguyễn Nhật Ánh đã viết về tuổi thơ với những kí ức và hoài niệm tươi đẹp về tình bạn, tình thầy trò của tác giả trong quá khứ. Văn bản đã thành công với sự khắc họa một cách dí dỏm và chân thực các nhân vật học trò trong đó nổi bật với cậu bé Lợi. Lợi là “trùm sò” nổi tiếng trong lớp, lúc nào cũng nghĩ đến chuyện “thu vén cá nhân” để làm giàu cho mình. “Chép bài giùm là hai viên bi. Giữ dép dùm là một viên bi,…”. Cách khắc họa đó khiến người đọc không khỏi bật cười vì sự ngộ nghĩnh của tuổi thơ và không ít người trong chúng ta thấy bóng dáng mình trong đó. Sự việc đẩy tới cao trào khi Lợi có con dế lửa “nổi tiếng lì đòn”. </a:t>
            </a:r>
            <a:endParaRPr lang="en-US" sz="2400" b="1">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6857372"/>
      </p:ext>
    </p:extLst>
  </p:cSld>
  <p:clrMapOvr>
    <a:masterClrMapping/>
  </p:clrMapOvr>
  <p:transition spd="slow">
    <p:comb/>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sp>
        <p:nvSpPr>
          <p:cNvPr id="5" name="Rectangle 4"/>
          <p:cNvSpPr/>
          <p:nvPr/>
        </p:nvSpPr>
        <p:spPr>
          <a:xfrm>
            <a:off x="5477691" y="243513"/>
            <a:ext cx="6714309" cy="6370975"/>
          </a:xfrm>
          <a:prstGeom prst="rect">
            <a:avLst/>
          </a:prstGeom>
        </p:spPr>
        <p:txBody>
          <a:bodyPr wrap="square">
            <a:spAutoFit/>
          </a:bodyPr>
          <a:lstStyle/>
          <a:p>
            <a:pPr marL="30480" marR="30480" algn="just">
              <a:spcBef>
                <a:spcPts val="0"/>
              </a:spcBef>
              <a:spcAft>
                <a:spcPts val="1200"/>
              </a:spcAft>
            </a:pPr>
            <a:r>
              <a:rPr lang="en-US" sz="2400" b="1">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smtClean="0">
                <a:latin typeface="Times New Roman" panose="02020603050405020304" pitchFamily="18" charset="0"/>
                <a:ea typeface="Times New Roman" panose="02020603050405020304" pitchFamily="18" charset="0"/>
                <a:cs typeface="Times New Roman" panose="02020603050405020304" pitchFamily="18" charset="0"/>
              </a:rPr>
              <a:t>Đám </a:t>
            </a:r>
            <a:r>
              <a:rPr lang="en-US" sz="2400" b="1" i="1">
                <a:latin typeface="Times New Roman" panose="02020603050405020304" pitchFamily="18" charset="0"/>
                <a:ea typeface="Times New Roman" panose="02020603050405020304" pitchFamily="18" charset="0"/>
                <a:cs typeface="Times New Roman" panose="02020603050405020304" pitchFamily="18" charset="0"/>
              </a:rPr>
              <a:t>trẻ vì ghen tị nên đã bày trò và dẫn đến cái chết của dế. Cuối cùng, chúng đã cùng nhau tổ chức một đám tang đúng nghĩ để tưởng niệm chú dế lửa xấu số. Đám trẻ không còn cảm thấy ganh tị hay ghét Lợi, giờ đây trước mắt chúng không phải là hình ảnh của cậu bạn luôn tìm cách “thu vén cá nhân” mà là hình ảnh cậu bạn đang khóc rưng rức và sửa sang chu đáo cho ngôi mộ của chú dế thân yêu. Đám trẻ cũng cảm thấy có lỗi và ra sức đào, cuốc cho thật sâu để chú dế được an nghỉ. Qua việc xây dựng nhân vật Lợi với giọng văn dí dỏm, hài hước, không ít người trong chúng ta đã nhìn thấy chính bản thân mình của một thời ấu thơ với những khoảnh khắc khó quên bên bè bạn. Và cũng qua nhân vật, chúng ta học được bài học về sự cảm thông, yêu thương và trân trọng bạn bè mình nhiều hơn nữa.</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425936"/>
      </p:ext>
    </p:extLst>
  </p:cSld>
  <p:clrMapOvr>
    <a:masterClrMapping/>
  </p:clrMapOvr>
  <p:transition spd="slow">
    <p:comb/>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descr="图片包含 事情, 镜子&#10;&#10;已生成高可信度的说明">
            <a:extLst>
              <a:ext uri="{FF2B5EF4-FFF2-40B4-BE49-F238E27FC236}">
                <a16:creationId xmlns:a16="http://schemas.microsoft.com/office/drawing/2014/main" id="{4F1E291A-782B-A54B-AF96-41EF3ED52870}"/>
              </a:ext>
            </a:extLst>
          </p:cNvPr>
          <p:cNvPicPr>
            <a:picLocks noChangeAspect="1"/>
          </p:cNvPicPr>
          <p:nvPr/>
        </p:nvPicPr>
        <p:blipFill rotWithShape="1">
          <a:blip r:embed="rId2">
            <a:extLst>
              <a:ext uri="{28A0092B-C50C-407E-A947-70E740481C1C}">
                <a14:useLocalDpi xmlns:a14="http://schemas.microsoft.com/office/drawing/2010/main" val="0"/>
              </a:ext>
            </a:extLst>
          </a:blip>
          <a:srcRect t="26820"/>
          <a:stretch/>
        </p:blipFill>
        <p:spPr>
          <a:xfrm>
            <a:off x="4482413" y="1899923"/>
            <a:ext cx="3954788" cy="2227940"/>
          </a:xfrm>
          <a:prstGeom prst="rect">
            <a:avLst/>
          </a:prstGeom>
        </p:spPr>
      </p:pic>
      <p:pic>
        <p:nvPicPr>
          <p:cNvPr id="6" name="Picture 5" descr="c0f27f09977f3a249bb988b4986ed5f9.png">
            <a:extLst>
              <a:ext uri="{FF2B5EF4-FFF2-40B4-BE49-F238E27FC236}">
                <a16:creationId xmlns:a16="http://schemas.microsoft.com/office/drawing/2014/main" id="{BFA4D39E-3284-7B48-BBB4-9E0270F5E642}"/>
              </a:ext>
            </a:extLst>
          </p:cNvPr>
          <p:cNvPicPr>
            <a:picLocks noChangeAspect="1"/>
          </p:cNvPicPr>
          <p:nvPr/>
        </p:nvPicPr>
        <p:blipFill>
          <a:blip r:embed="rId3" cstate="print"/>
          <a:stretch>
            <a:fillRect/>
          </a:stretch>
        </p:blipFill>
        <p:spPr>
          <a:xfrm>
            <a:off x="8437201" y="2729415"/>
            <a:ext cx="3207761" cy="4415458"/>
          </a:xfrm>
          <a:prstGeom prst="rect">
            <a:avLst/>
          </a:prstGeom>
        </p:spPr>
      </p:pic>
      <p:pic>
        <p:nvPicPr>
          <p:cNvPr id="7" name="PA_图片 4" descr="图片包含 事情, 镜子&#10;&#10;已生成高可信度的说明">
            <a:extLst>
              <a:ext uri="{FF2B5EF4-FFF2-40B4-BE49-F238E27FC236}">
                <a16:creationId xmlns:a16="http://schemas.microsoft.com/office/drawing/2014/main" id="{4F1E291A-782B-A54B-AF96-41EF3ED52870}"/>
              </a:ext>
            </a:extLst>
          </p:cNvPr>
          <p:cNvPicPr>
            <a:picLocks noChangeAspect="1"/>
          </p:cNvPicPr>
          <p:nvPr/>
        </p:nvPicPr>
        <p:blipFill rotWithShape="1">
          <a:blip r:embed="rId2">
            <a:extLst>
              <a:ext uri="{28A0092B-C50C-407E-A947-70E740481C1C}">
                <a14:useLocalDpi xmlns:a14="http://schemas.microsoft.com/office/drawing/2010/main" val="0"/>
              </a:ext>
            </a:extLst>
          </a:blip>
          <a:srcRect t="26820"/>
          <a:stretch/>
        </p:blipFill>
        <p:spPr>
          <a:xfrm>
            <a:off x="247893" y="1715350"/>
            <a:ext cx="3954788" cy="2537579"/>
          </a:xfrm>
          <a:prstGeom prst="rect">
            <a:avLst/>
          </a:prstGeom>
        </p:spPr>
      </p:pic>
      <p:pic>
        <p:nvPicPr>
          <p:cNvPr id="8" name="PA_图片 4" descr="图片包含 事情, 镜子&#10;&#10;已生成高可信度的说明">
            <a:extLst>
              <a:ext uri="{FF2B5EF4-FFF2-40B4-BE49-F238E27FC236}">
                <a16:creationId xmlns:a16="http://schemas.microsoft.com/office/drawing/2014/main" id="{4F1E291A-782B-A54B-AF96-41EF3ED52870}"/>
              </a:ext>
            </a:extLst>
          </p:cNvPr>
          <p:cNvPicPr>
            <a:picLocks noChangeAspect="1"/>
          </p:cNvPicPr>
          <p:nvPr/>
        </p:nvPicPr>
        <p:blipFill rotWithShape="1">
          <a:blip r:embed="rId2">
            <a:extLst>
              <a:ext uri="{28A0092B-C50C-407E-A947-70E740481C1C}">
                <a14:useLocalDpi xmlns:a14="http://schemas.microsoft.com/office/drawing/2010/main" val="0"/>
              </a:ext>
            </a:extLst>
          </a:blip>
          <a:srcRect t="26820"/>
          <a:stretch/>
        </p:blipFill>
        <p:spPr>
          <a:xfrm>
            <a:off x="8202698" y="1325157"/>
            <a:ext cx="3954788" cy="1658983"/>
          </a:xfrm>
          <a:prstGeom prst="rect">
            <a:avLst/>
          </a:prstGeom>
        </p:spPr>
      </p:pic>
      <p:sp>
        <p:nvSpPr>
          <p:cNvPr id="9" name="TextBox 8">
            <a:extLst>
              <a:ext uri="{FF2B5EF4-FFF2-40B4-BE49-F238E27FC236}">
                <a16:creationId xmlns:a16="http://schemas.microsoft.com/office/drawing/2014/main" id="{E352B832-B31C-324C-952F-08B19F5835F8}"/>
              </a:ext>
            </a:extLst>
          </p:cNvPr>
          <p:cNvSpPr txBox="1"/>
          <p:nvPr/>
        </p:nvSpPr>
        <p:spPr>
          <a:xfrm>
            <a:off x="895930" y="2173911"/>
            <a:ext cx="2644104"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Khái quát bài học bằng sơ đồ tưu duy.</a:t>
            </a:r>
            <a:endParaRPr kumimoji="0" lang="en-VN" sz="2800" b="0" i="0"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352B832-B31C-324C-952F-08B19F5835F8}"/>
              </a:ext>
            </a:extLst>
          </p:cNvPr>
          <p:cNvSpPr txBox="1"/>
          <p:nvPr/>
        </p:nvSpPr>
        <p:spPr>
          <a:xfrm>
            <a:off x="5137755" y="2291641"/>
            <a:ext cx="264410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Vẽ tranh theo yêu cầu.</a:t>
            </a:r>
            <a:endParaRPr kumimoji="0" lang="en-VN" sz="2800" b="0" i="0"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352B832-B31C-324C-952F-08B19F5835F8}"/>
              </a:ext>
            </a:extLst>
          </p:cNvPr>
          <p:cNvSpPr txBox="1"/>
          <p:nvPr/>
        </p:nvSpPr>
        <p:spPr>
          <a:xfrm>
            <a:off x="8858040" y="1568937"/>
            <a:ext cx="264410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Chuẩn bị bài: Con gái</a:t>
            </a:r>
            <a:r>
              <a:rPr kumimoji="0" lang="en-US" sz="2800" b="0" i="1" u="none" strike="noStrike" kern="1200" cap="none" spc="0" normalizeH="0" noProof="0" smtClean="0">
                <a:ln>
                  <a:noFill/>
                </a:ln>
                <a:solidFill>
                  <a:srgbClr val="262626"/>
                </a:solidFill>
                <a:effectLst/>
                <a:uLnTx/>
                <a:uFillTx/>
                <a:latin typeface="Times New Roman" panose="02020603050405020304" pitchFamily="18" charset="0"/>
                <a:cs typeface="Times New Roman" panose="02020603050405020304" pitchFamily="18" charset="0"/>
              </a:rPr>
              <a:t> của mẹ.</a:t>
            </a:r>
            <a:endParaRPr kumimoji="0" lang="en-VN" sz="2800" b="0" i="0"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9115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5" y="1136053"/>
            <a:ext cx="539716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HẸN</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GẶP LẠI!</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746478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6718664" y="163120"/>
            <a:ext cx="4045130" cy="1015663"/>
          </a:xfrm>
          <a:prstGeom prst="rect">
            <a:avLst/>
          </a:prstGeom>
        </p:spPr>
        <p:txBody>
          <a:bodyPr wrap="square">
            <a:spAutoFit/>
          </a:bodyPr>
          <a:lstStyle/>
          <a:p>
            <a:pPr algn="just">
              <a:lnSpc>
                <a:spcPct val="150000"/>
              </a:lnSpc>
            </a:pPr>
            <a:r>
              <a:rPr lang="en-US"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Chú </a:t>
            </a:r>
            <a:r>
              <a:rPr lang="en-US" sz="40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40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6925492" y="1464820"/>
            <a:ext cx="4541519" cy="4391587"/>
          </a:xfrm>
          <a:prstGeom prst="rect">
            <a:avLst/>
          </a:prstGeom>
        </p:spPr>
        <p:txBody>
          <a:bodyPr wrap="square">
            <a:spAutoFit/>
          </a:bodyPr>
          <a:lstStyle/>
          <a:p>
            <a:pPr lvl="0" algn="just">
              <a:lnSpc>
                <a:spcPct val="150000"/>
              </a:lnSpc>
            </a:pPr>
            <a:r>
              <a:rPr lang="en-US"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 nghĩa một số từ khó: Hổm rày, lem luốc, </a:t>
            </a:r>
            <a:r>
              <a:rPr lang="en-US" sz="4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trùm </a:t>
            </a:r>
            <a:r>
              <a:rPr lang="en-US"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sò, bời lời</a:t>
            </a:r>
          </a:p>
        </p:txBody>
      </p:sp>
    </p:spTree>
    <p:extLst>
      <p:ext uri="{BB962C8B-B14F-4D97-AF65-F5344CB8AC3E}">
        <p14:creationId xmlns:p14="http://schemas.microsoft.com/office/powerpoint/2010/main" val="19877015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121921" y="0"/>
            <a:ext cx="2477588" cy="830997"/>
          </a:xfrm>
          <a:prstGeom prst="rect">
            <a:avLst/>
          </a:prstGeom>
        </p:spPr>
        <p:txBody>
          <a:bodyPr wrap="square">
            <a:spAutoFit/>
          </a:bodyPr>
          <a:lstStyle/>
          <a:p>
            <a:pPr algn="just">
              <a:lnSpc>
                <a:spcPct val="150000"/>
              </a:lnSpc>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Chú </a:t>
            </a:r>
            <a:r>
              <a:rPr lang="en-US"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121921" y="957807"/>
            <a:ext cx="2477588" cy="830997"/>
          </a:xfrm>
          <a:prstGeom prst="rect">
            <a:avLst/>
          </a:prstGeom>
        </p:spPr>
        <p:txBody>
          <a:bodyPr wrap="square">
            <a:spAutoFit/>
          </a:bodyPr>
          <a:lstStyle/>
          <a:p>
            <a:pPr algn="just">
              <a:lnSpc>
                <a:spcPct val="150000"/>
              </a:lnSpc>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Hổm </a:t>
            </a:r>
            <a:r>
              <a:rPr lang="en-US"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rày:</a:t>
            </a:r>
            <a:endPar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2103823" y="935900"/>
            <a:ext cx="3279005" cy="830997"/>
          </a:xfrm>
          <a:prstGeom prst="rect">
            <a:avLst/>
          </a:prstGeom>
        </p:spPr>
        <p:txBody>
          <a:bodyPr wrap="square">
            <a:spAutoFit/>
          </a:bodyPr>
          <a:lstStyle/>
          <a:p>
            <a:pPr algn="just">
              <a:lnSpc>
                <a:spcPct val="150000"/>
              </a:lnSpc>
            </a:pPr>
            <a:r>
              <a:rPr lang="en-US"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mấy hôm nay</a:t>
            </a:r>
            <a:endPar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4887141" y="371255"/>
            <a:ext cx="3805833" cy="2371945"/>
          </a:xfrm>
          <a:prstGeom prst="rect">
            <a:avLst/>
          </a:prstGeom>
        </p:spPr>
      </p:pic>
      <p:sp>
        <p:nvSpPr>
          <p:cNvPr id="8" name="Rectangle 7"/>
          <p:cNvSpPr/>
          <p:nvPr/>
        </p:nvSpPr>
        <p:spPr>
          <a:xfrm>
            <a:off x="121921" y="2702797"/>
            <a:ext cx="2477588" cy="830997"/>
          </a:xfrm>
          <a:prstGeom prst="rect">
            <a:avLst/>
          </a:prstGeom>
        </p:spPr>
        <p:txBody>
          <a:bodyPr wrap="square">
            <a:spAutoFit/>
          </a:bodyPr>
          <a:lstStyle/>
          <a:p>
            <a:pPr algn="just">
              <a:lnSpc>
                <a:spcPct val="150000"/>
              </a:lnSpc>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Lem </a:t>
            </a:r>
            <a:r>
              <a:rPr lang="en-US"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luốc:</a:t>
            </a:r>
            <a:endPar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2211748" y="2702797"/>
            <a:ext cx="4337097" cy="1569660"/>
          </a:xfrm>
          <a:prstGeom prst="rect">
            <a:avLst/>
          </a:prstGeom>
        </p:spPr>
        <p:txBody>
          <a:bodyPr wrap="square">
            <a:spAutoFit/>
          </a:bodyPr>
          <a:lstStyle/>
          <a:p>
            <a:pPr algn="just">
              <a:lnSpc>
                <a:spcPct val="150000"/>
              </a:lnSpc>
            </a:pPr>
            <a:r>
              <a:rPr lang="en-US"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quần áo bị dây bẩn, dính dơ nhiều chỗ.</a:t>
            </a:r>
            <a:endPar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3736478" y="4421610"/>
            <a:ext cx="3053579" cy="2287237"/>
          </a:xfrm>
          <a:prstGeom prst="rect">
            <a:avLst/>
          </a:prstGeom>
        </p:spPr>
      </p:pic>
      <p:pic>
        <p:nvPicPr>
          <p:cNvPr id="11" name="Picture 10"/>
          <p:cNvPicPr>
            <a:picLocks noChangeAspect="1"/>
          </p:cNvPicPr>
          <p:nvPr/>
        </p:nvPicPr>
        <p:blipFill>
          <a:blip r:embed="rId4"/>
          <a:stretch>
            <a:fillRect/>
          </a:stretch>
        </p:blipFill>
        <p:spPr>
          <a:xfrm>
            <a:off x="6649495" y="3656981"/>
            <a:ext cx="3053579" cy="2287237"/>
          </a:xfrm>
          <a:prstGeom prst="rect">
            <a:avLst/>
          </a:prstGeom>
        </p:spPr>
      </p:pic>
    </p:spTree>
    <p:extLst>
      <p:ext uri="{BB962C8B-B14F-4D97-AF65-F5344CB8AC3E}">
        <p14:creationId xmlns:p14="http://schemas.microsoft.com/office/powerpoint/2010/main" val="114607768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121921" y="0"/>
            <a:ext cx="2477588"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Chú </a:t>
            </a: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thích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121921" y="1122197"/>
            <a:ext cx="2477588"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Trùm sò:</a:t>
            </a: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2115952" y="1122197"/>
            <a:ext cx="4607064" cy="15696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 người ích kỉ, luôn tìm cách thu lợi cho mình.</a:t>
            </a: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7591561" y="332095"/>
            <a:ext cx="3315925" cy="2655382"/>
          </a:xfrm>
          <a:prstGeom prst="rect">
            <a:avLst/>
          </a:prstGeom>
        </p:spPr>
      </p:pic>
      <p:sp>
        <p:nvSpPr>
          <p:cNvPr id="8" name="Rectangle 7"/>
          <p:cNvSpPr/>
          <p:nvPr/>
        </p:nvSpPr>
        <p:spPr>
          <a:xfrm>
            <a:off x="404948" y="3076600"/>
            <a:ext cx="2477588"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Bời </a:t>
            </a: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2115952" y="3075391"/>
            <a:ext cx="4607064" cy="37856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 loại cây gỗ nhỡ, lá đơn mọc so le, hoa mọc</a:t>
            </a:r>
            <a:r>
              <a:rPr kumimoji="0" lang="en-US" sz="3200" b="1"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 cụm hình chùy ở đầu cành, màu vàng nhạt.</a:t>
            </a: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591561" y="4181900"/>
            <a:ext cx="3390900" cy="2533650"/>
          </a:xfrm>
          <a:prstGeom prst="rect">
            <a:avLst/>
          </a:prstGeom>
        </p:spPr>
      </p:pic>
      <p:pic>
        <p:nvPicPr>
          <p:cNvPr id="11" name="Picture 10"/>
          <p:cNvPicPr>
            <a:picLocks noChangeAspect="1"/>
          </p:cNvPicPr>
          <p:nvPr/>
        </p:nvPicPr>
        <p:blipFill>
          <a:blip r:embed="rId5"/>
          <a:stretch>
            <a:fillRect/>
          </a:stretch>
        </p:blipFill>
        <p:spPr>
          <a:xfrm>
            <a:off x="7372663" y="332095"/>
            <a:ext cx="3543300" cy="2655382"/>
          </a:xfrm>
          <a:prstGeom prst="rect">
            <a:avLst/>
          </a:prstGeom>
        </p:spPr>
      </p:pic>
      <p:pic>
        <p:nvPicPr>
          <p:cNvPr id="12" name="Picture 11"/>
          <p:cNvPicPr>
            <a:picLocks noChangeAspect="1"/>
          </p:cNvPicPr>
          <p:nvPr/>
        </p:nvPicPr>
        <p:blipFill>
          <a:blip r:embed="rId6"/>
          <a:stretch>
            <a:fillRect/>
          </a:stretch>
        </p:blipFill>
        <p:spPr>
          <a:xfrm>
            <a:off x="7591561" y="4110675"/>
            <a:ext cx="3543300" cy="2676100"/>
          </a:xfrm>
          <a:prstGeom prst="rect">
            <a:avLst/>
          </a:prstGeom>
        </p:spPr>
      </p:pic>
    </p:spTree>
    <p:extLst>
      <p:ext uri="{BB962C8B-B14F-4D97-AF65-F5344CB8AC3E}">
        <p14:creationId xmlns:p14="http://schemas.microsoft.com/office/powerpoint/2010/main" val="1629985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panose="020F0302020204030204"/>
        <a:ea typeface="张海山锐谐体"/>
        <a:cs typeface=""/>
      </a:majorFont>
      <a:minorFont>
        <a:latin typeface="Arial" panose="020F0502020204030204"/>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panose="020F0302020204030204"/>
        <a:ea typeface="张海山锐谐体"/>
        <a:cs typeface=""/>
      </a:majorFont>
      <a:minorFont>
        <a:latin typeface="Arial" panose="020F0502020204030204"/>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2054</Words>
  <Application>Microsoft Office PowerPoint</Application>
  <PresentationFormat>Widescreen</PresentationFormat>
  <Paragraphs>229</Paragraphs>
  <Slides>68</Slides>
  <Notes>0</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68</vt:i4>
      </vt:variant>
    </vt:vector>
  </HeadingPairs>
  <TitlesOfParts>
    <vt:vector size="83" baseType="lpstr">
      <vt:lpstr>SimSun</vt:lpstr>
      <vt:lpstr>.VnTime</vt:lpstr>
      <vt:lpstr>Arial</vt:lpstr>
      <vt:lpstr>Calibri</vt:lpstr>
      <vt:lpstr>Calibri Light</vt:lpstr>
      <vt:lpstr>Montserrat</vt:lpstr>
      <vt:lpstr>Montserrat Light</vt:lpstr>
      <vt:lpstr>MS Mincho</vt:lpstr>
      <vt:lpstr>Times New Roman</vt:lpstr>
      <vt:lpstr>Wingdings</vt:lpstr>
      <vt:lpstr>张海山锐谐体</vt:lpstr>
      <vt:lpstr>Office Theme</vt:lpstr>
      <vt:lpstr>Office 主题</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cp:lastModifiedBy>
  <cp:revision>84</cp:revision>
  <dcterms:created xsi:type="dcterms:W3CDTF">2021-11-29T09:32:01Z</dcterms:created>
  <dcterms:modified xsi:type="dcterms:W3CDTF">2025-01-13T15:37:05Z</dcterms:modified>
</cp:coreProperties>
</file>