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7" r:id="rId3"/>
    <p:sldId id="258" r:id="rId4"/>
    <p:sldId id="256" r:id="rId5"/>
    <p:sldId id="259" r:id="rId6"/>
    <p:sldId id="276" r:id="rId7"/>
    <p:sldId id="278" r:id="rId8"/>
    <p:sldId id="277" r:id="rId9"/>
    <p:sldId id="260" r:id="rId10"/>
    <p:sldId id="264" r:id="rId11"/>
    <p:sldId id="275" r:id="rId12"/>
    <p:sldId id="261" r:id="rId13"/>
    <p:sldId id="257" r:id="rId14"/>
    <p:sldId id="262" r:id="rId15"/>
    <p:sldId id="271" r:id="rId16"/>
  </p:sldIdLst>
  <p:sldSz cx="18288000" cy="10287000"/>
  <p:notesSz cx="6858000" cy="9144000"/>
  <p:embeddedFontLst>
    <p:embeddedFont>
      <p:font typeface="SimSun" panose="02010600030101010101" pitchFamily="2" charset="-122"/>
      <p:regular r:id="rId17"/>
    </p:embeddedFon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87829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406942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14246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40156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565802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99809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1394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30357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328062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51850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82119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451F5286-1393-4D3D-BEEB-83F1E301ACE1}" type="datetimeFigureOut">
              <a:rPr lang="en-US" smtClean="0">
                <a:solidFill>
                  <a:prstClr val="black">
                    <a:tint val="75000"/>
                  </a:prstClr>
                </a:solidFill>
              </a:rPr>
              <a:pPr defTabSz="1371600">
                <a:defRPr/>
              </a:pPr>
              <a:t>2/7/2023</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1E1BA583-8A54-4A7B-AD80-72DB80B76CCF}"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870248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 Id="rId9" Type="http://schemas.openxmlformats.org/officeDocument/2006/relationships/image" Target="../media/image60.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 Id="rId9" Type="http://schemas.openxmlformats.org/officeDocument/2006/relationships/image" Target="../media/image60.sv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40000" y="190500"/>
            <a:ext cx="2369626" cy="2369626"/>
          </a:xfrm>
          <a:prstGeom prst="rect">
            <a:avLst/>
          </a:prstGeom>
        </p:spPr>
      </p:pic>
      <p:sp>
        <p:nvSpPr>
          <p:cNvPr id="3" name="AutoShape 3"/>
          <p:cNvSpPr/>
          <p:nvPr/>
        </p:nvSpPr>
        <p:spPr>
          <a:xfrm>
            <a:off x="0" y="7544467"/>
            <a:ext cx="18288000" cy="2742533"/>
          </a:xfrm>
          <a:prstGeom prst="rect">
            <a:avLst/>
          </a:prstGeom>
          <a:solidFill>
            <a:srgbClr val="EDECED"/>
          </a:solidFill>
        </p:spPr>
      </p:sp>
      <p:sp>
        <p:nvSpPr>
          <p:cNvPr id="6" name="TextBox 6"/>
          <p:cNvSpPr txBox="1"/>
          <p:nvPr/>
        </p:nvSpPr>
        <p:spPr>
          <a:xfrm>
            <a:off x="2019300" y="2857500"/>
            <a:ext cx="14249400" cy="2633926"/>
          </a:xfrm>
          <a:prstGeom prst="rect">
            <a:avLst/>
          </a:prstGeom>
        </p:spPr>
        <p:txBody>
          <a:bodyPr wrap="square" lIns="0" tIns="0" rIns="0" bIns="0" rtlCol="0" anchor="t">
            <a:spAutoFit/>
          </a:bodyPr>
          <a:lstStyle/>
          <a:p>
            <a:pPr algn="ctr">
              <a:lnSpc>
                <a:spcPts val="10800"/>
              </a:lnSpc>
            </a:pPr>
            <a:r>
              <a:rPr lang="en-US" sz="7200" b="1" dirty="0" smtClean="0">
                <a:solidFill>
                  <a:srgbClr val="1D4E89"/>
                </a:solidFill>
                <a:latin typeface="Times New Roman" panose="02020603050405020304" pitchFamily="18" charset="0"/>
                <a:cs typeface="Times New Roman" panose="02020603050405020304" pitchFamily="18" charset="0"/>
              </a:rPr>
              <a:t>CHÀO MỪNG CÁC EM ĐẾN VỚI BÀI HỌC NGÀY HÔM NAY!</a:t>
            </a:r>
            <a:endParaRPr lang="en-US" sz="7200" b="1" dirty="0">
              <a:solidFill>
                <a:srgbClr val="1D4E89"/>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519685" y="5299464"/>
            <a:ext cx="3498030" cy="48339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7660" y="5319448"/>
            <a:ext cx="5241674" cy="42219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346392"/>
              </p:ext>
            </p:extLst>
          </p:nvPr>
        </p:nvGraphicFramePr>
        <p:xfrm>
          <a:off x="304800" y="266700"/>
          <a:ext cx="17678400" cy="9552940"/>
        </p:xfrm>
        <a:graphic>
          <a:graphicData uri="http://schemas.openxmlformats.org/drawingml/2006/table">
            <a:tbl>
              <a:tblPr firstRow="1" firstCol="1" bandRow="1"/>
              <a:tblGrid>
                <a:gridCol w="2422928">
                  <a:extLst>
                    <a:ext uri="{9D8B030D-6E8A-4147-A177-3AD203B41FA5}">
                      <a16:colId xmlns:a16="http://schemas.microsoft.com/office/drawing/2014/main" val="1085192671"/>
                    </a:ext>
                  </a:extLst>
                </a:gridCol>
                <a:gridCol w="7986689">
                  <a:extLst>
                    <a:ext uri="{9D8B030D-6E8A-4147-A177-3AD203B41FA5}">
                      <a16:colId xmlns:a16="http://schemas.microsoft.com/office/drawing/2014/main" val="3648834742"/>
                    </a:ext>
                  </a:extLst>
                </a:gridCol>
                <a:gridCol w="2983956">
                  <a:extLst>
                    <a:ext uri="{9D8B030D-6E8A-4147-A177-3AD203B41FA5}">
                      <a16:colId xmlns:a16="http://schemas.microsoft.com/office/drawing/2014/main" val="3773014206"/>
                    </a:ext>
                  </a:extLst>
                </a:gridCol>
                <a:gridCol w="4284827">
                  <a:extLst>
                    <a:ext uri="{9D8B030D-6E8A-4147-A177-3AD203B41FA5}">
                      <a16:colId xmlns:a16="http://schemas.microsoft.com/office/drawing/2014/main" val="2891667335"/>
                    </a:ext>
                  </a:extLst>
                </a:gridCol>
              </a:tblGrid>
              <a:tr h="0">
                <a:tc>
                  <a:txBody>
                    <a:bodyPr/>
                    <a:lstStyle/>
                    <a:p>
                      <a:pPr algn="l">
                        <a:lnSpc>
                          <a:spcPct val="115000"/>
                        </a:lnSpc>
                        <a:spcAft>
                          <a:spcPts val="710"/>
                        </a:spcAft>
                        <a:tabLst>
                          <a:tab pos="63500" algn="l"/>
                          <a:tab pos="127635" algn="l"/>
                        </a:tabLst>
                      </a:pPr>
                      <a:r>
                        <a:rPr lang="en-US" sz="3600" b="1"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b="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dung</a:t>
                      </a: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710"/>
                        </a:spcAft>
                        <a:tabLst>
                          <a:tab pos="63500" algn="l"/>
                          <a:tab pos="127635" algn="l"/>
                        </a:tabLst>
                      </a:pPr>
                      <a:r>
                        <a:rPr lang="en-US" sz="3600" b="1"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Thầy Phu</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710"/>
                        </a:spcAft>
                        <a:tabLst>
                          <a:tab pos="63500" algn="l"/>
                          <a:tab pos="127635" algn="l"/>
                        </a:tabLst>
                      </a:pPr>
                      <a:r>
                        <a:rPr lang="en-US" sz="3600" b="1"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Cụ Bơ-men</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307091"/>
                  </a:ext>
                </a:extLst>
              </a:tr>
              <a:tr h="388681">
                <a:tc>
                  <a:txBody>
                    <a:bodyPr/>
                    <a:lstStyle/>
                    <a:p>
                      <a:pPr algn="l">
                        <a:lnSpc>
                          <a:spcPct val="115000"/>
                        </a:lnSpc>
                        <a:spcAft>
                          <a:spcPts val="710"/>
                        </a:spcAft>
                        <a:tabLst>
                          <a:tab pos="63500" algn="l"/>
                          <a:tab pos="127635" algn="l"/>
                        </a:tabLst>
                      </a:pPr>
                      <a:r>
                        <a:rPr lang="en-US" sz="3600" b="1"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Giống</a:t>
                      </a:r>
                      <a:r>
                        <a:rPr lang="en-US" sz="3600" b="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nhau</a:t>
                      </a: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15000"/>
                        </a:lnSpc>
                        <a:spcAft>
                          <a:spcPts val="71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710"/>
                        </a:spcAft>
                      </a:pPr>
                      <a:r>
                        <a:rPr lang="en-US" sz="3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góp</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tựa</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905624"/>
                  </a:ext>
                </a:extLst>
              </a:tr>
              <a:tr h="1660169">
                <a:tc>
                  <a:txBody>
                    <a:bodyPr/>
                    <a:lstStyle/>
                    <a:p>
                      <a:pPr algn="l">
                        <a:lnSpc>
                          <a:spcPct val="115000"/>
                        </a:lnSpc>
                        <a:spcAft>
                          <a:spcPts val="710"/>
                        </a:spcAft>
                        <a:tabLst>
                          <a:tab pos="63500" algn="l"/>
                          <a:tab pos="127635" algn="l"/>
                        </a:tabLst>
                      </a:pPr>
                      <a:r>
                        <a:rPr lang="en-US" sz="3600" b="1"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Khác nhau</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710"/>
                        </a:spcAft>
                        <a:tabLst>
                          <a:tab pos="63500" algn="l"/>
                          <a:tab pos="127635" algn="l"/>
                        </a:tabLst>
                      </a:pP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Thầy</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Phu</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Hành</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3600" kern="100"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vô</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ý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dế</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lửa</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chết</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thầy</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Phu</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góp</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phầngiúp</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lớp</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nhìn</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thấy</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nét</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tính</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cách</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khác</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Lợi</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đó</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yêu</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quý</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con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dễ</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xúc</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day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dứt</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thây</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Phu</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vòng</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mà</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thầy</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mang</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đến</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đặt</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lên</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mộ</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chú</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dế</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phần</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nào</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xoa</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dịu</a:t>
                      </a:r>
                      <a:r>
                        <a:rPr lang="en-US" sz="3600" kern="100"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nỗi</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đau</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Lợi</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Lợi</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cũng</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như</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cách</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ứng</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xử</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đối</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với</a:t>
                      </a:r>
                      <a:r>
                        <a:rPr lang="en-US" sz="3600" kern="100" baseline="0"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lỗi</a:t>
                      </a:r>
                      <a:r>
                        <a:rPr lang="en-US" sz="3600" kern="100"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lầm</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từ</a:t>
                      </a:r>
                      <a:r>
                        <a:rPr lang="en-US" sz="3600" kern="100" baseline="0"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hành</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thầy</a:t>
                      </a:r>
                      <a:r>
                        <a:rPr lang="en-US" sz="360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71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Bơ-mơn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đem</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6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hi</a:t>
                      </a:r>
                      <a:r>
                        <a:rPr lang="en-US" sz="3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Giôn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-xi.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Kiệt</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kiệt</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Bơ-mơn</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đảnh</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khoẻ</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đem</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6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hi</a:t>
                      </a:r>
                      <a:r>
                        <a:rPr lang="en-US" sz="3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solidFill>
                            <a:schemeClr val="tx1"/>
                          </a:solidFill>
                          <a:effectLst/>
                          <a:latin typeface="Calibri" panose="020F0502020204030204" pitchFamily="34" charset="0"/>
                          <a:cs typeface="Times New Roman" panose="02020603050405020304" pitchFamily="18" charset="0"/>
                        </a:rPr>
                        <a:t>  </a:t>
                      </a: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710"/>
                        </a:spcAft>
                      </a:pPr>
                      <a:endParaRPr lang="en-US" sz="2800" dirty="0">
                        <a:solidFill>
                          <a:schemeClr val="tx1"/>
                        </a:solidFill>
                        <a:effectLst/>
                        <a:latin typeface="Calibri" panose="020F0502020204030204" pitchFamily="34" charset="0"/>
                        <a:cs typeface="Times New Roman" panose="02020603050405020304" pitchFamily="18" charset="0"/>
                      </a:endParaRPr>
                    </a:p>
                  </a:txBody>
                  <a:tcPr marL="2925" marR="2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69790"/>
                  </a:ext>
                </a:extLst>
              </a:tr>
            </a:tbl>
          </a:graphicData>
        </a:graphic>
      </p:graphicFrame>
    </p:spTree>
    <p:extLst>
      <p:ext uri="{BB962C8B-B14F-4D97-AF65-F5344CB8AC3E}">
        <p14:creationId xmlns:p14="http://schemas.microsoft.com/office/powerpoint/2010/main" val="3366119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1068445" y="2476500"/>
            <a:ext cx="16085374" cy="6400800"/>
            <a:chOff x="0" y="0"/>
            <a:chExt cx="6495138" cy="1193306"/>
          </a:xfrm>
        </p:grpSpPr>
        <p:sp>
          <p:nvSpPr>
            <p:cNvPr id="3" name="Freeform 3"/>
            <p:cNvSpPr/>
            <p:nvPr/>
          </p:nvSpPr>
          <p:spPr>
            <a:xfrm>
              <a:off x="0" y="0"/>
              <a:ext cx="6495138" cy="1193307"/>
            </a:xfrm>
            <a:custGeom>
              <a:avLst/>
              <a:gdLst/>
              <a:ahLst/>
              <a:cxnLst/>
              <a:rect l="l" t="t" r="r" b="b"/>
              <a:pathLst>
                <a:path w="6495138" h="1193307">
                  <a:moveTo>
                    <a:pt x="6370678" y="1193306"/>
                  </a:moveTo>
                  <a:lnTo>
                    <a:pt x="124460" y="1193306"/>
                  </a:lnTo>
                  <a:cubicBezTo>
                    <a:pt x="55880" y="1193306"/>
                    <a:pt x="0" y="1137426"/>
                    <a:pt x="0" y="1068846"/>
                  </a:cubicBezTo>
                  <a:lnTo>
                    <a:pt x="0" y="124460"/>
                  </a:lnTo>
                  <a:cubicBezTo>
                    <a:pt x="0" y="55880"/>
                    <a:pt x="55880" y="0"/>
                    <a:pt x="124460" y="0"/>
                  </a:cubicBezTo>
                  <a:lnTo>
                    <a:pt x="6370678" y="0"/>
                  </a:lnTo>
                  <a:cubicBezTo>
                    <a:pt x="6439258" y="0"/>
                    <a:pt x="6495138" y="55880"/>
                    <a:pt x="6495138" y="124460"/>
                  </a:cubicBezTo>
                  <a:lnTo>
                    <a:pt x="6495138" y="1068847"/>
                  </a:lnTo>
                  <a:cubicBezTo>
                    <a:pt x="6495138" y="1137427"/>
                    <a:pt x="6439258" y="1193307"/>
                    <a:pt x="6370678" y="1193307"/>
                  </a:cubicBezTo>
                  <a:close/>
                </a:path>
              </a:pathLst>
            </a:custGeom>
            <a:solidFill>
              <a:srgbClr val="FFFFFF"/>
            </a:solidFill>
          </p:spPr>
        </p:sp>
      </p:grpSp>
      <p:sp>
        <p:nvSpPr>
          <p:cNvPr id="8" name="TextBox 8"/>
          <p:cNvSpPr txBox="1"/>
          <p:nvPr/>
        </p:nvSpPr>
        <p:spPr>
          <a:xfrm>
            <a:off x="381000" y="190500"/>
            <a:ext cx="17449800" cy="1661993"/>
          </a:xfrm>
          <a:prstGeom prst="rect">
            <a:avLst/>
          </a:prstGeom>
        </p:spPr>
        <p:txBody>
          <a:bodyPr wrap="square" lIns="0" tIns="0" rIns="0" bIns="0" rtlCol="0" anchor="t">
            <a:spAutoFit/>
          </a:bodyPr>
          <a:lstStyle/>
          <a:p>
            <a:r>
              <a:rPr lang="en-US" sz="5400" b="1" i="1" dirty="0" smtClean="0">
                <a:latin typeface="Times New Roman" panose="02020603050405020304" pitchFamily="18" charset="0"/>
                <a:cs typeface="Times New Roman" panose="02020603050405020304" pitchFamily="18" charset="0"/>
              </a:rPr>
              <a:t>4. </a:t>
            </a:r>
            <a:r>
              <a:rPr lang="en-US" sz="5400" b="1" i="1" dirty="0" err="1" smtClean="0">
                <a:latin typeface="Times New Roman" panose="02020603050405020304" pitchFamily="18" charset="0"/>
                <a:cs typeface="Times New Roman" panose="02020603050405020304" pitchFamily="18" charset="0"/>
              </a:rPr>
              <a:t>Em</a:t>
            </a:r>
            <a:r>
              <a:rPr lang="en-US" sz="5400" b="1" i="1" dirty="0" smtClean="0">
                <a:latin typeface="Times New Roman" panose="02020603050405020304" pitchFamily="18" charset="0"/>
                <a:cs typeface="Times New Roman" panose="02020603050405020304" pitchFamily="18" charset="0"/>
              </a:rPr>
              <a:t> học </a:t>
            </a:r>
            <a:r>
              <a:rPr lang="en-US" sz="5400" b="1" i="1" dirty="0" err="1" smtClean="0">
                <a:latin typeface="Times New Roman" panose="02020603050405020304" pitchFamily="18" charset="0"/>
                <a:cs typeface="Times New Roman" panose="02020603050405020304" pitchFamily="18" charset="0"/>
              </a:rPr>
              <a:t>được</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điều</a:t>
            </a:r>
            <a:r>
              <a:rPr lang="en-US" sz="5400" b="1" i="1" dirty="0" smtClean="0">
                <a:latin typeface="Times New Roman" panose="02020603050405020304" pitchFamily="18" charset="0"/>
                <a:cs typeface="Times New Roman" panose="02020603050405020304" pitchFamily="18" charset="0"/>
              </a:rPr>
              <a:t> gì về cách </a:t>
            </a:r>
            <a:r>
              <a:rPr lang="en-US" sz="5400" b="1" i="1" dirty="0" err="1" smtClean="0">
                <a:latin typeface="Times New Roman" panose="02020603050405020304" pitchFamily="18" charset="0"/>
                <a:cs typeface="Times New Roman" panose="02020603050405020304" pitchFamily="18" charset="0"/>
              </a:rPr>
              <a:t>viết</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biên</a:t>
            </a:r>
            <a:r>
              <a:rPr lang="en-US" sz="5400" b="1" i="1" dirty="0" smtClean="0">
                <a:latin typeface="Times New Roman" panose="02020603050405020304" pitchFamily="18" charset="0"/>
                <a:cs typeface="Times New Roman" panose="02020603050405020304" pitchFamily="18" charset="0"/>
              </a:rPr>
              <a:t> bản </a:t>
            </a:r>
            <a:r>
              <a:rPr lang="en-US" sz="5400" b="1" i="1" dirty="0" err="1" smtClean="0">
                <a:latin typeface="Times New Roman" panose="02020603050405020304" pitchFamily="18" charset="0"/>
                <a:cs typeface="Times New Roman" panose="02020603050405020304" pitchFamily="18" charset="0"/>
              </a:rPr>
              <a:t>và</a:t>
            </a:r>
            <a:r>
              <a:rPr lang="en-US" sz="5400" b="1" i="1" dirty="0" smtClean="0">
                <a:latin typeface="Times New Roman" panose="02020603050405020304" pitchFamily="18" charset="0"/>
                <a:cs typeface="Times New Roman" panose="02020603050405020304" pitchFamily="18" charset="0"/>
              </a:rPr>
              <a:t> cách </a:t>
            </a:r>
            <a:r>
              <a:rPr lang="en-US" sz="5400" b="1" i="1" dirty="0" err="1" smtClean="0">
                <a:latin typeface="Times New Roman" panose="02020603050405020304" pitchFamily="18" charset="0"/>
                <a:cs typeface="Times New Roman" panose="02020603050405020304" pitchFamily="18" charset="0"/>
              </a:rPr>
              <a:t>tóm</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tắt</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nội</a:t>
            </a:r>
            <a:r>
              <a:rPr lang="en-US" sz="5400" b="1" i="1" dirty="0" smtClean="0">
                <a:latin typeface="Times New Roman" panose="02020603050405020304" pitchFamily="18" charset="0"/>
                <a:cs typeface="Times New Roman" panose="02020603050405020304" pitchFamily="18" charset="0"/>
              </a:rPr>
              <a:t> dung </a:t>
            </a:r>
            <a:r>
              <a:rPr lang="en-US" sz="5400" b="1" i="1" dirty="0" err="1" smtClean="0">
                <a:latin typeface="Times New Roman" panose="02020603050405020304" pitchFamily="18" charset="0"/>
                <a:cs typeface="Times New Roman" panose="02020603050405020304" pitchFamily="18" charset="0"/>
              </a:rPr>
              <a:t>trình</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bày</a:t>
            </a:r>
            <a:r>
              <a:rPr lang="en-US" sz="5400" b="1" i="1" dirty="0" smtClean="0">
                <a:latin typeface="Times New Roman" panose="02020603050405020304" pitchFamily="18" charset="0"/>
                <a:cs typeface="Times New Roman" panose="02020603050405020304" pitchFamily="18" charset="0"/>
              </a:rPr>
              <a:t> của người khác?</a:t>
            </a:r>
            <a:endParaRPr lang="en-US" sz="5400" b="1" i="1" dirty="0">
              <a:latin typeface="Times New Roman" panose="02020603050405020304" pitchFamily="18" charset="0"/>
              <a:cs typeface="Times New Roman" panose="02020603050405020304" pitchFamily="18" charset="0"/>
            </a:endParaRPr>
          </a:p>
        </p:txBody>
      </p:sp>
      <p:sp>
        <p:nvSpPr>
          <p:cNvPr id="14" name="Rectangle 13"/>
          <p:cNvSpPr/>
          <p:nvPr/>
        </p:nvSpPr>
        <p:spPr>
          <a:xfrm>
            <a:off x="1219200" y="2995252"/>
            <a:ext cx="15234403" cy="5078313"/>
          </a:xfrm>
          <a:prstGeom prst="rect">
            <a:avLst/>
          </a:prstGeom>
        </p:spPr>
        <p:txBody>
          <a:bodyPr wrap="square">
            <a:spAutoFit/>
          </a:bodyPr>
          <a:lstStyle/>
          <a:p>
            <a:pPr algn="just"/>
            <a:r>
              <a:rPr lang="en-US" sz="5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Viết</a:t>
            </a:r>
            <a:r>
              <a:rPr lang="en-US" sz="5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biên</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bản cần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ngắn</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gọn</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súc</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tích</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cô</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đọng</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lại các ý chính của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buổi</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học,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tránh</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viết</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dài,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lan</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man mà chưa đi vào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vấn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đề</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chính.</a:t>
            </a:r>
            <a:endParaRPr lang="en-US" sz="5400" dirty="0" smtClean="0">
              <a:latin typeface="Times New Roman" panose="02020603050405020304" pitchFamily="18" charset="0"/>
              <a:ea typeface="Arial" panose="020B0604020202020204" pitchFamily="34" charset="0"/>
              <a:cs typeface="Times New Roman" panose="02020603050405020304" pitchFamily="18" charset="0"/>
            </a:endParaRPr>
          </a:p>
          <a:p>
            <a:pPr algn="just"/>
            <a:endParaRPr lang="en-US" sz="5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en-US" sz="5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Tóm</a:t>
            </a:r>
            <a:r>
              <a:rPr lang="en-US" sz="5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tắt</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nội</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dung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trình</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bày</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của người khác phải đầy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đủ</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các ý chính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ngắn</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gọn</a:t>
            </a:r>
            <a:r>
              <a:rPr lang="en-US" sz="5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5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arn(inVertic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barn(inVertical)">
                                      <p:cBhvr>
                                        <p:cTn id="2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95695"/>
            <a:ext cx="18288000" cy="2491305"/>
          </a:xfrm>
          <a:prstGeom prst="rect">
            <a:avLst/>
          </a:prstGeom>
          <a:solidFill>
            <a:srgbClr val="EDECED"/>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14600" y="6031334"/>
            <a:ext cx="7239000" cy="41196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9448800" y="6278792"/>
            <a:ext cx="5621708" cy="3853425"/>
          </a:xfrm>
          <a:prstGeom prst="rect">
            <a:avLst/>
          </a:prstGeom>
        </p:spPr>
      </p:pic>
      <p:sp>
        <p:nvSpPr>
          <p:cNvPr id="6" name="TextBox 6"/>
          <p:cNvSpPr txBox="1"/>
          <p:nvPr/>
        </p:nvSpPr>
        <p:spPr>
          <a:xfrm>
            <a:off x="381000" y="1104900"/>
            <a:ext cx="17297400" cy="2603085"/>
          </a:xfrm>
          <a:prstGeom prst="rect">
            <a:avLst/>
          </a:prstGeom>
        </p:spPr>
        <p:txBody>
          <a:bodyPr wrap="square" lIns="0" tIns="0" rIns="0" bIns="0" rtlCol="0" anchor="t">
            <a:spAutoFit/>
          </a:bodyPr>
          <a:lstStyle/>
          <a:p>
            <a:pPr algn="ctr">
              <a:lnSpc>
                <a:spcPct val="150000"/>
              </a:lnSpc>
            </a:pPr>
            <a:r>
              <a:rPr lang="en-US" sz="6000" b="1" i="1" dirty="0" smtClean="0">
                <a:latin typeface="Times New Roman" panose="02020603050405020304" pitchFamily="18" charset="0"/>
                <a:cs typeface="Times New Roman" panose="02020603050405020304" pitchFamily="18" charset="0"/>
              </a:rPr>
              <a:t>5. </a:t>
            </a:r>
            <a:r>
              <a:rPr lang="en-US" sz="6000" b="1" i="1" dirty="0" err="1" smtClean="0">
                <a:latin typeface="Times New Roman" panose="02020603050405020304" pitchFamily="18" charset="0"/>
                <a:cs typeface="Times New Roman" panose="02020603050405020304" pitchFamily="18" charset="0"/>
              </a:rPr>
              <a:t>Hãy</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nêu</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những</a:t>
            </a:r>
            <a:r>
              <a:rPr lang="en-US" sz="6000" b="1" i="1" dirty="0" smtClean="0">
                <a:latin typeface="Times New Roman" panose="02020603050405020304" pitchFamily="18" charset="0"/>
                <a:cs typeface="Times New Roman" panose="02020603050405020304" pitchFamily="18" charset="0"/>
              </a:rPr>
              <a:t> việc </a:t>
            </a:r>
            <a:r>
              <a:rPr lang="en-US" sz="6000" b="1" i="1" dirty="0" err="1" smtClean="0">
                <a:latin typeface="Times New Roman" panose="02020603050405020304" pitchFamily="18" charset="0"/>
                <a:cs typeface="Times New Roman" panose="02020603050405020304" pitchFamily="18" charset="0"/>
              </a:rPr>
              <a:t>em</a:t>
            </a:r>
            <a:r>
              <a:rPr lang="en-US" sz="6000" b="1" i="1" dirty="0" smtClean="0">
                <a:latin typeface="Times New Roman" panose="02020603050405020304" pitchFamily="18" charset="0"/>
                <a:cs typeface="Times New Roman" panose="02020603050405020304" pitchFamily="18" charset="0"/>
              </a:rPr>
              <a:t> đã làm </a:t>
            </a:r>
            <a:r>
              <a:rPr lang="en-US" sz="6000" b="1" i="1" dirty="0" err="1" smtClean="0">
                <a:latin typeface="Times New Roman" panose="02020603050405020304" pitchFamily="18" charset="0"/>
                <a:cs typeface="Times New Roman" panose="02020603050405020304" pitchFamily="18" charset="0"/>
              </a:rPr>
              <a:t>và</a:t>
            </a:r>
            <a:r>
              <a:rPr lang="en-US" sz="6000" b="1" i="1" dirty="0" smtClean="0">
                <a:latin typeface="Times New Roman" panose="02020603050405020304" pitchFamily="18" charset="0"/>
                <a:cs typeface="Times New Roman" panose="02020603050405020304" pitchFamily="18" charset="0"/>
              </a:rPr>
              <a:t> có thể làm để </a:t>
            </a:r>
            <a:r>
              <a:rPr lang="en-US" sz="6000" b="1" i="1" dirty="0" err="1" smtClean="0">
                <a:latin typeface="Times New Roman" panose="02020603050405020304" pitchFamily="18" charset="0"/>
                <a:cs typeface="Times New Roman" panose="02020603050405020304" pitchFamily="18" charset="0"/>
              </a:rPr>
              <a:t>trở</a:t>
            </a:r>
            <a:r>
              <a:rPr lang="en-US" sz="6000" b="1" i="1" dirty="0" smtClean="0">
                <a:latin typeface="Times New Roman" panose="02020603050405020304" pitchFamily="18" charset="0"/>
                <a:cs typeface="Times New Roman" panose="02020603050405020304" pitchFamily="18" charset="0"/>
              </a:rPr>
              <a:t> thành “</a:t>
            </a:r>
            <a:r>
              <a:rPr lang="en-US" sz="6000" b="1" i="1" dirty="0" err="1" smtClean="0">
                <a:latin typeface="Times New Roman" panose="02020603050405020304" pitchFamily="18" charset="0"/>
                <a:cs typeface="Times New Roman" panose="02020603050405020304" pitchFamily="18" charset="0"/>
              </a:rPr>
              <a:t>điểm</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tựa</a:t>
            </a:r>
            <a:r>
              <a:rPr lang="en-US" sz="6000" b="1" i="1" dirty="0" smtClean="0">
                <a:latin typeface="Times New Roman" panose="02020603050405020304" pitchFamily="18" charset="0"/>
                <a:cs typeface="Times New Roman" panose="02020603050405020304" pitchFamily="18" charset="0"/>
              </a:rPr>
              <a:t> tinh </a:t>
            </a:r>
            <a:r>
              <a:rPr lang="en-US" sz="6000" b="1" i="1" dirty="0" err="1" smtClean="0">
                <a:latin typeface="Times New Roman" panose="02020603050405020304" pitchFamily="18" charset="0"/>
                <a:cs typeface="Times New Roman" panose="02020603050405020304" pitchFamily="18" charset="0"/>
              </a:rPr>
              <a:t>thần</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cho</a:t>
            </a:r>
            <a:r>
              <a:rPr lang="en-US" sz="6000" b="1" i="1" dirty="0" smtClean="0">
                <a:latin typeface="Times New Roman" panose="02020603050405020304" pitchFamily="18" charset="0"/>
                <a:cs typeface="Times New Roman" panose="02020603050405020304" pitchFamily="18" charset="0"/>
              </a:rPr>
              <a:t> người khác.</a:t>
            </a:r>
            <a:endParaRPr lang="en-US" sz="60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23520" y="416560"/>
            <a:ext cx="17678400" cy="9372600"/>
            <a:chOff x="0" y="0"/>
            <a:chExt cx="4239802" cy="926853"/>
          </a:xfrm>
        </p:grpSpPr>
        <p:sp>
          <p:nvSpPr>
            <p:cNvPr id="5"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sp>
        <p:nvSpPr>
          <p:cNvPr id="10" name="TextBox 10"/>
          <p:cNvSpPr txBox="1"/>
          <p:nvPr/>
        </p:nvSpPr>
        <p:spPr>
          <a:xfrm>
            <a:off x="795020" y="419100"/>
            <a:ext cx="16535400" cy="2492990"/>
          </a:xfrm>
          <a:prstGeom prst="rect">
            <a:avLst/>
          </a:prstGeom>
        </p:spPr>
        <p:txBody>
          <a:bodyPr wrap="square" lIns="0" tIns="0" rIns="0" bIns="0" rtlCol="0" anchor="t">
            <a:spAutoFit/>
          </a:bodyPr>
          <a:lstStyle/>
          <a:p>
            <a:pPr algn="just"/>
            <a:r>
              <a:rPr lang="en-US" sz="5400" b="1" i="1" dirty="0" smtClean="0">
                <a:solidFill>
                  <a:srgbClr val="1D4E89"/>
                </a:solidFill>
                <a:latin typeface="Times New Roman" panose="02020603050405020304" pitchFamily="18" charset="0"/>
                <a:cs typeface="Times New Roman" panose="02020603050405020304" pitchFamily="18" charset="0"/>
              </a:rPr>
              <a:t>6. </a:t>
            </a:r>
            <a:r>
              <a:rPr lang="en-US" sz="5400" b="1" i="1" dirty="0" err="1" smtClean="0">
                <a:solidFill>
                  <a:srgbClr val="1D4E89"/>
                </a:solidFill>
                <a:latin typeface="Times New Roman" panose="02020603050405020304" pitchFamily="18" charset="0"/>
                <a:cs typeface="Times New Roman" panose="02020603050405020304" pitchFamily="18" charset="0"/>
              </a:rPr>
              <a:t>Sau</a:t>
            </a:r>
            <a:r>
              <a:rPr lang="en-US" sz="5400" b="1" i="1" dirty="0" smtClean="0">
                <a:solidFill>
                  <a:srgbClr val="1D4E89"/>
                </a:solidFill>
                <a:latin typeface="Times New Roman" panose="02020603050405020304" pitchFamily="18" charset="0"/>
                <a:cs typeface="Times New Roman" panose="02020603050405020304" pitchFamily="18" charset="0"/>
              </a:rPr>
              <a:t> khi học xong bài học, </a:t>
            </a:r>
            <a:r>
              <a:rPr lang="en-US" sz="5400" b="1" i="1" dirty="0" err="1" smtClean="0">
                <a:solidFill>
                  <a:srgbClr val="1D4E89"/>
                </a:solidFill>
                <a:latin typeface="Times New Roman" panose="02020603050405020304" pitchFamily="18" charset="0"/>
                <a:cs typeface="Times New Roman" panose="02020603050405020304" pitchFamily="18" charset="0"/>
              </a:rPr>
              <a:t>em</a:t>
            </a:r>
            <a:r>
              <a:rPr lang="en-US" sz="5400" b="1" i="1" dirty="0" smtClean="0">
                <a:solidFill>
                  <a:srgbClr val="1D4E89"/>
                </a:solidFill>
                <a:latin typeface="Times New Roman" panose="02020603050405020304" pitchFamily="18" charset="0"/>
                <a:cs typeface="Times New Roman" panose="02020603050405020304" pitchFamily="18" charset="0"/>
              </a:rPr>
              <a:t> hiểu “</a:t>
            </a:r>
            <a:r>
              <a:rPr lang="en-US" sz="5400" b="1" i="1" dirty="0" err="1" smtClean="0">
                <a:solidFill>
                  <a:srgbClr val="1D4E89"/>
                </a:solidFill>
                <a:latin typeface="Times New Roman" panose="02020603050405020304" pitchFamily="18" charset="0"/>
                <a:cs typeface="Times New Roman" panose="02020603050405020304" pitchFamily="18" charset="0"/>
              </a:rPr>
              <a:t>điểm</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tựa</a:t>
            </a:r>
            <a:r>
              <a:rPr lang="en-US" sz="5400" b="1" i="1" dirty="0" smtClean="0">
                <a:solidFill>
                  <a:srgbClr val="1D4E89"/>
                </a:solidFill>
                <a:latin typeface="Times New Roman" panose="02020603050405020304" pitchFamily="18" charset="0"/>
                <a:cs typeface="Times New Roman" panose="02020603050405020304" pitchFamily="18" charset="0"/>
              </a:rPr>
              <a:t> tinh </a:t>
            </a:r>
            <a:r>
              <a:rPr lang="en-US" sz="5400" b="1" i="1" dirty="0" err="1" smtClean="0">
                <a:solidFill>
                  <a:srgbClr val="1D4E89"/>
                </a:solidFill>
                <a:latin typeface="Times New Roman" panose="02020603050405020304" pitchFamily="18" charset="0"/>
                <a:cs typeface="Times New Roman" panose="02020603050405020304" pitchFamily="18" charset="0"/>
              </a:rPr>
              <a:t>thần</a:t>
            </a:r>
            <a:r>
              <a:rPr lang="en-US" sz="5400" b="1" i="1" dirty="0" smtClean="0">
                <a:solidFill>
                  <a:srgbClr val="1D4E89"/>
                </a:solidFill>
                <a:latin typeface="Times New Roman" panose="02020603050405020304" pitchFamily="18" charset="0"/>
                <a:cs typeface="Times New Roman" panose="02020603050405020304" pitchFamily="18" charset="0"/>
              </a:rPr>
              <a:t>” là gì? </a:t>
            </a:r>
            <a:r>
              <a:rPr lang="en-US" sz="5400" b="1" i="1" dirty="0" err="1" smtClean="0">
                <a:solidFill>
                  <a:srgbClr val="1D4E89"/>
                </a:solidFill>
                <a:latin typeface="Times New Roman" panose="02020603050405020304" pitchFamily="18" charset="0"/>
                <a:cs typeface="Times New Roman" panose="02020603050405020304" pitchFamily="18" charset="0"/>
              </a:rPr>
              <a:t>Điểm</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tựa</a:t>
            </a:r>
            <a:r>
              <a:rPr lang="en-US" sz="5400" b="1" i="1" dirty="0" smtClean="0">
                <a:solidFill>
                  <a:srgbClr val="1D4E89"/>
                </a:solidFill>
                <a:latin typeface="Times New Roman" panose="02020603050405020304" pitchFamily="18" charset="0"/>
                <a:cs typeface="Times New Roman" panose="02020603050405020304" pitchFamily="18" charset="0"/>
              </a:rPr>
              <a:t> tinh </a:t>
            </a:r>
            <a:r>
              <a:rPr lang="en-US" sz="5400" b="1" i="1" dirty="0" err="1" smtClean="0">
                <a:solidFill>
                  <a:srgbClr val="1D4E89"/>
                </a:solidFill>
                <a:latin typeface="Times New Roman" panose="02020603050405020304" pitchFamily="18" charset="0"/>
                <a:cs typeface="Times New Roman" panose="02020603050405020304" pitchFamily="18" charset="0"/>
              </a:rPr>
              <a:t>thần</a:t>
            </a:r>
            <a:r>
              <a:rPr lang="en-US" sz="5400" b="1" i="1" dirty="0" smtClean="0">
                <a:solidFill>
                  <a:srgbClr val="1D4E89"/>
                </a:solidFill>
                <a:latin typeface="Times New Roman" panose="02020603050405020304" pitchFamily="18" charset="0"/>
                <a:cs typeface="Times New Roman" panose="02020603050405020304" pitchFamily="18" charset="0"/>
              </a:rPr>
              <a:t> có ý </a:t>
            </a:r>
            <a:r>
              <a:rPr lang="en-US" sz="5400" b="1" i="1" dirty="0" err="1" smtClean="0">
                <a:solidFill>
                  <a:srgbClr val="1D4E89"/>
                </a:solidFill>
                <a:latin typeface="Times New Roman" panose="02020603050405020304" pitchFamily="18" charset="0"/>
                <a:cs typeface="Times New Roman" panose="02020603050405020304" pitchFamily="18" charset="0"/>
              </a:rPr>
              <a:t>nghĩa</a:t>
            </a:r>
            <a:r>
              <a:rPr lang="en-US" sz="5400" b="1" i="1" dirty="0" smtClean="0">
                <a:solidFill>
                  <a:srgbClr val="1D4E89"/>
                </a:solidFill>
                <a:latin typeface="Times New Roman" panose="02020603050405020304" pitchFamily="18" charset="0"/>
                <a:cs typeface="Times New Roman" panose="02020603050405020304" pitchFamily="18" charset="0"/>
              </a:rPr>
              <a:t> như thế nào </a:t>
            </a:r>
            <a:r>
              <a:rPr lang="en-US" sz="5400" b="1" i="1" dirty="0" err="1" smtClean="0">
                <a:solidFill>
                  <a:srgbClr val="1D4E89"/>
                </a:solidFill>
                <a:latin typeface="Times New Roman" panose="02020603050405020304" pitchFamily="18" charset="0"/>
                <a:cs typeface="Times New Roman" panose="02020603050405020304" pitchFamily="18" charset="0"/>
              </a:rPr>
              <a:t>đối</a:t>
            </a:r>
            <a:r>
              <a:rPr lang="en-US" sz="5400" b="1" i="1" dirty="0" smtClean="0">
                <a:solidFill>
                  <a:srgbClr val="1D4E89"/>
                </a:solidFill>
                <a:latin typeface="Times New Roman" panose="02020603050405020304" pitchFamily="18" charset="0"/>
                <a:cs typeface="Times New Roman" panose="02020603050405020304" pitchFamily="18" charset="0"/>
              </a:rPr>
              <a:t> với </a:t>
            </a:r>
            <a:r>
              <a:rPr lang="en-US" sz="5400" b="1" i="1" dirty="0" err="1" smtClean="0">
                <a:solidFill>
                  <a:srgbClr val="1D4E89"/>
                </a:solidFill>
                <a:latin typeface="Times New Roman" panose="02020603050405020304" pitchFamily="18" charset="0"/>
                <a:cs typeface="Times New Roman" panose="02020603050405020304" pitchFamily="18" charset="0"/>
              </a:rPr>
              <a:t>mọi</a:t>
            </a:r>
            <a:r>
              <a:rPr lang="en-US" sz="5400" b="1" i="1" dirty="0" smtClean="0">
                <a:solidFill>
                  <a:srgbClr val="1D4E89"/>
                </a:solidFill>
                <a:latin typeface="Times New Roman" panose="02020603050405020304" pitchFamily="18" charset="0"/>
                <a:cs typeface="Times New Roman" panose="02020603050405020304" pitchFamily="18" charset="0"/>
              </a:rPr>
              <a:t> người?</a:t>
            </a:r>
            <a:endParaRPr lang="en-US" sz="5400" b="1" i="1" dirty="0">
              <a:solidFill>
                <a:srgbClr val="1D4E89"/>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33400" y="3467100"/>
            <a:ext cx="17068800" cy="3416320"/>
          </a:xfrm>
          <a:prstGeom prst="rect">
            <a:avLst/>
          </a:prstGeom>
        </p:spPr>
        <p:txBody>
          <a:bodyPr wrap="square">
            <a:spAutoFit/>
          </a:bodyPr>
          <a:lstStyle/>
          <a:p>
            <a:pPr algn="just"/>
            <a:r>
              <a:rPr lang="en-US" sz="4000" dirty="0" smtClean="0">
                <a:solidFill>
                  <a:srgbClr val="000000"/>
                </a:solidFill>
                <a:latin typeface="Arial" panose="020B0604020202020204" pitchFamily="34" charset="0"/>
                <a:cs typeface="Arial" panose="020B0604020202020204" pitchFamily="34" charset="0"/>
              </a:rPr>
              <a:t>	</a:t>
            </a:r>
            <a:r>
              <a:rPr lang="en-US" sz="5400" b="1" dirty="0" smtClean="0">
                <a:solidFill>
                  <a:srgbClr val="000000"/>
                </a:solidFill>
                <a:latin typeface="Times New Roman" panose="02020603050405020304" pitchFamily="18" charset="0"/>
                <a:cs typeface="Times New Roman" panose="02020603050405020304" pitchFamily="18" charset="0"/>
              </a:rPr>
              <a:t>Đ</a:t>
            </a:r>
            <a:r>
              <a:rPr lang="vi-VN" sz="5400" b="1" dirty="0" smtClean="0">
                <a:solidFill>
                  <a:srgbClr val="000000"/>
                </a:solidFill>
                <a:latin typeface="Times New Roman" panose="02020603050405020304" pitchFamily="18" charset="0"/>
                <a:cs typeface="Times New Roman" panose="02020603050405020304" pitchFamily="18" charset="0"/>
              </a:rPr>
              <a:t>iểm </a:t>
            </a:r>
            <a:r>
              <a:rPr lang="vi-VN" sz="5400" b="1" dirty="0">
                <a:solidFill>
                  <a:srgbClr val="000000"/>
                </a:solidFill>
                <a:latin typeface="Times New Roman" panose="02020603050405020304" pitchFamily="18" charset="0"/>
                <a:cs typeface="Times New Roman" panose="02020603050405020304" pitchFamily="18" charset="0"/>
              </a:rPr>
              <a:t>tựa tinh thần </a:t>
            </a:r>
            <a:r>
              <a:rPr lang="vi-VN" sz="5400" dirty="0">
                <a:solidFill>
                  <a:srgbClr val="000000"/>
                </a:solidFill>
                <a:latin typeface="Times New Roman" panose="02020603050405020304" pitchFamily="18" charset="0"/>
                <a:cs typeface="Times New Roman" panose="02020603050405020304" pitchFamily="18" charset="0"/>
              </a:rPr>
              <a:t>là những giá trị về mặt tinh thần, cảm xúc bạn đem lại cho người khác giúp họ có động lực hơn. Đối với mỗi người thì điểm tựa tinh thần là vô cùng to lớn, nó giúp ta mạnh mẽ hơn, ý chí hơn trong cuộc sống.</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40000" y="190500"/>
            <a:ext cx="2369626" cy="2369626"/>
          </a:xfrm>
          <a:prstGeom prst="rect">
            <a:avLst/>
          </a:prstGeom>
        </p:spPr>
      </p:pic>
      <p:sp>
        <p:nvSpPr>
          <p:cNvPr id="3" name="AutoShape 3"/>
          <p:cNvSpPr/>
          <p:nvPr/>
        </p:nvSpPr>
        <p:spPr>
          <a:xfrm>
            <a:off x="0" y="7544467"/>
            <a:ext cx="18288000" cy="2742533"/>
          </a:xfrm>
          <a:prstGeom prst="rect">
            <a:avLst/>
          </a:prstGeom>
          <a:solidFill>
            <a:srgbClr val="EDECED"/>
          </a:solidFill>
        </p:spPr>
      </p:sp>
      <p:sp>
        <p:nvSpPr>
          <p:cNvPr id="6" name="TextBox 6"/>
          <p:cNvSpPr txBox="1"/>
          <p:nvPr/>
        </p:nvSpPr>
        <p:spPr>
          <a:xfrm>
            <a:off x="2019300" y="2857500"/>
            <a:ext cx="14249400" cy="2633926"/>
          </a:xfrm>
          <a:prstGeom prst="rect">
            <a:avLst/>
          </a:prstGeom>
        </p:spPr>
        <p:txBody>
          <a:bodyPr wrap="square" lIns="0" tIns="0" rIns="0" bIns="0" rtlCol="0" anchor="t">
            <a:spAutoFit/>
          </a:bodyPr>
          <a:lstStyle/>
          <a:p>
            <a:pPr algn="ctr">
              <a:lnSpc>
                <a:spcPts val="10800"/>
              </a:lnSpc>
            </a:pPr>
            <a:r>
              <a:rPr lang="en-US" sz="7200" b="1" dirty="0" smtClean="0">
                <a:solidFill>
                  <a:srgbClr val="1D4E89"/>
                </a:solidFill>
                <a:latin typeface="Times New Roman" panose="02020603050405020304" pitchFamily="18" charset="0"/>
                <a:cs typeface="Times New Roman" panose="02020603050405020304" pitchFamily="18" charset="0"/>
              </a:rPr>
              <a:t>CẢM ƠN CÁC EM ĐÃ </a:t>
            </a:r>
          </a:p>
          <a:p>
            <a:pPr algn="ctr">
              <a:lnSpc>
                <a:spcPts val="10800"/>
              </a:lnSpc>
            </a:pPr>
            <a:r>
              <a:rPr lang="en-US" sz="7200" b="1" dirty="0" smtClean="0">
                <a:solidFill>
                  <a:srgbClr val="1D4E89"/>
                </a:solidFill>
                <a:latin typeface="Times New Roman" panose="02020603050405020304" pitchFamily="18" charset="0"/>
                <a:cs typeface="Times New Roman" panose="02020603050405020304" pitchFamily="18" charset="0"/>
              </a:rPr>
              <a:t>LẮNG NGHE BÀI GIẢNG!</a:t>
            </a:r>
            <a:endParaRPr lang="en-US" sz="7200" b="1" dirty="0">
              <a:solidFill>
                <a:srgbClr val="1D4E89"/>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519685" y="5299464"/>
            <a:ext cx="3498030" cy="48339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7660" y="5319448"/>
            <a:ext cx="5241674" cy="4221930"/>
          </a:xfrm>
          <a:prstGeom prst="rect">
            <a:avLst/>
          </a:prstGeom>
        </p:spPr>
      </p:pic>
    </p:spTree>
    <p:extLst>
      <p:ext uri="{BB962C8B-B14F-4D97-AF65-F5344CB8AC3E}">
        <p14:creationId xmlns:p14="http://schemas.microsoft.com/office/powerpoint/2010/main" val="31993164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904261"/>
            <a:ext cx="18288000" cy="3382739"/>
          </a:xfrm>
          <a:prstGeom prst="rect">
            <a:avLst/>
          </a:prstGeom>
          <a:solidFill>
            <a:srgbClr val="EDECED"/>
          </a:solidFill>
        </p:spPr>
      </p:sp>
      <p:sp>
        <p:nvSpPr>
          <p:cNvPr id="19" name="TextBox 19"/>
          <p:cNvSpPr txBox="1"/>
          <p:nvPr/>
        </p:nvSpPr>
        <p:spPr>
          <a:xfrm>
            <a:off x="3962400" y="-157392"/>
            <a:ext cx="10674048" cy="1225592"/>
          </a:xfrm>
          <a:prstGeom prst="rect">
            <a:avLst/>
          </a:prstGeom>
        </p:spPr>
        <p:txBody>
          <a:bodyPr lIns="0" tIns="0" rIns="0" bIns="0" rtlCol="0" anchor="t">
            <a:spAutoFit/>
          </a:bodyPr>
          <a:lstStyle/>
          <a:p>
            <a:pPr algn="ctr">
              <a:lnSpc>
                <a:spcPts val="10800"/>
              </a:lnSpc>
            </a:pPr>
            <a:r>
              <a:rPr lang="en-US" sz="6400" b="1" dirty="0" smtClean="0">
                <a:solidFill>
                  <a:srgbClr val="1D4E89"/>
                </a:solidFill>
                <a:latin typeface="Times New Roman" panose="02020603050405020304" pitchFamily="18" charset="0"/>
                <a:cs typeface="Times New Roman" panose="02020603050405020304" pitchFamily="18" charset="0"/>
              </a:rPr>
              <a:t>KHỞI ĐỘNG</a:t>
            </a:r>
            <a:endParaRPr lang="en-US" sz="6400" b="1" dirty="0">
              <a:solidFill>
                <a:srgbClr val="1D4E89"/>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228600" y="1055513"/>
            <a:ext cx="17602200" cy="1569660"/>
          </a:xfrm>
          <a:prstGeom prst="rect">
            <a:avLst/>
          </a:prstGeom>
          <a:noFill/>
        </p:spPr>
        <p:txBody>
          <a:bodyPr wrap="square" rtlCol="0">
            <a:spAutoFit/>
          </a:bodyPr>
          <a:lstStyle/>
          <a:p>
            <a:r>
              <a:rPr lang="en-US" sz="4800" b="1" i="1" dirty="0" err="1" smtClean="0">
                <a:latin typeface="Times New Roman" panose="02020603050405020304" pitchFamily="18" charset="0"/>
                <a:cs typeface="Times New Roman" panose="02020603050405020304" pitchFamily="18" charset="0"/>
              </a:rPr>
              <a:t>Những</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hình</a:t>
            </a:r>
            <a:r>
              <a:rPr lang="en-US" sz="4800" b="1" i="1" dirty="0" smtClean="0">
                <a:latin typeface="Times New Roman" panose="02020603050405020304" pitchFamily="18" charset="0"/>
                <a:cs typeface="Times New Roman" panose="02020603050405020304" pitchFamily="18" charset="0"/>
              </a:rPr>
              <a:t> ảnh </a:t>
            </a:r>
            <a:r>
              <a:rPr lang="en-US" sz="4800" b="1" i="1" dirty="0" err="1" smtClean="0">
                <a:latin typeface="Times New Roman" panose="02020603050405020304" pitchFamily="18" charset="0"/>
                <a:cs typeface="Times New Roman" panose="02020603050405020304" pitchFamily="18" charset="0"/>
              </a:rPr>
              <a:t>sau</a:t>
            </a:r>
            <a:r>
              <a:rPr lang="en-US" sz="4800" b="1" i="1" dirty="0" smtClean="0">
                <a:latin typeface="Times New Roman" panose="02020603050405020304" pitchFamily="18" charset="0"/>
                <a:cs typeface="Times New Roman" panose="02020603050405020304" pitchFamily="18" charset="0"/>
              </a:rPr>
              <a:t> đây </a:t>
            </a:r>
            <a:r>
              <a:rPr lang="en-US" sz="4800" b="1" i="1" dirty="0" err="1" smtClean="0">
                <a:latin typeface="Times New Roman" panose="02020603050405020304" pitchFamily="18" charset="0"/>
                <a:cs typeface="Times New Roman" panose="02020603050405020304" pitchFamily="18" charset="0"/>
              </a:rPr>
              <a:t>gợi</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cho</a:t>
            </a:r>
            <a:r>
              <a:rPr lang="en-US" sz="4800" b="1" i="1" dirty="0" smtClean="0">
                <a:latin typeface="Times New Roman" panose="02020603050405020304" pitchFamily="18" charset="0"/>
                <a:cs typeface="Times New Roman" panose="02020603050405020304" pitchFamily="18" charset="0"/>
              </a:rPr>
              <a:t> các </a:t>
            </a:r>
            <a:r>
              <a:rPr lang="en-US" sz="4800" b="1" i="1" dirty="0" err="1" smtClean="0">
                <a:latin typeface="Times New Roman" panose="02020603050405020304" pitchFamily="18" charset="0"/>
                <a:cs typeface="Times New Roman" panose="02020603050405020304" pitchFamily="18" charset="0"/>
              </a:rPr>
              <a:t>em</a:t>
            </a:r>
            <a:r>
              <a:rPr lang="en-US" sz="4800" b="1" i="1" dirty="0" smtClean="0">
                <a:latin typeface="Times New Roman" panose="02020603050405020304" pitchFamily="18" charset="0"/>
                <a:cs typeface="Times New Roman" panose="02020603050405020304" pitchFamily="18" charset="0"/>
              </a:rPr>
              <a:t> nhớ đến văn bản nào mà </a:t>
            </a:r>
            <a:r>
              <a:rPr lang="en-US" sz="4800" b="1" i="1" dirty="0" err="1" smtClean="0">
                <a:latin typeface="Times New Roman" panose="02020603050405020304" pitchFamily="18" charset="0"/>
                <a:cs typeface="Times New Roman" panose="02020603050405020304" pitchFamily="18" charset="0"/>
              </a:rPr>
              <a:t>em</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từng</a:t>
            </a:r>
            <a:r>
              <a:rPr lang="en-US" sz="4800" b="1" i="1" dirty="0" smtClean="0">
                <a:latin typeface="Times New Roman" panose="02020603050405020304" pitchFamily="18" charset="0"/>
                <a:cs typeface="Times New Roman" panose="02020603050405020304" pitchFamily="18" charset="0"/>
              </a:rPr>
              <a:t> học?</a:t>
            </a:r>
            <a:endParaRPr lang="en-US" sz="4800" b="1" i="1"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09901"/>
            <a:ext cx="5212079" cy="5080338"/>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3009902"/>
            <a:ext cx="5441475" cy="5101014"/>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6801" y="3009901"/>
            <a:ext cx="5334000" cy="5101014"/>
          </a:xfrm>
          <a:prstGeom prst="rect">
            <a:avLst/>
          </a:prstGeom>
        </p:spPr>
      </p:pic>
      <p:sp>
        <p:nvSpPr>
          <p:cNvPr id="26" name="TextBox 25"/>
          <p:cNvSpPr txBox="1"/>
          <p:nvPr/>
        </p:nvSpPr>
        <p:spPr>
          <a:xfrm>
            <a:off x="0" y="8414123"/>
            <a:ext cx="4991100" cy="830997"/>
          </a:xfrm>
          <a:prstGeom prst="rect">
            <a:avLst/>
          </a:prstGeom>
          <a:noFill/>
        </p:spPr>
        <p:txBody>
          <a:bodyPr wrap="square" rtlCol="0">
            <a:spAutoFit/>
          </a:bodyPr>
          <a:lstStyle/>
          <a:p>
            <a:pPr algn="ctr"/>
            <a:r>
              <a:rPr lang="en-US" sz="4800" b="1" dirty="0" err="1" smtClean="0">
                <a:solidFill>
                  <a:srgbClr val="0070C0"/>
                </a:solidFill>
                <a:latin typeface="Times New Roman" panose="02020603050405020304" pitchFamily="18" charset="0"/>
                <a:cs typeface="Times New Roman" panose="02020603050405020304" pitchFamily="18" charset="0"/>
              </a:rPr>
              <a:t>Gió</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lạnh</a:t>
            </a:r>
            <a:r>
              <a:rPr lang="en-US" sz="4800" b="1" dirty="0" smtClean="0">
                <a:solidFill>
                  <a:srgbClr val="0070C0"/>
                </a:solidFill>
                <a:latin typeface="Times New Roman" panose="02020603050405020304" pitchFamily="18" charset="0"/>
                <a:cs typeface="Times New Roman" panose="02020603050405020304" pitchFamily="18" charset="0"/>
              </a:rPr>
              <a:t> đầu </a:t>
            </a:r>
            <a:r>
              <a:rPr lang="en-US" sz="4800" b="1" dirty="0" err="1" smtClean="0">
                <a:solidFill>
                  <a:srgbClr val="0070C0"/>
                </a:solidFill>
                <a:latin typeface="Times New Roman" panose="02020603050405020304" pitchFamily="18" charset="0"/>
                <a:cs typeface="Times New Roman" panose="02020603050405020304" pitchFamily="18" charset="0"/>
              </a:rPr>
              <a:t>mùa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224072" y="8414123"/>
            <a:ext cx="3733800" cy="830997"/>
          </a:xfrm>
          <a:prstGeom prst="rect">
            <a:avLst/>
          </a:prstGeom>
          <a:noFill/>
        </p:spPr>
        <p:txBody>
          <a:bodyPr wrap="square" rtlCol="0">
            <a:spAutoFit/>
          </a:bodyPr>
          <a:lstStyle/>
          <a:p>
            <a:pPr algn="ctr"/>
            <a:r>
              <a:rPr lang="en-US" sz="4800" b="1" dirty="0" err="1" smtClean="0">
                <a:solidFill>
                  <a:srgbClr val="0070C0"/>
                </a:solidFill>
                <a:latin typeface="Times New Roman" panose="02020603050405020304" pitchFamily="18" charset="0"/>
                <a:cs typeface="Times New Roman" panose="02020603050405020304" pitchFamily="18" charset="0"/>
              </a:rPr>
              <a:t>Tuổi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thơ</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tôi</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2969636" y="8414123"/>
            <a:ext cx="5089763" cy="830997"/>
          </a:xfrm>
          <a:prstGeom prst="rect">
            <a:avLst/>
          </a:prstGeom>
          <a:noFill/>
        </p:spPr>
        <p:txBody>
          <a:bodyPr wrap="square" rtlCol="0">
            <a:spAutoFit/>
          </a:bodyPr>
          <a:lstStyle/>
          <a:p>
            <a:pPr algn="ctr"/>
            <a:r>
              <a:rPr lang="en-US" sz="4800" b="1" dirty="0" err="1" smtClean="0">
                <a:solidFill>
                  <a:srgbClr val="0070C0"/>
                </a:solidFill>
                <a:latin typeface="Times New Roman" panose="02020603050405020304" pitchFamily="18" charset="0"/>
                <a:cs typeface="Times New Roman" panose="02020603050405020304" pitchFamily="18" charset="0"/>
              </a:rPr>
              <a:t>Chiếc</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lá</a:t>
            </a:r>
            <a:r>
              <a:rPr lang="en-US" sz="4800" b="1" dirty="0" smtClean="0">
                <a:solidFill>
                  <a:srgbClr val="0070C0"/>
                </a:solidFill>
                <a:latin typeface="Times New Roman" panose="02020603050405020304" pitchFamily="18" charset="0"/>
                <a:cs typeface="Times New Roman" panose="02020603050405020304" pitchFamily="18" charset="0"/>
              </a:rPr>
              <a:t> cuối </a:t>
            </a:r>
            <a:r>
              <a:rPr lang="en-US" sz="4800" b="1" dirty="0" err="1" smtClean="0">
                <a:solidFill>
                  <a:srgbClr val="0070C0"/>
                </a:solidFill>
                <a:latin typeface="Times New Roman" panose="02020603050405020304" pitchFamily="18" charset="0"/>
                <a:cs typeface="Times New Roman" panose="02020603050405020304" pitchFamily="18" charset="0"/>
              </a:rPr>
              <a:t>cùng</a:t>
            </a:r>
            <a:endParaRPr lang="en-US" sz="4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95695"/>
            <a:ext cx="18288000" cy="2491305"/>
          </a:xfrm>
          <a:prstGeom prst="rect">
            <a:avLst/>
          </a:prstGeom>
          <a:solidFill>
            <a:srgbClr val="EDECED"/>
          </a:solidFill>
        </p:spPr>
      </p:sp>
      <p:grpSp>
        <p:nvGrpSpPr>
          <p:cNvPr id="9" name="Group 9"/>
          <p:cNvGrpSpPr/>
          <p:nvPr/>
        </p:nvGrpSpPr>
        <p:grpSpPr>
          <a:xfrm>
            <a:off x="685800" y="1155782"/>
            <a:ext cx="17145000" cy="4120018"/>
            <a:chOff x="0" y="-69497"/>
            <a:chExt cx="11250486" cy="5493357"/>
          </a:xfrm>
        </p:grpSpPr>
        <p:sp>
          <p:nvSpPr>
            <p:cNvPr id="10" name="TextBox 10"/>
            <p:cNvSpPr txBox="1"/>
            <p:nvPr/>
          </p:nvSpPr>
          <p:spPr>
            <a:xfrm>
              <a:off x="0" y="1003847"/>
              <a:ext cx="11250486" cy="4420013"/>
            </a:xfrm>
            <a:prstGeom prst="rect">
              <a:avLst/>
            </a:prstGeom>
          </p:spPr>
          <p:txBody>
            <a:bodyPr lIns="0" tIns="0" rIns="0" bIns="0" rtlCol="0" anchor="t">
              <a:spAutoFit/>
            </a:bodyPr>
            <a:lstStyle/>
            <a:p>
              <a:pPr algn="ctr">
                <a:lnSpc>
                  <a:spcPts val="13667"/>
                </a:lnSpc>
              </a:pPr>
              <a:r>
                <a:rPr lang="en-US" sz="8000" b="1" dirty="0" smtClean="0">
                  <a:solidFill>
                    <a:srgbClr val="FF0000"/>
                  </a:solidFill>
                  <a:latin typeface="Times New Roman" panose="02020603050405020304" pitchFamily="18" charset="0"/>
                  <a:cs typeface="Times New Roman" panose="02020603050405020304" pitchFamily="18" charset="0"/>
                </a:rPr>
                <a:t>ÔN TẬP</a:t>
              </a:r>
            </a:p>
            <a:p>
              <a:pPr algn="ctr">
                <a:lnSpc>
                  <a:spcPts val="13667"/>
                </a:lnSpc>
              </a:pPr>
              <a:r>
                <a:rPr lang="en-US" sz="8000" b="1" dirty="0" smtClean="0">
                  <a:solidFill>
                    <a:srgbClr val="FF0000"/>
                  </a:solidFill>
                  <a:latin typeface="Times New Roman" panose="02020603050405020304" pitchFamily="18" charset="0"/>
                  <a:cs typeface="Times New Roman" panose="02020603050405020304" pitchFamily="18" charset="0"/>
                </a:rPr>
                <a:t>BÀI 6: ĐIỂM TỰA TINH THẦN</a:t>
              </a:r>
              <a:endParaRPr lang="en-US" sz="8000" b="1" dirty="0">
                <a:solidFill>
                  <a:srgbClr val="FF0000"/>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0" y="-69497"/>
              <a:ext cx="11250486" cy="859209"/>
            </a:xfrm>
            <a:prstGeom prst="rect">
              <a:avLst/>
            </a:prstGeom>
          </p:spPr>
          <p:txBody>
            <a:bodyPr lIns="0" tIns="0" rIns="0" bIns="0" rtlCol="0" anchor="t">
              <a:spAutoFit/>
            </a:bodyPr>
            <a:lstStyle/>
            <a:p>
              <a:pPr algn="ctr">
                <a:lnSpc>
                  <a:spcPts val="4200"/>
                </a:lnSpc>
              </a:pPr>
              <a:r>
                <a:rPr lang="en-US" sz="8000" b="1" dirty="0" smtClean="0">
                  <a:solidFill>
                    <a:srgbClr val="FF0000"/>
                  </a:solidFill>
                  <a:latin typeface="Times New Roman" panose="02020603050405020304" pitchFamily="18" charset="0"/>
                  <a:cs typeface="Times New Roman" panose="02020603050405020304" pitchFamily="18" charset="0"/>
                </a:rPr>
                <a:t>TIẾT 84</a:t>
              </a:r>
              <a:endParaRPr lang="en-US" sz="80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4587" y="1638300"/>
            <a:ext cx="17598613" cy="8229600"/>
            <a:chOff x="0" y="0"/>
            <a:chExt cx="6087230" cy="3291278"/>
          </a:xfrm>
        </p:grpSpPr>
        <p:sp>
          <p:nvSpPr>
            <p:cNvPr id="3" name="Freeform 3"/>
            <p:cNvSpPr/>
            <p:nvPr/>
          </p:nvSpPr>
          <p:spPr>
            <a:xfrm>
              <a:off x="0" y="0"/>
              <a:ext cx="6087230" cy="3291278"/>
            </a:xfrm>
            <a:custGeom>
              <a:avLst/>
              <a:gdLst/>
              <a:ahLst/>
              <a:cxnLst/>
              <a:rect l="l" t="t" r="r" b="b"/>
              <a:pathLst>
                <a:path w="6087230" h="3291278">
                  <a:moveTo>
                    <a:pt x="5962770" y="3291278"/>
                  </a:moveTo>
                  <a:lnTo>
                    <a:pt x="124460" y="3291278"/>
                  </a:lnTo>
                  <a:cubicBezTo>
                    <a:pt x="55880" y="3291278"/>
                    <a:pt x="0" y="3235398"/>
                    <a:pt x="0" y="3166818"/>
                  </a:cubicBezTo>
                  <a:lnTo>
                    <a:pt x="0" y="124460"/>
                  </a:lnTo>
                  <a:cubicBezTo>
                    <a:pt x="0" y="55880"/>
                    <a:pt x="55880" y="0"/>
                    <a:pt x="124460" y="0"/>
                  </a:cubicBezTo>
                  <a:lnTo>
                    <a:pt x="5962771" y="0"/>
                  </a:lnTo>
                  <a:cubicBezTo>
                    <a:pt x="6031350" y="0"/>
                    <a:pt x="6087230" y="55880"/>
                    <a:pt x="6087230" y="124460"/>
                  </a:cubicBezTo>
                  <a:lnTo>
                    <a:pt x="6087230" y="3166818"/>
                  </a:lnTo>
                  <a:cubicBezTo>
                    <a:pt x="6087230" y="3235398"/>
                    <a:pt x="6031350" y="3291278"/>
                    <a:pt x="5962771" y="3291278"/>
                  </a:cubicBezTo>
                  <a:close/>
                </a:path>
              </a:pathLst>
            </a:custGeom>
            <a:solidFill>
              <a:srgbClr val="EDECED"/>
            </a:solidFill>
          </p:spPr>
        </p:sp>
      </p:grpSp>
      <p:sp>
        <p:nvSpPr>
          <p:cNvPr id="6" name="TextBox 6"/>
          <p:cNvSpPr txBox="1"/>
          <p:nvPr/>
        </p:nvSpPr>
        <p:spPr>
          <a:xfrm>
            <a:off x="457200" y="1790700"/>
            <a:ext cx="17830800" cy="1477328"/>
          </a:xfrm>
          <a:prstGeom prst="rect">
            <a:avLst/>
          </a:prstGeom>
        </p:spPr>
        <p:txBody>
          <a:bodyPr wrap="square" lIns="0" tIns="0" rIns="0" bIns="0" rtlCol="0" anchor="t">
            <a:spAutoFit/>
          </a:bodyPr>
          <a:lstStyle/>
          <a:p>
            <a:r>
              <a:rPr lang="en-US" sz="4800" b="1" i="1" dirty="0" smtClean="0">
                <a:latin typeface="Times New Roman" panose="02020603050405020304" pitchFamily="18" charset="0"/>
                <a:cs typeface="Times New Roman" panose="02020603050405020304" pitchFamily="18" charset="0"/>
              </a:rPr>
              <a:t>1. </a:t>
            </a:r>
            <a:r>
              <a:rPr lang="en-US" sz="4800" b="1" i="1" dirty="0" err="1" smtClean="0">
                <a:latin typeface="Times New Roman" panose="02020603050405020304" pitchFamily="18" charset="0"/>
                <a:cs typeface="Times New Roman" panose="02020603050405020304" pitchFamily="18" charset="0"/>
              </a:rPr>
              <a:t>Em</a:t>
            </a:r>
            <a:r>
              <a:rPr lang="en-US" sz="4800" b="1" i="1" dirty="0" smtClean="0">
                <a:latin typeface="Times New Roman" panose="02020603050405020304" pitchFamily="18" charset="0"/>
                <a:cs typeface="Times New Roman" panose="02020603050405020304" pitchFamily="18" charset="0"/>
              </a:rPr>
              <a:t> đã học </a:t>
            </a:r>
            <a:r>
              <a:rPr lang="en-US" sz="4800" b="1" i="1" dirty="0" err="1" smtClean="0">
                <a:latin typeface="Times New Roman" panose="02020603050405020304" pitchFamily="18" charset="0"/>
                <a:cs typeface="Times New Roman" panose="02020603050405020304" pitchFamily="18" charset="0"/>
              </a:rPr>
              <a:t>ba</a:t>
            </a:r>
            <a:r>
              <a:rPr lang="en-US" sz="4800" b="1" i="1" dirty="0" smtClean="0">
                <a:latin typeface="Times New Roman" panose="02020603050405020304" pitchFamily="18" charset="0"/>
                <a:cs typeface="Times New Roman" panose="02020603050405020304" pitchFamily="18" charset="0"/>
              </a:rPr>
              <a:t> văn bản </a:t>
            </a:r>
            <a:r>
              <a:rPr lang="en-US" sz="4800" b="1" i="1" dirty="0" err="1" smtClean="0">
                <a:latin typeface="Times New Roman" panose="02020603050405020304" pitchFamily="18" charset="0"/>
                <a:cs typeface="Times New Roman" panose="02020603050405020304" pitchFamily="18" charset="0"/>
              </a:rPr>
              <a:t>Gió</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lạnh</a:t>
            </a:r>
            <a:r>
              <a:rPr lang="en-US" sz="4800" b="1" i="1" dirty="0" smtClean="0">
                <a:latin typeface="Times New Roman" panose="02020603050405020304" pitchFamily="18" charset="0"/>
                <a:cs typeface="Times New Roman" panose="02020603050405020304" pitchFamily="18" charset="0"/>
              </a:rPr>
              <a:t> đầu </a:t>
            </a:r>
            <a:r>
              <a:rPr lang="en-US" sz="4800" b="1" i="1" dirty="0" err="1" smtClean="0">
                <a:latin typeface="Times New Roman" panose="02020603050405020304" pitchFamily="18" charset="0"/>
                <a:cs typeface="Times New Roman" panose="02020603050405020304" pitchFamily="18" charset="0"/>
              </a:rPr>
              <a:t>mùa</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Tuổi</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thơ</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tôi</a:t>
            </a:r>
            <a:r>
              <a:rPr lang="en-US" sz="4800" b="1" i="1" dirty="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và</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Chiếc</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lá</a:t>
            </a:r>
            <a:r>
              <a:rPr lang="en-US" sz="4800" b="1" i="1" dirty="0" smtClean="0">
                <a:latin typeface="Times New Roman" panose="02020603050405020304" pitchFamily="18" charset="0"/>
                <a:cs typeface="Times New Roman" panose="02020603050405020304" pitchFamily="18" charset="0"/>
              </a:rPr>
              <a:t> cuối </a:t>
            </a:r>
            <a:r>
              <a:rPr lang="en-US" sz="4800" b="1" i="1" dirty="0" err="1" smtClean="0">
                <a:latin typeface="Times New Roman" panose="02020603050405020304" pitchFamily="18" charset="0"/>
                <a:cs typeface="Times New Roman" panose="02020603050405020304" pitchFamily="18" charset="0"/>
              </a:rPr>
              <a:t>cùng</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Hãy</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hoàn</a:t>
            </a:r>
            <a:r>
              <a:rPr lang="en-US" sz="4800" b="1" i="1" dirty="0" smtClean="0">
                <a:latin typeface="Times New Roman" panose="02020603050405020304" pitchFamily="18" charset="0"/>
                <a:cs typeface="Times New Roman" panose="02020603050405020304" pitchFamily="18" charset="0"/>
              </a:rPr>
              <a:t> thành </a:t>
            </a:r>
            <a:r>
              <a:rPr lang="en-US" sz="4800" b="1" i="1" dirty="0" err="1" smtClean="0">
                <a:latin typeface="Times New Roman" panose="02020603050405020304" pitchFamily="18" charset="0"/>
                <a:cs typeface="Times New Roman" panose="02020603050405020304" pitchFamily="18" charset="0"/>
              </a:rPr>
              <a:t>phiếu</a:t>
            </a:r>
            <a:r>
              <a:rPr lang="en-US" sz="4800" b="1" i="1" dirty="0" smtClean="0">
                <a:latin typeface="Times New Roman" panose="02020603050405020304" pitchFamily="18" charset="0"/>
                <a:cs typeface="Times New Roman" panose="02020603050405020304" pitchFamily="18" charset="0"/>
              </a:rPr>
              <a:t> học </a:t>
            </a:r>
            <a:r>
              <a:rPr lang="en-US" sz="4800" b="1" i="1" dirty="0" err="1" smtClean="0">
                <a:latin typeface="Times New Roman" panose="02020603050405020304" pitchFamily="18" charset="0"/>
                <a:cs typeface="Times New Roman" panose="02020603050405020304" pitchFamily="18" charset="0"/>
              </a:rPr>
              <a:t>tập</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sau</a:t>
            </a:r>
            <a:r>
              <a:rPr lang="en-US" sz="4800" b="1" i="1" dirty="0" smtClean="0">
                <a:latin typeface="Times New Roman" panose="02020603050405020304" pitchFamily="18" charset="0"/>
                <a:cs typeface="Times New Roman" panose="02020603050405020304" pitchFamily="18" charset="0"/>
              </a:rPr>
              <a:t> trong </a:t>
            </a:r>
            <a:r>
              <a:rPr lang="en-US" sz="4800" b="1" i="1" dirty="0" err="1" smtClean="0">
                <a:latin typeface="Times New Roman" panose="02020603050405020304" pitchFamily="18" charset="0"/>
                <a:cs typeface="Times New Roman" panose="02020603050405020304" pitchFamily="18" charset="0"/>
              </a:rPr>
              <a:t>vở</a:t>
            </a:r>
            <a:r>
              <a:rPr lang="en-US" sz="4800" b="1" i="1" dirty="0" smtClean="0">
                <a:latin typeface="Times New Roman" panose="02020603050405020304" pitchFamily="18" charset="0"/>
                <a:cs typeface="Times New Roman" panose="02020603050405020304" pitchFamily="18" charset="0"/>
              </a:rPr>
              <a:t>:</a:t>
            </a:r>
            <a:endParaRPr lang="en-US" sz="4800" b="1" i="1"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61755316"/>
              </p:ext>
            </p:extLst>
          </p:nvPr>
        </p:nvGraphicFramePr>
        <p:xfrm>
          <a:off x="801892" y="4000500"/>
          <a:ext cx="16764001" cy="5615559"/>
        </p:xfrm>
        <a:graphic>
          <a:graphicData uri="http://schemas.openxmlformats.org/drawingml/2006/table">
            <a:tbl>
              <a:tblPr firstRow="1" bandRow="1">
                <a:tableStyleId>{5940675A-B579-460E-94D1-54222C63F5DA}</a:tableStyleId>
              </a:tblPr>
              <a:tblGrid>
                <a:gridCol w="4953002">
                  <a:extLst>
                    <a:ext uri="{9D8B030D-6E8A-4147-A177-3AD203B41FA5}">
                      <a16:colId xmlns:a16="http://schemas.microsoft.com/office/drawing/2014/main" val="1634378773"/>
                    </a:ext>
                  </a:extLst>
                </a:gridCol>
                <a:gridCol w="2971800">
                  <a:extLst>
                    <a:ext uri="{9D8B030D-6E8A-4147-A177-3AD203B41FA5}">
                      <a16:colId xmlns:a16="http://schemas.microsoft.com/office/drawing/2014/main" val="2489034488"/>
                    </a:ext>
                  </a:extLst>
                </a:gridCol>
                <a:gridCol w="2590800">
                  <a:extLst>
                    <a:ext uri="{9D8B030D-6E8A-4147-A177-3AD203B41FA5}">
                      <a16:colId xmlns:a16="http://schemas.microsoft.com/office/drawing/2014/main" val="2362865798"/>
                    </a:ext>
                  </a:extLst>
                </a:gridCol>
                <a:gridCol w="6248399">
                  <a:extLst>
                    <a:ext uri="{9D8B030D-6E8A-4147-A177-3AD203B41FA5}">
                      <a16:colId xmlns:a16="http://schemas.microsoft.com/office/drawing/2014/main" val="2718116153"/>
                    </a:ext>
                  </a:extLst>
                </a:gridCol>
              </a:tblGrid>
              <a:tr h="1219200">
                <a:tc>
                  <a:txBody>
                    <a:bodyPr/>
                    <a:lstStyle/>
                    <a:p>
                      <a:pPr algn="ctr"/>
                      <a:r>
                        <a:rPr lang="en-US" sz="4400" b="1" dirty="0" smtClean="0">
                          <a:latin typeface="Times New Roman" panose="02020603050405020304" pitchFamily="18" charset="0"/>
                          <a:cs typeface="Times New Roman" panose="02020603050405020304" pitchFamily="18" charset="0"/>
                        </a:rPr>
                        <a:t>TÁC</a:t>
                      </a:r>
                      <a:r>
                        <a:rPr lang="en-US" sz="4400" b="1" baseline="0" dirty="0" smtClean="0">
                          <a:latin typeface="Times New Roman" panose="02020603050405020304" pitchFamily="18" charset="0"/>
                          <a:cs typeface="Times New Roman" panose="02020603050405020304" pitchFamily="18" charset="0"/>
                        </a:rPr>
                        <a:t> PHẨM</a:t>
                      </a:r>
                      <a:endParaRPr lang="en-US" sz="44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sz="4400" b="1" dirty="0" smtClean="0">
                          <a:latin typeface="Times New Roman" panose="02020603050405020304" pitchFamily="18" charset="0"/>
                          <a:cs typeface="Times New Roman" panose="02020603050405020304" pitchFamily="18" charset="0"/>
                        </a:rPr>
                        <a:t>ĐỀ</a:t>
                      </a:r>
                      <a:r>
                        <a:rPr lang="en-US" sz="4400" b="1" baseline="0" dirty="0" smtClean="0">
                          <a:latin typeface="Times New Roman" panose="02020603050405020304" pitchFamily="18" charset="0"/>
                          <a:cs typeface="Times New Roman" panose="02020603050405020304" pitchFamily="18" charset="0"/>
                        </a:rPr>
                        <a:t> TÀI</a:t>
                      </a:r>
                      <a:endParaRPr lang="en-US" sz="44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sz="4400" b="1" dirty="0" smtClean="0">
                          <a:latin typeface="Times New Roman" panose="02020603050405020304" pitchFamily="18" charset="0"/>
                          <a:cs typeface="Times New Roman" panose="02020603050405020304" pitchFamily="18" charset="0"/>
                        </a:rPr>
                        <a:t>CHỦ</a:t>
                      </a:r>
                      <a:r>
                        <a:rPr lang="en-US" sz="4400" b="1" baseline="0" dirty="0" smtClean="0">
                          <a:latin typeface="Times New Roman" panose="02020603050405020304" pitchFamily="18" charset="0"/>
                          <a:cs typeface="Times New Roman" panose="02020603050405020304" pitchFamily="18" charset="0"/>
                        </a:rPr>
                        <a:t> ĐỀ</a:t>
                      </a:r>
                      <a:endParaRPr lang="en-US" sz="44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sz="4400" b="1" dirty="0" smtClean="0">
                          <a:latin typeface="Times New Roman" panose="02020603050405020304" pitchFamily="18" charset="0"/>
                          <a:cs typeface="Times New Roman" panose="02020603050405020304" pitchFamily="18" charset="0"/>
                        </a:rPr>
                        <a:t>CHI TIẾT</a:t>
                      </a:r>
                      <a:r>
                        <a:rPr lang="en-US" sz="4400" b="1" baseline="0" dirty="0" smtClean="0">
                          <a:latin typeface="Times New Roman" panose="02020603050405020304" pitchFamily="18" charset="0"/>
                          <a:cs typeface="Times New Roman" panose="02020603050405020304" pitchFamily="18" charset="0"/>
                        </a:rPr>
                        <a:t> TIÊU BIỂU</a:t>
                      </a:r>
                      <a:endParaRPr lang="en-US" sz="44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extLst>
                  <a:ext uri="{0D108BD9-81ED-4DB2-BD59-A6C34878D82A}">
                    <a16:rowId xmlns:a16="http://schemas.microsoft.com/office/drawing/2014/main" val="1513676974"/>
                  </a:ext>
                </a:extLst>
              </a:tr>
              <a:tr h="1371600">
                <a:tc>
                  <a:txBody>
                    <a:bodyPr/>
                    <a:lstStyle/>
                    <a:p>
                      <a:r>
                        <a:rPr lang="en-US" sz="4400" dirty="0" err="1" smtClean="0">
                          <a:latin typeface="Times New Roman" panose="02020603050405020304" pitchFamily="18" charset="0"/>
                          <a:cs typeface="Times New Roman" panose="02020603050405020304" pitchFamily="18" charset="0"/>
                        </a:rPr>
                        <a:t>Gió</a:t>
                      </a:r>
                      <a:r>
                        <a:rPr lang="en-US" sz="4400" baseline="0" dirty="0" smtClean="0">
                          <a:latin typeface="Times New Roman" panose="02020603050405020304" pitchFamily="18" charset="0"/>
                          <a:cs typeface="Times New Roman" panose="02020603050405020304" pitchFamily="18" charset="0"/>
                        </a:rPr>
                        <a:t> </a:t>
                      </a:r>
                      <a:r>
                        <a:rPr lang="en-US" sz="4400" baseline="0" dirty="0" err="1" smtClean="0">
                          <a:latin typeface="Times New Roman" panose="02020603050405020304" pitchFamily="18" charset="0"/>
                          <a:cs typeface="Times New Roman" panose="02020603050405020304" pitchFamily="18" charset="0"/>
                        </a:rPr>
                        <a:t>lạnh</a:t>
                      </a:r>
                      <a:r>
                        <a:rPr lang="en-US" sz="4400" baseline="0" dirty="0" smtClean="0">
                          <a:latin typeface="Times New Roman" panose="02020603050405020304" pitchFamily="18" charset="0"/>
                          <a:cs typeface="Times New Roman" panose="02020603050405020304" pitchFamily="18" charset="0"/>
                        </a:rPr>
                        <a:t> đầu </a:t>
                      </a:r>
                      <a:r>
                        <a:rPr lang="en-US" sz="4400" baseline="0" dirty="0" err="1" smtClean="0">
                          <a:latin typeface="Times New Roman" panose="02020603050405020304" pitchFamily="18" charset="0"/>
                          <a:cs typeface="Times New Roman" panose="02020603050405020304" pitchFamily="18" charset="0"/>
                        </a:rPr>
                        <a:t>mùa</a:t>
                      </a:r>
                      <a:endParaRPr lang="en-US" sz="4400" dirty="0">
                        <a:latin typeface="Times New Roman" panose="02020603050405020304" pitchFamily="18" charset="0"/>
                        <a:cs typeface="Times New Roman" panose="02020603050405020304" pitchFamily="18" charset="0"/>
                      </a:endParaRPr>
                    </a:p>
                  </a:txBody>
                  <a:tcPr anchor="ctr"/>
                </a:tc>
                <a:tc>
                  <a:txBody>
                    <a:bodyPr/>
                    <a:lstStyle/>
                    <a:p>
                      <a:endParaRPr lang="en-US" sz="4400" dirty="0">
                        <a:latin typeface="Times New Roman" panose="02020603050405020304" pitchFamily="18" charset="0"/>
                        <a:cs typeface="Times New Roman" panose="02020603050405020304" pitchFamily="18" charset="0"/>
                      </a:endParaRPr>
                    </a:p>
                  </a:txBody>
                  <a:tcPr/>
                </a:tc>
                <a:tc>
                  <a:txBody>
                    <a:bodyPr/>
                    <a:lstStyle/>
                    <a:p>
                      <a:endParaRPr lang="en-US" sz="4400" dirty="0">
                        <a:latin typeface="Times New Roman" panose="02020603050405020304" pitchFamily="18" charset="0"/>
                        <a:cs typeface="Times New Roman" panose="02020603050405020304" pitchFamily="18" charset="0"/>
                      </a:endParaRPr>
                    </a:p>
                  </a:txBody>
                  <a:tcPr/>
                </a:tc>
                <a:tc>
                  <a:txBody>
                    <a:bodyPr/>
                    <a:lstStyle/>
                    <a:p>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7690927"/>
                  </a:ext>
                </a:extLst>
              </a:tr>
              <a:tr h="1295400">
                <a:tc>
                  <a:txBody>
                    <a:bodyPr/>
                    <a:lstStyle/>
                    <a:p>
                      <a:r>
                        <a:rPr lang="en-US" sz="4400" dirty="0" err="1" smtClean="0">
                          <a:latin typeface="Times New Roman" panose="02020603050405020304" pitchFamily="18" charset="0"/>
                          <a:cs typeface="Times New Roman" panose="02020603050405020304" pitchFamily="18" charset="0"/>
                        </a:rPr>
                        <a:t>Tuổi</a:t>
                      </a:r>
                      <a:r>
                        <a:rPr lang="en-US" sz="4400" baseline="0" dirty="0" smtClean="0">
                          <a:latin typeface="Times New Roman" panose="02020603050405020304" pitchFamily="18" charset="0"/>
                          <a:cs typeface="Times New Roman" panose="02020603050405020304" pitchFamily="18" charset="0"/>
                        </a:rPr>
                        <a:t> </a:t>
                      </a:r>
                      <a:r>
                        <a:rPr lang="en-US" sz="4400" baseline="0" dirty="0" err="1" smtClean="0">
                          <a:latin typeface="Times New Roman" panose="02020603050405020304" pitchFamily="18" charset="0"/>
                          <a:cs typeface="Times New Roman" panose="02020603050405020304" pitchFamily="18" charset="0"/>
                        </a:rPr>
                        <a:t>thơ</a:t>
                      </a:r>
                      <a:r>
                        <a:rPr lang="en-US" sz="4400" baseline="0" dirty="0" smtClean="0">
                          <a:latin typeface="Times New Roman" panose="02020603050405020304" pitchFamily="18" charset="0"/>
                          <a:cs typeface="Times New Roman" panose="02020603050405020304" pitchFamily="18" charset="0"/>
                        </a:rPr>
                        <a:t> </a:t>
                      </a:r>
                      <a:r>
                        <a:rPr lang="en-US" sz="4400" baseline="0" dirty="0" err="1" smtClean="0">
                          <a:latin typeface="Times New Roman" panose="02020603050405020304" pitchFamily="18" charset="0"/>
                          <a:cs typeface="Times New Roman" panose="02020603050405020304" pitchFamily="18" charset="0"/>
                        </a:rPr>
                        <a:t>tôi</a:t>
                      </a:r>
                      <a:endParaRPr lang="en-US" sz="4400" dirty="0">
                        <a:latin typeface="Times New Roman" panose="02020603050405020304" pitchFamily="18" charset="0"/>
                        <a:cs typeface="Times New Roman" panose="02020603050405020304" pitchFamily="18" charset="0"/>
                      </a:endParaRPr>
                    </a:p>
                  </a:txBody>
                  <a:tcPr anchor="ctr"/>
                </a:tc>
                <a:tc>
                  <a:txBody>
                    <a:bodyPr/>
                    <a:lstStyle/>
                    <a:p>
                      <a:endParaRPr lang="en-US" sz="4400" dirty="0">
                        <a:latin typeface="Times New Roman" panose="02020603050405020304" pitchFamily="18" charset="0"/>
                        <a:cs typeface="Times New Roman" panose="02020603050405020304" pitchFamily="18" charset="0"/>
                      </a:endParaRPr>
                    </a:p>
                  </a:txBody>
                  <a:tcPr/>
                </a:tc>
                <a:tc>
                  <a:txBody>
                    <a:bodyPr/>
                    <a:lstStyle/>
                    <a:p>
                      <a:endParaRPr lang="en-US" sz="4400" dirty="0">
                        <a:latin typeface="Times New Roman" panose="02020603050405020304" pitchFamily="18" charset="0"/>
                        <a:cs typeface="Times New Roman" panose="02020603050405020304" pitchFamily="18" charset="0"/>
                      </a:endParaRPr>
                    </a:p>
                  </a:txBody>
                  <a:tcPr/>
                </a:tc>
                <a:tc>
                  <a:txBody>
                    <a:bodyPr/>
                    <a:lstStyle/>
                    <a:p>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0962748"/>
                  </a:ext>
                </a:extLst>
              </a:tr>
              <a:tr h="1729359">
                <a:tc>
                  <a:txBody>
                    <a:bodyPr/>
                    <a:lstStyle/>
                    <a:p>
                      <a:r>
                        <a:rPr lang="en-US" sz="4400" dirty="0" err="1" smtClean="0">
                          <a:latin typeface="Times New Roman" panose="02020603050405020304" pitchFamily="18" charset="0"/>
                          <a:cs typeface="Times New Roman" panose="02020603050405020304" pitchFamily="18" charset="0"/>
                        </a:rPr>
                        <a:t>Chiếc</a:t>
                      </a:r>
                      <a:r>
                        <a:rPr lang="en-US" sz="4400" baseline="0" dirty="0" smtClean="0">
                          <a:latin typeface="Times New Roman" panose="02020603050405020304" pitchFamily="18" charset="0"/>
                          <a:cs typeface="Times New Roman" panose="02020603050405020304" pitchFamily="18" charset="0"/>
                        </a:rPr>
                        <a:t> </a:t>
                      </a:r>
                      <a:r>
                        <a:rPr lang="en-US" sz="4400" baseline="0" dirty="0" err="1" smtClean="0">
                          <a:latin typeface="Times New Roman" panose="02020603050405020304" pitchFamily="18" charset="0"/>
                          <a:cs typeface="Times New Roman" panose="02020603050405020304" pitchFamily="18" charset="0"/>
                        </a:rPr>
                        <a:t>lá</a:t>
                      </a:r>
                      <a:r>
                        <a:rPr lang="en-US" sz="4400" baseline="0" dirty="0" smtClean="0">
                          <a:latin typeface="Times New Roman" panose="02020603050405020304" pitchFamily="18" charset="0"/>
                          <a:cs typeface="Times New Roman" panose="02020603050405020304" pitchFamily="18" charset="0"/>
                        </a:rPr>
                        <a:t> cuối </a:t>
                      </a:r>
                      <a:r>
                        <a:rPr lang="en-US" sz="4400" baseline="0" dirty="0" err="1" smtClean="0">
                          <a:latin typeface="Times New Roman" panose="02020603050405020304" pitchFamily="18" charset="0"/>
                          <a:cs typeface="Times New Roman" panose="02020603050405020304" pitchFamily="18" charset="0"/>
                        </a:rPr>
                        <a:t>cùng</a:t>
                      </a:r>
                      <a:endParaRPr lang="en-US" sz="4400" dirty="0">
                        <a:latin typeface="Times New Roman" panose="02020603050405020304" pitchFamily="18" charset="0"/>
                        <a:cs typeface="Times New Roman" panose="02020603050405020304" pitchFamily="18" charset="0"/>
                      </a:endParaRPr>
                    </a:p>
                  </a:txBody>
                  <a:tcPr anchor="ctr"/>
                </a:tc>
                <a:tc>
                  <a:txBody>
                    <a:bodyPr/>
                    <a:lstStyle/>
                    <a:p>
                      <a:endParaRPr lang="en-US" sz="4400">
                        <a:latin typeface="Times New Roman" panose="02020603050405020304" pitchFamily="18" charset="0"/>
                        <a:cs typeface="Times New Roman" panose="02020603050405020304" pitchFamily="18" charset="0"/>
                      </a:endParaRPr>
                    </a:p>
                  </a:txBody>
                  <a:tcPr/>
                </a:tc>
                <a:tc>
                  <a:txBody>
                    <a:bodyPr/>
                    <a:lstStyle/>
                    <a:p>
                      <a:endParaRPr lang="en-US" sz="4400" dirty="0">
                        <a:latin typeface="Times New Roman" panose="02020603050405020304" pitchFamily="18" charset="0"/>
                        <a:cs typeface="Times New Roman" panose="02020603050405020304" pitchFamily="18" charset="0"/>
                      </a:endParaRPr>
                    </a:p>
                  </a:txBody>
                  <a:tcPr/>
                </a:tc>
                <a:tc>
                  <a:txBody>
                    <a:bodyPr/>
                    <a:lstStyle/>
                    <a:p>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88859102"/>
                  </a:ext>
                </a:extLst>
              </a:tr>
            </a:tbl>
          </a:graphicData>
        </a:graphic>
      </p:graphicFrame>
      <p:sp>
        <p:nvSpPr>
          <p:cNvPr id="4" name="TextBox 3"/>
          <p:cNvSpPr txBox="1"/>
          <p:nvPr/>
        </p:nvSpPr>
        <p:spPr>
          <a:xfrm>
            <a:off x="384587" y="404336"/>
            <a:ext cx="5101813"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Câu</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smtClean="0">
                <a:solidFill>
                  <a:srgbClr val="0070C0"/>
                </a:solidFill>
                <a:latin typeface="Times New Roman" panose="02020603050405020304" pitchFamily="18" charset="0"/>
                <a:cs typeface="Times New Roman" panose="02020603050405020304" pitchFamily="18" charset="0"/>
              </a:rPr>
              <a:t>1 SGK/ tr. 25</a:t>
            </a:r>
            <a:endParaRPr lang="en-US" sz="4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25304641"/>
              </p:ext>
            </p:extLst>
          </p:nvPr>
        </p:nvGraphicFramePr>
        <p:xfrm>
          <a:off x="381000" y="830997"/>
          <a:ext cx="17449800" cy="8778240"/>
        </p:xfrm>
        <a:graphic>
          <a:graphicData uri="http://schemas.openxmlformats.org/drawingml/2006/table">
            <a:tbl>
              <a:tblPr firstRow="1" firstCol="1" bandRow="1" bandCol="1"/>
              <a:tblGrid>
                <a:gridCol w="2514600">
                  <a:extLst>
                    <a:ext uri="{9D8B030D-6E8A-4147-A177-3AD203B41FA5}">
                      <a16:colId xmlns:a16="http://schemas.microsoft.com/office/drawing/2014/main" val="670522951"/>
                    </a:ext>
                  </a:extLst>
                </a:gridCol>
                <a:gridCol w="3124200">
                  <a:extLst>
                    <a:ext uri="{9D8B030D-6E8A-4147-A177-3AD203B41FA5}">
                      <a16:colId xmlns:a16="http://schemas.microsoft.com/office/drawing/2014/main" val="3796037084"/>
                    </a:ext>
                  </a:extLst>
                </a:gridCol>
                <a:gridCol w="3581400">
                  <a:extLst>
                    <a:ext uri="{9D8B030D-6E8A-4147-A177-3AD203B41FA5}">
                      <a16:colId xmlns:a16="http://schemas.microsoft.com/office/drawing/2014/main" val="3817576802"/>
                    </a:ext>
                  </a:extLst>
                </a:gridCol>
                <a:gridCol w="8229600">
                  <a:extLst>
                    <a:ext uri="{9D8B030D-6E8A-4147-A177-3AD203B41FA5}">
                      <a16:colId xmlns:a16="http://schemas.microsoft.com/office/drawing/2014/main" val="180730757"/>
                    </a:ext>
                  </a:extLst>
                </a:gridCol>
              </a:tblGrid>
              <a:tr h="751290">
                <a:tc>
                  <a:txBody>
                    <a:bodyPr/>
                    <a:lstStyle/>
                    <a:p>
                      <a:pPr algn="ctr">
                        <a:spcAft>
                          <a:spcPts val="0"/>
                        </a:spcAft>
                        <a:tabLst>
                          <a:tab pos="90170" algn="l"/>
                          <a:tab pos="180340" algn="l"/>
                        </a:tabLst>
                      </a:pPr>
                      <a:r>
                        <a:rPr lang="en-US" sz="4800" b="1" dirty="0" err="1">
                          <a:solidFill>
                            <a:srgbClr val="FF0000"/>
                          </a:solidFill>
                          <a:effectLst/>
                          <a:latin typeface="Times New Roman" panose="02020603050405020304" pitchFamily="18" charset="0"/>
                          <a:ea typeface="Times New Roman" panose="02020603050405020304" pitchFamily="18" charset="0"/>
                        </a:rPr>
                        <a:t>Tác</a:t>
                      </a:r>
                      <a:r>
                        <a:rPr lang="en-US" sz="4800" b="1" dirty="0">
                          <a:solidFill>
                            <a:srgbClr val="FF0000"/>
                          </a:solidFill>
                          <a:effectLst/>
                          <a:latin typeface="Times New Roman" panose="02020603050405020304" pitchFamily="18" charset="0"/>
                          <a:ea typeface="Times New Roman" panose="02020603050405020304" pitchFamily="18" charset="0"/>
                        </a:rPr>
                        <a:t> </a:t>
                      </a:r>
                      <a:r>
                        <a:rPr lang="en-US" sz="4800" b="1" dirty="0" err="1">
                          <a:solidFill>
                            <a:srgbClr val="FF0000"/>
                          </a:solidFill>
                          <a:effectLst/>
                          <a:latin typeface="Times New Roman" panose="02020603050405020304" pitchFamily="18" charset="0"/>
                          <a:ea typeface="Times New Roman" panose="02020603050405020304" pitchFamily="18" charset="0"/>
                        </a:rPr>
                        <a:t>phẩm</a:t>
                      </a:r>
                      <a:endParaRPr lang="en-US" sz="48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0170" algn="l"/>
                          <a:tab pos="180340" algn="l"/>
                        </a:tabLst>
                      </a:pPr>
                      <a:r>
                        <a:rPr lang="en-US" sz="4800" b="1" dirty="0">
                          <a:solidFill>
                            <a:srgbClr val="FF0000"/>
                          </a:solidFill>
                          <a:effectLst/>
                          <a:latin typeface="Times New Roman" panose="02020603050405020304" pitchFamily="18" charset="0"/>
                          <a:ea typeface="Times New Roman" panose="02020603050405020304" pitchFamily="18" charset="0"/>
                        </a:rPr>
                        <a:t>Đề </a:t>
                      </a:r>
                      <a:r>
                        <a:rPr lang="en-US" sz="4800" b="1" dirty="0" err="1">
                          <a:solidFill>
                            <a:srgbClr val="FF0000"/>
                          </a:solidFill>
                          <a:effectLst/>
                          <a:latin typeface="Times New Roman" panose="02020603050405020304" pitchFamily="18" charset="0"/>
                          <a:ea typeface="Times New Roman" panose="02020603050405020304" pitchFamily="18" charset="0"/>
                        </a:rPr>
                        <a:t>tài</a:t>
                      </a:r>
                      <a:endParaRPr lang="en-US" sz="48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0170" algn="l"/>
                          <a:tab pos="180340" algn="l"/>
                        </a:tabLst>
                      </a:pPr>
                      <a:r>
                        <a:rPr lang="en-US" sz="4800" b="1" dirty="0" err="1">
                          <a:solidFill>
                            <a:srgbClr val="FF0000"/>
                          </a:solidFill>
                          <a:effectLst/>
                          <a:latin typeface="Times New Roman" panose="02020603050405020304" pitchFamily="18" charset="0"/>
                          <a:ea typeface="Times New Roman" panose="02020603050405020304" pitchFamily="18" charset="0"/>
                        </a:rPr>
                        <a:t>Chủ</a:t>
                      </a:r>
                      <a:r>
                        <a:rPr lang="en-US" sz="4800" b="1" dirty="0">
                          <a:solidFill>
                            <a:srgbClr val="FF0000"/>
                          </a:solidFill>
                          <a:effectLst/>
                          <a:latin typeface="Times New Roman" panose="02020603050405020304" pitchFamily="18" charset="0"/>
                          <a:ea typeface="Times New Roman" panose="02020603050405020304" pitchFamily="18" charset="0"/>
                        </a:rPr>
                        <a:t> </a:t>
                      </a:r>
                      <a:r>
                        <a:rPr lang="en-US" sz="4800" b="1" dirty="0" err="1">
                          <a:solidFill>
                            <a:srgbClr val="FF0000"/>
                          </a:solidFill>
                          <a:effectLst/>
                          <a:latin typeface="Times New Roman" panose="02020603050405020304" pitchFamily="18" charset="0"/>
                          <a:ea typeface="Times New Roman" panose="02020603050405020304" pitchFamily="18" charset="0"/>
                        </a:rPr>
                        <a:t>đề</a:t>
                      </a:r>
                      <a:endParaRPr lang="en-US" sz="48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0170" algn="l"/>
                          <a:tab pos="180340" algn="l"/>
                        </a:tabLst>
                      </a:pPr>
                      <a:r>
                        <a:rPr lang="en-US" sz="4800" b="1" dirty="0">
                          <a:solidFill>
                            <a:schemeClr val="tx1"/>
                          </a:solidFill>
                          <a:effectLst/>
                          <a:latin typeface="Times New Roman" panose="02020603050405020304" pitchFamily="18" charset="0"/>
                          <a:ea typeface="Times New Roman" panose="02020603050405020304" pitchFamily="18" charset="0"/>
                        </a:rPr>
                        <a:t>Chi </a:t>
                      </a:r>
                      <a:r>
                        <a:rPr lang="en-US" sz="4800" b="1" dirty="0" err="1">
                          <a:solidFill>
                            <a:schemeClr val="tx1"/>
                          </a:solidFill>
                          <a:effectLst/>
                          <a:latin typeface="Times New Roman" panose="02020603050405020304" pitchFamily="18" charset="0"/>
                          <a:ea typeface="Times New Roman" panose="02020603050405020304" pitchFamily="18" charset="0"/>
                        </a:rPr>
                        <a:t>tiết</a:t>
                      </a:r>
                      <a:r>
                        <a:rPr lang="en-US" sz="4800" b="1" dirty="0">
                          <a:solidFill>
                            <a:schemeClr val="tx1"/>
                          </a:solidFill>
                          <a:effectLst/>
                          <a:latin typeface="Times New Roman" panose="02020603050405020304" pitchFamily="18" charset="0"/>
                          <a:ea typeface="Times New Roman" panose="02020603050405020304" pitchFamily="18" charset="0"/>
                        </a:rPr>
                        <a:t> </a:t>
                      </a:r>
                      <a:r>
                        <a:rPr lang="en-US" sz="4800" b="1" dirty="0" err="1">
                          <a:solidFill>
                            <a:schemeClr val="tx1"/>
                          </a:solidFill>
                          <a:effectLst/>
                          <a:latin typeface="Times New Roman" panose="02020603050405020304" pitchFamily="18" charset="0"/>
                          <a:ea typeface="Times New Roman" panose="02020603050405020304" pitchFamily="18" charset="0"/>
                        </a:rPr>
                        <a:t>tiêu</a:t>
                      </a:r>
                      <a:r>
                        <a:rPr lang="en-US" sz="4800" b="1" dirty="0">
                          <a:solidFill>
                            <a:schemeClr val="tx1"/>
                          </a:solidFill>
                          <a:effectLst/>
                          <a:latin typeface="Times New Roman" panose="02020603050405020304" pitchFamily="18" charset="0"/>
                          <a:ea typeface="Times New Roman" panose="02020603050405020304" pitchFamily="18" charset="0"/>
                        </a:rPr>
                        <a:t> </a:t>
                      </a:r>
                      <a:r>
                        <a:rPr lang="en-US" sz="4800" b="1" dirty="0" err="1">
                          <a:solidFill>
                            <a:schemeClr val="tx1"/>
                          </a:solidFill>
                          <a:effectLst/>
                          <a:latin typeface="Times New Roman" panose="02020603050405020304" pitchFamily="18" charset="0"/>
                          <a:ea typeface="Times New Roman" panose="02020603050405020304" pitchFamily="18" charset="0"/>
                        </a:rPr>
                        <a:t>biểu</a:t>
                      </a:r>
                      <a:endParaRPr lang="en-US" sz="4800" dirty="0">
                        <a:solidFill>
                          <a:schemeClr val="tx1"/>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433807"/>
                  </a:ext>
                </a:extLst>
              </a:tr>
              <a:tr h="6761613">
                <a:tc>
                  <a:txBody>
                    <a:bodyPr/>
                    <a:lstStyle/>
                    <a:p>
                      <a:pPr algn="l">
                        <a:spcAft>
                          <a:spcPts val="0"/>
                        </a:spcAft>
                        <a:tabLst>
                          <a:tab pos="90170" algn="l"/>
                          <a:tab pos="180340" algn="l"/>
                        </a:tabLst>
                      </a:pPr>
                      <a:r>
                        <a:rPr lang="en-US" sz="4800" i="1" dirty="0" err="1">
                          <a:solidFill>
                            <a:srgbClr val="FF0000"/>
                          </a:solidFill>
                          <a:effectLst/>
                          <a:latin typeface="Times New Roman" panose="02020603050405020304" pitchFamily="18" charset="0"/>
                          <a:ea typeface="Times New Roman" panose="02020603050405020304" pitchFamily="18" charset="0"/>
                        </a:rPr>
                        <a:t>Gió</a:t>
                      </a:r>
                      <a:r>
                        <a:rPr lang="en-US" sz="4800" i="1" dirty="0">
                          <a:solidFill>
                            <a:srgbClr val="FF0000"/>
                          </a:solidFill>
                          <a:effectLst/>
                          <a:latin typeface="Times New Roman" panose="02020603050405020304" pitchFamily="18" charset="0"/>
                          <a:ea typeface="Times New Roman" panose="02020603050405020304" pitchFamily="18" charset="0"/>
                        </a:rPr>
                        <a:t> </a:t>
                      </a:r>
                      <a:r>
                        <a:rPr lang="en-US" sz="4800" i="1" dirty="0" err="1">
                          <a:solidFill>
                            <a:srgbClr val="FF0000"/>
                          </a:solidFill>
                          <a:effectLst/>
                          <a:latin typeface="Times New Roman" panose="02020603050405020304" pitchFamily="18" charset="0"/>
                          <a:ea typeface="Times New Roman" panose="02020603050405020304" pitchFamily="18" charset="0"/>
                        </a:rPr>
                        <a:t>lạnh</a:t>
                      </a:r>
                      <a:r>
                        <a:rPr lang="en-US" sz="4800" i="1" dirty="0">
                          <a:solidFill>
                            <a:srgbClr val="FF0000"/>
                          </a:solidFill>
                          <a:effectLst/>
                          <a:latin typeface="Times New Roman" panose="02020603050405020304" pitchFamily="18" charset="0"/>
                          <a:ea typeface="Times New Roman" panose="02020603050405020304" pitchFamily="18" charset="0"/>
                        </a:rPr>
                        <a:t> </a:t>
                      </a:r>
                      <a:r>
                        <a:rPr lang="en-US" sz="4800" i="1" dirty="0" err="1">
                          <a:solidFill>
                            <a:srgbClr val="FF0000"/>
                          </a:solidFill>
                          <a:effectLst/>
                          <a:latin typeface="Times New Roman" panose="02020603050405020304" pitchFamily="18" charset="0"/>
                          <a:ea typeface="Times New Roman" panose="02020603050405020304" pitchFamily="18" charset="0"/>
                        </a:rPr>
                        <a:t>đầu</a:t>
                      </a:r>
                      <a:r>
                        <a:rPr lang="en-US" sz="4800" i="1" dirty="0">
                          <a:solidFill>
                            <a:srgbClr val="FF0000"/>
                          </a:solidFill>
                          <a:effectLst/>
                          <a:latin typeface="Times New Roman" panose="02020603050405020304" pitchFamily="18" charset="0"/>
                          <a:ea typeface="Times New Roman" panose="02020603050405020304" pitchFamily="18" charset="0"/>
                        </a:rPr>
                        <a:t> </a:t>
                      </a:r>
                      <a:r>
                        <a:rPr lang="en-US" sz="4800" i="1" dirty="0" err="1">
                          <a:solidFill>
                            <a:srgbClr val="FF0000"/>
                          </a:solidFill>
                          <a:effectLst/>
                          <a:latin typeface="Times New Roman" panose="02020603050405020304" pitchFamily="18" charset="0"/>
                          <a:ea typeface="Times New Roman" panose="02020603050405020304" pitchFamily="18" charset="0"/>
                        </a:rPr>
                        <a:t>mùa</a:t>
                      </a:r>
                      <a:endParaRPr lang="en-US" sz="4800" dirty="0">
                        <a:solidFill>
                          <a:srgbClr val="FF0000"/>
                        </a:solidFill>
                        <a:effectLst/>
                        <a:latin typeface="Times New Roman" panose="02020603050405020304" pitchFamily="18" charset="0"/>
                        <a:ea typeface="Times New Roman" panose="02020603050405020304" pitchFamily="18" charset="0"/>
                      </a:endParaRPr>
                    </a:p>
                    <a:p>
                      <a:pPr algn="l">
                        <a:spcAft>
                          <a:spcPts val="0"/>
                        </a:spcAft>
                        <a:tabLst>
                          <a:tab pos="90170" algn="l"/>
                          <a:tab pos="180340" algn="l"/>
                        </a:tabLst>
                      </a:pPr>
                      <a:r>
                        <a:rPr lang="en-US" sz="4800" dirty="0">
                          <a:solidFill>
                            <a:srgbClr val="FF0000"/>
                          </a:solidFill>
                          <a:effectLst/>
                          <a:latin typeface="Times New Roman" panose="02020603050405020304" pitchFamily="18" charset="0"/>
                          <a:ea typeface="Times New Roman" panose="02020603050405020304" pitchFamily="18" charset="0"/>
                        </a:rPr>
                        <a:t> </a:t>
                      </a: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0170" algn="l"/>
                          <a:tab pos="180340" algn="l"/>
                        </a:tabLst>
                      </a:pP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smtClean="0">
                          <a:solidFill>
                            <a:srgbClr val="FF0000"/>
                          </a:solidFill>
                          <a:effectLst/>
                          <a:latin typeface="Times New Roman" panose="02020603050405020304" pitchFamily="18" charset="0"/>
                          <a:ea typeface="Times New Roman" panose="02020603050405020304" pitchFamily="18" charset="0"/>
                        </a:rPr>
                        <a:t>Viết</a:t>
                      </a:r>
                      <a:r>
                        <a:rPr lang="en-US" sz="4800" dirty="0" smtClean="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về</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việc</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cho</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áo</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và</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cho</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vay</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tiền</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mua</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áo</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của</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hai</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gia</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đình</a:t>
                      </a:r>
                      <a:r>
                        <a:rPr lang="en-US" sz="4800" dirty="0">
                          <a:solidFill>
                            <a:srgbClr val="FF0000"/>
                          </a:solidFill>
                          <a:effectLst/>
                          <a:latin typeface="Times New Roman" panose="02020603050405020304" pitchFamily="18" charset="0"/>
                          <a:ea typeface="Times New Roman" panose="02020603050405020304" pitchFamily="18" charset="0"/>
                        </a:rPr>
                        <a:t> ở </a:t>
                      </a:r>
                      <a:r>
                        <a:rPr lang="en-US" sz="4800" dirty="0" err="1">
                          <a:solidFill>
                            <a:srgbClr val="FF0000"/>
                          </a:solidFill>
                          <a:effectLst/>
                          <a:latin typeface="Times New Roman" panose="02020603050405020304" pitchFamily="18" charset="0"/>
                          <a:ea typeface="Times New Roman" panose="02020603050405020304" pitchFamily="18" charset="0"/>
                        </a:rPr>
                        <a:t>một</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smtClean="0">
                          <a:solidFill>
                            <a:srgbClr val="FF0000"/>
                          </a:solidFill>
                          <a:effectLst/>
                          <a:latin typeface="Times New Roman" panose="02020603050405020304" pitchFamily="18" charset="0"/>
                          <a:ea typeface="Times New Roman" panose="02020603050405020304" pitchFamily="18" charset="0"/>
                        </a:rPr>
                        <a:t>phố</a:t>
                      </a:r>
                      <a:r>
                        <a:rPr lang="en-US" sz="4800" baseline="0" dirty="0">
                          <a:solidFill>
                            <a:srgbClr val="FF0000"/>
                          </a:solidFill>
                          <a:effectLst/>
                          <a:latin typeface="Times New Roman" panose="02020603050405020304" pitchFamily="18" charset="0"/>
                          <a:ea typeface="Times New Roman" panose="02020603050405020304" pitchFamily="18" charset="0"/>
                        </a:rPr>
                        <a:t> </a:t>
                      </a:r>
                      <a:r>
                        <a:rPr lang="en-US" sz="4800" baseline="0" dirty="0" err="1" smtClean="0">
                          <a:solidFill>
                            <a:srgbClr val="FF0000"/>
                          </a:solidFill>
                          <a:effectLst/>
                          <a:latin typeface="Times New Roman" panose="02020603050405020304" pitchFamily="18" charset="0"/>
                          <a:ea typeface="Times New Roman" panose="02020603050405020304" pitchFamily="18" charset="0"/>
                        </a:rPr>
                        <a:t>chợ</a:t>
                      </a:r>
                      <a:r>
                        <a:rPr lang="en-US" sz="4800" dirty="0" smtClean="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nghèo</a:t>
                      </a:r>
                      <a:endParaRPr lang="en-US" sz="48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4800" dirty="0">
                          <a:solidFill>
                            <a:srgbClr val="FF0000"/>
                          </a:solidFill>
                          <a:effectLst/>
                          <a:latin typeface="Times New Roman" panose="02020603050405020304" pitchFamily="18" charset="0"/>
                          <a:ea typeface="MS Mincho"/>
                        </a:rPr>
                        <a:t>-  Ca </a:t>
                      </a:r>
                      <a:r>
                        <a:rPr lang="en-US" sz="4800" dirty="0" err="1">
                          <a:solidFill>
                            <a:srgbClr val="FF0000"/>
                          </a:solidFill>
                          <a:effectLst/>
                          <a:latin typeface="Times New Roman" panose="02020603050405020304" pitchFamily="18" charset="0"/>
                          <a:ea typeface="MS Mincho"/>
                        </a:rPr>
                        <a:t>ngợi</a:t>
                      </a:r>
                      <a:r>
                        <a:rPr lang="en-US" sz="4800" dirty="0">
                          <a:solidFill>
                            <a:srgbClr val="FF0000"/>
                          </a:solidFill>
                          <a:effectLst/>
                          <a:latin typeface="Times New Roman" panose="02020603050405020304" pitchFamily="18" charset="0"/>
                          <a:ea typeface="MS Mincho"/>
                        </a:rPr>
                        <a:t> </a:t>
                      </a:r>
                      <a:r>
                        <a:rPr lang="en-US" sz="4800" dirty="0" err="1">
                          <a:solidFill>
                            <a:srgbClr val="FF0000"/>
                          </a:solidFill>
                          <a:effectLst/>
                          <a:latin typeface="Times New Roman" panose="02020603050405020304" pitchFamily="18" charset="0"/>
                          <a:ea typeface="MS Mincho"/>
                        </a:rPr>
                        <a:t>tình</a:t>
                      </a:r>
                      <a:r>
                        <a:rPr lang="en-US" sz="4800" dirty="0">
                          <a:solidFill>
                            <a:srgbClr val="FF0000"/>
                          </a:solidFill>
                          <a:effectLst/>
                          <a:latin typeface="Times New Roman" panose="02020603050405020304" pitchFamily="18" charset="0"/>
                          <a:ea typeface="MS Mincho"/>
                        </a:rPr>
                        <a:t> </a:t>
                      </a:r>
                      <a:r>
                        <a:rPr lang="en-US" sz="4800" dirty="0" err="1">
                          <a:solidFill>
                            <a:srgbClr val="FF0000"/>
                          </a:solidFill>
                          <a:effectLst/>
                          <a:latin typeface="Times New Roman" panose="02020603050405020304" pitchFamily="18" charset="0"/>
                          <a:ea typeface="MS Mincho"/>
                        </a:rPr>
                        <a:t>yêu</a:t>
                      </a:r>
                      <a:r>
                        <a:rPr lang="en-US" sz="4800" dirty="0">
                          <a:solidFill>
                            <a:srgbClr val="FF0000"/>
                          </a:solidFill>
                          <a:effectLst/>
                          <a:latin typeface="Times New Roman" panose="02020603050405020304" pitchFamily="18" charset="0"/>
                          <a:ea typeface="MS Mincho"/>
                        </a:rPr>
                        <a:t> </a:t>
                      </a:r>
                      <a:r>
                        <a:rPr lang="en-US" sz="4800" dirty="0" err="1">
                          <a:solidFill>
                            <a:srgbClr val="FF0000"/>
                          </a:solidFill>
                          <a:effectLst/>
                          <a:latin typeface="Times New Roman" panose="02020603050405020304" pitchFamily="18" charset="0"/>
                          <a:ea typeface="MS Mincho"/>
                        </a:rPr>
                        <a:t>thương</a:t>
                      </a:r>
                      <a:r>
                        <a:rPr lang="en-US" sz="4800" dirty="0">
                          <a:solidFill>
                            <a:srgbClr val="FF0000"/>
                          </a:solidFill>
                          <a:effectLst/>
                          <a:latin typeface="Times New Roman" panose="02020603050405020304" pitchFamily="18" charset="0"/>
                          <a:ea typeface="MS Mincho"/>
                        </a:rPr>
                        <a:t> </a:t>
                      </a:r>
                      <a:r>
                        <a:rPr lang="en-US" sz="4800" dirty="0" err="1" smtClean="0">
                          <a:solidFill>
                            <a:srgbClr val="FF0000"/>
                          </a:solidFill>
                          <a:effectLst/>
                          <a:latin typeface="Times New Roman" panose="02020603050405020304" pitchFamily="18" charset="0"/>
                          <a:ea typeface="MS Mincho"/>
                        </a:rPr>
                        <a:t>sự</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cảm</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thông</a:t>
                      </a:r>
                      <a:r>
                        <a:rPr lang="en-US" sz="4800" baseline="0" dirty="0" smtClean="0">
                          <a:solidFill>
                            <a:srgbClr val="FF0000"/>
                          </a:solidFill>
                          <a:effectLst/>
                          <a:latin typeface="Times New Roman" panose="02020603050405020304" pitchFamily="18" charset="0"/>
                          <a:ea typeface="MS Mincho"/>
                        </a:rPr>
                        <a:t>, </a:t>
                      </a:r>
                      <a:r>
                        <a:rPr lang="en-US" sz="4800" dirty="0" smtClean="0">
                          <a:solidFill>
                            <a:srgbClr val="FF0000"/>
                          </a:solidFill>
                          <a:effectLst/>
                          <a:latin typeface="Times New Roman" panose="02020603050405020304" pitchFamily="18" charset="0"/>
                          <a:ea typeface="MS Mincho"/>
                        </a:rPr>
                        <a:t>chia </a:t>
                      </a:r>
                      <a:r>
                        <a:rPr lang="en-US" sz="4800" dirty="0" err="1">
                          <a:solidFill>
                            <a:srgbClr val="FF0000"/>
                          </a:solidFill>
                          <a:effectLst/>
                          <a:latin typeface="Times New Roman" panose="02020603050405020304" pitchFamily="18" charset="0"/>
                          <a:ea typeface="MS Mincho"/>
                        </a:rPr>
                        <a:t>sẻ</a:t>
                      </a:r>
                      <a:r>
                        <a:rPr lang="en-US" sz="4800" dirty="0">
                          <a:solidFill>
                            <a:srgbClr val="FF0000"/>
                          </a:solidFill>
                          <a:effectLst/>
                          <a:latin typeface="Times New Roman" panose="02020603050405020304" pitchFamily="18" charset="0"/>
                          <a:ea typeface="MS Mincho"/>
                        </a:rPr>
                        <a:t> </a:t>
                      </a:r>
                      <a:r>
                        <a:rPr lang="en-US" sz="4800" dirty="0" smtClean="0">
                          <a:solidFill>
                            <a:srgbClr val="FF0000"/>
                          </a:solidFill>
                          <a:effectLst/>
                          <a:latin typeface="Times New Roman" panose="02020603050405020304" pitchFamily="18" charset="0"/>
                          <a:ea typeface="MS Mincho"/>
                        </a:rPr>
                        <a:t> </a:t>
                      </a:r>
                      <a:r>
                        <a:rPr lang="en-US" sz="4800" dirty="0" err="1">
                          <a:solidFill>
                            <a:srgbClr val="FF0000"/>
                          </a:solidFill>
                          <a:effectLst/>
                          <a:latin typeface="Times New Roman" panose="02020603050405020304" pitchFamily="18" charset="0"/>
                          <a:ea typeface="MS Mincho"/>
                        </a:rPr>
                        <a:t>giúp</a:t>
                      </a:r>
                      <a:r>
                        <a:rPr lang="en-US" sz="4800" dirty="0">
                          <a:solidFill>
                            <a:srgbClr val="FF0000"/>
                          </a:solidFill>
                          <a:effectLst/>
                          <a:latin typeface="Times New Roman" panose="02020603050405020304" pitchFamily="18" charset="0"/>
                          <a:ea typeface="MS Mincho"/>
                        </a:rPr>
                        <a:t> </a:t>
                      </a:r>
                      <a:r>
                        <a:rPr lang="en-US" sz="4800" dirty="0" err="1" smtClean="0">
                          <a:solidFill>
                            <a:srgbClr val="FF0000"/>
                          </a:solidFill>
                          <a:effectLst/>
                          <a:latin typeface="Times New Roman" panose="02020603050405020304" pitchFamily="18" charset="0"/>
                          <a:ea typeface="MS Mincho"/>
                        </a:rPr>
                        <a:t>đỡ</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lẫn</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nhau</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giữa</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người</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với</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người</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trong</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cuộc</a:t>
                      </a:r>
                      <a:r>
                        <a:rPr lang="en-US" sz="4800" baseline="0" dirty="0" smtClean="0">
                          <a:solidFill>
                            <a:srgbClr val="FF0000"/>
                          </a:solidFill>
                          <a:effectLst/>
                          <a:latin typeface="Times New Roman" panose="02020603050405020304" pitchFamily="18" charset="0"/>
                          <a:ea typeface="MS Mincho"/>
                        </a:rPr>
                        <a:t> </a:t>
                      </a:r>
                      <a:r>
                        <a:rPr lang="en-US" sz="4800" baseline="0" dirty="0" err="1" smtClean="0">
                          <a:solidFill>
                            <a:srgbClr val="FF0000"/>
                          </a:solidFill>
                          <a:effectLst/>
                          <a:latin typeface="Times New Roman" panose="02020603050405020304" pitchFamily="18" charset="0"/>
                          <a:ea typeface="MS Mincho"/>
                        </a:rPr>
                        <a:t>sống</a:t>
                      </a:r>
                      <a:endParaRPr lang="en-US" sz="48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buFontTx/>
                        <a:buNone/>
                        <a:tabLst>
                          <a:tab pos="90170" algn="l"/>
                          <a:tab pos="180340" algn="l"/>
                        </a:tabLst>
                      </a:pP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Sơn</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động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lòng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thương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bé</a:t>
                      </a:r>
                      <a:r>
                        <a:rPr lang="en-US" sz="4800" baseline="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Hiên</a:t>
                      </a: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smtClean="0">
                        <a:solidFill>
                          <a:schemeClr val="tx1"/>
                        </a:solidFill>
                        <a:effectLst/>
                        <a:latin typeface="Times New Roman" panose="02020603050405020304" pitchFamily="18" charset="0"/>
                        <a:ea typeface="Times New Roman" panose="02020603050405020304" pitchFamily="18" charset="0"/>
                      </a:endParaRPr>
                    </a:p>
                    <a:p>
                      <a:pPr marL="0" indent="0" algn="l">
                        <a:spcAft>
                          <a:spcPts val="0"/>
                        </a:spcAft>
                        <a:buFontTx/>
                        <a:buNone/>
                        <a:tabLst>
                          <a:tab pos="90170" algn="l"/>
                          <a:tab pos="180340" algn="l"/>
                        </a:tabLst>
                      </a:pP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Chị</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rPr>
                        <a:t>Lan </a:t>
                      </a:r>
                      <a:r>
                        <a:rPr lang="en-US" sz="4800" dirty="0" err="1">
                          <a:solidFill>
                            <a:schemeClr val="tx1"/>
                          </a:solidFill>
                          <a:effectLst/>
                          <a:latin typeface="Times New Roman" panose="02020603050405020304" pitchFamily="18" charset="0"/>
                          <a:ea typeface="Times New Roman" panose="02020603050405020304" pitchFamily="18" charset="0"/>
                        </a:rPr>
                        <a:t>hăm</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hở</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về</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nhà</a:t>
                      </a:r>
                      <a:r>
                        <a:rPr lang="en-US" sz="4800" baseline="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lấy</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áo</a:t>
                      </a: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smtClean="0">
                        <a:solidFill>
                          <a:schemeClr val="tx1"/>
                        </a:solidFill>
                        <a:effectLst/>
                        <a:latin typeface="Times New Roman" panose="02020603050405020304" pitchFamily="18" charset="0"/>
                        <a:ea typeface="Times New Roman" panose="02020603050405020304" pitchFamily="18" charset="0"/>
                      </a:endParaRPr>
                    </a:p>
                    <a:p>
                      <a:pPr marL="0" indent="0" algn="l">
                        <a:spcAft>
                          <a:spcPts val="0"/>
                        </a:spcAft>
                        <a:buFontTx/>
                        <a:buNone/>
                        <a:tabLst>
                          <a:tab pos="90170" algn="l"/>
                          <a:tab pos="180340" algn="l"/>
                        </a:tabLst>
                      </a:pP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Mẹ</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Sơn</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hỏi</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hai</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chị</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em</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về</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chiếc</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áo</a:t>
                      </a: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smtClean="0">
                        <a:solidFill>
                          <a:schemeClr val="tx1"/>
                        </a:solidFill>
                        <a:effectLst/>
                        <a:latin typeface="Times New Roman" panose="02020603050405020304" pitchFamily="18" charset="0"/>
                        <a:ea typeface="Times New Roman" panose="02020603050405020304" pitchFamily="18" charset="0"/>
                      </a:endParaRPr>
                    </a:p>
                    <a:p>
                      <a:pPr marL="0" indent="0" algn="l">
                        <a:spcAft>
                          <a:spcPts val="0"/>
                        </a:spcAft>
                        <a:buFontTx/>
                        <a:buNone/>
                        <a:tabLst>
                          <a:tab pos="90170" algn="l"/>
                          <a:tab pos="180340" algn="l"/>
                        </a:tabLst>
                      </a:pP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Mẹ</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Hiên</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mang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trả</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áo</a:t>
                      </a: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smtClean="0">
                        <a:solidFill>
                          <a:schemeClr val="tx1"/>
                        </a:solidFill>
                        <a:effectLst/>
                        <a:latin typeface="Times New Roman" panose="02020603050405020304" pitchFamily="18" charset="0"/>
                        <a:ea typeface="Times New Roman" panose="02020603050405020304" pitchFamily="18" charset="0"/>
                      </a:endParaRPr>
                    </a:p>
                    <a:p>
                      <a:pPr marL="0" indent="0" algn="l">
                        <a:spcAft>
                          <a:spcPts val="0"/>
                        </a:spcAft>
                        <a:buFontTx/>
                        <a:buNone/>
                        <a:tabLst>
                          <a:tab pos="90170" algn="l"/>
                          <a:tab pos="180340" algn="l"/>
                        </a:tabLst>
                      </a:pP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Mẹ</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Sơn</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cho</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bác</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Hiên</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vay</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tiền</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mua</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áo</a:t>
                      </a: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smtClean="0">
                        <a:solidFill>
                          <a:schemeClr val="tx1"/>
                        </a:solidFill>
                        <a:effectLst/>
                        <a:latin typeface="Times New Roman" panose="02020603050405020304" pitchFamily="18" charset="0"/>
                        <a:ea typeface="Times New Roman" panose="02020603050405020304" pitchFamily="18" charset="0"/>
                      </a:endParaRPr>
                    </a:p>
                    <a:p>
                      <a:pPr marL="0" indent="0" algn="l">
                        <a:spcAft>
                          <a:spcPts val="0"/>
                        </a:spcAft>
                        <a:buFontTx/>
                        <a:buNone/>
                        <a:tabLst>
                          <a:tab pos="90170" algn="l"/>
                          <a:tab pos="180340" algn="l"/>
                        </a:tabLst>
                      </a:pP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Mẹ</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Sơn</a:t>
                      </a:r>
                      <a:r>
                        <a:rPr lang="en-US" sz="4800" baseline="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ôm</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hai</a:t>
                      </a:r>
                      <a:r>
                        <a:rPr lang="en-US" sz="4800" dirty="0">
                          <a:solidFill>
                            <a:schemeClr val="tx1"/>
                          </a:solidFill>
                          <a:effectLst/>
                          <a:latin typeface="Times New Roman" panose="02020603050405020304" pitchFamily="18" charset="0"/>
                          <a:ea typeface="Times New Roman" panose="02020603050405020304" pitchFamily="18" charset="0"/>
                        </a:rPr>
                        <a:t> con </a:t>
                      </a:r>
                      <a:r>
                        <a:rPr lang="en-US" sz="4800" dirty="0" err="1">
                          <a:solidFill>
                            <a:schemeClr val="tx1"/>
                          </a:solidFill>
                          <a:effectLst/>
                          <a:latin typeface="Times New Roman" panose="02020603050405020304" pitchFamily="18" charset="0"/>
                          <a:ea typeface="Times New Roman" panose="02020603050405020304" pitchFamily="18" charset="0"/>
                        </a:rPr>
                        <a:t>vào</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lòng</a:t>
                      </a:r>
                      <a:endParaRPr lang="en-US" sz="4800" dirty="0">
                        <a:solidFill>
                          <a:schemeClr val="tx1"/>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06425"/>
                  </a:ext>
                </a:extLst>
              </a:tr>
            </a:tbl>
          </a:graphicData>
        </a:graphic>
      </p:graphicFrame>
      <p:sp>
        <p:nvSpPr>
          <p:cNvPr id="6" name="TextBox 5"/>
          <p:cNvSpPr txBox="1"/>
          <p:nvPr/>
        </p:nvSpPr>
        <p:spPr>
          <a:xfrm>
            <a:off x="6858000" y="0"/>
            <a:ext cx="5184240" cy="830997"/>
          </a:xfrm>
          <a:prstGeom prst="rect">
            <a:avLst/>
          </a:prstGeom>
          <a:noFill/>
        </p:spPr>
        <p:txBody>
          <a:bodyPr wrap="none" rtlCol="0">
            <a:spAutoFit/>
          </a:bodyPr>
          <a:lstStyle/>
          <a:p>
            <a:pPr defTabSz="1371600"/>
            <a:r>
              <a:rPr lang="en-US" sz="4800" b="1" dirty="0">
                <a:solidFill>
                  <a:prstClr val="black"/>
                </a:solidFill>
                <a:latin typeface="Times New Roman" panose="02020603050405020304" pitchFamily="18" charset="0"/>
                <a:cs typeface="Times New Roman" panose="02020603050405020304" pitchFamily="18" charset="0"/>
              </a:rPr>
              <a:t>PHIẾU HỌC TẬP </a:t>
            </a:r>
          </a:p>
        </p:txBody>
      </p:sp>
    </p:spTree>
    <p:extLst>
      <p:ext uri="{BB962C8B-B14F-4D97-AF65-F5344CB8AC3E}">
        <p14:creationId xmlns:p14="http://schemas.microsoft.com/office/powerpoint/2010/main" val="1767050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12411305"/>
              </p:ext>
            </p:extLst>
          </p:nvPr>
        </p:nvGraphicFramePr>
        <p:xfrm>
          <a:off x="228600" y="1104900"/>
          <a:ext cx="17754600" cy="8717280"/>
        </p:xfrm>
        <a:graphic>
          <a:graphicData uri="http://schemas.openxmlformats.org/drawingml/2006/table">
            <a:tbl>
              <a:tblPr firstRow="1" firstCol="1" bandRow="1" bandCol="1"/>
              <a:tblGrid>
                <a:gridCol w="1981200">
                  <a:extLst>
                    <a:ext uri="{9D8B030D-6E8A-4147-A177-3AD203B41FA5}">
                      <a16:colId xmlns:a16="http://schemas.microsoft.com/office/drawing/2014/main" val="670522951"/>
                    </a:ext>
                  </a:extLst>
                </a:gridCol>
                <a:gridCol w="2743200">
                  <a:extLst>
                    <a:ext uri="{9D8B030D-6E8A-4147-A177-3AD203B41FA5}">
                      <a16:colId xmlns:a16="http://schemas.microsoft.com/office/drawing/2014/main" val="3796037084"/>
                    </a:ext>
                  </a:extLst>
                </a:gridCol>
                <a:gridCol w="4114800">
                  <a:extLst>
                    <a:ext uri="{9D8B030D-6E8A-4147-A177-3AD203B41FA5}">
                      <a16:colId xmlns:a16="http://schemas.microsoft.com/office/drawing/2014/main" val="3817576802"/>
                    </a:ext>
                  </a:extLst>
                </a:gridCol>
                <a:gridCol w="8915400">
                  <a:extLst>
                    <a:ext uri="{9D8B030D-6E8A-4147-A177-3AD203B41FA5}">
                      <a16:colId xmlns:a16="http://schemas.microsoft.com/office/drawing/2014/main" val="180730757"/>
                    </a:ext>
                  </a:extLst>
                </a:gridCol>
              </a:tblGrid>
              <a:tr h="2286000">
                <a:tc>
                  <a:txBody>
                    <a:bodyPr/>
                    <a:lstStyle/>
                    <a:p>
                      <a:pPr algn="l">
                        <a:spcAft>
                          <a:spcPts val="0"/>
                        </a:spcAft>
                        <a:tabLst>
                          <a:tab pos="90170" algn="l"/>
                          <a:tab pos="180340" algn="l"/>
                        </a:tabLst>
                      </a:pPr>
                      <a:r>
                        <a:rPr lang="en-US" sz="4400" i="1" dirty="0" err="1">
                          <a:solidFill>
                            <a:srgbClr val="FF0000"/>
                          </a:solidFill>
                          <a:effectLst/>
                          <a:latin typeface="Times New Roman" panose="02020603050405020304" pitchFamily="18" charset="0"/>
                          <a:ea typeface="Times New Roman" panose="02020603050405020304" pitchFamily="18" charset="0"/>
                        </a:rPr>
                        <a:t>Tuổi</a:t>
                      </a:r>
                      <a:r>
                        <a:rPr lang="en-US" sz="4400" i="1" dirty="0">
                          <a:solidFill>
                            <a:srgbClr val="FF0000"/>
                          </a:solidFill>
                          <a:effectLst/>
                          <a:latin typeface="Times New Roman" panose="02020603050405020304" pitchFamily="18" charset="0"/>
                          <a:ea typeface="Times New Roman" panose="02020603050405020304" pitchFamily="18" charset="0"/>
                        </a:rPr>
                        <a:t> </a:t>
                      </a:r>
                      <a:r>
                        <a:rPr lang="en-US" sz="4400" i="1" dirty="0" err="1">
                          <a:solidFill>
                            <a:srgbClr val="FF0000"/>
                          </a:solidFill>
                          <a:effectLst/>
                          <a:latin typeface="Times New Roman" panose="02020603050405020304" pitchFamily="18" charset="0"/>
                          <a:ea typeface="Times New Roman" panose="02020603050405020304" pitchFamily="18" charset="0"/>
                        </a:rPr>
                        <a:t>thơ</a:t>
                      </a:r>
                      <a:r>
                        <a:rPr lang="en-US" sz="4400" i="1" dirty="0">
                          <a:solidFill>
                            <a:srgbClr val="FF0000"/>
                          </a:solidFill>
                          <a:effectLst/>
                          <a:latin typeface="Times New Roman" panose="02020603050405020304" pitchFamily="18" charset="0"/>
                          <a:ea typeface="Times New Roman" panose="02020603050405020304" pitchFamily="18" charset="0"/>
                        </a:rPr>
                        <a:t> </a:t>
                      </a:r>
                      <a:r>
                        <a:rPr lang="en-US" sz="4400" i="1" dirty="0" err="1">
                          <a:solidFill>
                            <a:srgbClr val="FF0000"/>
                          </a:solidFill>
                          <a:effectLst/>
                          <a:latin typeface="Times New Roman" panose="02020603050405020304" pitchFamily="18" charset="0"/>
                          <a:ea typeface="Times New Roman" panose="02020603050405020304" pitchFamily="18" charset="0"/>
                        </a:rPr>
                        <a:t>tôi</a:t>
                      </a:r>
                      <a:endParaRPr lang="en-US" sz="4400" dirty="0">
                        <a:solidFill>
                          <a:srgbClr val="FF0000"/>
                        </a:solidFill>
                        <a:effectLst/>
                        <a:latin typeface="Times New Roman" panose="02020603050405020304" pitchFamily="18" charset="0"/>
                        <a:ea typeface="Times New Roman" panose="02020603050405020304" pitchFamily="18" charset="0"/>
                      </a:endParaRPr>
                    </a:p>
                    <a:p>
                      <a:pPr algn="l">
                        <a:spcAft>
                          <a:spcPts val="0"/>
                        </a:spcAft>
                        <a:tabLst>
                          <a:tab pos="90170" algn="l"/>
                          <a:tab pos="180340" algn="l"/>
                        </a:tabLst>
                      </a:pPr>
                      <a:r>
                        <a:rPr lang="en-US" sz="4400" dirty="0">
                          <a:solidFill>
                            <a:srgbClr val="FF0000"/>
                          </a:solidFill>
                          <a:effectLst/>
                          <a:latin typeface="Times New Roman" panose="02020603050405020304" pitchFamily="18" charset="0"/>
                          <a:ea typeface="Times New Roman" panose="02020603050405020304" pitchFamily="18" charset="0"/>
                        </a:rPr>
                        <a:t> </a:t>
                      </a: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0170" algn="l"/>
                          <a:tab pos="180340" algn="l"/>
                        </a:tabLst>
                      </a:pPr>
                      <a:r>
                        <a:rPr lang="en-US" sz="4400" dirty="0" err="1">
                          <a:solidFill>
                            <a:srgbClr val="FF0000"/>
                          </a:solidFill>
                          <a:effectLst/>
                          <a:latin typeface="Times New Roman" panose="02020603050405020304" pitchFamily="18" charset="0"/>
                          <a:ea typeface="Times New Roman" panose="02020603050405020304" pitchFamily="18" charset="0"/>
                        </a:rPr>
                        <a:t>Viết</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về</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smtClean="0">
                          <a:solidFill>
                            <a:srgbClr val="FF0000"/>
                          </a:solidFill>
                          <a:effectLst/>
                          <a:latin typeface="Times New Roman" panose="02020603050405020304" pitchFamily="18" charset="0"/>
                          <a:ea typeface="Times New Roman" panose="02020603050405020304" pitchFamily="18" charset="0"/>
                        </a:rPr>
                        <a:t>Lợi</a:t>
                      </a:r>
                      <a:r>
                        <a:rPr lang="en-US" sz="4400" dirty="0">
                          <a:solidFill>
                            <a:srgbClr val="FF0000"/>
                          </a:solidFill>
                          <a:effectLst/>
                          <a:latin typeface="Times New Roman" panose="02020603050405020304" pitchFamily="18" charset="0"/>
                          <a:ea typeface="Times New Roman" panose="02020603050405020304" pitchFamily="18" charset="0"/>
                        </a:rPr>
                        <a:t>,</a:t>
                      </a:r>
                      <a:r>
                        <a:rPr lang="en-US" sz="4400" dirty="0" smtClean="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các</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smtClean="0">
                          <a:solidFill>
                            <a:srgbClr val="FF0000"/>
                          </a:solidFill>
                          <a:effectLst/>
                          <a:latin typeface="Times New Roman" panose="02020603050405020304" pitchFamily="18" charset="0"/>
                          <a:ea typeface="Times New Roman" panose="02020603050405020304" pitchFamily="18" charset="0"/>
                        </a:rPr>
                        <a:t>bạn</a:t>
                      </a:r>
                      <a:r>
                        <a:rPr lang="en-US" sz="4400" baseline="0" dirty="0">
                          <a:solidFill>
                            <a:srgbClr val="FF0000"/>
                          </a:solidFill>
                          <a:effectLst/>
                          <a:latin typeface="Times New Roman" panose="02020603050405020304" pitchFamily="18" charset="0"/>
                          <a:ea typeface="Times New Roman" panose="02020603050405020304" pitchFamily="18" charset="0"/>
                        </a:rPr>
                        <a:t> </a:t>
                      </a:r>
                      <a:r>
                        <a:rPr lang="en-US" sz="4400" baseline="0" dirty="0" err="1" smtClean="0">
                          <a:solidFill>
                            <a:srgbClr val="FF0000"/>
                          </a:solidFill>
                          <a:effectLst/>
                          <a:latin typeface="Times New Roman" panose="02020603050405020304" pitchFamily="18" charset="0"/>
                          <a:ea typeface="Times New Roman" panose="02020603050405020304" pitchFamily="18" charset="0"/>
                        </a:rPr>
                        <a:t>của</a:t>
                      </a:r>
                      <a:r>
                        <a:rPr lang="en-US" sz="4400" baseline="0" dirty="0" smtClean="0">
                          <a:solidFill>
                            <a:srgbClr val="FF0000"/>
                          </a:solidFill>
                          <a:effectLst/>
                          <a:latin typeface="Times New Roman" panose="02020603050405020304" pitchFamily="18" charset="0"/>
                          <a:ea typeface="Times New Roman" panose="02020603050405020304" pitchFamily="18" charset="0"/>
                        </a:rPr>
                        <a:t> </a:t>
                      </a:r>
                      <a:r>
                        <a:rPr lang="en-US" sz="4400" baseline="0" dirty="0" err="1" smtClean="0">
                          <a:solidFill>
                            <a:srgbClr val="FF0000"/>
                          </a:solidFill>
                          <a:effectLst/>
                          <a:latin typeface="Times New Roman" panose="02020603050405020304" pitchFamily="18" charset="0"/>
                          <a:ea typeface="Times New Roman" panose="02020603050405020304" pitchFamily="18" charset="0"/>
                        </a:rPr>
                        <a:t>Lợi</a:t>
                      </a:r>
                      <a:r>
                        <a:rPr lang="en-US" sz="4400" baseline="0" dirty="0" smtClean="0">
                          <a:solidFill>
                            <a:srgbClr val="FF0000"/>
                          </a:solidFill>
                          <a:effectLst/>
                          <a:latin typeface="Times New Roman" panose="02020603050405020304" pitchFamily="18" charset="0"/>
                          <a:ea typeface="Times New Roman" panose="02020603050405020304" pitchFamily="18" charset="0"/>
                        </a:rPr>
                        <a:t> </a:t>
                      </a:r>
                      <a:r>
                        <a:rPr lang="en-US" sz="4400" dirty="0" err="1" smtClean="0">
                          <a:solidFill>
                            <a:srgbClr val="FF0000"/>
                          </a:solidFill>
                          <a:effectLst/>
                          <a:latin typeface="Times New Roman" panose="02020603050405020304" pitchFamily="18" charset="0"/>
                          <a:ea typeface="Times New Roman" panose="02020603050405020304" pitchFamily="18" charset="0"/>
                        </a:rPr>
                        <a:t>và</a:t>
                      </a:r>
                      <a:r>
                        <a:rPr lang="en-US" sz="4400" dirty="0" smtClean="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chú</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dế</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lửa</a:t>
                      </a:r>
                      <a:endParaRPr lang="en-US" sz="44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0170" algn="l"/>
                          <a:tab pos="180340" algn="l"/>
                        </a:tabLst>
                      </a:pPr>
                      <a:r>
                        <a:rPr lang="en-US" sz="4400" dirty="0" err="1">
                          <a:solidFill>
                            <a:srgbClr val="FF0000"/>
                          </a:solidFill>
                          <a:effectLst/>
                          <a:latin typeface="Times New Roman" panose="02020603050405020304" pitchFamily="18" charset="0"/>
                          <a:ea typeface="Times New Roman" panose="02020603050405020304" pitchFamily="18" charset="0"/>
                        </a:rPr>
                        <a:t>Khẳng</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định</a:t>
                      </a:r>
                      <a:r>
                        <a:rPr lang="en-US" sz="4400" dirty="0">
                          <a:solidFill>
                            <a:srgbClr val="FF0000"/>
                          </a:solidFill>
                          <a:effectLst/>
                          <a:latin typeface="Times New Roman" panose="02020603050405020304" pitchFamily="18" charset="0"/>
                          <a:ea typeface="Times New Roman" panose="02020603050405020304" pitchFamily="18" charset="0"/>
                        </a:rPr>
                        <a:t> ý </a:t>
                      </a:r>
                      <a:r>
                        <a:rPr lang="en-US" sz="4400" dirty="0" err="1">
                          <a:solidFill>
                            <a:srgbClr val="FF0000"/>
                          </a:solidFill>
                          <a:effectLst/>
                          <a:latin typeface="Times New Roman" panose="02020603050405020304" pitchFamily="18" charset="0"/>
                          <a:ea typeface="Times New Roman" panose="02020603050405020304" pitchFamily="18" charset="0"/>
                        </a:rPr>
                        <a:t>nghĩa</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của</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sự</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cảm</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thông</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thấu</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hiểu</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và</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tha</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thứ</a:t>
                      </a:r>
                      <a:r>
                        <a:rPr lang="en-US" sz="4400" dirty="0">
                          <a:solidFill>
                            <a:srgbClr val="FF0000"/>
                          </a:solidFill>
                          <a:effectLst/>
                          <a:latin typeface="Times New Roman" panose="02020603050405020304" pitchFamily="18" charset="0"/>
                          <a:ea typeface="Times New Roman" panose="02020603050405020304" pitchFamily="18" charset="0"/>
                        </a:rPr>
                        <a:t> </a:t>
                      </a:r>
                      <a:r>
                        <a:rPr lang="en-US" sz="4400" dirty="0" err="1" smtClean="0">
                          <a:solidFill>
                            <a:srgbClr val="FF0000"/>
                          </a:solidFill>
                          <a:effectLst/>
                          <a:latin typeface="Times New Roman" panose="02020603050405020304" pitchFamily="18" charset="0"/>
                          <a:ea typeface="Times New Roman" panose="02020603050405020304" pitchFamily="18" charset="0"/>
                        </a:rPr>
                        <a:t>trong</a:t>
                      </a:r>
                      <a:r>
                        <a:rPr lang="en-US" sz="4400" dirty="0" smtClean="0">
                          <a:solidFill>
                            <a:srgbClr val="FF0000"/>
                          </a:solidFill>
                          <a:effectLst/>
                          <a:latin typeface="Times New Roman" panose="02020603050405020304" pitchFamily="18" charset="0"/>
                          <a:ea typeface="Times New Roman" panose="02020603050405020304" pitchFamily="18" charset="0"/>
                        </a:rPr>
                        <a:t> </a:t>
                      </a:r>
                      <a:r>
                        <a:rPr lang="en-US" sz="4400" dirty="0" err="1" smtClean="0">
                          <a:solidFill>
                            <a:srgbClr val="FF0000"/>
                          </a:solidFill>
                          <a:effectLst/>
                          <a:latin typeface="Times New Roman" panose="02020603050405020304" pitchFamily="18" charset="0"/>
                          <a:ea typeface="Times New Roman" panose="02020603050405020304" pitchFamily="18" charset="0"/>
                        </a:rPr>
                        <a:t>cuộc</a:t>
                      </a:r>
                      <a:r>
                        <a:rPr lang="en-US" sz="4400" dirty="0" smtClean="0">
                          <a:solidFill>
                            <a:srgbClr val="FF0000"/>
                          </a:solidFill>
                          <a:effectLst/>
                          <a:latin typeface="Times New Roman" panose="02020603050405020304" pitchFamily="18" charset="0"/>
                          <a:ea typeface="Times New Roman" panose="02020603050405020304" pitchFamily="18" charset="0"/>
                        </a:rPr>
                        <a:t> </a:t>
                      </a:r>
                      <a:r>
                        <a:rPr lang="en-US" sz="4400" dirty="0" err="1">
                          <a:solidFill>
                            <a:srgbClr val="FF0000"/>
                          </a:solidFill>
                          <a:effectLst/>
                          <a:latin typeface="Times New Roman" panose="02020603050405020304" pitchFamily="18" charset="0"/>
                          <a:ea typeface="Times New Roman" panose="02020603050405020304" pitchFamily="18" charset="0"/>
                        </a:rPr>
                        <a:t>sống</a:t>
                      </a:r>
                      <a:endParaRPr lang="en-US" sz="44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0170" algn="l"/>
                          <a:tab pos="180340" algn="l"/>
                        </a:tabLst>
                      </a:pPr>
                      <a:r>
                        <a:rPr lang="en-US" sz="4400" dirty="0" smtClean="0">
                          <a:solidFill>
                            <a:schemeClr val="tx1"/>
                          </a:solidFill>
                          <a:effectLst/>
                          <a:latin typeface="Times New Roman" panose="02020603050405020304" pitchFamily="18" charset="0"/>
                          <a:ea typeface="Times New Roman" panose="02020603050405020304" pitchFamily="18" charset="0"/>
                        </a:rPr>
                        <a:t>- Ai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nhờ</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Lợi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làm</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chuyện</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gì</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cũng</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phải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trả</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công</a:t>
                      </a:r>
                      <a:r>
                        <a:rPr lang="en-US" sz="4400" baseline="0" dirty="0" smtClean="0">
                          <a:solidFill>
                            <a:schemeClr val="tx1"/>
                          </a:solidFill>
                          <a:effectLst/>
                          <a:latin typeface="Times New Roman" panose="02020603050405020304" pitchFamily="18" charset="0"/>
                          <a:ea typeface="Times New Roman" panose="02020603050405020304" pitchFamily="18" charset="0"/>
                        </a:rPr>
                        <a:t>.</a:t>
                      </a:r>
                    </a:p>
                    <a:p>
                      <a:pPr algn="l">
                        <a:spcAft>
                          <a:spcPts val="0"/>
                        </a:spcAft>
                        <a:tabLst>
                          <a:tab pos="90170" algn="l"/>
                          <a:tab pos="180340" algn="l"/>
                        </a:tabLst>
                      </a:pP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Lợi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có</a:t>
                      </a:r>
                      <a:r>
                        <a:rPr lang="en-US" sz="4400" baseline="0" dirty="0" smtClean="0">
                          <a:solidFill>
                            <a:schemeClr val="tx1"/>
                          </a:solidFill>
                          <a:effectLst/>
                          <a:latin typeface="Times New Roman" panose="02020603050405020304" pitchFamily="18" charset="0"/>
                          <a:ea typeface="Times New Roman" panose="02020603050405020304" pitchFamily="18" charset="0"/>
                        </a:rPr>
                        <a:t> con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dế</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lửa</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lì</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đòn</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giỏi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đánh</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nhau</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gáy</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rất</a:t>
                      </a:r>
                      <a:r>
                        <a:rPr lang="en-US" sz="4400" baseline="0" dirty="0" smtClean="0">
                          <a:solidFill>
                            <a:schemeClr val="tx1"/>
                          </a:solidFill>
                          <a:effectLst/>
                          <a:latin typeface="Times New Roman" panose="02020603050405020304" pitchFamily="18" charset="0"/>
                          <a:ea typeface="Times New Roman" panose="02020603050405020304" pitchFamily="18" charset="0"/>
                        </a:rPr>
                        <a:t> to</a:t>
                      </a:r>
                    </a:p>
                    <a:p>
                      <a:pPr algn="l">
                        <a:spcAft>
                          <a:spcPts val="0"/>
                        </a:spcAft>
                        <a:tabLst>
                          <a:tab pos="90170" algn="l"/>
                          <a:tab pos="180340" algn="l"/>
                        </a:tabLst>
                      </a:pP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Các</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bạn</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trong</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lớp</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ghét</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Lợi</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vì</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ai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đòi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đổi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dế</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lửa</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lấy</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món</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đồ</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khác</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Lợi</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cũng</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không</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chịu</a:t>
                      </a:r>
                      <a:endParaRPr lang="en-US" sz="4400" baseline="0" dirty="0" smtClean="0">
                        <a:solidFill>
                          <a:schemeClr val="tx1"/>
                        </a:solidFill>
                        <a:effectLst/>
                        <a:latin typeface="Times New Roman" panose="02020603050405020304" pitchFamily="18" charset="0"/>
                        <a:ea typeface="Times New Roman" panose="02020603050405020304" pitchFamily="18" charset="0"/>
                      </a:endParaRPr>
                    </a:p>
                    <a:p>
                      <a:pPr algn="l">
                        <a:spcAft>
                          <a:spcPts val="0"/>
                        </a:spcAft>
                        <a:tabLst>
                          <a:tab pos="90170" algn="l"/>
                          <a:tab pos="180340" algn="l"/>
                        </a:tabLst>
                      </a:pP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Bảo</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lắc</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mạnh</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hộp</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dế</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trong</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lớp</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để</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dế</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gáy</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inh</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ỏi</a:t>
                      </a:r>
                      <a:r>
                        <a:rPr lang="en-US" sz="4400" dirty="0" smtClean="0">
                          <a:solidFill>
                            <a:schemeClr val="tx1"/>
                          </a:solidFill>
                          <a:effectLst/>
                          <a:latin typeface="Times New Roman" panose="02020603050405020304" pitchFamily="18" charset="0"/>
                          <a:ea typeface="Times New Roman" panose="02020603050405020304" pitchFamily="18" charset="0"/>
                        </a:rPr>
                        <a:t>.</a:t>
                      </a:r>
                    </a:p>
                    <a:p>
                      <a:pPr algn="l">
                        <a:spcAft>
                          <a:spcPts val="0"/>
                        </a:spcAft>
                        <a:tabLst>
                          <a:tab pos="90170" algn="l"/>
                          <a:tab pos="180340" algn="l"/>
                        </a:tabLst>
                      </a:pP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Thầy</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Phu</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tịch</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thu</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dế</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vô</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tình</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đặt</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cặp</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lên</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hộp</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dế</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khiến</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dế</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chết</a:t>
                      </a:r>
                      <a:r>
                        <a:rPr lang="en-US" sz="4400" dirty="0">
                          <a:solidFill>
                            <a:schemeClr val="tx1"/>
                          </a:solidFill>
                          <a:effectLst/>
                          <a:latin typeface="Times New Roman" panose="02020603050405020304" pitchFamily="18" charset="0"/>
                          <a:ea typeface="Times New Roman" panose="02020603050405020304" pitchFamily="18" charset="0"/>
                        </a:rPr>
                        <a:t>. </a:t>
                      </a:r>
                      <a:endParaRPr lang="en-US" sz="4400" dirty="0" smtClean="0">
                        <a:solidFill>
                          <a:schemeClr val="tx1"/>
                        </a:solidFill>
                        <a:effectLst/>
                        <a:latin typeface="Times New Roman" panose="02020603050405020304" pitchFamily="18" charset="0"/>
                        <a:ea typeface="Times New Roman" panose="02020603050405020304" pitchFamily="18" charset="0"/>
                      </a:endParaRPr>
                    </a:p>
                    <a:p>
                      <a:pPr algn="l">
                        <a:spcAft>
                          <a:spcPts val="0"/>
                        </a:spcAft>
                        <a:tabLst>
                          <a:tab pos="90170" algn="l"/>
                          <a:tab pos="180340" algn="l"/>
                        </a:tabLst>
                      </a:pP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Lợi</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cùng</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các</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bạn</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và</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thầy</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Phu</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smtClean="0">
                          <a:solidFill>
                            <a:schemeClr val="tx1"/>
                          </a:solidFill>
                          <a:effectLst/>
                          <a:latin typeface="Times New Roman" panose="02020603050405020304" pitchFamily="18" charset="0"/>
                          <a:ea typeface="Times New Roman" panose="02020603050405020304" pitchFamily="18" charset="0"/>
                        </a:rPr>
                        <a:t>tiếc</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thương</a:t>
                      </a:r>
                      <a:r>
                        <a:rPr lang="en-US" sz="4400" baseline="0" dirty="0" smtClean="0">
                          <a:solidFill>
                            <a:schemeClr val="tx1"/>
                          </a:solidFill>
                          <a:effectLst/>
                          <a:latin typeface="Times New Roman" panose="02020603050405020304" pitchFamily="18" charset="0"/>
                          <a:ea typeface="Times New Roman" panose="02020603050405020304" pitchFamily="18" charset="0"/>
                        </a:rPr>
                        <a:t> </a:t>
                      </a:r>
                      <a:r>
                        <a:rPr lang="en-US" sz="4400" baseline="0" dirty="0" err="1" smtClean="0">
                          <a:solidFill>
                            <a:schemeClr val="tx1"/>
                          </a:solidFill>
                          <a:effectLst/>
                          <a:latin typeface="Times New Roman" panose="02020603050405020304" pitchFamily="18" charset="0"/>
                          <a:ea typeface="Times New Roman" panose="02020603050405020304" pitchFamily="18" charset="0"/>
                        </a:rPr>
                        <a:t>và</a:t>
                      </a:r>
                      <a:r>
                        <a:rPr lang="en-US" sz="4400" dirty="0" smtClean="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làm</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đám</a:t>
                      </a:r>
                      <a:r>
                        <a:rPr lang="en-US" sz="4400" dirty="0">
                          <a:solidFill>
                            <a:schemeClr val="tx1"/>
                          </a:solidFill>
                          <a:effectLst/>
                          <a:latin typeface="Times New Roman" panose="02020603050405020304" pitchFamily="18" charset="0"/>
                          <a:ea typeface="Times New Roman" panose="02020603050405020304" pitchFamily="18" charset="0"/>
                        </a:rPr>
                        <a:t> tang </a:t>
                      </a:r>
                      <a:r>
                        <a:rPr lang="en-US" sz="4400" dirty="0" err="1">
                          <a:solidFill>
                            <a:schemeClr val="tx1"/>
                          </a:solidFill>
                          <a:effectLst/>
                          <a:latin typeface="Times New Roman" panose="02020603050405020304" pitchFamily="18" charset="0"/>
                          <a:ea typeface="Times New Roman" panose="02020603050405020304" pitchFamily="18" charset="0"/>
                        </a:rPr>
                        <a:t>cho</a:t>
                      </a:r>
                      <a:r>
                        <a:rPr lang="en-US" sz="4400" dirty="0">
                          <a:solidFill>
                            <a:schemeClr val="tx1"/>
                          </a:solidFill>
                          <a:effectLst/>
                          <a:latin typeface="Times New Roman" panose="02020603050405020304" pitchFamily="18" charset="0"/>
                          <a:ea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rPr>
                        <a:t>dế</a:t>
                      </a:r>
                      <a:r>
                        <a:rPr lang="en-US" sz="4400" dirty="0">
                          <a:solidFill>
                            <a:schemeClr val="tx1"/>
                          </a:solidFill>
                          <a:effectLst/>
                          <a:latin typeface="Times New Roman" panose="02020603050405020304" pitchFamily="18" charset="0"/>
                          <a:ea typeface="Times New Roman" panose="02020603050405020304" pitchFamily="18" charset="0"/>
                        </a:rPr>
                        <a:t>.</a:t>
                      </a: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799021"/>
                  </a:ext>
                </a:extLst>
              </a:tr>
            </a:tbl>
          </a:graphicData>
        </a:graphic>
      </p:graphicFrame>
      <p:sp>
        <p:nvSpPr>
          <p:cNvPr id="6" name="TextBox 5"/>
          <p:cNvSpPr txBox="1"/>
          <p:nvPr/>
        </p:nvSpPr>
        <p:spPr>
          <a:xfrm>
            <a:off x="6858000" y="266700"/>
            <a:ext cx="3933962" cy="646331"/>
          </a:xfrm>
          <a:prstGeom prst="rect">
            <a:avLst/>
          </a:prstGeom>
          <a:noFill/>
        </p:spPr>
        <p:txBody>
          <a:bodyPr wrap="none" rtlCol="0">
            <a:spAutoFit/>
          </a:bodyPr>
          <a:lstStyle/>
          <a:p>
            <a:pPr defTabSz="1371600"/>
            <a:r>
              <a:rPr lang="en-US" sz="3600" b="1" dirty="0">
                <a:solidFill>
                  <a:prstClr val="black"/>
                </a:solidFill>
                <a:latin typeface="Times New Roman" panose="02020603050405020304" pitchFamily="18" charset="0"/>
                <a:cs typeface="Times New Roman" panose="02020603050405020304" pitchFamily="18" charset="0"/>
              </a:rPr>
              <a:t>PHIẾU HỌC TẬP </a:t>
            </a:r>
          </a:p>
        </p:txBody>
      </p:sp>
    </p:spTree>
    <p:extLst>
      <p:ext uri="{BB962C8B-B14F-4D97-AF65-F5344CB8AC3E}">
        <p14:creationId xmlns:p14="http://schemas.microsoft.com/office/powerpoint/2010/main" val="2248600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06712147"/>
              </p:ext>
            </p:extLst>
          </p:nvPr>
        </p:nvGraphicFramePr>
        <p:xfrm>
          <a:off x="228600" y="1181100"/>
          <a:ext cx="17754600" cy="6583680"/>
        </p:xfrm>
        <a:graphic>
          <a:graphicData uri="http://schemas.openxmlformats.org/drawingml/2006/table">
            <a:tbl>
              <a:tblPr firstRow="1" firstCol="1" bandRow="1" bandCol="1"/>
              <a:tblGrid>
                <a:gridCol w="1981200">
                  <a:extLst>
                    <a:ext uri="{9D8B030D-6E8A-4147-A177-3AD203B41FA5}">
                      <a16:colId xmlns:a16="http://schemas.microsoft.com/office/drawing/2014/main" val="670522951"/>
                    </a:ext>
                  </a:extLst>
                </a:gridCol>
                <a:gridCol w="3200400">
                  <a:extLst>
                    <a:ext uri="{9D8B030D-6E8A-4147-A177-3AD203B41FA5}">
                      <a16:colId xmlns:a16="http://schemas.microsoft.com/office/drawing/2014/main" val="3796037084"/>
                    </a:ext>
                  </a:extLst>
                </a:gridCol>
                <a:gridCol w="3886200">
                  <a:extLst>
                    <a:ext uri="{9D8B030D-6E8A-4147-A177-3AD203B41FA5}">
                      <a16:colId xmlns:a16="http://schemas.microsoft.com/office/drawing/2014/main" val="3817576802"/>
                    </a:ext>
                  </a:extLst>
                </a:gridCol>
                <a:gridCol w="8686800">
                  <a:extLst>
                    <a:ext uri="{9D8B030D-6E8A-4147-A177-3AD203B41FA5}">
                      <a16:colId xmlns:a16="http://schemas.microsoft.com/office/drawing/2014/main" val="180730757"/>
                    </a:ext>
                  </a:extLst>
                </a:gridCol>
              </a:tblGrid>
              <a:tr h="3200400">
                <a:tc>
                  <a:txBody>
                    <a:bodyPr/>
                    <a:lstStyle/>
                    <a:p>
                      <a:pPr algn="l">
                        <a:spcAft>
                          <a:spcPts val="0"/>
                        </a:spcAft>
                        <a:tabLst>
                          <a:tab pos="90170" algn="l"/>
                          <a:tab pos="180340" algn="l"/>
                        </a:tabLst>
                      </a:pPr>
                      <a:r>
                        <a:rPr lang="en-US" sz="4800" i="1" dirty="0" err="1">
                          <a:solidFill>
                            <a:srgbClr val="FF0000"/>
                          </a:solidFill>
                          <a:effectLst/>
                          <a:latin typeface="Times New Roman" panose="02020603050405020304" pitchFamily="18" charset="0"/>
                          <a:ea typeface="Times New Roman" panose="02020603050405020304" pitchFamily="18" charset="0"/>
                        </a:rPr>
                        <a:t>Chiếc</a:t>
                      </a:r>
                      <a:r>
                        <a:rPr lang="en-US" sz="4800" i="1" dirty="0">
                          <a:solidFill>
                            <a:srgbClr val="FF0000"/>
                          </a:solidFill>
                          <a:effectLst/>
                          <a:latin typeface="Times New Roman" panose="02020603050405020304" pitchFamily="18" charset="0"/>
                          <a:ea typeface="Times New Roman" panose="02020603050405020304" pitchFamily="18" charset="0"/>
                        </a:rPr>
                        <a:t> </a:t>
                      </a:r>
                      <a:r>
                        <a:rPr lang="en-US" sz="4800" i="1" dirty="0" err="1">
                          <a:solidFill>
                            <a:srgbClr val="FF0000"/>
                          </a:solidFill>
                          <a:effectLst/>
                          <a:latin typeface="Times New Roman" panose="02020603050405020304" pitchFamily="18" charset="0"/>
                          <a:ea typeface="Times New Roman" panose="02020603050405020304" pitchFamily="18" charset="0"/>
                        </a:rPr>
                        <a:t>lá</a:t>
                      </a:r>
                      <a:r>
                        <a:rPr lang="en-US" sz="4800" i="1" dirty="0">
                          <a:solidFill>
                            <a:srgbClr val="FF0000"/>
                          </a:solidFill>
                          <a:effectLst/>
                          <a:latin typeface="Times New Roman" panose="02020603050405020304" pitchFamily="18" charset="0"/>
                          <a:ea typeface="Times New Roman" panose="02020603050405020304" pitchFamily="18" charset="0"/>
                        </a:rPr>
                        <a:t> </a:t>
                      </a:r>
                      <a:r>
                        <a:rPr lang="en-US" sz="4800" i="1" dirty="0" err="1">
                          <a:solidFill>
                            <a:srgbClr val="FF0000"/>
                          </a:solidFill>
                          <a:effectLst/>
                          <a:latin typeface="Times New Roman" panose="02020603050405020304" pitchFamily="18" charset="0"/>
                          <a:ea typeface="Times New Roman" panose="02020603050405020304" pitchFamily="18" charset="0"/>
                        </a:rPr>
                        <a:t>cuối</a:t>
                      </a:r>
                      <a:r>
                        <a:rPr lang="en-US" sz="4800" i="1" dirty="0">
                          <a:solidFill>
                            <a:srgbClr val="FF0000"/>
                          </a:solidFill>
                          <a:effectLst/>
                          <a:latin typeface="Times New Roman" panose="02020603050405020304" pitchFamily="18" charset="0"/>
                          <a:ea typeface="Times New Roman" panose="02020603050405020304" pitchFamily="18" charset="0"/>
                        </a:rPr>
                        <a:t> </a:t>
                      </a:r>
                      <a:r>
                        <a:rPr lang="en-US" sz="4800" i="1" dirty="0" err="1">
                          <a:solidFill>
                            <a:srgbClr val="FF0000"/>
                          </a:solidFill>
                          <a:effectLst/>
                          <a:latin typeface="Times New Roman" panose="02020603050405020304" pitchFamily="18" charset="0"/>
                          <a:ea typeface="Times New Roman" panose="02020603050405020304" pitchFamily="18" charset="0"/>
                        </a:rPr>
                        <a:t>cùng</a:t>
                      </a:r>
                      <a:endParaRPr lang="en-US" sz="4800" dirty="0">
                        <a:solidFill>
                          <a:srgbClr val="FF0000"/>
                        </a:solidFill>
                        <a:effectLst/>
                        <a:latin typeface="Times New Roman" panose="02020603050405020304" pitchFamily="18" charset="0"/>
                        <a:ea typeface="Times New Roman" panose="02020603050405020304" pitchFamily="18" charset="0"/>
                      </a:endParaRPr>
                    </a:p>
                    <a:p>
                      <a:pPr algn="l">
                        <a:spcAft>
                          <a:spcPts val="0"/>
                        </a:spcAft>
                        <a:tabLst>
                          <a:tab pos="90170" algn="l"/>
                          <a:tab pos="180340" algn="l"/>
                        </a:tabLst>
                      </a:pPr>
                      <a:r>
                        <a:rPr lang="en-US" sz="4800" dirty="0">
                          <a:solidFill>
                            <a:srgbClr val="FF0000"/>
                          </a:solidFill>
                          <a:effectLst/>
                          <a:latin typeface="Times New Roman" panose="02020603050405020304" pitchFamily="18" charset="0"/>
                          <a:ea typeface="Times New Roman" panose="02020603050405020304" pitchFamily="18" charset="0"/>
                        </a:rPr>
                        <a:t> </a:t>
                      </a: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0170" algn="l"/>
                          <a:tab pos="180340" algn="l"/>
                        </a:tabLst>
                      </a:pPr>
                      <a:r>
                        <a:rPr lang="en-US" sz="4800" dirty="0" err="1">
                          <a:solidFill>
                            <a:srgbClr val="FF0000"/>
                          </a:solidFill>
                          <a:effectLst/>
                          <a:latin typeface="Times New Roman" panose="02020603050405020304" pitchFamily="18" charset="0"/>
                          <a:ea typeface="Times New Roman" panose="02020603050405020304" pitchFamily="18" charset="0"/>
                        </a:rPr>
                        <a:t>Cuộc</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sống</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nghèo</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khổ</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và</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tình</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yêu</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thương</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của</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những</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người</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họa</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sĩ</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nghèo</a:t>
                      </a:r>
                      <a:endParaRPr lang="en-US" sz="48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0170" algn="l"/>
                          <a:tab pos="180340" algn="l"/>
                        </a:tabLst>
                      </a:pPr>
                      <a:r>
                        <a:rPr lang="en-US" sz="4800" dirty="0">
                          <a:solidFill>
                            <a:srgbClr val="FF0000"/>
                          </a:solidFill>
                          <a:effectLst/>
                          <a:latin typeface="Times New Roman" panose="02020603050405020304" pitchFamily="18" charset="0"/>
                          <a:ea typeface="Times New Roman" panose="02020603050405020304" pitchFamily="18" charset="0"/>
                        </a:rPr>
                        <a:t>Đề </a:t>
                      </a:r>
                      <a:r>
                        <a:rPr lang="en-US" sz="4800" dirty="0" err="1">
                          <a:solidFill>
                            <a:srgbClr val="FF0000"/>
                          </a:solidFill>
                          <a:effectLst/>
                          <a:latin typeface="Times New Roman" panose="02020603050405020304" pitchFamily="18" charset="0"/>
                          <a:ea typeface="Times New Roman" panose="02020603050405020304" pitchFamily="18" charset="0"/>
                        </a:rPr>
                        <a:t>cao</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giá</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trị</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của</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tình</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yêu</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thương</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và</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đức</a:t>
                      </a:r>
                      <a:r>
                        <a:rPr lang="en-US" sz="4800" dirty="0">
                          <a:solidFill>
                            <a:srgbClr val="FF0000"/>
                          </a:solidFill>
                          <a:effectLst/>
                          <a:latin typeface="Times New Roman" panose="02020603050405020304" pitchFamily="18" charset="0"/>
                          <a:ea typeface="Times New Roman" panose="02020603050405020304" pitchFamily="18" charset="0"/>
                        </a:rPr>
                        <a:t> hi </a:t>
                      </a:r>
                      <a:r>
                        <a:rPr lang="en-US" sz="4800" dirty="0" err="1">
                          <a:solidFill>
                            <a:srgbClr val="FF0000"/>
                          </a:solidFill>
                          <a:effectLst/>
                          <a:latin typeface="Times New Roman" panose="02020603050405020304" pitchFamily="18" charset="0"/>
                          <a:ea typeface="Times New Roman" panose="02020603050405020304" pitchFamily="18" charset="0"/>
                        </a:rPr>
                        <a:t>sinh</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cao</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cả</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của</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những</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người</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nghệ</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sĩ</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nghèo</a:t>
                      </a:r>
                      <a:r>
                        <a:rPr lang="en-US" sz="4800" dirty="0">
                          <a:solidFill>
                            <a:srgbClr val="FF0000"/>
                          </a:solidFill>
                          <a:effectLst/>
                          <a:latin typeface="Times New Roman" panose="02020603050405020304" pitchFamily="18" charset="0"/>
                          <a:ea typeface="Times New Roman" panose="02020603050405020304" pitchFamily="18" charset="0"/>
                        </a:rPr>
                        <a:t> </a:t>
                      </a:r>
                      <a:r>
                        <a:rPr lang="en-US" sz="4800" dirty="0" err="1">
                          <a:solidFill>
                            <a:srgbClr val="FF0000"/>
                          </a:solidFill>
                          <a:effectLst/>
                          <a:latin typeface="Times New Roman" panose="02020603050405020304" pitchFamily="18" charset="0"/>
                          <a:ea typeface="Times New Roman" panose="02020603050405020304" pitchFamily="18" charset="0"/>
                        </a:rPr>
                        <a:t>khổ</a:t>
                      </a:r>
                      <a:endParaRPr lang="en-US" sz="4800" dirty="0">
                        <a:solidFill>
                          <a:srgbClr val="FF0000"/>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0170" algn="l"/>
                          <a:tab pos="180340" algn="l"/>
                        </a:tabLst>
                      </a:pP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Giôn</a:t>
                      </a:r>
                      <a:r>
                        <a:rPr lang="en-US" sz="4800" dirty="0" smtClean="0">
                          <a:solidFill>
                            <a:schemeClr val="tx1"/>
                          </a:solidFill>
                          <a:effectLst/>
                          <a:latin typeface="Times New Roman" panose="02020603050405020304" pitchFamily="18" charset="0"/>
                          <a:ea typeface="Times New Roman" panose="02020603050405020304" pitchFamily="18" charset="0"/>
                        </a:rPr>
                        <a:t>-xi </a:t>
                      </a:r>
                      <a:r>
                        <a:rPr lang="en-US" sz="4800" dirty="0" err="1">
                          <a:solidFill>
                            <a:schemeClr val="tx1"/>
                          </a:solidFill>
                          <a:effectLst/>
                          <a:latin typeface="Times New Roman" panose="02020603050405020304" pitchFamily="18" charset="0"/>
                          <a:ea typeface="Times New Roman" panose="02020603050405020304" pitchFamily="18" charset="0"/>
                        </a:rPr>
                        <a:t>ốm</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nặng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và</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nghĩ</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mình</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sẽ</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chết</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khi</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chiếc</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lá</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thường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xuân</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cuối</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cùng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rụng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xuống</a:t>
                      </a:r>
                      <a:endParaRPr lang="en-US" sz="4800" dirty="0">
                        <a:solidFill>
                          <a:schemeClr val="tx1"/>
                        </a:solidFill>
                        <a:effectLst/>
                        <a:latin typeface="Times New Roman" panose="02020603050405020304" pitchFamily="18" charset="0"/>
                        <a:ea typeface="Times New Roman" panose="02020603050405020304" pitchFamily="18" charset="0"/>
                      </a:endParaRPr>
                    </a:p>
                    <a:p>
                      <a:pPr algn="l">
                        <a:spcAft>
                          <a:spcPts val="0"/>
                        </a:spcAft>
                        <a:tabLst>
                          <a:tab pos="90170" algn="l"/>
                          <a:tab pos="180340" algn="l"/>
                        </a:tabLst>
                      </a:pPr>
                      <a:r>
                        <a:rPr lang="en-US" sz="4800" dirty="0">
                          <a:solidFill>
                            <a:schemeClr val="tx1"/>
                          </a:solidFill>
                          <a:effectLst/>
                          <a:latin typeface="Times New Roman" panose="02020603050405020304" pitchFamily="18" charset="0"/>
                          <a:ea typeface="Times New Roman" panose="02020603050405020304" pitchFamily="18" charset="0"/>
                        </a:rPr>
                        <a:t>-</a:t>
                      </a:r>
                      <a:r>
                        <a:rPr lang="en-US" sz="4800" dirty="0" err="1">
                          <a:solidFill>
                            <a:schemeClr val="tx1"/>
                          </a:solidFill>
                          <a:effectLst/>
                          <a:latin typeface="Times New Roman" panose="02020603050405020304" pitchFamily="18" charset="0"/>
                          <a:ea typeface="Times New Roman" panose="02020603050405020304" pitchFamily="18" charset="0"/>
                        </a:rPr>
                        <a:t>Mưa</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tuyết</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chiếc</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lá</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vẫn</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không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rụng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hình</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ảnh</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chiếc</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lá</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khơi</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dậy</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khát</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vọng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sống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cho</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cô</a:t>
                      </a:r>
                      <a:endParaRPr lang="en-US" sz="4800" dirty="0">
                        <a:solidFill>
                          <a:schemeClr val="tx1"/>
                        </a:solidFill>
                        <a:effectLst/>
                        <a:latin typeface="Times New Roman" panose="02020603050405020304" pitchFamily="18" charset="0"/>
                        <a:ea typeface="Times New Roman" panose="02020603050405020304" pitchFamily="18" charset="0"/>
                      </a:endParaRPr>
                    </a:p>
                    <a:p>
                      <a:pPr algn="l">
                        <a:spcAft>
                          <a:spcPts val="0"/>
                        </a:spcAft>
                        <a:tabLst>
                          <a:tab pos="90170" algn="l"/>
                          <a:tab pos="180340" algn="l"/>
                        </a:tabLst>
                      </a:pP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Cụ</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Behman</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đã</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vẽ</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chiếc</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lá</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vào</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cái</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đêm</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chiếc</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lá</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cuối</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cùng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rụng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xuống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cụ</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bị</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sưng</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phổi</a:t>
                      </a:r>
                      <a:r>
                        <a:rPr lang="en-US" sz="4800" dirty="0">
                          <a:solidFill>
                            <a:schemeClr val="tx1"/>
                          </a:solidFill>
                          <a:effectLst/>
                          <a:latin typeface="Times New Roman" panose="02020603050405020304" pitchFamily="18" charset="0"/>
                          <a:ea typeface="Times New Roman" panose="02020603050405020304" pitchFamily="18" charset="0"/>
                        </a:rPr>
                        <a:t> </a:t>
                      </a:r>
                      <a:r>
                        <a:rPr lang="en-US" sz="4800" dirty="0" err="1">
                          <a:solidFill>
                            <a:schemeClr val="tx1"/>
                          </a:solidFill>
                          <a:effectLst/>
                          <a:latin typeface="Times New Roman" panose="02020603050405020304" pitchFamily="18" charset="0"/>
                          <a:ea typeface="Times New Roman" panose="02020603050405020304" pitchFamily="18" charset="0"/>
                        </a:rPr>
                        <a:t>và</a:t>
                      </a:r>
                      <a:r>
                        <a:rPr lang="en-US" sz="4800" dirty="0">
                          <a:solidFill>
                            <a:schemeClr val="tx1"/>
                          </a:solidFill>
                          <a:effectLst/>
                          <a:latin typeface="Times New Roman" panose="02020603050405020304" pitchFamily="18" charset="0"/>
                          <a:ea typeface="Times New Roman" panose="02020603050405020304" pitchFamily="18" charset="0"/>
                        </a:rPr>
                        <a:t> qua </a:t>
                      </a:r>
                      <a:r>
                        <a:rPr lang="en-US" sz="4800" dirty="0" err="1">
                          <a:solidFill>
                            <a:schemeClr val="tx1"/>
                          </a:solidFill>
                          <a:effectLst/>
                          <a:latin typeface="Times New Roman" panose="02020603050405020304" pitchFamily="18" charset="0"/>
                          <a:ea typeface="Times New Roman" panose="02020603050405020304" pitchFamily="18" charset="0"/>
                        </a:rPr>
                        <a:t>đời</a:t>
                      </a:r>
                      <a:endParaRPr lang="en-US" sz="4800" dirty="0">
                        <a:solidFill>
                          <a:schemeClr val="tx1"/>
                        </a:solidFill>
                        <a:effectLst/>
                        <a:latin typeface="Times New Roman" panose="02020603050405020304" pitchFamily="18" charset="0"/>
                        <a:ea typeface="Times New Roman" panose="02020603050405020304" pitchFamily="18" charset="0"/>
                      </a:endParaRPr>
                    </a:p>
                  </a:txBody>
                  <a:tcPr marL="88736" marR="88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97446"/>
                  </a:ext>
                </a:extLst>
              </a:tr>
            </a:tbl>
          </a:graphicData>
        </a:graphic>
      </p:graphicFrame>
      <p:sp>
        <p:nvSpPr>
          <p:cNvPr id="6" name="TextBox 5"/>
          <p:cNvSpPr txBox="1"/>
          <p:nvPr/>
        </p:nvSpPr>
        <p:spPr>
          <a:xfrm>
            <a:off x="6858000" y="266700"/>
            <a:ext cx="3933962" cy="646331"/>
          </a:xfrm>
          <a:prstGeom prst="rect">
            <a:avLst/>
          </a:prstGeom>
          <a:noFill/>
        </p:spPr>
        <p:txBody>
          <a:bodyPr wrap="none" rtlCol="0">
            <a:spAutoFit/>
          </a:bodyPr>
          <a:lstStyle/>
          <a:p>
            <a:pPr defTabSz="1371600"/>
            <a:r>
              <a:rPr lang="en-US" sz="3600" b="1" dirty="0">
                <a:solidFill>
                  <a:prstClr val="black"/>
                </a:solidFill>
                <a:latin typeface="Times New Roman" panose="02020603050405020304" pitchFamily="18" charset="0"/>
                <a:cs typeface="Times New Roman" panose="02020603050405020304" pitchFamily="18" charset="0"/>
              </a:rPr>
              <a:t>PHIẾU HỌC TẬP </a:t>
            </a:r>
          </a:p>
        </p:txBody>
      </p:sp>
    </p:spTree>
    <p:extLst>
      <p:ext uri="{BB962C8B-B14F-4D97-AF65-F5344CB8AC3E}">
        <p14:creationId xmlns:p14="http://schemas.microsoft.com/office/powerpoint/2010/main" val="2492589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52500"/>
            <a:ext cx="15925800" cy="3323987"/>
          </a:xfrm>
          <a:prstGeom prst="rect">
            <a:avLst/>
          </a:prstGeom>
        </p:spPr>
        <p:txBody>
          <a:bodyPr wrap="square" lIns="0" tIns="0" rIns="0" bIns="0" rtlCol="0" anchor="t">
            <a:spAutoFit/>
          </a:bodyPr>
          <a:lstStyle/>
          <a:p>
            <a:pPr algn="just"/>
            <a:r>
              <a:rPr lang="en-US" sz="5400" b="1" i="1" dirty="0" smtClean="0">
                <a:solidFill>
                  <a:srgbClr val="1D4E89"/>
                </a:solidFill>
                <a:latin typeface="Times New Roman" panose="02020603050405020304" pitchFamily="18" charset="0"/>
                <a:cs typeface="Times New Roman" panose="02020603050405020304" pitchFamily="18" charset="0"/>
              </a:rPr>
              <a:t>2. </a:t>
            </a:r>
            <a:r>
              <a:rPr lang="en-US" sz="5400" b="1" i="1" dirty="0" err="1" smtClean="0">
                <a:solidFill>
                  <a:srgbClr val="1D4E89"/>
                </a:solidFill>
                <a:latin typeface="Times New Roman" panose="02020603050405020304" pitchFamily="18" charset="0"/>
                <a:cs typeface="Times New Roman" panose="02020603050405020304" pitchFamily="18" charset="0"/>
              </a:rPr>
              <a:t>Nhân</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vật</a:t>
            </a:r>
            <a:r>
              <a:rPr lang="en-US" sz="5400" b="1" i="1" dirty="0" smtClean="0">
                <a:solidFill>
                  <a:srgbClr val="1D4E89"/>
                </a:solidFill>
                <a:latin typeface="Times New Roman" panose="02020603050405020304" pitchFamily="18" charset="0"/>
                <a:cs typeface="Times New Roman" panose="02020603050405020304" pitchFamily="18" charset="0"/>
              </a:rPr>
              <a:t> nào trong các văn bản </a:t>
            </a:r>
            <a:r>
              <a:rPr lang="en-US" sz="5400" b="1" i="1" dirty="0" err="1" smtClean="0">
                <a:solidFill>
                  <a:srgbClr val="1D4E89"/>
                </a:solidFill>
                <a:latin typeface="Times New Roman" panose="02020603050405020304" pitchFamily="18" charset="0"/>
                <a:cs typeface="Times New Roman" panose="02020603050405020304" pitchFamily="18" charset="0"/>
              </a:rPr>
              <a:t>Tuổi</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thơ</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tôi</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Chiếc</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lá</a:t>
            </a:r>
            <a:r>
              <a:rPr lang="en-US" sz="5400" b="1" i="1" dirty="0" smtClean="0">
                <a:solidFill>
                  <a:srgbClr val="1D4E89"/>
                </a:solidFill>
                <a:latin typeface="Times New Roman" panose="02020603050405020304" pitchFamily="18" charset="0"/>
                <a:cs typeface="Times New Roman" panose="02020603050405020304" pitchFamily="18" charset="0"/>
              </a:rPr>
              <a:t> cuối </a:t>
            </a:r>
            <a:r>
              <a:rPr lang="en-US" sz="5400" b="1" i="1" dirty="0" err="1" smtClean="0">
                <a:solidFill>
                  <a:srgbClr val="1D4E89"/>
                </a:solidFill>
                <a:latin typeface="Times New Roman" panose="02020603050405020304" pitchFamily="18" charset="0"/>
                <a:cs typeface="Times New Roman" panose="02020603050405020304" pitchFamily="18" charset="0"/>
              </a:rPr>
              <a:t>cùng</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khiến</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em</a:t>
            </a:r>
            <a:r>
              <a:rPr lang="en-US" sz="5400" b="1" i="1" dirty="0" smtClean="0">
                <a:solidFill>
                  <a:srgbClr val="1D4E89"/>
                </a:solidFill>
                <a:latin typeface="Times New Roman" panose="02020603050405020304" pitchFamily="18" charset="0"/>
                <a:cs typeface="Times New Roman" panose="02020603050405020304" pitchFamily="18" charset="0"/>
              </a:rPr>
              <a:t> nghĩ về </a:t>
            </a:r>
            <a:r>
              <a:rPr lang="en-US" sz="5400" b="1" i="1" dirty="0" err="1" smtClean="0">
                <a:solidFill>
                  <a:srgbClr val="1D4E89"/>
                </a:solidFill>
                <a:latin typeface="Times New Roman" panose="02020603050405020304" pitchFamily="18" charset="0"/>
                <a:cs typeface="Times New Roman" panose="02020603050405020304" pitchFamily="18" charset="0"/>
              </a:rPr>
              <a:t>cuộc</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sống</a:t>
            </a:r>
            <a:r>
              <a:rPr lang="en-US" sz="5400" b="1" i="1" dirty="0" smtClean="0">
                <a:solidFill>
                  <a:srgbClr val="1D4E89"/>
                </a:solidFill>
                <a:latin typeface="Times New Roman" panose="02020603050405020304" pitchFamily="18" charset="0"/>
                <a:cs typeface="Times New Roman" panose="02020603050405020304" pitchFamily="18" charset="0"/>
              </a:rPr>
              <a:t> của bản </a:t>
            </a:r>
            <a:r>
              <a:rPr lang="en-US" sz="5400" b="1" i="1" dirty="0" err="1" smtClean="0">
                <a:solidFill>
                  <a:srgbClr val="1D4E89"/>
                </a:solidFill>
                <a:latin typeface="Times New Roman" panose="02020603050405020304" pitchFamily="18" charset="0"/>
                <a:cs typeface="Times New Roman" panose="02020603050405020304" pitchFamily="18" charset="0"/>
              </a:rPr>
              <a:t>thân</a:t>
            </a:r>
            <a:r>
              <a:rPr lang="en-US" sz="5400" b="1" i="1" dirty="0" smtClean="0">
                <a:solidFill>
                  <a:srgbClr val="1D4E89"/>
                </a:solidFill>
                <a:latin typeface="Times New Roman" panose="02020603050405020304" pitchFamily="18" charset="0"/>
                <a:cs typeface="Times New Roman" panose="02020603050405020304" pitchFamily="18" charset="0"/>
              </a:rPr>
              <a:t> nhiều nhất? </a:t>
            </a:r>
            <a:r>
              <a:rPr lang="en-US" sz="5400" b="1" i="1" dirty="0" err="1" smtClean="0">
                <a:solidFill>
                  <a:srgbClr val="1D4E89"/>
                </a:solidFill>
                <a:latin typeface="Times New Roman" panose="02020603050405020304" pitchFamily="18" charset="0"/>
                <a:cs typeface="Times New Roman" panose="02020603050405020304" pitchFamily="18" charset="0"/>
              </a:rPr>
              <a:t>Em</a:t>
            </a:r>
            <a:r>
              <a:rPr lang="en-US" sz="5400" b="1" i="1" dirty="0" smtClean="0">
                <a:solidFill>
                  <a:srgbClr val="1D4E89"/>
                </a:solidFill>
                <a:latin typeface="Times New Roman" panose="02020603050405020304" pitchFamily="18" charset="0"/>
                <a:cs typeface="Times New Roman" panose="02020603050405020304" pitchFamily="18" charset="0"/>
              </a:rPr>
              <a:t> đã học </a:t>
            </a:r>
            <a:r>
              <a:rPr lang="en-US" sz="5400" b="1" i="1" dirty="0" err="1" smtClean="0">
                <a:solidFill>
                  <a:srgbClr val="1D4E89"/>
                </a:solidFill>
                <a:latin typeface="Times New Roman" panose="02020603050405020304" pitchFamily="18" charset="0"/>
                <a:cs typeface="Times New Roman" panose="02020603050405020304" pitchFamily="18" charset="0"/>
              </a:rPr>
              <a:t>được</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những</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điều</a:t>
            </a:r>
            <a:r>
              <a:rPr lang="en-US" sz="5400" b="1" i="1" dirty="0" smtClean="0">
                <a:solidFill>
                  <a:srgbClr val="1D4E89"/>
                </a:solidFill>
                <a:latin typeface="Times New Roman" panose="02020603050405020304" pitchFamily="18" charset="0"/>
                <a:cs typeface="Times New Roman" panose="02020603050405020304" pitchFamily="18" charset="0"/>
              </a:rPr>
              <a:t> gì từ cách </a:t>
            </a:r>
            <a:r>
              <a:rPr lang="en-US" sz="5400" b="1" i="1" dirty="0" err="1" smtClean="0">
                <a:solidFill>
                  <a:srgbClr val="1D4E89"/>
                </a:solidFill>
                <a:latin typeface="Times New Roman" panose="02020603050405020304" pitchFamily="18" charset="0"/>
                <a:cs typeface="Times New Roman" panose="02020603050405020304" pitchFamily="18" charset="0"/>
              </a:rPr>
              <a:t>ứng</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xử</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của</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nhân</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vật</a:t>
            </a:r>
            <a:r>
              <a:rPr lang="en-US" sz="5400" b="1" i="1" dirty="0" smtClean="0">
                <a:solidFill>
                  <a:srgbClr val="1D4E89"/>
                </a:solidFill>
                <a:latin typeface="Times New Roman" panose="02020603050405020304" pitchFamily="18" charset="0"/>
                <a:cs typeface="Times New Roman" panose="02020603050405020304" pitchFamily="18" charset="0"/>
              </a:rPr>
              <a:t> </a:t>
            </a:r>
            <a:r>
              <a:rPr lang="en-US" sz="5400" b="1" i="1" dirty="0" err="1" smtClean="0">
                <a:solidFill>
                  <a:srgbClr val="1D4E89"/>
                </a:solidFill>
                <a:latin typeface="Times New Roman" panose="02020603050405020304" pitchFamily="18" charset="0"/>
                <a:cs typeface="Times New Roman" panose="02020603050405020304" pitchFamily="18" charset="0"/>
              </a:rPr>
              <a:t>đó</a:t>
            </a:r>
            <a:r>
              <a:rPr lang="en-US" sz="5400" b="1" i="1" dirty="0" smtClean="0">
                <a:solidFill>
                  <a:srgbClr val="1D4E89"/>
                </a:solidFill>
                <a:latin typeface="Times New Roman" panose="02020603050405020304" pitchFamily="18" charset="0"/>
                <a:cs typeface="Times New Roman" panose="02020603050405020304" pitchFamily="18" charset="0"/>
              </a:rPr>
              <a:t>?</a:t>
            </a:r>
            <a:endParaRPr lang="en-US" sz="5400" b="1" i="1" dirty="0">
              <a:solidFill>
                <a:srgbClr val="1D4E89"/>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600" y="5107484"/>
            <a:ext cx="4901406" cy="4901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p:cNvSpPr txBox="1"/>
          <p:nvPr/>
        </p:nvSpPr>
        <p:spPr>
          <a:xfrm>
            <a:off x="381000" y="342900"/>
            <a:ext cx="16992600" cy="2492990"/>
          </a:xfrm>
          <a:prstGeom prst="rect">
            <a:avLst/>
          </a:prstGeom>
        </p:spPr>
        <p:txBody>
          <a:bodyPr wrap="square" lIns="0" tIns="0" rIns="0" bIns="0" rtlCol="0" anchor="t">
            <a:spAutoFit/>
          </a:bodyPr>
          <a:lstStyle/>
          <a:p>
            <a:pPr algn="just"/>
            <a:r>
              <a:rPr lang="en-US" sz="5400" b="1" i="1" dirty="0" smtClean="0">
                <a:latin typeface="Times New Roman" panose="02020603050405020304" pitchFamily="18" charset="0"/>
                <a:cs typeface="Times New Roman" panose="02020603050405020304" pitchFamily="18" charset="0"/>
              </a:rPr>
              <a:t>3. </a:t>
            </a:r>
            <a:r>
              <a:rPr lang="en-US" sz="5400" b="1" i="1" dirty="0" err="1" smtClean="0">
                <a:latin typeface="Times New Roman" panose="02020603050405020304" pitchFamily="18" charset="0"/>
                <a:cs typeface="Times New Roman" panose="02020603050405020304" pitchFamily="18" charset="0"/>
              </a:rPr>
              <a:t>Tìm</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những</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điểm</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giống</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và</a:t>
            </a:r>
            <a:r>
              <a:rPr lang="en-US" sz="5400" b="1" i="1" dirty="0" smtClean="0">
                <a:latin typeface="Times New Roman" panose="02020603050405020304" pitchFamily="18" charset="0"/>
                <a:cs typeface="Times New Roman" panose="02020603050405020304" pitchFamily="18" charset="0"/>
              </a:rPr>
              <a:t> khác </a:t>
            </a:r>
            <a:r>
              <a:rPr lang="en-US" sz="5400" b="1" i="1" dirty="0" err="1" smtClean="0">
                <a:latin typeface="Times New Roman" panose="02020603050405020304" pitchFamily="18" charset="0"/>
                <a:cs typeface="Times New Roman" panose="02020603050405020304" pitchFamily="18" charset="0"/>
              </a:rPr>
              <a:t>nhau</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giữa</a:t>
            </a:r>
            <a:r>
              <a:rPr lang="en-US" sz="5400" b="1" i="1" dirty="0" smtClean="0">
                <a:latin typeface="Times New Roman" panose="02020603050405020304" pitchFamily="18" charset="0"/>
                <a:cs typeface="Times New Roman" panose="02020603050405020304" pitchFamily="18" charset="0"/>
              </a:rPr>
              <a:t> nhắn </a:t>
            </a:r>
            <a:r>
              <a:rPr lang="en-US" sz="5400" b="1" i="1" dirty="0" err="1" smtClean="0">
                <a:latin typeface="Times New Roman" panose="02020603050405020304" pitchFamily="18" charset="0"/>
                <a:cs typeface="Times New Roman" panose="02020603050405020304" pitchFamily="18" charset="0"/>
              </a:rPr>
              <a:t>vật</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thầy</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Phu</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Tuổi</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thơ</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tôi</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và</a:t>
            </a:r>
            <a:r>
              <a:rPr lang="en-US" sz="5400" b="1" i="1" dirty="0" smtClean="0">
                <a:latin typeface="Times New Roman" panose="02020603050405020304" pitchFamily="18" charset="0"/>
                <a:cs typeface="Times New Roman" panose="02020603050405020304" pitchFamily="18" charset="0"/>
              </a:rPr>
              <a:t> nhắn </a:t>
            </a:r>
            <a:r>
              <a:rPr lang="en-US" sz="5400" b="1" i="1" dirty="0" err="1" smtClean="0">
                <a:latin typeface="Times New Roman" panose="02020603050405020304" pitchFamily="18" charset="0"/>
                <a:cs typeface="Times New Roman" panose="02020603050405020304" pitchFamily="18" charset="0"/>
              </a:rPr>
              <a:t>vật</a:t>
            </a:r>
            <a:r>
              <a:rPr lang="en-US" sz="5400" b="1" i="1" dirty="0" smtClean="0">
                <a:latin typeface="Times New Roman" panose="02020603050405020304" pitchFamily="18" charset="0"/>
                <a:cs typeface="Times New Roman" panose="02020603050405020304" pitchFamily="18" charset="0"/>
              </a:rPr>
              <a:t> cụ </a:t>
            </a:r>
            <a:r>
              <a:rPr lang="en-US" sz="5400" b="1" i="1" dirty="0" err="1" smtClean="0">
                <a:latin typeface="Times New Roman" panose="02020603050405020304" pitchFamily="18" charset="0"/>
                <a:cs typeface="Times New Roman" panose="02020603050405020304" pitchFamily="18" charset="0"/>
              </a:rPr>
              <a:t>Bơ-mơn</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Chiếc</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lá</a:t>
            </a:r>
            <a:r>
              <a:rPr lang="en-US" sz="5400" b="1" i="1" dirty="0" smtClean="0">
                <a:latin typeface="Times New Roman" panose="02020603050405020304" pitchFamily="18" charset="0"/>
                <a:cs typeface="Times New Roman" panose="02020603050405020304" pitchFamily="18" charset="0"/>
              </a:rPr>
              <a:t> cuối </a:t>
            </a:r>
            <a:r>
              <a:rPr lang="en-US" sz="5400" b="1" i="1" dirty="0" err="1" smtClean="0">
                <a:latin typeface="Times New Roman" panose="02020603050405020304" pitchFamily="18" charset="0"/>
                <a:cs typeface="Times New Roman" panose="02020603050405020304" pitchFamily="18" charset="0"/>
              </a:rPr>
              <a:t>cùng</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theo</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sơ</a:t>
            </a:r>
            <a:r>
              <a:rPr lang="en-US" sz="5400" b="1" i="1" dirty="0" smtClean="0">
                <a:latin typeface="Times New Roman" panose="02020603050405020304" pitchFamily="18" charset="0"/>
                <a:cs typeface="Times New Roman" panose="02020603050405020304" pitchFamily="18" charset="0"/>
              </a:rPr>
              <a:t> đồ </a:t>
            </a:r>
            <a:r>
              <a:rPr lang="en-US" sz="5400" b="1" i="1" dirty="0" err="1" smtClean="0">
                <a:latin typeface="Times New Roman" panose="02020603050405020304" pitchFamily="18" charset="0"/>
                <a:cs typeface="Times New Roman" panose="02020603050405020304" pitchFamily="18" charset="0"/>
              </a:rPr>
              <a:t>sau</a:t>
            </a:r>
            <a:endParaRPr lang="en-US" sz="5400" b="1" i="1" dirty="0">
              <a:latin typeface="Times New Roman" panose="02020603050405020304" pitchFamily="18" charset="0"/>
              <a:cs typeface="Times New Roman" panose="02020603050405020304" pitchFamily="18" charset="0"/>
            </a:endParaRPr>
          </a:p>
        </p:txBody>
      </p:sp>
      <p:pic>
        <p:nvPicPr>
          <p:cNvPr id="15" name="Picture 2" descr="Soạn bài Ôn tập bài 6 trang 25 Ngữ văn 6 tập 2 (Chân trời sáng tạo)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38500"/>
            <a:ext cx="15240000" cy="678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933</Words>
  <Application>Microsoft Office PowerPoint</Application>
  <PresentationFormat>Custom</PresentationFormat>
  <Paragraphs>73</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MS Mincho</vt:lpstr>
      <vt:lpstr>SimSun</vt:lpstr>
      <vt:lpstr>Arial</vt:lpstr>
      <vt:lpstr>Times New Roman</vt:lpstr>
      <vt:lpstr>Calibri Light</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25</cp:revision>
  <dcterms:created xsi:type="dcterms:W3CDTF">2006-08-16T00:00:00Z</dcterms:created>
  <dcterms:modified xsi:type="dcterms:W3CDTF">2023-02-07T07:10:32Z</dcterms:modified>
  <dc:identifier>DAEt-d3kjac</dc:identifier>
</cp:coreProperties>
</file>