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4" r:id="rId3"/>
    <p:sldMasterId id="2147483741" r:id="rId4"/>
    <p:sldMasterId id="2147483755" r:id="rId5"/>
  </p:sldMasterIdLst>
  <p:notesMasterIdLst>
    <p:notesMasterId r:id="rId21"/>
  </p:notesMasterIdLst>
  <p:sldIdLst>
    <p:sldId id="257" r:id="rId6"/>
    <p:sldId id="267" r:id="rId7"/>
    <p:sldId id="275" r:id="rId8"/>
    <p:sldId id="276" r:id="rId9"/>
    <p:sldId id="277" r:id="rId10"/>
    <p:sldId id="259" r:id="rId11"/>
    <p:sldId id="279" r:id="rId12"/>
    <p:sldId id="278" r:id="rId13"/>
    <p:sldId id="263" r:id="rId14"/>
    <p:sldId id="280" r:id="rId15"/>
    <p:sldId id="281" r:id="rId16"/>
    <p:sldId id="283" r:id="rId17"/>
    <p:sldId id="282" r:id="rId18"/>
    <p:sldId id="270"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B1B84-F92B-49CB-9102-0997334D8539}"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25699-AC62-4F04-987F-FBD9AF0326A3}" type="slidenum">
              <a:rPr lang="en-US" smtClean="0"/>
              <a:t>‹#›</a:t>
            </a:fld>
            <a:endParaRPr lang="en-US"/>
          </a:p>
        </p:txBody>
      </p:sp>
    </p:spTree>
    <p:extLst>
      <p:ext uri="{BB962C8B-B14F-4D97-AF65-F5344CB8AC3E}">
        <p14:creationId xmlns:p14="http://schemas.microsoft.com/office/powerpoint/2010/main" val="226565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324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155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46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2703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6772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6300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3869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7893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6047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92475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1626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2622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76709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82339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9782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80673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2679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38057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25125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64404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6555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0008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595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615987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09156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09947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454758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21152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67425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6248150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655310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138978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363FA4-A68D-4F2E-92CB-FCDC6711523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9349DE-86DE-4368-A166-1A48B85CEE0E}"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002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2404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A0D045-B8A1-45D6-9A6D-67A3683EF4B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8A94D6-3228-4DD6-9F01-A235A868CB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5947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E192DB-C997-40C8-898A-A6D4F37E8DF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75A9C0-C5A6-433F-A1E6-8BC312F463C1}"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2574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B68D99-5021-49C6-999F-FD36C42484F4}"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8E8360-9AFB-479D-B58E-BCD988F768D0}"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873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5B9166-6E9F-4448-8DDB-2EED4653B61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37D82D-882D-43B8-B2B9-1B8AC61A0760}"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0245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507F2B-8B60-4F59-9336-19060ECFF4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15A555-1424-4495-9359-BAFE21180501}"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9581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A08413-A561-425B-A9DA-F631039E3E61}"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92807A-9179-4C65-8178-5BEE38AC3E20}"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1461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CCE389-E5E9-4642-A1E3-740383F4845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7278F6-D1C9-4CCD-A86A-271DE7A45052}"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5350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536FE5-C3FF-4D74-94F4-9AECA03D0731}"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A0CD57-448D-49AD-8412-57FBB768241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39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B8C354-7F36-4A59-A8B2-47BEBCC4BF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A1D1CD-8F57-4DA6-9C5D-B705568BDDF7}"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6280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772445-FFC1-4CE0-9308-1D61DE19DF3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3F7C28-A115-4387-B08A-2B380184922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416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8830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54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98389"/>
      </p:ext>
    </p:extLst>
  </p:cSld>
  <p:clrMapOvr>
    <a:masterClrMapping/>
  </p:clrMapOvr>
  <p:transition spd="slow" advClick="0" advTm="4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5363FA4-A68D-4F2E-92CB-FCDC67115232}"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9349DE-86DE-4368-A166-1A48B85CEE0E}"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908099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46A0D045-B8A1-45D6-9A6D-67A3683EF4B4}"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8A94D6-3228-4DD6-9F01-A235A868CB5F}"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859447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E192DB-C997-40C8-898A-A6D4F37E8DF5}"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75A9C0-C5A6-433F-A1E6-8BC312F463C1}"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74030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B6B68D99-5021-49C6-999F-FD36C42484F4}"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8E8360-9AFB-479D-B58E-BCD988F768D0}"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534006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6D5B9166-6E9F-4448-8DDB-2EED4653B615}"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737D82D-882D-43B8-B2B9-1B8AC61A0760}"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28808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A1507F2B-8B60-4F59-9336-19060ECFF45E}"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715A555-1424-4495-9359-BAFE21180501}"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548527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A08413-A561-425B-A9DA-F631039E3E61}"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892807A-9179-4C65-8178-5BEE38AC3E20}"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37991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CCE389-E5E9-4642-A1E3-740383F48452}"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7278F6-D1C9-4CCD-A86A-271DE7A45052}"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39530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7364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536FE5-C3FF-4D74-94F4-9AECA03D0731}"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A0CD57-448D-49AD-8412-57FBB768241C}"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806467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A0B8C354-7F36-4A59-A8B2-47BEBCC4BFA7}"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A1D1CD-8F57-4DA6-9C5D-B705568BDDF7}"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83978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D772445-FFC1-4CE0-9308-1D61DE19DF3D}"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3F7C28-A115-4387-B08A-2B380184922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74546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639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515800"/>
      </p:ext>
    </p:extLst>
  </p:cSld>
  <p:clrMapOvr>
    <a:masterClrMapping/>
  </p:clrMapOvr>
  <p:transition spd="slow"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694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24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309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905397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14557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569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78431C-62A9-4510-83B6-20B21EC6FF6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86CE4E-BCCB-4017-A5D8-9843E66354F5}"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99725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C78431C-62A9-4510-83B6-20B21EC6FF6D}" type="datetimeFigureOut">
              <a:rPr lang="vi-VN" smtClean="0">
                <a:solidFill>
                  <a:prstClr val="black">
                    <a:tint val="75000"/>
                  </a:prstClr>
                </a:solidFill>
              </a:rPr>
              <a:pPr>
                <a:defRPr/>
              </a:pPr>
              <a:t>06/12/2022</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86CE4E-BCCB-4017-A5D8-9843E66354F5}"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20874902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0" y="-1"/>
            <a:ext cx="12192000" cy="6858000"/>
          </a:xfrm>
          <a:prstGeom prst="rect">
            <a:avLst/>
          </a:prstGeom>
        </p:spPr>
      </p:pic>
      <p:sp>
        <p:nvSpPr>
          <p:cNvPr id="5" name="Rectangle 4"/>
          <p:cNvSpPr/>
          <p:nvPr/>
        </p:nvSpPr>
        <p:spPr>
          <a:xfrm>
            <a:off x="644435" y="556337"/>
            <a:ext cx="10903130" cy="233166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tab pos="1386840" algn="l"/>
              </a:tabLst>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TIẾT</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lang="en-US" sz="4400" b="1" dirty="0" smtClean="0">
                <a:solidFill>
                  <a:srgbClr val="FF0000"/>
                </a:solidFill>
                <a:latin typeface="Times New Roman" panose="02020603050405020304" pitchFamily="18" charset="0"/>
                <a:ea typeface="MS Mincho"/>
                <a:cs typeface="Times New Roman" panose="02020603050405020304" pitchFamily="18" charset="0"/>
              </a:rPr>
              <a:t>65</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-66</a:t>
            </a:r>
          </a:p>
          <a:p>
            <a:pPr marL="0" marR="0" lvl="0" indent="0" algn="ctr" defTabSz="914400" rtl="0" eaLnBrk="1" fontAlgn="auto" latinLnBrk="0" hangingPunct="1">
              <a:lnSpc>
                <a:spcPct val="107000"/>
              </a:lnSpc>
              <a:spcBef>
                <a:spcPts val="0"/>
              </a:spcBef>
              <a:spcAft>
                <a:spcPts val="0"/>
              </a:spcAft>
              <a:buClrTx/>
              <a:buSzTx/>
              <a:buFontTx/>
              <a:buNone/>
              <a:tabLst>
                <a:tab pos="1386840" algn="l"/>
              </a:tabLst>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VIẾT</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4800" b="1" kern="1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BÀI VĂN TẢ CẢNH SINH HOẠT</a:t>
            </a:r>
            <a:endPar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5379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blip>
          <a:stretch>
            <a:fillRect/>
          </a:stretch>
        </p:blipFill>
        <p:spPr>
          <a:xfrm>
            <a:off x="156754" y="78526"/>
            <a:ext cx="5795230" cy="2774411"/>
          </a:xfrm>
          <a:prstGeom prst="rect">
            <a:avLst/>
          </a:prstGeom>
          <a:ln>
            <a:noFill/>
          </a:ln>
          <a:effectLst>
            <a:softEdge rad="112500"/>
          </a:effectLst>
        </p:spPr>
      </p:pic>
      <p:pic>
        <p:nvPicPr>
          <p:cNvPr id="4" name="Picture 3"/>
          <p:cNvPicPr>
            <a:picLocks noChangeAspect="1"/>
          </p:cNvPicPr>
          <p:nvPr/>
        </p:nvPicPr>
        <p:blipFill>
          <a:blip r:embed="rId4">
            <a:extLst/>
          </a:blip>
          <a:stretch>
            <a:fillRect/>
          </a:stretch>
        </p:blipFill>
        <p:spPr>
          <a:xfrm>
            <a:off x="6168008" y="78526"/>
            <a:ext cx="5875946" cy="2774411"/>
          </a:xfrm>
          <a:prstGeom prst="rect">
            <a:avLst/>
          </a:prstGeom>
          <a:ln>
            <a:noFill/>
          </a:ln>
          <a:effectLst>
            <a:softEdge rad="112500"/>
          </a:effectLst>
        </p:spPr>
      </p:pic>
      <p:pic>
        <p:nvPicPr>
          <p:cNvPr id="5" name="Picture 4"/>
          <p:cNvPicPr>
            <a:picLocks noChangeAspect="1"/>
          </p:cNvPicPr>
          <p:nvPr/>
        </p:nvPicPr>
        <p:blipFill>
          <a:blip r:embed="rId5">
            <a:extLst/>
          </a:blip>
          <a:stretch>
            <a:fillRect/>
          </a:stretch>
        </p:blipFill>
        <p:spPr>
          <a:xfrm>
            <a:off x="6168006" y="3418837"/>
            <a:ext cx="5875947" cy="3376994"/>
          </a:xfrm>
          <a:prstGeom prst="rect">
            <a:avLst/>
          </a:prstGeom>
          <a:ln>
            <a:noFill/>
          </a:ln>
          <a:effectLst>
            <a:softEdge rad="112500"/>
          </a:effectLst>
        </p:spPr>
      </p:pic>
      <p:pic>
        <p:nvPicPr>
          <p:cNvPr id="6" name="Picture 5"/>
          <p:cNvPicPr>
            <a:picLocks noChangeAspect="1"/>
          </p:cNvPicPr>
          <p:nvPr/>
        </p:nvPicPr>
        <p:blipFill>
          <a:blip r:embed="rId6">
            <a:extLst/>
          </a:blip>
          <a:stretch>
            <a:fillRect/>
          </a:stretch>
        </p:blipFill>
        <p:spPr>
          <a:xfrm>
            <a:off x="156755" y="3412413"/>
            <a:ext cx="5809086" cy="3390025"/>
          </a:xfrm>
          <a:prstGeom prst="rect">
            <a:avLst/>
          </a:prstGeom>
          <a:ln>
            <a:noFill/>
          </a:ln>
          <a:effectLst>
            <a:softEdge rad="112500"/>
          </a:effectLst>
        </p:spPr>
      </p:pic>
      <p:sp>
        <p:nvSpPr>
          <p:cNvPr id="7" name="TextBox 6"/>
          <p:cNvSpPr txBox="1"/>
          <p:nvPr/>
        </p:nvSpPr>
        <p:spPr>
          <a:xfrm>
            <a:off x="287383" y="2867025"/>
            <a:ext cx="5246642" cy="523220"/>
          </a:xfrm>
          <a:prstGeom prst="rect">
            <a:avLst/>
          </a:prstGeom>
          <a:solidFill>
            <a:schemeClr val="accent6">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charset="0"/>
              </a:rPr>
              <a:t>Gia đình sum họp bên bữa cơm</a:t>
            </a:r>
          </a:p>
        </p:txBody>
      </p:sp>
      <p:sp>
        <p:nvSpPr>
          <p:cNvPr id="8" name="TextBox 7"/>
          <p:cNvSpPr txBox="1"/>
          <p:nvPr/>
        </p:nvSpPr>
        <p:spPr>
          <a:xfrm>
            <a:off x="7084422" y="6279218"/>
            <a:ext cx="4750527" cy="523220"/>
          </a:xfrm>
          <a:prstGeom prst="rect">
            <a:avLst/>
          </a:prstGeom>
          <a:solidFill>
            <a:schemeClr val="accent6">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charset="0"/>
              </a:rPr>
              <a:t>Cảnh mua bán trong siêu thị</a:t>
            </a:r>
          </a:p>
        </p:txBody>
      </p:sp>
      <p:sp>
        <p:nvSpPr>
          <p:cNvPr id="9" name="TextBox 8"/>
          <p:cNvSpPr txBox="1"/>
          <p:nvPr/>
        </p:nvSpPr>
        <p:spPr>
          <a:xfrm>
            <a:off x="7554913" y="2828925"/>
            <a:ext cx="3613830" cy="523220"/>
          </a:xfrm>
          <a:prstGeom prst="rect">
            <a:avLst/>
          </a:prstGeom>
          <a:solidFill>
            <a:schemeClr val="accent6">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charset="0"/>
              </a:rPr>
              <a:t>Một trận đấu bóng</a:t>
            </a:r>
          </a:p>
        </p:txBody>
      </p:sp>
      <p:sp>
        <p:nvSpPr>
          <p:cNvPr id="10" name="TextBox 9"/>
          <p:cNvSpPr txBox="1"/>
          <p:nvPr/>
        </p:nvSpPr>
        <p:spPr>
          <a:xfrm>
            <a:off x="1052905" y="6272611"/>
            <a:ext cx="4016785" cy="523220"/>
          </a:xfrm>
          <a:prstGeom prst="rect">
            <a:avLst/>
          </a:prstGeom>
          <a:solidFill>
            <a:schemeClr val="accent6">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charset="0"/>
              </a:rPr>
              <a:t>Sân trường giờ ra chơi</a:t>
            </a:r>
          </a:p>
        </p:txBody>
      </p:sp>
    </p:spTree>
    <p:extLst>
      <p:ext uri="{BB962C8B-B14F-4D97-AF65-F5344CB8AC3E}">
        <p14:creationId xmlns:p14="http://schemas.microsoft.com/office/powerpoint/2010/main" val="30919817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3082834"/>
            <a:ext cx="4131490" cy="461665"/>
          </a:xfrm>
          <a:prstGeom prst="rect">
            <a:avLst/>
          </a:prstGeom>
          <a:solidFill>
            <a:schemeClr val="accent6">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Cảnh cánh đồng mùa gặt</a:t>
            </a:r>
          </a:p>
        </p:txBody>
      </p:sp>
      <p:pic>
        <p:nvPicPr>
          <p:cNvPr id="3" name="Picture 2"/>
          <p:cNvPicPr>
            <a:picLocks noChangeAspect="1"/>
          </p:cNvPicPr>
          <p:nvPr/>
        </p:nvPicPr>
        <p:blipFill>
          <a:blip r:embed="rId2">
            <a:extLst/>
          </a:blip>
          <a:stretch>
            <a:fillRect/>
          </a:stretch>
        </p:blipFill>
        <p:spPr>
          <a:xfrm>
            <a:off x="247069" y="104543"/>
            <a:ext cx="5474462" cy="2978291"/>
          </a:xfrm>
          <a:prstGeom prst="rect">
            <a:avLst/>
          </a:prstGeom>
          <a:ln>
            <a:noFill/>
          </a:ln>
          <a:effectLst>
            <a:softEdge rad="112500"/>
          </a:effectLst>
        </p:spPr>
      </p:pic>
      <p:sp>
        <p:nvSpPr>
          <p:cNvPr id="4" name="TextBox 3"/>
          <p:cNvSpPr txBox="1"/>
          <p:nvPr/>
        </p:nvSpPr>
        <p:spPr>
          <a:xfrm>
            <a:off x="7170426" y="3118575"/>
            <a:ext cx="3683498" cy="461665"/>
          </a:xfrm>
          <a:prstGeom prst="rect">
            <a:avLst/>
          </a:prstGeom>
          <a:solidFill>
            <a:schemeClr val="accent6">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Cảnh một phiên chợ Tết</a:t>
            </a:r>
          </a:p>
        </p:txBody>
      </p:sp>
      <p:pic>
        <p:nvPicPr>
          <p:cNvPr id="5" name="Picture 4"/>
          <p:cNvPicPr>
            <a:picLocks noChangeAspect="1"/>
          </p:cNvPicPr>
          <p:nvPr/>
        </p:nvPicPr>
        <p:blipFill>
          <a:blip r:embed="rId3">
            <a:extLst/>
          </a:blip>
          <a:stretch>
            <a:fillRect/>
          </a:stretch>
        </p:blipFill>
        <p:spPr>
          <a:xfrm>
            <a:off x="5823640" y="32535"/>
            <a:ext cx="6089686" cy="3050299"/>
          </a:xfrm>
          <a:prstGeom prst="rect">
            <a:avLst/>
          </a:prstGeom>
          <a:ln>
            <a:noFill/>
          </a:ln>
          <a:effectLst>
            <a:softEdge rad="112500"/>
          </a:effectLst>
        </p:spPr>
      </p:pic>
      <p:pic>
        <p:nvPicPr>
          <p:cNvPr id="1026" name="Picture 2" descr="https://hoc24.vn/source/V%C4%83n6/cho-phien-bacha-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0" y="3710485"/>
            <a:ext cx="9744891" cy="29254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61180" y="6340251"/>
            <a:ext cx="4131490" cy="461665"/>
          </a:xfrm>
          <a:prstGeom prst="rect">
            <a:avLst/>
          </a:prstGeom>
          <a:solidFill>
            <a:schemeClr val="accent6">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Cảnh </a:t>
            </a:r>
            <a:r>
              <a:rPr kumimoji="0" lang="en-US"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mn-ea"/>
                <a:cs typeface="Times New Roman" panose="02020603050405020304" pitchFamily="18" charset="0"/>
              </a:rPr>
              <a:t>phiên</a:t>
            </a: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mn-ea"/>
                <a:cs typeface="Times New Roman" panose="02020603050405020304" pitchFamily="18" charset="0"/>
              </a:rPr>
              <a:t>chợ</a:t>
            </a: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mn-ea"/>
                <a:cs typeface="Times New Roman" panose="02020603050405020304" pitchFamily="18" charset="0"/>
              </a:rPr>
              <a:t>vùng</a:t>
            </a: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mn-ea"/>
                <a:cs typeface="Times New Roman" panose="02020603050405020304" pitchFamily="18" charset="0"/>
              </a:rPr>
              <a:t>cao</a:t>
            </a:r>
            <a:endParaRPr kumimoji="0" lang="vi-VN"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11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225689"/>
            <a:ext cx="12191999" cy="5632311"/>
          </a:xfrm>
          <a:prstGeom prst="rect">
            <a:avLst/>
          </a:prstGeom>
          <a:solidFill>
            <a:schemeClr val="accent6">
              <a:lumMod val="20000"/>
              <a:lumOff val="80000"/>
            </a:schemeClr>
          </a:solidFill>
          <a:ln>
            <a:noFill/>
          </a:ln>
        </p:spPr>
        <p:txBody>
          <a:bodyPr wrap="square">
            <a:spAutoFit/>
          </a:bodyPr>
          <a:lstStyle/>
          <a:p>
            <a:pPr>
              <a:lnSpc>
                <a:spcPct val="150000"/>
              </a:lnSpc>
              <a:defRPr/>
            </a:pPr>
            <a:r>
              <a:rPr lang="en-US" sz="2400" dirty="0" err="1" smtClean="0">
                <a:solidFill>
                  <a:srgbClr val="0000CC"/>
                </a:solidFill>
                <a:latin typeface="Times New Roman" pitchFamily="18" charset="0"/>
                <a:cs typeface="Times New Roman" pitchFamily="18" charset="0"/>
              </a:rPr>
              <a:t>Tôi</a:t>
            </a:r>
            <a:r>
              <a:rPr lang="en-US" sz="2400" dirty="0" smtClean="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muốn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viết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văn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bản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tả</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lại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sinh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lnSpc>
                <a:spcPct val="150000"/>
              </a:lnSpc>
              <a:defRPr/>
            </a:pPr>
            <a:r>
              <a:rPr lang="vi-VN" sz="2400" dirty="0">
                <a:solidFill>
                  <a:srgbClr val="0000CC"/>
                </a:solidFill>
                <a:latin typeface="Times New Roman" pitchFamily="18" charset="0"/>
                <a:cs typeface="Times New Roman" pitchFamily="18" charset="0"/>
              </a:rPr>
              <a:t>C</a:t>
            </a:r>
            <a:r>
              <a:rPr lang="en-US" sz="2400" dirty="0" err="1">
                <a:solidFill>
                  <a:srgbClr val="0000CC"/>
                </a:solidFill>
                <a:latin typeface="Times New Roman" pitchFamily="18" charset="0"/>
                <a:cs typeface="Times New Roman" pitchFamily="18" charset="0"/>
              </a:rPr>
              <a:t>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sinh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ấy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diễn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ra</a:t>
            </a:r>
            <a:r>
              <a:rPr lang="en-US" sz="2400" dirty="0">
                <a:solidFill>
                  <a:srgbClr val="0000CC"/>
                </a:solidFill>
                <a:latin typeface="Times New Roman" pitchFamily="18" charset="0"/>
                <a:cs typeface="Times New Roman" pitchFamily="18" charset="0"/>
              </a:rPr>
              <a:t> ở </a:t>
            </a:r>
            <a:r>
              <a:rPr lang="en-US" sz="2400" dirty="0" err="1">
                <a:solidFill>
                  <a:srgbClr val="0000CC"/>
                </a:solidFill>
                <a:latin typeface="Times New Roman" pitchFamily="18" charset="0"/>
                <a:cs typeface="Times New Roman" pitchFamily="18" charset="0"/>
              </a:rPr>
              <a:t>đâu</a:t>
            </a:r>
            <a:r>
              <a:rPr lang="vi-VN" sz="24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thời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gian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vi-VN" sz="2400" dirty="0" smtClean="0">
                <a:solidFill>
                  <a:srgbClr val="0000CC"/>
                </a:solidFill>
                <a:latin typeface="Times New Roman" pitchFamily="18" charset="0"/>
                <a:cs typeface="Times New Roman" pitchFamily="18" charset="0"/>
              </a:rPr>
              <a:t>?</a:t>
            </a: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lnSpc>
                <a:spcPct val="150000"/>
              </a:lnSpc>
              <a:defRPr/>
            </a:pPr>
            <a:r>
              <a:rPr lang="vi-VN" sz="2400" dirty="0">
                <a:solidFill>
                  <a:srgbClr val="0000CC"/>
                </a:solidFill>
                <a:latin typeface="Times New Roman" pitchFamily="18" charset="0"/>
                <a:cs typeface="Times New Roman" pitchFamily="18" charset="0"/>
              </a:rPr>
              <a:t>C</a:t>
            </a:r>
            <a:r>
              <a:rPr lang="en-US" sz="2400" dirty="0" err="1">
                <a:solidFill>
                  <a:srgbClr val="0000CC"/>
                </a:solidFill>
                <a:latin typeface="Times New Roman" pitchFamily="18" charset="0"/>
                <a:cs typeface="Times New Roman" pitchFamily="18" charset="0"/>
              </a:rPr>
              <a:t>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sinh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ấy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có</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vi-VN" sz="24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hình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ảnh</a:t>
            </a:r>
            <a:r>
              <a:rPr lang="en-US" sz="2400" dirty="0">
                <a:solidFill>
                  <a:srgbClr val="0000CC"/>
                </a:solidFill>
                <a:latin typeface="Times New Roman" pitchFamily="18" charset="0"/>
                <a:cs typeface="Times New Roman" pitchFamily="18" charset="0"/>
              </a:rPr>
              <a:t> </a:t>
            </a:r>
            <a:r>
              <a:rPr lang="vi-VN" sz="2400" dirty="0">
                <a:solidFill>
                  <a:srgbClr val="0000CC"/>
                </a:solidFill>
                <a:latin typeface="Times New Roman" pitchFamily="18" charset="0"/>
                <a:cs typeface="Times New Roman" pitchFamily="18" charset="0"/>
              </a:rPr>
              <a:t>q</a:t>
            </a:r>
            <a:r>
              <a:rPr lang="en-US" sz="2400" dirty="0" err="1">
                <a:solidFill>
                  <a:srgbClr val="0000CC"/>
                </a:solidFill>
                <a:latin typeface="Times New Roman" pitchFamily="18" charset="0"/>
                <a:cs typeface="Times New Roman" pitchFamily="18" charset="0"/>
              </a:rPr>
              <a:t>uan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trọng</a:t>
            </a:r>
            <a:r>
              <a:rPr lang="en-US" sz="2400" dirty="0">
                <a:solidFill>
                  <a:srgbClr val="0000CC"/>
                </a:solidFill>
                <a:latin typeface="Times New Roman" pitchFamily="18" charset="0"/>
                <a:cs typeface="Times New Roman" pitchFamily="18" charset="0"/>
              </a:rPr>
              <a:t> </a:t>
            </a:r>
            <a:r>
              <a:rPr lang="vi-VN" sz="2400" dirty="0">
                <a:solidFill>
                  <a:srgbClr val="0000CC"/>
                </a:solidFill>
                <a:latin typeface="Times New Roman" pitchFamily="18" charset="0"/>
                <a:cs typeface="Times New Roman" pitchFamily="18" charset="0"/>
              </a:rPr>
              <a:t>nào</a:t>
            </a:r>
            <a:r>
              <a:rPr lang="vi-VN" sz="2400" dirty="0" smtClean="0">
                <a:solidFill>
                  <a:srgbClr val="0000CC"/>
                </a:solidFill>
                <a:latin typeface="Times New Roman" pitchFamily="18" charset="0"/>
                <a:cs typeface="Times New Roman" pitchFamily="18" charset="0"/>
              </a:rPr>
              <a:t>?</a:t>
            </a: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lnSpc>
                <a:spcPct val="150000"/>
              </a:lnSpc>
              <a:defRPr/>
            </a:pPr>
            <a:r>
              <a:rPr lang="vi-VN" sz="2400" dirty="0">
                <a:solidFill>
                  <a:srgbClr val="0000CC"/>
                </a:solidFill>
                <a:latin typeface="Times New Roman" pitchFamily="18" charset="0"/>
                <a:cs typeface="Times New Roman" pitchFamily="18" charset="0"/>
              </a:rPr>
              <a:t>N</a:t>
            </a:r>
            <a:r>
              <a:rPr lang="en-US" sz="2400" dirty="0" err="1">
                <a:solidFill>
                  <a:srgbClr val="0000CC"/>
                </a:solidFill>
                <a:latin typeface="Times New Roman" pitchFamily="18" charset="0"/>
                <a:cs typeface="Times New Roman" pitchFamily="18" charset="0"/>
              </a:rPr>
              <a:t>hìn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bao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từ</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xa</a:t>
            </a:r>
            <a:r>
              <a:rPr lang="vi-VN" sz="24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khung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cảnh</a:t>
            </a:r>
            <a:r>
              <a:rPr lang="vi-VN" sz="24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không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khí</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chung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bức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tranh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có</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nét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nổi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bật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vi-VN" sz="2400" dirty="0">
                <a:solidFill>
                  <a:srgbClr val="0000CC"/>
                </a:solidFill>
                <a:latin typeface="Times New Roman" pitchFamily="18" charset="0"/>
                <a:cs typeface="Times New Roman" pitchFamily="18" charset="0"/>
              </a:rPr>
              <a:t>?</a:t>
            </a:r>
          </a:p>
          <a:p>
            <a:pPr>
              <a:defRPr/>
            </a:pP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defRPr/>
            </a:pPr>
            <a:r>
              <a:rPr lang="vi-VN" sz="2400" dirty="0">
                <a:solidFill>
                  <a:srgbClr val="0000CC"/>
                </a:solidFill>
                <a:latin typeface="Times New Roman" pitchFamily="18" charset="0"/>
                <a:cs typeface="Times New Roman" pitchFamily="18" charset="0"/>
              </a:rPr>
              <a:t>Ở</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vị</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trí</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quan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gần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hơn</a:t>
            </a:r>
            <a:r>
              <a:rPr lang="vi-VN" sz="24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hình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ảnh</a:t>
            </a:r>
            <a:r>
              <a:rPr lang="vi-VN" sz="24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sẽ</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điểm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nhấn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bài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viết</a:t>
            </a:r>
            <a:r>
              <a:rPr lang="vi-VN" sz="2400" dirty="0">
                <a:solidFill>
                  <a:srgbClr val="0000CC"/>
                </a:solidFill>
                <a:latin typeface="Times New Roman" pitchFamily="18" charset="0"/>
                <a:cs typeface="Times New Roman" pitchFamily="18" charset="0"/>
              </a:rPr>
              <a:t>?</a:t>
            </a:r>
          </a:p>
          <a:p>
            <a:pPr>
              <a:defRPr/>
            </a:pP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defRPr/>
            </a:pPr>
            <a:r>
              <a:rPr lang="en-US" sz="2400" dirty="0" err="1">
                <a:solidFill>
                  <a:srgbClr val="0000CC"/>
                </a:solidFill>
                <a:latin typeface="Times New Roman" pitchFamily="18" charset="0"/>
                <a:cs typeface="Times New Roman" pitchFamily="18" charset="0"/>
              </a:rPr>
              <a:t>Hình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trong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sinh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đã</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tác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đến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các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giác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quan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tôi</a:t>
            </a:r>
            <a:r>
              <a:rPr lang="en-US" sz="2400" dirty="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defRPr/>
            </a:pP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defRPr/>
            </a:pPr>
            <a:r>
              <a:rPr lang="en-US" sz="2400" dirty="0" err="1">
                <a:solidFill>
                  <a:srgbClr val="0000CC"/>
                </a:solidFill>
                <a:latin typeface="Times New Roman" pitchFamily="18" charset="0"/>
                <a:cs typeface="Times New Roman" pitchFamily="18" charset="0"/>
              </a:rPr>
              <a:t>Những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hình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thiên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nhiên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đã</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nền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bức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tranh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sinh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chúng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có</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nên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được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nhân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hóa</a:t>
            </a: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defRPr/>
            </a:pPr>
            <a:r>
              <a:rPr lang="vi-VN" sz="2400" dirty="0">
                <a:solidFill>
                  <a:srgbClr val="0000CC"/>
                </a:solidFill>
                <a:latin typeface="Times New Roman" pitchFamily="18" charset="0"/>
                <a:cs typeface="Times New Roman" pitchFamily="18" charset="0"/>
              </a:rPr>
              <a:t>Cảm t</a:t>
            </a:r>
            <a:r>
              <a:rPr lang="en-US" sz="2400" dirty="0" err="1">
                <a:solidFill>
                  <a:srgbClr val="0000CC"/>
                </a:solidFill>
                <a:latin typeface="Times New Roman" pitchFamily="18" charset="0"/>
                <a:cs typeface="Times New Roman" pitchFamily="18" charset="0"/>
              </a:rPr>
              <a:t>ưởng</a:t>
            </a:r>
            <a:r>
              <a:rPr lang="vi-VN" sz="24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ấn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tượng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chung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tôi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quan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sinh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này</a:t>
            </a:r>
            <a:r>
              <a:rPr lang="en-US" sz="2400" dirty="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a:p>
            <a:pPr>
              <a:defRPr/>
            </a:pPr>
            <a:r>
              <a:rPr lang="en-US" sz="2400" dirty="0" smtClean="0">
                <a:solidFill>
                  <a:srgbClr val="0000CC"/>
                </a:solidFill>
                <a:latin typeface="Times New Roman" pitchFamily="18" charset="0"/>
                <a:cs typeface="Times New Roman" pitchFamily="18" charset="0"/>
              </a:rPr>
              <a:t>…………………………………………………………………………………………………</a:t>
            </a:r>
            <a:endParaRPr lang="vi-VN" sz="2400" dirty="0">
              <a:solidFill>
                <a:srgbClr val="0000CC"/>
              </a:solidFill>
              <a:latin typeface="Times New Roman" pitchFamily="18" charset="0"/>
              <a:cs typeface="Times New Roman" pitchFamily="18" charset="0"/>
            </a:endParaRPr>
          </a:p>
        </p:txBody>
      </p:sp>
      <p:sp>
        <p:nvSpPr>
          <p:cNvPr id="47107" name="Rectangle 4"/>
          <p:cNvSpPr>
            <a:spLocks noChangeArrowheads="1"/>
          </p:cNvSpPr>
          <p:nvPr/>
        </p:nvSpPr>
        <p:spPr bwMode="auto">
          <a:xfrm>
            <a:off x="1789612" y="303252"/>
            <a:ext cx="8987246"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a:solidFill>
                  <a:srgbClr val="0000CC"/>
                </a:solidFill>
                <a:latin typeface="Times New Roman" panose="02020603050405020304" pitchFamily="18" charset="0"/>
                <a:cs typeface="Times New Roman" panose="02020603050405020304" pitchFamily="18" charset="0"/>
              </a:rPr>
              <a:t>PHIẾU Ý TƯỞNG</a:t>
            </a:r>
            <a:endParaRPr lang="vi-VN" sz="2400" dirty="0">
              <a:solidFill>
                <a:srgbClr val="0000CC"/>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400" b="1" i="1" dirty="0" err="1">
                <a:solidFill>
                  <a:srgbClr val="0000CC"/>
                </a:solidFill>
                <a:latin typeface="Times New Roman" panose="02020603050405020304" pitchFamily="18" charset="0"/>
                <a:cs typeface="Times New Roman" panose="02020603050405020304" pitchFamily="18" charset="0"/>
              </a:rPr>
              <a:t>Quan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sát</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và</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ghi</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chép</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của</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tôi</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về</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một</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cảnh</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sinh</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hoạt</a:t>
            </a:r>
            <a:endParaRPr lang="vi-VN" sz="2400"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1" y="0"/>
            <a:ext cx="7501074" cy="619272"/>
          </a:xfrm>
          <a:prstGeom prst="rect">
            <a:avLst/>
          </a:prstGeom>
        </p:spPr>
        <p:txBody>
          <a:bodyPr wrap="square">
            <a:spAutoFit/>
          </a:bodyPr>
          <a:lstStyle/>
          <a:p>
            <a:pPr>
              <a:lnSpc>
                <a:spcPct val="107000"/>
              </a:lnSpc>
              <a:spcAft>
                <a:spcPts val="800"/>
              </a:spcAft>
              <a:defRPr/>
            </a:pPr>
            <a:r>
              <a:rPr lang="en-US" sz="3200" b="1" dirty="0" smtClean="0">
                <a:solidFill>
                  <a:srgbClr val="FF0000"/>
                </a:solidFill>
                <a:latin typeface="Times New Roman" panose="02020603050405020304" pitchFamily="18" charset="0"/>
                <a:ea typeface="MS Mincho"/>
                <a:cs typeface="Times New Roman" panose="02020603050405020304" pitchFamily="18" charset="0"/>
              </a:rPr>
              <a:t>B</a:t>
            </a:r>
            <a:r>
              <a:rPr lang="vi-VN" sz="3200" b="1" dirty="0">
                <a:solidFill>
                  <a:srgbClr val="FF0000"/>
                </a:solidFill>
                <a:latin typeface="Times New Roman" panose="02020603050405020304" pitchFamily="18" charset="0"/>
                <a:ea typeface="MS Mincho"/>
                <a:cs typeface="Times New Roman" panose="02020603050405020304" pitchFamily="18" charset="0"/>
              </a:rPr>
              <a:t>ước 2:</a:t>
            </a: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 </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ý</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117044"/>
      </p:ext>
    </p:extLst>
  </p:cSld>
  <p:clrMapOvr>
    <a:masterClrMapping/>
  </p:clrMapOvr>
  <p:transition spd="slow" advClick="0" advTm="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55817" y="138788"/>
            <a:ext cx="9526123" cy="13198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lang="en-US" sz="3200" b="1" dirty="0" smtClean="0">
                <a:solidFill>
                  <a:prstClr val="white"/>
                </a:solidFill>
                <a:latin typeface="Times New Roman" panose="02020603050405020304" pitchFamily="18" charset="0"/>
                <a:ea typeface="MS Mincho"/>
                <a:cs typeface="Times New Roman" panose="02020603050405020304" pitchFamily="18" charset="0"/>
              </a:rPr>
              <a:t> </a:t>
            </a:r>
            <a:r>
              <a:rPr kumimoji="0" lang="en-US" sz="2400" i="0" u="none" strike="noStrike" kern="1200" cap="none" spc="0" normalizeH="0" baseline="0" noProof="0" dirty="0" err="1" smtClean="0">
                <a:ln>
                  <a:noFill/>
                </a:ln>
                <a:solidFill>
                  <a:prstClr val="white"/>
                </a:solidFill>
                <a:effectLst/>
                <a:uLnTx/>
                <a:uFillTx/>
                <a:latin typeface="Times New Roman" panose="02020603050405020304" pitchFamily="18" charset="0"/>
                <a:ea typeface="MS Mincho"/>
                <a:cs typeface="Times New Roman" panose="02020603050405020304" pitchFamily="18" charset="0"/>
              </a:rPr>
              <a:t>Giới</a:t>
            </a:r>
            <a:r>
              <a:rPr kumimoji="0" lang="en-US" sz="2400"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a:cs typeface="Times New Roman" panose="02020603050405020304" pitchFamily="18" charset="0"/>
              </a:rPr>
              <a:t> </a:t>
            </a:r>
            <a:r>
              <a:rPr kumimoji="0" lang="en-US" sz="240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Times New Roman" panose="02020603050405020304" pitchFamily="18" charset="0"/>
              </a:rPr>
              <a:t>thiệu</a:t>
            </a:r>
            <a:r>
              <a:rPr kumimoji="0" lang="en-US" sz="240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cảnh</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sinh</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hoạt</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được</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tả</a:t>
            </a:r>
            <a:endParaRPr lang="en-US" sz="2400" dirty="0" smtClean="0">
              <a:solidFill>
                <a:prstClr val="white"/>
              </a:solidFill>
              <a:latin typeface="Times New Roman" panose="02020603050405020304" pitchFamily="18" charset="0"/>
              <a:ea typeface="MS Mincho"/>
              <a:cs typeface="Times New Roman" panose="02020603050405020304" pitchFamily="18" charset="0"/>
            </a:endParaRPr>
          </a:p>
          <a:p>
            <a:pPr marL="457200" marR="0" lvl="0" indent="-457200" algn="l" defTabSz="914400" rtl="0" eaLnBrk="1" fontAlgn="auto" latinLnBrk="0" hangingPunct="1">
              <a:lnSpc>
                <a:spcPct val="115000"/>
              </a:lnSpc>
              <a:spcBef>
                <a:spcPts val="0"/>
              </a:spcBef>
              <a:spcAft>
                <a:spcPts val="0"/>
              </a:spcAft>
              <a:buClrTx/>
              <a:buSzTx/>
              <a:buFontTx/>
              <a:buChar char="-"/>
              <a:tabLst>
                <a:tab pos="1386840" algn="l"/>
              </a:tabLst>
              <a:defRPr/>
            </a:pPr>
            <a:r>
              <a:rPr lang="en-US" sz="2400" dirty="0" err="1" smtClean="0">
                <a:solidFill>
                  <a:prstClr val="white"/>
                </a:solidFill>
                <a:latin typeface="Times New Roman" panose="02020603050405020304" pitchFamily="18" charset="0"/>
                <a:ea typeface="MS Mincho"/>
                <a:cs typeface="Times New Roman" panose="02020603050405020304" pitchFamily="18" charset="0"/>
              </a:rPr>
              <a:t>Cảnh</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sinh</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hoạt</a:t>
            </a:r>
            <a:r>
              <a:rPr lang="en-US" sz="2400" dirty="0" smtClean="0">
                <a:solidFill>
                  <a:prstClr val="white"/>
                </a:solidFill>
                <a:latin typeface="Times New Roman" panose="02020603050405020304" pitchFamily="18" charset="0"/>
                <a:ea typeface="MS Mincho"/>
                <a:cs typeface="Times New Roman" panose="02020603050405020304" pitchFamily="18" charset="0"/>
              </a:rPr>
              <a:t>:……………..</a:t>
            </a:r>
          </a:p>
          <a:p>
            <a:pPr marL="457200" marR="0" lvl="0" indent="-457200" algn="l" defTabSz="914400" rtl="0" eaLnBrk="1" fontAlgn="auto" latinLnBrk="0" hangingPunct="1">
              <a:lnSpc>
                <a:spcPct val="115000"/>
              </a:lnSpc>
              <a:spcBef>
                <a:spcPts val="0"/>
              </a:spcBef>
              <a:spcAft>
                <a:spcPts val="0"/>
              </a:spcAft>
              <a:buClrTx/>
              <a:buSzTx/>
              <a:buFontTx/>
              <a:buChar char="-"/>
              <a:tabLst>
                <a:tab pos="1386840" algn="l"/>
              </a:tabLst>
              <a:defRPr/>
            </a:pPr>
            <a:r>
              <a:rPr lang="en-US" sz="2400" dirty="0" err="1" smtClean="0">
                <a:solidFill>
                  <a:prstClr val="white"/>
                </a:solidFill>
                <a:latin typeface="Times New Roman" panose="02020603050405020304" pitchFamily="18" charset="0"/>
                <a:ea typeface="MS Mincho"/>
                <a:cs typeface="Times New Roman" panose="02020603050405020304" pitchFamily="18" charset="0"/>
              </a:rPr>
              <a:t>Thời</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gian</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địa</a:t>
            </a:r>
            <a:r>
              <a:rPr lang="en-US" sz="2400" dirty="0" smtClean="0">
                <a:solidFill>
                  <a:prstClr val="white"/>
                </a:solidFill>
                <a:latin typeface="Times New Roman" panose="02020603050405020304" pitchFamily="18" charset="0"/>
                <a:ea typeface="MS Mincho"/>
                <a:cs typeface="Times New Roman" panose="02020603050405020304" pitchFamily="18" charset="0"/>
              </a:rPr>
              <a:t> </a:t>
            </a:r>
            <a:r>
              <a:rPr lang="en-US" sz="2400" dirty="0" err="1" smtClean="0">
                <a:solidFill>
                  <a:prstClr val="white"/>
                </a:solidFill>
                <a:latin typeface="Times New Roman" panose="02020603050405020304" pitchFamily="18" charset="0"/>
                <a:ea typeface="MS Mincho"/>
                <a:cs typeface="Times New Roman" panose="02020603050405020304" pitchFamily="18" charset="0"/>
              </a:rPr>
              <a:t>điểm</a:t>
            </a:r>
            <a:r>
              <a:rPr lang="en-US" sz="2400" dirty="0" smtClean="0">
                <a:solidFill>
                  <a:prstClr val="white"/>
                </a:solidFill>
                <a:latin typeface="Times New Roman" panose="02020603050405020304" pitchFamily="18" charset="0"/>
                <a:ea typeface="MS Mincho"/>
                <a:cs typeface="Times New Roman" panose="02020603050405020304" pitchFamily="18" charset="0"/>
              </a:rPr>
              <a:t>:……………</a:t>
            </a:r>
          </a:p>
        </p:txBody>
      </p:sp>
      <p:sp>
        <p:nvSpPr>
          <p:cNvPr id="9" name="Rectangle 8"/>
          <p:cNvSpPr/>
          <p:nvPr/>
        </p:nvSpPr>
        <p:spPr>
          <a:xfrm>
            <a:off x="2455817" y="1698172"/>
            <a:ext cx="9590553" cy="42976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err="1" smtClean="0">
                <a:solidFill>
                  <a:prstClr val="white"/>
                </a:solidFill>
                <a:latin typeface="Times New Roman" panose="02020603050405020304" pitchFamily="18" charset="0"/>
              </a:rPr>
              <a:t>Tả</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cảnh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sinh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hoạt</a:t>
            </a:r>
            <a:endParaRPr lang="en-US" sz="2400" b="1" dirty="0" smtClean="0">
              <a:solidFill>
                <a:prstClr val="white"/>
              </a:solidFill>
              <a:latin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white"/>
                </a:solidFill>
                <a:latin typeface="Times New Roman" panose="02020603050405020304" pitchFamily="18" charset="0"/>
              </a:rPr>
              <a:t>1. </a:t>
            </a:r>
            <a:r>
              <a:rPr lang="en-US" sz="2400" b="1" dirty="0" err="1" smtClean="0">
                <a:solidFill>
                  <a:prstClr val="white"/>
                </a:solidFill>
                <a:latin typeface="Times New Roman" panose="02020603050405020304" pitchFamily="18" charset="0"/>
              </a:rPr>
              <a:t>Tả</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cảnh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sinh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hoạt</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chung</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bằng</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một</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cái</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nhìn</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bao</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quát</a:t>
            </a:r>
            <a:r>
              <a:rPr lang="en-US" sz="2400" b="1" dirty="0" smtClean="0">
                <a:solidFill>
                  <a:prstClr val="white"/>
                </a:solidFill>
                <a:latin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 Ý 1:…………………………..</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 Ý 2:…………………………..</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2. </a:t>
            </a:r>
            <a:r>
              <a:rPr lang="en-US" sz="2400" b="1" dirty="0" err="1" smtClean="0">
                <a:solidFill>
                  <a:prstClr val="white"/>
                </a:solidFill>
                <a:latin typeface="Times New Roman" panose="02020603050405020304" pitchFamily="18" charset="0"/>
              </a:rPr>
              <a:t>Tả</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một</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số</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hình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ảnh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cụ</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thể</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nổi</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bật</a:t>
            </a:r>
            <a:r>
              <a:rPr lang="en-US" sz="2400" b="1" dirty="0" smtClean="0">
                <a:solidFill>
                  <a:prstClr val="white"/>
                </a:solidFill>
                <a:latin typeface="Times New Roman" panose="02020603050405020304" pitchFamily="18" charset="0"/>
              </a:rPr>
              <a:t> ở </a:t>
            </a:r>
            <a:r>
              <a:rPr lang="en-US" sz="2400" b="1" dirty="0" err="1" smtClean="0">
                <a:solidFill>
                  <a:prstClr val="white"/>
                </a:solidFill>
                <a:latin typeface="Times New Roman" panose="02020603050405020304" pitchFamily="18" charset="0"/>
              </a:rPr>
              <a:t>cự</a:t>
            </a:r>
            <a:r>
              <a:rPr lang="en-US" sz="2400" b="1" dirty="0" smtClean="0">
                <a:solidFill>
                  <a:prstClr val="white"/>
                </a:solidFill>
                <a:latin typeface="Times New Roman" panose="02020603050405020304" pitchFamily="18" charset="0"/>
              </a:rPr>
              <a:t> li </a:t>
            </a:r>
            <a:r>
              <a:rPr lang="en-US" sz="2400" b="1" dirty="0" err="1" smtClean="0">
                <a:solidFill>
                  <a:prstClr val="white"/>
                </a:solidFill>
                <a:latin typeface="Times New Roman" panose="02020603050405020304" pitchFamily="18" charset="0"/>
              </a:rPr>
              <a:t>gần</a:t>
            </a:r>
            <a:r>
              <a:rPr lang="en-US" sz="2400" b="1" dirty="0" smtClean="0">
                <a:solidFill>
                  <a:prstClr val="white"/>
                </a:solidFill>
                <a:latin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 Ý 1:……………………………</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 Ý 2:…………………………….</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3</a:t>
            </a:r>
            <a:r>
              <a:rPr lang="en-US" sz="28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Tả</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sự</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thay</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đổi</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của</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sự</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vật</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của</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bức</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tranh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sinh</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hoạt</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trong</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thời</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gian</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không</a:t>
            </a:r>
            <a:r>
              <a:rPr lang="en-US" sz="2400" b="1" dirty="0" smtClean="0">
                <a:solidFill>
                  <a:prstClr val="white"/>
                </a:solidFill>
                <a:latin typeface="Times New Roman" panose="02020603050405020304" pitchFamily="18" charset="0"/>
              </a:rPr>
              <a:t> </a:t>
            </a:r>
            <a:r>
              <a:rPr lang="en-US" sz="2400" b="1" dirty="0" err="1" smtClean="0">
                <a:solidFill>
                  <a:prstClr val="white"/>
                </a:solidFill>
                <a:latin typeface="Times New Roman" panose="02020603050405020304" pitchFamily="18" charset="0"/>
              </a:rPr>
              <a:t>gian</a:t>
            </a:r>
            <a:r>
              <a:rPr lang="en-US" sz="2400" b="1" dirty="0" smtClean="0">
                <a:solidFill>
                  <a:prstClr val="white"/>
                </a:solidFill>
                <a:latin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 Ý 1:………………………………..</a:t>
            </a:r>
          </a:p>
          <a:p>
            <a:pPr marR="0" lvl="0" defTabSz="914400" rtl="0" eaLnBrk="1" fontAlgn="auto" latinLnBrk="0" hangingPunct="1">
              <a:lnSpc>
                <a:spcPct val="100000"/>
              </a:lnSpc>
              <a:spcBef>
                <a:spcPts val="0"/>
              </a:spcBef>
              <a:spcAft>
                <a:spcPts val="0"/>
              </a:spcAft>
              <a:buClrTx/>
              <a:buSzTx/>
              <a:tabLst/>
              <a:defRPr/>
            </a:pPr>
            <a:r>
              <a:rPr lang="en-US" sz="2400" b="1" dirty="0" smtClean="0">
                <a:solidFill>
                  <a:prstClr val="white"/>
                </a:solidFill>
                <a:latin typeface="Times New Roman" panose="02020603050405020304" pitchFamily="18" charset="0"/>
              </a:rPr>
              <a:t>- Ý 2:…………………………………………</a:t>
            </a:r>
            <a:endParaRPr lang="en-US" sz="2400" b="1" dirty="0" smtClean="0">
              <a:solidFill>
                <a:prstClr val="white"/>
              </a:solidFill>
              <a:latin typeface="Times New Roman" panose="02020603050405020304" pitchFamily="18" charset="0"/>
            </a:endParaRPr>
          </a:p>
        </p:txBody>
      </p:sp>
      <p:sp>
        <p:nvSpPr>
          <p:cNvPr id="10" name="Rectangle 9"/>
          <p:cNvSpPr/>
          <p:nvPr/>
        </p:nvSpPr>
        <p:spPr>
          <a:xfrm>
            <a:off x="2455817" y="6140216"/>
            <a:ext cx="9526123" cy="6015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ấn</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b="1" noProof="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Oval 14"/>
          <p:cNvSpPr/>
          <p:nvPr/>
        </p:nvSpPr>
        <p:spPr>
          <a:xfrm>
            <a:off x="203156" y="205495"/>
            <a:ext cx="2103120" cy="104502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Mở</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6" name="Oval 15"/>
          <p:cNvSpPr/>
          <p:nvPr/>
        </p:nvSpPr>
        <p:spPr>
          <a:xfrm>
            <a:off x="203156" y="2362261"/>
            <a:ext cx="2103120" cy="104502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endParaRPr lang="en-US" sz="3200" b="1" dirty="0">
              <a:latin typeface="Times New Roman" panose="02020603050405020304" pitchFamily="18" charset="0"/>
              <a:cs typeface="Times New Roman" panose="02020603050405020304" pitchFamily="18" charset="0"/>
            </a:endParaRPr>
          </a:p>
        </p:txBody>
      </p:sp>
      <p:sp>
        <p:nvSpPr>
          <p:cNvPr id="17" name="Oval 16"/>
          <p:cNvSpPr/>
          <p:nvPr/>
        </p:nvSpPr>
        <p:spPr>
          <a:xfrm>
            <a:off x="187167" y="5630764"/>
            <a:ext cx="2103120" cy="104502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9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5328"/>
            <a:ext cx="698492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a:t>
            </a:r>
            <a:r>
              <a:rPr lang="en-US" sz="3200" b="1" u="sng"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 DẪN QUY TRÌNH VIẾT</a:t>
            </a:r>
            <a:endParaRPr kumimoji="0" lang="en-US" sz="3200" b="1" i="0" u="sng" strike="noStrike" kern="120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219075" y="615001"/>
            <a:ext cx="7501074" cy="12488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err="1" smtClean="0">
                <a:ln>
                  <a:noFill/>
                </a:ln>
                <a:effectLst/>
                <a:uLnTx/>
                <a:uFillTx/>
                <a:latin typeface="Times New Roman" panose="02020603050405020304" pitchFamily="18" charset="0"/>
                <a:ea typeface="MS Mincho"/>
                <a:cs typeface="Times New Roman" panose="02020603050405020304" pitchFamily="18" charset="0"/>
              </a:rPr>
              <a:t>Bước</a:t>
            </a:r>
            <a:r>
              <a:rPr kumimoji="0" lang="en-US" sz="3200" b="1" i="0" u="none" strike="noStrike" kern="1200" cap="none" spc="0" normalizeH="0" baseline="0" noProof="0" dirty="0" smtClean="0">
                <a:ln>
                  <a:noFill/>
                </a:ln>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a:ln>
                  <a:noFill/>
                </a:ln>
                <a:effectLst/>
                <a:uLnTx/>
                <a:uFillTx/>
                <a:latin typeface="Times New Roman" panose="02020603050405020304" pitchFamily="18" charset="0"/>
                <a:ea typeface="MS Mincho"/>
                <a:cs typeface="Times New Roman" panose="02020603050405020304" pitchFamily="18" charset="0"/>
              </a:rPr>
              <a:t>1: </a:t>
            </a:r>
            <a:r>
              <a:rPr kumimoji="0" lang="en-US" sz="3200" b="1" i="0" u="none" strike="noStrike" kern="1200" cap="none" spc="0" normalizeH="0" baseline="0" noProof="0" dirty="0" err="1" smtClean="0">
                <a:ln>
                  <a:noFill/>
                </a:ln>
                <a:effectLst/>
                <a:uLnTx/>
                <a:uFillTx/>
                <a:latin typeface="Times New Roman" panose="02020603050405020304" pitchFamily="18" charset="0"/>
                <a:ea typeface="MS Mincho"/>
                <a:cs typeface="Times New Roman" panose="02020603050405020304" pitchFamily="18" charset="0"/>
              </a:rPr>
              <a:t>Chuẩn</a:t>
            </a:r>
            <a:r>
              <a:rPr kumimoji="0" lang="en-US" sz="3200" b="1" i="0" u="none" strike="noStrike" kern="1200" cap="none" spc="0" normalizeH="0" noProof="0" dirty="0" smtClean="0">
                <a:ln>
                  <a:noFill/>
                </a:ln>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effectLst/>
                <a:uLnTx/>
                <a:uFillTx/>
                <a:latin typeface="Times New Roman" panose="02020603050405020304" pitchFamily="18" charset="0"/>
                <a:ea typeface="MS Mincho"/>
                <a:cs typeface="Times New Roman" panose="02020603050405020304" pitchFamily="18" charset="0"/>
              </a:rPr>
              <a:t>bị</a:t>
            </a:r>
            <a:r>
              <a:rPr kumimoji="0" lang="en-US" sz="3200" b="1" i="0" u="none" strike="noStrike" kern="1200" cap="none" spc="0" normalizeH="0" noProof="0" dirty="0" smtClean="0">
                <a:ln>
                  <a:noFill/>
                </a:ln>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effectLst/>
                <a:uLnTx/>
                <a:uFillTx/>
                <a:latin typeface="Times New Roman" panose="02020603050405020304" pitchFamily="18" charset="0"/>
                <a:ea typeface="MS Mincho"/>
                <a:cs typeface="Times New Roman" panose="02020603050405020304" pitchFamily="18" charset="0"/>
              </a:rPr>
              <a:t>trước</a:t>
            </a:r>
            <a:r>
              <a:rPr kumimoji="0" lang="en-US" sz="3200" b="1" i="0" u="none" strike="noStrike" kern="1200" cap="none" spc="0" normalizeH="0" noProof="0" dirty="0" smtClean="0">
                <a:ln>
                  <a:noFill/>
                </a:ln>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effectLst/>
                <a:uLnTx/>
                <a:uFillTx/>
                <a:latin typeface="Times New Roman" panose="02020603050405020304" pitchFamily="18" charset="0"/>
                <a:ea typeface="MS Mincho"/>
                <a:cs typeface="Times New Roman" panose="02020603050405020304" pitchFamily="18" charset="0"/>
              </a:rPr>
              <a:t>khi</a:t>
            </a:r>
            <a:r>
              <a:rPr kumimoji="0" lang="en-US" sz="3200" b="1" i="0" u="none" strike="noStrike" kern="1200" cap="none" spc="0" normalizeH="0" noProof="0" dirty="0" smtClean="0">
                <a:ln>
                  <a:noFill/>
                </a:ln>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effectLst/>
                <a:uLnTx/>
                <a:uFillTx/>
                <a:latin typeface="Times New Roman" panose="02020603050405020304" pitchFamily="18" charset="0"/>
                <a:ea typeface="MS Mincho"/>
                <a:cs typeface="Times New Roman" panose="02020603050405020304" pitchFamily="18" charset="0"/>
              </a:rPr>
              <a:t>viết</a:t>
            </a:r>
            <a:endParaRPr kumimoji="0" lang="en-US" sz="32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effectLst/>
                <a:uLnTx/>
                <a:uFillTx/>
                <a:latin typeface="Times New Roman" panose="02020603050405020304" pitchFamily="18" charset="0"/>
                <a:ea typeface="MS Mincho"/>
                <a:cs typeface="Times New Roman" panose="02020603050405020304" pitchFamily="18" charset="0"/>
              </a:rPr>
              <a:t>B</a:t>
            </a:r>
            <a:r>
              <a:rPr kumimoji="0" lang="vi-VN" sz="3200" b="1" i="0" u="none" strike="noStrike" kern="1200" cap="none" spc="0" normalizeH="0" baseline="0" noProof="0" dirty="0">
                <a:ln>
                  <a:noFill/>
                </a:ln>
                <a:effectLst/>
                <a:uLnTx/>
                <a:uFillTx/>
                <a:latin typeface="Times New Roman" panose="02020603050405020304" pitchFamily="18" charset="0"/>
                <a:ea typeface="MS Mincho"/>
                <a:cs typeface="Times New Roman" panose="02020603050405020304" pitchFamily="18" charset="0"/>
              </a:rPr>
              <a:t>ước 2:</a:t>
            </a:r>
            <a:r>
              <a:rPr kumimoji="0" lang="vi-VN" sz="32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Tìm </a:t>
            </a:r>
            <a:r>
              <a:rPr kumimoji="0" lang="vi-VN" sz="3200" b="1"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ý</a:t>
            </a:r>
            <a:r>
              <a:rPr kumimoji="0" lang="en-US" sz="3200" b="1"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219075" y="1970426"/>
            <a:ext cx="10472352" cy="61927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Bước</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219075" y="2660798"/>
            <a:ext cx="10743814" cy="65864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Bước</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4: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Xem</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lại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và</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chỉnh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sửa</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smtClean="0">
                <a:solidFill>
                  <a:srgbClr val="FF0000"/>
                </a:solidFill>
                <a:latin typeface="Times New Roman" panose="02020603050405020304" pitchFamily="18" charset="0"/>
                <a:ea typeface="MS Mincho"/>
                <a:cs typeface="Times New Roman" panose="02020603050405020304" pitchFamily="18" charset="0"/>
              </a:rPr>
              <a:t>và</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rút</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kinh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nghiệm</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a:t>
            </a:r>
            <a:endPar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46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372" y="0"/>
            <a:ext cx="6922088" cy="523220"/>
          </a:xfrm>
          <a:prstGeom prst="rect">
            <a:avLst/>
          </a:prstGeom>
        </p:spPr>
        <p:txBody>
          <a:bodyPr wrap="none">
            <a:spAutoFit/>
          </a:bodyPr>
          <a:lstStyle/>
          <a:p>
            <a:r>
              <a:rPr lang="en-US" sz="2800" b="1" dirty="0" err="1">
                <a:solidFill>
                  <a:srgbClr val="000000"/>
                </a:solidFill>
                <a:latin typeface="Times New Roman" panose="02020603050405020304" pitchFamily="18" charset="0"/>
                <a:cs typeface="Times New Roman" panose="02020603050405020304" pitchFamily="18" charset="0"/>
              </a:rPr>
              <a:t>Bảng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kiểm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viết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tả</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lại</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một</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cảnh</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sinh</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hoạt</a:t>
            </a:r>
            <a:endParaRPr lang="en-US" sz="2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4718525"/>
              </p:ext>
            </p:extLst>
          </p:nvPr>
        </p:nvGraphicFramePr>
        <p:xfrm>
          <a:off x="230914" y="584775"/>
          <a:ext cx="11961086" cy="6242468"/>
        </p:xfrm>
        <a:graphic>
          <a:graphicData uri="http://schemas.openxmlformats.org/drawingml/2006/table">
            <a:tbl>
              <a:tblPr>
                <a:tableStyleId>{5940675A-B579-460E-94D1-54222C63F5DA}</a:tableStyleId>
              </a:tblPr>
              <a:tblGrid>
                <a:gridCol w="2065498">
                  <a:extLst>
                    <a:ext uri="{9D8B030D-6E8A-4147-A177-3AD203B41FA5}">
                      <a16:colId xmlns:a16="http://schemas.microsoft.com/office/drawing/2014/main" val="3438208504"/>
                    </a:ext>
                  </a:extLst>
                </a:gridCol>
                <a:gridCol w="8223542">
                  <a:extLst>
                    <a:ext uri="{9D8B030D-6E8A-4147-A177-3AD203B41FA5}">
                      <a16:colId xmlns:a16="http://schemas.microsoft.com/office/drawing/2014/main" val="4226154539"/>
                    </a:ext>
                  </a:extLst>
                </a:gridCol>
                <a:gridCol w="1672046">
                  <a:extLst>
                    <a:ext uri="{9D8B030D-6E8A-4147-A177-3AD203B41FA5}">
                      <a16:colId xmlns:a16="http://schemas.microsoft.com/office/drawing/2014/main" val="1939334410"/>
                    </a:ext>
                  </a:extLst>
                </a:gridCol>
              </a:tblGrid>
              <a:tr h="1002244">
                <a:tc>
                  <a:txBody>
                    <a:bodyPr/>
                    <a:lstStyle/>
                    <a:p>
                      <a:pPr algn="ctr" fontAlgn="t"/>
                      <a:r>
                        <a:rPr lang="en-US" sz="2800" b="1" dirty="0" err="1" smtClean="0">
                          <a:solidFill>
                            <a:schemeClr val="bg1"/>
                          </a:solidFill>
                          <a:effectLst/>
                          <a:latin typeface="Times New Roman" panose="02020603050405020304" pitchFamily="18" charset="0"/>
                          <a:cs typeface="Times New Roman" panose="02020603050405020304" pitchFamily="18" charset="0"/>
                        </a:rPr>
                        <a:t>Các</a:t>
                      </a:r>
                      <a:r>
                        <a:rPr lang="en-US" sz="2800" b="1" baseline="0" dirty="0" smtClean="0">
                          <a:solidFill>
                            <a:schemeClr val="bg1"/>
                          </a:solidFill>
                          <a:effectLst/>
                          <a:latin typeface="Times New Roman" panose="02020603050405020304" pitchFamily="18" charset="0"/>
                          <a:cs typeface="Times New Roman" panose="02020603050405020304" pitchFamily="18" charset="0"/>
                        </a:rPr>
                        <a:t> </a:t>
                      </a:r>
                      <a:r>
                        <a:rPr lang="en-US" sz="2800" b="1" dirty="0" smtClean="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phần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của</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viết</a:t>
                      </a:r>
                      <a:endParaRPr lang="en-US" sz="2800" b="1" dirty="0">
                        <a:solidFill>
                          <a:schemeClr val="bg1"/>
                        </a:solidFill>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75000"/>
                      </a:schemeClr>
                    </a:solidFill>
                  </a:tcPr>
                </a:tc>
                <a:tc>
                  <a:txBody>
                    <a:bodyPr/>
                    <a:lstStyle/>
                    <a:p>
                      <a:pPr algn="ctr" fontAlgn="t"/>
                      <a:r>
                        <a:rPr lang="en-US" sz="2800" b="1" dirty="0" err="1">
                          <a:solidFill>
                            <a:schemeClr val="bg1"/>
                          </a:solidFill>
                          <a:effectLst/>
                          <a:latin typeface="Times New Roman" panose="02020603050405020304" pitchFamily="18" charset="0"/>
                          <a:cs typeface="Times New Roman" panose="02020603050405020304" pitchFamily="18" charset="0"/>
                        </a:rPr>
                        <a:t>Nội</a:t>
                      </a:r>
                      <a:r>
                        <a:rPr lang="en-US" sz="2800" b="1" dirty="0">
                          <a:solidFill>
                            <a:schemeClr val="bg1"/>
                          </a:solidFill>
                          <a:effectLst/>
                          <a:latin typeface="Times New Roman" panose="02020603050405020304" pitchFamily="18" charset="0"/>
                          <a:cs typeface="Times New Roman" panose="02020603050405020304" pitchFamily="18" charset="0"/>
                        </a:rPr>
                        <a:t> dung </a:t>
                      </a:r>
                      <a:r>
                        <a:rPr lang="en-US" sz="2800" b="1" dirty="0" err="1">
                          <a:solidFill>
                            <a:schemeClr val="bg1"/>
                          </a:solidFill>
                          <a:effectLst/>
                          <a:latin typeface="Times New Roman" panose="02020603050405020304" pitchFamily="18" charset="0"/>
                          <a:cs typeface="Times New Roman" panose="02020603050405020304" pitchFamily="18" charset="0"/>
                        </a:rPr>
                        <a:t>kiểm</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tra</a:t>
                      </a:r>
                      <a:endParaRPr lang="en-US" sz="2800" b="1" dirty="0">
                        <a:solidFill>
                          <a:schemeClr val="bg1"/>
                        </a:solidFill>
                        <a:effectLst/>
                        <a:latin typeface="Times New Roman" panose="02020603050405020304" pitchFamily="18" charset="0"/>
                        <a:cs typeface="Times New Roman" panose="02020603050405020304" pitchFamily="18" charset="0"/>
                      </a:endParaRPr>
                    </a:p>
                  </a:txBody>
                  <a:tcPr marL="34144" marR="34144" marT="34144" marB="34144">
                    <a:solidFill>
                      <a:schemeClr val="accent2">
                        <a:lumMod val="75000"/>
                      </a:schemeClr>
                    </a:solidFill>
                  </a:tcPr>
                </a:tc>
                <a:tc>
                  <a:txBody>
                    <a:bodyPr/>
                    <a:lstStyle/>
                    <a:p>
                      <a:pPr algn="ctr" fontAlgn="t"/>
                      <a:r>
                        <a:rPr lang="vi-VN" sz="2800" b="1" dirty="0">
                          <a:solidFill>
                            <a:schemeClr val="bg1"/>
                          </a:solidFill>
                          <a:effectLst/>
                          <a:latin typeface="Times New Roman" panose="02020603050405020304" pitchFamily="18" charset="0"/>
                          <a:cs typeface="Times New Roman" panose="02020603050405020304" pitchFamily="18" charset="0"/>
                        </a:rPr>
                        <a:t>Đạt/chưa </a:t>
                      </a:r>
                      <a:r>
                        <a:rPr lang="vi-VN" sz="2800" b="1" dirty="0" smtClean="0">
                          <a:solidFill>
                            <a:schemeClr val="bg1"/>
                          </a:solidFill>
                          <a:effectLst/>
                          <a:latin typeface="Times New Roman" panose="02020603050405020304" pitchFamily="18" charset="0"/>
                          <a:cs typeface="Times New Roman" panose="02020603050405020304" pitchFamily="18" charset="0"/>
                        </a:rPr>
                        <a:t>đạt</a:t>
                      </a:r>
                      <a:endParaRPr lang="vi-VN" sz="2800" b="1" dirty="0">
                        <a:solidFill>
                          <a:schemeClr val="bg1"/>
                        </a:solidFill>
                        <a:effectLst/>
                        <a:latin typeface="Times New Roman" panose="02020603050405020304" pitchFamily="18" charset="0"/>
                        <a:cs typeface="Times New Roman" panose="02020603050405020304" pitchFamily="18" charset="0"/>
                      </a:endParaRPr>
                    </a:p>
                  </a:txBody>
                  <a:tcPr marL="34144" marR="65557" marT="34144" marB="34144">
                    <a:solidFill>
                      <a:schemeClr val="accent2">
                        <a:lumMod val="75000"/>
                      </a:schemeClr>
                    </a:solidFill>
                  </a:tcPr>
                </a:tc>
                <a:extLst>
                  <a:ext uri="{0D108BD9-81ED-4DB2-BD59-A6C34878D82A}">
                    <a16:rowId xmlns:a16="http://schemas.microsoft.com/office/drawing/2014/main" val="3339161331"/>
                  </a:ext>
                </a:extLst>
              </a:tr>
              <a:tr h="264959">
                <a:tc rowSpan="2">
                  <a:txBody>
                    <a:bodyPr/>
                    <a:lstStyle/>
                    <a:p>
                      <a:pPr fontAlgn="t"/>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ngôi</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xưng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hô</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phù</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hợp</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trong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khi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quan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sát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miêu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tả</a:t>
                      </a:r>
                      <a:endParaRPr lang="en-US" sz="2800" dirty="0">
                        <a:effectLst/>
                        <a:latin typeface="Times New Roman" panose="02020603050405020304" pitchFamily="18" charset="0"/>
                        <a:cs typeface="Times New Roman" panose="02020603050405020304" pitchFamily="18" charset="0"/>
                      </a:endParaRPr>
                    </a:p>
                  </a:txBody>
                  <a:tcPr marL="34144" marR="34144" marT="34144" marB="34144">
                    <a:solidFill>
                      <a:schemeClr val="accent2">
                        <a:lumMod val="40000"/>
                        <a:lumOff val="60000"/>
                      </a:schemeClr>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34144" marR="65557" marT="34144" marB="34144">
                    <a:solidFill>
                      <a:schemeClr val="accent2">
                        <a:lumMod val="40000"/>
                        <a:lumOff val="60000"/>
                      </a:schemeClr>
                    </a:solidFill>
                  </a:tcPr>
                </a:tc>
                <a:extLst>
                  <a:ext uri="{0D108BD9-81ED-4DB2-BD59-A6C34878D82A}">
                    <a16:rowId xmlns:a16="http://schemas.microsoft.com/office/drawing/2014/main" val="3658478262"/>
                  </a:ext>
                </a:extLst>
              </a:tr>
              <a:tr h="461630">
                <a:tc vMerge="1">
                  <a:txBody>
                    <a:bodyPr/>
                    <a:lstStyle/>
                    <a:p>
                      <a:endParaRPr lang="en-US"/>
                    </a:p>
                  </a:txBody>
                  <a:tcPr/>
                </a:tc>
                <a:tc>
                  <a:txBody>
                    <a:bodyPr/>
                    <a:lstStyle/>
                    <a:p>
                      <a:pPr fontAlgn="t"/>
                      <a:r>
                        <a:rPr lang="vi-VN" sz="2800" dirty="0">
                          <a:effectLst/>
                          <a:latin typeface="Times New Roman" panose="02020603050405020304" pitchFamily="18" charset="0"/>
                          <a:cs typeface="Times New Roman" panose="02020603050405020304" pitchFamily="18" charset="0"/>
                        </a:rPr>
                        <a:t>Giới thiệu </a:t>
                      </a:r>
                      <a:r>
                        <a:rPr lang="en-US" sz="2800" dirty="0" err="1" smtClean="0">
                          <a:effectLst/>
                          <a:latin typeface="Times New Roman" panose="02020603050405020304" pitchFamily="18" charset="0"/>
                          <a:cs typeface="Times New Roman" panose="02020603050405020304" pitchFamily="18" charset="0"/>
                        </a:rPr>
                        <a:t>không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gian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thời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gian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diễn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ra</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cảnh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sinh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hoạt</a:t>
                      </a:r>
                      <a:endParaRPr lang="vi-VN"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34144" marR="65557" marT="34144" marB="34144">
                    <a:solidFill>
                      <a:schemeClr val="accent2">
                        <a:lumMod val="40000"/>
                        <a:lumOff val="60000"/>
                      </a:schemeClr>
                    </a:solidFill>
                  </a:tcPr>
                </a:tc>
                <a:extLst>
                  <a:ext uri="{0D108BD9-81ED-4DB2-BD59-A6C34878D82A}">
                    <a16:rowId xmlns:a16="http://schemas.microsoft.com/office/drawing/2014/main" val="2354304329"/>
                  </a:ext>
                </a:extLst>
              </a:tr>
              <a:tr h="486086">
                <a:tc rowSpan="5">
                  <a:txBody>
                    <a:bodyPr/>
                    <a:lstStyle/>
                    <a:p>
                      <a:pPr fontAlgn="t"/>
                      <a:r>
                        <a:rPr lang="en-US" sz="2800" dirty="0" err="1">
                          <a:effectLst/>
                          <a:latin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dirty="0" err="1" smtClean="0">
                          <a:effectLst/>
                          <a:latin typeface="Times New Roman" panose="02020603050405020304" pitchFamily="18" charset="0"/>
                          <a:cs typeface="Times New Roman" panose="02020603050405020304" pitchFamily="18" charset="0"/>
                        </a:rPr>
                        <a:t>Tả</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bao</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quát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cảnh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sinh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hoạt</a:t>
                      </a:r>
                      <a:endParaRPr lang="en-US" sz="2800" dirty="0">
                        <a:effectLst/>
                        <a:latin typeface="Times New Roman" panose="02020603050405020304" pitchFamily="18" charset="0"/>
                        <a:cs typeface="Times New Roman" panose="02020603050405020304" pitchFamily="18" charset="0"/>
                      </a:endParaRPr>
                    </a:p>
                  </a:txBody>
                  <a:tcPr marL="34144" marR="65557" marT="34144" marB="34144">
                    <a:solidFill>
                      <a:schemeClr val="accent2">
                        <a:lumMod val="40000"/>
                        <a:lumOff val="60000"/>
                      </a:schemeClr>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34144" marR="65557" marT="34144" marB="34144">
                    <a:solidFill>
                      <a:schemeClr val="accent2">
                        <a:lumMod val="40000"/>
                        <a:lumOff val="60000"/>
                      </a:schemeClr>
                    </a:solidFill>
                  </a:tcPr>
                </a:tc>
                <a:extLst>
                  <a:ext uri="{0D108BD9-81ED-4DB2-BD59-A6C34878D82A}">
                    <a16:rowId xmlns:a16="http://schemas.microsoft.com/office/drawing/2014/main" val="2082610035"/>
                  </a:ext>
                </a:extLst>
              </a:tr>
              <a:tr h="461630">
                <a:tc vMerge="1">
                  <a:txBody>
                    <a:bodyPr/>
                    <a:lstStyle/>
                    <a:p>
                      <a:endParaRPr lang="en-US"/>
                    </a:p>
                  </a:txBody>
                  <a:tcPr/>
                </a:tc>
                <a:tc>
                  <a:txBody>
                    <a:bodyPr/>
                    <a:lstStyle/>
                    <a:p>
                      <a:pPr fontAlgn="t"/>
                      <a:r>
                        <a:rPr lang="en-US" sz="2800" dirty="0" err="1" smtClean="0">
                          <a:effectLst/>
                          <a:latin typeface="Times New Roman" panose="02020603050405020304" pitchFamily="18" charset="0"/>
                          <a:cs typeface="Times New Roman" panose="02020603050405020304" pitchFamily="18" charset="0"/>
                        </a:rPr>
                        <a:t>Tái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hiện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các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sự</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đường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nét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màu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sắc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âm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thanh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cụ</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thể</a:t>
                      </a:r>
                      <a:endParaRPr lang="en-US"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34144" marR="65557" marT="34144" marB="34144">
                    <a:solidFill>
                      <a:schemeClr val="accent2">
                        <a:lumMod val="40000"/>
                        <a:lumOff val="60000"/>
                      </a:schemeClr>
                    </a:solidFill>
                  </a:tcPr>
                </a:tc>
                <a:extLst>
                  <a:ext uri="{0D108BD9-81ED-4DB2-BD59-A6C34878D82A}">
                    <a16:rowId xmlns:a16="http://schemas.microsoft.com/office/drawing/2014/main" val="113380591"/>
                  </a:ext>
                </a:extLst>
              </a:tr>
              <a:tr h="461630">
                <a:tc vMerge="1">
                  <a:txBody>
                    <a:bodyPr/>
                    <a:lstStyle/>
                    <a:p>
                      <a:endParaRPr lang="en-US"/>
                    </a:p>
                  </a:txBody>
                  <a:tcPr/>
                </a:tc>
                <a:tc>
                  <a:txBody>
                    <a:bodyPr/>
                    <a:lstStyle/>
                    <a:p>
                      <a:pPr fontAlgn="t"/>
                      <a:r>
                        <a:rPr lang="en-US" sz="2800" dirty="0" err="1" smtClean="0">
                          <a:effectLst/>
                          <a:latin typeface="Times New Roman" panose="02020603050405020304" pitchFamily="18" charset="0"/>
                          <a:cs typeface="Times New Roman" panose="02020603050405020304" pitchFamily="18" charset="0"/>
                        </a:rPr>
                        <a:t>Kết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hợp</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các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giác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quan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khi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quan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sát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và</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miêu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tả</a:t>
                      </a:r>
                      <a:endParaRPr lang="en-US"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34144" marR="65557" marT="34144" marB="34144">
                    <a:solidFill>
                      <a:schemeClr val="accent2">
                        <a:lumMod val="40000"/>
                        <a:lumOff val="60000"/>
                      </a:schemeClr>
                    </a:solidFill>
                  </a:tcPr>
                </a:tc>
                <a:extLst>
                  <a:ext uri="{0D108BD9-81ED-4DB2-BD59-A6C34878D82A}">
                    <a16:rowId xmlns:a16="http://schemas.microsoft.com/office/drawing/2014/main" val="15650804"/>
                  </a:ext>
                </a:extLst>
              </a:tr>
              <a:tr h="264959">
                <a:tc vMerge="1">
                  <a:txBody>
                    <a:bodyPr/>
                    <a:lstStyle/>
                    <a:p>
                      <a:endParaRPr lang="en-US"/>
                    </a:p>
                  </a:txBody>
                  <a:tcPr/>
                </a:tc>
                <a:tc>
                  <a:txBody>
                    <a:bodyPr/>
                    <a:lstStyle/>
                    <a:p>
                      <a:pPr fontAlgn="t"/>
                      <a:r>
                        <a:rPr lang="en-US" sz="2800" dirty="0" err="1" smtClean="0">
                          <a:effectLst/>
                          <a:latin typeface="Times New Roman" panose="02020603050405020304" pitchFamily="18" charset="0"/>
                          <a:cs typeface="Times New Roman" panose="02020603050405020304" pitchFamily="18" charset="0"/>
                        </a:rPr>
                        <a:t>Tả</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cảnh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sinh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hoạt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theo</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trình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tự</a:t>
                      </a:r>
                      <a:endParaRPr lang="en-US"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34144" marR="65557" marT="34144" marB="34144">
                    <a:solidFill>
                      <a:schemeClr val="accent2">
                        <a:lumMod val="40000"/>
                        <a:lumOff val="60000"/>
                      </a:schemeClr>
                    </a:solidFill>
                  </a:tcPr>
                </a:tc>
                <a:extLst>
                  <a:ext uri="{0D108BD9-81ED-4DB2-BD59-A6C34878D82A}">
                    <a16:rowId xmlns:a16="http://schemas.microsoft.com/office/drawing/2014/main" val="1595230580"/>
                  </a:ext>
                </a:extLst>
              </a:tr>
              <a:tr h="461630">
                <a:tc vMerge="1">
                  <a:txBody>
                    <a:bodyPr/>
                    <a:lstStyle/>
                    <a:p>
                      <a:pPr fontAlgn="t"/>
                      <a:endParaRPr lang="en-US"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dirty="0" err="1" smtClean="0">
                          <a:effectLst/>
                          <a:latin typeface="Times New Roman" panose="02020603050405020304" pitchFamily="18" charset="0"/>
                          <a:cs typeface="Times New Roman" panose="02020603050405020304" pitchFamily="18" charset="0"/>
                        </a:rPr>
                        <a:t>Thể</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hiện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suy</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nghĩ</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cảm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xúc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đối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với</a:t>
                      </a:r>
                      <a:r>
                        <a:rPr lang="en-US" sz="2800" baseline="0" dirty="0" smtClean="0">
                          <a:effectLst/>
                          <a:latin typeface="Times New Roman" panose="02020603050405020304" pitchFamily="18" charset="0"/>
                          <a:cs typeface="Times New Roman" panose="02020603050405020304" pitchFamily="18" charset="0"/>
                        </a:rPr>
                        <a:t> con </a:t>
                      </a:r>
                      <a:r>
                        <a:rPr lang="en-US" sz="2800" baseline="0" dirty="0" err="1" smtClean="0">
                          <a:effectLst/>
                          <a:latin typeface="Times New Roman" panose="02020603050405020304" pitchFamily="18" charset="0"/>
                          <a:cs typeface="Times New Roman" panose="02020603050405020304" pitchFamily="18" charset="0"/>
                        </a:rPr>
                        <a:t>người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cuộc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sống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miêu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tả</a:t>
                      </a:r>
                      <a:endParaRPr lang="en-US" sz="2800" dirty="0">
                        <a:effectLst/>
                        <a:latin typeface="Times New Roman" panose="02020603050405020304" pitchFamily="18" charset="0"/>
                        <a:cs typeface="Times New Roman" panose="02020603050405020304" pitchFamily="18" charset="0"/>
                      </a:endParaRPr>
                    </a:p>
                  </a:txBody>
                  <a:tcPr marL="34144" marR="34144" marT="34144" marB="34144">
                    <a:solidFill>
                      <a:schemeClr val="accent2">
                        <a:lumMod val="40000"/>
                        <a:lumOff val="60000"/>
                      </a:schemeClr>
                    </a:solidFill>
                  </a:tcPr>
                </a:tc>
                <a:tc>
                  <a:txBody>
                    <a:bodyPr/>
                    <a:lstStyle/>
                    <a:p>
                      <a:pPr fontAlgn="t"/>
                      <a:endParaRPr lang="en-US" sz="2800" dirty="0">
                        <a:effectLst/>
                        <a:latin typeface="Times New Roman" panose="02020603050405020304" pitchFamily="18" charset="0"/>
                        <a:cs typeface="Times New Roman" panose="02020603050405020304" pitchFamily="18" charset="0"/>
                      </a:endParaRPr>
                    </a:p>
                  </a:txBody>
                  <a:tcPr marL="34144" marR="65557" marT="34144" marB="34144">
                    <a:solidFill>
                      <a:schemeClr val="accent2">
                        <a:lumMod val="40000"/>
                        <a:lumOff val="60000"/>
                      </a:schemeClr>
                    </a:solidFill>
                  </a:tcPr>
                </a:tc>
                <a:extLst>
                  <a:ext uri="{0D108BD9-81ED-4DB2-BD59-A6C34878D82A}">
                    <a16:rowId xmlns:a16="http://schemas.microsoft.com/office/drawing/2014/main" val="64340676"/>
                  </a:ext>
                </a:extLst>
              </a:tr>
              <a:tr h="461630">
                <a:tc>
                  <a:txBody>
                    <a:bodyPr/>
                    <a:lstStyle/>
                    <a:p>
                      <a:pPr fontAlgn="t"/>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cs typeface="Times New Roman" panose="02020603050405020304" pitchFamily="18" charset="0"/>
                      </a:endParaRPr>
                    </a:p>
                  </a:txBody>
                  <a:tcPr marL="65557" marR="34144" marT="34144" marB="34144">
                    <a:solidFill>
                      <a:schemeClr val="accent2">
                        <a:lumMod val="40000"/>
                        <a:lumOff val="60000"/>
                      </a:schemeClr>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ấn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tượng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tình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cảm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người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đối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với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cảnh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sinh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hoạt</a:t>
                      </a:r>
                      <a:endParaRPr lang="en-US" sz="2800" dirty="0">
                        <a:effectLst/>
                        <a:latin typeface="Times New Roman" panose="02020603050405020304" pitchFamily="18" charset="0"/>
                        <a:cs typeface="Times New Roman" panose="02020603050405020304" pitchFamily="18" charset="0"/>
                      </a:endParaRPr>
                    </a:p>
                  </a:txBody>
                  <a:tcPr marL="34144" marR="34144" marT="34144" marB="34144">
                    <a:solidFill>
                      <a:schemeClr val="accent2">
                        <a:lumMod val="40000"/>
                        <a:lumOff val="60000"/>
                      </a:schemeClr>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34144" marR="65557" marT="34144" marB="34144">
                    <a:solidFill>
                      <a:schemeClr val="accent2">
                        <a:lumMod val="40000"/>
                        <a:lumOff val="60000"/>
                      </a:schemeClr>
                    </a:solidFill>
                  </a:tcPr>
                </a:tc>
                <a:extLst>
                  <a:ext uri="{0D108BD9-81ED-4DB2-BD59-A6C34878D82A}">
                    <a16:rowId xmlns:a16="http://schemas.microsoft.com/office/drawing/2014/main" val="2704981537"/>
                  </a:ext>
                </a:extLst>
              </a:tr>
            </a:tbl>
          </a:graphicData>
        </a:graphic>
      </p:graphicFrame>
    </p:spTree>
    <p:extLst>
      <p:ext uri="{BB962C8B-B14F-4D97-AF65-F5344CB8AC3E}">
        <p14:creationId xmlns:p14="http://schemas.microsoft.com/office/powerpoint/2010/main" val="2829130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a:stretch>
            <a:fillRect/>
          </a:stretch>
        </p:blipFill>
        <p:spPr>
          <a:xfrm rot="17354973">
            <a:off x="353655" y="182929"/>
            <a:ext cx="1237847" cy="1197617"/>
          </a:xfrm>
          <a:prstGeom prst="rect">
            <a:avLst/>
          </a:prstGeom>
        </p:spPr>
      </p:pic>
      <p:sp>
        <p:nvSpPr>
          <p:cNvPr id="7" name="Rectangle: Rounded Corners 6">
            <a:extLst>
              <a:ext uri="{FF2B5EF4-FFF2-40B4-BE49-F238E27FC236}">
                <a16:creationId xmlns:a16="http://schemas.microsoft.com/office/drawing/2014/main" id="{E6BF3CC8-50AB-416F-B5DD-E142E079ECFB}"/>
              </a:ext>
            </a:extLst>
          </p:cNvPr>
          <p:cNvSpPr/>
          <p:nvPr/>
        </p:nvSpPr>
        <p:spPr>
          <a:xfrm>
            <a:off x="1765298" y="375337"/>
            <a:ext cx="8788400" cy="81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06000"/>
              </a:lnSpc>
            </a:pPr>
            <a:r>
              <a:rPr lang="nl-NL" sz="40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I. </a:t>
            </a:r>
            <a:r>
              <a:rPr lang="en-US" sz="4000" b="1" u="sng"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TRI THỨC KIỂU VĂN BẢN:</a:t>
            </a:r>
            <a:endParaRPr lang="en-US" sz="4000" u="sng"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2565298F-C4B9-4DBF-8A90-DF30EE394EB9}"/>
              </a:ext>
            </a:extLst>
          </p:cNvPr>
          <p:cNvSpPr txBox="1"/>
          <p:nvPr/>
        </p:nvSpPr>
        <p:spPr>
          <a:xfrm>
            <a:off x="203199" y="2159001"/>
            <a:ext cx="11827692" cy="2308324"/>
          </a:xfrm>
          <a:prstGeom prst="rect">
            <a:avLst/>
          </a:prstGeom>
          <a:solidFill>
            <a:schemeClr val="bg1"/>
          </a:solidFill>
        </p:spPr>
        <p:txBody>
          <a:bodyPr wrap="square">
            <a:spAutoFit/>
          </a:bodyPr>
          <a:lstStyle/>
          <a:p>
            <a:pPr algn="just" defTabSz="609630"/>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Khái </a:t>
            </a:r>
            <a:r>
              <a:rPr lang="vi-VN" sz="3600" b="1" dirty="0" smtClean="0">
                <a:solidFill>
                  <a:srgbClr val="FF0000"/>
                </a:solidFill>
                <a:latin typeface="+mj-lt"/>
                <a:ea typeface="Times New Roman" panose="02020603050405020304" pitchFamily="18" charset="0"/>
                <a:cs typeface="Times New Roman" panose="02020603050405020304" pitchFamily="18" charset="0"/>
              </a:rPr>
              <a:t>niệm:</a:t>
            </a:r>
            <a:r>
              <a:rPr lang="vi-VN" sz="3600" dirty="0">
                <a:solidFill>
                  <a:srgbClr val="FF0000"/>
                </a:solidFill>
                <a:latin typeface="+mj-lt"/>
              </a:rPr>
              <a:t>Tả cảnh sinh hoạt là dùng khả năng quan sát và lời văn gợi tả, làm sống lại bức tranh sinh hoạt, giúp người đọc hình dung được rõ nét về không khí, đặc điểm nổi bật của cảnh đó</a:t>
            </a:r>
            <a:r>
              <a:rPr lang="vi-VN" sz="3600" dirty="0" smtClean="0">
                <a:solidFill>
                  <a:srgbClr val="FF0000"/>
                </a:solidFill>
                <a:latin typeface="+mj-lt"/>
              </a:rPr>
              <a:t>.</a:t>
            </a:r>
            <a:endParaRPr lang="vi-VN" sz="3600" dirty="0">
              <a:solidFill>
                <a:srgbClr val="FF0000"/>
              </a:solidFill>
              <a:latin typeface="+mj-lt"/>
            </a:endParaRPr>
          </a:p>
        </p:txBody>
      </p:sp>
    </p:spTree>
    <p:extLst>
      <p:ext uri="{BB962C8B-B14F-4D97-AF65-F5344CB8AC3E}">
        <p14:creationId xmlns:p14="http://schemas.microsoft.com/office/powerpoint/2010/main" val="395212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a:xfrm>
            <a:off x="198802" y="1971324"/>
            <a:ext cx="3445736" cy="2757430"/>
          </a:xfrm>
          <a:custGeom>
            <a:avLst/>
            <a:gdLst>
              <a:gd name="connsiteX0" fmla="*/ 0 w 2579701"/>
              <a:gd name="connsiteY0" fmla="*/ 361252 h 2167466"/>
              <a:gd name="connsiteX1" fmla="*/ 361252 w 2579701"/>
              <a:gd name="connsiteY1" fmla="*/ 0 h 2167466"/>
              <a:gd name="connsiteX2" fmla="*/ 2218449 w 2579701"/>
              <a:gd name="connsiteY2" fmla="*/ 0 h 2167466"/>
              <a:gd name="connsiteX3" fmla="*/ 2579701 w 2579701"/>
              <a:gd name="connsiteY3" fmla="*/ 361252 h 2167466"/>
              <a:gd name="connsiteX4" fmla="*/ 2579701 w 2579701"/>
              <a:gd name="connsiteY4" fmla="*/ 1806214 h 2167466"/>
              <a:gd name="connsiteX5" fmla="*/ 2218449 w 2579701"/>
              <a:gd name="connsiteY5" fmla="*/ 2167466 h 2167466"/>
              <a:gd name="connsiteX6" fmla="*/ 361252 w 2579701"/>
              <a:gd name="connsiteY6" fmla="*/ 2167466 h 2167466"/>
              <a:gd name="connsiteX7" fmla="*/ 0 w 2579701"/>
              <a:gd name="connsiteY7" fmla="*/ 1806214 h 2167466"/>
              <a:gd name="connsiteX8" fmla="*/ 0 w 257970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01" h="2167466">
                <a:moveTo>
                  <a:pt x="0" y="361252"/>
                </a:moveTo>
                <a:cubicBezTo>
                  <a:pt x="0" y="161738"/>
                  <a:pt x="161738" y="0"/>
                  <a:pt x="361252" y="0"/>
                </a:cubicBezTo>
                <a:lnTo>
                  <a:pt x="2218449" y="0"/>
                </a:lnTo>
                <a:cubicBezTo>
                  <a:pt x="2417963" y="0"/>
                  <a:pt x="2579701" y="161738"/>
                  <a:pt x="2579701" y="361252"/>
                </a:cubicBezTo>
                <a:lnTo>
                  <a:pt x="2579701" y="1806214"/>
                </a:lnTo>
                <a:cubicBezTo>
                  <a:pt x="2579701" y="2005728"/>
                  <a:pt x="2417963" y="2167466"/>
                  <a:pt x="2218449" y="2167466"/>
                </a:cubicBezTo>
                <a:lnTo>
                  <a:pt x="361252" y="2167466"/>
                </a:lnTo>
                <a:cubicBezTo>
                  <a:pt x="161738" y="2167466"/>
                  <a:pt x="0" y="2005728"/>
                  <a:pt x="0" y="1806214"/>
                </a:cubicBezTo>
                <a:lnTo>
                  <a:pt x="0" y="361252"/>
                </a:lnTo>
                <a:close/>
              </a:path>
            </a:pathLst>
          </a:custGeom>
          <a:solidFill>
            <a:schemeClr val="accent3">
              <a:lumMod val="50000"/>
            </a:schemeClr>
          </a:solidFill>
          <a:scene3d>
            <a:camera prst="orthographicFront"/>
            <a:lightRig rig="threePt" dir="t"/>
          </a:scene3d>
          <a:sp3d>
            <a:bevelT w="1143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247" tIns="197247" rIns="197247" bIns="19724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Giới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thiệu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gian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địa</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điểm</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diễn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ra</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Freeform 5"/>
          <p:cNvSpPr/>
          <p:nvPr/>
        </p:nvSpPr>
        <p:spPr>
          <a:xfrm>
            <a:off x="4257607" y="1983218"/>
            <a:ext cx="3279662" cy="2745535"/>
          </a:xfrm>
          <a:custGeom>
            <a:avLst/>
            <a:gdLst>
              <a:gd name="connsiteX0" fmla="*/ 0 w 2579701"/>
              <a:gd name="connsiteY0" fmla="*/ 361252 h 2167466"/>
              <a:gd name="connsiteX1" fmla="*/ 361252 w 2579701"/>
              <a:gd name="connsiteY1" fmla="*/ 0 h 2167466"/>
              <a:gd name="connsiteX2" fmla="*/ 2218449 w 2579701"/>
              <a:gd name="connsiteY2" fmla="*/ 0 h 2167466"/>
              <a:gd name="connsiteX3" fmla="*/ 2579701 w 2579701"/>
              <a:gd name="connsiteY3" fmla="*/ 361252 h 2167466"/>
              <a:gd name="connsiteX4" fmla="*/ 2579701 w 2579701"/>
              <a:gd name="connsiteY4" fmla="*/ 1806214 h 2167466"/>
              <a:gd name="connsiteX5" fmla="*/ 2218449 w 2579701"/>
              <a:gd name="connsiteY5" fmla="*/ 2167466 h 2167466"/>
              <a:gd name="connsiteX6" fmla="*/ 361252 w 2579701"/>
              <a:gd name="connsiteY6" fmla="*/ 2167466 h 2167466"/>
              <a:gd name="connsiteX7" fmla="*/ 0 w 2579701"/>
              <a:gd name="connsiteY7" fmla="*/ 1806214 h 2167466"/>
              <a:gd name="connsiteX8" fmla="*/ 0 w 257970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01" h="2167466">
                <a:moveTo>
                  <a:pt x="0" y="361252"/>
                </a:moveTo>
                <a:cubicBezTo>
                  <a:pt x="0" y="161738"/>
                  <a:pt x="161738" y="0"/>
                  <a:pt x="361252" y="0"/>
                </a:cubicBezTo>
                <a:lnTo>
                  <a:pt x="2218449" y="0"/>
                </a:lnTo>
                <a:cubicBezTo>
                  <a:pt x="2417963" y="0"/>
                  <a:pt x="2579701" y="161738"/>
                  <a:pt x="2579701" y="361252"/>
                </a:cubicBezTo>
                <a:lnTo>
                  <a:pt x="2579701" y="1806214"/>
                </a:lnTo>
                <a:cubicBezTo>
                  <a:pt x="2579701" y="2005728"/>
                  <a:pt x="2417963" y="2167466"/>
                  <a:pt x="2218449" y="2167466"/>
                </a:cubicBezTo>
                <a:lnTo>
                  <a:pt x="361252" y="2167466"/>
                </a:lnTo>
                <a:cubicBezTo>
                  <a:pt x="161738" y="2167466"/>
                  <a:pt x="0" y="2005728"/>
                  <a:pt x="0" y="1806214"/>
                </a:cubicBezTo>
                <a:lnTo>
                  <a:pt x="0" y="361252"/>
                </a:lnTo>
                <a:close/>
              </a:path>
            </a:pathLst>
          </a:custGeom>
          <a:solidFill>
            <a:schemeClr val="accent3">
              <a:lumMod val="50000"/>
            </a:schemeClr>
          </a:solidFill>
          <a:scene3d>
            <a:camera prst="orthographicFront"/>
            <a:lightRig rig="threePt" dir="t"/>
          </a:scene3d>
          <a:sp3d>
            <a:bevelT w="1143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247" tIns="197247" rIns="197247" bIns="19724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theo</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trật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tự</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hợp</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xa</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gần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bao</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quát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cụ</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8150338" y="2005971"/>
            <a:ext cx="3749924" cy="2722782"/>
          </a:xfrm>
          <a:custGeom>
            <a:avLst/>
            <a:gdLst>
              <a:gd name="connsiteX0" fmla="*/ 0 w 2579701"/>
              <a:gd name="connsiteY0" fmla="*/ 361252 h 2167466"/>
              <a:gd name="connsiteX1" fmla="*/ 361252 w 2579701"/>
              <a:gd name="connsiteY1" fmla="*/ 0 h 2167466"/>
              <a:gd name="connsiteX2" fmla="*/ 2218449 w 2579701"/>
              <a:gd name="connsiteY2" fmla="*/ 0 h 2167466"/>
              <a:gd name="connsiteX3" fmla="*/ 2579701 w 2579701"/>
              <a:gd name="connsiteY3" fmla="*/ 361252 h 2167466"/>
              <a:gd name="connsiteX4" fmla="*/ 2579701 w 2579701"/>
              <a:gd name="connsiteY4" fmla="*/ 1806214 h 2167466"/>
              <a:gd name="connsiteX5" fmla="*/ 2218449 w 2579701"/>
              <a:gd name="connsiteY5" fmla="*/ 2167466 h 2167466"/>
              <a:gd name="connsiteX6" fmla="*/ 361252 w 2579701"/>
              <a:gd name="connsiteY6" fmla="*/ 2167466 h 2167466"/>
              <a:gd name="connsiteX7" fmla="*/ 0 w 2579701"/>
              <a:gd name="connsiteY7" fmla="*/ 1806214 h 2167466"/>
              <a:gd name="connsiteX8" fmla="*/ 0 w 257970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01" h="2167466">
                <a:moveTo>
                  <a:pt x="0" y="361252"/>
                </a:moveTo>
                <a:cubicBezTo>
                  <a:pt x="0" y="161738"/>
                  <a:pt x="161738" y="0"/>
                  <a:pt x="361252" y="0"/>
                </a:cubicBezTo>
                <a:lnTo>
                  <a:pt x="2218449" y="0"/>
                </a:lnTo>
                <a:cubicBezTo>
                  <a:pt x="2417963" y="0"/>
                  <a:pt x="2579701" y="161738"/>
                  <a:pt x="2579701" y="361252"/>
                </a:cubicBezTo>
                <a:lnTo>
                  <a:pt x="2579701" y="1806214"/>
                </a:lnTo>
                <a:cubicBezTo>
                  <a:pt x="2579701" y="2005728"/>
                  <a:pt x="2417963" y="2167466"/>
                  <a:pt x="2218449" y="2167466"/>
                </a:cubicBezTo>
                <a:lnTo>
                  <a:pt x="361252" y="2167466"/>
                </a:lnTo>
                <a:cubicBezTo>
                  <a:pt x="161738" y="2167466"/>
                  <a:pt x="0" y="2005728"/>
                  <a:pt x="0" y="1806214"/>
                </a:cubicBezTo>
                <a:lnTo>
                  <a:pt x="0" y="361252"/>
                </a:lnTo>
                <a:close/>
              </a:path>
            </a:pathLst>
          </a:custGeom>
          <a:solidFill>
            <a:schemeClr val="accent3">
              <a:lumMod val="50000"/>
            </a:schemeClr>
          </a:solidFill>
          <a:scene3d>
            <a:camera prst="orthographicFront"/>
            <a:lightRig rig="threePt" dir="t"/>
          </a:scene3d>
          <a:sp3d>
            <a:bevelT w="1143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247" tIns="197247" rIns="197247" bIns="19724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gian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gian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cụ</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Cloud Callout 13"/>
          <p:cNvSpPr/>
          <p:nvPr/>
        </p:nvSpPr>
        <p:spPr>
          <a:xfrm>
            <a:off x="1847560" y="1058091"/>
            <a:ext cx="7609949" cy="2712533"/>
          </a:xfrm>
          <a:prstGeom prst="cloudCallout">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800"/>
              </a:spcAft>
              <a:buClrTx/>
              <a:buSzTx/>
              <a:buFontTx/>
              <a:buNone/>
              <a:tabLst>
                <a:tab pos="228600" algn="l"/>
              </a:tabLst>
              <a:defRPr/>
            </a:pP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Yêu</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cầu</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khi</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viết</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bài</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văn</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tả</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cảnh</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sinh</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hoạt</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là</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6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gì</a:t>
            </a: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198801" y="126106"/>
            <a:ext cx="9027343" cy="729430"/>
          </a:xfrm>
          <a:prstGeom prst="rect">
            <a:avLst/>
          </a:prstGeom>
        </p:spPr>
        <p:txBody>
          <a:bodyPr wrap="none">
            <a:spAutoFit/>
          </a:bodyPr>
          <a:lstStyle/>
          <a:p>
            <a:pPr>
              <a:lnSpc>
                <a:spcPct val="115000"/>
              </a:lnSpc>
              <a:tabLst>
                <a:tab pos="1386840" algn="l"/>
              </a:tabLst>
              <a:defRPr/>
            </a:pPr>
            <a:r>
              <a:rPr lang="en-US" sz="3600" b="1" u="sng" dirty="0">
                <a:solidFill>
                  <a:srgbClr val="FF0000"/>
                </a:solidFill>
                <a:latin typeface="Times New Roman" panose="02020603050405020304" pitchFamily="18" charset="0"/>
                <a:ea typeface="MS Mincho"/>
                <a:cs typeface="Times New Roman" panose="02020603050405020304" pitchFamily="18" charset="0"/>
              </a:rPr>
              <a:t>2</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Yêu</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cầu</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đối</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với</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kiểu</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bài</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tả</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cảnh</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sinh</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hoạt</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a:t>
            </a:r>
            <a:endParaRPr lang="en-US" sz="36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9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4"/>
                                        </p:tgtEl>
                                        <p:attrNameLst>
                                          <p:attrName>ppt_w</p:attrName>
                                        </p:attrNameLst>
                                      </p:cBhvr>
                                      <p:tavLst>
                                        <p:tav tm="0">
                                          <p:val>
                                            <p:strVal val="ppt_w"/>
                                          </p:val>
                                        </p:tav>
                                        <p:tav tm="100000">
                                          <p:val>
                                            <p:fltVal val="0"/>
                                          </p:val>
                                        </p:tav>
                                      </p:tavLst>
                                    </p:anim>
                                    <p:anim calcmode="lin" valueType="num">
                                      <p:cBhvr>
                                        <p:cTn id="7" dur="500"/>
                                        <p:tgtEl>
                                          <p:spTgt spid="14"/>
                                        </p:tgtEl>
                                        <p:attrNameLst>
                                          <p:attrName>ppt_h</p:attrName>
                                        </p:attrNameLst>
                                      </p:cBhvr>
                                      <p:tavLst>
                                        <p:tav tm="0">
                                          <p:val>
                                            <p:strVal val="ppt_h"/>
                                          </p:val>
                                        </p:tav>
                                        <p:tav tm="100000">
                                          <p:val>
                                            <p:fltVal val="0"/>
                                          </p:val>
                                        </p:tav>
                                      </p:tavLst>
                                    </p:anim>
                                    <p:animEffect transition="out" filter="fade">
                                      <p:cBhvr>
                                        <p:cTn id="8" dur="500"/>
                                        <p:tgtEl>
                                          <p:spTgt spid="14"/>
                                        </p:tgtEl>
                                      </p:cBhvr>
                                    </p:animEffect>
                                    <p:set>
                                      <p:cBhvr>
                                        <p:cTn id="9" dur="1" fill="hold">
                                          <p:stCondLst>
                                            <p:cond delay="4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a:xfrm>
            <a:off x="198801" y="1950186"/>
            <a:ext cx="3262856" cy="3288019"/>
          </a:xfrm>
          <a:custGeom>
            <a:avLst/>
            <a:gdLst>
              <a:gd name="connsiteX0" fmla="*/ 0 w 2564674"/>
              <a:gd name="connsiteY0" fmla="*/ 361252 h 2167466"/>
              <a:gd name="connsiteX1" fmla="*/ 361252 w 2564674"/>
              <a:gd name="connsiteY1" fmla="*/ 0 h 2167466"/>
              <a:gd name="connsiteX2" fmla="*/ 2203422 w 2564674"/>
              <a:gd name="connsiteY2" fmla="*/ 0 h 2167466"/>
              <a:gd name="connsiteX3" fmla="*/ 2564674 w 2564674"/>
              <a:gd name="connsiteY3" fmla="*/ 361252 h 2167466"/>
              <a:gd name="connsiteX4" fmla="*/ 2564674 w 2564674"/>
              <a:gd name="connsiteY4" fmla="*/ 1806214 h 2167466"/>
              <a:gd name="connsiteX5" fmla="*/ 2203422 w 2564674"/>
              <a:gd name="connsiteY5" fmla="*/ 2167466 h 2167466"/>
              <a:gd name="connsiteX6" fmla="*/ 361252 w 2564674"/>
              <a:gd name="connsiteY6" fmla="*/ 2167466 h 2167466"/>
              <a:gd name="connsiteX7" fmla="*/ 0 w 2564674"/>
              <a:gd name="connsiteY7" fmla="*/ 1806214 h 2167466"/>
              <a:gd name="connsiteX8" fmla="*/ 0 w 2564674"/>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674" h="2167466">
                <a:moveTo>
                  <a:pt x="0" y="361252"/>
                </a:moveTo>
                <a:cubicBezTo>
                  <a:pt x="0" y="161738"/>
                  <a:pt x="161738" y="0"/>
                  <a:pt x="361252" y="0"/>
                </a:cubicBezTo>
                <a:lnTo>
                  <a:pt x="2203422" y="0"/>
                </a:lnTo>
                <a:cubicBezTo>
                  <a:pt x="2402936" y="0"/>
                  <a:pt x="2564674" y="161738"/>
                  <a:pt x="2564674" y="361252"/>
                </a:cubicBezTo>
                <a:lnTo>
                  <a:pt x="2564674" y="1806214"/>
                </a:lnTo>
                <a:cubicBezTo>
                  <a:pt x="2564674" y="2005728"/>
                  <a:pt x="2402936" y="2167466"/>
                  <a:pt x="2203422" y="2167466"/>
                </a:cubicBezTo>
                <a:lnTo>
                  <a:pt x="361252" y="2167466"/>
                </a:lnTo>
                <a:cubicBezTo>
                  <a:pt x="161738" y="2167466"/>
                  <a:pt x="0" y="2005728"/>
                  <a:pt x="0" y="1806214"/>
                </a:cubicBezTo>
                <a:lnTo>
                  <a:pt x="0" y="361252"/>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627" tIns="189627" rIns="189627" bIns="189627"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Gợi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quang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khí</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chung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những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tiêu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biểu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nổi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bật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bức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tranh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Freeform 5"/>
          <p:cNvSpPr/>
          <p:nvPr/>
        </p:nvSpPr>
        <p:spPr>
          <a:xfrm>
            <a:off x="4048011" y="1802674"/>
            <a:ext cx="3724389" cy="3331029"/>
          </a:xfrm>
          <a:custGeom>
            <a:avLst/>
            <a:gdLst>
              <a:gd name="connsiteX0" fmla="*/ 0 w 2564674"/>
              <a:gd name="connsiteY0" fmla="*/ 361252 h 2167466"/>
              <a:gd name="connsiteX1" fmla="*/ 361252 w 2564674"/>
              <a:gd name="connsiteY1" fmla="*/ 0 h 2167466"/>
              <a:gd name="connsiteX2" fmla="*/ 2203422 w 2564674"/>
              <a:gd name="connsiteY2" fmla="*/ 0 h 2167466"/>
              <a:gd name="connsiteX3" fmla="*/ 2564674 w 2564674"/>
              <a:gd name="connsiteY3" fmla="*/ 361252 h 2167466"/>
              <a:gd name="connsiteX4" fmla="*/ 2564674 w 2564674"/>
              <a:gd name="connsiteY4" fmla="*/ 1806214 h 2167466"/>
              <a:gd name="connsiteX5" fmla="*/ 2203422 w 2564674"/>
              <a:gd name="connsiteY5" fmla="*/ 2167466 h 2167466"/>
              <a:gd name="connsiteX6" fmla="*/ 361252 w 2564674"/>
              <a:gd name="connsiteY6" fmla="*/ 2167466 h 2167466"/>
              <a:gd name="connsiteX7" fmla="*/ 0 w 2564674"/>
              <a:gd name="connsiteY7" fmla="*/ 1806214 h 2167466"/>
              <a:gd name="connsiteX8" fmla="*/ 0 w 2564674"/>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674" h="2167466">
                <a:moveTo>
                  <a:pt x="0" y="361252"/>
                </a:moveTo>
                <a:cubicBezTo>
                  <a:pt x="0" y="161738"/>
                  <a:pt x="161738" y="0"/>
                  <a:pt x="361252" y="0"/>
                </a:cubicBezTo>
                <a:lnTo>
                  <a:pt x="2203422" y="0"/>
                </a:lnTo>
                <a:cubicBezTo>
                  <a:pt x="2402936" y="0"/>
                  <a:pt x="2564674" y="161738"/>
                  <a:pt x="2564674" y="361252"/>
                </a:cubicBezTo>
                <a:lnTo>
                  <a:pt x="2564674" y="1806214"/>
                </a:lnTo>
                <a:cubicBezTo>
                  <a:pt x="2564674" y="2005728"/>
                  <a:pt x="2402936" y="2167466"/>
                  <a:pt x="2203422" y="2167466"/>
                </a:cubicBezTo>
                <a:lnTo>
                  <a:pt x="361252" y="2167466"/>
                </a:lnTo>
                <a:cubicBezTo>
                  <a:pt x="161738" y="2167466"/>
                  <a:pt x="0" y="2005728"/>
                  <a:pt x="0" y="1806214"/>
                </a:cubicBezTo>
                <a:lnTo>
                  <a:pt x="0" y="361252"/>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247" tIns="197247" rIns="197247" bIns="19724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Sử</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phù</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hợp</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chỉ</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đặc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điểm</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tính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chất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8602619" y="1802674"/>
            <a:ext cx="3271518" cy="3331029"/>
          </a:xfrm>
          <a:custGeom>
            <a:avLst/>
            <a:gdLst>
              <a:gd name="connsiteX0" fmla="*/ 0 w 2564674"/>
              <a:gd name="connsiteY0" fmla="*/ 361252 h 2167466"/>
              <a:gd name="connsiteX1" fmla="*/ 361252 w 2564674"/>
              <a:gd name="connsiteY1" fmla="*/ 0 h 2167466"/>
              <a:gd name="connsiteX2" fmla="*/ 2203422 w 2564674"/>
              <a:gd name="connsiteY2" fmla="*/ 0 h 2167466"/>
              <a:gd name="connsiteX3" fmla="*/ 2564674 w 2564674"/>
              <a:gd name="connsiteY3" fmla="*/ 361252 h 2167466"/>
              <a:gd name="connsiteX4" fmla="*/ 2564674 w 2564674"/>
              <a:gd name="connsiteY4" fmla="*/ 1806214 h 2167466"/>
              <a:gd name="connsiteX5" fmla="*/ 2203422 w 2564674"/>
              <a:gd name="connsiteY5" fmla="*/ 2167466 h 2167466"/>
              <a:gd name="connsiteX6" fmla="*/ 361252 w 2564674"/>
              <a:gd name="connsiteY6" fmla="*/ 2167466 h 2167466"/>
              <a:gd name="connsiteX7" fmla="*/ 0 w 2564674"/>
              <a:gd name="connsiteY7" fmla="*/ 1806214 h 2167466"/>
              <a:gd name="connsiteX8" fmla="*/ 0 w 2564674"/>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674" h="2167466">
                <a:moveTo>
                  <a:pt x="0" y="361252"/>
                </a:moveTo>
                <a:cubicBezTo>
                  <a:pt x="0" y="161738"/>
                  <a:pt x="161738" y="0"/>
                  <a:pt x="361252" y="0"/>
                </a:cubicBezTo>
                <a:lnTo>
                  <a:pt x="2203422" y="0"/>
                </a:lnTo>
                <a:cubicBezTo>
                  <a:pt x="2402936" y="0"/>
                  <a:pt x="2564674" y="161738"/>
                  <a:pt x="2564674" y="361252"/>
                </a:cubicBezTo>
                <a:lnTo>
                  <a:pt x="2564674" y="1806214"/>
                </a:lnTo>
                <a:cubicBezTo>
                  <a:pt x="2564674" y="2005728"/>
                  <a:pt x="2402936" y="2167466"/>
                  <a:pt x="2203422" y="2167466"/>
                </a:cubicBezTo>
                <a:lnTo>
                  <a:pt x="361252" y="2167466"/>
                </a:lnTo>
                <a:cubicBezTo>
                  <a:pt x="161738" y="2167466"/>
                  <a:pt x="0" y="2005728"/>
                  <a:pt x="0" y="1806214"/>
                </a:cubicBezTo>
                <a:lnTo>
                  <a:pt x="0" y="361252"/>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247" tIns="197247" rIns="197247" bIns="19724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Nêu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suy</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nghĩ</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cảm</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nhận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về</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miêu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198801" y="126106"/>
            <a:ext cx="9027343" cy="729430"/>
          </a:xfrm>
          <a:prstGeom prst="rect">
            <a:avLst/>
          </a:prstGeom>
        </p:spPr>
        <p:txBody>
          <a:bodyPr wrap="none">
            <a:spAutoFit/>
          </a:bodyPr>
          <a:lstStyle/>
          <a:p>
            <a:pPr>
              <a:lnSpc>
                <a:spcPct val="115000"/>
              </a:lnSpc>
              <a:tabLst>
                <a:tab pos="1386840" algn="l"/>
              </a:tabLst>
              <a:defRPr/>
            </a:pPr>
            <a:r>
              <a:rPr lang="en-US" sz="3600" b="1" u="sng" dirty="0">
                <a:solidFill>
                  <a:srgbClr val="FF0000"/>
                </a:solidFill>
                <a:latin typeface="Times New Roman" panose="02020603050405020304" pitchFamily="18" charset="0"/>
                <a:ea typeface="MS Mincho"/>
                <a:cs typeface="Times New Roman" panose="02020603050405020304" pitchFamily="18" charset="0"/>
              </a:rPr>
              <a:t>2</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Yêu</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cầu</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đối</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với</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kiểu</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bài</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tả</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cảnh</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sinh</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hoạt</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a:t>
            </a:r>
            <a:endParaRPr lang="en-US" sz="36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57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a:xfrm>
            <a:off x="2136503" y="1121452"/>
            <a:ext cx="7236242" cy="870701"/>
          </a:xfrm>
          <a:custGeom>
            <a:avLst/>
            <a:gdLst>
              <a:gd name="connsiteX0" fmla="*/ 0 w 7236242"/>
              <a:gd name="connsiteY0" fmla="*/ 87070 h 870701"/>
              <a:gd name="connsiteX1" fmla="*/ 87070 w 7236242"/>
              <a:gd name="connsiteY1" fmla="*/ 0 h 870701"/>
              <a:gd name="connsiteX2" fmla="*/ 7149172 w 7236242"/>
              <a:gd name="connsiteY2" fmla="*/ 0 h 870701"/>
              <a:gd name="connsiteX3" fmla="*/ 7236242 w 7236242"/>
              <a:gd name="connsiteY3" fmla="*/ 87070 h 870701"/>
              <a:gd name="connsiteX4" fmla="*/ 7236242 w 7236242"/>
              <a:gd name="connsiteY4" fmla="*/ 783631 h 870701"/>
              <a:gd name="connsiteX5" fmla="*/ 7149172 w 7236242"/>
              <a:gd name="connsiteY5" fmla="*/ 870701 h 870701"/>
              <a:gd name="connsiteX6" fmla="*/ 87070 w 7236242"/>
              <a:gd name="connsiteY6" fmla="*/ 870701 h 870701"/>
              <a:gd name="connsiteX7" fmla="*/ 0 w 7236242"/>
              <a:gd name="connsiteY7" fmla="*/ 783631 h 870701"/>
              <a:gd name="connsiteX8" fmla="*/ 0 w 7236242"/>
              <a:gd name="connsiteY8" fmla="*/ 87070 h 8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6242" h="870701">
                <a:moveTo>
                  <a:pt x="0" y="87070"/>
                </a:moveTo>
                <a:cubicBezTo>
                  <a:pt x="0" y="38983"/>
                  <a:pt x="38983" y="0"/>
                  <a:pt x="87070" y="0"/>
                </a:cubicBezTo>
                <a:lnTo>
                  <a:pt x="7149172" y="0"/>
                </a:lnTo>
                <a:cubicBezTo>
                  <a:pt x="7197259" y="0"/>
                  <a:pt x="7236242" y="38983"/>
                  <a:pt x="7236242" y="87070"/>
                </a:cubicBezTo>
                <a:lnTo>
                  <a:pt x="7236242" y="783631"/>
                </a:lnTo>
                <a:cubicBezTo>
                  <a:pt x="7236242" y="831718"/>
                  <a:pt x="7197259" y="870701"/>
                  <a:pt x="7149172" y="870701"/>
                </a:cubicBezTo>
                <a:lnTo>
                  <a:pt x="87070" y="870701"/>
                </a:lnTo>
                <a:cubicBezTo>
                  <a:pt x="38983" y="870701"/>
                  <a:pt x="0" y="831718"/>
                  <a:pt x="0" y="783631"/>
                </a:cubicBezTo>
                <a:lnTo>
                  <a:pt x="0" y="870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7422" tIns="147422" rIns="1109548" bIns="147422"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Đảm</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bảo</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cấu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trúc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3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Freeform 4"/>
          <p:cNvSpPr/>
          <p:nvPr/>
        </p:nvSpPr>
        <p:spPr>
          <a:xfrm>
            <a:off x="2773572" y="2547297"/>
            <a:ext cx="7350142" cy="870701"/>
          </a:xfrm>
          <a:custGeom>
            <a:avLst/>
            <a:gdLst>
              <a:gd name="connsiteX0" fmla="*/ 0 w 7236242"/>
              <a:gd name="connsiteY0" fmla="*/ 87070 h 870701"/>
              <a:gd name="connsiteX1" fmla="*/ 87070 w 7236242"/>
              <a:gd name="connsiteY1" fmla="*/ 0 h 870701"/>
              <a:gd name="connsiteX2" fmla="*/ 7149172 w 7236242"/>
              <a:gd name="connsiteY2" fmla="*/ 0 h 870701"/>
              <a:gd name="connsiteX3" fmla="*/ 7236242 w 7236242"/>
              <a:gd name="connsiteY3" fmla="*/ 87070 h 870701"/>
              <a:gd name="connsiteX4" fmla="*/ 7236242 w 7236242"/>
              <a:gd name="connsiteY4" fmla="*/ 783631 h 870701"/>
              <a:gd name="connsiteX5" fmla="*/ 7149172 w 7236242"/>
              <a:gd name="connsiteY5" fmla="*/ 870701 h 870701"/>
              <a:gd name="connsiteX6" fmla="*/ 87070 w 7236242"/>
              <a:gd name="connsiteY6" fmla="*/ 870701 h 870701"/>
              <a:gd name="connsiteX7" fmla="*/ 0 w 7236242"/>
              <a:gd name="connsiteY7" fmla="*/ 783631 h 870701"/>
              <a:gd name="connsiteX8" fmla="*/ 0 w 7236242"/>
              <a:gd name="connsiteY8" fmla="*/ 87070 h 8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6242" h="870701">
                <a:moveTo>
                  <a:pt x="0" y="87070"/>
                </a:moveTo>
                <a:cubicBezTo>
                  <a:pt x="0" y="38983"/>
                  <a:pt x="38983" y="0"/>
                  <a:pt x="87070" y="0"/>
                </a:cubicBezTo>
                <a:lnTo>
                  <a:pt x="7149172" y="0"/>
                </a:lnTo>
                <a:cubicBezTo>
                  <a:pt x="7197259" y="0"/>
                  <a:pt x="7236242" y="38983"/>
                  <a:pt x="7236242" y="87070"/>
                </a:cubicBezTo>
                <a:lnTo>
                  <a:pt x="7236242" y="783631"/>
                </a:lnTo>
                <a:cubicBezTo>
                  <a:pt x="7236242" y="831718"/>
                  <a:pt x="7197259" y="870701"/>
                  <a:pt x="7149172" y="870701"/>
                </a:cubicBezTo>
                <a:lnTo>
                  <a:pt x="87070" y="870701"/>
                </a:lnTo>
                <a:cubicBezTo>
                  <a:pt x="38983" y="870701"/>
                  <a:pt x="0" y="831718"/>
                  <a:pt x="0" y="783631"/>
                </a:cubicBezTo>
                <a:lnTo>
                  <a:pt x="0" y="870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2182" tIns="132182" rIns="1304174" bIns="13218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lang="en-US" sz="2800" b="1" dirty="0" smtClean="0">
                <a:solidFill>
                  <a:prstClr val="white"/>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Mở</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Giới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thiệu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Freeform 5"/>
          <p:cNvSpPr/>
          <p:nvPr/>
        </p:nvSpPr>
        <p:spPr>
          <a:xfrm>
            <a:off x="3513909" y="4146969"/>
            <a:ext cx="7667896" cy="1029282"/>
          </a:xfrm>
          <a:custGeom>
            <a:avLst/>
            <a:gdLst>
              <a:gd name="connsiteX0" fmla="*/ 0 w 7236242"/>
              <a:gd name="connsiteY0" fmla="*/ 102928 h 1029282"/>
              <a:gd name="connsiteX1" fmla="*/ 102928 w 7236242"/>
              <a:gd name="connsiteY1" fmla="*/ 0 h 1029282"/>
              <a:gd name="connsiteX2" fmla="*/ 7133314 w 7236242"/>
              <a:gd name="connsiteY2" fmla="*/ 0 h 1029282"/>
              <a:gd name="connsiteX3" fmla="*/ 7236242 w 7236242"/>
              <a:gd name="connsiteY3" fmla="*/ 102928 h 1029282"/>
              <a:gd name="connsiteX4" fmla="*/ 7236242 w 7236242"/>
              <a:gd name="connsiteY4" fmla="*/ 926354 h 1029282"/>
              <a:gd name="connsiteX5" fmla="*/ 7133314 w 7236242"/>
              <a:gd name="connsiteY5" fmla="*/ 1029282 h 1029282"/>
              <a:gd name="connsiteX6" fmla="*/ 102928 w 7236242"/>
              <a:gd name="connsiteY6" fmla="*/ 1029282 h 1029282"/>
              <a:gd name="connsiteX7" fmla="*/ 0 w 7236242"/>
              <a:gd name="connsiteY7" fmla="*/ 926354 h 1029282"/>
              <a:gd name="connsiteX8" fmla="*/ 0 w 7236242"/>
              <a:gd name="connsiteY8" fmla="*/ 102928 h 102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6242" h="1029282">
                <a:moveTo>
                  <a:pt x="0" y="102928"/>
                </a:moveTo>
                <a:cubicBezTo>
                  <a:pt x="0" y="46082"/>
                  <a:pt x="46082" y="0"/>
                  <a:pt x="102928" y="0"/>
                </a:cubicBezTo>
                <a:lnTo>
                  <a:pt x="7133314" y="0"/>
                </a:lnTo>
                <a:cubicBezTo>
                  <a:pt x="7190160" y="0"/>
                  <a:pt x="7236242" y="46082"/>
                  <a:pt x="7236242" y="102928"/>
                </a:cubicBezTo>
                <a:lnTo>
                  <a:pt x="7236242" y="926354"/>
                </a:lnTo>
                <a:cubicBezTo>
                  <a:pt x="7236242" y="983200"/>
                  <a:pt x="7190160" y="1029282"/>
                  <a:pt x="7133314" y="1029282"/>
                </a:cubicBezTo>
                <a:lnTo>
                  <a:pt x="102928" y="1029282"/>
                </a:lnTo>
                <a:cubicBezTo>
                  <a:pt x="46082" y="1029282"/>
                  <a:pt x="0" y="983200"/>
                  <a:pt x="0" y="926354"/>
                </a:cubicBezTo>
                <a:lnTo>
                  <a:pt x="0" y="102928"/>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27" tIns="136827" rIns="1299773" bIns="13682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lang="en-US" sz="3200" b="1" dirty="0" smtClean="0">
                <a:solidFill>
                  <a:prstClr val="white"/>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Thân</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miêu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tả</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sinh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theo</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tự</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hợp</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lí</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Freeform 6"/>
          <p:cNvSpPr/>
          <p:nvPr/>
        </p:nvSpPr>
        <p:spPr>
          <a:xfrm>
            <a:off x="3945563" y="5579474"/>
            <a:ext cx="7811008" cy="1063135"/>
          </a:xfrm>
          <a:custGeom>
            <a:avLst/>
            <a:gdLst>
              <a:gd name="connsiteX0" fmla="*/ 0 w 7236242"/>
              <a:gd name="connsiteY0" fmla="*/ 106314 h 1063135"/>
              <a:gd name="connsiteX1" fmla="*/ 106314 w 7236242"/>
              <a:gd name="connsiteY1" fmla="*/ 0 h 1063135"/>
              <a:gd name="connsiteX2" fmla="*/ 7129929 w 7236242"/>
              <a:gd name="connsiteY2" fmla="*/ 0 h 1063135"/>
              <a:gd name="connsiteX3" fmla="*/ 7236243 w 7236242"/>
              <a:gd name="connsiteY3" fmla="*/ 106314 h 1063135"/>
              <a:gd name="connsiteX4" fmla="*/ 7236242 w 7236242"/>
              <a:gd name="connsiteY4" fmla="*/ 956822 h 1063135"/>
              <a:gd name="connsiteX5" fmla="*/ 7129928 w 7236242"/>
              <a:gd name="connsiteY5" fmla="*/ 1063136 h 1063135"/>
              <a:gd name="connsiteX6" fmla="*/ 106314 w 7236242"/>
              <a:gd name="connsiteY6" fmla="*/ 1063135 h 1063135"/>
              <a:gd name="connsiteX7" fmla="*/ 0 w 7236242"/>
              <a:gd name="connsiteY7" fmla="*/ 956821 h 1063135"/>
              <a:gd name="connsiteX8" fmla="*/ 0 w 7236242"/>
              <a:gd name="connsiteY8" fmla="*/ 106314 h 106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6242" h="1063135">
                <a:moveTo>
                  <a:pt x="0" y="106314"/>
                </a:moveTo>
                <a:cubicBezTo>
                  <a:pt x="0" y="47598"/>
                  <a:pt x="47598" y="0"/>
                  <a:pt x="106314" y="0"/>
                </a:cubicBezTo>
                <a:lnTo>
                  <a:pt x="7129929" y="0"/>
                </a:lnTo>
                <a:cubicBezTo>
                  <a:pt x="7188645" y="0"/>
                  <a:pt x="7236243" y="47598"/>
                  <a:pt x="7236243" y="106314"/>
                </a:cubicBezTo>
                <a:cubicBezTo>
                  <a:pt x="7236243" y="389817"/>
                  <a:pt x="7236242" y="673319"/>
                  <a:pt x="7236242" y="956822"/>
                </a:cubicBezTo>
                <a:cubicBezTo>
                  <a:pt x="7236242" y="1015538"/>
                  <a:pt x="7188644" y="1063136"/>
                  <a:pt x="7129928" y="1063136"/>
                </a:cubicBezTo>
                <a:lnTo>
                  <a:pt x="106314" y="1063135"/>
                </a:lnTo>
                <a:cubicBezTo>
                  <a:pt x="47598" y="1063135"/>
                  <a:pt x="0" y="1015537"/>
                  <a:pt x="0" y="956821"/>
                </a:cubicBezTo>
                <a:lnTo>
                  <a:pt x="0" y="10631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7818" tIns="137818" rIns="1309810" bIns="137818"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lang="en-US" sz="3200" b="1" dirty="0" smtClean="0">
                <a:solidFill>
                  <a:prstClr val="white"/>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Kết</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Phát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biểu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suy</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nghĩ</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hoặc</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nêu</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ấn</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chung</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về</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cảnh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sinh</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hoạt</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Freeform 8"/>
          <p:cNvSpPr/>
          <p:nvPr/>
        </p:nvSpPr>
        <p:spPr>
          <a:xfrm>
            <a:off x="8943166" y="2039316"/>
            <a:ext cx="565956" cy="565956"/>
          </a:xfrm>
          <a:custGeom>
            <a:avLst/>
            <a:gdLst>
              <a:gd name="connsiteX0" fmla="*/ 0 w 565956"/>
              <a:gd name="connsiteY0" fmla="*/ 311276 h 565956"/>
              <a:gd name="connsiteX1" fmla="*/ 127340 w 565956"/>
              <a:gd name="connsiteY1" fmla="*/ 311276 h 565956"/>
              <a:gd name="connsiteX2" fmla="*/ 127340 w 565956"/>
              <a:gd name="connsiteY2" fmla="*/ 0 h 565956"/>
              <a:gd name="connsiteX3" fmla="*/ 438616 w 565956"/>
              <a:gd name="connsiteY3" fmla="*/ 0 h 565956"/>
              <a:gd name="connsiteX4" fmla="*/ 438616 w 565956"/>
              <a:gd name="connsiteY4" fmla="*/ 311276 h 565956"/>
              <a:gd name="connsiteX5" fmla="*/ 565956 w 565956"/>
              <a:gd name="connsiteY5" fmla="*/ 311276 h 565956"/>
              <a:gd name="connsiteX6" fmla="*/ 282978 w 565956"/>
              <a:gd name="connsiteY6" fmla="*/ 565956 h 565956"/>
              <a:gd name="connsiteX7" fmla="*/ 0 w 565956"/>
              <a:gd name="connsiteY7" fmla="*/ 311276 h 5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56" h="565956">
                <a:moveTo>
                  <a:pt x="0" y="311276"/>
                </a:moveTo>
                <a:lnTo>
                  <a:pt x="127340" y="311276"/>
                </a:lnTo>
                <a:lnTo>
                  <a:pt x="127340" y="0"/>
                </a:lnTo>
                <a:lnTo>
                  <a:pt x="438616" y="0"/>
                </a:lnTo>
                <a:lnTo>
                  <a:pt x="438616" y="311276"/>
                </a:lnTo>
                <a:lnTo>
                  <a:pt x="565956" y="311276"/>
                </a:lnTo>
                <a:lnTo>
                  <a:pt x="282978" y="565956"/>
                </a:lnTo>
                <a:lnTo>
                  <a:pt x="0" y="31127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9090" tIns="31750" rIns="159090" bIns="171824"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endParaRPr kumimoji="0" lang="en-US" sz="2500" b="0" i="0" u="none" strike="noStrike" kern="1200" cap="none" spc="0" normalizeH="0" baseline="0" noProof="0">
              <a:ln>
                <a:noFill/>
              </a:ln>
              <a:solidFill>
                <a:prstClr val="black">
                  <a:hueOff val="0"/>
                  <a:satOff val="0"/>
                  <a:lumOff val="0"/>
                  <a:alphaOff val="0"/>
                </a:prstClr>
              </a:solidFill>
              <a:effectLst/>
              <a:uLnTx/>
              <a:uFillTx/>
              <a:latin typeface="Century Gothic" panose="020B0502020202020204"/>
              <a:ea typeface="+mn-ea"/>
              <a:cs typeface="+mn-cs"/>
            </a:endParaRPr>
          </a:p>
        </p:txBody>
      </p:sp>
      <p:sp>
        <p:nvSpPr>
          <p:cNvPr id="10" name="Freeform 9"/>
          <p:cNvSpPr/>
          <p:nvPr/>
        </p:nvSpPr>
        <p:spPr>
          <a:xfrm>
            <a:off x="9443858" y="3591825"/>
            <a:ext cx="565956" cy="565956"/>
          </a:xfrm>
          <a:custGeom>
            <a:avLst/>
            <a:gdLst>
              <a:gd name="connsiteX0" fmla="*/ 0 w 565956"/>
              <a:gd name="connsiteY0" fmla="*/ 311276 h 565956"/>
              <a:gd name="connsiteX1" fmla="*/ 127340 w 565956"/>
              <a:gd name="connsiteY1" fmla="*/ 311276 h 565956"/>
              <a:gd name="connsiteX2" fmla="*/ 127340 w 565956"/>
              <a:gd name="connsiteY2" fmla="*/ 0 h 565956"/>
              <a:gd name="connsiteX3" fmla="*/ 438616 w 565956"/>
              <a:gd name="connsiteY3" fmla="*/ 0 h 565956"/>
              <a:gd name="connsiteX4" fmla="*/ 438616 w 565956"/>
              <a:gd name="connsiteY4" fmla="*/ 311276 h 565956"/>
              <a:gd name="connsiteX5" fmla="*/ 565956 w 565956"/>
              <a:gd name="connsiteY5" fmla="*/ 311276 h 565956"/>
              <a:gd name="connsiteX6" fmla="*/ 282978 w 565956"/>
              <a:gd name="connsiteY6" fmla="*/ 565956 h 565956"/>
              <a:gd name="connsiteX7" fmla="*/ 0 w 565956"/>
              <a:gd name="connsiteY7" fmla="*/ 311276 h 5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56" h="565956">
                <a:moveTo>
                  <a:pt x="0" y="311276"/>
                </a:moveTo>
                <a:lnTo>
                  <a:pt x="127340" y="311276"/>
                </a:lnTo>
                <a:lnTo>
                  <a:pt x="127340" y="0"/>
                </a:lnTo>
                <a:lnTo>
                  <a:pt x="438616" y="0"/>
                </a:lnTo>
                <a:lnTo>
                  <a:pt x="438616" y="311276"/>
                </a:lnTo>
                <a:lnTo>
                  <a:pt x="565956" y="311276"/>
                </a:lnTo>
                <a:lnTo>
                  <a:pt x="282978" y="565956"/>
                </a:lnTo>
                <a:lnTo>
                  <a:pt x="0" y="311276"/>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9090" tIns="31750" rIns="159090" bIns="171824"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endParaRPr kumimoji="0" lang="en-US" sz="2500" b="0" i="0" u="none" strike="noStrike" kern="1200" cap="none" spc="0" normalizeH="0" baseline="0" noProof="0">
              <a:ln>
                <a:noFill/>
              </a:ln>
              <a:solidFill>
                <a:prstClr val="black">
                  <a:hueOff val="0"/>
                  <a:satOff val="0"/>
                  <a:lumOff val="0"/>
                  <a:alphaOff val="0"/>
                </a:prstClr>
              </a:solidFill>
              <a:effectLst/>
              <a:uLnTx/>
              <a:uFillTx/>
              <a:latin typeface="Century Gothic" panose="020B0502020202020204"/>
              <a:ea typeface="+mn-ea"/>
              <a:cs typeface="+mn-cs"/>
            </a:endParaRPr>
          </a:p>
        </p:txBody>
      </p:sp>
      <p:sp>
        <p:nvSpPr>
          <p:cNvPr id="11" name="Freeform 10"/>
          <p:cNvSpPr/>
          <p:nvPr/>
        </p:nvSpPr>
        <p:spPr>
          <a:xfrm>
            <a:off x="10323323" y="5176251"/>
            <a:ext cx="565956" cy="565956"/>
          </a:xfrm>
          <a:custGeom>
            <a:avLst/>
            <a:gdLst>
              <a:gd name="connsiteX0" fmla="*/ 0 w 565956"/>
              <a:gd name="connsiteY0" fmla="*/ 311276 h 565956"/>
              <a:gd name="connsiteX1" fmla="*/ 127340 w 565956"/>
              <a:gd name="connsiteY1" fmla="*/ 311276 h 565956"/>
              <a:gd name="connsiteX2" fmla="*/ 127340 w 565956"/>
              <a:gd name="connsiteY2" fmla="*/ 0 h 565956"/>
              <a:gd name="connsiteX3" fmla="*/ 438616 w 565956"/>
              <a:gd name="connsiteY3" fmla="*/ 0 h 565956"/>
              <a:gd name="connsiteX4" fmla="*/ 438616 w 565956"/>
              <a:gd name="connsiteY4" fmla="*/ 311276 h 565956"/>
              <a:gd name="connsiteX5" fmla="*/ 565956 w 565956"/>
              <a:gd name="connsiteY5" fmla="*/ 311276 h 565956"/>
              <a:gd name="connsiteX6" fmla="*/ 282978 w 565956"/>
              <a:gd name="connsiteY6" fmla="*/ 565956 h 565956"/>
              <a:gd name="connsiteX7" fmla="*/ 0 w 565956"/>
              <a:gd name="connsiteY7" fmla="*/ 311276 h 5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56" h="565956">
                <a:moveTo>
                  <a:pt x="0" y="311276"/>
                </a:moveTo>
                <a:lnTo>
                  <a:pt x="127340" y="311276"/>
                </a:lnTo>
                <a:lnTo>
                  <a:pt x="127340" y="0"/>
                </a:lnTo>
                <a:lnTo>
                  <a:pt x="438616" y="0"/>
                </a:lnTo>
                <a:lnTo>
                  <a:pt x="438616" y="311276"/>
                </a:lnTo>
                <a:lnTo>
                  <a:pt x="565956" y="311276"/>
                </a:lnTo>
                <a:lnTo>
                  <a:pt x="282978" y="565956"/>
                </a:lnTo>
                <a:lnTo>
                  <a:pt x="0" y="311276"/>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9090" tIns="31750" rIns="159090" bIns="171824"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endParaRPr kumimoji="0" lang="en-US" sz="2500" b="0" i="0" u="none" strike="noStrike" kern="1200" cap="none" spc="0" normalizeH="0" baseline="0" noProof="0">
              <a:ln>
                <a:noFill/>
              </a:ln>
              <a:solidFill>
                <a:prstClr val="black">
                  <a:hueOff val="0"/>
                  <a:satOff val="0"/>
                  <a:lumOff val="0"/>
                  <a:alphaOff val="0"/>
                </a:prstClr>
              </a:solidFill>
              <a:effectLst/>
              <a:uLnTx/>
              <a:uFillTx/>
              <a:latin typeface="Century Gothic" panose="020B0502020202020204"/>
              <a:ea typeface="+mn-ea"/>
              <a:cs typeface="+mn-cs"/>
            </a:endParaRPr>
          </a:p>
        </p:txBody>
      </p:sp>
      <p:sp>
        <p:nvSpPr>
          <p:cNvPr id="14" name="Rectangle 13"/>
          <p:cNvSpPr/>
          <p:nvPr/>
        </p:nvSpPr>
        <p:spPr>
          <a:xfrm>
            <a:off x="198801" y="126106"/>
            <a:ext cx="9027343" cy="729430"/>
          </a:xfrm>
          <a:prstGeom prst="rect">
            <a:avLst/>
          </a:prstGeom>
        </p:spPr>
        <p:txBody>
          <a:bodyPr wrap="none">
            <a:spAutoFit/>
          </a:bodyPr>
          <a:lstStyle/>
          <a:p>
            <a:pPr>
              <a:lnSpc>
                <a:spcPct val="115000"/>
              </a:lnSpc>
              <a:tabLst>
                <a:tab pos="1386840" algn="l"/>
              </a:tabLst>
              <a:defRPr/>
            </a:pPr>
            <a:r>
              <a:rPr lang="en-US" sz="3600" b="1" u="sng" dirty="0">
                <a:solidFill>
                  <a:srgbClr val="FF0000"/>
                </a:solidFill>
                <a:latin typeface="Times New Roman" panose="02020603050405020304" pitchFamily="18" charset="0"/>
                <a:ea typeface="MS Mincho"/>
                <a:cs typeface="Times New Roman" panose="02020603050405020304" pitchFamily="18" charset="0"/>
              </a:rPr>
              <a:t>2</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Yêu</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cầu</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đối</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a:cs typeface="Times New Roman" panose="02020603050405020304" pitchFamily="18" charset="0"/>
              </a:rPr>
              <a:t>với</a:t>
            </a:r>
            <a:r>
              <a:rPr lang="en-US" sz="3600" b="1" u="sng" dirty="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kiểu</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bài</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tả</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cảnh</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sinh</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a:cs typeface="Times New Roman" panose="02020603050405020304" pitchFamily="18" charset="0"/>
              </a:rPr>
              <a:t>hoạt</a:t>
            </a:r>
            <a:r>
              <a:rPr lang="en-US" sz="3600" b="1" u="sng" dirty="0" smtClean="0">
                <a:solidFill>
                  <a:srgbClr val="FF0000"/>
                </a:solidFill>
                <a:latin typeface="Times New Roman" panose="02020603050405020304" pitchFamily="18" charset="0"/>
                <a:ea typeface="MS Mincho"/>
                <a:cs typeface="Times New Roman" panose="02020603050405020304" pitchFamily="18" charset="0"/>
              </a:rPr>
              <a:t>:</a:t>
            </a:r>
            <a:endParaRPr lang="en-US" sz="36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9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23"/>
            <a:ext cx="5314275" cy="645113"/>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sng"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kumimoji="0" lang="en-US" sz="36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3600" b="1" i="0" u="sng"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600" b="1" i="0" u="sng"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kiểu</a:t>
            </a:r>
            <a:r>
              <a:rPr kumimoji="0" lang="en-US" sz="3600" b="1" i="0" u="sng"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sng"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600" b="1" i="0" u="sng"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sng"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endParaRPr kumimoji="0" lang="en-US" sz="3600" b="0"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504152" y="430173"/>
            <a:ext cx="7335663" cy="742511"/>
          </a:xfrm>
          <a:prstGeom prst="rect">
            <a:avLst/>
          </a:prstGeom>
        </p:spPr>
        <p:txBody>
          <a:bodyPr wrap="none">
            <a:spAutoFit/>
          </a:bodyPr>
          <a:lstStyle/>
          <a:p>
            <a:pPr algn="ctr" fontAlgn="auto">
              <a:lnSpc>
                <a:spcPct val="150000"/>
              </a:lnSpc>
              <a:spcBef>
                <a:spcPts val="0"/>
              </a:spcBef>
              <a:spcAft>
                <a:spcPts val="0"/>
              </a:spcAft>
              <a:defRPr/>
            </a:pPr>
            <a:r>
              <a:rPr lang="vi-VN" sz="3200" b="1" i="1" dirty="0">
                <a:solidFill>
                  <a:srgbClr val="FF0000"/>
                </a:solidFill>
                <a:latin typeface="+mj-lt"/>
              </a:rPr>
              <a:t>Tả một phiên chợ nổi ở miền Tây Nam Bộ</a:t>
            </a:r>
            <a:endParaRPr lang="vi-VN" sz="3200" b="1" dirty="0">
              <a:solidFill>
                <a:srgbClr val="FF0000"/>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739813120"/>
              </p:ext>
            </p:extLst>
          </p:nvPr>
        </p:nvGraphicFramePr>
        <p:xfrm>
          <a:off x="195942" y="1182774"/>
          <a:ext cx="11834949" cy="5518472"/>
        </p:xfrm>
        <a:graphic>
          <a:graphicData uri="http://schemas.openxmlformats.org/drawingml/2006/table">
            <a:tbl>
              <a:tblPr firstRow="1" bandRow="1"/>
              <a:tblGrid>
                <a:gridCol w="1907935">
                  <a:extLst>
                    <a:ext uri="{9D8B030D-6E8A-4147-A177-3AD203B41FA5}">
                      <a16:colId xmlns:a16="http://schemas.microsoft.com/office/drawing/2014/main" val="2318161542"/>
                    </a:ext>
                  </a:extLst>
                </a:gridCol>
                <a:gridCol w="9927014">
                  <a:extLst>
                    <a:ext uri="{9D8B030D-6E8A-4147-A177-3AD203B41FA5}">
                      <a16:colId xmlns:a16="http://schemas.microsoft.com/office/drawing/2014/main" val="1038412442"/>
                    </a:ext>
                  </a:extLst>
                </a:gridCol>
              </a:tblGrid>
              <a:tr h="1008357">
                <a:tc rowSpan="5">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nSpc>
                          <a:spcPct val="100000"/>
                        </a:lnSpc>
                        <a:spcAft>
                          <a:spcPts val="800"/>
                        </a:spcAft>
                        <a:tabLst>
                          <a:tab pos="1386840" algn="l"/>
                        </a:tabLst>
                      </a:pP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Đọc</a:t>
                      </a:r>
                      <a:r>
                        <a:rPr lang="en-US" sz="2800" b="1" baseline="0"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baseline="0" dirty="0" err="1" smtClean="0">
                          <a:solidFill>
                            <a:schemeClr val="bg1"/>
                          </a:solidFill>
                          <a:effectLst/>
                          <a:latin typeface="Times New Roman" panose="02020603050405020304" pitchFamily="18" charset="0"/>
                          <a:ea typeface="MS Mincho"/>
                          <a:cs typeface="Times New Roman" panose="02020603050405020304" pitchFamily="18" charset="0"/>
                        </a:rPr>
                        <a:t>bài</a:t>
                      </a:r>
                      <a:r>
                        <a:rPr lang="en-US" sz="2800" b="1" baseline="0"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bài</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văn</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trong</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sách</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giáo</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khoa</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trang</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125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và</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thảo</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luận</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trả</a:t>
                      </a:r>
                      <a:r>
                        <a:rPr lang="en-US" sz="2800" b="1" baseline="0"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baseline="0" dirty="0" err="1" smtClean="0">
                          <a:solidFill>
                            <a:schemeClr val="bg1"/>
                          </a:solidFill>
                          <a:effectLst/>
                          <a:latin typeface="Times New Roman" panose="02020603050405020304" pitchFamily="18" charset="0"/>
                          <a:ea typeface="MS Mincho"/>
                          <a:cs typeface="Times New Roman" panose="02020603050405020304" pitchFamily="18" charset="0"/>
                        </a:rPr>
                        <a:t>lời</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các</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câu</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hỏi</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MS Mincho"/>
                          <a:cs typeface="Times New Roman" panose="02020603050405020304" pitchFamily="18" charset="0"/>
                        </a:rPr>
                        <a:t>sau</a:t>
                      </a:r>
                      <a:r>
                        <a:rPr lang="en-US" sz="2800" b="1" dirty="0" smtClean="0">
                          <a:solidFill>
                            <a:schemeClr val="bg1"/>
                          </a:solidFill>
                          <a:effectLst/>
                          <a:latin typeface="Times New Roman" panose="02020603050405020304" pitchFamily="18" charset="0"/>
                          <a:ea typeface="MS Mincho"/>
                          <a:cs typeface="Times New Roman" panose="02020603050405020304" pitchFamily="18" charset="0"/>
                        </a:rPr>
                        <a:t>:</a:t>
                      </a:r>
                      <a:endParaRPr lang="en-US" sz="2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6AAC91">
                        <a:lumMod val="5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nSpc>
                          <a:spcPct val="100000"/>
                        </a:lnSpc>
                        <a:spcAft>
                          <a:spcPts val="800"/>
                        </a:spcAft>
                        <a:tabLst>
                          <a:tab pos="1386840" algn="l"/>
                        </a:tabLst>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3010">
                        <a:lumMod val="20000"/>
                        <a:lumOff val="80000"/>
                      </a:srgbClr>
                    </a:solidFill>
                  </a:tcPr>
                </a:tc>
                <a:extLst>
                  <a:ext uri="{0D108BD9-81ED-4DB2-BD59-A6C34878D82A}">
                    <a16:rowId xmlns:a16="http://schemas.microsoft.com/office/drawing/2014/main" val="1429930570"/>
                  </a:ext>
                </a:extLst>
              </a:tr>
              <a:tr h="584141">
                <a:tc vMerge="1">
                  <a:txBody>
                    <a:bodyPr/>
                    <a:lstStyle/>
                    <a:p>
                      <a:endParaRPr lang="en-US" dirty="0"/>
                    </a:p>
                  </a:txBody>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nSpc>
                          <a:spcPct val="115000"/>
                        </a:lnSpc>
                        <a:spcAft>
                          <a:spcPts val="800"/>
                        </a:spcAft>
                        <a:tabLst>
                          <a:tab pos="1386840" algn="l"/>
                        </a:tabLst>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66F54">
                        <a:lumMod val="10000"/>
                        <a:lumOff val="90000"/>
                      </a:srgbClr>
                    </a:solidFill>
                  </a:tcPr>
                </a:tc>
                <a:extLst>
                  <a:ext uri="{0D108BD9-81ED-4DB2-BD59-A6C34878D82A}">
                    <a16:rowId xmlns:a16="http://schemas.microsoft.com/office/drawing/2014/main" val="3381903263"/>
                  </a:ext>
                </a:extLst>
              </a:tr>
              <a:tr h="1426392">
                <a:tc vMerge="1">
                  <a:txBody>
                    <a:bodyPr/>
                    <a:lstStyle/>
                    <a:p>
                      <a:endParaRPr lang="en-US" dirty="0"/>
                    </a:p>
                  </a:txBody>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nSpc>
                          <a:spcPct val="100000"/>
                        </a:lnSpc>
                        <a:spcAft>
                          <a:spcPts val="800"/>
                        </a:spcAft>
                        <a:tabLst>
                          <a:tab pos="1386840" algn="l"/>
                        </a:tabLst>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F8351">
                        <a:lumMod val="20000"/>
                        <a:lumOff val="80000"/>
                      </a:srgbClr>
                    </a:solidFill>
                  </a:tcPr>
                </a:tc>
                <a:extLst>
                  <a:ext uri="{0D108BD9-81ED-4DB2-BD59-A6C34878D82A}">
                    <a16:rowId xmlns:a16="http://schemas.microsoft.com/office/drawing/2014/main" val="2989047126"/>
                  </a:ext>
                </a:extLst>
              </a:tr>
              <a:tr h="1073190">
                <a:tc vMerge="1">
                  <a:txBody>
                    <a:bodyPr/>
                    <a:lstStyle/>
                    <a:p>
                      <a:endParaRPr lang="en-US" dirty="0"/>
                    </a:p>
                  </a:txBody>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nSpc>
                          <a:spcPct val="100000"/>
                        </a:lnSpc>
                        <a:spcAft>
                          <a:spcPts val="800"/>
                        </a:spcAft>
                        <a:tabLst>
                          <a:tab pos="1386840" algn="l"/>
                        </a:tabLst>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F8351">
                        <a:lumMod val="40000"/>
                        <a:lumOff val="60000"/>
                      </a:srgbClr>
                    </a:solidFill>
                  </a:tcPr>
                </a:tc>
                <a:extLst>
                  <a:ext uri="{0D108BD9-81ED-4DB2-BD59-A6C34878D82A}">
                    <a16:rowId xmlns:a16="http://schemas.microsoft.com/office/drawing/2014/main" val="1161088068"/>
                  </a:ext>
                </a:extLst>
              </a:tr>
              <a:tr h="1426392">
                <a:tc vMerge="1">
                  <a:txBody>
                    <a:bodyPr/>
                    <a:lstStyle/>
                    <a:p>
                      <a:endParaRPr lang="en-US" dirty="0"/>
                    </a:p>
                  </a:txBody>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nSpc>
                          <a:spcPct val="100000"/>
                        </a:lnSpc>
                        <a:spcAft>
                          <a:spcPts val="800"/>
                        </a:spcAft>
                        <a:tabLst>
                          <a:tab pos="1386840" algn="l"/>
                        </a:tabLst>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28653">
                        <a:lumMod val="20000"/>
                        <a:lumOff val="80000"/>
                      </a:srgbClr>
                    </a:solidFill>
                  </a:tcPr>
                </a:tc>
                <a:extLst>
                  <a:ext uri="{0D108BD9-81ED-4DB2-BD59-A6C34878D82A}">
                    <a16:rowId xmlns:a16="http://schemas.microsoft.com/office/drawing/2014/main" val="4070479537"/>
                  </a:ext>
                </a:extLst>
              </a:tr>
            </a:tbl>
          </a:graphicData>
        </a:graphic>
      </p:graphicFrame>
    </p:spTree>
    <p:extLst>
      <p:ext uri="{BB962C8B-B14F-4D97-AF65-F5344CB8AC3E}">
        <p14:creationId xmlns:p14="http://schemas.microsoft.com/office/powerpoint/2010/main" val="12891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36" y="-45123"/>
            <a:ext cx="4742004" cy="583750"/>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1" i="0" u="sng"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kumimoji="0" lang="en-US" sz="3200" b="1" i="0" u="sng"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3200" b="1" i="0" u="sng"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sng"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kiểu</a:t>
            </a:r>
            <a:r>
              <a:rPr kumimoji="0" lang="en-US" sz="3200" b="1" i="0" u="sng"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sng"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bản</a:t>
            </a:r>
            <a:endParaRPr kumimoji="0" lang="en-US" sz="3200" b="0" i="0" u="sng"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950589" y="430173"/>
            <a:ext cx="6442789" cy="661207"/>
          </a:xfrm>
          <a:prstGeom prst="rect">
            <a:avLst/>
          </a:prstGeom>
        </p:spPr>
        <p:txBody>
          <a:bodyPr wrap="none">
            <a:spAutoFit/>
          </a:bodyPr>
          <a:lstStyle/>
          <a:p>
            <a:pPr algn="ctr" fontAlgn="auto">
              <a:lnSpc>
                <a:spcPct val="150000"/>
              </a:lnSpc>
              <a:spcBef>
                <a:spcPts val="0"/>
              </a:spcBef>
              <a:spcAft>
                <a:spcPts val="0"/>
              </a:spcAft>
              <a:defRPr/>
            </a:pPr>
            <a:r>
              <a:rPr lang="vi-VN" sz="2800" b="1" i="1" dirty="0">
                <a:latin typeface="Times New Roman" panose="02020603050405020304" pitchFamily="18" charset="0"/>
                <a:cs typeface="Times New Roman" panose="02020603050405020304" pitchFamily="18" charset="0"/>
              </a:rPr>
              <a:t>Tả một phiên chợ nổi ở miền Tây Nam Bộ</a:t>
            </a:r>
            <a:endParaRPr lang="vi-VN"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15389" y="1073060"/>
            <a:ext cx="11922034" cy="1815882"/>
          </a:xfrm>
          <a:prstGeom prst="rect">
            <a:avLst/>
          </a:prstGeom>
        </p:spPr>
        <p:txBody>
          <a:bodyPr wrap="square">
            <a:spAutoFit/>
          </a:bodyPr>
          <a:lstStyle/>
          <a:p>
            <a:r>
              <a:rPr lang="vi-VN" sz="2800" b="1" dirty="0">
                <a:solidFill>
                  <a:srgbClr val="333333"/>
                </a:solidFill>
                <a:latin typeface="Times New Roman" panose="02020603050405020304" pitchFamily="18" charset="0"/>
                <a:cs typeface="Times New Roman" panose="02020603050405020304" pitchFamily="18" charset="0"/>
              </a:rPr>
              <a:t>1</a:t>
            </a:r>
            <a:r>
              <a:rPr lang="vi-VN" sz="2800" dirty="0">
                <a:solidFill>
                  <a:srgbClr val="333333"/>
                </a:solidFill>
                <a:latin typeface="Times New Roman" panose="02020603050405020304" pitchFamily="18" charset="0"/>
                <a:cs typeface="Times New Roman" panose="02020603050405020304" pitchFamily="18" charset="0"/>
              </a:rPr>
              <a:t>. Đoạn mở bài và kết bài của bài văn đã đáp ứng yêu cầu của bài văn tả cảnh sinh hoạt.</a:t>
            </a:r>
          </a:p>
          <a:p>
            <a:pPr>
              <a:buFont typeface="Arial" panose="020B0604020202020204" pitchFamily="34" charset="0"/>
              <a:buChar char="•"/>
            </a:pPr>
            <a:r>
              <a:rPr lang="vi-VN" sz="2800" dirty="0">
                <a:solidFill>
                  <a:srgbClr val="333333"/>
                </a:solidFill>
                <a:latin typeface="Times New Roman" panose="02020603050405020304" pitchFamily="18" charset="0"/>
                <a:cs typeface="Times New Roman" panose="02020603050405020304" pitchFamily="18" charset="0"/>
              </a:rPr>
              <a:t>Mở bài: giới thiệu cảnh sinh hoạt chợ nổi Cái Răng.</a:t>
            </a:r>
          </a:p>
          <a:p>
            <a:pPr>
              <a:buFont typeface="Arial" panose="020B0604020202020204" pitchFamily="34" charset="0"/>
              <a:buChar char="•"/>
            </a:pPr>
            <a:r>
              <a:rPr lang="vi-VN" sz="2800" dirty="0">
                <a:solidFill>
                  <a:srgbClr val="333333"/>
                </a:solidFill>
                <a:latin typeface="Times New Roman" panose="02020603050405020304" pitchFamily="18" charset="0"/>
                <a:cs typeface="Times New Roman" panose="02020603050405020304" pitchFamily="18" charset="0"/>
              </a:rPr>
              <a:t>Kết bài: phát biểu ấn tượn cảm xúc sau khi thăm phiên chợ nổi.</a:t>
            </a:r>
            <a:endParaRPr lang="vi-VN" sz="2800" b="0" i="0" dirty="0">
              <a:solidFill>
                <a:srgbClr val="333333"/>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115389" y="2942272"/>
            <a:ext cx="11438708" cy="523220"/>
          </a:xfrm>
          <a:prstGeom prst="rect">
            <a:avLst/>
          </a:prstGeom>
        </p:spPr>
        <p:txBody>
          <a:bodyPr wrap="square">
            <a:spAutoFit/>
          </a:bodyPr>
          <a:lstStyle/>
          <a:p>
            <a:r>
              <a:rPr lang="en-US" sz="2800" b="1" dirty="0">
                <a:solidFill>
                  <a:srgbClr val="333333"/>
                </a:solidFill>
                <a:latin typeface="Times New Roman" panose="02020603050405020304" pitchFamily="18" charset="0"/>
                <a:cs typeface="Times New Roman" panose="02020603050405020304" pitchFamily="18" charset="0"/>
              </a:rPr>
              <a:t>2</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Tác</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giả</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miêu</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tả</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cảnh</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chợ</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nổi</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trên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sông</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theo</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trình</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tự</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từ</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bao</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quát</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đến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cụ</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thể</a:t>
            </a:r>
            <a:r>
              <a:rPr lang="en-US" sz="2800" dirty="0">
                <a:solidFill>
                  <a:srgbClr val="333333"/>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15389" y="3642906"/>
            <a:ext cx="11830594" cy="1384995"/>
          </a:xfrm>
          <a:prstGeom prst="rect">
            <a:avLst/>
          </a:prstGeom>
        </p:spPr>
        <p:txBody>
          <a:bodyPr wrap="square">
            <a:spAutoFit/>
          </a:bodyPr>
          <a:lstStyle/>
          <a:p>
            <a:r>
              <a:rPr lang="vi-VN" sz="2800" b="1" dirty="0">
                <a:solidFill>
                  <a:srgbClr val="333333"/>
                </a:solidFill>
                <a:latin typeface="Times New Roman" panose="02020603050405020304" pitchFamily="18" charset="0"/>
                <a:cs typeface="Times New Roman" panose="02020603050405020304" pitchFamily="18" charset="0"/>
              </a:rPr>
              <a:t>3</a:t>
            </a:r>
            <a:r>
              <a:rPr lang="vi-VN" sz="2800" dirty="0">
                <a:solidFill>
                  <a:srgbClr val="333333"/>
                </a:solidFill>
                <a:latin typeface="Times New Roman" panose="02020603050405020304" pitchFamily="18" charset="0"/>
                <a:cs typeface="Times New Roman" panose="02020603050405020304" pitchFamily="18" charset="0"/>
              </a:rPr>
              <a:t>. Bài văn gợi tả được cử chỉ, hành động của con người gắn với thời gian, không gian cụ thể: các tiếng rao trên các con thuyền. Tác giả có sử dụng các biện pháp tu từ khi diễn đạt như so sánh, hoán dụ</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161109" y="5304811"/>
            <a:ext cx="11876314" cy="954107"/>
          </a:xfrm>
          <a:prstGeom prst="rect">
            <a:avLst/>
          </a:prstGeom>
        </p:spPr>
        <p:txBody>
          <a:bodyPr wrap="square">
            <a:spAutoFit/>
          </a:bodyPr>
          <a:lstStyle/>
          <a:p>
            <a:r>
              <a:rPr lang="vi-VN" sz="2800" b="1" dirty="0">
                <a:solidFill>
                  <a:srgbClr val="333333"/>
                </a:solidFill>
                <a:latin typeface="Times New Roman" panose="02020603050405020304" pitchFamily="18" charset="0"/>
                <a:cs typeface="Times New Roman" panose="02020603050405020304" pitchFamily="18" charset="0"/>
              </a:rPr>
              <a:t>4</a:t>
            </a:r>
            <a:r>
              <a:rPr lang="vi-VN" sz="2800" dirty="0">
                <a:solidFill>
                  <a:srgbClr val="333333"/>
                </a:solidFill>
                <a:latin typeface="Times New Roman" panose="02020603050405020304" pitchFamily="18" charset="0"/>
                <a:cs typeface="Times New Roman" panose="02020603050405020304" pitchFamily="18" charset="0"/>
              </a:rPr>
              <a:t>. Người viết có phối hợp các giác quan trong khi quan sát cảnh chợ nổi trên sông gồm: thị giác, thính giác, xúc giác.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23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36" y="-45123"/>
            <a:ext cx="4742004" cy="583750"/>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1" i="0" u="sng"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kumimoji="0" lang="en-US" sz="3200" b="1" i="0" u="sng"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3200" b="1" i="0" u="sng"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sng"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kiểu</a:t>
            </a:r>
            <a:r>
              <a:rPr kumimoji="0" lang="en-US" sz="3200" b="1" i="0" u="sng"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sng"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sng"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bản</a:t>
            </a:r>
            <a:endParaRPr kumimoji="0" lang="en-US" sz="3200" b="0" i="0" u="sng"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950589" y="430173"/>
            <a:ext cx="6442789" cy="661207"/>
          </a:xfrm>
          <a:prstGeom prst="rect">
            <a:avLst/>
          </a:prstGeom>
        </p:spPr>
        <p:txBody>
          <a:bodyPr wrap="none">
            <a:spAutoFit/>
          </a:bodyPr>
          <a:lstStyle/>
          <a:p>
            <a:pPr algn="ctr" fontAlgn="auto">
              <a:lnSpc>
                <a:spcPct val="150000"/>
              </a:lnSpc>
              <a:spcBef>
                <a:spcPts val="0"/>
              </a:spcBef>
              <a:spcAft>
                <a:spcPts val="0"/>
              </a:spcAft>
              <a:defRPr/>
            </a:pPr>
            <a:r>
              <a:rPr lang="vi-VN" sz="2800" b="1" i="1" dirty="0">
                <a:latin typeface="Times New Roman" panose="02020603050405020304" pitchFamily="18" charset="0"/>
                <a:cs typeface="Times New Roman" panose="02020603050405020304" pitchFamily="18" charset="0"/>
              </a:rPr>
              <a:t>Tả một phiên chợ nổi ở miền Tây Nam Bộ</a:t>
            </a:r>
            <a:endParaRPr lang="vi-VN"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8308" y="1046291"/>
            <a:ext cx="11830594" cy="1384995"/>
          </a:xfrm>
          <a:prstGeom prst="rect">
            <a:avLst/>
          </a:prstGeom>
        </p:spPr>
        <p:txBody>
          <a:bodyPr wrap="square">
            <a:spAutoFit/>
          </a:bodyPr>
          <a:lstStyle/>
          <a:p>
            <a:r>
              <a:rPr lang="vi-VN" sz="2800" dirty="0">
                <a:solidFill>
                  <a:srgbClr val="333333"/>
                </a:solidFill>
                <a:latin typeface="Times New Roman" panose="02020603050405020304" pitchFamily="18" charset="0"/>
                <a:cs typeface="Times New Roman" panose="02020603050405020304" pitchFamily="18" charset="0"/>
              </a:rPr>
              <a:t>5. Người viết đã đứng ở trên xuồng máy để quan sát. Xuồng máy đi trên sông nên tác giả có thể dịch chuyển, thay đổi </a:t>
            </a:r>
            <a:r>
              <a:rPr lang="vi-VN" sz="2800" dirty="0" smtClean="0">
                <a:solidFill>
                  <a:srgbClr val="333333"/>
                </a:solidFill>
                <a:latin typeface="Times New Roman" panose="02020603050405020304" pitchFamily="18" charset="0"/>
                <a:cs typeface="Times New Roman" panose="02020603050405020304" pitchFamily="18" charset="0"/>
              </a:rPr>
              <a:t>và </a:t>
            </a:r>
            <a:r>
              <a:rPr lang="vi-VN" sz="2800" dirty="0">
                <a:solidFill>
                  <a:srgbClr val="333333"/>
                </a:solidFill>
                <a:latin typeface="Times New Roman" panose="02020603050405020304" pitchFamily="18" charset="0"/>
                <a:cs typeface="Times New Roman" panose="02020603050405020304" pitchFamily="18" charset="0"/>
              </a:rPr>
              <a:t>quan sát khung cảnh chợ nổi  rõ ràng, chi tiết.</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158308" y="2431286"/>
            <a:ext cx="11574938" cy="3416320"/>
          </a:xfrm>
          <a:prstGeom prst="rect">
            <a:avLst/>
          </a:prstGeom>
        </p:spPr>
        <p:txBody>
          <a:bodyPr wrap="square">
            <a:spAutoFit/>
          </a:bodyPr>
          <a:lstStyle/>
          <a:p>
            <a:r>
              <a:rPr lang="vi-VN" sz="2400" dirty="0">
                <a:latin typeface="+mj-lt"/>
              </a:rPr>
              <a:t>6. Kinh nghiệm:</a:t>
            </a:r>
          </a:p>
          <a:p>
            <a:pPr algn="just">
              <a:buFont typeface="Arial" panose="020B0604020202020204" pitchFamily="34" charset="0"/>
              <a:buChar char="•"/>
            </a:pPr>
            <a:r>
              <a:rPr lang="en-US" sz="2400" dirty="0">
                <a:latin typeface="+mj-lt"/>
              </a:rPr>
              <a:t> </a:t>
            </a:r>
            <a:r>
              <a:rPr lang="en-US" sz="2400" dirty="0" smtClean="0">
                <a:latin typeface="Times New Roman" panose="02020603050405020304" pitchFamily="18" charset="0"/>
                <a:cs typeface="Times New Roman" panose="02020603050405020304" pitchFamily="18" charset="0"/>
              </a:rPr>
              <a:t>C</a:t>
            </a:r>
            <a:r>
              <a:rPr lang="vi-VN" sz="2400" dirty="0" smtClean="0">
                <a:latin typeface="+mj-lt"/>
              </a:rPr>
              <a:t>ần </a:t>
            </a:r>
            <a:r>
              <a:rPr lang="vi-VN" sz="2400" dirty="0">
                <a:latin typeface="+mj-lt"/>
              </a:rPr>
              <a:t>quan sát và dùng lời văn gợi tả, làm sống lại bức tranh sinh hoạt, giúp người đọc hình dung được rõ nét về không khí, đặc điểm nổi bật của cảnh.</a:t>
            </a:r>
          </a:p>
          <a:p>
            <a:pPr algn="just">
              <a:buFont typeface="Arial" panose="020B0604020202020204" pitchFamily="34" charset="0"/>
              <a:buChar char="•"/>
            </a:pPr>
            <a:r>
              <a:rPr lang="en-US" sz="2400" dirty="0" smtClean="0">
                <a:latin typeface="+mj-lt"/>
              </a:rPr>
              <a:t> </a:t>
            </a:r>
            <a:r>
              <a:rPr lang="vi-VN" sz="2400" dirty="0" smtClean="0">
                <a:latin typeface="+mj-lt"/>
              </a:rPr>
              <a:t>Cần </a:t>
            </a:r>
            <a:r>
              <a:rPr lang="vi-VN" sz="2400" dirty="0">
                <a:latin typeface="+mj-lt"/>
              </a:rPr>
              <a:t>giới thiệu được cảnh sinh hoạt, thời gian, địa điểm diễn ra cảnh sinh hoạt.</a:t>
            </a:r>
          </a:p>
          <a:p>
            <a:pPr algn="just">
              <a:buFont typeface="Arial" panose="020B0604020202020204" pitchFamily="34" charset="0"/>
              <a:buChar char="•"/>
            </a:pPr>
            <a:r>
              <a:rPr lang="vi-VN" sz="2400" dirty="0">
                <a:latin typeface="+mj-lt"/>
              </a:rPr>
              <a:t>Tả </a:t>
            </a:r>
            <a:r>
              <a:rPr lang="vi-VN" sz="2400" dirty="0" smtClean="0">
                <a:latin typeface="+mj-lt"/>
              </a:rPr>
              <a:t> </a:t>
            </a:r>
            <a:r>
              <a:rPr lang="vi-VN" sz="2400" dirty="0">
                <a:latin typeface="+mj-lt"/>
              </a:rPr>
              <a:t>theo trình tự hợp lí.</a:t>
            </a:r>
          </a:p>
          <a:p>
            <a:pPr algn="just">
              <a:buFont typeface="Arial" panose="020B0604020202020204" pitchFamily="34" charset="0"/>
              <a:buChar char="•"/>
            </a:pPr>
            <a:r>
              <a:rPr lang="vi-VN" sz="2400" dirty="0">
                <a:latin typeface="+mj-lt"/>
              </a:rPr>
              <a:t>Thể hiện được hoạt động của con người trong thời gian, không gian cụ thể.</a:t>
            </a:r>
          </a:p>
          <a:p>
            <a:pPr algn="just">
              <a:buFont typeface="Arial" panose="020B0604020202020204" pitchFamily="34" charset="0"/>
              <a:buChar char="•"/>
            </a:pPr>
            <a:r>
              <a:rPr lang="vi-VN" sz="2400" dirty="0">
                <a:latin typeface="+mj-lt"/>
              </a:rPr>
              <a:t>Gợi được quang cảnh, không khí chung, những hình ảnh tiêu biểu của bức tranh sinh hoạt.</a:t>
            </a:r>
          </a:p>
          <a:p>
            <a:pPr algn="just">
              <a:buFont typeface="Arial" panose="020B0604020202020204" pitchFamily="34" charset="0"/>
              <a:buChar char="•"/>
            </a:pPr>
            <a:r>
              <a:rPr lang="vi-VN" sz="2400" dirty="0">
                <a:latin typeface="+mj-lt"/>
              </a:rPr>
              <a:t>Sử dụng từ ngữ phù hợp, nêu được cảm nhận của người viết về cảnh được miêu tả.</a:t>
            </a:r>
          </a:p>
          <a:p>
            <a:pPr algn="just">
              <a:buFont typeface="Arial" panose="020B0604020202020204" pitchFamily="34" charset="0"/>
              <a:buChar char="•"/>
            </a:pPr>
            <a:r>
              <a:rPr lang="vi-VN" sz="2400" dirty="0">
                <a:latin typeface="+mj-lt"/>
              </a:rPr>
              <a:t>Đảm bảo cấu trúc bài văn ba phần.</a:t>
            </a:r>
            <a:endParaRPr lang="vi-VN" sz="2400" b="0" i="0" dirty="0">
              <a:effectLst/>
              <a:latin typeface="+mj-lt"/>
            </a:endParaRPr>
          </a:p>
        </p:txBody>
      </p:sp>
    </p:spTree>
    <p:extLst>
      <p:ext uri="{BB962C8B-B14F-4D97-AF65-F5344CB8AC3E}">
        <p14:creationId xmlns:p14="http://schemas.microsoft.com/office/powerpoint/2010/main" val="1564131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5328"/>
            <a:ext cx="698492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a:t>
            </a:r>
            <a:r>
              <a:rPr lang="en-US" sz="3200" b="1" u="sng"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 DẪN QUY TRÌNH VIẾT</a:t>
            </a:r>
            <a:endParaRPr kumimoji="0" lang="en-US" sz="3200" b="1" i="0" u="sng"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297452" y="1464087"/>
            <a:ext cx="7501074" cy="1878335"/>
          </a:xfrm>
          <a:prstGeom prst="rect">
            <a:avLst/>
          </a:prstGeom>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Bước</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1: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Chuẩn</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bị</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trước</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khi</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S Mincho"/>
                <a:cs typeface="Times New Roman" panose="02020603050405020304" pitchFamily="18" charset="0"/>
              </a:rPr>
              <a:t>viết</a:t>
            </a:r>
            <a:endPar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S Mincho"/>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lang="en-US" sz="3200" b="1"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endPar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Thu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thập</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liệu</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130628" y="640080"/>
            <a:ext cx="11743509"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Đề: </a:t>
            </a:r>
            <a:r>
              <a:rPr lang="en-US" sz="3200" dirty="0" err="1" smtClean="0">
                <a:solidFill>
                  <a:srgbClr val="FF0000"/>
                </a:solidFill>
                <a:latin typeface="Times New Roman" panose="02020603050405020304" pitchFamily="18" charset="0"/>
                <a:cs typeface="Times New Roman" panose="02020603050405020304" pitchFamily="18" charset="0"/>
              </a:rPr>
              <a:t>Hãy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cảnh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hoạt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dịp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quan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sát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hoặc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tham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dự</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5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defRPr sz="3200" b="0" i="0" dirty="0" smtClean="0">
            <a:solidFill>
              <a:schemeClr val="bg1"/>
            </a:solidFill>
            <a:effectLst/>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1276</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SimSun</vt:lpstr>
      <vt:lpstr>Arial</vt:lpstr>
      <vt:lpstr>Calibri</vt:lpstr>
      <vt:lpstr>Calibri Light</vt:lpstr>
      <vt:lpstr>Century Gothic</vt:lpstr>
      <vt:lpstr>MS Mincho</vt:lpstr>
      <vt:lpstr>Times New Roman</vt:lpstr>
      <vt:lpstr>Wingdings 3</vt:lpstr>
      <vt:lpstr>1_Office Theme</vt:lpstr>
      <vt:lpstr>2_Office Theme</vt:lpstr>
      <vt:lpstr>Wisp</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2022-11-13T12:26:51Z</dcterms:created>
  <dcterms:modified xsi:type="dcterms:W3CDTF">2022-12-06T07:25:09Z</dcterms:modified>
</cp:coreProperties>
</file>