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 id="2147483677" r:id="rId4"/>
    <p:sldMasterId id="2147483689" r:id="rId5"/>
    <p:sldMasterId id="2147483701" r:id="rId6"/>
    <p:sldMasterId id="2147483713" r:id="rId7"/>
    <p:sldMasterId id="2147483725" r:id="rId8"/>
    <p:sldMasterId id="2147483737" r:id="rId9"/>
  </p:sldMasterIdLst>
  <p:notesMasterIdLst>
    <p:notesMasterId r:id="rId37"/>
  </p:notesMasterIdLst>
  <p:sldIdLst>
    <p:sldId id="261" r:id="rId10"/>
    <p:sldId id="314" r:id="rId11"/>
    <p:sldId id="315" r:id="rId12"/>
    <p:sldId id="327" r:id="rId13"/>
    <p:sldId id="346" r:id="rId14"/>
    <p:sldId id="330" r:id="rId15"/>
    <p:sldId id="340" r:id="rId16"/>
    <p:sldId id="342" r:id="rId17"/>
    <p:sldId id="341" r:id="rId18"/>
    <p:sldId id="343" r:id="rId19"/>
    <p:sldId id="345" r:id="rId20"/>
    <p:sldId id="317" r:id="rId21"/>
    <p:sldId id="344" r:id="rId22"/>
    <p:sldId id="316" r:id="rId23"/>
    <p:sldId id="312" r:id="rId24"/>
    <p:sldId id="328" r:id="rId25"/>
    <p:sldId id="329" r:id="rId26"/>
    <p:sldId id="321" r:id="rId27"/>
    <p:sldId id="323" r:id="rId28"/>
    <p:sldId id="331" r:id="rId29"/>
    <p:sldId id="332" r:id="rId30"/>
    <p:sldId id="333" r:id="rId31"/>
    <p:sldId id="337" r:id="rId32"/>
    <p:sldId id="335" r:id="rId33"/>
    <p:sldId id="338" r:id="rId34"/>
    <p:sldId id="339" r:id="rId35"/>
    <p:sldId id="325"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EEEEEE"/>
    <a:srgbClr val="759D75"/>
    <a:srgbClr val="C0B6B4"/>
    <a:srgbClr val="B7471F"/>
    <a:srgbClr val="A3C8BD"/>
    <a:srgbClr val="CDC5C3"/>
    <a:srgbClr val="E6E2E1"/>
    <a:srgbClr val="90634C"/>
    <a:srgbClr val="C6AD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2" autoAdjust="0"/>
    <p:restoredTop sz="95988" autoAdjust="0"/>
  </p:normalViewPr>
  <p:slideViewPr>
    <p:cSldViewPr snapToGrid="0">
      <p:cViewPr varScale="1">
        <p:scale>
          <a:sx n="73" d="100"/>
          <a:sy n="73" d="100"/>
        </p:scale>
        <p:origin x="612" y="78"/>
      </p:cViewPr>
      <p:guideLst>
        <p:guide orient="horz" pos="2160"/>
        <p:guide pos="3840"/>
      </p:guideLst>
    </p:cSldViewPr>
  </p:slideViewPr>
  <p:notesTextViewPr>
    <p:cViewPr>
      <p:scale>
        <a:sx n="110" d="100"/>
        <a:sy n="110" d="100"/>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A6C4B-4468-4645-8A93-D85E56530D0E}" type="datetimeFigureOut">
              <a:rPr lang="zh-CN" altLang="en-US" smtClean="0"/>
              <a:t>2022/12/16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9C35-2621-456A-9AE5-6C2518139BE2}" type="slidenum">
              <a:rPr lang="zh-CN" altLang="en-US" smtClean="0"/>
              <a:t>‹#›</a:t>
            </a:fld>
            <a:endParaRPr lang="zh-CN" altLang="en-US"/>
          </a:p>
        </p:txBody>
      </p:sp>
    </p:spTree>
    <p:extLst>
      <p:ext uri="{BB962C8B-B14F-4D97-AF65-F5344CB8AC3E}">
        <p14:creationId xmlns:p14="http://schemas.microsoft.com/office/powerpoint/2010/main" val="383205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a:t>
            </a:fld>
            <a:endParaRPr lang="zh-CN" altLang="en-US"/>
          </a:p>
        </p:txBody>
      </p:sp>
    </p:spTree>
    <p:extLst>
      <p:ext uri="{BB962C8B-B14F-4D97-AF65-F5344CB8AC3E}">
        <p14:creationId xmlns:p14="http://schemas.microsoft.com/office/powerpoint/2010/main" val="398523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Þ"/>
              <a:tabLst/>
              <a:defRPr/>
            </a:pP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17</a:t>
            </a:fld>
            <a:endParaRPr lang="zh-CN" altLang="en-US"/>
          </a:p>
        </p:txBody>
      </p:sp>
    </p:spTree>
    <p:extLst>
      <p:ext uri="{BB962C8B-B14F-4D97-AF65-F5344CB8AC3E}">
        <p14:creationId xmlns:p14="http://schemas.microsoft.com/office/powerpoint/2010/main" val="360816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18</a:t>
            </a:fld>
            <a:endParaRPr lang="zh-CN" altLang="en-US"/>
          </a:p>
        </p:txBody>
      </p:sp>
    </p:spTree>
    <p:extLst>
      <p:ext uri="{BB962C8B-B14F-4D97-AF65-F5344CB8AC3E}">
        <p14:creationId xmlns:p14="http://schemas.microsoft.com/office/powerpoint/2010/main" val="295684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19</a:t>
            </a:fld>
            <a:endParaRPr lang="zh-CN" altLang="en-US"/>
          </a:p>
        </p:txBody>
      </p:sp>
    </p:spTree>
    <p:extLst>
      <p:ext uri="{BB962C8B-B14F-4D97-AF65-F5344CB8AC3E}">
        <p14:creationId xmlns:p14="http://schemas.microsoft.com/office/powerpoint/2010/main" val="35294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27</a:t>
            </a:fld>
            <a:endParaRPr lang="zh-CN" altLang="en-US"/>
          </a:p>
        </p:txBody>
      </p:sp>
    </p:spTree>
    <p:extLst>
      <p:ext uri="{BB962C8B-B14F-4D97-AF65-F5344CB8AC3E}">
        <p14:creationId xmlns:p14="http://schemas.microsoft.com/office/powerpoint/2010/main" val="7303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2</a:t>
            </a:fld>
            <a:endParaRPr lang="zh-CN" altLang="en-US"/>
          </a:p>
        </p:txBody>
      </p:sp>
    </p:spTree>
    <p:extLst>
      <p:ext uri="{BB962C8B-B14F-4D97-AF65-F5344CB8AC3E}">
        <p14:creationId xmlns:p14="http://schemas.microsoft.com/office/powerpoint/2010/main" val="27123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3</a:t>
            </a:fld>
            <a:endParaRPr lang="zh-CN" altLang="en-US"/>
          </a:p>
        </p:txBody>
      </p:sp>
    </p:spTree>
    <p:extLst>
      <p:ext uri="{BB962C8B-B14F-4D97-AF65-F5344CB8AC3E}">
        <p14:creationId xmlns:p14="http://schemas.microsoft.com/office/powerpoint/2010/main" val="11176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dirty="0">
              <a:solidFill>
                <a:srgbClr val="44484A"/>
              </a:solidFill>
              <a:latin typeface="Open Sans"/>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4</a:t>
            </a:fld>
            <a:endParaRPr lang="zh-CN" altLang="en-US"/>
          </a:p>
        </p:txBody>
      </p:sp>
    </p:spTree>
    <p:extLst>
      <p:ext uri="{BB962C8B-B14F-4D97-AF65-F5344CB8AC3E}">
        <p14:creationId xmlns:p14="http://schemas.microsoft.com/office/powerpoint/2010/main" val="23728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9C35-2621-456A-9AE5-6C2518139BE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204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12</a:t>
            </a:fld>
            <a:endParaRPr lang="zh-CN" altLang="en-US"/>
          </a:p>
        </p:txBody>
      </p:sp>
    </p:spTree>
    <p:extLst>
      <p:ext uri="{BB962C8B-B14F-4D97-AF65-F5344CB8AC3E}">
        <p14:creationId xmlns:p14="http://schemas.microsoft.com/office/powerpoint/2010/main" val="269211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solidFill>
                <a:srgbClr val="44484A"/>
              </a:solidFill>
              <a:latin typeface="Open Sans"/>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14</a:t>
            </a:fld>
            <a:endParaRPr lang="zh-CN" altLang="en-US"/>
          </a:p>
        </p:txBody>
      </p:sp>
    </p:spTree>
    <p:extLst>
      <p:ext uri="{BB962C8B-B14F-4D97-AF65-F5344CB8AC3E}">
        <p14:creationId xmlns:p14="http://schemas.microsoft.com/office/powerpoint/2010/main" val="72450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15</a:t>
            </a:fld>
            <a:endParaRPr lang="zh-CN" altLang="en-US"/>
          </a:p>
        </p:txBody>
      </p:sp>
    </p:spTree>
    <p:extLst>
      <p:ext uri="{BB962C8B-B14F-4D97-AF65-F5344CB8AC3E}">
        <p14:creationId xmlns:p14="http://schemas.microsoft.com/office/powerpoint/2010/main" val="2206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29C35-2621-456A-9AE5-6C2518139BE2}" type="slidenum">
              <a:rPr lang="zh-CN" altLang="en-US" smtClean="0"/>
              <a:t>16</a:t>
            </a:fld>
            <a:endParaRPr lang="zh-CN" altLang="en-US"/>
          </a:p>
        </p:txBody>
      </p:sp>
    </p:spTree>
    <p:extLst>
      <p:ext uri="{BB962C8B-B14F-4D97-AF65-F5344CB8AC3E}">
        <p14:creationId xmlns:p14="http://schemas.microsoft.com/office/powerpoint/2010/main" val="1757650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FE9D9A1A-D5FC-4E7E-B94F-2448012087D6}"/>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670002C5-A61E-4AA4-8A45-EB146055C352}"/>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E3C0661F-80A1-4496-9A33-69D40F6B4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p:blipFill>
        <p:spPr>
          <a:xfrm>
            <a:off x="109209" y="3010289"/>
            <a:ext cx="11973582" cy="4675263"/>
          </a:xfrm>
          <a:prstGeom prst="rect">
            <a:avLst/>
          </a:prstGeom>
        </p:spPr>
      </p:pic>
      <p:sp>
        <p:nvSpPr>
          <p:cNvPr id="5" name="Rectangle 4">
            <a:extLst>
              <a:ext uri="{FF2B5EF4-FFF2-40B4-BE49-F238E27FC236}">
                <a16:creationId xmlns:a16="http://schemas.microsoft.com/office/drawing/2014/main" id="{874662AA-8272-4F81-B711-1EFE3CFF32B3}"/>
              </a:ext>
            </a:extLst>
          </p:cNvPr>
          <p:cNvSpPr/>
          <p:nvPr userDrawn="1"/>
        </p:nvSpPr>
        <p:spPr>
          <a:xfrm>
            <a:off x="11189886" y="100295"/>
            <a:ext cx="947509" cy="215444"/>
          </a:xfrm>
          <a:prstGeom prst="rect">
            <a:avLst/>
          </a:prstGeom>
        </p:spPr>
        <p:txBody>
          <a:bodyPr wrap="square">
            <a:spAutoFit/>
          </a:bodyPr>
          <a:lstStyle/>
          <a:p>
            <a:r>
              <a:rPr lang="en-US" sz="800" b="0" i="0">
                <a:solidFill>
                  <a:schemeClr val="bg1">
                    <a:lumMod val="95000"/>
                  </a:schemeClr>
                </a:solidFill>
                <a:effectLst/>
                <a:latin typeface="Segoe UI"/>
              </a:rPr>
              <a:t>Ms. Ngoc Phan</a:t>
            </a:r>
            <a:endParaRPr lang="en-US" sz="800" dirty="0">
              <a:solidFill>
                <a:schemeClr val="bg1">
                  <a:lumMod val="95000"/>
                </a:schemeClr>
              </a:solidFill>
            </a:endParaRPr>
          </a:p>
        </p:txBody>
      </p:sp>
      <p:sp>
        <p:nvSpPr>
          <p:cNvPr id="6" name="Rectangle 5">
            <a:extLst>
              <a:ext uri="{FF2B5EF4-FFF2-40B4-BE49-F238E27FC236}">
                <a16:creationId xmlns:a16="http://schemas.microsoft.com/office/drawing/2014/main" id="{8FC48A7F-34DF-4520-BBAB-EE0CA63BB27C}"/>
              </a:ext>
            </a:extLst>
          </p:cNvPr>
          <p:cNvSpPr/>
          <p:nvPr userDrawn="1"/>
        </p:nvSpPr>
        <p:spPr>
          <a:xfrm>
            <a:off x="11135282" y="188258"/>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30920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E1D930-AD72-4899-A3B3-2BD2C68230B0}"/>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E20FF8-72A4-4C5D-8297-69547DAD02A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CA5B7E-71C0-4C51-BDEB-23513AAF26A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2022/12/16</a:t>
            </a:fld>
            <a:endParaRPr lang="zh-CN" altLang="en-US"/>
          </a:p>
        </p:txBody>
      </p:sp>
      <p:sp>
        <p:nvSpPr>
          <p:cNvPr id="5" name="页脚占位符 4">
            <a:extLst>
              <a:ext uri="{FF2B5EF4-FFF2-40B4-BE49-F238E27FC236}">
                <a16:creationId xmlns:a16="http://schemas.microsoft.com/office/drawing/2014/main" id="{CE96DE2C-785F-4751-9D6E-C0F58EE7747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A023D21-4316-493E-8080-389755D9E04D}"/>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7707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4D166B5-1809-46FD-B93D-1273FA85CC37}"/>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D64450C-08C4-49E1-A680-57F487C8DCB9}"/>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D1A2A9-89FF-4129-A3DC-FF56447F59A1}"/>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2022/12/16</a:t>
            </a:fld>
            <a:endParaRPr lang="zh-CN" altLang="en-US"/>
          </a:p>
        </p:txBody>
      </p:sp>
      <p:sp>
        <p:nvSpPr>
          <p:cNvPr id="5" name="页脚占位符 4">
            <a:extLst>
              <a:ext uri="{FF2B5EF4-FFF2-40B4-BE49-F238E27FC236}">
                <a16:creationId xmlns:a16="http://schemas.microsoft.com/office/drawing/2014/main" id="{81479813-5E6E-41D6-8C07-317FAE289F60}"/>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A4D8E2-6EF6-46BF-851B-AFA062ABD2D0}"/>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84855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962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918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97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830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47223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00439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60802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7477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0F7D933-1CCA-4539-872D-02414D4E2A2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B232602-CEE3-4978-BD09-1EB8F77248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94817">
            <a:off x="9956756" y="247888"/>
            <a:ext cx="2970131" cy="6858000"/>
          </a:xfrm>
          <a:prstGeom prst="rect">
            <a:avLst/>
          </a:prstGeom>
        </p:spPr>
      </p:pic>
      <p:pic>
        <p:nvPicPr>
          <p:cNvPr id="7" name="图片 6">
            <a:extLst>
              <a:ext uri="{FF2B5EF4-FFF2-40B4-BE49-F238E27FC236}">
                <a16:creationId xmlns:a16="http://schemas.microsoft.com/office/drawing/2014/main" id="{B80FBBD2-C361-44E2-90EC-E7DC7935C4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63" t="7272" r="468"/>
          <a:stretch/>
        </p:blipFill>
        <p:spPr>
          <a:xfrm>
            <a:off x="109209" y="-837569"/>
            <a:ext cx="11973582" cy="4266568"/>
          </a:xfrm>
          <a:prstGeom prst="rect">
            <a:avLst/>
          </a:prstGeom>
        </p:spPr>
      </p:pic>
      <p:sp>
        <p:nvSpPr>
          <p:cNvPr id="6" name="Rectangle 5">
            <a:extLst>
              <a:ext uri="{FF2B5EF4-FFF2-40B4-BE49-F238E27FC236}">
                <a16:creationId xmlns:a16="http://schemas.microsoft.com/office/drawing/2014/main" id="{CEFF3B64-FB8B-4D3C-BDD8-3A02BEBF91E3}"/>
              </a:ext>
            </a:extLst>
          </p:cNvPr>
          <p:cNvSpPr/>
          <p:nvPr userDrawn="1"/>
        </p:nvSpPr>
        <p:spPr>
          <a:xfrm>
            <a:off x="109209" y="6542260"/>
            <a:ext cx="947509" cy="215444"/>
          </a:xfrm>
          <a:prstGeom prst="rect">
            <a:avLst/>
          </a:prstGeom>
        </p:spPr>
        <p:txBody>
          <a:bodyPr wrap="square">
            <a:spAutoFit/>
          </a:bodyPr>
          <a:lstStyle/>
          <a:p>
            <a:r>
              <a:rPr lang="en-US" sz="800" b="0" i="0">
                <a:solidFill>
                  <a:schemeClr val="bg1">
                    <a:lumMod val="95000"/>
                  </a:schemeClr>
                </a:solidFill>
                <a:effectLst/>
                <a:latin typeface="Segoe UI"/>
              </a:rPr>
              <a:t>Ms. Ngoc Phan</a:t>
            </a:r>
            <a:endParaRPr lang="en-US" sz="800" dirty="0">
              <a:solidFill>
                <a:schemeClr val="bg1">
                  <a:lumMod val="95000"/>
                </a:schemeClr>
              </a:solidFill>
            </a:endParaRPr>
          </a:p>
        </p:txBody>
      </p:sp>
      <p:sp>
        <p:nvSpPr>
          <p:cNvPr id="8" name="Rectangle 7">
            <a:extLst>
              <a:ext uri="{FF2B5EF4-FFF2-40B4-BE49-F238E27FC236}">
                <a16:creationId xmlns:a16="http://schemas.microsoft.com/office/drawing/2014/main" id="{A67478DD-A8A4-4155-B399-0F26FDB2921D}"/>
              </a:ext>
            </a:extLst>
          </p:cNvPr>
          <p:cNvSpPr/>
          <p:nvPr userDrawn="1"/>
        </p:nvSpPr>
        <p:spPr>
          <a:xfrm>
            <a:off x="74567" y="6542260"/>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8497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49923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04392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57367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0411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95475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4104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55068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24555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15466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954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CD1787-4FE7-47F7-A1DC-21ADFCD1E5F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70C058D-D611-449C-B447-267B70101F71}"/>
              </a:ext>
            </a:extLst>
          </p:cNvPr>
          <p:cNvSpPr/>
          <p:nvPr userDrawn="1"/>
        </p:nvSpPr>
        <p:spPr>
          <a:xfrm>
            <a:off x="11163809" y="6548427"/>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272125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87680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82610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98193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7671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18696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94721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64860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72023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52455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694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18B3FA-DE3C-4990-A0D3-30028D9D7C5A}"/>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F6B4CD-EAD5-491F-A6FD-74038B2C455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7B90515-3DB4-4F90-B36E-3B631AAC64F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AA756C6-FF25-46C9-A306-33602C4781E3}"/>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2022/12/16</a:t>
            </a:fld>
            <a:endParaRPr lang="zh-CN" altLang="en-US"/>
          </a:p>
        </p:txBody>
      </p:sp>
      <p:sp>
        <p:nvSpPr>
          <p:cNvPr id="6" name="页脚占位符 5">
            <a:extLst>
              <a:ext uri="{FF2B5EF4-FFF2-40B4-BE49-F238E27FC236}">
                <a16:creationId xmlns:a16="http://schemas.microsoft.com/office/drawing/2014/main" id="{C9A8692D-606E-40C9-9C23-E95D5625D29B}"/>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5298C6-E140-4ADF-8D91-8686AA394DAE}"/>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071377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53744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16883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19726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9274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14980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44804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350918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65124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881167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7666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6F1789-465D-49A5-A460-8635FCB3487A}"/>
              </a:ext>
            </a:extLst>
          </p:cNvPr>
          <p:cNvSpPr>
            <a:spLocks noGrp="1"/>
          </p:cNvSpPr>
          <p:nvPr>
            <p:ph type="title"/>
          </p:nvPr>
        </p:nvSpPr>
        <p:spPr>
          <a:xfrm>
            <a:off x="839788" y="365127"/>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8ECBFC4-10B0-4DF2-8252-7E3E165B6762}"/>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E9A87B-BAB9-4AB4-900F-8069B53F996B}"/>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74D61F5-28B1-41CE-8D9A-459B0F600487}"/>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9D22A1D-CCF1-4769-97EA-DFA087724BC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C7F2FBA-5838-465D-A34A-584877EFBA8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2022/12/16</a:t>
            </a:fld>
            <a:endParaRPr lang="zh-CN" altLang="en-US"/>
          </a:p>
        </p:txBody>
      </p:sp>
      <p:sp>
        <p:nvSpPr>
          <p:cNvPr id="8" name="页脚占位符 7">
            <a:extLst>
              <a:ext uri="{FF2B5EF4-FFF2-40B4-BE49-F238E27FC236}">
                <a16:creationId xmlns:a16="http://schemas.microsoft.com/office/drawing/2014/main" id="{58F1F4B5-DCC9-42B3-B567-9A2014D0835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C24DBA8-E711-4534-A1D2-5191DF75B486}"/>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
        <p:nvSpPr>
          <p:cNvPr id="11" name="TextBox 10"/>
          <p:cNvSpPr txBox="1"/>
          <p:nvPr userDrawn="1"/>
        </p:nvSpPr>
        <p:spPr>
          <a:xfrm>
            <a:off x="2234276" y="6515783"/>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592440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17715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39012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77684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06329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71816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48903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28357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735517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22984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922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7AFAD6-71C6-4234-9F66-BB4F1ADFADEC}"/>
              </a:ext>
            </a:extLst>
          </p:cNvPr>
          <p:cNvSpPr>
            <a:spLocks noGrp="1"/>
          </p:cNvSpPr>
          <p:nvPr>
            <p:ph type="title"/>
          </p:nvPr>
        </p:nvSpPr>
        <p:spPr>
          <a:xfrm>
            <a:off x="838200" y="365127"/>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749CD9-E9CE-49FA-B6A2-2FB549390479}"/>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2022/12/16</a:t>
            </a:fld>
            <a:endParaRPr lang="zh-CN" altLang="en-US"/>
          </a:p>
        </p:txBody>
      </p:sp>
      <p:sp>
        <p:nvSpPr>
          <p:cNvPr id="4" name="页脚占位符 3">
            <a:extLst>
              <a:ext uri="{FF2B5EF4-FFF2-40B4-BE49-F238E27FC236}">
                <a16:creationId xmlns:a16="http://schemas.microsoft.com/office/drawing/2014/main" id="{6DD9E387-64B5-476E-9C46-2911C4140DC5}"/>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9FFF13-5935-48EA-B8CA-5948E1B1A1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854601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0123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57278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78030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548421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418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01476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893333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21764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766902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6679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图文框 5">
            <a:extLst>
              <a:ext uri="{FF2B5EF4-FFF2-40B4-BE49-F238E27FC236}">
                <a16:creationId xmlns:a16="http://schemas.microsoft.com/office/drawing/2014/main" id="{C94028A3-3FD7-49CA-87AE-E58C6792402C}"/>
              </a:ext>
            </a:extLst>
          </p:cNvPr>
          <p:cNvSpPr/>
          <p:nvPr userDrawn="1"/>
        </p:nvSpPr>
        <p:spPr>
          <a:xfrm>
            <a:off x="353931" y="342821"/>
            <a:ext cx="11479731" cy="6172357"/>
          </a:xfrm>
          <a:prstGeom prst="frame">
            <a:avLst>
              <a:gd name="adj1" fmla="val 772"/>
            </a:avLst>
          </a:prstGeom>
          <a:solidFill>
            <a:srgbClr val="A3C8BD"/>
          </a:solidFill>
          <a:ln>
            <a:noFill/>
          </a:ln>
          <a:effectLst>
            <a:outerShdw blurRad="1016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思源黑体 CN Regular" panose="020B0500000000000000" charset="-122"/>
            </a:endParaRPr>
          </a:p>
        </p:txBody>
      </p:sp>
    </p:spTree>
    <p:extLst>
      <p:ext uri="{BB962C8B-B14F-4D97-AF65-F5344CB8AC3E}">
        <p14:creationId xmlns:p14="http://schemas.microsoft.com/office/powerpoint/2010/main" val="27602312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85983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77730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0165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907124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814891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94416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93918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64493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434557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3333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1E5DB7-BE39-43D9-9778-4EE870855D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01D448-3743-4944-B307-D11A2B5CC190}"/>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B807D2B-F7D9-4803-897E-457CC3EE76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7D55BB-A060-40D1-882D-A35357E3556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2022/12/16</a:t>
            </a:fld>
            <a:endParaRPr lang="zh-CN" altLang="en-US"/>
          </a:p>
        </p:txBody>
      </p:sp>
      <p:sp>
        <p:nvSpPr>
          <p:cNvPr id="6" name="页脚占位符 5">
            <a:extLst>
              <a:ext uri="{FF2B5EF4-FFF2-40B4-BE49-F238E27FC236}">
                <a16:creationId xmlns:a16="http://schemas.microsoft.com/office/drawing/2014/main" id="{A4610963-D9CF-4F68-A654-28ABECD0EEF3}"/>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262AA8-93D2-4C64-8A2B-5590F2106B48}"/>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11736349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606612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51746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99496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29047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849333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4767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68144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066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068893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7430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ECA83B-0DD5-4A0F-99DC-794EE7E36D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45D6E6D-F9BB-4700-AB9D-0E8FFBA579B2}"/>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7424FEB-E766-417C-879D-DF3F074845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8B5C76-F483-4A86-A529-4EDF5B09F05E}"/>
              </a:ext>
            </a:extLst>
          </p:cNvPr>
          <p:cNvSpPr>
            <a:spLocks noGrp="1"/>
          </p:cNvSpPr>
          <p:nvPr>
            <p:ph type="dt" sz="half" idx="10"/>
          </p:nvPr>
        </p:nvSpPr>
        <p:spPr>
          <a:xfrm>
            <a:off x="838200" y="6356352"/>
            <a:ext cx="2743200" cy="365125"/>
          </a:xfrm>
          <a:prstGeom prst="rect">
            <a:avLst/>
          </a:prstGeom>
        </p:spPr>
        <p:txBody>
          <a:bodyPr/>
          <a:lstStyle/>
          <a:p>
            <a:fld id="{29505447-E827-4D76-AAC6-18A5B8AF1E6A}" type="datetimeFigureOut">
              <a:rPr lang="zh-CN" altLang="en-US" smtClean="0"/>
              <a:t>2022/12/16</a:t>
            </a:fld>
            <a:endParaRPr lang="zh-CN" altLang="en-US"/>
          </a:p>
        </p:txBody>
      </p:sp>
      <p:sp>
        <p:nvSpPr>
          <p:cNvPr id="6" name="页脚占位符 5">
            <a:extLst>
              <a:ext uri="{FF2B5EF4-FFF2-40B4-BE49-F238E27FC236}">
                <a16:creationId xmlns:a16="http://schemas.microsoft.com/office/drawing/2014/main" id="{A59DB63B-CD40-4BC5-98A7-71FB0185F0AE}"/>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06B17B4-58E0-40D0-AB7A-90B4575A3274}"/>
              </a:ext>
            </a:extLst>
          </p:cNvPr>
          <p:cNvSpPr>
            <a:spLocks noGrp="1"/>
          </p:cNvSpPr>
          <p:nvPr>
            <p:ph type="sldNum" sz="quarter" idx="12"/>
          </p:nvPr>
        </p:nvSpPr>
        <p:spPr>
          <a:xfrm>
            <a:off x="8610600" y="6356352"/>
            <a:ext cx="2743200" cy="365125"/>
          </a:xfrm>
          <a:prstGeom prst="rect">
            <a:avLst/>
          </a:prstGeom>
        </p:spPr>
        <p:txBody>
          <a:bodyPr/>
          <a:lstStyle/>
          <a:p>
            <a:fld id="{8422F570-271F-4C32-8608-FBF91FC2C746}" type="slidenum">
              <a:rPr lang="zh-CN" altLang="en-US" smtClean="0"/>
              <a:t>‹#›</a:t>
            </a:fld>
            <a:endParaRPr lang="zh-CN" altLang="en-US"/>
          </a:p>
        </p:txBody>
      </p:sp>
    </p:spTree>
    <p:extLst>
      <p:ext uri="{BB962C8B-B14F-4D97-AF65-F5344CB8AC3E}">
        <p14:creationId xmlns:p14="http://schemas.microsoft.com/office/powerpoint/2010/main" val="22788679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777911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5412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03ADBF-4388-4FF1-9B20-F6AF53A52B57}"/>
              </a:ext>
            </a:extLst>
          </p:cNvPr>
          <p:cNvSpPr/>
          <p:nvPr userDrawn="1"/>
        </p:nvSpPr>
        <p:spPr>
          <a:xfrm>
            <a:off x="11298279" y="6642556"/>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252239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76B713-DC49-4756-AB82-BA40CC72B67F}"/>
              </a:ext>
            </a:extLst>
          </p:cNvPr>
          <p:cNvSpPr/>
          <p:nvPr userDrawn="1"/>
        </p:nvSpPr>
        <p:spPr>
          <a:xfrm>
            <a:off x="11298279" y="6642556"/>
            <a:ext cx="947509" cy="215444"/>
          </a:xfrm>
          <a:prstGeom prst="rect">
            <a:avLst/>
          </a:prstGeom>
        </p:spPr>
        <p:txBody>
          <a:bodyPr wrap="square">
            <a:spAutoFit/>
          </a:bodyPr>
          <a:lstStyle/>
          <a:p>
            <a:r>
              <a:rPr lang="en-US" sz="800" b="0" i="0">
                <a:solidFill>
                  <a:srgbClr val="EEEEEE"/>
                </a:solidFill>
                <a:effectLst/>
                <a:latin typeface="Segoe UI"/>
              </a:rPr>
              <a:t>Ms. Ngoc Phan</a:t>
            </a:r>
            <a:endParaRPr lang="en-US" sz="800" dirty="0">
              <a:solidFill>
                <a:srgbClr val="EEEEEE"/>
              </a:solidFill>
            </a:endParaRPr>
          </a:p>
        </p:txBody>
      </p:sp>
    </p:spTree>
    <p:extLst>
      <p:ext uri="{BB962C8B-B14F-4D97-AF65-F5344CB8AC3E}">
        <p14:creationId xmlns:p14="http://schemas.microsoft.com/office/powerpoint/2010/main" val="1845990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225020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215652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12324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067071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91263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275167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12/16/2022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5846220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Layout" Target="../slideLayouts/slideLayout87.xml"/><Relationship Id="rId5" Type="http://schemas.microsoft.com/office/2007/relationships/hdphoto" Target="../media/hdphoto1.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8.svg"/><Relationship Id="rId3" Type="http://schemas.openxmlformats.org/officeDocument/2006/relationships/image" Target="../media/image26.svg"/><Relationship Id="rId7" Type="http://schemas.openxmlformats.org/officeDocument/2006/relationships/image" Target="../media/image28.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3.xml"/><Relationship Id="rId6" Type="http://schemas.openxmlformats.org/officeDocument/2006/relationships/image" Target="../media/image17.png"/><Relationship Id="rId11" Type="http://schemas.openxmlformats.org/officeDocument/2006/relationships/image" Target="../media/image30.svg"/><Relationship Id="rId5" Type="http://schemas.openxmlformats.org/officeDocument/2006/relationships/image" Target="../media/image4.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Layout" Target="../slideLayouts/slideLayout43.xml"/><Relationship Id="rId5" Type="http://schemas.openxmlformats.org/officeDocument/2006/relationships/image" Target="../media/image4.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Layout" Target="../slideLayouts/slideLayout54.xml"/><Relationship Id="rId5" Type="http://schemas.openxmlformats.org/officeDocument/2006/relationships/image" Target="../media/image4.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Layout" Target="../slideLayouts/slideLayout43.xml"/><Relationship Id="rId5" Type="http://schemas.openxmlformats.org/officeDocument/2006/relationships/image" Target="../media/image4.sv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Layout" Target="../slideLayouts/slideLayout43.xml"/><Relationship Id="rId5" Type="http://schemas.openxmlformats.org/officeDocument/2006/relationships/image" Target="../media/image4.sv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0.png"/><Relationship Id="rId1" Type="http://schemas.openxmlformats.org/officeDocument/2006/relationships/slideLayout" Target="../slideLayouts/slideLayout43.xml"/><Relationship Id="rId5" Type="http://schemas.openxmlformats.org/officeDocument/2006/relationships/image" Target="../media/image4.sv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0.svg"/><Relationship Id="rId3" Type="http://schemas.openxmlformats.org/officeDocument/2006/relationships/image" Target="../media/image26.svg"/><Relationship Id="rId7" Type="http://schemas.openxmlformats.org/officeDocument/2006/relationships/image" Target="../media/image8.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5.xml"/><Relationship Id="rId6" Type="http://schemas.openxmlformats.org/officeDocument/2006/relationships/image" Target="../media/image16.png"/><Relationship Id="rId11" Type="http://schemas.openxmlformats.org/officeDocument/2006/relationships/image" Target="../media/image6.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0.svg"/><Relationship Id="rId3" Type="http://schemas.openxmlformats.org/officeDocument/2006/relationships/image" Target="../media/image26.svg"/><Relationship Id="rId7" Type="http://schemas.openxmlformats.org/officeDocument/2006/relationships/image" Target="../media/image8.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5.xml"/><Relationship Id="rId6" Type="http://schemas.openxmlformats.org/officeDocument/2006/relationships/image" Target="../media/image16.png"/><Relationship Id="rId11" Type="http://schemas.openxmlformats.org/officeDocument/2006/relationships/image" Target="../media/image6.sv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svg"/><Relationship Id="rId7" Type="http://schemas.openxmlformats.org/officeDocument/2006/relationships/image" Target="../media/image32.svg"/><Relationship Id="rId12"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6.xml"/><Relationship Id="rId6" Type="http://schemas.openxmlformats.org/officeDocument/2006/relationships/image" Target="../media/image21.png"/><Relationship Id="rId11" Type="http://schemas.openxmlformats.org/officeDocument/2006/relationships/image" Target="../media/image20.svg"/><Relationship Id="rId5" Type="http://schemas.openxmlformats.org/officeDocument/2006/relationships/image" Target="../media/image4.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6" name="矩形 4">
            <a:extLst>
              <a:ext uri="{FF2B5EF4-FFF2-40B4-BE49-F238E27FC236}">
                <a16:creationId xmlns:a16="http://schemas.microsoft.com/office/drawing/2014/main" id="{387E049E-8725-477F-B36F-6B0FE30D6E7D}"/>
              </a:ext>
            </a:extLst>
          </p:cNvPr>
          <p:cNvSpPr/>
          <p:nvPr/>
        </p:nvSpPr>
        <p:spPr>
          <a:xfrm>
            <a:off x="3422452" y="2278922"/>
            <a:ext cx="5347095" cy="1015663"/>
          </a:xfrm>
          <a:prstGeom prst="rect">
            <a:avLst/>
          </a:prstGeom>
        </p:spPr>
        <p:txBody>
          <a:bodyPr wrap="square">
            <a:spAutoFit/>
          </a:bodyPr>
          <a:lstStyle/>
          <a:p>
            <a:pPr algn="ctr"/>
            <a:r>
              <a:rPr lang="en-US" altLang="zh-CN" sz="6000" b="1" dirty="0" smtClean="0">
                <a:solidFill>
                  <a:srgbClr val="759D75"/>
                </a:solidFill>
                <a:latin typeface="Times New Roman" panose="02020603050405020304" pitchFamily="18" charset="0"/>
                <a:ea typeface="Kaufmann" panose="020B0500000000000000" pitchFamily="34" charset="0"/>
                <a:cs typeface="Times New Roman" panose="02020603050405020304" pitchFamily="18" charset="0"/>
                <a:sym typeface="+mn-lt"/>
              </a:rPr>
              <a:t>KHỞI ĐỘNG</a:t>
            </a:r>
            <a:endParaRPr lang="zh-CN" altLang="en-US" sz="6000" b="1" dirty="0">
              <a:solidFill>
                <a:srgbClr val="759D75"/>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pic>
        <p:nvPicPr>
          <p:cNvPr id="10" name="Picture 9">
            <a:extLst>
              <a:ext uri="{FF2B5EF4-FFF2-40B4-BE49-F238E27FC236}">
                <a16:creationId xmlns:a16="http://schemas.microsoft.com/office/drawing/2014/main" id="{398EE2FD-D582-4659-BAA3-9665B70E0C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02517">
            <a:off x="-411718" y="41351"/>
            <a:ext cx="3444000" cy="1468800"/>
          </a:xfrm>
          <a:prstGeom prst="rect">
            <a:avLst/>
          </a:prstGeom>
        </p:spPr>
      </p:pic>
    </p:spTree>
    <p:extLst>
      <p:ext uri="{BB962C8B-B14F-4D97-AF65-F5344CB8AC3E}">
        <p14:creationId xmlns:p14="http://schemas.microsoft.com/office/powerpoint/2010/main" val="93893420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3" name="Picture 10">
            <a:extLst>
              <a:ext uri="{FF2B5EF4-FFF2-40B4-BE49-F238E27FC236}">
                <a16:creationId xmlns:a16="http://schemas.microsoft.com/office/drawing/2014/main" id="{9EF9B469-752D-4D25-9E5D-AA2B0AB441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0974">
            <a:off x="673528" y="-15352"/>
            <a:ext cx="3759319" cy="1184372"/>
          </a:xfrm>
          <a:prstGeom prst="rect">
            <a:avLst/>
          </a:prstGeom>
        </p:spPr>
      </p:pic>
      <p:sp>
        <p:nvSpPr>
          <p:cNvPr id="24" name="TextBox 23">
            <a:extLst>
              <a:ext uri="{FF2B5EF4-FFF2-40B4-BE49-F238E27FC236}">
                <a16:creationId xmlns:a16="http://schemas.microsoft.com/office/drawing/2014/main" id="{532E17D9-A163-4C93-95DA-9F61EE6DFBF4}"/>
              </a:ext>
            </a:extLst>
          </p:cNvPr>
          <p:cNvSpPr txBox="1"/>
          <p:nvPr/>
        </p:nvSpPr>
        <p:spPr>
          <a:xfrm>
            <a:off x="1029623" y="317610"/>
            <a:ext cx="4224251" cy="646331"/>
          </a:xfrm>
          <a:prstGeom prst="rect">
            <a:avLst/>
          </a:prstGeom>
          <a:noFill/>
        </p:spPr>
        <p:txBody>
          <a:bodyPr wrap="square" rtlCol="0">
            <a:spAutoFit/>
          </a:bodyPr>
          <a:lstStyle/>
          <a:p>
            <a:pPr defTabSz="609630"/>
            <a:r>
              <a:rPr lang="en-US" sz="3600" b="1" dirty="0">
                <a:solidFill>
                  <a:srgbClr val="FF0000"/>
                </a:solidFill>
                <a:latin typeface="Times New Roman" panose="02020603050405020304" pitchFamily="18" charset="0"/>
                <a:cs typeface="Times New Roman" panose="02020603050405020304" pitchFamily="18" charset="0"/>
              </a:rPr>
              <a:t>b</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Tác phẩm</a:t>
            </a:r>
          </a:p>
        </p:txBody>
      </p:sp>
      <p:sp>
        <p:nvSpPr>
          <p:cNvPr id="10" name="TextBox 9">
            <a:extLst>
              <a:ext uri="{FF2B5EF4-FFF2-40B4-BE49-F238E27FC236}">
                <a16:creationId xmlns:a16="http://schemas.microsoft.com/office/drawing/2014/main" id="{087AB36E-A54F-4E6C-A3BE-0BD7ADCCFE04}"/>
              </a:ext>
            </a:extLst>
          </p:cNvPr>
          <p:cNvSpPr txBox="1"/>
          <p:nvPr/>
        </p:nvSpPr>
        <p:spPr>
          <a:xfrm>
            <a:off x="213936" y="1329811"/>
            <a:ext cx="9243573" cy="1200329"/>
          </a:xfrm>
          <a:prstGeom prst="rect">
            <a:avLst/>
          </a:prstGeom>
          <a:noFill/>
        </p:spPr>
        <p:txBody>
          <a:bodyPr wrap="square">
            <a:spAutoFit/>
          </a:bodyPr>
          <a:lstStyle/>
          <a:p>
            <a:pPr algn="just" defTabSz="609630"/>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 xứ</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thơ được trích từ tập Góc sân và khoảng trời (1999)</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0" name="Picture 2" descr="Soạn bài Đánh thức trầu - Chân trời sáng tạo | Hay nhất Ngữ văn lớp 6">
            <a:extLst>
              <a:ext uri="{FF2B5EF4-FFF2-40B4-BE49-F238E27FC236}">
                <a16:creationId xmlns:a16="http://schemas.microsoft.com/office/drawing/2014/main" id="{F69A1D38-FC02-4D8D-AAD3-DE2615EA185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66" b="97904" l="2865" r="99349">
                        <a14:foregroundMark x1="65495" y1="40567" x2="61719" y2="34895"/>
                        <a14:foregroundMark x1="61719" y1="34895" x2="65755" y2="40567"/>
                        <a14:foregroundMark x1="33203" y1="75832" x2="17969" y2="69544"/>
                        <a14:foregroundMark x1="17969" y1="69544" x2="11068" y2="73120"/>
                        <a14:foregroundMark x1="11068" y1="73120" x2="7161" y2="85203"/>
                        <a14:foregroundMark x1="7161" y1="85203" x2="14974" y2="93588"/>
                        <a14:foregroundMark x1="14974" y1="93588" x2="35807" y2="99014"/>
                        <a14:foregroundMark x1="35807" y1="99014" x2="58073" y2="97904"/>
                        <a14:foregroundMark x1="58073" y1="97904" x2="79688" y2="98397"/>
                        <a14:foregroundMark x1="79688" y1="98397" x2="97396" y2="96547"/>
                        <a14:foregroundMark x1="97396" y1="96547" x2="99609" y2="76819"/>
                        <a14:foregroundMark x1="99609" y1="76819" x2="79818" y2="70284"/>
                        <a14:foregroundMark x1="79818" y1="70284" x2="31250" y2="73613"/>
                        <a14:foregroundMark x1="20573" y1="74846" x2="12891" y2="72750"/>
                        <a14:foregroundMark x1="12891" y1="72750" x2="6120" y2="77312"/>
                        <a14:foregroundMark x1="6120" y1="77312" x2="16016" y2="98520"/>
                        <a14:foregroundMark x1="16016" y1="98520" x2="21094" y2="91862"/>
                        <a14:foregroundMark x1="21094" y1="91862" x2="20573" y2="76449"/>
                        <a14:foregroundMark x1="20573" y1="76449" x2="19661" y2="73859"/>
                        <a14:foregroundMark x1="19792" y1="76572" x2="8333" y2="76942"/>
                        <a14:foregroundMark x1="8333" y1="76942" x2="8333" y2="91122"/>
                        <a14:foregroundMark x1="8333" y1="91122" x2="15365" y2="98027"/>
                        <a14:foregroundMark x1="15365" y1="98027" x2="19661" y2="71270"/>
                        <a14:foregroundMark x1="14063" y1="78422" x2="2865" y2="77928"/>
                        <a14:foregroundMark x1="2865" y1="77928" x2="14974" y2="76572"/>
                        <a14:foregroundMark x1="87760" y1="12947" x2="96875" y2="9618"/>
                        <a14:foregroundMark x1="96875" y1="9618" x2="97005" y2="3453"/>
                        <a14:foregroundMark x1="97005" y1="3453" x2="88802" y2="370"/>
                        <a14:foregroundMark x1="88802" y1="370" x2="63411" y2="2466"/>
                        <a14:foregroundMark x1="63411" y1="2466" x2="65625" y2="10851"/>
                        <a14:foregroundMark x1="65625" y1="10851" x2="83984" y2="13194"/>
                        <a14:foregroundMark x1="83984" y1="13194" x2="89974" y2="12947"/>
                      </a14:backgroundRemoval>
                    </a14:imgEffect>
                  </a14:imgLayer>
                </a14:imgProps>
              </a:ext>
              <a:ext uri="{28A0092B-C50C-407E-A947-70E740481C1C}">
                <a14:useLocalDpi xmlns:a14="http://schemas.microsoft.com/office/drawing/2010/main" val="0"/>
              </a:ext>
            </a:extLst>
          </a:blip>
          <a:srcRect l="8692"/>
          <a:stretch/>
        </p:blipFill>
        <p:spPr bwMode="auto">
          <a:xfrm>
            <a:off x="7739079" y="908396"/>
            <a:ext cx="4452921" cy="5149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EFCC789-AF13-4AD7-94BF-0A8628F9B9C6}"/>
              </a:ext>
            </a:extLst>
          </p:cNvPr>
          <p:cNvSpPr txBox="1"/>
          <p:nvPr/>
        </p:nvSpPr>
        <p:spPr>
          <a:xfrm>
            <a:off x="213936" y="2559991"/>
            <a:ext cx="6096000" cy="923330"/>
          </a:xfrm>
          <a:prstGeom prst="rect">
            <a:avLst/>
          </a:prstGeom>
          <a:noFill/>
        </p:spPr>
        <p:txBody>
          <a:bodyPr wrap="square">
            <a:spAutoFit/>
          </a:bodyPr>
          <a:lstStyle/>
          <a:p>
            <a:pPr algn="just" defTabSz="609630">
              <a:lnSpc>
                <a:spcPct val="150000"/>
              </a:lnSpc>
            </a:pP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 thơ: </a:t>
            </a:r>
            <a:r>
              <a:rPr lang="vi-VN"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chữ</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7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87AB36E-A54F-4E6C-A3BE-0BD7ADCCFE04}"/>
              </a:ext>
            </a:extLst>
          </p:cNvPr>
          <p:cNvSpPr txBox="1"/>
          <p:nvPr/>
        </p:nvSpPr>
        <p:spPr>
          <a:xfrm>
            <a:off x="324306" y="1284858"/>
            <a:ext cx="9243573" cy="1754326"/>
          </a:xfrm>
          <a:prstGeom prst="rect">
            <a:avLst/>
          </a:prstGeom>
          <a:noFill/>
        </p:spPr>
        <p:txBody>
          <a:bodyPr wrap="square">
            <a:spAutoFit/>
          </a:bodyPr>
          <a:lstStyle/>
          <a:p>
            <a:pPr algn="just" defTabSz="609630"/>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09630"/>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609630"/>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0" name="Picture 2" descr="Soạn bài Đánh thức trầu - Chân trời sáng tạo | Hay nhất Ngữ văn lớp 6">
            <a:extLst>
              <a:ext uri="{FF2B5EF4-FFF2-40B4-BE49-F238E27FC236}">
                <a16:creationId xmlns:a16="http://schemas.microsoft.com/office/drawing/2014/main" id="{F69A1D38-FC02-4D8D-AAD3-DE2615EA18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466" b="97904" l="2865" r="99349">
                        <a14:foregroundMark x1="65495" y1="40567" x2="61719" y2="34895"/>
                        <a14:foregroundMark x1="61719" y1="34895" x2="65755" y2="40567"/>
                        <a14:foregroundMark x1="33203" y1="75832" x2="17969" y2="69544"/>
                        <a14:foregroundMark x1="17969" y1="69544" x2="11068" y2="73120"/>
                        <a14:foregroundMark x1="11068" y1="73120" x2="7161" y2="85203"/>
                        <a14:foregroundMark x1="7161" y1="85203" x2="14974" y2="93588"/>
                        <a14:foregroundMark x1="14974" y1="93588" x2="35807" y2="99014"/>
                        <a14:foregroundMark x1="35807" y1="99014" x2="58073" y2="97904"/>
                        <a14:foregroundMark x1="58073" y1="97904" x2="79688" y2="98397"/>
                        <a14:foregroundMark x1="79688" y1="98397" x2="97396" y2="96547"/>
                        <a14:foregroundMark x1="97396" y1="96547" x2="99609" y2="76819"/>
                        <a14:foregroundMark x1="99609" y1="76819" x2="79818" y2="70284"/>
                        <a14:foregroundMark x1="79818" y1="70284" x2="31250" y2="73613"/>
                        <a14:foregroundMark x1="20573" y1="74846" x2="12891" y2="72750"/>
                        <a14:foregroundMark x1="12891" y1="72750" x2="6120" y2="77312"/>
                        <a14:foregroundMark x1="6120" y1="77312" x2="16016" y2="98520"/>
                        <a14:foregroundMark x1="16016" y1="98520" x2="21094" y2="91862"/>
                        <a14:foregroundMark x1="21094" y1="91862" x2="20573" y2="76449"/>
                        <a14:foregroundMark x1="20573" y1="76449" x2="19661" y2="73859"/>
                        <a14:foregroundMark x1="19792" y1="76572" x2="8333" y2="76942"/>
                        <a14:foregroundMark x1="8333" y1="76942" x2="8333" y2="91122"/>
                        <a14:foregroundMark x1="8333" y1="91122" x2="15365" y2="98027"/>
                        <a14:foregroundMark x1="15365" y1="98027" x2="19661" y2="71270"/>
                        <a14:foregroundMark x1="14063" y1="78422" x2="2865" y2="77928"/>
                        <a14:foregroundMark x1="2865" y1="77928" x2="14974" y2="76572"/>
                        <a14:foregroundMark x1="87760" y1="12947" x2="96875" y2="9618"/>
                        <a14:foregroundMark x1="96875" y1="9618" x2="97005" y2="3453"/>
                        <a14:foregroundMark x1="97005" y1="3453" x2="88802" y2="370"/>
                        <a14:foregroundMark x1="88802" y1="370" x2="63411" y2="2466"/>
                        <a14:foregroundMark x1="63411" y1="2466" x2="65625" y2="10851"/>
                        <a14:foregroundMark x1="65625" y1="10851" x2="83984" y2="13194"/>
                        <a14:foregroundMark x1="83984" y1="13194" x2="89974" y2="12947"/>
                      </a14:backgroundRemoval>
                    </a14:imgEffect>
                  </a14:imgLayer>
                </a14:imgProps>
              </a:ext>
              <a:ext uri="{28A0092B-C50C-407E-A947-70E740481C1C}">
                <a14:useLocalDpi xmlns:a14="http://schemas.microsoft.com/office/drawing/2010/main" val="0"/>
              </a:ext>
            </a:extLst>
          </a:blip>
          <a:srcRect l="8692"/>
          <a:stretch/>
        </p:blipFill>
        <p:spPr bwMode="auto">
          <a:xfrm>
            <a:off x="7739079" y="908396"/>
            <a:ext cx="4452921" cy="5149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306" y="210881"/>
            <a:ext cx="4151778" cy="825675"/>
          </a:xfrm>
          <a:prstGeom prst="rect">
            <a:avLst/>
          </a:prstGeom>
        </p:spPr>
        <p:txBody>
          <a:bodyPr wrap="none">
            <a:spAutoFit/>
          </a:bodyPr>
          <a:lstStyle/>
          <a:p>
            <a:pPr algn="ctr" defTabSz="609630">
              <a:lnSpc>
                <a:spcPts val="6534"/>
              </a:lnSpc>
              <a:spcBef>
                <a:spcPct val="0"/>
              </a:spcBef>
            </a:pPr>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phẩm</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68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18F012-D244-4A42-A062-508F5DCFDD26}"/>
              </a:ext>
            </a:extLst>
          </p:cNvPr>
          <p:cNvSpPr/>
          <p:nvPr/>
        </p:nvSpPr>
        <p:spPr>
          <a:xfrm>
            <a:off x="379388" y="305942"/>
            <a:ext cx="4307469" cy="2870016"/>
          </a:xfrm>
          <a:prstGeom prst="rect">
            <a:avLst/>
          </a:prstGeom>
        </p:spPr>
        <p:txBody>
          <a:bodyPr wrap="square">
            <a:spAutoFit/>
          </a:bodyPr>
          <a:lstStyle/>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Trẩu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trẩu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chúa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chúa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không</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ngày</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Thì</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đêm</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smtClean="0">
                <a:solidFill>
                  <a:schemeClr val="tx1">
                    <a:lumMod val="50000"/>
                    <a:lumOff val="50000"/>
                  </a:schemeClr>
                </a:solidFill>
                <a:latin typeface="Times New Roman" panose="02020603050405020304" pitchFamily="18" charset="0"/>
                <a:cs typeface="Times New Roman" panose="02020603050405020304" pitchFamily="18" charset="0"/>
              </a:rPr>
              <a:t>(</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Câu</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hát</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của</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bà</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err="1">
                <a:solidFill>
                  <a:schemeClr val="tx1">
                    <a:lumMod val="50000"/>
                    <a:lumOff val="50000"/>
                  </a:schemeClr>
                </a:solidFill>
                <a:latin typeface="Times New Roman" panose="02020603050405020304" pitchFamily="18" charset="0"/>
                <a:cs typeface="Times New Roman" panose="02020603050405020304" pitchFamily="18" charset="0"/>
              </a:rPr>
              <a:t>em</a:t>
            </a: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E36ED3FA-2419-4B4B-81EE-F93F01100158}"/>
              </a:ext>
            </a:extLst>
          </p:cNvPr>
          <p:cNvSpPr/>
          <p:nvPr/>
        </p:nvSpPr>
        <p:spPr>
          <a:xfrm>
            <a:off x="379388" y="3175958"/>
            <a:ext cx="3754985" cy="3339376"/>
          </a:xfrm>
          <a:prstGeom prst="rect">
            <a:avLst/>
          </a:prstGeom>
        </p:spPr>
        <p:txBody>
          <a:bodyPr wrap="square">
            <a:spAutoFit/>
          </a:bodyPr>
          <a:lstStyle/>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ngủ</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rồi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ngủ</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đâu</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ngủ</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Bà</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vừa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đến</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đó</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Muốn</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có</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mấy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lá</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không</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phải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ai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đâu</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Đánh</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thức</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để</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B9F84EE-4AE6-497E-A4C8-4B093DD8FF59}"/>
              </a:ext>
            </a:extLst>
          </p:cNvPr>
          <p:cNvSpPr/>
          <p:nvPr/>
        </p:nvSpPr>
        <p:spPr>
          <a:xfrm>
            <a:off x="4686857" y="867634"/>
            <a:ext cx="4261200" cy="5647700"/>
          </a:xfrm>
          <a:prstGeom prst="rect">
            <a:avLst/>
          </a:prstGeom>
        </p:spPr>
        <p:txBody>
          <a:bodyPr wrap="square">
            <a:spAutoFit/>
          </a:bodyPr>
          <a:lstStyle/>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hãy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tỉnh</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b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b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Mở</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mắt</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xanh</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ra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nào</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Lá</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nào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muốn</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Thì</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chìa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ra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nhé</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Tay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rất</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nhẹ</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Không</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mày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đau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đâu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400050" algn="l"/>
              </a:tabLst>
            </a:pPr>
            <a:endParaRPr lang="en-US" sz="2800" dirty="0" smtClean="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smtClean="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Đã</a:t>
            </a:r>
            <a:r>
              <a:rPr lang="en-US" sz="2800" dirty="0" smtClean="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dậy</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chưa</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hả</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Tao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hái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vài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lá</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nhé</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Cho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bà</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và</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cho</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mẹ</a:t>
            </a:r>
            <a:endPar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Đừng</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lụi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đi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trầu</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ơi</a:t>
            </a:r>
            <a:r>
              <a:rPr lang="en-US" sz="2800"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2060575" algn="r"/>
              </a:tabLst>
            </a:pPr>
            <a:r>
              <a:rPr lang="en-US" sz="2800" i="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2800" i="1" dirty="0" smtClean="0">
                <a:solidFill>
                  <a:schemeClr val="tx1">
                    <a:lumMod val="50000"/>
                    <a:lumOff val="50000"/>
                  </a:schemeClr>
                </a:solidFill>
                <a:latin typeface="Times New Roman" panose="02020603050405020304" pitchFamily="18" charset="0"/>
                <a:cs typeface="Times New Roman" panose="02020603050405020304" pitchFamily="18" charset="0"/>
              </a:rPr>
              <a:t>           1966</a:t>
            </a:r>
            <a:endParaRPr lang="en-US" sz="28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文本框 10">
            <a:extLst>
              <a:ext uri="{FF2B5EF4-FFF2-40B4-BE49-F238E27FC236}">
                <a16:creationId xmlns:a16="http://schemas.microsoft.com/office/drawing/2014/main" id="{66085E67-7C8C-48A6-A942-477A1EC1F08F}"/>
              </a:ext>
            </a:extLst>
          </p:cNvPr>
          <p:cNvSpPr txBox="1"/>
          <p:nvPr/>
        </p:nvSpPr>
        <p:spPr>
          <a:xfrm>
            <a:off x="4207248" y="127209"/>
            <a:ext cx="4386843" cy="769441"/>
          </a:xfrm>
          <a:prstGeom prst="rect">
            <a:avLst/>
          </a:prstGeom>
          <a:noFill/>
        </p:spPr>
        <p:txBody>
          <a:bodyPr wrap="square" rtlCol="0">
            <a:spAutoFit/>
          </a:bodyPr>
          <a:lstStyle>
            <a:defPPr>
              <a:defRPr lang="zh-CN"/>
            </a:defPPr>
            <a:lvl1pPr>
              <a:defRPr sz="2800">
                <a:solidFill>
                  <a:srgbClr val="B7471F"/>
                </a:solidFill>
                <a:cs typeface="+mn-ea"/>
              </a:defRPr>
            </a:lvl1pPr>
          </a:lstStyle>
          <a:p>
            <a:pPr algn="ctr"/>
            <a:r>
              <a:rPr lang="en-US" altLang="zh-CN" sz="4400" b="1" dirty="0" err="1">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Đánh</a:t>
            </a:r>
            <a:r>
              <a:rPr lang="en-US" altLang="zh-CN" sz="4400" b="1" dirty="0">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400" b="1" dirty="0" err="1">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thức</a:t>
            </a:r>
            <a:r>
              <a:rPr lang="en-US" altLang="zh-CN" sz="4400" b="1" dirty="0">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400" b="1" dirty="0" err="1">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trầu</a:t>
            </a:r>
            <a:r>
              <a:rPr lang="en-US" altLang="zh-CN" sz="4400" b="1" dirty="0">
                <a:ln w="19050">
                  <a:solidFill>
                    <a:schemeClr val="bg1"/>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Kaufmann" panose="020B0500000000000000" pitchFamily="34" charset="0"/>
                <a:cs typeface="Times New Roman" panose="02020603050405020304" pitchFamily="18" charset="0"/>
                <a:sym typeface="+mn-lt"/>
              </a:rPr>
              <a:t> </a:t>
            </a:r>
          </a:p>
        </p:txBody>
      </p:sp>
      <p:pic>
        <p:nvPicPr>
          <p:cNvPr id="13" name="Picture 12">
            <a:extLst>
              <a:ext uri="{FF2B5EF4-FFF2-40B4-BE49-F238E27FC236}">
                <a16:creationId xmlns:a16="http://schemas.microsoft.com/office/drawing/2014/main" id="{4FB871DA-A641-4124-9FD6-F57E70C0BF9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5852"/>
          <a:stretch/>
        </p:blipFill>
        <p:spPr>
          <a:xfrm>
            <a:off x="8062889" y="-144772"/>
            <a:ext cx="4359062" cy="7002772"/>
          </a:xfrm>
          <a:prstGeom prst="rect">
            <a:avLst/>
          </a:prstGeom>
        </p:spPr>
      </p:pic>
    </p:spTree>
    <p:extLst>
      <p:ext uri="{BB962C8B-B14F-4D97-AF65-F5344CB8AC3E}">
        <p14:creationId xmlns:p14="http://schemas.microsoft.com/office/powerpoint/2010/main" val="645415084"/>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87AB36E-A54F-4E6C-A3BE-0BD7ADCCFE04}"/>
              </a:ext>
            </a:extLst>
          </p:cNvPr>
          <p:cNvSpPr txBox="1"/>
          <p:nvPr/>
        </p:nvSpPr>
        <p:spPr>
          <a:xfrm>
            <a:off x="324306" y="1284858"/>
            <a:ext cx="9243573" cy="1754326"/>
          </a:xfrm>
          <a:prstGeom prst="rect">
            <a:avLst/>
          </a:prstGeom>
          <a:noFill/>
        </p:spPr>
        <p:txBody>
          <a:bodyPr wrap="square">
            <a:spAutoFit/>
          </a:bodyPr>
          <a:lstStyle/>
          <a:p>
            <a:pPr algn="just" defTabSz="609630"/>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chú</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3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defTabSz="609630"/>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609630"/>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2862E2C-AE76-4C09-BD96-EE321DB86E26}"/>
              </a:ext>
            </a:extLst>
          </p:cNvPr>
          <p:cNvSpPr/>
          <p:nvPr/>
        </p:nvSpPr>
        <p:spPr>
          <a:xfrm>
            <a:off x="324306" y="3287486"/>
            <a:ext cx="7414773" cy="729430"/>
          </a:xfrm>
          <a:prstGeom prst="rect">
            <a:avLst/>
          </a:prstGeom>
        </p:spPr>
        <p:txBody>
          <a:bodyPr wrap="square">
            <a:spAutoFit/>
          </a:bodyPr>
          <a:lstStyle/>
          <a:p>
            <a:pPr defTabSz="609630">
              <a:lnSpc>
                <a:spcPct val="115000"/>
              </a:lnSpc>
              <a:spcAft>
                <a:spcPts val="533"/>
              </a:spcAft>
            </a:pPr>
            <a:r>
              <a:rPr lang="pt-BR"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Bố </a:t>
            </a:r>
            <a:r>
              <a:rPr lang="pt-BR"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cục:</a:t>
            </a:r>
            <a:r>
              <a:rPr lang="pt-BR"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phần</a:t>
            </a:r>
            <a:r>
              <a:rPr lang="pt-BR" sz="3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050" name="Picture 2" descr="Soạn bài Đánh thức trầu - Chân trời sáng tạo | Hay nhất Ngữ văn lớp 6">
            <a:extLst>
              <a:ext uri="{FF2B5EF4-FFF2-40B4-BE49-F238E27FC236}">
                <a16:creationId xmlns:a16="http://schemas.microsoft.com/office/drawing/2014/main" id="{F69A1D38-FC02-4D8D-AAD3-DE2615EA18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466" b="97904" l="2865" r="99349">
                        <a14:foregroundMark x1="65495" y1="40567" x2="61719" y2="34895"/>
                        <a14:foregroundMark x1="61719" y1="34895" x2="65755" y2="40567"/>
                        <a14:foregroundMark x1="33203" y1="75832" x2="17969" y2="69544"/>
                        <a14:foregroundMark x1="17969" y1="69544" x2="11068" y2="73120"/>
                        <a14:foregroundMark x1="11068" y1="73120" x2="7161" y2="85203"/>
                        <a14:foregroundMark x1="7161" y1="85203" x2="14974" y2="93588"/>
                        <a14:foregroundMark x1="14974" y1="93588" x2="35807" y2="99014"/>
                        <a14:foregroundMark x1="35807" y1="99014" x2="58073" y2="97904"/>
                        <a14:foregroundMark x1="58073" y1="97904" x2="79688" y2="98397"/>
                        <a14:foregroundMark x1="79688" y1="98397" x2="97396" y2="96547"/>
                        <a14:foregroundMark x1="97396" y1="96547" x2="99609" y2="76819"/>
                        <a14:foregroundMark x1="99609" y1="76819" x2="79818" y2="70284"/>
                        <a14:foregroundMark x1="79818" y1="70284" x2="31250" y2="73613"/>
                        <a14:foregroundMark x1="20573" y1="74846" x2="12891" y2="72750"/>
                        <a14:foregroundMark x1="12891" y1="72750" x2="6120" y2="77312"/>
                        <a14:foregroundMark x1="6120" y1="77312" x2="16016" y2="98520"/>
                        <a14:foregroundMark x1="16016" y1="98520" x2="21094" y2="91862"/>
                        <a14:foregroundMark x1="21094" y1="91862" x2="20573" y2="76449"/>
                        <a14:foregroundMark x1="20573" y1="76449" x2="19661" y2="73859"/>
                        <a14:foregroundMark x1="19792" y1="76572" x2="8333" y2="76942"/>
                        <a14:foregroundMark x1="8333" y1="76942" x2="8333" y2="91122"/>
                        <a14:foregroundMark x1="8333" y1="91122" x2="15365" y2="98027"/>
                        <a14:foregroundMark x1="15365" y1="98027" x2="19661" y2="71270"/>
                        <a14:foregroundMark x1="14063" y1="78422" x2="2865" y2="77928"/>
                        <a14:foregroundMark x1="2865" y1="77928" x2="14974" y2="76572"/>
                        <a14:foregroundMark x1="87760" y1="12947" x2="96875" y2="9618"/>
                        <a14:foregroundMark x1="96875" y1="9618" x2="97005" y2="3453"/>
                        <a14:foregroundMark x1="97005" y1="3453" x2="88802" y2="370"/>
                        <a14:foregroundMark x1="88802" y1="370" x2="63411" y2="2466"/>
                        <a14:foregroundMark x1="63411" y1="2466" x2="65625" y2="10851"/>
                        <a14:foregroundMark x1="65625" y1="10851" x2="83984" y2="13194"/>
                        <a14:foregroundMark x1="83984" y1="13194" x2="89974" y2="12947"/>
                      </a14:backgroundRemoval>
                    </a14:imgEffect>
                  </a14:imgLayer>
                </a14:imgProps>
              </a:ext>
              <a:ext uri="{28A0092B-C50C-407E-A947-70E740481C1C}">
                <a14:useLocalDpi xmlns:a14="http://schemas.microsoft.com/office/drawing/2010/main" val="0"/>
              </a:ext>
            </a:extLst>
          </a:blip>
          <a:srcRect l="8692"/>
          <a:stretch/>
        </p:blipFill>
        <p:spPr bwMode="auto">
          <a:xfrm>
            <a:off x="7739079" y="908396"/>
            <a:ext cx="4452921" cy="5149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306" y="210881"/>
            <a:ext cx="4151778" cy="825675"/>
          </a:xfrm>
          <a:prstGeom prst="rect">
            <a:avLst/>
          </a:prstGeom>
        </p:spPr>
        <p:txBody>
          <a:bodyPr wrap="none">
            <a:spAutoFit/>
          </a:bodyPr>
          <a:lstStyle/>
          <a:p>
            <a:pPr algn="ctr" defTabSz="609630">
              <a:lnSpc>
                <a:spcPts val="6534"/>
              </a:lnSpc>
              <a:spcBef>
                <a:spcPct val="0"/>
              </a:spcBef>
            </a:pPr>
            <a:r>
              <a:rPr lang="en-US" sz="3600" b="1" dirty="0">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phẩm</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5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432539" y="407960"/>
            <a:ext cx="1018169" cy="1276509"/>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9" name="矩形 4">
            <a:extLst>
              <a:ext uri="{FF2B5EF4-FFF2-40B4-BE49-F238E27FC236}">
                <a16:creationId xmlns:a16="http://schemas.microsoft.com/office/drawing/2014/main" id="{4CC748A2-3863-4EF3-AC3B-DADA48B46E99}"/>
              </a:ext>
            </a:extLst>
          </p:cNvPr>
          <p:cNvSpPr/>
          <p:nvPr/>
        </p:nvSpPr>
        <p:spPr>
          <a:xfrm>
            <a:off x="2782901" y="360252"/>
            <a:ext cx="7654322" cy="830997"/>
          </a:xfrm>
          <a:prstGeom prst="rect">
            <a:avLst/>
          </a:prstGeom>
        </p:spPr>
        <p:txBody>
          <a:bodyPr wrap="square">
            <a:spAutoFit/>
          </a:bodyPr>
          <a:lstStyle/>
          <a:p>
            <a:pPr algn="ctr"/>
            <a:r>
              <a:rPr lang="en-US" altLang="zh-CN" sz="4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II. </a:t>
            </a:r>
            <a:r>
              <a:rPr lang="en-US" altLang="zh-CN" sz="4800" b="1" dirty="0" err="1"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Đọc</a:t>
            </a:r>
            <a:r>
              <a:rPr lang="en-US" altLang="zh-CN" sz="4800" b="1" dirty="0"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hiểu</a:t>
            </a:r>
            <a:r>
              <a:rPr lang="en-US" altLang="zh-CN" sz="4800" b="1" dirty="0"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văn</a:t>
            </a:r>
            <a:r>
              <a:rPr lang="en-US" altLang="zh-CN" sz="4800" b="1" dirty="0"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bản</a:t>
            </a:r>
            <a:endParaRPr lang="en-US" altLang="zh-CN" sz="4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pic>
        <p:nvPicPr>
          <p:cNvPr id="3" name="Picture 2">
            <a:extLst>
              <a:ext uri="{FF2B5EF4-FFF2-40B4-BE49-F238E27FC236}">
                <a16:creationId xmlns:a16="http://schemas.microsoft.com/office/drawing/2014/main" id="{7E7B7745-CA2E-4963-B969-2D43AA707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771" y="2025178"/>
            <a:ext cx="4528458" cy="28076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4607976"/>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2" presetClass="entr" presetSubtype="3"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E80E42-6CB2-4577-A18E-012B46C497C8}"/>
              </a:ext>
            </a:extLst>
          </p:cNvPr>
          <p:cNvGrpSpPr/>
          <p:nvPr/>
        </p:nvGrpSpPr>
        <p:grpSpPr>
          <a:xfrm>
            <a:off x="492806" y="1181485"/>
            <a:ext cx="3990844" cy="3746226"/>
            <a:chOff x="2549186" y="1686879"/>
            <a:chExt cx="2885211" cy="2642910"/>
          </a:xfrm>
        </p:grpSpPr>
        <p:sp>
          <p:nvSpPr>
            <p:cNvPr id="6" name="Rectangle: Rounded Corners 5">
              <a:extLst>
                <a:ext uri="{FF2B5EF4-FFF2-40B4-BE49-F238E27FC236}">
                  <a16:creationId xmlns:a16="http://schemas.microsoft.com/office/drawing/2014/main" id="{980A0ED1-3BF5-4886-BBE3-54CC639F8E9F}"/>
                </a:ext>
              </a:extLst>
            </p:cNvPr>
            <p:cNvSpPr/>
            <p:nvPr/>
          </p:nvSpPr>
          <p:spPr>
            <a:xfrm>
              <a:off x="2549186" y="1686879"/>
              <a:ext cx="2885211" cy="2513062"/>
            </a:xfrm>
            <a:prstGeom prst="roundRect">
              <a:avLst>
                <a:gd name="adj" fmla="val 24823"/>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2D77E14-3053-42F9-997A-217895A483A8}"/>
                </a:ext>
              </a:extLst>
            </p:cNvPr>
            <p:cNvSpPr/>
            <p:nvPr/>
          </p:nvSpPr>
          <p:spPr>
            <a:xfrm>
              <a:off x="2753881" y="2093328"/>
              <a:ext cx="2631026" cy="2236461"/>
            </a:xfrm>
            <a:prstGeom prst="rect">
              <a:avLst/>
            </a:prstGeom>
          </p:spPr>
          <p:txBody>
            <a:bodyPr wrap="square">
              <a:spAutoFit/>
            </a:bodyPr>
            <a:lstStyle/>
            <a:p>
              <a:pPr>
                <a:spcBef>
                  <a:spcPts val="300"/>
                </a:spcBef>
                <a:tabLst>
                  <a:tab pos="400050" algn="l"/>
                </a:tabLst>
              </a:pPr>
              <a:r>
                <a:rPr lang="en-US" sz="2800" b="1" dirty="0" err="1">
                  <a:latin typeface="Times New Roman" panose="02020603050405020304" pitchFamily="18" charset="0"/>
                  <a:ea typeface="Kaufmann" panose="020B0500000000000000" pitchFamily="34" charset="0"/>
                  <a:cs typeface="Times New Roman" panose="02020603050405020304" pitchFamily="18" charset="0"/>
                </a:rPr>
                <a:t>Trẩu</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trẩu</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trầu</a:t>
              </a:r>
              <a:endParaRPr lang="en-US" sz="2800" b="1"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b="1" dirty="0" err="1">
                  <a:latin typeface="Times New Roman" panose="02020603050405020304" pitchFamily="18" charset="0"/>
                  <a:ea typeface="Kaufmann" panose="020B0500000000000000" pitchFamily="34" charset="0"/>
                  <a:cs typeface="Times New Roman" panose="02020603050405020304" pitchFamily="18" charset="0"/>
                </a:rPr>
                <a:t>Mày</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làm</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chúa</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tao</a:t>
              </a:r>
              <a:endParaRPr lang="en-US" sz="2800" b="1"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b="1" dirty="0">
                  <a:latin typeface="Times New Roman" panose="02020603050405020304" pitchFamily="18" charset="0"/>
                  <a:ea typeface="Kaufmann" panose="020B0500000000000000" pitchFamily="34" charset="0"/>
                  <a:cs typeface="Times New Roman" panose="02020603050405020304" pitchFamily="18" charset="0"/>
                </a:rPr>
                <a:t>Tao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làm</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chúa</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mày</a:t>
              </a:r>
              <a:endParaRPr lang="en-US" sz="2800" b="1"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b="1" dirty="0">
                  <a:latin typeface="Times New Roman" panose="02020603050405020304" pitchFamily="18" charset="0"/>
                  <a:ea typeface="Kaufmann" panose="020B0500000000000000" pitchFamily="34" charset="0"/>
                  <a:cs typeface="Times New Roman" panose="02020603050405020304" pitchFamily="18" charset="0"/>
                </a:rPr>
                <a:t>Tao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không</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hái</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ngày</a:t>
              </a:r>
              <a:endParaRPr lang="en-US" sz="2800" b="1"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2800" b="1" dirty="0" err="1">
                  <a:latin typeface="Times New Roman" panose="02020603050405020304" pitchFamily="18" charset="0"/>
                  <a:ea typeface="Kaufmann" panose="020B0500000000000000" pitchFamily="34" charset="0"/>
                  <a:cs typeface="Times New Roman" panose="02020603050405020304" pitchFamily="18" charset="0"/>
                </a:rPr>
                <a:t>Thì</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tao</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hái</a:t>
              </a:r>
              <a:r>
                <a:rPr lang="en-US" sz="2800" b="1" dirty="0">
                  <a:latin typeface="Times New Roman" panose="02020603050405020304" pitchFamily="18" charset="0"/>
                  <a:ea typeface="Kaufmann" panose="020B0500000000000000" pitchFamily="34" charset="0"/>
                  <a:cs typeface="Times New Roman" panose="02020603050405020304" pitchFamily="18" charset="0"/>
                </a:rPr>
                <a:t> </a:t>
              </a:r>
              <a:r>
                <a:rPr lang="en-US" sz="2800" b="1" dirty="0" err="1">
                  <a:latin typeface="Times New Roman" panose="02020603050405020304" pitchFamily="18" charset="0"/>
                  <a:ea typeface="Kaufmann" panose="020B0500000000000000" pitchFamily="34" charset="0"/>
                  <a:cs typeface="Times New Roman" panose="02020603050405020304" pitchFamily="18" charset="0"/>
                </a:rPr>
                <a:t>đêm</a:t>
              </a:r>
              <a:r>
                <a:rPr lang="en-US" sz="2800" b="1" dirty="0">
                  <a:latin typeface="Times New Roman" panose="02020603050405020304" pitchFamily="18" charset="0"/>
                  <a:ea typeface="Kaufmann" panose="020B0500000000000000" pitchFamily="34" charset="0"/>
                  <a:cs typeface="Times New Roman" panose="02020603050405020304" pitchFamily="18" charset="0"/>
                </a:rPr>
                <a:t>.</a:t>
              </a:r>
            </a:p>
            <a:p>
              <a:pPr algn="r">
                <a:spcBef>
                  <a:spcPts val="300"/>
                </a:spcBef>
                <a:tabLst>
                  <a:tab pos="400050" algn="l"/>
                </a:tabLst>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a:p>
              <a:pPr>
                <a:spcBef>
                  <a:spcPts val="300"/>
                </a:spcBef>
                <a:tabLst>
                  <a:tab pos="400050" algn="l"/>
                </a:tabLst>
              </a:pPr>
              <a:endParaRPr lang="en-US" sz="1700" dirty="0">
                <a:solidFill>
                  <a:srgbClr val="C00000"/>
                </a:solidFill>
                <a:latin typeface="Times New Roman" panose="02020603050405020304" pitchFamily="18" charset="0"/>
                <a:ea typeface="Kaufmann" panose="020B0500000000000000"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1C37E2B-197C-4296-AE3C-5657DD7D2E1C}"/>
              </a:ext>
            </a:extLst>
          </p:cNvPr>
          <p:cNvGrpSpPr/>
          <p:nvPr/>
        </p:nvGrpSpPr>
        <p:grpSpPr>
          <a:xfrm>
            <a:off x="151899" y="128422"/>
            <a:ext cx="5354414" cy="655169"/>
            <a:chOff x="321716" y="269805"/>
            <a:chExt cx="4376409" cy="655169"/>
          </a:xfrm>
        </p:grpSpPr>
        <p:sp>
          <p:nvSpPr>
            <p:cNvPr id="18" name="矩形 70">
              <a:extLst>
                <a:ext uri="{FF2B5EF4-FFF2-40B4-BE49-F238E27FC236}">
                  <a16:creationId xmlns:a16="http://schemas.microsoft.com/office/drawing/2014/main" id="{251D0E13-513B-403B-BEB5-DDCC4085D622}"/>
                </a:ext>
              </a:extLst>
            </p:cNvPr>
            <p:cNvSpPr/>
            <p:nvPr/>
          </p:nvSpPr>
          <p:spPr>
            <a:xfrm>
              <a:off x="321716" y="269805"/>
              <a:ext cx="4376409" cy="655169"/>
            </a:xfrm>
            <a:prstGeom prst="rect">
              <a:avLst/>
            </a:prstGeom>
            <a:solidFill>
              <a:srgbClr val="92D05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31" name="TextBox 30">
              <a:extLst>
                <a:ext uri="{FF2B5EF4-FFF2-40B4-BE49-F238E27FC236}">
                  <a16:creationId xmlns:a16="http://schemas.microsoft.com/office/drawing/2014/main" id="{E595F440-0FBF-41E7-A978-6460F5FD52DC}"/>
                </a:ext>
              </a:extLst>
            </p:cNvPr>
            <p:cNvSpPr txBox="1"/>
            <p:nvPr/>
          </p:nvSpPr>
          <p:spPr>
            <a:xfrm>
              <a:off x="375621" y="305001"/>
              <a:ext cx="3436209" cy="584775"/>
            </a:xfrm>
            <a:prstGeom prst="rect">
              <a:avLst/>
            </a:prstGeom>
            <a:noFill/>
          </p:spPr>
          <p:txBody>
            <a:bodyPr wrap="squar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sym typeface="+mn-lt"/>
                </a:rPr>
                <a:t>1.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Câu</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hát</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bà</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em</a:t>
              </a:r>
              <a:endParaRPr lang="zh-CN" altLang="en-US" sz="3200" b="1" dirty="0">
                <a:solidFill>
                  <a:srgbClr val="FF0000"/>
                </a:solidFill>
                <a:latin typeface="Times New Roman" panose="02020603050405020304" pitchFamily="18" charset="0"/>
                <a:cs typeface="Times New Roman" panose="02020603050405020304" pitchFamily="18" charset="0"/>
                <a:sym typeface="+mn-lt"/>
              </a:endParaRPr>
            </a:p>
          </p:txBody>
        </p:sp>
      </p:grpSp>
      <p:pic>
        <p:nvPicPr>
          <p:cNvPr id="19" name="Picture 18">
            <a:extLst>
              <a:ext uri="{FF2B5EF4-FFF2-40B4-BE49-F238E27FC236}">
                <a16:creationId xmlns:a16="http://schemas.microsoft.com/office/drawing/2014/main" id="{B1BE3ACE-7D46-49A5-9D5A-4F1720CB3FEC}"/>
              </a:ext>
            </a:extLst>
          </p:cNvPr>
          <p:cNvPicPr>
            <a:picLocks noChangeAspect="1"/>
          </p:cNvPicPr>
          <p:nvPr/>
        </p:nvPicPr>
        <p:blipFill>
          <a:blip r:embed="rId3">
            <a:duotone>
              <a:schemeClr val="accent2">
                <a:shade val="45000"/>
                <a:satMod val="135000"/>
              </a:schemeClr>
              <a:prstClr val="white"/>
            </a:duotone>
          </a:blip>
          <a:stretch>
            <a:fillRect/>
          </a:stretch>
        </p:blipFill>
        <p:spPr>
          <a:xfrm rot="18169283" flipV="1">
            <a:off x="4203882" y="784175"/>
            <a:ext cx="782899" cy="1112795"/>
          </a:xfrm>
          <a:prstGeom prst="rect">
            <a:avLst/>
          </a:prstGeom>
        </p:spPr>
      </p:pic>
      <p:grpSp>
        <p:nvGrpSpPr>
          <p:cNvPr id="20" name="Group 19">
            <a:extLst>
              <a:ext uri="{FF2B5EF4-FFF2-40B4-BE49-F238E27FC236}">
                <a16:creationId xmlns:a16="http://schemas.microsoft.com/office/drawing/2014/main" id="{1C0C7530-5711-4141-8519-5DAB911FC657}"/>
              </a:ext>
            </a:extLst>
          </p:cNvPr>
          <p:cNvGrpSpPr/>
          <p:nvPr/>
        </p:nvGrpSpPr>
        <p:grpSpPr>
          <a:xfrm flipH="1">
            <a:off x="5139908" y="1693285"/>
            <a:ext cx="6514469" cy="1092694"/>
            <a:chOff x="5124345" y="850156"/>
            <a:chExt cx="2287158" cy="802497"/>
          </a:xfrm>
        </p:grpSpPr>
        <p:pic>
          <p:nvPicPr>
            <p:cNvPr id="22" name="Picture 21">
              <a:extLst>
                <a:ext uri="{FF2B5EF4-FFF2-40B4-BE49-F238E27FC236}">
                  <a16:creationId xmlns:a16="http://schemas.microsoft.com/office/drawing/2014/main" id="{E3322A1A-EB65-4489-A4F1-EE8A1703B43F}"/>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850156"/>
              <a:ext cx="2268002" cy="802497"/>
            </a:xfrm>
            <a:prstGeom prst="rect">
              <a:avLst/>
            </a:prstGeom>
          </p:spPr>
        </p:pic>
        <p:sp>
          <p:nvSpPr>
            <p:cNvPr id="23" name="TextBox 22">
              <a:extLst>
                <a:ext uri="{FF2B5EF4-FFF2-40B4-BE49-F238E27FC236}">
                  <a16:creationId xmlns:a16="http://schemas.microsoft.com/office/drawing/2014/main" id="{A4FBE9BA-DE01-4481-AC13-7C45B0888AA2}"/>
                </a:ext>
              </a:extLst>
            </p:cNvPr>
            <p:cNvSpPr txBox="1"/>
            <p:nvPr/>
          </p:nvSpPr>
          <p:spPr>
            <a:xfrm rot="181239">
              <a:off x="5124345" y="997097"/>
              <a:ext cx="1808198" cy="384264"/>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Nhân hóa: Xưng hô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tao</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mày</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p>
          </p:txBody>
        </p:sp>
      </p:grpSp>
      <p:grpSp>
        <p:nvGrpSpPr>
          <p:cNvPr id="29" name="Group 28">
            <a:extLst>
              <a:ext uri="{FF2B5EF4-FFF2-40B4-BE49-F238E27FC236}">
                <a16:creationId xmlns:a16="http://schemas.microsoft.com/office/drawing/2014/main" id="{F1B80E37-F748-4216-ADC8-F2C13CCD1245}"/>
              </a:ext>
            </a:extLst>
          </p:cNvPr>
          <p:cNvGrpSpPr/>
          <p:nvPr/>
        </p:nvGrpSpPr>
        <p:grpSpPr>
          <a:xfrm flipH="1">
            <a:off x="4698332" y="456441"/>
            <a:ext cx="7604662" cy="1201581"/>
            <a:chOff x="5080105" y="850156"/>
            <a:chExt cx="2331398" cy="802497"/>
          </a:xfrm>
        </p:grpSpPr>
        <p:pic>
          <p:nvPicPr>
            <p:cNvPr id="30" name="Picture 29">
              <a:extLst>
                <a:ext uri="{FF2B5EF4-FFF2-40B4-BE49-F238E27FC236}">
                  <a16:creationId xmlns:a16="http://schemas.microsoft.com/office/drawing/2014/main" id="{F4D6D807-A5D0-4D99-8A72-4683E623F2F4}"/>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850156"/>
              <a:ext cx="2268002" cy="802497"/>
            </a:xfrm>
            <a:prstGeom prst="rect">
              <a:avLst/>
            </a:prstGeom>
          </p:spPr>
        </p:pic>
        <p:sp>
          <p:nvSpPr>
            <p:cNvPr id="32" name="TextBox 31">
              <a:extLst>
                <a:ext uri="{FF2B5EF4-FFF2-40B4-BE49-F238E27FC236}">
                  <a16:creationId xmlns:a16="http://schemas.microsoft.com/office/drawing/2014/main" id="{5FCA6948-32C7-48CB-AB44-E457D8C9C7B8}"/>
                </a:ext>
              </a:extLst>
            </p:cNvPr>
            <p:cNvSpPr txBox="1"/>
            <p:nvPr/>
          </p:nvSpPr>
          <p:spPr>
            <a:xfrm>
              <a:off x="5080105" y="1038961"/>
              <a:ext cx="1900120" cy="390552"/>
            </a:xfrm>
            <a:prstGeom prst="rect">
              <a:avLst/>
            </a:prstGeom>
            <a:noFill/>
          </p:spPr>
          <p:txBody>
            <a:bodyPr wrap="square">
              <a:spAutoFit/>
            </a:bodyPr>
            <a:lstStyle/>
            <a:p>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G</a:t>
              </a:r>
              <a:r>
                <a:rPr lang="vi-VN" sz="3200" dirty="0">
                  <a:latin typeface="Times New Roman" panose="02020603050405020304" pitchFamily="18" charset="0"/>
                  <a:cs typeface="Times New Roman" panose="02020603050405020304" pitchFamily="18" charset="0"/>
                </a:rPr>
                <a:t>ọi "Trầu trẩu trầu trầu</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grpSp>
      <p:sp>
        <p:nvSpPr>
          <p:cNvPr id="35" name="Rectangle 34">
            <a:extLst>
              <a:ext uri="{FF2B5EF4-FFF2-40B4-BE49-F238E27FC236}">
                <a16:creationId xmlns:a16="http://schemas.microsoft.com/office/drawing/2014/main" id="{51194F28-33DD-459F-9665-8399CC74DFB6}"/>
              </a:ext>
            </a:extLst>
          </p:cNvPr>
          <p:cNvSpPr/>
          <p:nvPr/>
        </p:nvSpPr>
        <p:spPr>
          <a:xfrm>
            <a:off x="1556050" y="2211623"/>
            <a:ext cx="1842836" cy="523220"/>
          </a:xfrm>
          <a:prstGeom prst="rect">
            <a:avLst/>
          </a:prstGeom>
        </p:spPr>
        <p:txBody>
          <a:bodyPr wrap="square">
            <a:spAutoFit/>
          </a:bodyPr>
          <a:lstStyle/>
          <a:p>
            <a:pPr>
              <a:spcBef>
                <a:spcPts val="300"/>
              </a:spcBef>
              <a:tabLst>
                <a:tab pos="400050" algn="l"/>
              </a:tabLst>
            </a:pPr>
            <a:r>
              <a:rPr lang="en-US" sz="2800" b="1" u="sng"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b="1" u="sng"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b="1" u="sng"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chúa</a:t>
            </a:r>
            <a:endParaRPr lang="en-US" sz="2800" b="1" u="sng"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EDDE7F33-6970-4821-80EA-4EBC7922F00F}"/>
              </a:ext>
            </a:extLst>
          </p:cNvPr>
          <p:cNvSpPr/>
          <p:nvPr/>
        </p:nvSpPr>
        <p:spPr>
          <a:xfrm>
            <a:off x="1406445" y="2689023"/>
            <a:ext cx="1795088" cy="523220"/>
          </a:xfrm>
          <a:prstGeom prst="rect">
            <a:avLst/>
          </a:prstGeom>
        </p:spPr>
        <p:txBody>
          <a:bodyPr wrap="square">
            <a:spAutoFit/>
          </a:bodyPr>
          <a:lstStyle/>
          <a:p>
            <a:pPr>
              <a:spcBef>
                <a:spcPts val="300"/>
              </a:spcBef>
              <a:tabLst>
                <a:tab pos="400050" algn="l"/>
              </a:tabLst>
            </a:pPr>
            <a:r>
              <a:rPr lang="en-US" sz="2800" b="1" u="sng"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làm</a:t>
            </a:r>
            <a:r>
              <a:rPr lang="en-US" sz="2800" b="1" u="sng"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rPr>
              <a:t> </a:t>
            </a:r>
            <a:r>
              <a:rPr lang="en-US" sz="2800" b="1" u="sng"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rPr>
              <a:t>chúa</a:t>
            </a:r>
            <a:endParaRPr lang="en-US" sz="2800" b="1" u="sng"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endParaRPr>
          </a:p>
        </p:txBody>
      </p:sp>
      <p:pic>
        <p:nvPicPr>
          <p:cNvPr id="37" name="Picture 36">
            <a:extLst>
              <a:ext uri="{FF2B5EF4-FFF2-40B4-BE49-F238E27FC236}">
                <a16:creationId xmlns:a16="http://schemas.microsoft.com/office/drawing/2014/main" id="{AD63FC56-AF9C-436D-846E-A942E1EC9A22}"/>
              </a:ext>
            </a:extLst>
          </p:cNvPr>
          <p:cNvPicPr>
            <a:picLocks noChangeAspect="1"/>
          </p:cNvPicPr>
          <p:nvPr/>
        </p:nvPicPr>
        <p:blipFill>
          <a:blip r:embed="rId5">
            <a:duotone>
              <a:schemeClr val="accent2">
                <a:shade val="45000"/>
                <a:satMod val="135000"/>
              </a:schemeClr>
              <a:prstClr val="white"/>
            </a:duotone>
          </a:blip>
          <a:stretch>
            <a:fillRect/>
          </a:stretch>
        </p:blipFill>
        <p:spPr>
          <a:xfrm rot="20583558">
            <a:off x="4376063" y="1864311"/>
            <a:ext cx="1068130" cy="543788"/>
          </a:xfrm>
          <a:prstGeom prst="rect">
            <a:avLst/>
          </a:prstGeom>
        </p:spPr>
      </p:pic>
      <p:pic>
        <p:nvPicPr>
          <p:cNvPr id="12" name="Picture 11">
            <a:extLst>
              <a:ext uri="{FF2B5EF4-FFF2-40B4-BE49-F238E27FC236}">
                <a16:creationId xmlns:a16="http://schemas.microsoft.com/office/drawing/2014/main" id="{C2E42064-AE8C-45C2-813E-48BB1099390B}"/>
              </a:ext>
            </a:extLst>
          </p:cNvPr>
          <p:cNvPicPr>
            <a:picLocks noChangeAspect="1"/>
          </p:cNvPicPr>
          <p:nvPr/>
        </p:nvPicPr>
        <p:blipFill>
          <a:blip r:embed="rId6">
            <a:biLevel thresh="50000"/>
          </a:blip>
          <a:stretch>
            <a:fillRect/>
          </a:stretch>
        </p:blipFill>
        <p:spPr>
          <a:xfrm rot="21006885" flipV="1">
            <a:off x="4007337" y="3243344"/>
            <a:ext cx="2011854" cy="727923"/>
          </a:xfrm>
          <a:prstGeom prst="rect">
            <a:avLst/>
          </a:prstGeom>
        </p:spPr>
      </p:pic>
      <p:grpSp>
        <p:nvGrpSpPr>
          <p:cNvPr id="39" name="Group 38">
            <a:extLst>
              <a:ext uri="{FF2B5EF4-FFF2-40B4-BE49-F238E27FC236}">
                <a16:creationId xmlns:a16="http://schemas.microsoft.com/office/drawing/2014/main" id="{E0081AEE-6EC3-448E-AE89-C484E1B97E64}"/>
              </a:ext>
            </a:extLst>
          </p:cNvPr>
          <p:cNvGrpSpPr/>
          <p:nvPr/>
        </p:nvGrpSpPr>
        <p:grpSpPr>
          <a:xfrm flipH="1">
            <a:off x="5649449" y="2706356"/>
            <a:ext cx="4056254" cy="1011773"/>
            <a:chOff x="5143501" y="850156"/>
            <a:chExt cx="2268002" cy="802497"/>
          </a:xfrm>
        </p:grpSpPr>
        <p:pic>
          <p:nvPicPr>
            <p:cNvPr id="40" name="Picture 39">
              <a:extLst>
                <a:ext uri="{FF2B5EF4-FFF2-40B4-BE49-F238E27FC236}">
                  <a16:creationId xmlns:a16="http://schemas.microsoft.com/office/drawing/2014/main" id="{156B97A4-09B6-4BEB-9F74-96D6DF4E675B}"/>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850156"/>
              <a:ext cx="2268002" cy="802497"/>
            </a:xfrm>
            <a:prstGeom prst="rect">
              <a:avLst/>
            </a:prstGeom>
          </p:spPr>
        </p:pic>
        <p:sp>
          <p:nvSpPr>
            <p:cNvPr id="41" name="TextBox 40">
              <a:extLst>
                <a:ext uri="{FF2B5EF4-FFF2-40B4-BE49-F238E27FC236}">
                  <a16:creationId xmlns:a16="http://schemas.microsoft.com/office/drawing/2014/main" id="{9C75ECA9-6647-4C68-8F3D-CE51F079B128}"/>
                </a:ext>
              </a:extLst>
            </p:cNvPr>
            <p:cNvSpPr txBox="1"/>
            <p:nvPr/>
          </p:nvSpPr>
          <p:spPr>
            <a:xfrm>
              <a:off x="5176915" y="1075483"/>
              <a:ext cx="1762417" cy="41499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iệp  từ</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"làm chúa” </a:t>
              </a:r>
            </a:p>
          </p:txBody>
        </p:sp>
      </p:grpSp>
      <p:grpSp>
        <p:nvGrpSpPr>
          <p:cNvPr id="13" name="Group 12">
            <a:extLst>
              <a:ext uri="{FF2B5EF4-FFF2-40B4-BE49-F238E27FC236}">
                <a16:creationId xmlns:a16="http://schemas.microsoft.com/office/drawing/2014/main" id="{70FAB416-C490-41D8-963B-DCABF7924D21}"/>
              </a:ext>
            </a:extLst>
          </p:cNvPr>
          <p:cNvGrpSpPr/>
          <p:nvPr/>
        </p:nvGrpSpPr>
        <p:grpSpPr>
          <a:xfrm>
            <a:off x="5114153" y="2689023"/>
            <a:ext cx="7480711" cy="4155899"/>
            <a:chOff x="8142894" y="1599712"/>
            <a:chExt cx="7480711" cy="4155899"/>
          </a:xfrm>
        </p:grpSpPr>
        <p:pic>
          <p:nvPicPr>
            <p:cNvPr id="42" name="Picture 41">
              <a:extLst>
                <a:ext uri="{FF2B5EF4-FFF2-40B4-BE49-F238E27FC236}">
                  <a16:creationId xmlns:a16="http://schemas.microsoft.com/office/drawing/2014/main" id="{B9712A5B-C955-4C1F-A236-EA76B442C965}"/>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8142894" y="1599712"/>
              <a:ext cx="7480711" cy="4155899"/>
            </a:xfrm>
            <a:prstGeom prst="rect">
              <a:avLst/>
            </a:prstGeom>
          </p:spPr>
        </p:pic>
        <p:sp>
          <p:nvSpPr>
            <p:cNvPr id="43" name="文本框 9">
              <a:extLst>
                <a:ext uri="{FF2B5EF4-FFF2-40B4-BE49-F238E27FC236}">
                  <a16:creationId xmlns:a16="http://schemas.microsoft.com/office/drawing/2014/main" id="{3C5667DE-7433-4367-8827-5E1DEBE82B0B}"/>
                </a:ext>
              </a:extLst>
            </p:cNvPr>
            <p:cNvSpPr txBox="1"/>
            <p:nvPr/>
          </p:nvSpPr>
          <p:spPr>
            <a:xfrm>
              <a:off x="9124734" y="3002038"/>
              <a:ext cx="5237916" cy="1815882"/>
            </a:xfrm>
            <a:prstGeom prst="rect">
              <a:avLst/>
            </a:prstGeom>
            <a:noFill/>
          </p:spPr>
          <p:txBody>
            <a:bodyPr wrap="square" rtlCol="0">
              <a:spAutoFit/>
            </a:bodyPr>
            <a:lstStyle/>
            <a:p>
              <a:pPr algn="ct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Qua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cách</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xưng</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hô</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mày-tao</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và</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việc</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lặp</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lại</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cụm</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từ</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làm</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chúa</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em</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hiểu</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như</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thế</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nào</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về</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mối</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quan</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hệ</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giữa</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bà</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và</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trầu</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a:t>
              </a:r>
              <a:endParaRPr lang="zh-CN" altLang="en-US"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grpSp>
      <p:grpSp>
        <p:nvGrpSpPr>
          <p:cNvPr id="14" name="Group 13">
            <a:extLst>
              <a:ext uri="{FF2B5EF4-FFF2-40B4-BE49-F238E27FC236}">
                <a16:creationId xmlns:a16="http://schemas.microsoft.com/office/drawing/2014/main" id="{14F885F7-12CF-4A5C-A683-BC0826034A8E}"/>
              </a:ext>
            </a:extLst>
          </p:cNvPr>
          <p:cNvGrpSpPr/>
          <p:nvPr/>
        </p:nvGrpSpPr>
        <p:grpSpPr>
          <a:xfrm>
            <a:off x="4698332" y="3799050"/>
            <a:ext cx="7235053" cy="2323096"/>
            <a:chOff x="7294567" y="3222680"/>
            <a:chExt cx="4456736" cy="2943860"/>
          </a:xfrm>
        </p:grpSpPr>
        <p:sp>
          <p:nvSpPr>
            <p:cNvPr id="71" name="矩形 70">
              <a:extLst>
                <a:ext uri="{FF2B5EF4-FFF2-40B4-BE49-F238E27FC236}">
                  <a16:creationId xmlns:a16="http://schemas.microsoft.com/office/drawing/2014/main" id="{C436C3D8-3A0A-4C66-88B0-6263A93697D0}"/>
                </a:ext>
              </a:extLst>
            </p:cNvPr>
            <p:cNvSpPr/>
            <p:nvPr/>
          </p:nvSpPr>
          <p:spPr>
            <a:xfrm>
              <a:off x="7374894" y="3222680"/>
              <a:ext cx="4376409" cy="2943860"/>
            </a:xfrm>
            <a:prstGeom prst="rect">
              <a:avLst/>
            </a:prstGeom>
            <a:solidFill>
              <a:schemeClr val="accent6">
                <a:lumMod val="40000"/>
                <a:lumOff val="60000"/>
                <a:alpha val="40000"/>
              </a:schemeClr>
            </a:solid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44" name="文本框 9">
              <a:extLst>
                <a:ext uri="{FF2B5EF4-FFF2-40B4-BE49-F238E27FC236}">
                  <a16:creationId xmlns:a16="http://schemas.microsoft.com/office/drawing/2014/main" id="{1593E024-BE77-4FF2-B8D1-77D2D9A93ECE}"/>
                </a:ext>
              </a:extLst>
            </p:cNvPr>
            <p:cNvSpPr txBox="1"/>
            <p:nvPr/>
          </p:nvSpPr>
          <p:spPr>
            <a:xfrm>
              <a:off x="7294567" y="3346224"/>
              <a:ext cx="4381575" cy="2246769"/>
            </a:xfrm>
            <a:prstGeom prst="rect">
              <a:avLst/>
            </a:prstGeom>
            <a:noFill/>
          </p:spPr>
          <p:txBody>
            <a:bodyPr wrap="square" rtlCol="0">
              <a:spAutoFit/>
            </a:bodyPr>
            <a:lstStyle/>
            <a:p>
              <a:pPr algn="ctr"/>
              <a:r>
                <a:rPr lang="vi-VN" altLang="zh-CN" sz="2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=&gt; Câu hát của bà:  trầu và người bình đẳng, ngang hàng, hai bên cùng tôn trọng, quý mến nhau, dựa vào nhau mà sống thân thiết như bạn bè tại làng quê.</a:t>
              </a:r>
            </a:p>
          </p:txBody>
        </p:sp>
      </p:grpSp>
    </p:spTree>
    <p:extLst>
      <p:ext uri="{BB962C8B-B14F-4D97-AF65-F5344CB8AC3E}">
        <p14:creationId xmlns:p14="http://schemas.microsoft.com/office/powerpoint/2010/main" val="25516346"/>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22" presetClass="entr" presetSubtype="8"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500"/>
                                        <p:tgtEl>
                                          <p:spTgt spid="3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2" presetClass="entr" presetSubtype="8"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lef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randombar(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xit" presetSubtype="10" fill="hold" nodeType="clickEffect">
                                  <p:stCondLst>
                                    <p:cond delay="0"/>
                                  </p:stCondLst>
                                  <p:childTnLst>
                                    <p:animEffect transition="out" filter="randombar(horizontal)">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42"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500"/>
                                        <p:tgtEl>
                                          <p:spTgt spid="14"/>
                                        </p:tgtEl>
                                      </p:cBhvr>
                                    </p:animEffect>
                                    <p:anim calcmode="lin" valueType="num">
                                      <p:cBhvr>
                                        <p:cTn id="58" dur="1500" fill="hold"/>
                                        <p:tgtEl>
                                          <p:spTgt spid="14"/>
                                        </p:tgtEl>
                                        <p:attrNameLst>
                                          <p:attrName>ppt_x</p:attrName>
                                        </p:attrNameLst>
                                      </p:cBhvr>
                                      <p:tavLst>
                                        <p:tav tm="0">
                                          <p:val>
                                            <p:strVal val="#ppt_x"/>
                                          </p:val>
                                        </p:tav>
                                        <p:tav tm="100000">
                                          <p:val>
                                            <p:strVal val="#ppt_x"/>
                                          </p:val>
                                        </p:tav>
                                      </p:tavLst>
                                    </p:anim>
                                    <p:anim calcmode="lin" valueType="num">
                                      <p:cBhvr>
                                        <p:cTn id="59"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E80E42-6CB2-4577-A18E-012B46C497C8}"/>
              </a:ext>
            </a:extLst>
          </p:cNvPr>
          <p:cNvGrpSpPr/>
          <p:nvPr/>
        </p:nvGrpSpPr>
        <p:grpSpPr>
          <a:xfrm>
            <a:off x="293625" y="986440"/>
            <a:ext cx="3138905" cy="5809934"/>
            <a:chOff x="2803371" y="1686878"/>
            <a:chExt cx="3252503" cy="5455120"/>
          </a:xfrm>
        </p:grpSpPr>
        <p:sp>
          <p:nvSpPr>
            <p:cNvPr id="6" name="Rectangle: Rounded Corners 5">
              <a:extLst>
                <a:ext uri="{FF2B5EF4-FFF2-40B4-BE49-F238E27FC236}">
                  <a16:creationId xmlns:a16="http://schemas.microsoft.com/office/drawing/2014/main" id="{980A0ED1-3BF5-4886-BBE3-54CC639F8E9F}"/>
                </a:ext>
              </a:extLst>
            </p:cNvPr>
            <p:cNvSpPr/>
            <p:nvPr/>
          </p:nvSpPr>
          <p:spPr>
            <a:xfrm>
              <a:off x="2803371" y="1686878"/>
              <a:ext cx="2631026" cy="5206939"/>
            </a:xfrm>
            <a:prstGeom prst="roundRect">
              <a:avLst>
                <a:gd name="adj" fmla="val 31581"/>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D77E14-3053-42F9-997A-217895A483A8}"/>
                </a:ext>
              </a:extLst>
            </p:cNvPr>
            <p:cNvSpPr/>
            <p:nvPr/>
          </p:nvSpPr>
          <p:spPr>
            <a:xfrm>
              <a:off x="3111217" y="1810306"/>
              <a:ext cx="2944657" cy="5331692"/>
            </a:xfrm>
            <a:prstGeom prst="rect">
              <a:avLst/>
            </a:prstGeom>
          </p:spPr>
          <p:txBody>
            <a:bodyPr wrap="square">
              <a:spAutoFit/>
            </a:bodyPr>
            <a:lstStyle/>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Đã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ngủ</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rồi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sz="1600" dirty="0">
                  <a:latin typeface="Times New Roman" panose="02020603050405020304" pitchFamily="18" charset="0"/>
                  <a:ea typeface="Kaufmann" panose="020B0500000000000000" pitchFamily="34" charset="0"/>
                  <a:cs typeface="Times New Roman" panose="02020603050405020304" pitchFamily="18" charset="0"/>
                </a:rPr>
                <a:t>Tao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ngủ</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đâu</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Mà</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mày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ngủ</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Bà</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tao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vừa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đến</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đó</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Muốn</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có</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mấy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lá</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a:latin typeface="Times New Roman" panose="02020603050405020304" pitchFamily="18" charset="0"/>
                  <a:ea typeface="Kaufmann" panose="020B0500000000000000" pitchFamily="34" charset="0"/>
                  <a:cs typeface="Times New Roman" panose="02020603050405020304" pitchFamily="18" charset="0"/>
                </a:rPr>
                <a:t>Tao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không</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phải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ai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đâu</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Đánh</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thức</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mày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để</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hái</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ơi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hãy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tỉnh</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lại</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br>
                <a:rPr lang="en-US" sz="1600" dirty="0">
                  <a:latin typeface="Times New Roman" panose="02020603050405020304" pitchFamily="18" charset="0"/>
                  <a:ea typeface="Kaufmann" panose="020B0500000000000000" pitchFamily="34" charset="0"/>
                  <a:cs typeface="Times New Roman" panose="02020603050405020304" pitchFamily="18" charset="0"/>
                </a:rPr>
              </a:br>
              <a:r>
                <a:rPr lang="en-US" sz="1600" dirty="0" err="1">
                  <a:latin typeface="Times New Roman" panose="02020603050405020304" pitchFamily="18" charset="0"/>
                  <a:ea typeface="Kaufmann" panose="020B0500000000000000" pitchFamily="34" charset="0"/>
                  <a:cs typeface="Times New Roman" panose="02020603050405020304" pitchFamily="18" charset="0"/>
                </a:rPr>
                <a:t>Mở</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mắt</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xanh</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ra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nào</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Lá</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nào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muốn</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cho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tao</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Thì</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mày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chìa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ra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nhé</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Tay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tao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hái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rất</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nhẹ</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Không</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làm</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mày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đau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đâu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400050" algn="l"/>
                </a:tabLst>
              </a:pP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Đã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dậy</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chưa</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hả</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sz="1600" dirty="0">
                  <a:latin typeface="Times New Roman" panose="02020603050405020304" pitchFamily="18" charset="0"/>
                  <a:ea typeface="Kaufmann" panose="020B0500000000000000" pitchFamily="34" charset="0"/>
                  <a:cs typeface="Times New Roman" panose="02020603050405020304" pitchFamily="18" charset="0"/>
                </a:rPr>
                <a:t>Tao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hái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vài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lá</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nhé</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a:latin typeface="Times New Roman" panose="02020603050405020304" pitchFamily="18" charset="0"/>
                  <a:ea typeface="Kaufmann" panose="020B0500000000000000" pitchFamily="34" charset="0"/>
                  <a:cs typeface="Times New Roman" panose="02020603050405020304" pitchFamily="18" charset="0"/>
                </a:rPr>
                <a:t>Cho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bà</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và</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cho</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mẹ</a:t>
              </a:r>
              <a:endParaRPr lang="en-US" sz="1600"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sz="1600" dirty="0" err="1">
                  <a:latin typeface="Times New Roman" panose="02020603050405020304" pitchFamily="18" charset="0"/>
                  <a:ea typeface="Kaufmann" panose="020B0500000000000000" pitchFamily="34" charset="0"/>
                  <a:cs typeface="Times New Roman" panose="02020603050405020304" pitchFamily="18" charset="0"/>
                </a:rPr>
                <a:t>Đừng</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lụi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đi</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trầu</a:t>
              </a:r>
              <a:r>
                <a:rPr lang="en-US" sz="1600" dirty="0">
                  <a:latin typeface="Times New Roman" panose="02020603050405020304" pitchFamily="18" charset="0"/>
                  <a:ea typeface="Kaufmann" panose="020B0500000000000000" pitchFamily="34" charset="0"/>
                  <a:cs typeface="Times New Roman" panose="02020603050405020304" pitchFamily="18" charset="0"/>
                </a:rPr>
                <a:t> </a:t>
              </a:r>
              <a:r>
                <a:rPr lang="en-US" sz="1600" dirty="0" err="1">
                  <a:latin typeface="Times New Roman" panose="02020603050405020304" pitchFamily="18" charset="0"/>
                  <a:ea typeface="Kaufmann" panose="020B0500000000000000" pitchFamily="34" charset="0"/>
                  <a:cs typeface="Times New Roman" panose="02020603050405020304" pitchFamily="18" charset="0"/>
                </a:rPr>
                <a:t>ơi</a:t>
              </a:r>
              <a:r>
                <a:rPr lang="en-US" sz="1600"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endParaRPr lang="en-US" sz="1400" dirty="0" err="1">
                <a:solidFill>
                  <a:srgbClr val="C00000"/>
                </a:solidFill>
                <a:latin typeface="SVN-Segoe Print" panose="020B0606040200020203" pitchFamily="34" charset="0"/>
                <a:ea typeface="Kaufmann" panose="020B0500000000000000" pitchFamily="34" charset="0"/>
                <a:cs typeface="Kaufmann" panose="020B0500000000000000" pitchFamily="34" charset="0"/>
              </a:endParaRPr>
            </a:p>
          </p:txBody>
        </p:sp>
      </p:grpSp>
      <p:grpSp>
        <p:nvGrpSpPr>
          <p:cNvPr id="8" name="Group 7">
            <a:extLst>
              <a:ext uri="{FF2B5EF4-FFF2-40B4-BE49-F238E27FC236}">
                <a16:creationId xmlns:a16="http://schemas.microsoft.com/office/drawing/2014/main" id="{C7E7006D-14D0-4A86-A1C1-4B41919283A5}"/>
              </a:ext>
            </a:extLst>
          </p:cNvPr>
          <p:cNvGrpSpPr/>
          <p:nvPr/>
        </p:nvGrpSpPr>
        <p:grpSpPr>
          <a:xfrm>
            <a:off x="321716" y="269805"/>
            <a:ext cx="6562398" cy="655169"/>
            <a:chOff x="321716" y="269805"/>
            <a:chExt cx="5661073" cy="655169"/>
          </a:xfrm>
        </p:grpSpPr>
        <p:sp>
          <p:nvSpPr>
            <p:cNvPr id="18" name="矩形 70">
              <a:extLst>
                <a:ext uri="{FF2B5EF4-FFF2-40B4-BE49-F238E27FC236}">
                  <a16:creationId xmlns:a16="http://schemas.microsoft.com/office/drawing/2014/main" id="{251D0E13-513B-403B-BEB5-DDCC4085D622}"/>
                </a:ext>
              </a:extLst>
            </p:cNvPr>
            <p:cNvSpPr/>
            <p:nvPr/>
          </p:nvSpPr>
          <p:spPr>
            <a:xfrm>
              <a:off x="321716" y="269805"/>
              <a:ext cx="5246291" cy="655169"/>
            </a:xfrm>
            <a:prstGeom prst="rect">
              <a:avLst/>
            </a:prstGeom>
            <a:solidFill>
              <a:srgbClr val="92D05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1" name="TextBox 30">
              <a:extLst>
                <a:ext uri="{FF2B5EF4-FFF2-40B4-BE49-F238E27FC236}">
                  <a16:creationId xmlns:a16="http://schemas.microsoft.com/office/drawing/2014/main" id="{E595F440-0FBF-41E7-A978-6460F5FD52DC}"/>
                </a:ext>
              </a:extLst>
            </p:cNvPr>
            <p:cNvSpPr txBox="1"/>
            <p:nvPr/>
          </p:nvSpPr>
          <p:spPr>
            <a:xfrm>
              <a:off x="375621" y="305001"/>
              <a:ext cx="5607168" cy="584775"/>
            </a:xfrm>
            <a:prstGeom prst="rect">
              <a:avLst/>
            </a:prstGeom>
            <a:noFill/>
          </p:spPr>
          <p:txBody>
            <a:bodyPr wrap="squar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sym typeface="+mn-lt"/>
                </a:rPr>
                <a:t>2.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Lời</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đánh</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thức</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trầu</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cậu</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bé</a:t>
              </a:r>
              <a:endParaRPr lang="en-US" altLang="zh-CN" sz="3200" b="1" dirty="0">
                <a:solidFill>
                  <a:srgbClr val="FF0000"/>
                </a:solidFill>
                <a:latin typeface="Times New Roman" panose="02020603050405020304" pitchFamily="18" charset="0"/>
                <a:cs typeface="Times New Roman" panose="02020603050405020304" pitchFamily="18" charset="0"/>
                <a:sym typeface="+mn-lt"/>
              </a:endParaRPr>
            </a:p>
          </p:txBody>
        </p:sp>
      </p:grpSp>
      <p:pic>
        <p:nvPicPr>
          <p:cNvPr id="19" name="Picture 18">
            <a:extLst>
              <a:ext uri="{FF2B5EF4-FFF2-40B4-BE49-F238E27FC236}">
                <a16:creationId xmlns:a16="http://schemas.microsoft.com/office/drawing/2014/main" id="{B1BE3ACE-7D46-49A5-9D5A-4F1720CB3FEC}"/>
              </a:ext>
            </a:extLst>
          </p:cNvPr>
          <p:cNvPicPr>
            <a:picLocks noChangeAspect="1"/>
          </p:cNvPicPr>
          <p:nvPr/>
        </p:nvPicPr>
        <p:blipFill>
          <a:blip r:embed="rId3">
            <a:duotone>
              <a:schemeClr val="accent2">
                <a:shade val="45000"/>
                <a:satMod val="135000"/>
              </a:schemeClr>
              <a:prstClr val="white"/>
            </a:duotone>
          </a:blip>
          <a:stretch>
            <a:fillRect/>
          </a:stretch>
        </p:blipFill>
        <p:spPr>
          <a:xfrm rot="18169283" flipV="1">
            <a:off x="2672419" y="2845835"/>
            <a:ext cx="1108332" cy="1112795"/>
          </a:xfrm>
          <a:prstGeom prst="rect">
            <a:avLst/>
          </a:prstGeom>
        </p:spPr>
      </p:pic>
      <p:grpSp>
        <p:nvGrpSpPr>
          <p:cNvPr id="20" name="Group 19">
            <a:extLst>
              <a:ext uri="{FF2B5EF4-FFF2-40B4-BE49-F238E27FC236}">
                <a16:creationId xmlns:a16="http://schemas.microsoft.com/office/drawing/2014/main" id="{1C0C7530-5711-4141-8519-5DAB911FC657}"/>
              </a:ext>
            </a:extLst>
          </p:cNvPr>
          <p:cNvGrpSpPr/>
          <p:nvPr/>
        </p:nvGrpSpPr>
        <p:grpSpPr>
          <a:xfrm flipH="1">
            <a:off x="3599559" y="2420412"/>
            <a:ext cx="8006922" cy="1115809"/>
            <a:chOff x="4983839" y="778417"/>
            <a:chExt cx="2427664" cy="874236"/>
          </a:xfrm>
        </p:grpSpPr>
        <p:pic>
          <p:nvPicPr>
            <p:cNvPr id="22" name="Picture 21">
              <a:extLst>
                <a:ext uri="{FF2B5EF4-FFF2-40B4-BE49-F238E27FC236}">
                  <a16:creationId xmlns:a16="http://schemas.microsoft.com/office/drawing/2014/main" id="{E3322A1A-EB65-4489-A4F1-EE8A1703B43F}"/>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778417"/>
              <a:ext cx="2268002" cy="874236"/>
            </a:xfrm>
            <a:prstGeom prst="rect">
              <a:avLst/>
            </a:prstGeom>
          </p:spPr>
        </p:pic>
        <p:sp>
          <p:nvSpPr>
            <p:cNvPr id="23" name="TextBox 22">
              <a:extLst>
                <a:ext uri="{FF2B5EF4-FFF2-40B4-BE49-F238E27FC236}">
                  <a16:creationId xmlns:a16="http://schemas.microsoft.com/office/drawing/2014/main" id="{A4FBE9BA-DE01-4481-AC13-7C45B0888AA2}"/>
                </a:ext>
              </a:extLst>
            </p:cNvPr>
            <p:cNvSpPr txBox="1"/>
            <p:nvPr/>
          </p:nvSpPr>
          <p:spPr>
            <a:xfrm rot="173295">
              <a:off x="4983839" y="905487"/>
              <a:ext cx="1976720" cy="409943"/>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F1B80E37-F748-4216-ADC8-F2C13CCD1245}"/>
              </a:ext>
            </a:extLst>
          </p:cNvPr>
          <p:cNvGrpSpPr/>
          <p:nvPr/>
        </p:nvGrpSpPr>
        <p:grpSpPr>
          <a:xfrm flipH="1">
            <a:off x="3884842" y="3682454"/>
            <a:ext cx="7558220" cy="1584763"/>
            <a:chOff x="5143501" y="850156"/>
            <a:chExt cx="2268002" cy="802497"/>
          </a:xfrm>
        </p:grpSpPr>
        <p:pic>
          <p:nvPicPr>
            <p:cNvPr id="30" name="Picture 29">
              <a:extLst>
                <a:ext uri="{FF2B5EF4-FFF2-40B4-BE49-F238E27FC236}">
                  <a16:creationId xmlns:a16="http://schemas.microsoft.com/office/drawing/2014/main" id="{F4D6D807-A5D0-4D99-8A72-4683E623F2F4}"/>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t="24935" b="28355"/>
            <a:stretch/>
          </p:blipFill>
          <p:spPr>
            <a:xfrm>
              <a:off x="5143501" y="850156"/>
              <a:ext cx="2268002" cy="802497"/>
            </a:xfrm>
            <a:prstGeom prst="rect">
              <a:avLst/>
            </a:prstGeom>
          </p:spPr>
        </p:pic>
        <p:sp>
          <p:nvSpPr>
            <p:cNvPr id="32" name="TextBox 31">
              <a:extLst>
                <a:ext uri="{FF2B5EF4-FFF2-40B4-BE49-F238E27FC236}">
                  <a16:creationId xmlns:a16="http://schemas.microsoft.com/office/drawing/2014/main" id="{5FCA6948-32C7-48CB-AB44-E457D8C9C7B8}"/>
                </a:ext>
              </a:extLst>
            </p:cNvPr>
            <p:cNvSpPr txBox="1"/>
            <p:nvPr/>
          </p:nvSpPr>
          <p:spPr>
            <a:xfrm>
              <a:off x="5172753" y="994719"/>
              <a:ext cx="1813967" cy="621297"/>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pic>
        <p:nvPicPr>
          <p:cNvPr id="37" name="Picture 36">
            <a:extLst>
              <a:ext uri="{FF2B5EF4-FFF2-40B4-BE49-F238E27FC236}">
                <a16:creationId xmlns:a16="http://schemas.microsoft.com/office/drawing/2014/main" id="{AD63FC56-AF9C-436D-846E-A942E1EC9A22}"/>
              </a:ext>
            </a:extLst>
          </p:cNvPr>
          <p:cNvPicPr>
            <a:picLocks noChangeAspect="1"/>
          </p:cNvPicPr>
          <p:nvPr/>
        </p:nvPicPr>
        <p:blipFill>
          <a:blip r:embed="rId5">
            <a:duotone>
              <a:schemeClr val="accent2">
                <a:shade val="45000"/>
                <a:satMod val="135000"/>
              </a:schemeClr>
              <a:prstClr val="white"/>
            </a:duotone>
          </a:blip>
          <a:stretch>
            <a:fillRect/>
          </a:stretch>
        </p:blipFill>
        <p:spPr>
          <a:xfrm rot="20583558">
            <a:off x="2760662" y="4085687"/>
            <a:ext cx="1068130" cy="543788"/>
          </a:xfrm>
          <a:prstGeom prst="rect">
            <a:avLst/>
          </a:prstGeom>
        </p:spPr>
      </p:pic>
      <p:grpSp>
        <p:nvGrpSpPr>
          <p:cNvPr id="13" name="Group 12">
            <a:extLst>
              <a:ext uri="{FF2B5EF4-FFF2-40B4-BE49-F238E27FC236}">
                <a16:creationId xmlns:a16="http://schemas.microsoft.com/office/drawing/2014/main" id="{70FAB416-C490-41D8-963B-DCABF7924D21}"/>
              </a:ext>
            </a:extLst>
          </p:cNvPr>
          <p:cNvGrpSpPr/>
          <p:nvPr/>
        </p:nvGrpSpPr>
        <p:grpSpPr>
          <a:xfrm>
            <a:off x="3978068" y="986440"/>
            <a:ext cx="7917306" cy="5129770"/>
            <a:chOff x="4384437" y="3706237"/>
            <a:chExt cx="5444246" cy="3346576"/>
          </a:xfrm>
        </p:grpSpPr>
        <p:pic>
          <p:nvPicPr>
            <p:cNvPr id="42" name="Picture 41">
              <a:extLst>
                <a:ext uri="{FF2B5EF4-FFF2-40B4-BE49-F238E27FC236}">
                  <a16:creationId xmlns:a16="http://schemas.microsoft.com/office/drawing/2014/main" id="{B9712A5B-C955-4C1F-A236-EA76B442C965}"/>
                </a:ext>
              </a:extLst>
            </p:cNvPr>
            <p:cNvPicPr>
              <a:picLocks noChangeAspect="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t="18411" b="16244"/>
            <a:stretch/>
          </p:blipFill>
          <p:spPr>
            <a:xfrm flipH="1" flipV="1">
              <a:off x="4384437" y="3706237"/>
              <a:ext cx="5444246" cy="3082367"/>
            </a:xfrm>
            <a:prstGeom prst="rect">
              <a:avLst/>
            </a:prstGeom>
          </p:spPr>
        </p:pic>
        <p:sp>
          <p:nvSpPr>
            <p:cNvPr id="43" name="文本框 9">
              <a:extLst>
                <a:ext uri="{FF2B5EF4-FFF2-40B4-BE49-F238E27FC236}">
                  <a16:creationId xmlns:a16="http://schemas.microsoft.com/office/drawing/2014/main" id="{3C5667DE-7433-4367-8827-5E1DEBE82B0B}"/>
                </a:ext>
              </a:extLst>
            </p:cNvPr>
            <p:cNvSpPr txBox="1"/>
            <p:nvPr/>
          </p:nvSpPr>
          <p:spPr>
            <a:xfrm>
              <a:off x="4973434" y="4634360"/>
              <a:ext cx="4050674" cy="2418453"/>
            </a:xfrm>
            <a:prstGeom prst="rect">
              <a:avLst/>
            </a:prstGeom>
            <a:noFill/>
          </p:spPr>
          <p:txBody>
            <a:bodyPr wrap="square" rtlCol="0">
              <a:spAutoFit/>
            </a:bodyPr>
            <a:lstStyle/>
            <a:p>
              <a:pPr algn="ctr"/>
              <a:r>
                <a:rPr lang="vi-VN" altLang="zh-CN" sz="3200" b="1" dirty="0" smtClean="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Khi đánh thức trầu, cậu bé dường như không chỉ tin rằng trầu có thể nghe được lời mình nói mà còn muốn trầu nhìn thấy mình nữa. Các chi tiết nào cho em biết điều đó?</a:t>
              </a:r>
            </a:p>
            <a:p>
              <a:pPr algn="ctr"/>
              <a:endParaRPr lang="vi-VN" altLang="zh-CN" sz="32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grpSp>
      <p:sp>
        <p:nvSpPr>
          <p:cNvPr id="2" name="Rectangle: Rounded Corners 1">
            <a:extLst>
              <a:ext uri="{FF2B5EF4-FFF2-40B4-BE49-F238E27FC236}">
                <a16:creationId xmlns:a16="http://schemas.microsoft.com/office/drawing/2014/main" id="{F5EFC244-5990-4822-BD7F-ADC4B9619CA2}"/>
              </a:ext>
            </a:extLst>
          </p:cNvPr>
          <p:cNvSpPr/>
          <p:nvPr/>
        </p:nvSpPr>
        <p:spPr>
          <a:xfrm>
            <a:off x="567983" y="3443152"/>
            <a:ext cx="2137187" cy="43076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67945466-EC19-40C9-BABF-88B97401339F}"/>
              </a:ext>
            </a:extLst>
          </p:cNvPr>
          <p:cNvSpPr/>
          <p:nvPr/>
        </p:nvSpPr>
        <p:spPr>
          <a:xfrm>
            <a:off x="465661" y="4537337"/>
            <a:ext cx="2341829" cy="47191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6E5C5BF8-D3AA-46DC-8990-B245BCE35698}"/>
              </a:ext>
            </a:extLst>
          </p:cNvPr>
          <p:cNvSpPr/>
          <p:nvPr/>
        </p:nvSpPr>
        <p:spPr>
          <a:xfrm>
            <a:off x="590719" y="6178561"/>
            <a:ext cx="1918145" cy="27183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DD39969A-76AB-48F4-9E88-AE27EDEDCCC3}"/>
              </a:ext>
            </a:extLst>
          </p:cNvPr>
          <p:cNvPicPr>
            <a:picLocks noChangeAspect="1"/>
          </p:cNvPicPr>
          <p:nvPr/>
        </p:nvPicPr>
        <p:blipFill>
          <a:blip r:embed="rId5">
            <a:duotone>
              <a:schemeClr val="accent2">
                <a:shade val="45000"/>
                <a:satMod val="135000"/>
              </a:schemeClr>
              <a:prstClr val="white"/>
            </a:duotone>
          </a:blip>
          <a:stretch>
            <a:fillRect/>
          </a:stretch>
        </p:blipFill>
        <p:spPr>
          <a:xfrm rot="18168916" flipV="1">
            <a:off x="2127510" y="5222063"/>
            <a:ext cx="2501367" cy="400367"/>
          </a:xfrm>
          <a:prstGeom prst="rect">
            <a:avLst/>
          </a:prstGeom>
        </p:spPr>
      </p:pic>
    </p:spTree>
    <p:extLst>
      <p:ext uri="{BB962C8B-B14F-4D97-AF65-F5344CB8AC3E}">
        <p14:creationId xmlns:p14="http://schemas.microsoft.com/office/powerpoint/2010/main" val="1746842472"/>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par>
                                <p:cTn id="37" presetID="14" presetClass="exit" presetSubtype="10" fill="hold" nodeType="withEffect">
                                  <p:stCondLst>
                                    <p:cond delay="0"/>
                                  </p:stCondLst>
                                  <p:childTnLst>
                                    <p:animEffect transition="out" filter="randombar(horizontal)">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E80E42-6CB2-4577-A18E-012B46C497C8}"/>
              </a:ext>
            </a:extLst>
          </p:cNvPr>
          <p:cNvGrpSpPr/>
          <p:nvPr/>
        </p:nvGrpSpPr>
        <p:grpSpPr>
          <a:xfrm>
            <a:off x="171155" y="593642"/>
            <a:ext cx="2982327" cy="6258391"/>
            <a:chOff x="2751063" y="1390744"/>
            <a:chExt cx="2982327" cy="6258391"/>
          </a:xfrm>
        </p:grpSpPr>
        <p:sp>
          <p:nvSpPr>
            <p:cNvPr id="6" name="Rectangle: Rounded Corners 5">
              <a:extLst>
                <a:ext uri="{FF2B5EF4-FFF2-40B4-BE49-F238E27FC236}">
                  <a16:creationId xmlns:a16="http://schemas.microsoft.com/office/drawing/2014/main" id="{980A0ED1-3BF5-4886-BBE3-54CC639F8E9F}"/>
                </a:ext>
              </a:extLst>
            </p:cNvPr>
            <p:cNvSpPr/>
            <p:nvPr/>
          </p:nvSpPr>
          <p:spPr>
            <a:xfrm>
              <a:off x="2751063" y="1390744"/>
              <a:ext cx="2631026" cy="6107604"/>
            </a:xfrm>
            <a:prstGeom prst="roundRect">
              <a:avLst>
                <a:gd name="adj" fmla="val 31581"/>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2D77E14-3053-42F9-997A-217895A483A8}"/>
                </a:ext>
              </a:extLst>
            </p:cNvPr>
            <p:cNvSpPr/>
            <p:nvPr/>
          </p:nvSpPr>
          <p:spPr>
            <a:xfrm>
              <a:off x="3102364" y="1424354"/>
              <a:ext cx="2631026" cy="6224781"/>
            </a:xfrm>
            <a:prstGeom prst="rect">
              <a:avLst/>
            </a:prstGeom>
          </p:spPr>
          <p:txBody>
            <a:bodyPr wrap="square">
              <a:spAutoFit/>
            </a:bodyPr>
            <a:lstStyle/>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Đã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ngủ</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rồi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dirty="0">
                  <a:latin typeface="Times New Roman" panose="02020603050405020304" pitchFamily="18" charset="0"/>
                  <a:ea typeface="Kaufmann" panose="020B0500000000000000" pitchFamily="34" charset="0"/>
                  <a:cs typeface="Times New Roman" panose="02020603050405020304" pitchFamily="18" charset="0"/>
                </a:rPr>
                <a:t>Tao </a:t>
              </a:r>
              <a:r>
                <a:rPr lang="en-US" dirty="0" err="1">
                  <a:latin typeface="Times New Roman" panose="02020603050405020304" pitchFamily="18" charset="0"/>
                  <a:ea typeface="Kaufmann" panose="020B0500000000000000" pitchFamily="34" charset="0"/>
                  <a:cs typeface="Times New Roman" panose="02020603050405020304" pitchFamily="18" charset="0"/>
                </a:rPr>
                <a:t>đã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ngủ</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đâu</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Mà</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mày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ngủ</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Bà</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tao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vừa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đến</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đó</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Muốn</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có</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mấy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lá</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a:latin typeface="Times New Roman" panose="02020603050405020304" pitchFamily="18" charset="0"/>
                  <a:ea typeface="Kaufmann" panose="020B0500000000000000" pitchFamily="34" charset="0"/>
                  <a:cs typeface="Times New Roman" panose="02020603050405020304" pitchFamily="18" charset="0"/>
                </a:rPr>
                <a:t>Tao </a:t>
              </a:r>
              <a:r>
                <a:rPr lang="en-US" dirty="0" err="1">
                  <a:latin typeface="Times New Roman" panose="02020603050405020304" pitchFamily="18" charset="0"/>
                  <a:ea typeface="Kaufmann" panose="020B0500000000000000" pitchFamily="34" charset="0"/>
                  <a:cs typeface="Times New Roman" panose="02020603050405020304" pitchFamily="18" charset="0"/>
                </a:rPr>
                <a:t>không</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phải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ai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đâu</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Đánh</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thức</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mày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để</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hái</a:t>
              </a:r>
              <a:r>
                <a:rPr lang="en-US"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ơi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hãy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tỉnh</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lại</a:t>
              </a:r>
              <a:r>
                <a:rPr lang="en-US" dirty="0">
                  <a:latin typeface="Times New Roman" panose="02020603050405020304" pitchFamily="18" charset="0"/>
                  <a:ea typeface="Kaufmann" panose="020B0500000000000000" pitchFamily="34" charset="0"/>
                  <a:cs typeface="Times New Roman" panose="02020603050405020304" pitchFamily="18" charset="0"/>
                </a:rPr>
                <a:t>!</a:t>
              </a:r>
              <a:br>
                <a:rPr lang="en-US" dirty="0">
                  <a:latin typeface="Times New Roman" panose="02020603050405020304" pitchFamily="18" charset="0"/>
                  <a:ea typeface="Kaufmann" panose="020B0500000000000000" pitchFamily="34" charset="0"/>
                  <a:cs typeface="Times New Roman" panose="02020603050405020304" pitchFamily="18" charset="0"/>
                </a:rPr>
              </a:br>
              <a:r>
                <a:rPr lang="en-US" dirty="0" err="1">
                  <a:latin typeface="Times New Roman" panose="02020603050405020304" pitchFamily="18" charset="0"/>
                  <a:ea typeface="Kaufmann" panose="020B0500000000000000" pitchFamily="34" charset="0"/>
                  <a:cs typeface="Times New Roman" panose="02020603050405020304" pitchFamily="18" charset="0"/>
                </a:rPr>
                <a:t>Mở</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mắt</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xanh</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ra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nào</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Lá</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nào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muốn</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cho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tao</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Thì</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mày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chìa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ra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nhé</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Tay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tao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hái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rất</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nhẹ</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Không</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làm</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mày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đau</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đâu</a:t>
              </a:r>
              <a:r>
                <a:rPr lang="en-US" dirty="0">
                  <a:latin typeface="Times New Roman" panose="02020603050405020304" pitchFamily="18" charset="0"/>
                  <a:ea typeface="Kaufmann" panose="020B0500000000000000" pitchFamily="34" charset="0"/>
                  <a:cs typeface="Times New Roman" panose="02020603050405020304" pitchFamily="18" charset="0"/>
                </a:rPr>
                <a:t> …</a:t>
              </a:r>
            </a:p>
            <a:p>
              <a:pPr>
                <a:spcBef>
                  <a:spcPts val="300"/>
                </a:spcBef>
                <a:tabLst>
                  <a:tab pos="400050" algn="l"/>
                </a:tabLst>
              </a:pPr>
              <a:r>
                <a:rPr lang="en-US" dirty="0" err="1" smtClean="0">
                  <a:latin typeface="Times New Roman" panose="02020603050405020304" pitchFamily="18" charset="0"/>
                  <a:ea typeface="Kaufmann" panose="020B0500000000000000" pitchFamily="34" charset="0"/>
                  <a:cs typeface="Times New Roman" panose="02020603050405020304" pitchFamily="18" charset="0"/>
                </a:rPr>
                <a:t>Đã</a:t>
              </a:r>
              <a:r>
                <a:rPr lang="en-US" dirty="0" smtClean="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dậy</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chưa</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hả</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r>
                <a:rPr lang="en-US" dirty="0">
                  <a:latin typeface="Times New Roman" panose="02020603050405020304" pitchFamily="18" charset="0"/>
                  <a:ea typeface="Kaufmann" panose="020B0500000000000000" pitchFamily="34" charset="0"/>
                  <a:cs typeface="Times New Roman" panose="02020603050405020304" pitchFamily="18" charset="0"/>
                </a:rPr>
                <a:t>Tao </a:t>
              </a:r>
              <a:r>
                <a:rPr lang="en-US" dirty="0" err="1">
                  <a:latin typeface="Times New Roman" panose="02020603050405020304" pitchFamily="18" charset="0"/>
                  <a:ea typeface="Kaufmann" panose="020B0500000000000000" pitchFamily="34" charset="0"/>
                  <a:cs typeface="Times New Roman" panose="02020603050405020304" pitchFamily="18" charset="0"/>
                </a:rPr>
                <a:t>hái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vài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lá</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nhé</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a:latin typeface="Times New Roman" panose="02020603050405020304" pitchFamily="18" charset="0"/>
                  <a:ea typeface="Kaufmann" panose="020B0500000000000000" pitchFamily="34" charset="0"/>
                  <a:cs typeface="Times New Roman" panose="02020603050405020304" pitchFamily="18" charset="0"/>
                </a:rPr>
                <a:t>Cho </a:t>
              </a:r>
              <a:r>
                <a:rPr lang="en-US" dirty="0" err="1">
                  <a:latin typeface="Times New Roman" panose="02020603050405020304" pitchFamily="18" charset="0"/>
                  <a:ea typeface="Kaufmann" panose="020B0500000000000000" pitchFamily="34" charset="0"/>
                  <a:cs typeface="Times New Roman" panose="02020603050405020304" pitchFamily="18" charset="0"/>
                </a:rPr>
                <a:t>bà</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và</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cho</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mẹ</a:t>
              </a:r>
              <a:endParaRPr lang="en-US" dirty="0">
                <a:latin typeface="Times New Roman" panose="02020603050405020304" pitchFamily="18" charset="0"/>
                <a:ea typeface="Kaufmann" panose="020B0500000000000000" pitchFamily="34" charset="0"/>
                <a:cs typeface="Times New Roman" panose="02020603050405020304" pitchFamily="18" charset="0"/>
              </a:endParaRPr>
            </a:p>
            <a:p>
              <a:pPr>
                <a:spcBef>
                  <a:spcPts val="300"/>
                </a:spcBef>
                <a:tabLst>
                  <a:tab pos="400050" algn="l"/>
                </a:tabLst>
              </a:pPr>
              <a:r>
                <a:rPr lang="en-US" dirty="0" err="1">
                  <a:latin typeface="Times New Roman" panose="02020603050405020304" pitchFamily="18" charset="0"/>
                  <a:ea typeface="Kaufmann" panose="020B0500000000000000" pitchFamily="34" charset="0"/>
                  <a:cs typeface="Times New Roman" panose="02020603050405020304" pitchFamily="18" charset="0"/>
                </a:rPr>
                <a:t>Đừng</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lụi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đi</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trầu</a:t>
              </a:r>
              <a:r>
                <a:rPr lang="en-US" dirty="0">
                  <a:latin typeface="Times New Roman" panose="02020603050405020304" pitchFamily="18" charset="0"/>
                  <a:ea typeface="Kaufmann" panose="020B0500000000000000" pitchFamily="34" charset="0"/>
                  <a:cs typeface="Times New Roman" panose="02020603050405020304" pitchFamily="18" charset="0"/>
                </a:rPr>
                <a:t> </a:t>
              </a:r>
              <a:r>
                <a:rPr lang="en-US" dirty="0" err="1">
                  <a:latin typeface="Times New Roman" panose="02020603050405020304" pitchFamily="18" charset="0"/>
                  <a:ea typeface="Kaufmann" panose="020B0500000000000000" pitchFamily="34" charset="0"/>
                  <a:cs typeface="Times New Roman" panose="02020603050405020304" pitchFamily="18" charset="0"/>
                </a:rPr>
                <a:t>ơi</a:t>
              </a:r>
              <a:r>
                <a:rPr lang="en-US" dirty="0">
                  <a:latin typeface="Times New Roman" panose="02020603050405020304" pitchFamily="18" charset="0"/>
                  <a:ea typeface="Kaufmann" panose="020B0500000000000000" pitchFamily="34" charset="0"/>
                  <a:cs typeface="Times New Roman" panose="02020603050405020304" pitchFamily="18" charset="0"/>
                </a:rPr>
                <a:t>!</a:t>
              </a:r>
            </a:p>
            <a:p>
              <a:pPr>
                <a:spcBef>
                  <a:spcPts val="300"/>
                </a:spcBef>
                <a:tabLst>
                  <a:tab pos="400050" algn="l"/>
                </a:tabLst>
              </a:pPr>
              <a:endParaRPr lang="en-US" sz="1400" dirty="0" err="1">
                <a:solidFill>
                  <a:srgbClr val="C00000"/>
                </a:solidFill>
                <a:latin typeface="Times New Roman" panose="02020603050405020304" pitchFamily="18" charset="0"/>
                <a:ea typeface="Kaufmann" panose="020B0500000000000000" pitchFamily="34" charset="0"/>
                <a:cs typeface="Times New Roman" panose="02020603050405020304" pitchFamily="18" charset="0"/>
              </a:endParaRPr>
            </a:p>
          </p:txBody>
        </p:sp>
      </p:grpSp>
      <p:pic>
        <p:nvPicPr>
          <p:cNvPr id="37" name="Picture 36">
            <a:extLst>
              <a:ext uri="{FF2B5EF4-FFF2-40B4-BE49-F238E27FC236}">
                <a16:creationId xmlns:a16="http://schemas.microsoft.com/office/drawing/2014/main" id="{AD63FC56-AF9C-436D-846E-A942E1EC9A22}"/>
              </a:ext>
            </a:extLst>
          </p:cNvPr>
          <p:cNvPicPr>
            <a:picLocks noChangeAspect="1"/>
          </p:cNvPicPr>
          <p:nvPr/>
        </p:nvPicPr>
        <p:blipFill>
          <a:blip r:embed="rId3">
            <a:duotone>
              <a:schemeClr val="accent2">
                <a:shade val="45000"/>
                <a:satMod val="135000"/>
              </a:schemeClr>
              <a:prstClr val="white"/>
            </a:duotone>
          </a:blip>
          <a:stretch>
            <a:fillRect/>
          </a:stretch>
        </p:blipFill>
        <p:spPr>
          <a:xfrm>
            <a:off x="2760209" y="841579"/>
            <a:ext cx="1478276" cy="543788"/>
          </a:xfrm>
          <a:prstGeom prst="rect">
            <a:avLst/>
          </a:prstGeom>
        </p:spPr>
      </p:pic>
      <p:grpSp>
        <p:nvGrpSpPr>
          <p:cNvPr id="13" name="Group 12">
            <a:extLst>
              <a:ext uri="{FF2B5EF4-FFF2-40B4-BE49-F238E27FC236}">
                <a16:creationId xmlns:a16="http://schemas.microsoft.com/office/drawing/2014/main" id="{70FAB416-C490-41D8-963B-DCABF7924D21}"/>
              </a:ext>
            </a:extLst>
          </p:cNvPr>
          <p:cNvGrpSpPr/>
          <p:nvPr/>
        </p:nvGrpSpPr>
        <p:grpSpPr>
          <a:xfrm>
            <a:off x="5540321" y="2502952"/>
            <a:ext cx="4796603" cy="2596849"/>
            <a:chOff x="4384435" y="3940724"/>
            <a:chExt cx="4796603" cy="2596849"/>
          </a:xfrm>
        </p:grpSpPr>
        <p:pic>
          <p:nvPicPr>
            <p:cNvPr id="42" name="Picture 41">
              <a:extLst>
                <a:ext uri="{FF2B5EF4-FFF2-40B4-BE49-F238E27FC236}">
                  <a16:creationId xmlns:a16="http://schemas.microsoft.com/office/drawing/2014/main" id="{B9712A5B-C955-4C1F-A236-EA76B442C965}"/>
                </a:ext>
              </a:extLst>
            </p:cNvPr>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t="15616" b="17008"/>
            <a:stretch/>
          </p:blipFill>
          <p:spPr>
            <a:xfrm flipH="1" flipV="1">
              <a:off x="4384435" y="3940724"/>
              <a:ext cx="4796603" cy="2561506"/>
            </a:xfrm>
            <a:prstGeom prst="rect">
              <a:avLst/>
            </a:prstGeom>
          </p:spPr>
        </p:pic>
        <p:sp>
          <p:nvSpPr>
            <p:cNvPr id="43" name="文本框 9">
              <a:extLst>
                <a:ext uri="{FF2B5EF4-FFF2-40B4-BE49-F238E27FC236}">
                  <a16:creationId xmlns:a16="http://schemas.microsoft.com/office/drawing/2014/main" id="{3C5667DE-7433-4367-8827-5E1DEBE82B0B}"/>
                </a:ext>
              </a:extLst>
            </p:cNvPr>
            <p:cNvSpPr txBox="1"/>
            <p:nvPr/>
          </p:nvSpPr>
          <p:spPr>
            <a:xfrm>
              <a:off x="5114756" y="4537025"/>
              <a:ext cx="3327237" cy="2000548"/>
            </a:xfrm>
            <a:prstGeom prst="rect">
              <a:avLst/>
            </a:prstGeom>
            <a:noFill/>
          </p:spPr>
          <p:txBody>
            <a:bodyPr wrap="square" rtlCol="0">
              <a:spAutoFit/>
            </a:bodyPr>
            <a:lstStyle/>
            <a:p>
              <a:pPr algn="ct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Theo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em</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việc</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lặp</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lại</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các</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lời</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đánh</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thức</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trầu</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đã</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thể</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hiện</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tình</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cảm</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thế</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nào</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giữa</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cậu</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bé</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với</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dây</a:t>
              </a:r>
              <a:r>
                <a:rPr lang="en-US"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2800" b="1" dirty="0" err="1">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trầu</a:t>
              </a:r>
              <a:r>
                <a:rPr lang="en-US" altLang="zh-CN" sz="28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a:t>
              </a:r>
            </a:p>
          </p:txBody>
        </p:sp>
      </p:grpSp>
      <p:grpSp>
        <p:nvGrpSpPr>
          <p:cNvPr id="14" name="Group 13">
            <a:extLst>
              <a:ext uri="{FF2B5EF4-FFF2-40B4-BE49-F238E27FC236}">
                <a16:creationId xmlns:a16="http://schemas.microsoft.com/office/drawing/2014/main" id="{14F885F7-12CF-4A5C-A683-BC0826034A8E}"/>
              </a:ext>
            </a:extLst>
          </p:cNvPr>
          <p:cNvGrpSpPr/>
          <p:nvPr/>
        </p:nvGrpSpPr>
        <p:grpSpPr>
          <a:xfrm>
            <a:off x="4233879" y="928738"/>
            <a:ext cx="7627195" cy="1426321"/>
            <a:chOff x="7374894" y="3222680"/>
            <a:chExt cx="4376409" cy="1426321"/>
          </a:xfrm>
        </p:grpSpPr>
        <p:sp>
          <p:nvSpPr>
            <p:cNvPr id="71" name="矩形 70">
              <a:extLst>
                <a:ext uri="{FF2B5EF4-FFF2-40B4-BE49-F238E27FC236}">
                  <a16:creationId xmlns:a16="http://schemas.microsoft.com/office/drawing/2014/main" id="{C436C3D8-3A0A-4C66-88B0-6263A93697D0}"/>
                </a:ext>
              </a:extLst>
            </p:cNvPr>
            <p:cNvSpPr/>
            <p:nvPr/>
          </p:nvSpPr>
          <p:spPr>
            <a:xfrm>
              <a:off x="7374894" y="3222680"/>
              <a:ext cx="4376409" cy="1368889"/>
            </a:xfrm>
            <a:prstGeom prst="rect">
              <a:avLst/>
            </a:prstGeom>
            <a:solidFill>
              <a:schemeClr val="accent6">
                <a:lumMod val="40000"/>
                <a:lumOff val="60000"/>
                <a:alpha val="40000"/>
              </a:schemeClr>
            </a:solid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44" name="文本框 9">
              <a:extLst>
                <a:ext uri="{FF2B5EF4-FFF2-40B4-BE49-F238E27FC236}">
                  <a16:creationId xmlns:a16="http://schemas.microsoft.com/office/drawing/2014/main" id="{1593E024-BE77-4FF2-B8D1-77D2D9A93ECE}"/>
                </a:ext>
              </a:extLst>
            </p:cNvPr>
            <p:cNvSpPr txBox="1"/>
            <p:nvPr/>
          </p:nvSpPr>
          <p:spPr>
            <a:xfrm>
              <a:off x="7374894" y="3264006"/>
              <a:ext cx="4251491" cy="1384995"/>
            </a:xfrm>
            <a:prstGeom prst="rect">
              <a:avLst/>
            </a:prstGeom>
            <a:noFill/>
          </p:spPr>
          <p:txBody>
            <a:bodyPr wrap="square" rtlCol="0">
              <a:spAutoFit/>
            </a:bodyPr>
            <a:lstStyle/>
            <a:p>
              <a:pPr algn="ctr"/>
              <a:r>
                <a:rPr lang="vi-VN"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Lời </a:t>
              </a:r>
              <a:r>
                <a:rPr lang="en-US"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r>
                <a:rPr lang="vi-VN"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đánh thức trầu</a:t>
              </a:r>
              <a:r>
                <a:rPr lang="en-US"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r>
                <a:rPr lang="vi-VN" altLang="zh-CN" sz="2800"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của cậu bé đã thể hiện tình cảm yêu thương, trìu mến và sự thân thiết gần gũi như hai người bạn của cậu bé và trầu.</a:t>
              </a:r>
            </a:p>
          </p:txBody>
        </p:sp>
      </p:grpSp>
      <p:sp>
        <p:nvSpPr>
          <p:cNvPr id="33" name="Rectangle: Rounded Corners 32">
            <a:extLst>
              <a:ext uri="{FF2B5EF4-FFF2-40B4-BE49-F238E27FC236}">
                <a16:creationId xmlns:a16="http://schemas.microsoft.com/office/drawing/2014/main" id="{BEBD023F-B085-4F35-95E2-985491D32FD7}"/>
              </a:ext>
            </a:extLst>
          </p:cNvPr>
          <p:cNvSpPr/>
          <p:nvPr/>
        </p:nvSpPr>
        <p:spPr>
          <a:xfrm>
            <a:off x="474631" y="663888"/>
            <a:ext cx="2024074" cy="25704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53C1E469-11F9-49AC-A8F0-4BC9027424A5}"/>
              </a:ext>
            </a:extLst>
          </p:cNvPr>
          <p:cNvSpPr/>
          <p:nvPr/>
        </p:nvSpPr>
        <p:spPr>
          <a:xfrm>
            <a:off x="522455" y="3174274"/>
            <a:ext cx="2024074" cy="32982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CB35E70A-3B29-4F55-97C3-A25ED6E7C2BB}"/>
              </a:ext>
            </a:extLst>
          </p:cNvPr>
          <p:cNvSpPr/>
          <p:nvPr/>
        </p:nvSpPr>
        <p:spPr>
          <a:xfrm>
            <a:off x="574712" y="5304987"/>
            <a:ext cx="2171066" cy="25704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65ED2461-E015-487D-B98A-53FC5E3E3C54}"/>
              </a:ext>
            </a:extLst>
          </p:cNvPr>
          <p:cNvGrpSpPr/>
          <p:nvPr/>
        </p:nvGrpSpPr>
        <p:grpSpPr>
          <a:xfrm>
            <a:off x="3865153" y="1596668"/>
            <a:ext cx="8364648" cy="4789918"/>
            <a:chOff x="5973640" y="2296814"/>
            <a:chExt cx="6043267" cy="4789918"/>
          </a:xfrm>
        </p:grpSpPr>
        <p:pic>
          <p:nvPicPr>
            <p:cNvPr id="47" name="Picture 46">
              <a:extLst>
                <a:ext uri="{FF2B5EF4-FFF2-40B4-BE49-F238E27FC236}">
                  <a16:creationId xmlns:a16="http://schemas.microsoft.com/office/drawing/2014/main" id="{C0975A8D-361B-4477-A502-DC980B9A275A}"/>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flipV="1">
              <a:off x="5973640" y="2296814"/>
              <a:ext cx="6043267" cy="4789918"/>
            </a:xfrm>
            <a:prstGeom prst="rect">
              <a:avLst/>
            </a:prstGeom>
          </p:spPr>
        </p:pic>
        <p:sp>
          <p:nvSpPr>
            <p:cNvPr id="48" name="文本框 9">
              <a:extLst>
                <a:ext uri="{FF2B5EF4-FFF2-40B4-BE49-F238E27FC236}">
                  <a16:creationId xmlns:a16="http://schemas.microsoft.com/office/drawing/2014/main" id="{A59F3C8A-F6A1-475A-B19A-1151107C89A4}"/>
                </a:ext>
              </a:extLst>
            </p:cNvPr>
            <p:cNvSpPr txBox="1"/>
            <p:nvPr/>
          </p:nvSpPr>
          <p:spPr>
            <a:xfrm>
              <a:off x="6661140" y="4064018"/>
              <a:ext cx="4668265" cy="1938992"/>
            </a:xfrm>
            <a:prstGeom prst="rect">
              <a:avLst/>
            </a:prstGeom>
            <a:noFill/>
          </p:spPr>
          <p:txBody>
            <a:bodyPr wrap="square" rtlCol="0">
              <a:spAutoFit/>
            </a:bodyPr>
            <a:lstStyle/>
            <a:p>
              <a:pPr algn="ctr"/>
              <a:r>
                <a:rPr lang="vi-VN" altLang="zh-CN" sz="2400" b="1" dirty="0">
                  <a:solidFill>
                    <a:schemeClr val="bg1"/>
                  </a:solidFill>
                  <a:latin typeface="Times New Roman" panose="02020603050405020304" pitchFamily="18" charset="0"/>
                  <a:ea typeface="Kaufmann" panose="020B0500000000000000" pitchFamily="34" charset="0"/>
                  <a:cs typeface="Times New Roman" panose="02020603050405020304" pitchFamily="18" charset="0"/>
                  <a:sym typeface="+mn-lt"/>
                </a:rPr>
                <a:t>Theo em, vì sao mỗi khi muốn hái trầu vào ban đêm, cậu bé phải gọi cho trầu tỉnh ngủ rồi mới “hái vài lá”? Điều này cho thấy cách đối xử với cây cối trong vườn của người dân quê như thế nào? </a:t>
              </a:r>
            </a:p>
          </p:txBody>
        </p:sp>
      </p:grpSp>
      <p:grpSp>
        <p:nvGrpSpPr>
          <p:cNvPr id="52" name="Group 51">
            <a:extLst>
              <a:ext uri="{FF2B5EF4-FFF2-40B4-BE49-F238E27FC236}">
                <a16:creationId xmlns:a16="http://schemas.microsoft.com/office/drawing/2014/main" id="{3165C020-F784-4514-A347-83950AAC2B37}"/>
              </a:ext>
            </a:extLst>
          </p:cNvPr>
          <p:cNvGrpSpPr/>
          <p:nvPr/>
        </p:nvGrpSpPr>
        <p:grpSpPr>
          <a:xfrm>
            <a:off x="3754430" y="2426237"/>
            <a:ext cx="8234148" cy="1898682"/>
            <a:chOff x="7374893" y="3222680"/>
            <a:chExt cx="4376410" cy="1898682"/>
          </a:xfrm>
        </p:grpSpPr>
        <p:sp>
          <p:nvSpPr>
            <p:cNvPr id="53" name="矩形 70">
              <a:extLst>
                <a:ext uri="{FF2B5EF4-FFF2-40B4-BE49-F238E27FC236}">
                  <a16:creationId xmlns:a16="http://schemas.microsoft.com/office/drawing/2014/main" id="{E8A48918-091F-4814-98AF-9488DAF17E1F}"/>
                </a:ext>
              </a:extLst>
            </p:cNvPr>
            <p:cNvSpPr/>
            <p:nvPr/>
          </p:nvSpPr>
          <p:spPr>
            <a:xfrm>
              <a:off x="7374894" y="3222680"/>
              <a:ext cx="4376409" cy="1837126"/>
            </a:xfrm>
            <a:prstGeom prst="rect">
              <a:avLst/>
            </a:prstGeom>
            <a:solidFill>
              <a:schemeClr val="accent2">
                <a:lumMod val="40000"/>
                <a:lumOff val="60000"/>
                <a:alpha val="40000"/>
              </a:schemeClr>
            </a:solidFill>
            <a:ln w="127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54" name="文本框 9">
              <a:extLst>
                <a:ext uri="{FF2B5EF4-FFF2-40B4-BE49-F238E27FC236}">
                  <a16:creationId xmlns:a16="http://schemas.microsoft.com/office/drawing/2014/main" id="{045A6832-479E-485E-A750-B52EBD0FE221}"/>
                </a:ext>
              </a:extLst>
            </p:cNvPr>
            <p:cNvSpPr txBox="1"/>
            <p:nvPr/>
          </p:nvSpPr>
          <p:spPr>
            <a:xfrm>
              <a:off x="7374893" y="3305480"/>
              <a:ext cx="4376409" cy="1815882"/>
            </a:xfrm>
            <a:prstGeom prst="rect">
              <a:avLst/>
            </a:prstGeom>
            <a:noFill/>
          </p:spPr>
          <p:txBody>
            <a:bodyPr wrap="square" rtlCol="0">
              <a:spAutoFit/>
            </a:bodyPr>
            <a:lstStyle/>
            <a:p>
              <a:pPr algn="just"/>
              <a:r>
                <a:rPr lang="en-US" altLang="zh-CN" sz="2800" dirty="0">
                  <a:latin typeface="Times New Roman" panose="02020603050405020304" pitchFamily="18" charset="0"/>
                  <a:ea typeface="Kaufmann" panose="020B0500000000000000" pitchFamily="34" charset="0"/>
                  <a:cs typeface="Times New Roman" panose="02020603050405020304" pitchFamily="18" charset="0"/>
                  <a:sym typeface="+mn-lt"/>
                </a:rPr>
                <a:t>N</a:t>
              </a:r>
              <a:r>
                <a:rPr lang="vi-VN" altLang="zh-CN" sz="2800" dirty="0">
                  <a:latin typeface="Times New Roman" panose="02020603050405020304" pitchFamily="18" charset="0"/>
                  <a:ea typeface="Kaufmann" panose="020B0500000000000000" pitchFamily="34" charset="0"/>
                  <a:cs typeface="Times New Roman" panose="02020603050405020304" pitchFamily="18" charset="0"/>
                  <a:sym typeface="+mn-lt"/>
                </a:rPr>
                <a:t>gười dân quê vốn gắn bó với ruộng vườn cây cối, loài vật; hơn nữa mọi sản vật nuôi trồng đều thấm đẫm mồ hôi công sức của bản thân gia đình nên họ càng giàu lòng yêu quý, nâng niu loài vật. </a:t>
              </a:r>
            </a:p>
          </p:txBody>
        </p:sp>
      </p:grpSp>
      <p:grpSp>
        <p:nvGrpSpPr>
          <p:cNvPr id="56" name="Group 55">
            <a:extLst>
              <a:ext uri="{FF2B5EF4-FFF2-40B4-BE49-F238E27FC236}">
                <a16:creationId xmlns:a16="http://schemas.microsoft.com/office/drawing/2014/main" id="{2FC34347-1971-4FA9-8422-28E952C971A1}"/>
              </a:ext>
            </a:extLst>
          </p:cNvPr>
          <p:cNvGrpSpPr/>
          <p:nvPr/>
        </p:nvGrpSpPr>
        <p:grpSpPr>
          <a:xfrm>
            <a:off x="5390079" y="4293777"/>
            <a:ext cx="5888132" cy="2625085"/>
            <a:chOff x="4603104" y="5828699"/>
            <a:chExt cx="4796603" cy="2625085"/>
          </a:xfrm>
        </p:grpSpPr>
        <p:pic>
          <p:nvPicPr>
            <p:cNvPr id="57" name="Picture 56">
              <a:extLst>
                <a:ext uri="{FF2B5EF4-FFF2-40B4-BE49-F238E27FC236}">
                  <a16:creationId xmlns:a16="http://schemas.microsoft.com/office/drawing/2014/main" id="{C6C0E9A3-2142-4CF8-B3EF-6176A7D7A2A6}"/>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5900" b="15052"/>
            <a:stretch/>
          </p:blipFill>
          <p:spPr>
            <a:xfrm flipH="1" flipV="1">
              <a:off x="4603104" y="5828699"/>
              <a:ext cx="4796603" cy="2625085"/>
            </a:xfrm>
            <a:prstGeom prst="rect">
              <a:avLst/>
            </a:prstGeom>
          </p:spPr>
        </p:pic>
        <p:sp>
          <p:nvSpPr>
            <p:cNvPr id="58" name="文本框 9">
              <a:extLst>
                <a:ext uri="{FF2B5EF4-FFF2-40B4-BE49-F238E27FC236}">
                  <a16:creationId xmlns:a16="http://schemas.microsoft.com/office/drawing/2014/main" id="{82AD0B27-A09B-4612-9A97-ED6A9D0C437B}"/>
                </a:ext>
              </a:extLst>
            </p:cNvPr>
            <p:cNvSpPr txBox="1"/>
            <p:nvPr/>
          </p:nvSpPr>
          <p:spPr>
            <a:xfrm>
              <a:off x="5149909" y="6497791"/>
              <a:ext cx="3702994" cy="1815882"/>
            </a:xfrm>
            <a:prstGeom prst="rect">
              <a:avLst/>
            </a:prstGeom>
            <a:noFill/>
          </p:spPr>
          <p:txBody>
            <a:bodyPr wrap="square" rtlCol="0">
              <a:spAutoFit/>
            </a:bodyPr>
            <a:lstStyle/>
            <a:p>
              <a:pPr algn="ctr"/>
              <a:r>
                <a:rPr lang="en-US" altLang="zh-CN" sz="2800" dirty="0">
                  <a:latin typeface="Times New Roman" panose="02020603050405020304" pitchFamily="18" charset="0"/>
                  <a:ea typeface="Kaufmann" panose="020B0500000000000000" pitchFamily="34" charset="0"/>
                  <a:cs typeface="Times New Roman" panose="02020603050405020304" pitchFamily="18" charset="0"/>
                  <a:sym typeface="+mn-lt"/>
                </a:rPr>
                <a:t>C</a:t>
              </a:r>
              <a:r>
                <a:rPr lang="vi-VN" altLang="zh-CN" sz="2800" dirty="0">
                  <a:latin typeface="Times New Roman" panose="02020603050405020304" pitchFamily="18" charset="0"/>
                  <a:ea typeface="Kaufmann" panose="020B0500000000000000" pitchFamily="34" charset="0"/>
                  <a:cs typeface="Times New Roman" panose="02020603050405020304" pitchFamily="18" charset="0"/>
                  <a:sym typeface="+mn-lt"/>
                </a:rPr>
                <a:t>ậu bé giàu lòng yêu thương và quý trọng cây cối; biết nghe theo lời dặn của bà và mẹ.</a:t>
              </a:r>
            </a:p>
          </p:txBody>
        </p:sp>
      </p:grpSp>
      <p:sp>
        <p:nvSpPr>
          <p:cNvPr id="30" name="TextBox 29">
            <a:extLst>
              <a:ext uri="{FF2B5EF4-FFF2-40B4-BE49-F238E27FC236}">
                <a16:creationId xmlns:a16="http://schemas.microsoft.com/office/drawing/2014/main" id="{E595F440-0FBF-41E7-A978-6460F5FD52DC}"/>
              </a:ext>
            </a:extLst>
          </p:cNvPr>
          <p:cNvSpPr txBox="1"/>
          <p:nvPr/>
        </p:nvSpPr>
        <p:spPr>
          <a:xfrm>
            <a:off x="176591" y="45503"/>
            <a:ext cx="6499911" cy="584775"/>
          </a:xfrm>
          <a:prstGeom prst="rect">
            <a:avLst/>
          </a:prstGeom>
          <a:noFill/>
        </p:spPr>
        <p:txBody>
          <a:bodyPr wrap="square">
            <a:spAutoFit/>
          </a:bodyPr>
          <a:lstStyle/>
          <a:p>
            <a:r>
              <a:rPr lang="en-US" altLang="zh-CN" sz="3200" b="1" dirty="0">
                <a:latin typeface="Times New Roman" panose="02020603050405020304" pitchFamily="18" charset="0"/>
                <a:cs typeface="Times New Roman" panose="02020603050405020304" pitchFamily="18" charset="0"/>
                <a:sym typeface="+mn-lt"/>
              </a:rPr>
              <a:t>2. </a:t>
            </a:r>
            <a:r>
              <a:rPr lang="en-US" altLang="zh-CN" sz="3200" b="1" dirty="0" err="1">
                <a:latin typeface="Times New Roman" panose="02020603050405020304" pitchFamily="18" charset="0"/>
                <a:cs typeface="Times New Roman" panose="02020603050405020304" pitchFamily="18" charset="0"/>
                <a:sym typeface="+mn-lt"/>
              </a:rPr>
              <a:t>Lời</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đánh</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thức</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trầu</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của</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cậu</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bé</a:t>
            </a:r>
            <a:endParaRPr lang="en-US" altLang="zh-CN" sz="3200" b="1"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4170854022"/>
      </p:ext>
    </p:extLst>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randombar(horizontal)">
                                      <p:cBhvr>
                                        <p:cTn id="11" dur="500"/>
                                        <p:tgtEl>
                                          <p:spTgt spid="3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53" presetClass="entr" presetSubtype="16"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1000"/>
                                        <p:tgtEl>
                                          <p:spTgt spid="56"/>
                                        </p:tgtEl>
                                      </p:cBhvr>
                                    </p:animEffect>
                                    <p:anim calcmode="lin" valueType="num">
                                      <p:cBhvr>
                                        <p:cTn id="47" dur="1000" fill="hold"/>
                                        <p:tgtEl>
                                          <p:spTgt spid="56"/>
                                        </p:tgtEl>
                                        <p:attrNameLst>
                                          <p:attrName>ppt_x</p:attrName>
                                        </p:attrNameLst>
                                      </p:cBhvr>
                                      <p:tavLst>
                                        <p:tav tm="0">
                                          <p:val>
                                            <p:strVal val="#ppt_x"/>
                                          </p:val>
                                        </p:tav>
                                        <p:tav tm="100000">
                                          <p:val>
                                            <p:strVal val="#ppt_x"/>
                                          </p:val>
                                        </p:tav>
                                      </p:tavLst>
                                    </p:anim>
                                    <p:anim calcmode="lin" valueType="num">
                                      <p:cBhvr>
                                        <p:cTn id="48" dur="1000" fill="hold"/>
                                        <p:tgtEl>
                                          <p:spTgt spid="56"/>
                                        </p:tgtEl>
                                        <p:attrNameLst>
                                          <p:attrName>ppt_y</p:attrName>
                                        </p:attrNameLst>
                                      </p:cBhvr>
                                      <p:tavLst>
                                        <p:tav tm="0">
                                          <p:val>
                                            <p:strVal val="#ppt_y+.1"/>
                                          </p:val>
                                        </p:tav>
                                        <p:tav tm="100000">
                                          <p:val>
                                            <p:strVal val="#ppt_y"/>
                                          </p:val>
                                        </p:tav>
                                      </p:tavLst>
                                    </p:anim>
                                  </p:childTnLst>
                                </p:cTn>
                              </p:par>
                              <p:par>
                                <p:cTn id="49" presetID="14" presetClass="exit" presetSubtype="10" fill="hold" nodeType="withEffect">
                                  <p:stCondLst>
                                    <p:cond delay="0"/>
                                  </p:stCondLst>
                                  <p:childTnLst>
                                    <p:animEffect transition="out" filter="randombar(horizontal)">
                                      <p:cBhvr>
                                        <p:cTn id="50" dur="500"/>
                                        <p:tgtEl>
                                          <p:spTgt spid="46"/>
                                        </p:tgtEl>
                                      </p:cBhvr>
                                    </p:animEffect>
                                    <p:set>
                                      <p:cBhvr>
                                        <p:cTn id="51" dur="1" fill="hold">
                                          <p:stCondLst>
                                            <p:cond delay="499"/>
                                          </p:stCondLst>
                                        </p:cTn>
                                        <p:tgtEl>
                                          <p:spTgt spid="4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B719CC5-D9CE-4B7B-9009-B9628C3E0CAC}"/>
              </a:ext>
            </a:extLst>
          </p:cNvPr>
          <p:cNvGrpSpPr/>
          <p:nvPr/>
        </p:nvGrpSpPr>
        <p:grpSpPr>
          <a:xfrm>
            <a:off x="321716" y="269805"/>
            <a:ext cx="4163865" cy="655169"/>
            <a:chOff x="321716" y="269805"/>
            <a:chExt cx="3155850" cy="655169"/>
          </a:xfrm>
        </p:grpSpPr>
        <p:sp>
          <p:nvSpPr>
            <p:cNvPr id="9" name="矩形 70">
              <a:extLst>
                <a:ext uri="{FF2B5EF4-FFF2-40B4-BE49-F238E27FC236}">
                  <a16:creationId xmlns:a16="http://schemas.microsoft.com/office/drawing/2014/main" id="{382E95E1-A4E7-4C96-9895-25D0228F6CDA}"/>
                </a:ext>
              </a:extLst>
            </p:cNvPr>
            <p:cNvSpPr/>
            <p:nvPr/>
          </p:nvSpPr>
          <p:spPr>
            <a:xfrm>
              <a:off x="321716" y="269805"/>
              <a:ext cx="3053039" cy="655169"/>
            </a:xfrm>
            <a:prstGeom prst="rect">
              <a:avLst/>
            </a:prstGeom>
            <a:solidFill>
              <a:srgbClr val="92D050">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TextBox 11">
              <a:extLst>
                <a:ext uri="{FF2B5EF4-FFF2-40B4-BE49-F238E27FC236}">
                  <a16:creationId xmlns:a16="http://schemas.microsoft.com/office/drawing/2014/main" id="{D4185B83-C39F-4147-9EB6-DBDFBE2D1A15}"/>
                </a:ext>
              </a:extLst>
            </p:cNvPr>
            <p:cNvSpPr txBox="1"/>
            <p:nvPr/>
          </p:nvSpPr>
          <p:spPr>
            <a:xfrm>
              <a:off x="375621" y="305001"/>
              <a:ext cx="3101945" cy="584775"/>
            </a:xfrm>
            <a:prstGeom prst="rect">
              <a:avLst/>
            </a:prstGeom>
            <a:noFill/>
          </p:spPr>
          <p:txBody>
            <a:bodyPr wrap="squar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sym typeface="+mn-lt"/>
                </a:rPr>
                <a:t>3.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Thông</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điệp</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bài</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học</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p>
          </p:txBody>
        </p:sp>
      </p:grpSp>
      <p:grpSp>
        <p:nvGrpSpPr>
          <p:cNvPr id="2" name="Group 1">
            <a:extLst>
              <a:ext uri="{FF2B5EF4-FFF2-40B4-BE49-F238E27FC236}">
                <a16:creationId xmlns:a16="http://schemas.microsoft.com/office/drawing/2014/main" id="{B16D18F2-58E8-4051-A1CA-4BB2BF26E88C}"/>
              </a:ext>
            </a:extLst>
          </p:cNvPr>
          <p:cNvGrpSpPr/>
          <p:nvPr/>
        </p:nvGrpSpPr>
        <p:grpSpPr>
          <a:xfrm>
            <a:off x="-114349" y="1004612"/>
            <a:ext cx="6210349" cy="4129610"/>
            <a:chOff x="1901326" y="962020"/>
            <a:chExt cx="4796603" cy="3055267"/>
          </a:xfrm>
        </p:grpSpPr>
        <p:pic>
          <p:nvPicPr>
            <p:cNvPr id="13" name="Picture 12">
              <a:extLst>
                <a:ext uri="{FF2B5EF4-FFF2-40B4-BE49-F238E27FC236}">
                  <a16:creationId xmlns:a16="http://schemas.microsoft.com/office/drawing/2014/main" id="{8A88079F-A242-4DF3-A462-AADDE2CA13A1}"/>
                </a:ext>
              </a:extLst>
            </p:cNvPr>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t="16637" b="14718"/>
            <a:stretch/>
          </p:blipFill>
          <p:spPr>
            <a:xfrm flipH="1">
              <a:off x="1901326" y="962020"/>
              <a:ext cx="4796603" cy="3055267"/>
            </a:xfrm>
            <a:prstGeom prst="rect">
              <a:avLst/>
            </a:prstGeom>
          </p:spPr>
        </p:pic>
        <p:sp>
          <p:nvSpPr>
            <p:cNvPr id="14" name="TextBox 13">
              <a:extLst>
                <a:ext uri="{FF2B5EF4-FFF2-40B4-BE49-F238E27FC236}">
                  <a16:creationId xmlns:a16="http://schemas.microsoft.com/office/drawing/2014/main" id="{85FF8EB7-9D7F-445D-9589-24A168E10B5A}"/>
                </a:ext>
              </a:extLst>
            </p:cNvPr>
            <p:cNvSpPr txBox="1"/>
            <p:nvPr/>
          </p:nvSpPr>
          <p:spPr>
            <a:xfrm>
              <a:off x="2694155" y="1263458"/>
              <a:ext cx="3193143" cy="1981048"/>
            </a:xfrm>
            <a:prstGeom prst="rect">
              <a:avLst/>
            </a:prstGeom>
            <a:noFill/>
          </p:spPr>
          <p:txBody>
            <a:bodyPr wrap="square" rtlCol="0">
              <a:spAutoFit/>
            </a:bodyPr>
            <a:lstStyle/>
            <a:p>
              <a:pPr algn="ctr"/>
              <a:r>
                <a:rPr lang="vi-VN" sz="2800" b="1" dirty="0" smtClean="0">
                  <a:solidFill>
                    <a:schemeClr val="bg1"/>
                  </a:solidFill>
                  <a:latin typeface="Times New Roman" panose="02020603050405020304" pitchFamily="18" charset="0"/>
                  <a:cs typeface="Times New Roman" panose="02020603050405020304" pitchFamily="18" charset="0"/>
                </a:rPr>
                <a:t>Từ câu hát của người bà và lời “đánh thức trầu” của cậu bé trong bài thơ, em nghĩ thế nào về quan niệm: “Con người là chúa tể muôn loài”?</a:t>
              </a:r>
              <a:endParaRPr lang="vi-VN" sz="2800" b="1" dirty="0">
                <a:solidFill>
                  <a:schemeClr val="bg1"/>
                </a:solidFill>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26F38F5A-EFB4-41E5-AFDC-4C9BFEA74563}"/>
              </a:ext>
            </a:extLst>
          </p:cNvPr>
          <p:cNvGrpSpPr/>
          <p:nvPr/>
        </p:nvGrpSpPr>
        <p:grpSpPr>
          <a:xfrm>
            <a:off x="5551714" y="3179978"/>
            <a:ext cx="5543366" cy="3225905"/>
            <a:chOff x="7374894" y="3222679"/>
            <a:chExt cx="4376409" cy="3225905"/>
          </a:xfrm>
        </p:grpSpPr>
        <p:sp>
          <p:nvSpPr>
            <p:cNvPr id="22" name="矩形 70">
              <a:extLst>
                <a:ext uri="{FF2B5EF4-FFF2-40B4-BE49-F238E27FC236}">
                  <a16:creationId xmlns:a16="http://schemas.microsoft.com/office/drawing/2014/main" id="{29125928-70C4-4A2D-9610-A254DA8B1530}"/>
                </a:ext>
              </a:extLst>
            </p:cNvPr>
            <p:cNvSpPr/>
            <p:nvPr/>
          </p:nvSpPr>
          <p:spPr>
            <a:xfrm>
              <a:off x="7374894" y="3222679"/>
              <a:ext cx="4376409" cy="2798281"/>
            </a:xfrm>
            <a:prstGeom prst="rect">
              <a:avLst/>
            </a:prstGeom>
            <a:solidFill>
              <a:schemeClr val="accent6">
                <a:lumMod val="60000"/>
                <a:lumOff val="40000"/>
                <a:alpha val="40000"/>
              </a:schemeClr>
            </a:solidFill>
            <a:ln w="12700" cap="flat" cmpd="tri"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3" name="文本框 9">
              <a:extLst>
                <a:ext uri="{FF2B5EF4-FFF2-40B4-BE49-F238E27FC236}">
                  <a16:creationId xmlns:a16="http://schemas.microsoft.com/office/drawing/2014/main" id="{E1F274F2-14AF-4975-8788-F6D605D9F5D8}"/>
                </a:ext>
              </a:extLst>
            </p:cNvPr>
            <p:cNvSpPr txBox="1"/>
            <p:nvPr/>
          </p:nvSpPr>
          <p:spPr>
            <a:xfrm>
              <a:off x="7499812" y="3340041"/>
              <a:ext cx="4251491" cy="3108543"/>
            </a:xfrm>
            <a:prstGeom prst="rect">
              <a:avLst/>
            </a:prstGeom>
            <a:noFill/>
          </p:spPr>
          <p:txBody>
            <a:bodyPr wrap="square" rtlCol="0">
              <a:spAutoFit/>
            </a:bodyPr>
            <a:lstStyle/>
            <a:p>
              <a:r>
                <a:rPr lang="vi-VN" altLang="zh-CN" sz="2800" dirty="0">
                  <a:solidFill>
                    <a:srgbClr val="759D75"/>
                  </a:solidFill>
                  <a:latin typeface="Times New Roman" panose="02020603050405020304" pitchFamily="18" charset="0"/>
                  <a:ea typeface="Kaufmann" panose="020B0500000000000000" pitchFamily="34" charset="0"/>
                  <a:cs typeface="Times New Roman" panose="02020603050405020304" pitchFamily="18" charset="0"/>
                  <a:sym typeface="+mn-lt"/>
                </a:rPr>
                <a:t>Quan niệm “con người là chúa tể muôn loài” không phải là quan niệm của người dân quê. Đó là một quan niệm không công bằng, dẫn đến những tác hại đối với các loài cây, loài con và môi trường sống.</a:t>
              </a:r>
            </a:p>
          </p:txBody>
        </p:sp>
      </p:grpSp>
      <p:grpSp>
        <p:nvGrpSpPr>
          <p:cNvPr id="25" name="Group 24">
            <a:extLst>
              <a:ext uri="{FF2B5EF4-FFF2-40B4-BE49-F238E27FC236}">
                <a16:creationId xmlns:a16="http://schemas.microsoft.com/office/drawing/2014/main" id="{3F59F6AB-0DFD-4DD5-AD25-BD89F79F7819}"/>
              </a:ext>
            </a:extLst>
          </p:cNvPr>
          <p:cNvGrpSpPr/>
          <p:nvPr/>
        </p:nvGrpSpPr>
        <p:grpSpPr>
          <a:xfrm rot="265955">
            <a:off x="7462839" y="1357452"/>
            <a:ext cx="4120957" cy="4365133"/>
            <a:chOff x="4634234" y="921178"/>
            <a:chExt cx="4120957" cy="4365133"/>
          </a:xfrm>
        </p:grpSpPr>
        <p:pic>
          <p:nvPicPr>
            <p:cNvPr id="26" name="Picture 25">
              <a:extLst>
                <a:ext uri="{FF2B5EF4-FFF2-40B4-BE49-F238E27FC236}">
                  <a16:creationId xmlns:a16="http://schemas.microsoft.com/office/drawing/2014/main" id="{A2EFB61F-4565-4AB8-95EF-F66CB707F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325" y="930960"/>
              <a:ext cx="4081866" cy="43553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Rectangle 26">
              <a:extLst>
                <a:ext uri="{FF2B5EF4-FFF2-40B4-BE49-F238E27FC236}">
                  <a16:creationId xmlns:a16="http://schemas.microsoft.com/office/drawing/2014/main" id="{35739A19-81C3-400A-8D46-819FAA7690AF}"/>
                </a:ext>
              </a:extLst>
            </p:cNvPr>
            <p:cNvSpPr/>
            <p:nvPr/>
          </p:nvSpPr>
          <p:spPr>
            <a:xfrm rot="21217557">
              <a:off x="4634234" y="921178"/>
              <a:ext cx="4019930" cy="2308324"/>
            </a:xfrm>
            <a:prstGeom prst="rect">
              <a:avLst/>
            </a:prstGeom>
          </p:spPr>
          <p:txBody>
            <a:bodyPr wrap="square">
              <a:spAutoFit/>
            </a:bodyPr>
            <a:lstStyle/>
            <a:p>
              <a:pPr lvl="0"/>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tôn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chan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87948652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fill="hold" nodeType="clickEffect">
                                  <p:stCondLst>
                                    <p:cond delay="0"/>
                                  </p:stCondLst>
                                  <p:childTnLst>
                                    <p:animMotion origin="layout" path="M 2.08333E-6 -3.7037E-7 L -0.34714 -0.23796 " pathEditMode="relative" rAng="0" ptsTypes="AA">
                                      <p:cBhvr>
                                        <p:cTn id="21" dur="1000" fill="hold"/>
                                        <p:tgtEl>
                                          <p:spTgt spid="21"/>
                                        </p:tgtEl>
                                        <p:attrNameLst>
                                          <p:attrName>ppt_x</p:attrName>
                                          <p:attrName>ppt_y</p:attrName>
                                        </p:attrNameLst>
                                      </p:cBhvr>
                                      <p:rCtr x="-17357" y="-11898"/>
                                    </p:animMotion>
                                  </p:childTnLst>
                                </p:cTn>
                              </p:par>
                              <p:par>
                                <p:cTn id="22" presetID="10" presetClass="exit" presetSubtype="0" fill="hold"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6" name="矩形 4">
            <a:extLst>
              <a:ext uri="{FF2B5EF4-FFF2-40B4-BE49-F238E27FC236}">
                <a16:creationId xmlns:a16="http://schemas.microsoft.com/office/drawing/2014/main" id="{55D16012-5EE2-4BFE-B7FC-906075925840}"/>
              </a:ext>
            </a:extLst>
          </p:cNvPr>
          <p:cNvSpPr/>
          <p:nvPr/>
        </p:nvSpPr>
        <p:spPr>
          <a:xfrm>
            <a:off x="2782901" y="2278922"/>
            <a:ext cx="6626198" cy="830997"/>
          </a:xfrm>
          <a:prstGeom prst="rect">
            <a:avLst/>
          </a:prstGeom>
        </p:spPr>
        <p:txBody>
          <a:bodyPr wrap="square">
            <a:spAutoFit/>
          </a:bodyPr>
          <a:lstStyle/>
          <a:p>
            <a:pPr algn="ctr"/>
            <a:r>
              <a:rPr lang="en-US" altLang="zh-CN" sz="4800" b="1" dirty="0"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III. </a:t>
            </a:r>
            <a:r>
              <a:rPr lang="en-US" altLang="zh-CN" sz="48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Tổng</a:t>
            </a:r>
            <a:r>
              <a:rPr lang="en-US" altLang="zh-CN" sz="4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kết</a:t>
            </a:r>
            <a:endParaRPr lang="en-US" altLang="zh-CN" sz="48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pic>
        <p:nvPicPr>
          <p:cNvPr id="9" name="Picture 8">
            <a:extLst>
              <a:ext uri="{FF2B5EF4-FFF2-40B4-BE49-F238E27FC236}">
                <a16:creationId xmlns:a16="http://schemas.microsoft.com/office/drawing/2014/main" id="{118B35A3-0B59-4F68-BDC2-1BDA034FAD5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02517">
            <a:off x="-411718" y="41351"/>
            <a:ext cx="3444000" cy="1468800"/>
          </a:xfrm>
          <a:prstGeom prst="rect">
            <a:avLst/>
          </a:prstGeom>
        </p:spPr>
      </p:pic>
    </p:spTree>
    <p:extLst>
      <p:ext uri="{BB962C8B-B14F-4D97-AF65-F5344CB8AC3E}">
        <p14:creationId xmlns:p14="http://schemas.microsoft.com/office/powerpoint/2010/main" val="2451246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xmlns:a16="http://schemas.microsoft.com/office/drawing/2014/main" xmlns:a14="http://schemas.microsoft.com/office/drawing/2010/main" xmlns:p14="http://schemas.microsoft.com/office/powerpoint/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43048E4-B138-428B-8241-9AED48C26A15}"/>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97280" y="221544"/>
            <a:ext cx="6158240" cy="4450800"/>
          </a:xfrm>
          <a:prstGeom prst="rect">
            <a:avLst/>
          </a:prstGeom>
        </p:spPr>
      </p:pic>
      <p:grpSp>
        <p:nvGrpSpPr>
          <p:cNvPr id="30" name="组合 29">
            <a:extLst>
              <a:ext uri="{FF2B5EF4-FFF2-40B4-BE49-F238E27FC236}">
                <a16:creationId xmlns:a16="http://schemas.microsoft.com/office/drawing/2014/main" id="{7E2FA45F-EF45-4441-9462-C087F19B4C8E}"/>
              </a:ext>
            </a:extLst>
          </p:cNvPr>
          <p:cNvGrpSpPr/>
          <p:nvPr/>
        </p:nvGrpSpPr>
        <p:grpSpPr>
          <a:xfrm>
            <a:off x="1783079" y="513429"/>
            <a:ext cx="9738353" cy="5711021"/>
            <a:chOff x="1783080" y="513430"/>
            <a:chExt cx="9418320" cy="5644580"/>
          </a:xfrm>
        </p:grpSpPr>
        <p:cxnSp>
          <p:nvCxnSpPr>
            <p:cNvPr id="39" name="直接连接符 38">
              <a:extLst>
                <a:ext uri="{FF2B5EF4-FFF2-40B4-BE49-F238E27FC236}">
                  <a16:creationId xmlns:a16="http://schemas.microsoft.com/office/drawing/2014/main" id="{99E31519-962F-4D19-9357-40EC356DA1C5}"/>
                </a:ext>
              </a:extLst>
            </p:cNvPr>
            <p:cNvCxnSpPr/>
            <p:nvPr/>
          </p:nvCxnSpPr>
          <p:spPr>
            <a:xfrm>
              <a:off x="1783080" y="518160"/>
              <a:ext cx="9387840" cy="0"/>
            </a:xfrm>
            <a:prstGeom prst="line">
              <a:avLst/>
            </a:prstGeom>
            <a:noFill/>
            <a:ln w="38100" cap="rnd" cmpd="sng" algn="ctr">
              <a:solidFill>
                <a:srgbClr val="C0B6B4"/>
              </a:solidFill>
              <a:prstDash val="solid"/>
              <a:round/>
            </a:ln>
            <a:effectLst/>
          </p:spPr>
        </p:cxnSp>
        <p:cxnSp>
          <p:nvCxnSpPr>
            <p:cNvPr id="40" name="直接连接符 39">
              <a:extLst>
                <a:ext uri="{FF2B5EF4-FFF2-40B4-BE49-F238E27FC236}">
                  <a16:creationId xmlns:a16="http://schemas.microsoft.com/office/drawing/2014/main" id="{91C4A290-2BF0-4DF6-B805-7C4742DDDF96}"/>
                </a:ext>
              </a:extLst>
            </p:cNvPr>
            <p:cNvCxnSpPr/>
            <p:nvPr/>
          </p:nvCxnSpPr>
          <p:spPr>
            <a:xfrm>
              <a:off x="11201400" y="513430"/>
              <a:ext cx="0" cy="5638800"/>
            </a:xfrm>
            <a:prstGeom prst="line">
              <a:avLst/>
            </a:prstGeom>
            <a:noFill/>
            <a:ln w="38100" cap="rnd" cmpd="sng" algn="ctr">
              <a:solidFill>
                <a:srgbClr val="C0B6B4"/>
              </a:solidFill>
              <a:prstDash val="solid"/>
              <a:round/>
            </a:ln>
            <a:effectLst/>
          </p:spPr>
        </p:cxnSp>
        <p:cxnSp>
          <p:nvCxnSpPr>
            <p:cNvPr id="41" name="直接连接符 40">
              <a:extLst>
                <a:ext uri="{FF2B5EF4-FFF2-40B4-BE49-F238E27FC236}">
                  <a16:creationId xmlns:a16="http://schemas.microsoft.com/office/drawing/2014/main" id="{D0282796-3415-4445-B793-5D93A6643C56}"/>
                </a:ext>
              </a:extLst>
            </p:cNvPr>
            <p:cNvCxnSpPr/>
            <p:nvPr/>
          </p:nvCxnSpPr>
          <p:spPr>
            <a:xfrm flipH="1">
              <a:off x="6898990" y="6158010"/>
              <a:ext cx="4282440" cy="0"/>
            </a:xfrm>
            <a:prstGeom prst="line">
              <a:avLst/>
            </a:prstGeom>
            <a:noFill/>
            <a:ln w="38100" cap="rnd" cmpd="sng" algn="ctr">
              <a:solidFill>
                <a:srgbClr val="C0B6B4"/>
              </a:solidFill>
              <a:prstDash val="solid"/>
              <a:round/>
            </a:ln>
            <a:effectLst/>
          </p:spPr>
        </p:cxnSp>
        <p:cxnSp>
          <p:nvCxnSpPr>
            <p:cNvPr id="42" name="直接连接符 41">
              <a:extLst>
                <a:ext uri="{FF2B5EF4-FFF2-40B4-BE49-F238E27FC236}">
                  <a16:creationId xmlns:a16="http://schemas.microsoft.com/office/drawing/2014/main" id="{1D6FCF73-5F5E-44ED-AC3F-4E7DCE3C53D7}"/>
                </a:ext>
              </a:extLst>
            </p:cNvPr>
            <p:cNvCxnSpPr/>
            <p:nvPr/>
          </p:nvCxnSpPr>
          <p:spPr>
            <a:xfrm>
              <a:off x="1783080" y="513430"/>
              <a:ext cx="0" cy="441960"/>
            </a:xfrm>
            <a:prstGeom prst="line">
              <a:avLst/>
            </a:prstGeom>
            <a:noFill/>
            <a:ln w="38100" cap="rnd" cmpd="sng" algn="ctr">
              <a:solidFill>
                <a:srgbClr val="C0B6B4"/>
              </a:solidFill>
              <a:prstDash val="solid"/>
              <a:round/>
            </a:ln>
            <a:effectLst/>
          </p:spPr>
        </p:cxnSp>
      </p:grpSp>
      <p:sp>
        <p:nvSpPr>
          <p:cNvPr id="24" name="TextBox 23">
            <a:extLst>
              <a:ext uri="{FF2B5EF4-FFF2-40B4-BE49-F238E27FC236}">
                <a16:creationId xmlns:a16="http://schemas.microsoft.com/office/drawing/2014/main" id="{DE3FD94E-7653-43E6-BA67-122D0093A331}"/>
              </a:ext>
            </a:extLst>
          </p:cNvPr>
          <p:cNvSpPr txBox="1"/>
          <p:nvPr/>
        </p:nvSpPr>
        <p:spPr>
          <a:xfrm>
            <a:off x="1643749" y="1625861"/>
            <a:ext cx="4976042" cy="954107"/>
          </a:xfrm>
          <a:prstGeom prst="rect">
            <a:avLst/>
          </a:prstGeom>
          <a:noFill/>
        </p:spPr>
        <p:txBody>
          <a:bodyPr wrap="none" rtlCol="0">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Lá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gì</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hái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tặng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bà</a:t>
            </a:r>
            <a:endParaRPr lang="en-US" sz="2800" b="1" dirty="0">
              <a:solidFill>
                <a:schemeClr val="bg1"/>
              </a:solidFill>
              <a:latin typeface="Times New Roman" panose="02020603050405020304" pitchFamily="18" charset="0"/>
              <a:cs typeface="Times New Roman" panose="02020603050405020304" pitchFamily="18" charset="0"/>
            </a:endParaRPr>
          </a:p>
          <a:p>
            <a:pPr algn="ctr"/>
            <a:r>
              <a:rPr lang="en-US" sz="2800" b="1" dirty="0" err="1">
                <a:solidFill>
                  <a:schemeClr val="bg1"/>
                </a:solidFill>
                <a:latin typeface="Times New Roman" panose="02020603050405020304" pitchFamily="18" charset="0"/>
                <a:cs typeface="Times New Roman" panose="02020603050405020304" pitchFamily="18" charset="0"/>
              </a:rPr>
              <a:t>Ăn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rồi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môi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thoa</a:t>
            </a:r>
            <a:r>
              <a:rPr lang="en-US" sz="2800" b="1" dirty="0">
                <a:solidFill>
                  <a:schemeClr val="bg1"/>
                </a:solidFill>
                <a:latin typeface="Times New Roman" panose="02020603050405020304" pitchFamily="18" charset="0"/>
                <a:cs typeface="Times New Roman" panose="02020603050405020304" pitchFamily="18" charset="0"/>
              </a:rPr>
              <a:t> son </a:t>
            </a:r>
            <a:r>
              <a:rPr lang="en-US" sz="2400" b="1" dirty="0">
                <a:solidFill>
                  <a:schemeClr val="bg1"/>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B68FC8F7-D0DF-437A-BB96-E41EFFEED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382" y="2177175"/>
            <a:ext cx="4548747" cy="4566093"/>
          </a:xfrm>
          <a:prstGeom prst="rect">
            <a:avLst/>
          </a:prstGeom>
        </p:spPr>
      </p:pic>
      <p:pic>
        <p:nvPicPr>
          <p:cNvPr id="36" name="Picture 35">
            <a:extLst>
              <a:ext uri="{FF2B5EF4-FFF2-40B4-BE49-F238E27FC236}">
                <a16:creationId xmlns:a16="http://schemas.microsoft.com/office/drawing/2014/main" id="{959C1F4D-2B64-43F7-B420-F28DADD3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42022">
            <a:off x="-937718" y="-104370"/>
            <a:ext cx="4382136" cy="1682758"/>
          </a:xfrm>
          <a:prstGeom prst="rect">
            <a:avLst/>
          </a:prstGeom>
        </p:spPr>
      </p:pic>
      <p:pic>
        <p:nvPicPr>
          <p:cNvPr id="37" name="Picture 36">
            <a:extLst>
              <a:ext uri="{FF2B5EF4-FFF2-40B4-BE49-F238E27FC236}">
                <a16:creationId xmlns:a16="http://schemas.microsoft.com/office/drawing/2014/main" id="{E7080B39-8197-483E-931C-161D326934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388" y="2762251"/>
            <a:ext cx="3064929" cy="1697970"/>
          </a:xfrm>
          <a:prstGeom prst="rect">
            <a:avLst/>
          </a:prstGeom>
        </p:spPr>
      </p:pic>
      <p:sp>
        <p:nvSpPr>
          <p:cNvPr id="12" name="TextBox 11">
            <a:extLst>
              <a:ext uri="{FF2B5EF4-FFF2-40B4-BE49-F238E27FC236}">
                <a16:creationId xmlns:a16="http://schemas.microsoft.com/office/drawing/2014/main" id="{6359EA82-1CA1-4E14-8AA1-52D9AB9F43A7}"/>
              </a:ext>
            </a:extLst>
          </p:cNvPr>
          <p:cNvSpPr txBox="1"/>
          <p:nvPr/>
        </p:nvSpPr>
        <p:spPr>
          <a:xfrm>
            <a:off x="8360911" y="4586619"/>
            <a:ext cx="1851790" cy="707886"/>
          </a:xfrm>
          <a:prstGeom prst="rect">
            <a:avLst/>
          </a:prstGeom>
          <a:noFill/>
        </p:spPr>
        <p:txBody>
          <a:bodyPr wrap="none" rtlCol="0">
            <a:spAutoFit/>
          </a:bodyPr>
          <a:lstStyle/>
          <a:p>
            <a:pPr algn="ctr"/>
            <a:r>
              <a:rPr lang="en-US" sz="4000" b="1" dirty="0" err="1">
                <a:solidFill>
                  <a:srgbClr val="00B050"/>
                </a:solidFill>
                <a:latin typeface="Times New Roman" panose="02020603050405020304" pitchFamily="18" charset="0"/>
                <a:cs typeface="Times New Roman" panose="02020603050405020304" pitchFamily="18" charset="0"/>
              </a:rPr>
              <a:t>Lá</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trầu</a:t>
            </a:r>
            <a:endParaRPr lang="en-US" sz="4000" b="1" dirty="0">
              <a:solidFill>
                <a:srgbClr val="00B05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8F6AF0E-0C4E-42DF-92FC-F3A5382278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547687">
            <a:off x="9012604" y="-195811"/>
            <a:ext cx="4382136" cy="1682758"/>
          </a:xfrm>
          <a:prstGeom prst="rect">
            <a:avLst/>
          </a:prstGeom>
        </p:spPr>
      </p:pic>
    </p:spTree>
    <p:extLst>
      <p:ext uri="{BB962C8B-B14F-4D97-AF65-F5344CB8AC3E}">
        <p14:creationId xmlns:p14="http://schemas.microsoft.com/office/powerpoint/2010/main" val="72268098"/>
      </p:ext>
    </p:ext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A94F96F-8606-4173-969C-9922147710D1}"/>
              </a:ext>
            </a:extLst>
          </p:cNvPr>
          <p:cNvSpPr/>
          <p:nvPr/>
        </p:nvSpPr>
        <p:spPr>
          <a:xfrm>
            <a:off x="609600" y="2057400"/>
            <a:ext cx="5202659" cy="4434840"/>
          </a:xfrm>
          <a:prstGeom prst="roundRect">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b="1" dirty="0" smtClean="0">
                <a:solidFill>
                  <a:srgbClr val="FF0000"/>
                </a:solidFill>
                <a:latin typeface="Times New Roman" panose="02020603050405020304" pitchFamily="18" charset="0"/>
                <a:cs typeface="Times New Roman" panose="02020603050405020304" pitchFamily="18" charset="0"/>
              </a:rPr>
              <a:t>1.</a:t>
            </a:r>
            <a:r>
              <a:rPr lang="en-US" sz="3200" b="1" dirty="0" smtClean="0">
                <a:solidFill>
                  <a:srgbClr val="FF0000"/>
                </a:solidFill>
                <a:latin typeface="+mj-lt"/>
              </a:rPr>
              <a:t> </a:t>
            </a:r>
            <a:r>
              <a:rPr lang="vi-VN" sz="3200" b="1" dirty="0" smtClean="0">
                <a:solidFill>
                  <a:srgbClr val="FF0000"/>
                </a:solidFill>
                <a:latin typeface="+mj-lt"/>
              </a:rPr>
              <a:t>Nội </a:t>
            </a:r>
            <a:r>
              <a:rPr lang="vi-VN" sz="3200" b="1" dirty="0">
                <a:solidFill>
                  <a:srgbClr val="FF0000"/>
                </a:solidFill>
                <a:latin typeface="+mj-lt"/>
              </a:rPr>
              <a:t>dung</a:t>
            </a:r>
          </a:p>
          <a:p>
            <a:pPr defTabSz="609630"/>
            <a:r>
              <a:rPr lang="vi-VN" sz="3200" dirty="0" smtClean="0">
                <a:solidFill>
                  <a:srgbClr val="FF0000"/>
                </a:solidFill>
                <a:latin typeface="+mj-lt"/>
              </a:rPr>
              <a:t>Bài </a:t>
            </a:r>
            <a:r>
              <a:rPr lang="vi-VN" sz="3200" dirty="0">
                <a:solidFill>
                  <a:srgbClr val="FF0000"/>
                </a:solidFill>
                <a:latin typeface="+mj-lt"/>
              </a:rPr>
              <a:t>thơ là lời đánh thức trầu để xin hái lá cho bà vào đêm khuya. Qua đó thể hiện sự trân trọng, nâng niu, yêu quý của người dân quê với thiên nhiên và nét hồn nhiên, đáng yêu của trẻ thơ.</a:t>
            </a:r>
            <a:endParaRPr lang="en-US" sz="3200" dirty="0">
              <a:solidFill>
                <a:srgbClr val="FF0000"/>
              </a:solidFill>
              <a:latin typeface="+mj-lt"/>
            </a:endParaRPr>
          </a:p>
        </p:txBody>
      </p:sp>
      <p:pic>
        <p:nvPicPr>
          <p:cNvPr id="21" name="Picture 5">
            <a:extLst>
              <a:ext uri="{FF2B5EF4-FFF2-40B4-BE49-F238E27FC236}">
                <a16:creationId xmlns:a16="http://schemas.microsoft.com/office/drawing/2014/main" id="{49A655C7-6EAA-4D80-A3F6-8D102194AE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785255" y="279400"/>
            <a:ext cx="4368800" cy="1252176"/>
          </a:xfrm>
          <a:prstGeom prst="rect">
            <a:avLst/>
          </a:prstGeom>
        </p:spPr>
      </p:pic>
      <p:sp>
        <p:nvSpPr>
          <p:cNvPr id="2" name="TextBox 1">
            <a:extLst>
              <a:ext uri="{FF2B5EF4-FFF2-40B4-BE49-F238E27FC236}">
                <a16:creationId xmlns:a16="http://schemas.microsoft.com/office/drawing/2014/main" id="{3A9408D7-0572-460A-87BF-FF60A4E6720F}"/>
              </a:ext>
            </a:extLst>
          </p:cNvPr>
          <p:cNvSpPr txBox="1"/>
          <p:nvPr/>
        </p:nvSpPr>
        <p:spPr>
          <a:xfrm>
            <a:off x="4444929" y="582322"/>
            <a:ext cx="3049452" cy="646331"/>
          </a:xfrm>
          <a:prstGeom prst="rect">
            <a:avLst/>
          </a:prstGeom>
          <a:noFill/>
        </p:spPr>
        <p:txBody>
          <a:bodyPr wrap="square" rtlCol="0">
            <a:spAutoFit/>
          </a:bodyPr>
          <a:lstStyle/>
          <a:p>
            <a:pPr algn="ctr" defTabSz="609630"/>
            <a:r>
              <a:rPr lang="vi-VN" sz="3600" b="1" dirty="0">
                <a:solidFill>
                  <a:prstClr val="black"/>
                </a:solidFill>
                <a:latin typeface="+mj-lt"/>
              </a:rPr>
              <a:t>III. Tổng kết</a:t>
            </a:r>
            <a:endParaRPr lang="en-US" sz="3600" b="1" dirty="0">
              <a:solidFill>
                <a:prstClr val="black"/>
              </a:solidFill>
              <a:latin typeface="+mj-lt"/>
            </a:endParaRPr>
          </a:p>
        </p:txBody>
      </p:sp>
      <p:sp>
        <p:nvSpPr>
          <p:cNvPr id="12" name="Rectangle: Rounded Corners 11">
            <a:extLst>
              <a:ext uri="{FF2B5EF4-FFF2-40B4-BE49-F238E27FC236}">
                <a16:creationId xmlns:a16="http://schemas.microsoft.com/office/drawing/2014/main" id="{99293D38-D991-41CC-B87F-42E0BB418230}"/>
              </a:ext>
            </a:extLst>
          </p:cNvPr>
          <p:cNvSpPr/>
          <p:nvPr/>
        </p:nvSpPr>
        <p:spPr>
          <a:xfrm>
            <a:off x="6244046" y="2002447"/>
            <a:ext cx="5251268" cy="4228536"/>
          </a:xfrm>
          <a:prstGeom prst="roundRect">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15000"/>
              </a:lnSpc>
              <a:spcAft>
                <a:spcPts val="533"/>
              </a:spcAft>
            </a:pPr>
            <a:r>
              <a:rPr lang="en-US" sz="3200" b="1" dirty="0" smtClean="0">
                <a:solidFill>
                  <a:srgbClr val="FF0000"/>
                </a:solidFill>
                <a:latin typeface="Times New Roman" panose="02020603050405020304" pitchFamily="18" charset="0"/>
                <a:cs typeface="Times New Roman" panose="02020603050405020304" pitchFamily="18" charset="0"/>
              </a:rPr>
              <a:t>2. </a:t>
            </a:r>
            <a:r>
              <a:rPr lang="vi-VN" sz="32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Nghệ </a:t>
            </a: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thuật</a:t>
            </a:r>
          </a:p>
          <a:p>
            <a:pPr defTabSz="609630">
              <a:lnSpc>
                <a:spcPct val="115000"/>
              </a:lnSpc>
              <a:spcAft>
                <a:spcPts val="533"/>
              </a:spcAft>
            </a:pPr>
            <a:r>
              <a:rPr lang="pt-BR"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Lời đánh thức trầu, cách trò chuyện rất mộc mạc, chân quê.</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defTabSz="609630">
              <a:lnSpc>
                <a:spcPct val="115000"/>
              </a:lnSpc>
              <a:spcAft>
                <a:spcPts val="533"/>
              </a:spcAft>
            </a:pPr>
            <a:r>
              <a:rPr lang="pt-BR"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Giọng điệu nhẹ nhàng, thủ thỉ, gần gũi, thân mật.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defTabSz="609630"/>
            <a:r>
              <a:rPr lang="pt-BR"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Biện pháp tu từ nhân hóa...</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87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BF6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88989" y="5512193"/>
            <a:ext cx="1567051" cy="154995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922000" y="5438197"/>
            <a:ext cx="1563535" cy="156353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20049">
            <a:off x="3061996" y="1697457"/>
            <a:ext cx="6299201" cy="1716828"/>
          </a:xfrm>
          <a:prstGeom prst="rect">
            <a:avLst/>
          </a:prstGeom>
        </p:spPr>
      </p:pic>
      <p:sp>
        <p:nvSpPr>
          <p:cNvPr id="8" name="TextBox 8"/>
          <p:cNvSpPr txBox="1"/>
          <p:nvPr/>
        </p:nvSpPr>
        <p:spPr>
          <a:xfrm>
            <a:off x="3577377" y="2103826"/>
            <a:ext cx="5832279" cy="833562"/>
          </a:xfrm>
          <a:prstGeom prst="rect">
            <a:avLst/>
          </a:prstGeom>
        </p:spPr>
        <p:txBody>
          <a:bodyPr wrap="square" lIns="0" tIns="0" rIns="0" bIns="0" rtlCol="0" anchor="t">
            <a:spAutoFit/>
          </a:bodyPr>
          <a:lstStyle/>
          <a:p>
            <a:pPr algn="ctr" defTabSz="609630">
              <a:lnSpc>
                <a:spcPts val="6534"/>
              </a:lnSpc>
              <a:spcBef>
                <a:spcPct val="0"/>
              </a:spcBef>
            </a:pPr>
            <a:r>
              <a:rPr lang="en-US" sz="5867" b="1" dirty="0" smtClean="0">
                <a:solidFill>
                  <a:srgbClr val="FF0000"/>
                </a:solidFill>
                <a:latin typeface="Times New Roman" panose="02020603050405020304" pitchFamily="18" charset="0"/>
                <a:cs typeface="Times New Roman" panose="02020603050405020304" pitchFamily="18" charset="0"/>
              </a:rPr>
              <a:t>IV. </a:t>
            </a:r>
            <a:r>
              <a:rPr lang="vi-VN" sz="5867" b="1" dirty="0" smtClean="0">
                <a:solidFill>
                  <a:srgbClr val="FF0000"/>
                </a:solidFill>
                <a:latin typeface="Times New Roman" panose="02020603050405020304" pitchFamily="18" charset="0"/>
                <a:cs typeface="Times New Roman" panose="02020603050405020304" pitchFamily="18" charset="0"/>
              </a:rPr>
              <a:t>LUYỆN </a:t>
            </a:r>
            <a:r>
              <a:rPr lang="vi-VN" sz="5867" b="1" dirty="0">
                <a:solidFill>
                  <a:srgbClr val="FF0000"/>
                </a:solidFill>
                <a:latin typeface="Times New Roman" panose="02020603050405020304" pitchFamily="18" charset="0"/>
                <a:cs typeface="Times New Roman" panose="02020603050405020304" pitchFamily="18" charset="0"/>
              </a:rPr>
              <a:t>TẬP</a:t>
            </a:r>
            <a:endParaRPr lang="en-US" sz="5867" b="1" dirty="0">
              <a:solidFill>
                <a:srgbClr val="FF0000"/>
              </a:solidFill>
              <a:latin typeface="Times New Roman" panose="02020603050405020304" pitchFamily="18" charset="0"/>
              <a:cs typeface="Times New Roman" panose="02020603050405020304" pitchFamily="18" charset="0"/>
            </a:endParaRPr>
          </a:p>
        </p:txBody>
      </p:sp>
      <p:pic>
        <p:nvPicPr>
          <p:cNvPr id="12" name="Picture 5">
            <a:extLst>
              <a:ext uri="{FF2B5EF4-FFF2-40B4-BE49-F238E27FC236}">
                <a16:creationId xmlns:a16="http://schemas.microsoft.com/office/drawing/2014/main" id="{5335F7A1-A8CD-4D80-BE1B-E72AAADF8B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8831" y="5294465"/>
            <a:ext cx="1726097" cy="1707267"/>
          </a:xfrm>
          <a:prstGeom prst="rect">
            <a:avLst/>
          </a:prstGeom>
        </p:spPr>
      </p:pic>
      <p:pic>
        <p:nvPicPr>
          <p:cNvPr id="13" name="Picture 6">
            <a:extLst>
              <a:ext uri="{FF2B5EF4-FFF2-40B4-BE49-F238E27FC236}">
                <a16:creationId xmlns:a16="http://schemas.microsoft.com/office/drawing/2014/main" id="{C0389C75-58BC-42DD-AFDC-CEAA06BA79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5294466"/>
            <a:ext cx="1707266" cy="1707266"/>
          </a:xfrm>
          <a:prstGeom prst="rect">
            <a:avLst/>
          </a:prstGeom>
        </p:spPr>
      </p:pic>
      <p:pic>
        <p:nvPicPr>
          <p:cNvPr id="14" name="Picture 20">
            <a:extLst>
              <a:ext uri="{FF2B5EF4-FFF2-40B4-BE49-F238E27FC236}">
                <a16:creationId xmlns:a16="http://schemas.microsoft.com/office/drawing/2014/main" id="{A0DAFBA9-562C-4A47-A28C-2B61994371B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318213" y="1099453"/>
            <a:ext cx="1165977" cy="1068459"/>
          </a:xfrm>
          <a:prstGeom prst="rect">
            <a:avLst/>
          </a:prstGeom>
        </p:spPr>
      </p:pic>
      <p:pic>
        <p:nvPicPr>
          <p:cNvPr id="15" name="Picture 6">
            <a:extLst>
              <a:ext uri="{FF2B5EF4-FFF2-40B4-BE49-F238E27FC236}">
                <a16:creationId xmlns:a16="http://schemas.microsoft.com/office/drawing/2014/main" id="{E6021687-BC38-464E-9DB3-E7B67E1F97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170492">
            <a:off x="8961455" y="1641672"/>
            <a:ext cx="720225" cy="1329273"/>
          </a:xfrm>
          <a:prstGeom prst="rect">
            <a:avLst/>
          </a:prstGeom>
        </p:spPr>
      </p:pic>
    </p:spTree>
    <p:extLst>
      <p:ext uri="{BB962C8B-B14F-4D97-AF65-F5344CB8AC3E}">
        <p14:creationId xmlns:p14="http://schemas.microsoft.com/office/powerpoint/2010/main" val="3273987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2727961" y="431018"/>
            <a:ext cx="8143240" cy="830997"/>
          </a:xfrm>
          <a:prstGeom prst="rect">
            <a:avLst/>
          </a:prstGeom>
          <a:noFill/>
        </p:spPr>
        <p:txBody>
          <a:bodyPr wrap="square">
            <a:spAutoFit/>
          </a:bodyPr>
          <a:lstStyle/>
          <a:p>
            <a:pPr algn="just" defTabSz="609630">
              <a:lnSpc>
                <a:spcPct val="150000"/>
              </a:lnSpc>
            </a:pPr>
            <a:r>
              <a:rPr lang="vi-VN" sz="3200" b="1" dirty="0">
                <a:solidFill>
                  <a:srgbClr val="000000"/>
                </a:solidFill>
                <a:latin typeface="+mj-lt"/>
                <a:ea typeface="Times New Roman" panose="02020603050405020304" pitchFamily="18" charset="0"/>
                <a:cs typeface="Arial" panose="020B0604020202020204" pitchFamily="34" charset="0"/>
              </a:rPr>
              <a:t>Câu 1. Tác giả của văn bản Đánh thức trầu? </a:t>
            </a:r>
            <a:endParaRPr lang="en-US" sz="3200" b="1" dirty="0">
              <a:solidFill>
                <a:prstClr val="black"/>
              </a:solidFill>
              <a:latin typeface="+mj-lt"/>
              <a:ea typeface="Times New Roman" panose="02020603050405020304" pitchFamily="18"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11" indent="-228611" algn="ctr" defTabSz="609630">
              <a:lnSpc>
                <a:spcPct val="150000"/>
              </a:lnSpc>
              <a:buFont typeface="+mj-lt"/>
              <a:buAutoNum type="alphaUcPeriod"/>
            </a:pPr>
            <a:r>
              <a:rPr lang="vi-VN" sz="3200" i="1" dirty="0">
                <a:solidFill>
                  <a:srgbClr val="000000"/>
                </a:solidFill>
                <a:latin typeface="+mj-lt"/>
                <a:ea typeface="Times New Roman" panose="02020603050405020304" pitchFamily="18" charset="0"/>
                <a:cs typeface="Arial" panose="020B0604020202020204" pitchFamily="34" charset="0"/>
              </a:rPr>
              <a:t>Nguyễn Đình Thi</a:t>
            </a:r>
            <a:endParaRPr lang="en-US" sz="3200" dirty="0">
              <a:solidFill>
                <a:prstClr val="white"/>
              </a:solidFill>
              <a:latin typeface="+mj-lt"/>
              <a:ea typeface="Times New Roman" panose="02020603050405020304" pitchFamily="18"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330960" y="302260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pPr>
            <a:r>
              <a:rPr lang="vi-VN" sz="3200" i="1" dirty="0">
                <a:solidFill>
                  <a:prstClr val="black"/>
                </a:solidFill>
                <a:latin typeface="+mj-lt"/>
                <a:ea typeface="Times New Roman" panose="02020603050405020304" pitchFamily="18" charset="0"/>
                <a:cs typeface="Arial" panose="020B0604020202020204" pitchFamily="34" charset="0"/>
              </a:rPr>
              <a:t>C. Trần Đăng Khoa</a:t>
            </a:r>
            <a:endParaRPr lang="en-US" sz="3200" dirty="0">
              <a:solidFill>
                <a:prstClr val="black"/>
              </a:solidFill>
              <a:latin typeface="+mj-lt"/>
              <a:ea typeface="Times New Roman" panose="02020603050405020304" pitchFamily="18"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451601"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srgbClr val="000000"/>
                </a:solidFill>
                <a:latin typeface="+mj-lt"/>
                <a:ea typeface="Times New Roman" panose="02020603050405020304" pitchFamily="18" charset="0"/>
                <a:cs typeface="Arial" panose="020B0604020202020204" pitchFamily="34" charset="0"/>
              </a:rPr>
              <a:t>B. Đõ Trung Quân</a:t>
            </a:r>
            <a:endParaRPr lang="en-US" sz="3200" dirty="0">
              <a:solidFill>
                <a:prstClr val="white"/>
              </a:solidFill>
              <a:latin typeface="+mj-lt"/>
              <a:ea typeface="Times New Roman" panose="02020603050405020304" pitchFamily="18" charset="0"/>
              <a:cs typeface="Arial" panose="020B0604020202020204" pitchFamily="34" charset="0"/>
            </a:endParaRPr>
          </a:p>
        </p:txBody>
      </p:sp>
      <p:sp>
        <p:nvSpPr>
          <p:cNvPr id="9" name="Rectangle: Rounded Corners 8">
            <a:extLst>
              <a:ext uri="{FF2B5EF4-FFF2-40B4-BE49-F238E27FC236}">
                <a16:creationId xmlns:a16="http://schemas.microsoft.com/office/drawing/2014/main" id="{F43D8FCF-BDDF-4B97-9F66-F5173935A731}"/>
              </a:ext>
            </a:extLst>
          </p:cNvPr>
          <p:cNvSpPr/>
          <p:nvPr/>
        </p:nvSpPr>
        <p:spPr>
          <a:xfrm>
            <a:off x="6461761" y="2916188"/>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lnSpc>
                <a:spcPct val="150000"/>
              </a:lnSpc>
            </a:pPr>
            <a:r>
              <a:rPr lang="vi-VN" sz="3200" i="1" dirty="0">
                <a:solidFill>
                  <a:srgbClr val="000000"/>
                </a:solidFill>
                <a:latin typeface="+mj-lt"/>
                <a:ea typeface="Times New Roman" panose="02020603050405020304" pitchFamily="18" charset="0"/>
                <a:cs typeface="Arial" panose="020B0604020202020204" pitchFamily="34" charset="0"/>
              </a:rPr>
              <a:t>D. Nguyễn Thi</a:t>
            </a:r>
            <a:endParaRPr lang="en-US" sz="3200" dirty="0">
              <a:solidFill>
                <a:prstClr val="white"/>
              </a:solidFill>
              <a:latin typeface="+mj-lt"/>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1642291" y="3119913"/>
            <a:ext cx="3582851" cy="830997"/>
          </a:xfrm>
          <a:prstGeom prst="rect">
            <a:avLst/>
          </a:prstGeom>
          <a:solidFill>
            <a:srgbClr val="EBF1DE"/>
          </a:solidFill>
        </p:spPr>
        <p:txBody>
          <a:bodyPr wrap="square">
            <a:spAutoFit/>
          </a:bodyPr>
          <a:lstStyle/>
          <a:p>
            <a:pPr algn="ctr" defTabSz="609630">
              <a:lnSpc>
                <a:spcPct val="150000"/>
              </a:lnSpc>
            </a:pPr>
            <a:r>
              <a:rPr lang="vi-VN" sz="3200" i="1" dirty="0">
                <a:solidFill>
                  <a:srgbClr val="FF0000"/>
                </a:solidFill>
                <a:latin typeface="+mj-lt"/>
                <a:ea typeface="Times New Roman" panose="02020603050405020304" pitchFamily="18" charset="0"/>
                <a:cs typeface="Arial" panose="020B0604020202020204" pitchFamily="34" charset="0"/>
              </a:rPr>
              <a:t>C. Trần Đăng Khoa</a:t>
            </a:r>
            <a:endParaRPr lang="en-US" sz="3200" dirty="0">
              <a:solidFill>
                <a:prstClr val="black"/>
              </a:solidFill>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9795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1932939" y="208287"/>
            <a:ext cx="9344661" cy="1077218"/>
          </a:xfrm>
          <a:prstGeom prst="rect">
            <a:avLst/>
          </a:prstGeom>
          <a:noFill/>
        </p:spPr>
        <p:txBody>
          <a:bodyPr wrap="square">
            <a:spAutoFit/>
          </a:bodyPr>
          <a:lstStyle/>
          <a:p>
            <a:pPr algn="ctr" defTabSz="609630"/>
            <a:r>
              <a:rPr lang="vi-VN" sz="3200" b="1" dirty="0">
                <a:solidFill>
                  <a:srgbClr val="000000"/>
                </a:solidFill>
                <a:latin typeface="+mj-lt"/>
                <a:ea typeface="Times New Roman" panose="02020603050405020304" pitchFamily="18" charset="0"/>
                <a:cs typeface="Arial" panose="020B0604020202020204" pitchFamily="34" charset="0"/>
              </a:rPr>
              <a:t>Câu 2. </a:t>
            </a:r>
            <a:r>
              <a:rPr lang="vi-VN" sz="3200" b="1" i="1" dirty="0">
                <a:solidFill>
                  <a:prstClr val="black"/>
                </a:solidFill>
                <a:latin typeface="+mj-lt"/>
                <a:cs typeface="Arial" panose="020B0604020202020204" pitchFamily="34" charset="0"/>
              </a:rPr>
              <a:t>Tại sao cậu bé khi hái trầu vào đêm, phải gọi cho trầu tỉnh ngủ rồi mới xin “hái vài lá”?</a:t>
            </a:r>
            <a:endParaRPr lang="en-US" sz="3200" b="1" dirty="0">
              <a:solidFill>
                <a:prstClr val="black"/>
              </a:solidFill>
              <a:latin typeface="+mj-lt"/>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19"/>
            <a:ext cx="4775201" cy="1241231"/>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srgbClr val="002060"/>
                </a:solidFill>
                <a:latin typeface="+mj-lt"/>
              </a:rPr>
              <a:t>A. </a:t>
            </a:r>
            <a:r>
              <a:rPr lang="vi-VN" sz="3200" dirty="0">
                <a:solidFill>
                  <a:srgbClr val="002060"/>
                </a:solidFill>
                <a:latin typeface="+mj-lt"/>
              </a:rPr>
              <a:t>Vì cậu vâng lời dặn của bà và </a:t>
            </a:r>
            <a:r>
              <a:rPr lang="vi-VN" sz="3200" dirty="0" smtClean="0">
                <a:solidFill>
                  <a:srgbClr val="002060"/>
                </a:solidFill>
                <a:latin typeface="+mj-lt"/>
              </a:rPr>
              <a:t>mẹ</a:t>
            </a:r>
            <a:endParaRPr lang="en-US" sz="3200" dirty="0">
              <a:solidFill>
                <a:srgbClr val="002060"/>
              </a:solidFill>
              <a:latin typeface="+mj-lt"/>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320799" y="3366881"/>
            <a:ext cx="4409440" cy="144166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3200" i="1" dirty="0">
              <a:solidFill>
                <a:srgbClr val="002060"/>
              </a:solidFill>
              <a:latin typeface="+mj-lt"/>
              <a:ea typeface="Times New Roman" panose="02020603050405020304" pitchFamily="18" charset="0"/>
              <a:cs typeface="Arial" panose="020B0604020202020204" pitchFamily="34" charset="0"/>
            </a:endParaRPr>
          </a:p>
          <a:p>
            <a:pPr algn="ctr" defTabSz="609630"/>
            <a:r>
              <a:rPr lang="vi-VN" sz="3200" i="1" dirty="0">
                <a:solidFill>
                  <a:srgbClr val="002060"/>
                </a:solidFill>
                <a:latin typeface="+mj-lt"/>
                <a:ea typeface="Times New Roman" panose="02020603050405020304" pitchFamily="18" charset="0"/>
                <a:cs typeface="Arial" panose="020B0604020202020204" pitchFamily="34" charset="0"/>
              </a:rPr>
              <a:t>C. </a:t>
            </a:r>
            <a:r>
              <a:rPr lang="vi-VN" sz="3200" dirty="0">
                <a:solidFill>
                  <a:srgbClr val="002060"/>
                </a:solidFill>
                <a:latin typeface="+mj-lt"/>
                <a:cs typeface="Arial" panose="020B0604020202020204" pitchFamily="34" charset="0"/>
              </a:rPr>
              <a:t>Vì tôn trọng cây cối trong </a:t>
            </a:r>
            <a:r>
              <a:rPr lang="vi-VN" sz="3200" dirty="0" smtClean="0">
                <a:solidFill>
                  <a:srgbClr val="002060"/>
                </a:solidFill>
                <a:latin typeface="+mj-lt"/>
                <a:cs typeface="Arial" panose="020B0604020202020204" pitchFamily="34" charset="0"/>
              </a:rPr>
              <a:t>vườn</a:t>
            </a:r>
            <a:endParaRPr lang="en-US" sz="3200" dirty="0">
              <a:solidFill>
                <a:srgbClr val="002060"/>
              </a:solidFill>
              <a:latin typeface="+mj-lt"/>
              <a:cs typeface="Arial" panose="020B0604020202020204" pitchFamily="34" charset="0"/>
            </a:endParaRPr>
          </a:p>
          <a:p>
            <a:pPr algn="ctr" defTabSz="609630"/>
            <a:endParaRPr lang="en-US" sz="3200" dirty="0">
              <a:solidFill>
                <a:srgbClr val="002060"/>
              </a:solidFill>
              <a:latin typeface="+mj-lt"/>
              <a:cs typeface="Arial" panose="020B0604020202020204" pitchFamily="34" charset="0"/>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675121" y="1562687"/>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a:solidFill>
                  <a:srgbClr val="002060"/>
                </a:solidFill>
                <a:latin typeface="+mj-lt"/>
                <a:ea typeface="Times New Roman" panose="02020603050405020304" pitchFamily="18" charset="0"/>
                <a:cs typeface="Arial" panose="020B0604020202020204" pitchFamily="34" charset="0"/>
              </a:rPr>
              <a:t>B. </a:t>
            </a:r>
            <a:r>
              <a:rPr lang="vi-VN" sz="3200" dirty="0">
                <a:solidFill>
                  <a:srgbClr val="002060"/>
                </a:solidFill>
                <a:latin typeface="+mj-lt"/>
              </a:rPr>
              <a:t>Vì sợ trầu bị </a:t>
            </a:r>
            <a:r>
              <a:rPr lang="vi-VN" sz="3200" dirty="0" smtClean="0">
                <a:solidFill>
                  <a:srgbClr val="002060"/>
                </a:solidFill>
                <a:latin typeface="+mj-lt"/>
              </a:rPr>
              <a:t>lụi</a:t>
            </a:r>
            <a:endParaRPr lang="en-US" sz="3200" dirty="0">
              <a:solidFill>
                <a:srgbClr val="002060"/>
              </a:solidFill>
              <a:latin typeface="+mj-lt"/>
            </a:endParaRPr>
          </a:p>
        </p:txBody>
      </p:sp>
      <p:sp>
        <p:nvSpPr>
          <p:cNvPr id="9" name="Rectangle: Rounded Corners 8">
            <a:extLst>
              <a:ext uri="{FF2B5EF4-FFF2-40B4-BE49-F238E27FC236}">
                <a16:creationId xmlns:a16="http://schemas.microsoft.com/office/drawing/2014/main" id="{F43D8FCF-BDDF-4B97-9F66-F5173935A731}"/>
              </a:ext>
            </a:extLst>
          </p:cNvPr>
          <p:cNvSpPr/>
          <p:nvPr/>
        </p:nvSpPr>
        <p:spPr>
          <a:xfrm>
            <a:off x="6614161" y="3574901"/>
            <a:ext cx="4663439"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3200" i="1" dirty="0">
              <a:solidFill>
                <a:srgbClr val="002060"/>
              </a:solidFill>
              <a:latin typeface="+mj-lt"/>
              <a:ea typeface="Times New Roman" panose="02020603050405020304" pitchFamily="18" charset="0"/>
              <a:cs typeface="Arial" panose="020B0604020202020204" pitchFamily="34" charset="0"/>
            </a:endParaRPr>
          </a:p>
          <a:p>
            <a:pPr algn="ctr" defTabSz="609630"/>
            <a:r>
              <a:rPr lang="vi-VN" sz="3200" i="1" dirty="0">
                <a:solidFill>
                  <a:srgbClr val="002060"/>
                </a:solidFill>
                <a:latin typeface="+mj-lt"/>
                <a:ea typeface="Times New Roman" panose="02020603050405020304" pitchFamily="18" charset="0"/>
                <a:cs typeface="Arial" panose="020B0604020202020204" pitchFamily="34" charset="0"/>
              </a:rPr>
              <a:t>D. </a:t>
            </a:r>
            <a:r>
              <a:rPr lang="vi-VN" sz="3200" dirty="0">
                <a:solidFill>
                  <a:srgbClr val="002060"/>
                </a:solidFill>
                <a:latin typeface="+mj-lt"/>
              </a:rPr>
              <a:t>Tất cả đều đúng.</a:t>
            </a:r>
            <a:endParaRPr lang="en-US" sz="3200" dirty="0">
              <a:solidFill>
                <a:srgbClr val="002060"/>
              </a:solidFill>
              <a:latin typeface="+mj-lt"/>
            </a:endParaRPr>
          </a:p>
          <a:p>
            <a:pPr algn="ctr" defTabSz="609630"/>
            <a:endParaRPr lang="en-US" sz="3200" dirty="0">
              <a:solidFill>
                <a:srgbClr val="002060"/>
              </a:solidFill>
              <a:latin typeface="+mj-lt"/>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6781797" y="3795325"/>
            <a:ext cx="4495803" cy="584775"/>
          </a:xfrm>
          <a:prstGeom prst="rect">
            <a:avLst/>
          </a:prstGeom>
          <a:solidFill>
            <a:srgbClr val="EBF1DE"/>
          </a:solidFill>
        </p:spPr>
        <p:txBody>
          <a:bodyPr wrap="square">
            <a:spAutoFit/>
          </a:bodyPr>
          <a:lstStyle/>
          <a:p>
            <a:pPr algn="ctr" defTabSz="609630"/>
            <a:r>
              <a:rPr lang="vi-VN" sz="3200" i="1" dirty="0">
                <a:solidFill>
                  <a:srgbClr val="FF0000"/>
                </a:solidFill>
                <a:latin typeface="+mj-lt"/>
                <a:ea typeface="Times New Roman" panose="02020603050405020304" pitchFamily="18" charset="0"/>
                <a:cs typeface="Arial" panose="020B0604020202020204" pitchFamily="34" charset="0"/>
              </a:rPr>
              <a:t>D. </a:t>
            </a:r>
            <a:r>
              <a:rPr lang="vi-VN" sz="3200" dirty="0">
                <a:solidFill>
                  <a:srgbClr val="FF0000"/>
                </a:solidFill>
                <a:latin typeface="+mj-lt"/>
              </a:rPr>
              <a:t>Tất cả đều đúng.</a:t>
            </a:r>
            <a:endParaRPr lang="en-US" sz="3200" dirty="0">
              <a:solidFill>
                <a:srgbClr val="FF0000"/>
              </a:solidFill>
              <a:latin typeface="+mj-lt"/>
            </a:endParaRPr>
          </a:p>
        </p:txBody>
      </p:sp>
    </p:spTree>
    <p:extLst>
      <p:ext uri="{BB962C8B-B14F-4D97-AF65-F5344CB8AC3E}">
        <p14:creationId xmlns:p14="http://schemas.microsoft.com/office/powerpoint/2010/main" val="380727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2032000" y="268245"/>
            <a:ext cx="8839201" cy="1384995"/>
          </a:xfrm>
          <a:prstGeom prst="rect">
            <a:avLst/>
          </a:prstGeom>
          <a:noFill/>
        </p:spPr>
        <p:txBody>
          <a:bodyPr wrap="square">
            <a:spAutoFit/>
          </a:bodyPr>
          <a:lstStyle/>
          <a:p>
            <a:pPr algn="just" defTabSz="609630"/>
            <a:r>
              <a:rPr lang="vi-VN" sz="2800" b="1" i="1" dirty="0">
                <a:solidFill>
                  <a:srgbClr val="000000"/>
                </a:solidFill>
                <a:latin typeface="+mj-lt"/>
                <a:ea typeface="Times New Roman" panose="02020603050405020304" pitchFamily="18" charset="0"/>
                <a:cs typeface="Arial" panose="020B0604020202020204" pitchFamily="34" charset="0"/>
              </a:rPr>
              <a:t>Câu 3. </a:t>
            </a:r>
            <a:r>
              <a:rPr lang="vi-VN" sz="2800" i="1" dirty="0">
                <a:solidFill>
                  <a:prstClr val="black"/>
                </a:solidFill>
                <a:latin typeface="+mj-lt"/>
                <a:cs typeface="Arial" panose="020B0604020202020204" pitchFamily="34" charset="0"/>
              </a:rPr>
              <a:t>Lời trong câu hát của bà “mày làm chúa tao/tao làm chúa mày” theo em </a:t>
            </a:r>
            <a:r>
              <a:rPr lang="vi-VN" sz="2800" b="1" i="1" u="sng" dirty="0">
                <a:solidFill>
                  <a:prstClr val="black"/>
                </a:solidFill>
                <a:latin typeface="+mj-lt"/>
                <a:cs typeface="Arial" panose="020B0604020202020204" pitchFamily="34" charset="0"/>
              </a:rPr>
              <a:t>không </a:t>
            </a:r>
            <a:r>
              <a:rPr lang="vi-VN" sz="2800" i="1" dirty="0">
                <a:solidFill>
                  <a:prstClr val="black"/>
                </a:solidFill>
                <a:latin typeface="+mj-lt"/>
                <a:cs typeface="Arial" panose="020B0604020202020204" pitchFamily="34" charset="0"/>
              </a:rPr>
              <a:t>mang ý nghĩa nào sau đây?</a:t>
            </a:r>
            <a:endParaRPr lang="en-US" sz="2800" dirty="0">
              <a:solidFill>
                <a:prstClr val="black"/>
              </a:solidFill>
              <a:latin typeface="+mj-lt"/>
              <a:cs typeface="Arial" panose="020B0604020202020204" pitchFamily="34" charset="0"/>
            </a:endParaRPr>
          </a:p>
          <a:p>
            <a:pPr algn="just" defTabSz="609630"/>
            <a:endParaRPr lang="en-US" sz="2800" b="1" i="1" dirty="0">
              <a:solidFill>
                <a:prstClr val="black"/>
              </a:solidFill>
              <a:latin typeface="+mj-lt"/>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vi-VN" sz="2800" dirty="0">
                <a:solidFill>
                  <a:srgbClr val="002060"/>
                </a:solidFill>
                <a:latin typeface="+mj-lt"/>
              </a:rPr>
              <a:t>A. Trầu và người bình đẳng</a:t>
            </a:r>
            <a:endParaRPr lang="en-US" sz="2800" dirty="0">
              <a:solidFill>
                <a:srgbClr val="002060"/>
              </a:solidFill>
              <a:latin typeface="+mj-lt"/>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168400" y="3388765"/>
            <a:ext cx="4561839"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2800" i="1" dirty="0">
              <a:solidFill>
                <a:srgbClr val="002060"/>
              </a:solidFill>
              <a:latin typeface="+mj-lt"/>
              <a:ea typeface="Times New Roman" panose="02020603050405020304" pitchFamily="18" charset="0"/>
              <a:cs typeface="Arial" panose="020B0604020202020204" pitchFamily="34" charset="0"/>
            </a:endParaRPr>
          </a:p>
          <a:p>
            <a:pPr defTabSz="609630"/>
            <a:r>
              <a:rPr lang="vi-VN" sz="2800" i="1" dirty="0">
                <a:solidFill>
                  <a:srgbClr val="002060"/>
                </a:solidFill>
                <a:latin typeface="+mj-lt"/>
                <a:ea typeface="Times New Roman" panose="02020603050405020304" pitchFamily="18" charset="0"/>
                <a:cs typeface="Arial" panose="020B0604020202020204" pitchFamily="34" charset="0"/>
              </a:rPr>
              <a:t>C. </a:t>
            </a:r>
            <a:r>
              <a:rPr lang="vi-VN" sz="2800" dirty="0">
                <a:solidFill>
                  <a:srgbClr val="002060"/>
                </a:solidFill>
                <a:latin typeface="+mj-lt"/>
              </a:rPr>
              <a:t>Con người là chúa tể muôn loài</a:t>
            </a:r>
            <a:endParaRPr lang="en-US" sz="2800" dirty="0">
              <a:solidFill>
                <a:srgbClr val="002060"/>
              </a:solidFill>
              <a:latin typeface="+mj-lt"/>
            </a:endParaRPr>
          </a:p>
          <a:p>
            <a:pPr algn="ctr" defTabSz="609630">
              <a:defRPr/>
            </a:pPr>
            <a:endParaRPr lang="en-US" sz="2800" dirty="0">
              <a:solidFill>
                <a:srgbClr val="002060"/>
              </a:solidFill>
              <a:latin typeface="+mj-lt"/>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451601"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2800" i="1" dirty="0">
              <a:solidFill>
                <a:srgbClr val="002060"/>
              </a:solidFill>
              <a:latin typeface="+mj-lt"/>
              <a:ea typeface="Times New Roman" panose="02020603050405020304" pitchFamily="18" charset="0"/>
              <a:cs typeface="Arial" panose="020B0604020202020204" pitchFamily="34" charset="0"/>
            </a:endParaRPr>
          </a:p>
          <a:p>
            <a:pPr defTabSz="609630"/>
            <a:r>
              <a:rPr lang="vi-VN" sz="2800" i="1" dirty="0">
                <a:solidFill>
                  <a:srgbClr val="002060"/>
                </a:solidFill>
                <a:latin typeface="+mj-lt"/>
                <a:ea typeface="Times New Roman" panose="02020603050405020304" pitchFamily="18" charset="0"/>
                <a:cs typeface="Arial" panose="020B0604020202020204" pitchFamily="34" charset="0"/>
              </a:rPr>
              <a:t>B. </a:t>
            </a:r>
            <a:r>
              <a:rPr lang="vi-VN" sz="2800" dirty="0">
                <a:solidFill>
                  <a:srgbClr val="002060"/>
                </a:solidFill>
                <a:latin typeface="+mj-lt"/>
              </a:rPr>
              <a:t>Hai bên cùng tôn trọng, quý mến nhau</a:t>
            </a:r>
            <a:endParaRPr lang="en-US" sz="2800" dirty="0">
              <a:solidFill>
                <a:srgbClr val="002060"/>
              </a:solidFill>
              <a:latin typeface="+mj-lt"/>
            </a:endParaRPr>
          </a:p>
          <a:p>
            <a:pPr algn="ctr" defTabSz="609630">
              <a:defRPr/>
            </a:pPr>
            <a:endParaRPr lang="en-US" sz="2800" dirty="0">
              <a:solidFill>
                <a:srgbClr val="002060"/>
              </a:solidFill>
              <a:latin typeface="+mj-lt"/>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1244599" y="3388765"/>
            <a:ext cx="4409439" cy="954107"/>
          </a:xfrm>
          <a:prstGeom prst="rect">
            <a:avLst/>
          </a:prstGeom>
          <a:solidFill>
            <a:srgbClr val="EBF1DE"/>
          </a:solidFill>
        </p:spPr>
        <p:txBody>
          <a:bodyPr wrap="square">
            <a:spAutoFit/>
          </a:bodyPr>
          <a:lstStyle/>
          <a:p>
            <a:pPr defTabSz="609630"/>
            <a:r>
              <a:rPr lang="vi-VN" sz="2800" i="1" dirty="0">
                <a:solidFill>
                  <a:srgbClr val="FF0000"/>
                </a:solidFill>
                <a:latin typeface="+mj-lt"/>
                <a:ea typeface="Times New Roman" panose="02020603050405020304" pitchFamily="18" charset="0"/>
                <a:cs typeface="Arial" panose="020B0604020202020204" pitchFamily="34" charset="0"/>
              </a:rPr>
              <a:t>C. </a:t>
            </a:r>
            <a:r>
              <a:rPr lang="vi-VN" sz="2800" dirty="0">
                <a:solidFill>
                  <a:srgbClr val="FF0000"/>
                </a:solidFill>
                <a:latin typeface="+mj-lt"/>
              </a:rPr>
              <a:t>Con người là chúa tể muôn loài</a:t>
            </a:r>
            <a:endParaRPr lang="en-US" sz="2800" dirty="0">
              <a:solidFill>
                <a:srgbClr val="FF0000"/>
              </a:solidFill>
              <a:latin typeface="+mj-lt"/>
            </a:endParaRPr>
          </a:p>
        </p:txBody>
      </p:sp>
      <p:sp>
        <p:nvSpPr>
          <p:cNvPr id="9" name="Rectangle: Rounded Corners 8">
            <a:extLst>
              <a:ext uri="{FF2B5EF4-FFF2-40B4-BE49-F238E27FC236}">
                <a16:creationId xmlns:a16="http://schemas.microsoft.com/office/drawing/2014/main" id="{66B4B29B-4377-4A8E-9855-EB419D71DDDA}"/>
              </a:ext>
            </a:extLst>
          </p:cNvPr>
          <p:cNvSpPr/>
          <p:nvPr/>
        </p:nvSpPr>
        <p:spPr>
          <a:xfrm>
            <a:off x="6461763" y="3406312"/>
            <a:ext cx="4815837" cy="1413882"/>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2800" i="1" dirty="0">
              <a:solidFill>
                <a:srgbClr val="002060"/>
              </a:solidFill>
              <a:latin typeface="+mj-lt"/>
              <a:ea typeface="Times New Roman" panose="02020603050405020304" pitchFamily="18" charset="0"/>
              <a:cs typeface="Arial" panose="020B0604020202020204" pitchFamily="34" charset="0"/>
            </a:endParaRPr>
          </a:p>
          <a:p>
            <a:pPr algn="just" defTabSz="609630"/>
            <a:r>
              <a:rPr lang="vi-VN" sz="2800" dirty="0">
                <a:solidFill>
                  <a:srgbClr val="002060"/>
                </a:solidFill>
                <a:latin typeface="+mj-lt"/>
              </a:rPr>
              <a:t>D. Con người và loài vật đều ngang hàng, dựa vào nhau mà sống.</a:t>
            </a:r>
            <a:endParaRPr lang="en-US" sz="2800" dirty="0">
              <a:solidFill>
                <a:srgbClr val="002060"/>
              </a:solidFill>
              <a:latin typeface="+mj-lt"/>
            </a:endParaRPr>
          </a:p>
          <a:p>
            <a:pPr algn="ctr" defTabSz="609630">
              <a:defRPr/>
            </a:pPr>
            <a:endParaRPr lang="en-US" sz="2800" dirty="0">
              <a:solidFill>
                <a:srgbClr val="002060"/>
              </a:solidFill>
              <a:latin typeface="+mj-lt"/>
            </a:endParaRPr>
          </a:p>
        </p:txBody>
      </p:sp>
    </p:spTree>
    <p:extLst>
      <p:ext uri="{BB962C8B-B14F-4D97-AF65-F5344CB8AC3E}">
        <p14:creationId xmlns:p14="http://schemas.microsoft.com/office/powerpoint/2010/main" val="303537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11"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2032000" y="268245"/>
            <a:ext cx="9946640" cy="1077218"/>
          </a:xfrm>
          <a:prstGeom prst="rect">
            <a:avLst/>
          </a:prstGeom>
          <a:noFill/>
        </p:spPr>
        <p:txBody>
          <a:bodyPr wrap="square">
            <a:spAutoFit/>
          </a:bodyPr>
          <a:lstStyle/>
          <a:p>
            <a:pPr defTabSz="609630"/>
            <a:r>
              <a:rPr lang="vi-VN" sz="3200" b="1" i="1" dirty="0">
                <a:latin typeface="+mj-lt"/>
                <a:ea typeface="Times New Roman" panose="02020603050405020304" pitchFamily="18" charset="0"/>
                <a:cs typeface="Arial" panose="020B0604020202020204" pitchFamily="34" charset="0"/>
              </a:rPr>
              <a:t>Câu </a:t>
            </a:r>
            <a:r>
              <a:rPr lang="en-US" sz="3200" b="1" i="1"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3200" b="1" i="1" dirty="0" smtClean="0">
                <a:latin typeface="+mj-lt"/>
                <a:ea typeface="Times New Roman" panose="02020603050405020304" pitchFamily="18" charset="0"/>
                <a:cs typeface="Arial" panose="020B0604020202020204" pitchFamily="34" charset="0"/>
              </a:rPr>
              <a:t>: </a:t>
            </a:r>
            <a:r>
              <a:rPr lang="vi-VN" sz="3200" dirty="0" smtClean="0">
                <a:latin typeface="+mj-lt"/>
              </a:rPr>
              <a:t>Phương </a:t>
            </a:r>
            <a:r>
              <a:rPr lang="vi-VN" sz="3200" dirty="0">
                <a:latin typeface="+mj-lt"/>
              </a:rPr>
              <a:t>thức biểu đạt chính của </a:t>
            </a:r>
            <a:r>
              <a:rPr lang="vi-VN" sz="3200" dirty="0" smtClean="0">
                <a:latin typeface="+mj-lt"/>
              </a:rPr>
              <a:t>văn</a:t>
            </a:r>
            <a:r>
              <a:rPr lang="en-US" sz="3200" dirty="0" smtClean="0">
                <a:latin typeface="+mj-lt"/>
              </a:rPr>
              <a:t> </a:t>
            </a:r>
            <a:r>
              <a:rPr lang="vi-VN" sz="3200" dirty="0" smtClean="0">
                <a:latin typeface="+mj-lt"/>
              </a:rPr>
              <a:t>bản</a:t>
            </a:r>
            <a:r>
              <a:rPr lang="vi-VN" sz="3200" dirty="0">
                <a:latin typeface="+mj-lt"/>
              </a:rPr>
              <a:t> </a:t>
            </a:r>
            <a:r>
              <a:rPr lang="vi-VN" sz="3200" i="1" dirty="0">
                <a:latin typeface="+mj-lt"/>
              </a:rPr>
              <a:t>Đánh thức trầu </a:t>
            </a:r>
            <a:r>
              <a:rPr lang="vi-VN" sz="3200" dirty="0">
                <a:latin typeface="+mj-lt"/>
              </a:rPr>
              <a:t>là phương thức nào?</a:t>
            </a:r>
            <a:endParaRPr lang="en-US" sz="3200" i="1" dirty="0">
              <a:latin typeface="+mj-lt"/>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chemeClr val="tx1"/>
                </a:solidFill>
                <a:latin typeface="+mj-lt"/>
              </a:rPr>
              <a:t>A</a:t>
            </a:r>
            <a:r>
              <a:rPr lang="vi-VN" sz="3200" dirty="0" smtClean="0">
                <a:solidFill>
                  <a:schemeClr val="tx1"/>
                </a:solidFill>
                <a:latin typeface="+mj-lt"/>
              </a:rPr>
              <a:t>.</a:t>
            </a:r>
            <a:r>
              <a:rPr lang="en-US" sz="3200" dirty="0">
                <a:solidFill>
                  <a:schemeClr val="tx1"/>
                </a:solidFill>
                <a:latin typeface="+mj-lt"/>
              </a:rPr>
              <a:t> </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tả</a:t>
            </a:r>
            <a:r>
              <a:rPr lang="vi-VN" sz="3200" dirty="0"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320799" y="3317248"/>
            <a:ext cx="4333239"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smtClean="0">
                <a:solidFill>
                  <a:schemeClr val="tx1"/>
                </a:solidFill>
                <a:latin typeface="+mj-lt"/>
                <a:ea typeface="Times New Roman" panose="02020603050405020304" pitchFamily="18" charset="0"/>
                <a:cs typeface="Arial" panose="020B0604020202020204" pitchFamily="34" charset="0"/>
              </a:rPr>
              <a:t>C</a:t>
            </a:r>
            <a:r>
              <a:rPr lang="vi-VN" sz="3200" i="1" dirty="0">
                <a:solidFill>
                  <a:schemeClr val="tx1"/>
                </a:solidFill>
                <a:latin typeface="+mj-lt"/>
                <a:ea typeface="Times New Roman" panose="02020603050405020304" pitchFamily="18" charset="0"/>
                <a:cs typeface="Arial" panose="020B0604020202020204" pitchFamily="34" charset="0"/>
              </a:rPr>
              <a:t>. </a:t>
            </a:r>
            <a:r>
              <a:rPr lang="en-US" sz="3200" dirty="0" err="1">
                <a:solidFill>
                  <a:schemeClr val="tx1"/>
                </a:solidFill>
                <a:latin typeface="Times New Roman" panose="02020603050405020304" pitchFamily="18" charset="0"/>
                <a:cs typeface="Times New Roman" panose="02020603050405020304" pitchFamily="18" charset="0"/>
              </a:rPr>
              <a:t>Biểu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451601"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i="1" dirty="0" smtClean="0">
                <a:solidFill>
                  <a:schemeClr val="tx1"/>
                </a:solidFill>
                <a:latin typeface="+mj-lt"/>
                <a:ea typeface="Times New Roman" panose="02020603050405020304" pitchFamily="18" charset="0"/>
                <a:cs typeface="Arial" panose="020B0604020202020204" pitchFamily="34" charset="0"/>
              </a:rPr>
              <a:t>B.</a:t>
            </a:r>
            <a:r>
              <a:rPr lang="en-US" sz="3200" dirty="0">
                <a:solidFill>
                  <a:schemeClr val="tx1"/>
                </a:solidFill>
                <a:latin typeface="+mj-lt"/>
              </a:rPr>
              <a:t> </a:t>
            </a:r>
            <a:r>
              <a:rPr lang="en-US" sz="3200" dirty="0" err="1">
                <a:solidFill>
                  <a:schemeClr val="tx1"/>
                </a:solidFill>
                <a:latin typeface="Times New Roman" panose="02020603050405020304" pitchFamily="18" charset="0"/>
                <a:cs typeface="Times New Roman" panose="02020603050405020304" pitchFamily="18" charset="0"/>
              </a:rPr>
              <a:t>Nghị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luận</a:t>
            </a:r>
            <a:r>
              <a:rPr lang="vi-VN" sz="32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1423851" y="3537672"/>
            <a:ext cx="4153986" cy="584775"/>
          </a:xfrm>
          <a:prstGeom prst="rect">
            <a:avLst/>
          </a:prstGeom>
          <a:solidFill>
            <a:srgbClr val="EBF1DE"/>
          </a:solidFill>
        </p:spPr>
        <p:txBody>
          <a:bodyPr wrap="square">
            <a:spAutoFit/>
          </a:bodyPr>
          <a:lstStyle/>
          <a:p>
            <a:pPr algn="ctr" defTabSz="609630"/>
            <a:r>
              <a:rPr lang="vi-VN" sz="3200" i="1" dirty="0">
                <a:solidFill>
                  <a:srgbClr val="FF0000"/>
                </a:solidFill>
                <a:latin typeface="+mj-lt"/>
                <a:ea typeface="Times New Roman" panose="02020603050405020304" pitchFamily="18" charset="0"/>
                <a:cs typeface="Arial" panose="020B0604020202020204" pitchFamily="34" charset="0"/>
              </a:rPr>
              <a:t>C. </a:t>
            </a:r>
            <a:r>
              <a:rPr lang="en-US" sz="3200" dirty="0" err="1">
                <a:solidFill>
                  <a:srgbClr val="FF0000"/>
                </a:solidFill>
                <a:latin typeface="Times New Roman" panose="02020603050405020304" pitchFamily="18" charset="0"/>
                <a:cs typeface="Times New Roman" panose="02020603050405020304" pitchFamily="18" charset="0"/>
              </a:rPr>
              <a:t>Biểu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6B4B29B-4377-4A8E-9855-EB419D71DDDA}"/>
              </a:ext>
            </a:extLst>
          </p:cNvPr>
          <p:cNvSpPr/>
          <p:nvPr/>
        </p:nvSpPr>
        <p:spPr>
          <a:xfrm>
            <a:off x="6461764" y="3406312"/>
            <a:ext cx="4399278" cy="936560"/>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smtClean="0">
                <a:solidFill>
                  <a:schemeClr val="tx1"/>
                </a:solidFill>
                <a:latin typeface="+mj-lt"/>
              </a:rPr>
              <a:t>D.</a:t>
            </a:r>
            <a:r>
              <a:rPr lang="en-US" sz="3200" dirty="0">
                <a:solidFill>
                  <a:schemeClr val="tx1"/>
                </a:solidFill>
                <a:latin typeface="+mj-lt"/>
              </a:rPr>
              <a:t> </a:t>
            </a:r>
            <a:r>
              <a:rPr lang="en-US" sz="3200" dirty="0" err="1">
                <a:solidFill>
                  <a:schemeClr val="tx1"/>
                </a:solidFill>
                <a:latin typeface="Times New Roman" panose="02020603050405020304" pitchFamily="18" charset="0"/>
                <a:cs typeface="Times New Roman" panose="02020603050405020304" pitchFamily="18" charset="0"/>
              </a:rPr>
              <a:t>Tự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vi-VN" sz="3200" dirty="0"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5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11"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5" name="Picture 4">
            <a:extLst>
              <a:ext uri="{FF2B5EF4-FFF2-40B4-BE49-F238E27FC236}">
                <a16:creationId xmlns:a16="http://schemas.microsoft.com/office/drawing/2014/main" id="{959D33A7-DC69-426D-93BA-EEF0B4125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688">
            <a:off x="242699" y="-85271"/>
            <a:ext cx="1693671" cy="1675195"/>
          </a:xfrm>
          <a:prstGeom prst="rect">
            <a:avLst/>
          </a:prstGeom>
        </p:spPr>
      </p:pic>
      <p:pic>
        <p:nvPicPr>
          <p:cNvPr id="26" name="Picture 5">
            <a:extLst>
              <a:ext uri="{FF2B5EF4-FFF2-40B4-BE49-F238E27FC236}">
                <a16:creationId xmlns:a16="http://schemas.microsoft.com/office/drawing/2014/main" id="{AFFBBB19-8F16-4F07-A4CB-4B46BF67B8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39688">
            <a:off x="243787" y="-86413"/>
            <a:ext cx="1689871" cy="1689871"/>
          </a:xfrm>
          <a:prstGeom prst="rect">
            <a:avLst/>
          </a:prstGeom>
        </p:spPr>
      </p:pic>
      <p:sp>
        <p:nvSpPr>
          <p:cNvPr id="12" name="TextBox 11">
            <a:extLst>
              <a:ext uri="{FF2B5EF4-FFF2-40B4-BE49-F238E27FC236}">
                <a16:creationId xmlns:a16="http://schemas.microsoft.com/office/drawing/2014/main" id="{F6146FB7-A9DC-4DD8-8274-B60F192070DE}"/>
              </a:ext>
            </a:extLst>
          </p:cNvPr>
          <p:cNvSpPr txBox="1"/>
          <p:nvPr/>
        </p:nvSpPr>
        <p:spPr>
          <a:xfrm>
            <a:off x="2032000" y="268245"/>
            <a:ext cx="8839201" cy="1077218"/>
          </a:xfrm>
          <a:prstGeom prst="rect">
            <a:avLst/>
          </a:prstGeom>
          <a:noFill/>
        </p:spPr>
        <p:txBody>
          <a:bodyPr wrap="square">
            <a:spAutoFit/>
          </a:bodyPr>
          <a:lstStyle/>
          <a:p>
            <a:pPr algn="just" defTabSz="609630"/>
            <a:r>
              <a:rPr lang="vi-VN" sz="3200" b="1" i="1" dirty="0">
                <a:latin typeface="+mj-lt"/>
                <a:ea typeface="Times New Roman" panose="02020603050405020304" pitchFamily="18" charset="0"/>
                <a:cs typeface="Arial" panose="020B0604020202020204" pitchFamily="34" charset="0"/>
              </a:rPr>
              <a:t>Câu </a:t>
            </a:r>
            <a:r>
              <a:rPr lang="en-US" sz="3200" b="1" i="1" dirty="0" smtClean="0">
                <a:latin typeface="Times New Roman" panose="02020603050405020304" pitchFamily="18" charset="0"/>
                <a:ea typeface="Times New Roman" panose="02020603050405020304" pitchFamily="18" charset="0"/>
                <a:cs typeface="Times New Roman" panose="02020603050405020304" pitchFamily="18" charset="0"/>
              </a:rPr>
              <a:t>5</a:t>
            </a:r>
            <a:r>
              <a:rPr lang="en-US" sz="3200" b="1" i="1" dirty="0" smtClean="0">
                <a:latin typeface="+mj-lt"/>
                <a:ea typeface="Times New Roman" panose="02020603050405020304" pitchFamily="18" charset="0"/>
                <a:cs typeface="Arial" panose="020B0604020202020204" pitchFamily="34" charset="0"/>
              </a:rPr>
              <a:t>: </a:t>
            </a:r>
            <a:r>
              <a:rPr lang="vi-VN" sz="3200" dirty="0">
                <a:latin typeface="+mj-lt"/>
              </a:rPr>
              <a:t>Bài thơ </a:t>
            </a:r>
            <a:r>
              <a:rPr lang="vi-VN" sz="3200" i="1" dirty="0">
                <a:latin typeface="+mj-lt"/>
              </a:rPr>
              <a:t>Đánh thức trầu </a:t>
            </a:r>
            <a:r>
              <a:rPr lang="vi-VN" sz="3200" dirty="0">
                <a:latin typeface="+mj-lt"/>
              </a:rPr>
              <a:t>thể hiện tình cảm của ai dành cho ai?</a:t>
            </a:r>
            <a:endParaRPr lang="en-US" sz="3200" b="1" i="1" dirty="0">
              <a:latin typeface="+mj-lt"/>
              <a:cs typeface="Arial" panose="020B0604020202020204" pitchFamily="34" charset="0"/>
            </a:endParaRPr>
          </a:p>
        </p:txBody>
      </p:sp>
      <p:sp>
        <p:nvSpPr>
          <p:cNvPr id="16" name="Rectangle: Rounded Corners 15">
            <a:extLst>
              <a:ext uri="{FF2B5EF4-FFF2-40B4-BE49-F238E27FC236}">
                <a16:creationId xmlns:a16="http://schemas.microsoft.com/office/drawing/2014/main" id="{37426378-7EE8-4187-B08E-2FB7A2F83927}"/>
              </a:ext>
            </a:extLst>
          </p:cNvPr>
          <p:cNvSpPr/>
          <p:nvPr/>
        </p:nvSpPr>
        <p:spPr>
          <a:xfrm>
            <a:off x="1320799" y="1554219"/>
            <a:ext cx="4409440" cy="1124663"/>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vi-VN" sz="2800" dirty="0">
                <a:solidFill>
                  <a:schemeClr val="tx1"/>
                </a:solidFill>
                <a:latin typeface="+mj-lt"/>
              </a:rPr>
              <a:t>A</a:t>
            </a:r>
            <a:r>
              <a:rPr lang="vi-VN" sz="2800" dirty="0" smtClean="0">
                <a:solidFill>
                  <a:schemeClr val="tx1"/>
                </a:solidFill>
                <a:latin typeface="+mj-lt"/>
              </a:rPr>
              <a:t>.</a:t>
            </a:r>
            <a:r>
              <a:rPr lang="en-US" dirty="0">
                <a:solidFill>
                  <a:schemeClr val="tx1"/>
                </a:solidFill>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mẹ</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smtClean="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D16838C-7DD5-414E-A999-A9D437C333D5}"/>
              </a:ext>
            </a:extLst>
          </p:cNvPr>
          <p:cNvSpPr/>
          <p:nvPr/>
        </p:nvSpPr>
        <p:spPr>
          <a:xfrm>
            <a:off x="1092199" y="3317248"/>
            <a:ext cx="4561839"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vi-VN" sz="2800" i="1" dirty="0" smtClean="0">
                <a:solidFill>
                  <a:schemeClr val="tx1"/>
                </a:solidFill>
                <a:latin typeface="+mj-lt"/>
                <a:ea typeface="Times New Roman" panose="02020603050405020304" pitchFamily="18" charset="0"/>
                <a:cs typeface="Arial" panose="020B0604020202020204" pitchFamily="34" charset="0"/>
              </a:rPr>
              <a:t>C</a:t>
            </a:r>
            <a:r>
              <a:rPr lang="vi-VN" sz="2800" i="1" dirty="0">
                <a:solidFill>
                  <a:schemeClr val="tx1"/>
                </a:solidFill>
                <a:latin typeface="+mj-lt"/>
                <a:ea typeface="Times New Roman" panose="02020603050405020304" pitchFamily="18" charset="0"/>
                <a:cs typeface="Arial" panose="020B0604020202020204" pitchFamily="34"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A264BE2-A092-419E-B4B8-0FDEED7C7510}"/>
              </a:ext>
            </a:extLst>
          </p:cNvPr>
          <p:cNvSpPr/>
          <p:nvPr/>
        </p:nvSpPr>
        <p:spPr>
          <a:xfrm>
            <a:off x="6451601" y="1554220"/>
            <a:ext cx="4409440" cy="1025624"/>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vi-VN" sz="2800" i="1" dirty="0" smtClean="0">
                <a:solidFill>
                  <a:schemeClr val="tx1"/>
                </a:solidFill>
                <a:latin typeface="+mj-lt"/>
                <a:ea typeface="Times New Roman" panose="02020603050405020304" pitchFamily="18" charset="0"/>
                <a:cs typeface="Arial" panose="020B0604020202020204" pitchFamily="34" charset="0"/>
              </a:rPr>
              <a:t>B.</a:t>
            </a:r>
            <a:r>
              <a:rPr lang="en-US" dirty="0">
                <a:solidFill>
                  <a:schemeClr val="tx1"/>
                </a:solidFill>
              </a:rPr>
              <a:t> </a:t>
            </a:r>
            <a:r>
              <a:rPr lang="pt-BR" sz="3200" dirty="0">
                <a:solidFill>
                  <a:schemeClr val="tx1"/>
                </a:solidFill>
                <a:latin typeface="Times New Roman" panose="02020603050405020304" pitchFamily="18" charset="0"/>
                <a:cs typeface="Times New Roman" panose="02020603050405020304" pitchFamily="18" charset="0"/>
              </a:rPr>
              <a:t>Tình cảm của bà dành cho em bé</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550BFDE-1EE6-4494-8152-90653BCEF3B2}"/>
              </a:ext>
            </a:extLst>
          </p:cNvPr>
          <p:cNvSpPr txBox="1"/>
          <p:nvPr/>
        </p:nvSpPr>
        <p:spPr>
          <a:xfrm>
            <a:off x="1472604" y="1628230"/>
            <a:ext cx="4048034" cy="1077218"/>
          </a:xfrm>
          <a:prstGeom prst="rect">
            <a:avLst/>
          </a:prstGeom>
          <a:solidFill>
            <a:srgbClr val="EBF1DE"/>
          </a:solidFill>
        </p:spPr>
        <p:txBody>
          <a:bodyPr wrap="square">
            <a:spAutoFit/>
          </a:bodyPr>
          <a:lstStyle/>
          <a:p>
            <a:pPr defTabSz="609630"/>
            <a:r>
              <a:rPr lang="en-US" sz="3200" dirty="0">
                <a:solidFill>
                  <a:srgbClr val="FF0000"/>
                </a:solidFill>
                <a:latin typeface="Times New Roman" panose="02020603050405020304" pitchFamily="18" charset="0"/>
                <a:cs typeface="Times New Roman" panose="02020603050405020304" pitchFamily="18" charset="0"/>
              </a:rPr>
              <a:t>A.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6B4B29B-4377-4A8E-9855-EB419D71DDDA}"/>
              </a:ext>
            </a:extLst>
          </p:cNvPr>
          <p:cNvSpPr/>
          <p:nvPr/>
        </p:nvSpPr>
        <p:spPr>
          <a:xfrm>
            <a:off x="6461763" y="3406312"/>
            <a:ext cx="4815837" cy="1413882"/>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vi-VN" sz="2800" dirty="0" smtClean="0">
                <a:solidFill>
                  <a:schemeClr val="tx1"/>
                </a:solidFill>
                <a:latin typeface="+mj-lt"/>
              </a:rPr>
              <a:t>D.</a:t>
            </a:r>
            <a:r>
              <a:rPr lang="en-US" dirty="0">
                <a:solidFill>
                  <a:schemeClr val="tx1"/>
                </a:solidFill>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bé</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51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8" grpId="0" animBg="1"/>
      <p:bldP spid="11"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6" name="矩形 4">
            <a:extLst>
              <a:ext uri="{FF2B5EF4-FFF2-40B4-BE49-F238E27FC236}">
                <a16:creationId xmlns:a16="http://schemas.microsoft.com/office/drawing/2014/main" id="{55D16012-5EE2-4BFE-B7FC-906075925840}"/>
              </a:ext>
            </a:extLst>
          </p:cNvPr>
          <p:cNvSpPr/>
          <p:nvPr/>
        </p:nvSpPr>
        <p:spPr>
          <a:xfrm>
            <a:off x="2782901" y="1863423"/>
            <a:ext cx="6626198" cy="830997"/>
          </a:xfrm>
          <a:prstGeom prst="rect">
            <a:avLst/>
          </a:prstGeom>
        </p:spPr>
        <p:txBody>
          <a:bodyPr wrap="square">
            <a:spAutoFit/>
          </a:bodyPr>
          <a:lstStyle/>
          <a:p>
            <a:pPr algn="ct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Chúc</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các</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em</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học</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4800" b="1" dirty="0" err="1">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tốt</a:t>
            </a:r>
            <a:r>
              <a:rPr lang="en-US" altLang="zh-CN" sz="48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 !</a:t>
            </a:r>
          </a:p>
        </p:txBody>
      </p:sp>
      <p:pic>
        <p:nvPicPr>
          <p:cNvPr id="3" name="Picture 2">
            <a:extLst>
              <a:ext uri="{FF2B5EF4-FFF2-40B4-BE49-F238E27FC236}">
                <a16:creationId xmlns:a16="http://schemas.microsoft.com/office/drawing/2014/main" id="{AD33EAD3-4BA9-4671-AB93-93BB82B95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450" y="2431501"/>
            <a:ext cx="4312800" cy="1468800"/>
          </a:xfrm>
          <a:prstGeom prst="rect">
            <a:avLst/>
          </a:prstGeom>
        </p:spPr>
      </p:pic>
      <p:pic>
        <p:nvPicPr>
          <p:cNvPr id="9" name="Picture 8">
            <a:extLst>
              <a:ext uri="{FF2B5EF4-FFF2-40B4-BE49-F238E27FC236}">
                <a16:creationId xmlns:a16="http://schemas.microsoft.com/office/drawing/2014/main" id="{8B5B216E-77B8-447D-BF02-F19EE11564F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602517">
            <a:off x="-411718" y="41351"/>
            <a:ext cx="3444000" cy="1468800"/>
          </a:xfrm>
          <a:prstGeom prst="rect">
            <a:avLst/>
          </a:prstGeom>
        </p:spPr>
      </p:pic>
    </p:spTree>
    <p:extLst>
      <p:ext uri="{BB962C8B-B14F-4D97-AF65-F5344CB8AC3E}">
        <p14:creationId xmlns:p14="http://schemas.microsoft.com/office/powerpoint/2010/main" val="3191901182"/>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2" presetClass="entr" presetSubtype="3"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7E2FA45F-EF45-4441-9462-C087F19B4C8E}"/>
              </a:ext>
            </a:extLst>
          </p:cNvPr>
          <p:cNvGrpSpPr/>
          <p:nvPr/>
        </p:nvGrpSpPr>
        <p:grpSpPr>
          <a:xfrm>
            <a:off x="1783079" y="513429"/>
            <a:ext cx="9738353" cy="5711021"/>
            <a:chOff x="1783080" y="513430"/>
            <a:chExt cx="9418320" cy="5644580"/>
          </a:xfrm>
        </p:grpSpPr>
        <p:cxnSp>
          <p:nvCxnSpPr>
            <p:cNvPr id="39" name="直接连接符 38">
              <a:extLst>
                <a:ext uri="{FF2B5EF4-FFF2-40B4-BE49-F238E27FC236}">
                  <a16:creationId xmlns:a16="http://schemas.microsoft.com/office/drawing/2014/main" id="{99E31519-962F-4D19-9357-40EC356DA1C5}"/>
                </a:ext>
              </a:extLst>
            </p:cNvPr>
            <p:cNvCxnSpPr/>
            <p:nvPr/>
          </p:nvCxnSpPr>
          <p:spPr>
            <a:xfrm>
              <a:off x="1783080" y="518160"/>
              <a:ext cx="9387840" cy="0"/>
            </a:xfrm>
            <a:prstGeom prst="line">
              <a:avLst/>
            </a:prstGeom>
            <a:noFill/>
            <a:ln w="38100" cap="rnd" cmpd="sng" algn="ctr">
              <a:solidFill>
                <a:srgbClr val="C0B6B4"/>
              </a:solidFill>
              <a:prstDash val="solid"/>
              <a:round/>
            </a:ln>
            <a:effectLst/>
          </p:spPr>
        </p:cxnSp>
        <p:cxnSp>
          <p:nvCxnSpPr>
            <p:cNvPr id="40" name="直接连接符 39">
              <a:extLst>
                <a:ext uri="{FF2B5EF4-FFF2-40B4-BE49-F238E27FC236}">
                  <a16:creationId xmlns:a16="http://schemas.microsoft.com/office/drawing/2014/main" id="{91C4A290-2BF0-4DF6-B805-7C4742DDDF96}"/>
                </a:ext>
              </a:extLst>
            </p:cNvPr>
            <p:cNvCxnSpPr/>
            <p:nvPr/>
          </p:nvCxnSpPr>
          <p:spPr>
            <a:xfrm>
              <a:off x="11201400" y="513430"/>
              <a:ext cx="0" cy="5638800"/>
            </a:xfrm>
            <a:prstGeom prst="line">
              <a:avLst/>
            </a:prstGeom>
            <a:noFill/>
            <a:ln w="38100" cap="rnd" cmpd="sng" algn="ctr">
              <a:solidFill>
                <a:srgbClr val="C0B6B4"/>
              </a:solidFill>
              <a:prstDash val="solid"/>
              <a:round/>
            </a:ln>
            <a:effectLst/>
          </p:spPr>
        </p:cxnSp>
        <p:cxnSp>
          <p:nvCxnSpPr>
            <p:cNvPr id="41" name="直接连接符 40">
              <a:extLst>
                <a:ext uri="{FF2B5EF4-FFF2-40B4-BE49-F238E27FC236}">
                  <a16:creationId xmlns:a16="http://schemas.microsoft.com/office/drawing/2014/main" id="{D0282796-3415-4445-B793-5D93A6643C56}"/>
                </a:ext>
              </a:extLst>
            </p:cNvPr>
            <p:cNvCxnSpPr/>
            <p:nvPr/>
          </p:nvCxnSpPr>
          <p:spPr>
            <a:xfrm flipH="1">
              <a:off x="6898990" y="6158010"/>
              <a:ext cx="4282440" cy="0"/>
            </a:xfrm>
            <a:prstGeom prst="line">
              <a:avLst/>
            </a:prstGeom>
            <a:noFill/>
            <a:ln w="38100" cap="rnd" cmpd="sng" algn="ctr">
              <a:solidFill>
                <a:srgbClr val="C0B6B4"/>
              </a:solidFill>
              <a:prstDash val="solid"/>
              <a:round/>
            </a:ln>
            <a:effectLst/>
          </p:spPr>
        </p:cxnSp>
        <p:cxnSp>
          <p:nvCxnSpPr>
            <p:cNvPr id="42" name="直接连接符 41">
              <a:extLst>
                <a:ext uri="{FF2B5EF4-FFF2-40B4-BE49-F238E27FC236}">
                  <a16:creationId xmlns:a16="http://schemas.microsoft.com/office/drawing/2014/main" id="{1D6FCF73-5F5E-44ED-AC3F-4E7DCE3C53D7}"/>
                </a:ext>
              </a:extLst>
            </p:cNvPr>
            <p:cNvCxnSpPr/>
            <p:nvPr/>
          </p:nvCxnSpPr>
          <p:spPr>
            <a:xfrm>
              <a:off x="1783080" y="513430"/>
              <a:ext cx="0" cy="441960"/>
            </a:xfrm>
            <a:prstGeom prst="line">
              <a:avLst/>
            </a:prstGeom>
            <a:noFill/>
            <a:ln w="38100" cap="rnd" cmpd="sng" algn="ctr">
              <a:solidFill>
                <a:srgbClr val="C0B6B4"/>
              </a:solidFill>
              <a:prstDash val="solid"/>
              <a:round/>
            </a:ln>
            <a:effectLst/>
          </p:spPr>
        </p:cxnSp>
      </p:grpSp>
      <p:pic>
        <p:nvPicPr>
          <p:cNvPr id="16" name="Picture 15">
            <a:extLst>
              <a:ext uri="{FF2B5EF4-FFF2-40B4-BE49-F238E27FC236}">
                <a16:creationId xmlns:a16="http://schemas.microsoft.com/office/drawing/2014/main" id="{314D8A27-0683-4161-B499-27769BE37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82" y="2177175"/>
            <a:ext cx="4548747" cy="4566093"/>
          </a:xfrm>
          <a:prstGeom prst="rect">
            <a:avLst/>
          </a:prstGeom>
        </p:spPr>
      </p:pic>
      <p:pic>
        <p:nvPicPr>
          <p:cNvPr id="18" name="Picture 17">
            <a:extLst>
              <a:ext uri="{FF2B5EF4-FFF2-40B4-BE49-F238E27FC236}">
                <a16:creationId xmlns:a16="http://schemas.microsoft.com/office/drawing/2014/main" id="{5DD23EFD-7666-4718-B3F5-5DDB0A921F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72650" y="5466316"/>
            <a:ext cx="2304968" cy="1276952"/>
          </a:xfrm>
          <a:prstGeom prst="rect">
            <a:avLst/>
          </a:prstGeom>
        </p:spPr>
      </p:pic>
      <p:sp>
        <p:nvSpPr>
          <p:cNvPr id="15" name="TextBox 14">
            <a:extLst>
              <a:ext uri="{FF2B5EF4-FFF2-40B4-BE49-F238E27FC236}">
                <a16:creationId xmlns:a16="http://schemas.microsoft.com/office/drawing/2014/main" id="{39D0F2FD-120D-48C0-81C3-63A9F5A1C1BE}"/>
              </a:ext>
            </a:extLst>
          </p:cNvPr>
          <p:cNvSpPr txBox="1"/>
          <p:nvPr/>
        </p:nvSpPr>
        <p:spPr>
          <a:xfrm>
            <a:off x="2188581" y="1371642"/>
            <a:ext cx="5957080" cy="1815882"/>
          </a:xfrm>
          <a:prstGeom prst="rect">
            <a:avLst/>
          </a:prstGeom>
          <a:noFill/>
        </p:spPr>
        <p:txBody>
          <a:bodyPr wrap="none" rtlCol="0">
            <a:spAutoFit/>
          </a:bodyPr>
          <a:lstStyle/>
          <a:p>
            <a:pPr>
              <a:tabLst>
                <a:tab pos="508000" algn="l"/>
              </a:tabLst>
            </a:pPr>
            <a:r>
              <a:rPr lang="en-US" sz="2400" dirty="0">
                <a:solidFill>
                  <a:srgbClr val="759D75"/>
                </a:solidFill>
                <a:latin typeface="SVN-KG Ten Thousand Reasons" panose="02040603050506020204" pitchFamily="18" charset="0"/>
                <a:cs typeface="Times New Roman" panose="02020603050405020304" pitchFamily="18" charset="0"/>
              </a:rPr>
              <a:t>	</a:t>
            </a:r>
            <a:r>
              <a:rPr lang="vi-VN" sz="2800" dirty="0">
                <a:solidFill>
                  <a:srgbClr val="759D75"/>
                </a:solidFill>
                <a:latin typeface="Times New Roman" panose="02020603050405020304" pitchFamily="18" charset="0"/>
                <a:cs typeface="Times New Roman" panose="02020603050405020304" pitchFamily="18" charset="0"/>
              </a:rPr>
              <a:t>Tôi nghe chuyện cổ thầm thì</a:t>
            </a:r>
            <a:br>
              <a:rPr lang="vi-VN" sz="2800" dirty="0">
                <a:solidFill>
                  <a:srgbClr val="759D75"/>
                </a:solidFill>
                <a:latin typeface="Times New Roman" panose="02020603050405020304" pitchFamily="18" charset="0"/>
                <a:cs typeface="Times New Roman" panose="02020603050405020304" pitchFamily="18" charset="0"/>
              </a:rPr>
            </a:br>
            <a:r>
              <a:rPr lang="vi-VN" sz="2800" dirty="0">
                <a:solidFill>
                  <a:srgbClr val="759D75"/>
                </a:solidFill>
                <a:latin typeface="Times New Roman" panose="02020603050405020304" pitchFamily="18" charset="0"/>
                <a:cs typeface="Times New Roman" panose="02020603050405020304" pitchFamily="18" charset="0"/>
              </a:rPr>
              <a:t>Lời cha ông dạy cũng vì đời sau.</a:t>
            </a:r>
            <a:br>
              <a:rPr lang="vi-VN" sz="2800" dirty="0">
                <a:solidFill>
                  <a:srgbClr val="759D75"/>
                </a:solidFill>
                <a:latin typeface="Times New Roman" panose="02020603050405020304" pitchFamily="18" charset="0"/>
                <a:cs typeface="Times New Roman" panose="02020603050405020304" pitchFamily="18" charset="0"/>
              </a:rPr>
            </a:br>
            <a:r>
              <a:rPr lang="en-US" sz="2800" dirty="0">
                <a:solidFill>
                  <a:srgbClr val="759D75"/>
                </a:solidFill>
                <a:latin typeface="Times New Roman" panose="02020603050405020304" pitchFamily="18" charset="0"/>
                <a:cs typeface="Times New Roman" panose="02020603050405020304" pitchFamily="18" charset="0"/>
              </a:rPr>
              <a:t>	</a:t>
            </a:r>
            <a:r>
              <a:rPr lang="vi-VN" sz="2800" dirty="0">
                <a:solidFill>
                  <a:srgbClr val="759D75"/>
                </a:solidFill>
                <a:latin typeface="Times New Roman" panose="02020603050405020304" pitchFamily="18" charset="0"/>
                <a:cs typeface="Times New Roman" panose="02020603050405020304" pitchFamily="18" charset="0"/>
              </a:rPr>
              <a:t>Đậm đà </a:t>
            </a:r>
            <a:r>
              <a:rPr lang="en-US" sz="2800" dirty="0">
                <a:solidFill>
                  <a:srgbClr val="759D75"/>
                </a:solidFill>
                <a:latin typeface="Times New Roman" panose="02020603050405020304" pitchFamily="18" charset="0"/>
                <a:cs typeface="Times New Roman" panose="02020603050405020304" pitchFamily="18" charset="0"/>
              </a:rPr>
              <a:t> ………………………..</a:t>
            </a:r>
            <a:r>
              <a:rPr lang="vi-VN" sz="2800" dirty="0">
                <a:solidFill>
                  <a:srgbClr val="759D75"/>
                </a:solidFill>
                <a:latin typeface="Times New Roman" panose="02020603050405020304" pitchFamily="18" charset="0"/>
                <a:cs typeface="Times New Roman" panose="02020603050405020304" pitchFamily="18" charset="0"/>
              </a:rPr>
              <a:t/>
            </a:r>
            <a:br>
              <a:rPr lang="vi-VN" sz="2800" dirty="0">
                <a:solidFill>
                  <a:srgbClr val="759D75"/>
                </a:solidFill>
                <a:latin typeface="Times New Roman" panose="02020603050405020304" pitchFamily="18" charset="0"/>
                <a:cs typeface="Times New Roman" panose="02020603050405020304" pitchFamily="18" charset="0"/>
              </a:rPr>
            </a:br>
            <a:r>
              <a:rPr lang="vi-VN" sz="2800" dirty="0">
                <a:solidFill>
                  <a:srgbClr val="759D75"/>
                </a:solidFill>
                <a:latin typeface="Times New Roman" panose="02020603050405020304" pitchFamily="18" charset="0"/>
                <a:cs typeface="Times New Roman" panose="02020603050405020304" pitchFamily="18" charset="0"/>
              </a:rPr>
              <a:t>Miếng trầu đỏ thắm nặng sâu tình người</a:t>
            </a:r>
            <a:endParaRPr lang="en-US" sz="2800" dirty="0">
              <a:solidFill>
                <a:srgbClr val="759D75"/>
              </a:solidFill>
              <a:latin typeface="Times New Roman" panose="02020603050405020304" pitchFamily="18" charset="0"/>
              <a:cs typeface="Times New Roman" panose="02020603050405020304" pitchFamily="18" charset="0"/>
            </a:endParaRPr>
          </a:p>
        </p:txBody>
      </p:sp>
      <p:pic>
        <p:nvPicPr>
          <p:cNvPr id="1026" name="Picture 2" descr="Sóc Nhí - Hang truyện - Truyện cổ tích - Sự tích trầu cau">
            <a:extLst>
              <a:ext uri="{FF2B5EF4-FFF2-40B4-BE49-F238E27FC236}">
                <a16:creationId xmlns:a16="http://schemas.microsoft.com/office/drawing/2014/main" id="{B7146575-EA25-4023-8001-97F449DC9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7412" y="1371642"/>
            <a:ext cx="2558696" cy="33607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a:extLst>
              <a:ext uri="{FF2B5EF4-FFF2-40B4-BE49-F238E27FC236}">
                <a16:creationId xmlns:a16="http://schemas.microsoft.com/office/drawing/2014/main" id="{14CD7D62-F807-42C9-ADB8-12B385671424}"/>
              </a:ext>
            </a:extLst>
          </p:cNvPr>
          <p:cNvSpPr txBox="1"/>
          <p:nvPr/>
        </p:nvSpPr>
        <p:spPr>
          <a:xfrm>
            <a:off x="2136162" y="553993"/>
            <a:ext cx="9090630" cy="646331"/>
          </a:xfrm>
          <a:prstGeom prst="rect">
            <a:avLst/>
          </a:prstGeom>
          <a:noFill/>
        </p:spPr>
        <p:txBody>
          <a:bodyPr wrap="none" rtlCol="0">
            <a:spAutoFit/>
          </a:bodyPr>
          <a:lstStyle/>
          <a:p>
            <a:pPr>
              <a:tabLst>
                <a:tab pos="508000" algn="l"/>
              </a:tabLst>
            </a:pPr>
            <a:r>
              <a:rPr lang="en-US" sz="3600" b="1" dirty="0" err="1">
                <a:solidFill>
                  <a:srgbClr val="759D75"/>
                </a:solidFill>
                <a:latin typeface="Times New Roman" panose="02020603050405020304" pitchFamily="18" charset="0"/>
                <a:cs typeface="Times New Roman" panose="02020603050405020304" pitchFamily="18" charset="0"/>
              </a:rPr>
              <a:t>Điền</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từ</a:t>
            </a:r>
            <a:r>
              <a:rPr lang="en-US" sz="3600" b="1" dirty="0">
                <a:solidFill>
                  <a:srgbClr val="759D75"/>
                </a:solidFill>
                <a:latin typeface="Times New Roman" panose="02020603050405020304" pitchFamily="18" charset="0"/>
                <a:cs typeface="Times New Roman" panose="02020603050405020304" pitchFamily="18" charset="0"/>
              </a:rPr>
              <a:t>/</a:t>
            </a:r>
            <a:r>
              <a:rPr lang="en-US" sz="3600" b="1" dirty="0" err="1">
                <a:solidFill>
                  <a:srgbClr val="759D75"/>
                </a:solidFill>
                <a:latin typeface="Times New Roman" panose="02020603050405020304" pitchFamily="18" charset="0"/>
                <a:cs typeface="Times New Roman" panose="02020603050405020304" pitchFamily="18" charset="0"/>
              </a:rPr>
              <a:t>cụm</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từ</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còn</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thiếu</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trong</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đoạn</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thơ</a:t>
            </a:r>
            <a:r>
              <a:rPr lang="en-US" sz="3600" b="1" dirty="0">
                <a:solidFill>
                  <a:srgbClr val="759D75"/>
                </a:solidFill>
                <a:latin typeface="Times New Roman" panose="02020603050405020304" pitchFamily="18" charset="0"/>
                <a:cs typeface="Times New Roman" panose="02020603050405020304" pitchFamily="18" charset="0"/>
              </a:rPr>
              <a:t> </a:t>
            </a:r>
            <a:r>
              <a:rPr lang="en-US" sz="3600" b="1" dirty="0" err="1">
                <a:solidFill>
                  <a:srgbClr val="759D75"/>
                </a:solidFill>
                <a:latin typeface="Times New Roman" panose="02020603050405020304" pitchFamily="18" charset="0"/>
                <a:cs typeface="Times New Roman" panose="02020603050405020304" pitchFamily="18" charset="0"/>
              </a:rPr>
              <a:t>sau</a:t>
            </a:r>
            <a:r>
              <a:rPr lang="en-US" sz="3600" b="1" dirty="0">
                <a:solidFill>
                  <a:srgbClr val="759D75"/>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EDA7C44A-0884-4D63-8C1F-7E88FE9ED41F}"/>
              </a:ext>
            </a:extLst>
          </p:cNvPr>
          <p:cNvSpPr txBox="1"/>
          <p:nvPr/>
        </p:nvSpPr>
        <p:spPr>
          <a:xfrm>
            <a:off x="4398479" y="2177175"/>
            <a:ext cx="2462534" cy="523220"/>
          </a:xfrm>
          <a:prstGeom prst="rect">
            <a:avLst/>
          </a:prstGeom>
          <a:noFill/>
        </p:spPr>
        <p:txBody>
          <a:bodyPr wrap="none" rtlCol="0">
            <a:spAutoFit/>
          </a:bodyPr>
          <a:lstStyle/>
          <a:p>
            <a:pPr>
              <a:tabLst>
                <a:tab pos="508000" algn="l"/>
              </a:tabLst>
            </a:pPr>
            <a:r>
              <a:rPr lang="en-US" sz="2800" dirty="0" err="1">
                <a:solidFill>
                  <a:srgbClr val="FF0000"/>
                </a:solidFill>
                <a:latin typeface="Times New Roman" panose="02020603050405020304" pitchFamily="18" charset="0"/>
                <a:cs typeface="Times New Roman" panose="02020603050405020304" pitchFamily="18" charset="0"/>
              </a:rPr>
              <a:t>cái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cau</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071960"/>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heel(1)">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3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 calcmode="lin" valueType="num">
                                      <p:cBhvr>
                                        <p:cTn id="27" dur="1000" fill="hold"/>
                                        <p:tgtEl>
                                          <p:spTgt spid="1026"/>
                                        </p:tgtEl>
                                        <p:attrNameLst>
                                          <p:attrName>style.rotation</p:attrName>
                                        </p:attrNameLst>
                                      </p:cBhvr>
                                      <p:tavLst>
                                        <p:tav tm="0">
                                          <p:val>
                                            <p:fltVal val="90"/>
                                          </p:val>
                                        </p:tav>
                                        <p:tav tm="100000">
                                          <p:val>
                                            <p:fltVal val="0"/>
                                          </p:val>
                                        </p:tav>
                                      </p:tavLst>
                                    </p:anim>
                                    <p:animEffect transition="in" filter="fade">
                                      <p:cBhvr>
                                        <p:cTn id="2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7E2FA45F-EF45-4441-9462-C087F19B4C8E}"/>
              </a:ext>
            </a:extLst>
          </p:cNvPr>
          <p:cNvGrpSpPr/>
          <p:nvPr/>
        </p:nvGrpSpPr>
        <p:grpSpPr>
          <a:xfrm>
            <a:off x="1783079" y="513429"/>
            <a:ext cx="9738353" cy="5711021"/>
            <a:chOff x="1783080" y="513430"/>
            <a:chExt cx="9418320" cy="5644580"/>
          </a:xfrm>
        </p:grpSpPr>
        <p:cxnSp>
          <p:nvCxnSpPr>
            <p:cNvPr id="39" name="直接连接符 38">
              <a:extLst>
                <a:ext uri="{FF2B5EF4-FFF2-40B4-BE49-F238E27FC236}">
                  <a16:creationId xmlns:a16="http://schemas.microsoft.com/office/drawing/2014/main" id="{99E31519-962F-4D19-9357-40EC356DA1C5}"/>
                </a:ext>
              </a:extLst>
            </p:cNvPr>
            <p:cNvCxnSpPr/>
            <p:nvPr/>
          </p:nvCxnSpPr>
          <p:spPr>
            <a:xfrm>
              <a:off x="1783080" y="518160"/>
              <a:ext cx="9387840" cy="0"/>
            </a:xfrm>
            <a:prstGeom prst="line">
              <a:avLst/>
            </a:prstGeom>
            <a:noFill/>
            <a:ln w="38100" cap="rnd" cmpd="sng" algn="ctr">
              <a:solidFill>
                <a:srgbClr val="C0B6B4"/>
              </a:solidFill>
              <a:prstDash val="solid"/>
              <a:round/>
            </a:ln>
            <a:effectLst/>
          </p:spPr>
        </p:cxnSp>
        <p:cxnSp>
          <p:nvCxnSpPr>
            <p:cNvPr id="40" name="直接连接符 39">
              <a:extLst>
                <a:ext uri="{FF2B5EF4-FFF2-40B4-BE49-F238E27FC236}">
                  <a16:creationId xmlns:a16="http://schemas.microsoft.com/office/drawing/2014/main" id="{91C4A290-2BF0-4DF6-B805-7C4742DDDF96}"/>
                </a:ext>
              </a:extLst>
            </p:cNvPr>
            <p:cNvCxnSpPr/>
            <p:nvPr/>
          </p:nvCxnSpPr>
          <p:spPr>
            <a:xfrm>
              <a:off x="11201400" y="513430"/>
              <a:ext cx="0" cy="5638800"/>
            </a:xfrm>
            <a:prstGeom prst="line">
              <a:avLst/>
            </a:prstGeom>
            <a:noFill/>
            <a:ln w="38100" cap="rnd" cmpd="sng" algn="ctr">
              <a:solidFill>
                <a:srgbClr val="C0B6B4"/>
              </a:solidFill>
              <a:prstDash val="solid"/>
              <a:round/>
            </a:ln>
            <a:effectLst/>
          </p:spPr>
        </p:cxnSp>
        <p:cxnSp>
          <p:nvCxnSpPr>
            <p:cNvPr id="41" name="直接连接符 40">
              <a:extLst>
                <a:ext uri="{FF2B5EF4-FFF2-40B4-BE49-F238E27FC236}">
                  <a16:creationId xmlns:a16="http://schemas.microsoft.com/office/drawing/2014/main" id="{D0282796-3415-4445-B793-5D93A6643C56}"/>
                </a:ext>
              </a:extLst>
            </p:cNvPr>
            <p:cNvCxnSpPr/>
            <p:nvPr/>
          </p:nvCxnSpPr>
          <p:spPr>
            <a:xfrm flipH="1">
              <a:off x="6898990" y="6158010"/>
              <a:ext cx="4282440" cy="0"/>
            </a:xfrm>
            <a:prstGeom prst="line">
              <a:avLst/>
            </a:prstGeom>
            <a:noFill/>
            <a:ln w="38100" cap="rnd" cmpd="sng" algn="ctr">
              <a:solidFill>
                <a:srgbClr val="C0B6B4"/>
              </a:solidFill>
              <a:prstDash val="solid"/>
              <a:round/>
            </a:ln>
            <a:effectLst/>
          </p:spPr>
        </p:cxnSp>
        <p:cxnSp>
          <p:nvCxnSpPr>
            <p:cNvPr id="42" name="直接连接符 41">
              <a:extLst>
                <a:ext uri="{FF2B5EF4-FFF2-40B4-BE49-F238E27FC236}">
                  <a16:creationId xmlns:a16="http://schemas.microsoft.com/office/drawing/2014/main" id="{1D6FCF73-5F5E-44ED-AC3F-4E7DCE3C53D7}"/>
                </a:ext>
              </a:extLst>
            </p:cNvPr>
            <p:cNvCxnSpPr/>
            <p:nvPr/>
          </p:nvCxnSpPr>
          <p:spPr>
            <a:xfrm>
              <a:off x="1783080" y="513430"/>
              <a:ext cx="0" cy="441960"/>
            </a:xfrm>
            <a:prstGeom prst="line">
              <a:avLst/>
            </a:prstGeom>
            <a:noFill/>
            <a:ln w="38100" cap="rnd" cmpd="sng" algn="ctr">
              <a:solidFill>
                <a:srgbClr val="C0B6B4"/>
              </a:solidFill>
              <a:prstDash val="solid"/>
              <a:round/>
            </a:ln>
            <a:effectLst/>
          </p:spPr>
        </p:cxnSp>
      </p:grpSp>
      <p:pic>
        <p:nvPicPr>
          <p:cNvPr id="16" name="Picture 15">
            <a:extLst>
              <a:ext uri="{FF2B5EF4-FFF2-40B4-BE49-F238E27FC236}">
                <a16:creationId xmlns:a16="http://schemas.microsoft.com/office/drawing/2014/main" id="{314D8A27-0683-4161-B499-27769BE37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82" y="2177175"/>
            <a:ext cx="4548747" cy="4566093"/>
          </a:xfrm>
          <a:prstGeom prst="rect">
            <a:avLst/>
          </a:prstGeom>
        </p:spPr>
      </p:pic>
      <p:pic>
        <p:nvPicPr>
          <p:cNvPr id="18" name="Picture 17">
            <a:extLst>
              <a:ext uri="{FF2B5EF4-FFF2-40B4-BE49-F238E27FC236}">
                <a16:creationId xmlns:a16="http://schemas.microsoft.com/office/drawing/2014/main" id="{5DD23EFD-7666-4718-B3F5-5DDB0A921F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72650" y="5466316"/>
            <a:ext cx="2304968" cy="1276952"/>
          </a:xfrm>
          <a:prstGeom prst="rect">
            <a:avLst/>
          </a:prstGeom>
        </p:spPr>
      </p:pic>
      <p:pic>
        <p:nvPicPr>
          <p:cNvPr id="19" name="Picture 18">
            <a:extLst>
              <a:ext uri="{FF2B5EF4-FFF2-40B4-BE49-F238E27FC236}">
                <a16:creationId xmlns:a16="http://schemas.microsoft.com/office/drawing/2014/main" id="{E33D1AC8-D61C-40E1-AF3B-456F5B792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42022">
            <a:off x="-937718" y="-104370"/>
            <a:ext cx="4382136" cy="1682758"/>
          </a:xfrm>
          <a:prstGeom prst="rect">
            <a:avLst/>
          </a:prstGeom>
        </p:spPr>
      </p:pic>
      <p:sp>
        <p:nvSpPr>
          <p:cNvPr id="15" name="TextBox 14">
            <a:extLst>
              <a:ext uri="{FF2B5EF4-FFF2-40B4-BE49-F238E27FC236}">
                <a16:creationId xmlns:a16="http://schemas.microsoft.com/office/drawing/2014/main" id="{A7106491-1CBB-4101-861E-324514C8AEC4}"/>
              </a:ext>
            </a:extLst>
          </p:cNvPr>
          <p:cNvSpPr txBox="1"/>
          <p:nvPr/>
        </p:nvSpPr>
        <p:spPr>
          <a:xfrm>
            <a:off x="7833827" y="4357930"/>
            <a:ext cx="2975987" cy="584775"/>
          </a:xfrm>
          <a:prstGeom prst="rect">
            <a:avLst/>
          </a:prstGeom>
          <a:noFill/>
        </p:spPr>
        <p:txBody>
          <a:bodyPr wrap="square" rtlCol="0">
            <a:spAutoFit/>
          </a:bodyPr>
          <a:lstStyle/>
          <a:p>
            <a:pPr>
              <a:tabLst>
                <a:tab pos="508000" algn="l"/>
              </a:tabLst>
            </a:pPr>
            <a:r>
              <a:rPr lang="vi-VN" sz="3200" b="1" dirty="0">
                <a:solidFill>
                  <a:srgbClr val="00B050"/>
                </a:solidFill>
                <a:latin typeface="Times New Roman" panose="02020603050405020304" pitchFamily="18" charset="0"/>
                <a:cs typeface="Times New Roman" panose="02020603050405020304" pitchFamily="18" charset="0"/>
              </a:rPr>
              <a:t>Tục ăn trầu</a:t>
            </a:r>
          </a:p>
        </p:txBody>
      </p:sp>
      <p:pic>
        <p:nvPicPr>
          <p:cNvPr id="2050" name="Picture 2" descr="Trầu cau, một nét hồn Việt">
            <a:extLst>
              <a:ext uri="{FF2B5EF4-FFF2-40B4-BE49-F238E27FC236}">
                <a16:creationId xmlns:a16="http://schemas.microsoft.com/office/drawing/2014/main" id="{723E6C0B-141F-45ED-B7D4-97D1601471C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816846" y="1756095"/>
            <a:ext cx="3992969" cy="2417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338A3F7-E17F-4FB1-93E9-21F84A5C4F60}"/>
              </a:ext>
            </a:extLst>
          </p:cNvPr>
          <p:cNvGrpSpPr/>
          <p:nvPr/>
        </p:nvGrpSpPr>
        <p:grpSpPr>
          <a:xfrm>
            <a:off x="1901328" y="221544"/>
            <a:ext cx="4796603" cy="4450800"/>
            <a:chOff x="1901328" y="221544"/>
            <a:chExt cx="4796603" cy="4450800"/>
          </a:xfrm>
        </p:grpSpPr>
        <p:pic>
          <p:nvPicPr>
            <p:cNvPr id="13" name="Picture 12">
              <a:extLst>
                <a:ext uri="{FF2B5EF4-FFF2-40B4-BE49-F238E27FC236}">
                  <a16:creationId xmlns:a16="http://schemas.microsoft.com/office/drawing/2014/main" id="{D12D45D5-8605-BB46-855C-3F50B24962AC}"/>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901328" y="221544"/>
              <a:ext cx="4796603" cy="4450800"/>
            </a:xfrm>
            <a:prstGeom prst="rect">
              <a:avLst/>
            </a:prstGeom>
          </p:spPr>
        </p:pic>
        <p:sp>
          <p:nvSpPr>
            <p:cNvPr id="17" name="TextBox 16">
              <a:extLst>
                <a:ext uri="{FF2B5EF4-FFF2-40B4-BE49-F238E27FC236}">
                  <a16:creationId xmlns:a16="http://schemas.microsoft.com/office/drawing/2014/main" id="{5B216747-D0FA-425D-AFEA-E514049A0147}"/>
                </a:ext>
              </a:extLst>
            </p:cNvPr>
            <p:cNvSpPr txBox="1"/>
            <p:nvPr/>
          </p:nvSpPr>
          <p:spPr>
            <a:xfrm>
              <a:off x="2791258" y="1398746"/>
              <a:ext cx="3600471" cy="1815882"/>
            </a:xfrm>
            <a:prstGeom prst="rect">
              <a:avLst/>
            </a:prstGeom>
            <a:noFill/>
          </p:spPr>
          <p:txBody>
            <a:bodyPr wrap="square" rtlCol="0">
              <a:spAutoFit/>
            </a:bodyPr>
            <a:lstStyle/>
            <a:p>
              <a:pPr>
                <a:tabLst>
                  <a:tab pos="508000" algn="l"/>
                </a:tabLst>
              </a:pPr>
              <a:r>
                <a:rPr lang="vi-VN" sz="2800" b="1" dirty="0">
                  <a:solidFill>
                    <a:schemeClr val="bg1"/>
                  </a:solidFill>
                  <a:latin typeface="Times New Roman" panose="02020603050405020304" pitchFamily="18" charset="0"/>
                  <a:cs typeface="Times New Roman" panose="02020603050405020304" pitchFamily="18" charset="0"/>
                </a:rPr>
                <a:t>Hình ảnh </a:t>
              </a:r>
              <a:r>
                <a:rPr lang="en-US" sz="2800" b="1" dirty="0">
                  <a:solidFill>
                    <a:schemeClr val="bg1"/>
                  </a:solidFill>
                  <a:latin typeface="Times New Roman" panose="02020603050405020304" pitchFamily="18" charset="0"/>
                  <a:cs typeface="Times New Roman" panose="02020603050405020304" pitchFamily="18" charset="0"/>
                </a:rPr>
                <a:t>b</a:t>
              </a:r>
              <a:r>
                <a:rPr lang="vi-VN" sz="2800" b="1" dirty="0">
                  <a:solidFill>
                    <a:schemeClr val="bg1"/>
                  </a:solidFill>
                  <a:latin typeface="Times New Roman" panose="02020603050405020304" pitchFamily="18" charset="0"/>
                  <a:cs typeface="Times New Roman" panose="02020603050405020304" pitchFamily="18" charset="0"/>
                </a:rPr>
                <a:t>ên gợi nhắc đến phong tục truyền thống gì của người Việt ? </a:t>
              </a:r>
            </a:p>
          </p:txBody>
        </p:sp>
      </p:grpSp>
    </p:spTree>
    <p:extLst>
      <p:ext uri="{BB962C8B-B14F-4D97-AF65-F5344CB8AC3E}">
        <p14:creationId xmlns:p14="http://schemas.microsoft.com/office/powerpoint/2010/main" val="25795415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CCE5CC5-DC06-4FFA-8FB0-2837CBD28B30}"/>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sp>
        <p:nvSpPr>
          <p:cNvPr id="6" name="矩形 4">
            <a:extLst>
              <a:ext uri="{FF2B5EF4-FFF2-40B4-BE49-F238E27FC236}">
                <a16:creationId xmlns:a16="http://schemas.microsoft.com/office/drawing/2014/main" id="{387E049E-8725-477F-B36F-6B0FE30D6E7D}"/>
              </a:ext>
            </a:extLst>
          </p:cNvPr>
          <p:cNvSpPr/>
          <p:nvPr/>
        </p:nvSpPr>
        <p:spPr>
          <a:xfrm>
            <a:off x="2312109" y="1972120"/>
            <a:ext cx="7811605"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dirty="0" smtClean="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HÌNH THÀNH KIẾN THỨC</a:t>
            </a:r>
            <a:endParaRPr kumimoji="0" lang="zh-CN" altLang="en-US" sz="6000" b="1" i="0" u="none" strike="noStrike" kern="1200" cap="none" spc="0" normalizeH="0" baseline="0" noProof="0" dirty="0">
              <a:ln>
                <a:noFill/>
              </a:ln>
              <a:solidFill>
                <a:srgbClr val="00B050"/>
              </a:solidFill>
              <a:effectLst/>
              <a:uLnTx/>
              <a:uFillTx/>
              <a:latin typeface="Times New Roman" panose="02020603050405020304" pitchFamily="18" charset="0"/>
              <a:ea typeface="Kaufmann" panose="020B0500000000000000" pitchFamily="34" charset="0"/>
              <a:cs typeface="Times New Roman" panose="02020603050405020304" pitchFamily="18" charset="0"/>
              <a:sym typeface="+mn-lt"/>
            </a:endParaRPr>
          </a:p>
        </p:txBody>
      </p:sp>
      <p:pic>
        <p:nvPicPr>
          <p:cNvPr id="10" name="Picture 9">
            <a:extLst>
              <a:ext uri="{FF2B5EF4-FFF2-40B4-BE49-F238E27FC236}">
                <a16:creationId xmlns:a16="http://schemas.microsoft.com/office/drawing/2014/main" id="{398EE2FD-D582-4659-BAA3-9665B70E0C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02517">
            <a:off x="-411718" y="41351"/>
            <a:ext cx="3444000" cy="1468800"/>
          </a:xfrm>
          <a:prstGeom prst="rect">
            <a:avLst/>
          </a:prstGeom>
        </p:spPr>
      </p:pic>
    </p:spTree>
    <p:extLst>
      <p:ext uri="{BB962C8B-B14F-4D97-AF65-F5344CB8AC3E}">
        <p14:creationId xmlns:p14="http://schemas.microsoft.com/office/powerpoint/2010/main" val="375212320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3"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14" name="sketchy line">
            <a:extLst>
              <a:ext uri="{FF2B5EF4-FFF2-40B4-BE49-F238E27FC236}">
                <a16:creationId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5">
            <a:extLst>
              <a:ext uri="{FF2B5EF4-FFF2-40B4-BE49-F238E27FC236}">
                <a16:creationId xmlns:a16="http://schemas.microsoft.com/office/drawing/2014/main" id="{C91ACA68-2663-41CC-AD43-4AE10AB9EA30}"/>
              </a:ext>
            </a:extLst>
          </p:cNvPr>
          <p:cNvPicPr/>
          <p:nvPr/>
        </p:nvPicPr>
        <p:blipFill rotWithShape="1">
          <a:blip r:embed="rId2">
            <a:extLst>
              <a:ext uri="{28A0092B-C50C-407E-A947-70E740481C1C}">
                <a14:useLocalDpi xmlns:a14="http://schemas.microsoft.com/office/drawing/2010/main" val="0"/>
              </a:ext>
            </a:extLst>
          </a:blip>
          <a:srcRect l="6619" r="18154"/>
          <a:stretch/>
        </p:blipFill>
        <p:spPr bwMode="auto">
          <a:xfrm>
            <a:off x="5852160" y="7"/>
            <a:ext cx="6338317" cy="68579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7" name="TextBox 6"/>
          <p:cNvSpPr txBox="1"/>
          <p:nvPr/>
        </p:nvSpPr>
        <p:spPr>
          <a:xfrm>
            <a:off x="-121485" y="1302698"/>
            <a:ext cx="5853685" cy="1200329"/>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ea typeface="微软雅黑"/>
                <a:cs typeface="Times New Roman" panose="02020603050405020304" pitchFamily="18" charset="0"/>
              </a:rPr>
              <a:t>TIẾT 61: </a:t>
            </a:r>
          </a:p>
          <a:p>
            <a:pPr algn="ctr"/>
            <a:r>
              <a:rPr lang="en-US" sz="3600" b="1" dirty="0" smtClean="0">
                <a:solidFill>
                  <a:srgbClr val="FF0000"/>
                </a:solidFill>
                <a:latin typeface="Times New Roman" panose="02020603050405020304" pitchFamily="18" charset="0"/>
                <a:ea typeface="微软雅黑"/>
                <a:cs typeface="Times New Roman" panose="02020603050405020304" pitchFamily="18" charset="0"/>
              </a:rPr>
              <a:t>ĐỌC KẾT NỐI CHỦ ĐIỂM</a:t>
            </a:r>
            <a:endParaRPr lang="en-US" sz="3600" b="1" dirty="0">
              <a:solidFill>
                <a:srgbClr val="FF0000"/>
              </a:solidFill>
              <a:latin typeface="Times New Roman" panose="02020603050405020304" pitchFamily="18" charset="0"/>
              <a:ea typeface="微软雅黑"/>
              <a:cs typeface="Times New Roman" panose="02020603050405020304" pitchFamily="18" charset="0"/>
            </a:endParaRPr>
          </a:p>
        </p:txBody>
      </p:sp>
      <p:sp>
        <p:nvSpPr>
          <p:cNvPr id="8" name="文本框 5">
            <a:extLst>
              <a:ext uri="{FF2B5EF4-FFF2-40B4-BE49-F238E27FC236}">
                <a16:creationId xmlns:a16="http://schemas.microsoft.com/office/drawing/2014/main" id="{4F5EB0F6-2C2D-45CD-806C-425E035A85DA}"/>
              </a:ext>
            </a:extLst>
          </p:cNvPr>
          <p:cNvSpPr txBox="1"/>
          <p:nvPr/>
        </p:nvSpPr>
        <p:spPr>
          <a:xfrm>
            <a:off x="-483759" y="2448274"/>
            <a:ext cx="6578235" cy="1200329"/>
          </a:xfrm>
          <a:prstGeom prst="rect">
            <a:avLst/>
          </a:prstGeom>
          <a:noFill/>
          <a:ln>
            <a:noFill/>
          </a:ln>
        </p:spPr>
        <p:txBody>
          <a:bodyPr wrap="square" rtlCol="0">
            <a:spAutoFit/>
          </a:bodyPr>
          <a:lstStyle/>
          <a:p>
            <a:pPr algn="ctr" defTabSz="914377"/>
            <a:r>
              <a:rPr lang="en-US" altLang="zh-CN" sz="7200" dirty="0" err="1">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Đánh</a:t>
            </a:r>
            <a:r>
              <a:rPr lang="en-US" altLang="zh-CN" sz="72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 </a:t>
            </a:r>
            <a:r>
              <a:rPr lang="en-US" altLang="zh-CN" sz="7200" dirty="0" err="1">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thức</a:t>
            </a:r>
            <a:r>
              <a:rPr lang="en-US" altLang="zh-CN" sz="72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 </a:t>
            </a:r>
            <a:r>
              <a:rPr lang="en-US" altLang="zh-CN" sz="7200" dirty="0" err="1">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rPr>
              <a:t>trầu</a:t>
            </a:r>
            <a:endParaRPr lang="en-US" altLang="zh-CN" sz="72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sym typeface="+mn-lt"/>
            </a:endParaRPr>
          </a:p>
        </p:txBody>
      </p:sp>
      <p:sp>
        <p:nvSpPr>
          <p:cNvPr id="9" name="矩形 6">
            <a:extLst>
              <a:ext uri="{FF2B5EF4-FFF2-40B4-BE49-F238E27FC236}">
                <a16:creationId xmlns:a16="http://schemas.microsoft.com/office/drawing/2014/main" id="{63B598CD-3DC4-4D9F-B1A2-5865A8508A17}"/>
              </a:ext>
            </a:extLst>
          </p:cNvPr>
          <p:cNvSpPr/>
          <p:nvPr/>
        </p:nvSpPr>
        <p:spPr>
          <a:xfrm>
            <a:off x="890338" y="3566440"/>
            <a:ext cx="3801211" cy="646331"/>
          </a:xfrm>
          <a:prstGeom prst="rect">
            <a:avLst/>
          </a:prstGeom>
        </p:spPr>
        <p:txBody>
          <a:bodyPr wrap="square">
            <a:spAutoFit/>
          </a:bodyPr>
          <a:lstStyle/>
          <a:p>
            <a:pPr algn="ctr"/>
            <a:r>
              <a:rPr lang="en-US" altLang="ko-KR" sz="3600" dirty="0" smtClean="0">
                <a:solidFill>
                  <a:srgbClr val="FF0000"/>
                </a:solidFill>
                <a:latin typeface="Times New Roman" panose="02020603050405020304" pitchFamily="18" charset="0"/>
                <a:cs typeface="Times New Roman" panose="02020603050405020304" pitchFamily="18" charset="0"/>
              </a:rPr>
              <a:t>(</a:t>
            </a:r>
            <a:r>
              <a:rPr lang="en-US" altLang="ko-KR" sz="3600" dirty="0" err="1" smtClean="0">
                <a:solidFill>
                  <a:srgbClr val="FF0000"/>
                </a:solidFill>
                <a:latin typeface="Times New Roman" panose="02020603050405020304" pitchFamily="18" charset="0"/>
                <a:cs typeface="Times New Roman" panose="02020603050405020304" pitchFamily="18" charset="0"/>
              </a:rPr>
              <a:t>Trần</a:t>
            </a:r>
            <a:r>
              <a:rPr lang="en-US" altLang="ko-KR" sz="3600" dirty="0" smtClean="0">
                <a:solidFill>
                  <a:srgbClr val="FF0000"/>
                </a:solidFill>
                <a:latin typeface="Times New Roman" panose="02020603050405020304" pitchFamily="18" charset="0"/>
                <a:cs typeface="Times New Roman" panose="02020603050405020304" pitchFamily="18" charset="0"/>
              </a:rPr>
              <a:t> </a:t>
            </a:r>
            <a:r>
              <a:rPr lang="en-US" altLang="ko-KR" sz="3600" dirty="0" err="1">
                <a:solidFill>
                  <a:srgbClr val="FF0000"/>
                </a:solidFill>
                <a:latin typeface="Times New Roman" panose="02020603050405020304" pitchFamily="18" charset="0"/>
                <a:cs typeface="Times New Roman" panose="02020603050405020304" pitchFamily="18" charset="0"/>
              </a:rPr>
              <a:t>Đăng</a:t>
            </a:r>
            <a:r>
              <a:rPr lang="en-US" altLang="ko-KR" sz="3600" dirty="0">
                <a:solidFill>
                  <a:srgbClr val="FF0000"/>
                </a:solidFill>
                <a:latin typeface="Times New Roman" panose="02020603050405020304" pitchFamily="18" charset="0"/>
                <a:cs typeface="Times New Roman" panose="02020603050405020304" pitchFamily="18" charset="0"/>
              </a:rPr>
              <a:t> </a:t>
            </a:r>
            <a:r>
              <a:rPr lang="en-US" altLang="ko-KR" sz="3600" dirty="0" err="1" smtClean="0">
                <a:solidFill>
                  <a:srgbClr val="FF0000"/>
                </a:solidFill>
                <a:latin typeface="Times New Roman" panose="02020603050405020304" pitchFamily="18" charset="0"/>
                <a:cs typeface="Times New Roman" panose="02020603050405020304" pitchFamily="18" charset="0"/>
              </a:rPr>
              <a:t>Khoa</a:t>
            </a:r>
            <a:r>
              <a:rPr lang="en-US" altLang="ko-KR" sz="3600" dirty="0" smtClean="0">
                <a:solidFill>
                  <a:srgbClr val="FF0000"/>
                </a:solidFill>
                <a:latin typeface="Times New Roman" panose="02020603050405020304" pitchFamily="18" charset="0"/>
                <a:cs typeface="Times New Roman" panose="02020603050405020304" pitchFamily="18" charset="0"/>
              </a:rPr>
              <a:t>)</a:t>
            </a:r>
            <a:endParaRPr lang="ko-KR"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74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par>
                          <p:cTn id="12" fill="hold">
                            <p:stCondLst>
                              <p:cond delay="1550"/>
                            </p:stCondLst>
                            <p:childTnLst>
                              <p:par>
                                <p:cTn id="13" presetID="23" presetClass="entr" presetSubtype="528" fill="hold" grpId="0" nodeType="afterEffect">
                                  <p:stCondLst>
                                    <p:cond delay="0"/>
                                  </p:stCondLst>
                                  <p:iterate type="lt">
                                    <p:tmPct val="15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BF6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512084" y="134374"/>
            <a:ext cx="1567051" cy="154995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15600" y="0"/>
            <a:ext cx="1563535" cy="156353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70492">
            <a:off x="10424459" y="3881440"/>
            <a:ext cx="720225" cy="132927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3800" y="2308350"/>
            <a:ext cx="9804400" cy="2241301"/>
          </a:xfrm>
          <a:prstGeom prst="rect">
            <a:avLst/>
          </a:prstGeom>
        </p:spPr>
      </p:pic>
      <p:sp>
        <p:nvSpPr>
          <p:cNvPr id="8" name="TextBox 8"/>
          <p:cNvSpPr txBox="1"/>
          <p:nvPr/>
        </p:nvSpPr>
        <p:spPr>
          <a:xfrm>
            <a:off x="1889320" y="3072850"/>
            <a:ext cx="8413359" cy="1563826"/>
          </a:xfrm>
          <a:prstGeom prst="rect">
            <a:avLst/>
          </a:prstGeom>
        </p:spPr>
        <p:txBody>
          <a:bodyPr wrap="square" lIns="0" tIns="0" rIns="0" bIns="0" rtlCol="0" anchor="t">
            <a:spAutoFit/>
          </a:bodyPr>
          <a:lstStyle/>
          <a:p>
            <a:pPr algn="ctr" defTabSz="609630">
              <a:lnSpc>
                <a:spcPts val="6534"/>
              </a:lnSpc>
              <a:spcBef>
                <a:spcPct val="0"/>
              </a:spcBef>
            </a:pPr>
            <a:r>
              <a:rPr lang="vi-VN" sz="4800" b="1" dirty="0">
                <a:solidFill>
                  <a:srgbClr val="FF0000"/>
                </a:solidFill>
                <a:latin typeface="+mj-lt"/>
                <a:cs typeface="Arial" panose="020B0604020202020204" pitchFamily="34" charset="0"/>
              </a:rPr>
              <a:t>I. </a:t>
            </a:r>
            <a:r>
              <a:rPr lang="en-US" sz="4800" b="1" dirty="0" smtClean="0">
                <a:solidFill>
                  <a:srgbClr val="FF0000"/>
                </a:solidFill>
                <a:latin typeface="Times New Roman" panose="02020603050405020304" pitchFamily="18" charset="0"/>
                <a:cs typeface="Times New Roman" panose="02020603050405020304" pitchFamily="18" charset="0"/>
              </a:rPr>
              <a:t>TÌM HIỂU CHUNG</a:t>
            </a:r>
            <a:endPar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defTabSz="609630">
              <a:lnSpc>
                <a:spcPts val="6534"/>
              </a:lnSpc>
              <a:spcBef>
                <a:spcPct val="0"/>
              </a:spcBef>
            </a:pPr>
            <a:endParaRPr lang="en-US" sz="3600" b="1" dirty="0">
              <a:solidFill>
                <a:srgbClr val="493423"/>
              </a:solidFill>
              <a:latin typeface="Arial" panose="020B060402020202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5335F7A1-A8CD-4D80-BE1B-E72AAADF8B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8831" y="5294465"/>
            <a:ext cx="1726097" cy="1707267"/>
          </a:xfrm>
          <a:prstGeom prst="rect">
            <a:avLst/>
          </a:prstGeom>
        </p:spPr>
      </p:pic>
      <p:pic>
        <p:nvPicPr>
          <p:cNvPr id="13" name="Picture 6">
            <a:extLst>
              <a:ext uri="{FF2B5EF4-FFF2-40B4-BE49-F238E27FC236}">
                <a16:creationId xmlns:a16="http://schemas.microsoft.com/office/drawing/2014/main" id="{C0389C75-58BC-42DD-AFDC-CEAA06BA79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5294466"/>
            <a:ext cx="1707266" cy="1707266"/>
          </a:xfrm>
          <a:prstGeom prst="rect">
            <a:avLst/>
          </a:prstGeom>
        </p:spPr>
      </p:pic>
      <p:pic>
        <p:nvPicPr>
          <p:cNvPr id="14" name="Picture 20">
            <a:extLst>
              <a:ext uri="{FF2B5EF4-FFF2-40B4-BE49-F238E27FC236}">
                <a16:creationId xmlns:a16="http://schemas.microsoft.com/office/drawing/2014/main" id="{A0DAFBA9-562C-4A47-A28C-2B61994371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513012" y="1999311"/>
            <a:ext cx="1165977" cy="1068459"/>
          </a:xfrm>
          <a:prstGeom prst="rect">
            <a:avLst/>
          </a:prstGeom>
        </p:spPr>
      </p:pic>
    </p:spTree>
    <p:extLst>
      <p:ext uri="{BB962C8B-B14F-4D97-AF65-F5344CB8AC3E}">
        <p14:creationId xmlns:p14="http://schemas.microsoft.com/office/powerpoint/2010/main" val="499732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BF66"/>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512084" y="134374"/>
            <a:ext cx="1567051" cy="154995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515600" y="0"/>
            <a:ext cx="1563535" cy="156353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70492">
            <a:off x="10424459" y="3881440"/>
            <a:ext cx="720225" cy="132927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3800" y="2308350"/>
            <a:ext cx="9804400" cy="2241301"/>
          </a:xfrm>
          <a:prstGeom prst="rect">
            <a:avLst/>
          </a:prstGeom>
        </p:spPr>
      </p:pic>
      <p:sp>
        <p:nvSpPr>
          <p:cNvPr id="8" name="TextBox 8"/>
          <p:cNvSpPr txBox="1"/>
          <p:nvPr/>
        </p:nvSpPr>
        <p:spPr>
          <a:xfrm>
            <a:off x="1889320" y="3072850"/>
            <a:ext cx="8413359" cy="1563826"/>
          </a:xfrm>
          <a:prstGeom prst="rect">
            <a:avLst/>
          </a:prstGeom>
        </p:spPr>
        <p:txBody>
          <a:bodyPr wrap="square" lIns="0" tIns="0" rIns="0" bIns="0" rtlCol="0" anchor="t">
            <a:spAutoFit/>
          </a:bodyPr>
          <a:lstStyle/>
          <a:p>
            <a:pPr algn="ctr" defTabSz="609630">
              <a:lnSpc>
                <a:spcPts val="6534"/>
              </a:lnSpc>
              <a:spcBef>
                <a:spcPct val="0"/>
              </a:spcBef>
            </a:pPr>
            <a:r>
              <a:rPr lang="en-US" sz="4800" b="1" dirty="0" smtClean="0">
                <a:solidFill>
                  <a:srgbClr val="FF0000"/>
                </a:solidFill>
                <a:latin typeface="Times New Roman" panose="02020603050405020304" pitchFamily="18" charset="0"/>
                <a:cs typeface="Times New Roman" panose="02020603050405020304" pitchFamily="18" charset="0"/>
              </a:rPr>
              <a:t>1. </a:t>
            </a:r>
            <a:r>
              <a:rPr lang="en-US" sz="4800" b="1" dirty="0" err="1" smtClean="0">
                <a:solidFill>
                  <a:srgbClr val="FF0000"/>
                </a:solidFill>
                <a:latin typeface="Times New Roman" panose="02020603050405020304" pitchFamily="18" charset="0"/>
                <a:cs typeface="Times New Roman" panose="02020603050405020304" pitchFamily="18" charset="0"/>
              </a:rPr>
              <a:t>Tác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giả</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tác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phẩm</a:t>
            </a:r>
            <a:endParaRPr lang="en-US" sz="4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defTabSz="609630">
              <a:lnSpc>
                <a:spcPts val="6534"/>
              </a:lnSpc>
              <a:spcBef>
                <a:spcPct val="0"/>
              </a:spcBef>
            </a:pPr>
            <a:endParaRPr lang="en-US" sz="3600" b="1" dirty="0">
              <a:solidFill>
                <a:srgbClr val="493423"/>
              </a:solidFill>
              <a:latin typeface="Arial" panose="020B060402020202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5335F7A1-A8CD-4D80-BE1B-E72AAADF8B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8831" y="5294465"/>
            <a:ext cx="1726097" cy="1707267"/>
          </a:xfrm>
          <a:prstGeom prst="rect">
            <a:avLst/>
          </a:prstGeom>
        </p:spPr>
      </p:pic>
      <p:pic>
        <p:nvPicPr>
          <p:cNvPr id="13" name="Picture 6">
            <a:extLst>
              <a:ext uri="{FF2B5EF4-FFF2-40B4-BE49-F238E27FC236}">
                <a16:creationId xmlns:a16="http://schemas.microsoft.com/office/drawing/2014/main" id="{C0389C75-58BC-42DD-AFDC-CEAA06BA79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5294466"/>
            <a:ext cx="1707266" cy="1707266"/>
          </a:xfrm>
          <a:prstGeom prst="rect">
            <a:avLst/>
          </a:prstGeom>
        </p:spPr>
      </p:pic>
      <p:pic>
        <p:nvPicPr>
          <p:cNvPr id="14" name="Picture 20">
            <a:extLst>
              <a:ext uri="{FF2B5EF4-FFF2-40B4-BE49-F238E27FC236}">
                <a16:creationId xmlns:a16="http://schemas.microsoft.com/office/drawing/2014/main" id="{A0DAFBA9-562C-4A47-A28C-2B61994371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513012" y="1999311"/>
            <a:ext cx="1165977" cy="1068459"/>
          </a:xfrm>
          <a:prstGeom prst="rect">
            <a:avLst/>
          </a:prstGeom>
        </p:spPr>
      </p:pic>
    </p:spTree>
    <p:extLst>
      <p:ext uri="{BB962C8B-B14F-4D97-AF65-F5344CB8AC3E}">
        <p14:creationId xmlns:p14="http://schemas.microsoft.com/office/powerpoint/2010/main" val="1044844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882471" y="25400"/>
            <a:ext cx="1203180" cy="119005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88821" y="82631"/>
            <a:ext cx="1200481" cy="120048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822632" y="6374059"/>
            <a:ext cx="2312057" cy="92482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flipH="1">
            <a:off x="10020300" y="6525095"/>
            <a:ext cx="2086340" cy="56070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40974">
            <a:off x="671022" y="35123"/>
            <a:ext cx="4778785" cy="1184372"/>
          </a:xfrm>
          <a:prstGeom prst="rect">
            <a:avLst/>
          </a:prstGeom>
        </p:spPr>
      </p:pic>
      <p:sp>
        <p:nvSpPr>
          <p:cNvPr id="13" name="TextBox 12">
            <a:extLst>
              <a:ext uri="{FF2B5EF4-FFF2-40B4-BE49-F238E27FC236}">
                <a16:creationId xmlns:a16="http://schemas.microsoft.com/office/drawing/2014/main" id="{6340F2AA-A812-46FA-8007-F0C5D7C29FFA}"/>
              </a:ext>
            </a:extLst>
          </p:cNvPr>
          <p:cNvSpPr txBox="1"/>
          <p:nvPr/>
        </p:nvSpPr>
        <p:spPr>
          <a:xfrm>
            <a:off x="863600" y="207829"/>
            <a:ext cx="4639454" cy="646331"/>
          </a:xfrm>
          <a:prstGeom prst="rect">
            <a:avLst/>
          </a:prstGeom>
          <a:noFill/>
        </p:spPr>
        <p:txBody>
          <a:bodyPr wrap="square" rtlCol="0">
            <a:spAutoFit/>
          </a:bodyPr>
          <a:lstStyle/>
          <a:p>
            <a:pPr defTabSz="609630"/>
            <a:r>
              <a:rPr lang="en-US" sz="3600" b="1" dirty="0">
                <a:solidFill>
                  <a:srgbClr val="FF0000"/>
                </a:solidFill>
                <a:latin typeface="Times New Roman" panose="02020603050405020304" pitchFamily="18" charset="0"/>
                <a:cs typeface="Times New Roman" panose="02020603050405020304" pitchFamily="18" charset="0"/>
              </a:rPr>
              <a:t>a</a:t>
            </a:r>
            <a:r>
              <a:rPr lang="en-US" sz="3600" b="1" dirty="0" smtClean="0">
                <a:solidFill>
                  <a:srgbClr val="FF0000"/>
                </a:solidFill>
                <a:latin typeface="Times New Roman" panose="02020603050405020304" pitchFamily="18" charset="0"/>
                <a:cs typeface="Times New Roman" panose="02020603050405020304" pitchFamily="18" charset="0"/>
              </a:rPr>
              <a:t>. </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Tác </a:t>
            </a:r>
            <a:r>
              <a:rPr lang="vi-VN" sz="3600" b="1" dirty="0" smtClean="0">
                <a:solidFill>
                  <a:srgbClr val="FF0000"/>
                </a:solidFill>
                <a:latin typeface="Times New Roman" panose="02020603050405020304" pitchFamily="18" charset="0"/>
                <a:cs typeface="Times New Roman" panose="02020603050405020304" pitchFamily="18" charset="0"/>
              </a:rPr>
              <a:t>giả</a:t>
            </a:r>
            <a:r>
              <a:rPr lang="en-US" sz="3600" b="1" dirty="0" smtClean="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945F348-7135-48C5-8DC9-66F8DD925235}"/>
              </a:ext>
            </a:extLst>
          </p:cNvPr>
          <p:cNvSpPr txBox="1"/>
          <p:nvPr/>
        </p:nvSpPr>
        <p:spPr>
          <a:xfrm>
            <a:off x="232374" y="875084"/>
            <a:ext cx="10084524" cy="1224951"/>
          </a:xfrm>
          <a:prstGeom prst="rect">
            <a:avLst/>
          </a:prstGeom>
          <a:noFill/>
        </p:spPr>
        <p:txBody>
          <a:bodyPr wrap="square" rtlCol="0">
            <a:spAutoFit/>
          </a:bodyPr>
          <a:lstStyle/>
          <a:p>
            <a:pPr algn="ctr" defTabSz="609630">
              <a:lnSpc>
                <a:spcPct val="115000"/>
              </a:lnSpc>
              <a:spcAft>
                <a:spcPts val="533"/>
              </a:spcAft>
            </a:pPr>
            <a:r>
              <a:rPr lang="pt-BR"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 việc đọc sách báo, soạn bài ở nhà, em hãy cho biết những nét cơ bản về tác giả Trần Đăng Khoa?</a:t>
            </a:r>
            <a:endPar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FFAE347D-D765-4A7F-942B-26FE94CC0576}"/>
              </a:ext>
            </a:extLst>
          </p:cNvPr>
          <p:cNvSpPr/>
          <p:nvPr/>
        </p:nvSpPr>
        <p:spPr>
          <a:xfrm>
            <a:off x="222070" y="2100035"/>
            <a:ext cx="7703388" cy="4757965"/>
          </a:xfrm>
          <a:prstGeom prst="roundRect">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15" indent="-304815" algn="just" defTabSz="609630">
              <a:buFont typeface="Arial" panose="020B0604020202020204" pitchFamily="34" charset="0"/>
              <a:buChar char="•"/>
            </a:pPr>
            <a:endParaRPr lang="en-CA"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15" indent="-304815" algn="just" defTabSz="609630">
              <a:buFont typeface="Arial" panose="020B0604020202020204" pitchFamily="34" charset="0"/>
              <a:buChar char="•"/>
            </a:pPr>
            <a:r>
              <a:rPr lang="en-CA"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C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vi-VN"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Đăng </a:t>
            </a:r>
            <a:r>
              <a:rPr lang="vi-VN"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1958</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15" indent="-304815" algn="just" defTabSz="609630">
              <a:buFont typeface="Arial" panose="020B0604020202020204" pitchFamily="34" charset="0"/>
              <a:buChar char="•"/>
            </a:pPr>
            <a:r>
              <a:rPr lang="en-CA"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CA"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CA"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quán</a:t>
            </a:r>
            <a:r>
              <a:rPr lang="en-C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a:t>
            </a:r>
            <a:r>
              <a:rPr lang="vi-VN"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Sách – Hải Dương</a:t>
            </a:r>
            <a:endPar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15" indent="-304815" algn="just" defTabSz="609630">
              <a:buFont typeface="Arial" panose="020B0604020202020204" pitchFamily="34" charset="0"/>
              <a:buChar char="•"/>
            </a:pPr>
            <a:r>
              <a:rPr lang="en-CA"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CA"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vi-VN"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mệnh danh là “thần đồng thơ văn”, có nhiều sáng tác thơ hay dành cho thiếu nhi.</a:t>
            </a:r>
          </a:p>
          <a:p>
            <a:pPr marL="304815" indent="-304815" algn="just" defTabSz="609630">
              <a:buFont typeface="Arial" panose="020B0604020202020204" pitchFamily="34" charset="0"/>
              <a:buChar char="•"/>
            </a:pP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báo</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biên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Tạp</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chí</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Văn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Quân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đội</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Phó</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tịch</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Nam.</a:t>
            </a:r>
          </a:p>
          <a:p>
            <a:pPr marL="304815" indent="-304815" algn="just" defTabSz="609630">
              <a:lnSpc>
                <a:spcPct val="150000"/>
              </a:lnSpc>
              <a:buFontTx/>
              <a:buChar char="-"/>
            </a:pPr>
            <a:endParaRPr lang="en-US" sz="2133"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descr="Giới Thiệu Nhà Thơ Trần Đăng Khoa">
            <a:extLst>
              <a:ext uri="{FF2B5EF4-FFF2-40B4-BE49-F238E27FC236}">
                <a16:creationId xmlns:a16="http://schemas.microsoft.com/office/drawing/2014/main" id="{17985E5A-717B-4E73-9773-13802703AF16}"/>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2861" y="2255847"/>
            <a:ext cx="3274878"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3940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w453z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1704</TotalTime>
  <Words>1335</Words>
  <Application>Microsoft Office PowerPoint</Application>
  <PresentationFormat>Widescreen</PresentationFormat>
  <Paragraphs>182</Paragraphs>
  <Slides>27</Slides>
  <Notes>13</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27</vt:i4>
      </vt:variant>
    </vt:vector>
  </HeadingPairs>
  <TitlesOfParts>
    <vt:vector size="50" baseType="lpstr">
      <vt:lpstr>맑은 고딕</vt:lpstr>
      <vt:lpstr>微软雅黑</vt:lpstr>
      <vt:lpstr>宋体</vt:lpstr>
      <vt:lpstr>Arial</vt:lpstr>
      <vt:lpstr>Calibri</vt:lpstr>
      <vt:lpstr>Kaufmann</vt:lpstr>
      <vt:lpstr>Open Sans</vt:lpstr>
      <vt:lpstr>Segoe UI</vt:lpstr>
      <vt:lpstr>SVN-KG Ten Thousand Reasons</vt:lpstr>
      <vt:lpstr>SVN-Segoe Print</vt:lpstr>
      <vt:lpstr>Symbol</vt:lpstr>
      <vt:lpstr>Times New Roman</vt:lpstr>
      <vt:lpstr>思源黑体 CN Regular</vt:lpstr>
      <vt:lpstr>方正正黑简体</vt:lpstr>
      <vt:lpstr>www.freeppt7.com</vt:lpstr>
      <vt:lpstr>www.jpppt.com</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Ms. Ngọc Phan</Manager>
  <Company>vietlanglit</Company>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Đánh thức trầu</dc:title>
  <dc:subject>B79_G6</dc:subject>
  <dc:creator>Ms. Ngọc Phan</dc:creator>
  <cp:keywords>vietlanglit</cp:keywords>
  <dc:description>vietlanglit.com</dc:description>
  <cp:lastModifiedBy>Admin</cp:lastModifiedBy>
  <cp:revision>256</cp:revision>
  <dcterms:created xsi:type="dcterms:W3CDTF">2020-04-06T05:27:43Z</dcterms:created>
  <dcterms:modified xsi:type="dcterms:W3CDTF">2022-12-16T08:57:37Z</dcterms:modified>
  <cp:category>Ngữ văn 6 CTST</cp:category>
</cp:coreProperties>
</file>