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7" r:id="rId4"/>
    <p:sldId id="257" r:id="rId5"/>
    <p:sldId id="258" r:id="rId6"/>
    <p:sldId id="259" r:id="rId7"/>
    <p:sldId id="260" r:id="rId8"/>
    <p:sldId id="261" r:id="rId9"/>
    <p:sldId id="268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7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059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49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946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139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1821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6651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807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839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622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61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499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838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1411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410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24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05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6193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64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535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494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0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1249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618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656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4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5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35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98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60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85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6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40F87-5CA4-4679-87DB-DCBB8EDD272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BE15D8-60EE-4369-879E-151BF499F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244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6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68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12.svg"/><Relationship Id="rId4" Type="http://schemas.openxmlformats.org/officeDocument/2006/relationships/image" Target="../media/image2.png"/><Relationship Id="rId9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4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0" y="1193800"/>
            <a:ext cx="12191999" cy="3580977"/>
            <a:chOff x="0" y="0"/>
            <a:chExt cx="6342253" cy="300901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42253" cy="3009011"/>
            </a:xfrm>
            <a:custGeom>
              <a:avLst/>
              <a:gdLst/>
              <a:ahLst/>
              <a:cxnLst/>
              <a:rect l="l" t="t" r="r" b="b"/>
              <a:pathLst>
                <a:path w="6342253" h="3009011">
                  <a:moveTo>
                    <a:pt x="6342253" y="2047748"/>
                  </a:moveTo>
                  <a:lnTo>
                    <a:pt x="6342253" y="3009011"/>
                  </a:lnTo>
                  <a:lnTo>
                    <a:pt x="5380990" y="3009011"/>
                  </a:lnTo>
                  <a:lnTo>
                    <a:pt x="961263" y="3009011"/>
                  </a:lnTo>
                  <a:lnTo>
                    <a:pt x="0" y="3009011"/>
                  </a:lnTo>
                  <a:lnTo>
                    <a:pt x="0" y="2047748"/>
                  </a:lnTo>
                  <a:cubicBezTo>
                    <a:pt x="54737" y="2047748"/>
                    <a:pt x="108331" y="2052574"/>
                    <a:pt x="160655" y="2061337"/>
                  </a:cubicBezTo>
                  <a:cubicBezTo>
                    <a:pt x="579120" y="863854"/>
                    <a:pt x="1768729" y="0"/>
                    <a:pt x="3171190" y="0"/>
                  </a:cubicBezTo>
                  <a:cubicBezTo>
                    <a:pt x="4573651" y="0"/>
                    <a:pt x="5763260" y="863854"/>
                    <a:pt x="6181725" y="2061337"/>
                  </a:cubicBezTo>
                  <a:cubicBezTo>
                    <a:pt x="6233922" y="2052574"/>
                    <a:pt x="6287516" y="2047748"/>
                    <a:pt x="6342253" y="2047748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sp>
        <p:nvSpPr>
          <p:cNvPr id="7" name="TextBox 7"/>
          <p:cNvSpPr txBox="1"/>
          <p:nvPr/>
        </p:nvSpPr>
        <p:spPr>
          <a:xfrm>
            <a:off x="0" y="1950474"/>
            <a:ext cx="12135394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ÔN </a:t>
            </a:r>
            <a:r>
              <a:rPr kumimoji="0" lang="vi-V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TẬP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</a:endParaRP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4: </a:t>
            </a: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TRẢI NGHIỆM TRONG ĐỜI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 flipH="1">
            <a:off x="-930852" y="5396648"/>
            <a:ext cx="2378640" cy="2162400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-10519438" flipH="1">
            <a:off x="10474243" y="-590690"/>
            <a:ext cx="2531310" cy="2301191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 rot="-1933627">
            <a:off x="10257071" y="5914129"/>
            <a:ext cx="2183951" cy="841814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 rot="-3660956">
            <a:off x="-579497" y="242652"/>
            <a:ext cx="2929681" cy="13529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957EA38-07BA-4817-A363-DC9CD09CE533}"/>
              </a:ext>
            </a:extLst>
          </p:cNvPr>
          <p:cNvSpPr txBox="1"/>
          <p:nvPr/>
        </p:nvSpPr>
        <p:spPr>
          <a:xfrm>
            <a:off x="4297681" y="1188349"/>
            <a:ext cx="3242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Tiết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56-57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944" y="219243"/>
            <a:ext cx="11952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Câu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 Dựa vào bảng sau hãy tóm tắt nội dung của ba văn bản (làm vào vở)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733672"/>
              </p:ext>
            </p:extLst>
          </p:nvPr>
        </p:nvGraphicFramePr>
        <p:xfrm>
          <a:off x="619647" y="1606532"/>
          <a:ext cx="10567851" cy="3545152"/>
        </p:xfrm>
        <a:graphic>
          <a:graphicData uri="http://schemas.openxmlformats.org/drawingml/2006/table">
            <a:tbl>
              <a:tblPr firstRow="1" firstCol="1" bandRow="1"/>
              <a:tblGrid>
                <a:gridCol w="5297827">
                  <a:extLst>
                    <a:ext uri="{9D8B030D-6E8A-4147-A177-3AD203B41FA5}">
                      <a16:colId xmlns:a16="http://schemas.microsoft.com/office/drawing/2014/main" val="262266593"/>
                    </a:ext>
                  </a:extLst>
                </a:gridCol>
                <a:gridCol w="5270024">
                  <a:extLst>
                    <a:ext uri="{9D8B030D-6E8A-4147-A177-3AD203B41FA5}">
                      <a16:colId xmlns:a16="http://schemas.microsoft.com/office/drawing/2014/main" val="3350342412"/>
                    </a:ext>
                  </a:extLst>
                </a:gridCol>
              </a:tblGrid>
              <a:tr h="298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49452"/>
                  </a:ext>
                </a:extLst>
              </a:tr>
              <a:tr h="929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647342"/>
                  </a:ext>
                </a:extLst>
              </a:tr>
              <a:tr h="654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Giọt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sương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00912"/>
                  </a:ext>
                </a:extLst>
              </a:tr>
              <a:tr h="13509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 nhắm mắt vừa mở cửa sổ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56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8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1144" y="0"/>
            <a:ext cx="79415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Bảng tóm tắt nội dung chính của ba văn bản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33357"/>
              </p:ext>
            </p:extLst>
          </p:nvPr>
        </p:nvGraphicFramePr>
        <p:xfrm>
          <a:off x="235131" y="584775"/>
          <a:ext cx="11730446" cy="6103408"/>
        </p:xfrm>
        <a:graphic>
          <a:graphicData uri="http://schemas.openxmlformats.org/drawingml/2006/table">
            <a:tbl>
              <a:tblPr firstRow="1" firstCol="1" bandRow="1"/>
              <a:tblGrid>
                <a:gridCol w="2468880">
                  <a:extLst>
                    <a:ext uri="{9D8B030D-6E8A-4147-A177-3AD203B41FA5}">
                      <a16:colId xmlns:a16="http://schemas.microsoft.com/office/drawing/2014/main" val="2280318110"/>
                    </a:ext>
                  </a:extLst>
                </a:gridCol>
                <a:gridCol w="9261566">
                  <a:extLst>
                    <a:ext uri="{9D8B030D-6E8A-4147-A177-3AD203B41FA5}">
                      <a16:colId xmlns:a16="http://schemas.microsoft.com/office/drawing/2014/main" val="67269144"/>
                    </a:ext>
                  </a:extLst>
                </a:gridCol>
              </a:tblGrid>
              <a:tr h="556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4151"/>
                  </a:ext>
                </a:extLst>
              </a:tr>
              <a:tr h="2041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Dế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Mèn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kiêu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căng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xốc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chết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Dế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Choắt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82918"/>
                  </a:ext>
                </a:extLst>
              </a:tr>
              <a:tr h="2041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Giọt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sương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trọ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xóm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Bờ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Giậu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xóm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Bờ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Giậu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vắng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nhắc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thăm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quê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10697"/>
                  </a:ext>
                </a:extLst>
              </a:tr>
              <a:tr h="146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nhắm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Truyển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3920" marR="43920" marT="43920" marB="439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68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8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3616" y="1"/>
            <a:ext cx="119372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2. Theo em, cách cảm nhận cuộc sống của các nhân vật trong ba văn bản trên có gì giống và khác nhau.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81316"/>
              </p:ext>
            </p:extLst>
          </p:nvPr>
        </p:nvGraphicFramePr>
        <p:xfrm>
          <a:off x="261257" y="1228428"/>
          <a:ext cx="11769632" cy="4647954"/>
        </p:xfrm>
        <a:graphic>
          <a:graphicData uri="http://schemas.openxmlformats.org/drawingml/2006/table">
            <a:tbl>
              <a:tblPr firstRow="1" firstCol="1" bandRow="1"/>
              <a:tblGrid>
                <a:gridCol w="2024743">
                  <a:extLst>
                    <a:ext uri="{9D8B030D-6E8A-4147-A177-3AD203B41FA5}">
                      <a16:colId xmlns:a16="http://schemas.microsoft.com/office/drawing/2014/main" val="4253769348"/>
                    </a:ext>
                  </a:extLst>
                </a:gridCol>
                <a:gridCol w="3610216">
                  <a:extLst>
                    <a:ext uri="{9D8B030D-6E8A-4147-A177-3AD203B41FA5}">
                      <a16:colId xmlns:a16="http://schemas.microsoft.com/office/drawing/2014/main" val="2132913912"/>
                    </a:ext>
                  </a:extLst>
                </a:gridCol>
                <a:gridCol w="3051841">
                  <a:extLst>
                    <a:ext uri="{9D8B030D-6E8A-4147-A177-3AD203B41FA5}">
                      <a16:colId xmlns:a16="http://schemas.microsoft.com/office/drawing/2014/main" val="3165568026"/>
                    </a:ext>
                  </a:extLst>
                </a:gridCol>
                <a:gridCol w="3082832">
                  <a:extLst>
                    <a:ext uri="{9D8B030D-6E8A-4147-A177-3AD203B41FA5}">
                      <a16:colId xmlns:a16="http://schemas.microsoft.com/office/drawing/2014/main" val="3778143718"/>
                    </a:ext>
                  </a:extLst>
                </a:gridCol>
              </a:tblGrid>
              <a:tr h="639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Dế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Mèn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33065"/>
                  </a:ext>
                </a:extLst>
              </a:tr>
              <a:tr h="12116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giống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46001"/>
                  </a:ext>
                </a:extLst>
              </a:tr>
              <a:tr h="2796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nhau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đầm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xóm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Bờ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Giậu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vắng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quanh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539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89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552" y="117566"/>
            <a:ext cx="11858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3. Trong ba văn bản trên, văn bản nào thuộc thể loại truyện đồng thoại? Dựa vào đâu, em cho là như vậy?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4949" y="1528597"/>
            <a:ext cx="11620499" cy="34163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Giọt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đêm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trưng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061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201" y="377166"/>
            <a:ext cx="10922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4. Vẽ sơ đồ sau vào vở và điền vào những đặc điểm của kiểu bài kể lại một trải nghiệm của bản thân.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0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27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714607" y="1191816"/>
            <a:ext cx="5547503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09630">
              <a:lnSpc>
                <a:spcPts val="2400"/>
              </a:lnSpc>
              <a:defRPr/>
            </a:pPr>
            <a:endParaRPr lang="en-US" sz="2000" dirty="0">
              <a:solidFill>
                <a:srgbClr val="43270E"/>
              </a:solidFill>
              <a:latin typeface="Old Standard Itali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041650" y="684443"/>
            <a:ext cx="4414539" cy="3334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2600"/>
              </a:lnSpc>
              <a:defRPr/>
            </a:pPr>
            <a:r>
              <a:rPr lang="vi-VN" sz="3200" b="1" dirty="0">
                <a:solidFill>
                  <a:srgbClr val="4327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 hiểu văn bản</a:t>
            </a:r>
            <a:endParaRPr lang="en-US" sz="3200" b="1" dirty="0">
              <a:solidFill>
                <a:srgbClr val="4327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[Chân trời sáng tạo] Soạn văn 6 bài 4: Ôn tập">
            <a:extLst>
              <a:ext uri="{FF2B5EF4-FFF2-40B4-BE49-F238E27FC236}">
                <a16:creationId xmlns:a16="http://schemas.microsoft.com/office/drawing/2014/main" id="{5AB0A2C2-1F21-4817-BDE8-8474FC7DC7C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4413944" y="-74280"/>
            <a:ext cx="408448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SƠ ĐỒ TƯ DUY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44546A">
                    <a:lumMod val="7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rgbClr val="44546A">
                    <a:lumMod val="7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907" y="285445"/>
            <a:ext cx="11840859" cy="123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 ra bài học kinh nghiệm gì về cách kể lại một </a:t>
            </a: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 của bản thân.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6322" y="1523348"/>
            <a:ext cx="1510350" cy="5222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907" y="2476681"/>
            <a:ext cx="11840859" cy="405316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học kinh nghiệm về cách kể lại một trải nghiệm của bản thân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0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713" y="104503"/>
            <a:ext cx="11988574" cy="1110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gì đã học trong bài này, em nghĩ gì về ý nghĩa của trải nghiệm đối với cuộc sống của chúng 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006" y="1593073"/>
            <a:ext cx="11782697" cy="28623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những bài học này, m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ỗi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rằng trong cuộc sống những trải nghiệm sẽ giúp ta có thêm kinh nghiệm sống, cảm nhận thiên nhiên, con người và cuộc sống trọn vẹn hơn. Từ đó, c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 được những giá trị trong cuộc sống và hoàn thiện nhân cách, tâm hồn mình hơn.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538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Old Standard Italics</vt:lpstr>
      <vt:lpstr>Times New Roman</vt:lpstr>
      <vt:lpstr>Wingdings</vt:lpstr>
      <vt:lpstr>1_Office Theme</vt:lpstr>
      <vt:lpstr>2_Office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2022-11-13T13:48:54Z</dcterms:created>
  <dcterms:modified xsi:type="dcterms:W3CDTF">2022-12-07T09:56:11Z</dcterms:modified>
</cp:coreProperties>
</file>