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3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876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67995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8002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8155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606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4029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7326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322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3470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3334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38239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FBAC54D-9949-44C8-95C1-F0F4AF37D8C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11/28/2022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1AEBDF-79D5-4CA6-8037-4D34F43F8B8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630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260736" y="203201"/>
            <a:ext cx="5670528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kumimoji="0" lang="en-US" sz="5400" b="1" i="0" u="none" strike="noStrike" kern="1200" cap="none" spc="0" normalizeH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55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 w="12700" cmpd="sng">
                  <a:solidFill>
                    <a:srgbClr val="FFC000"/>
                  </a:solidFill>
                  <a:prstDash val="solid"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NÓI VÀ NGHE</a:t>
            </a:r>
            <a:endParaRPr kumimoji="0" lang="en-US" sz="5400" b="1" i="0" u="none" strike="noStrike" kern="1200" cap="none" spc="0" normalizeH="0" baseline="0" noProof="0" dirty="0">
              <a:ln w="12700" cmpd="sng">
                <a:solidFill>
                  <a:srgbClr val="FFC000"/>
                </a:solidFill>
                <a:prstDash val="solid"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132735"/>
            <a:ext cx="1246909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 smtClean="0">
                <a:ln w="6600">
                  <a:solidFill>
                    <a:srgbClr val="ED7D3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KỂ LẠI MỘT TRẢI NGHIỆM CỦA BẢN THÂN</a:t>
            </a:r>
            <a:endParaRPr kumimoji="0" lang="en-US" sz="4800" b="1" i="0" u="none" strike="noStrike" kern="1200" cap="none" spc="0" normalizeH="0" baseline="0" noProof="0" dirty="0">
              <a:ln w="6600">
                <a:solidFill>
                  <a:srgbClr val="ED7D3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tl" rotWithShape="0">
                  <a:srgbClr val="ED7D31"/>
                </a:outerShdw>
              </a:effectLst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021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3434" y="94130"/>
            <a:ext cx="120485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Xác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định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đề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tài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n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gười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mục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đích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không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S Mincho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thời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2273" y="1294459"/>
            <a:ext cx="11570886" cy="4435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-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Tình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huống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thực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hiện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mà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lựa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chọn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-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Mục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đích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của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gì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?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Người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có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thể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là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ai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- Đề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tài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bài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nói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của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em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là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gì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-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Em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dự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định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ở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đâu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MS Mincho"/>
              </a:rPr>
              <a:t>? T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rong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thời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bao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lâu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D0D0D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?</a:t>
            </a:r>
          </a:p>
          <a:p>
            <a:pPr marR="0" lvl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huống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mục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đích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nghe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nội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nói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gì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nào</a:t>
            </a:r>
            <a:r>
              <a:rPr lang="en-US" sz="3200" b="1" dirty="0" smtClean="0">
                <a:solidFill>
                  <a:srgbClr val="0D0D0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948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434" y="1781229"/>
            <a:ext cx="51712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2: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Tìm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ý,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lập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dàn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ý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3434" y="3202541"/>
            <a:ext cx="64750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3: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Luyện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tập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trình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bày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43434" y="94130"/>
            <a:ext cx="120485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1: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Xác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định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đề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tài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MS Mincho"/>
              </a:rPr>
              <a:t>, n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gười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nghe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mục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đích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không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endParaRPr kumimoji="0" 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MS Mincho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và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thời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gian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nói</a:t>
            </a: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3434" y="4623853"/>
            <a:ext cx="556024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Bước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4: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Trao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đổi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,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đánh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 </a:t>
            </a: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giá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Mincho"/>
                <a:cs typeface="+mn-cs"/>
              </a:rPr>
              <a:t>.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0689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2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27017" y="222068"/>
            <a:ext cx="110511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kĩ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trải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3636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9628"/>
              </p:ext>
            </p:extLst>
          </p:nvPr>
        </p:nvGraphicFramePr>
        <p:xfrm>
          <a:off x="218937" y="884985"/>
          <a:ext cx="11798891" cy="573786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9421452">
                  <a:extLst>
                    <a:ext uri="{9D8B030D-6E8A-4147-A177-3AD203B41FA5}">
                      <a16:colId xmlns:a16="http://schemas.microsoft.com/office/drawing/2014/main" val="3779463087"/>
                    </a:ext>
                  </a:extLst>
                </a:gridCol>
                <a:gridCol w="2377439">
                  <a:extLst>
                    <a:ext uri="{9D8B030D-6E8A-4147-A177-3AD203B41FA5}">
                      <a16:colId xmlns:a16="http://schemas.microsoft.com/office/drawing/2014/main" val="40761811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endParaRPr lang="en-US" sz="2800" b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vi-VN" sz="2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Đạt/ Chưa đạt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528324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có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đủ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phần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giới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thiệu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thúc</a:t>
                      </a:r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24232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chuyện kể về trải nghiệm của người nói.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68449979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 chuyện được giới thiệu rõ ràng về (các) nhân vật, không gian, thời gian xảy ra.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0762415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chuyện</a:t>
                      </a:r>
                      <a:r>
                        <a:rPr lang="en-US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được</a:t>
                      </a:r>
                      <a:r>
                        <a:rPr lang="en-US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kể</a:t>
                      </a:r>
                      <a:r>
                        <a:rPr lang="en-US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</a:t>
                      </a:r>
                      <a:r>
                        <a:rPr lang="en-US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ngôi</a:t>
                      </a:r>
                      <a:r>
                        <a:rPr lang="en-US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2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nhất</a:t>
                      </a:r>
                      <a:endParaRPr lang="vi-VN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2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15544923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 sự việc được kể theo trình tự hợp lí.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409525584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hợp kể và tả khi kể.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9608146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 bày suy nghĩ/ bài học rút ra từ câu chuyện.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35683964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Giọng kể to, rõ, mạch lạc, thể hiện cảm xúc phù hợp với nội dung câu chuyện.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156539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vi-VN" sz="2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 nói tự tin, nhìn vào người nghe khi nói, sử dụng giọng kể, nét mặt, cử chỉ hợp lí.</a:t>
                      </a:r>
                    </a:p>
                  </a:txBody>
                  <a:tcPr marL="9525" marR="9525" marT="9525" marB="9525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9525" marR="9525" marT="9525" marB="9525" anchor="ctr"/>
                </a:tc>
                <a:extLst>
                  <a:ext uri="{0D108BD9-81ED-4DB2-BD59-A6C34878D82A}">
                    <a16:rowId xmlns:a16="http://schemas.microsoft.com/office/drawing/2014/main" val="22110082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276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327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MS Mincho</vt:lpstr>
      <vt:lpstr>Times New Roman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5</cp:revision>
  <dcterms:created xsi:type="dcterms:W3CDTF">2022-11-13T13:28:08Z</dcterms:created>
  <dcterms:modified xsi:type="dcterms:W3CDTF">2022-11-28T14:59:54Z</dcterms:modified>
</cp:coreProperties>
</file>