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6" r:id="rId4"/>
    <p:sldId id="258"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3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287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809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814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718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4689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3023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0428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555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5995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7486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724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5489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2706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3296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0898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38560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31013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26858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60932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17635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3322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4838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956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5331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33354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5650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1713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022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450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328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174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245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510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11/28/2022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49877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0923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11/28/2022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3458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svg"/><Relationship Id="rId7" Type="http://schemas.openxmlformats.org/officeDocument/2006/relationships/image" Target="../media/image31.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4.png"/><Relationship Id="rId11" Type="http://schemas.openxmlformats.org/officeDocument/2006/relationships/image" Target="../media/image33.svg"/><Relationship Id="rId5" Type="http://schemas.openxmlformats.org/officeDocument/2006/relationships/image" Target="../media/image1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9.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3" Type="http://schemas.openxmlformats.org/officeDocument/2006/relationships/audio" Target="../media/audio3.wav"/><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5.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3" Type="http://schemas.openxmlformats.org/officeDocument/2006/relationships/audio" Target="../media/audio3.wav"/><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5.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8976" flipH="1" flipV="1">
            <a:off x="-204173" y="-6069770"/>
            <a:ext cx="12943882" cy="738978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57275" y="5602866"/>
            <a:ext cx="14106549" cy="86308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6197" y="2063149"/>
            <a:ext cx="441879" cy="42365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665855" y="4608625"/>
            <a:ext cx="441879" cy="42365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58076" y="1672395"/>
            <a:ext cx="716574" cy="687015"/>
          </a:xfrm>
          <a:prstGeom prst="rect">
            <a:avLst/>
          </a:prstGeom>
        </p:spPr>
      </p:pic>
      <p:sp>
        <p:nvSpPr>
          <p:cNvPr id="8" name="TextBox 8"/>
          <p:cNvSpPr txBox="1"/>
          <p:nvPr/>
        </p:nvSpPr>
        <p:spPr>
          <a:xfrm>
            <a:off x="700042" y="3130410"/>
            <a:ext cx="10791913" cy="1538883"/>
          </a:xfrm>
          <a:prstGeom prst="rect">
            <a:avLst/>
          </a:prstGeom>
        </p:spPr>
        <p:txBody>
          <a:bodyPr wrap="square" lIns="0" tIns="0" rIns="0" bIns="0" rtlCol="0" anchor="t">
            <a:spAutoFit/>
          </a:bodyPr>
          <a:lstStyle/>
          <a:p>
            <a:pPr algn="ctr" defTabSz="609630">
              <a:lnSpc>
                <a:spcPts val="6000"/>
              </a:lnSpc>
              <a:defRPr/>
            </a:pPr>
            <a:r>
              <a:rPr lang="vi-VN" sz="4800" b="1" dirty="0">
                <a:solidFill>
                  <a:srgbClr val="FF0000"/>
                </a:solidFill>
                <a:latin typeface="+mj-lt"/>
                <a:cs typeface="Arial" panose="020B0604020202020204" pitchFamily="34" charset="0"/>
              </a:rPr>
              <a:t>CÔ GIÓ MẤT TÊN</a:t>
            </a:r>
          </a:p>
          <a:p>
            <a:pPr algn="r" defTabSz="609630">
              <a:lnSpc>
                <a:spcPts val="6000"/>
              </a:lnSpc>
              <a:defRPr/>
            </a:pPr>
            <a:r>
              <a:rPr lang="en-US" sz="4000" b="1" dirty="0">
                <a:solidFill>
                  <a:srgbClr val="FF0000"/>
                </a:solidFill>
                <a:latin typeface="Times New Roman" panose="02020603050405020304" pitchFamily="18" charset="0"/>
                <a:cs typeface="Times New Roman" panose="02020603050405020304" pitchFamily="18" charset="0"/>
              </a:rPr>
              <a:t>(</a:t>
            </a:r>
            <a:r>
              <a:rPr lang="vi-VN" sz="4000" b="1" dirty="0" smtClean="0">
                <a:solidFill>
                  <a:srgbClr val="FF0000"/>
                </a:solidFill>
                <a:latin typeface="Times New Roman" panose="02020603050405020304" pitchFamily="18" charset="0"/>
                <a:cs typeface="Times New Roman" panose="02020603050405020304" pitchFamily="18" charset="0"/>
              </a:rPr>
              <a:t>Xuân Quỳnh</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256056" y="1672395"/>
            <a:ext cx="409799" cy="446195"/>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16196" y="4563998"/>
            <a:ext cx="471065" cy="512904"/>
          </a:xfrm>
          <a:prstGeom prst="rect">
            <a:avLst/>
          </a:prstGeom>
        </p:spPr>
      </p:pic>
      <p:sp>
        <p:nvSpPr>
          <p:cNvPr id="12" name="TextBox 11"/>
          <p:cNvSpPr txBox="1"/>
          <p:nvPr/>
        </p:nvSpPr>
        <p:spPr>
          <a:xfrm>
            <a:off x="274320" y="1371600"/>
            <a:ext cx="11625943" cy="1569660"/>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TIẾT 52</a:t>
            </a:r>
          </a:p>
          <a:p>
            <a:pPr algn="ctr"/>
            <a:r>
              <a:rPr lang="en-US" sz="4800" b="1" dirty="0">
                <a:solidFill>
                  <a:srgbClr val="FF0000"/>
                </a:solidFill>
                <a:latin typeface="Times New Roman" panose="02020603050405020304" pitchFamily="18" charset="0"/>
                <a:cs typeface="Times New Roman" panose="02020603050405020304" pitchFamily="18" charset="0"/>
              </a:rPr>
              <a:t>ĐỌC MỞ RỘNG THEO THỂ LOẠI</a:t>
            </a:r>
          </a:p>
        </p:txBody>
      </p:sp>
    </p:spTree>
    <p:extLst>
      <p:ext uri="{BB962C8B-B14F-4D97-AF65-F5344CB8AC3E}">
        <p14:creationId xmlns:p14="http://schemas.microsoft.com/office/powerpoint/2010/main" val="236813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61257"/>
            <a:ext cx="10915650" cy="61927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28600" y="962572"/>
            <a:ext cx="11372850" cy="5324535"/>
          </a:xfrm>
          <a:prstGeom prst="rect">
            <a:avLst/>
          </a:prstGeom>
        </p:spPr>
        <p:txBody>
          <a:bodyPr wrap="square">
            <a:spAutoFit/>
          </a:bodyPr>
          <a:lstStyle/>
          <a:p>
            <a:pPr marL="0" marR="0" lvl="0" indent="0" algn="just" defTabSz="914400" rtl="0" eaLnBrk="1" fontAlgn="auto" latinLnBrk="0" hangingPunct="1">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dợ</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lằng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Pts val="1000"/>
              <a:buFont typeface="Wingdings" panose="05000000000000000000" pitchFamily="2" charset="2"/>
              <a:buChar char="q"/>
              <a:tabLst>
                <a:tab pos="4572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Pts val="1000"/>
              <a:buFont typeface="Wingdings" panose="05000000000000000000" pitchFamily="2" charset="2"/>
              <a:buChar char="q"/>
              <a:tabLst>
                <a:tab pos="4572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Pts val="1000"/>
              <a:buFont typeface="Wingdings" panose="05000000000000000000" pitchFamily="2" charset="2"/>
              <a:buChar char="q"/>
              <a:tabLst>
                <a:tab pos="4572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Pts val="1000"/>
              <a:buFont typeface="Wingdings" panose="05000000000000000000" pitchFamily="2" charset="2"/>
              <a:buChar char="q"/>
              <a:tabLst>
                <a:tab pos="4572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29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063" y="137999"/>
            <a:ext cx="10915650" cy="61927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2063" y="839314"/>
            <a:ext cx="11444288" cy="5293757"/>
          </a:xfrm>
          <a:prstGeom prst="rect">
            <a:avLst/>
          </a:prstGeom>
        </p:spPr>
        <p:txBody>
          <a:bodyPr wrap="square">
            <a:spAutoFit/>
          </a:bodyPr>
          <a:lstStyle/>
          <a:p>
            <a:pPr marL="0" marR="0" lvl="0" indent="0" algn="just" defTabSz="914400" rtl="0" eaLnBrk="1" fontAlgn="auto" latinLnBrk="0" hangingPunct="1">
              <a:spcBef>
                <a:spcPts val="0"/>
              </a:spcBef>
              <a:spcAft>
                <a:spcPts val="12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thoát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phiền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quẩn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òa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ủi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Symbol" panose="020B0502040204020203" pitchFamily="34" charset="0"/>
                <a:ea typeface="Times New Roman" panose="02020603050405020304" pitchFamily="18" charset="0"/>
                <a:cs typeface="Segoe UI Symbol" panose="020B0502040204020203" pitchFamily="34"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90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15" y="151061"/>
            <a:ext cx="11757662" cy="67095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3600" b="1" dirty="0">
                <a:solidFill>
                  <a:srgbClr val="FF0000"/>
                </a:solidFill>
                <a:latin typeface="Times New Roman" panose="02020603050405020304" pitchFamily="18" charset="0"/>
                <a:ea typeface="Times New Roman" panose="02020603050405020304" pitchFamily="18" charset="0"/>
              </a:rPr>
              <a:t>c</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Cô Gió tìm lại tên của mình</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 Hoàn cảnh: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Sau khi bị mất tên, cô Gió hốt hoảng bay đi. Cô </a:t>
            </a:r>
            <a:r>
              <a:rPr kumimoji="0" lang="vi-VN"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rPr>
              <a:t>mang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hi vọng tìm thấy tên mình ở một nơi nào đó.</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Khát vọng muốn tìm lại tên của mình, muốn giúp đỡ mọi người.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Cô gặp mặt biển mênh mông.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 Cô tìm lại được công việc của mình:</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Thổi các ngọn khói bay trên tầng ống khói nhà máy.</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Tỏa hơi mát của dòng suối ra bờ cây.</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Đưa mùi thơm của hoa tràn ra đồng cỏ</a:t>
            </a:r>
            <a:r>
              <a:rPr kumimoji="0" lang="vi-VN"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68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63" y="151061"/>
            <a:ext cx="11029950"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3200" b="1" dirty="0">
                <a:solidFill>
                  <a:prstClr val="black"/>
                </a:solidFill>
                <a:latin typeface="Times New Roman" panose="02020603050405020304" pitchFamily="18" charset="0"/>
                <a:ea typeface="Times New Roman" panose="02020603050405020304" pitchFamily="18" charset="0"/>
              </a:rPr>
              <a:t>c</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Cô Gió tìm lại tên của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rPr>
              <a:t>mình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3" name="Rectangle 2"/>
          <p:cNvSpPr/>
          <p:nvPr/>
        </p:nvSpPr>
        <p:spPr>
          <a:xfrm>
            <a:off x="155663" y="735836"/>
            <a:ext cx="11991703"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Đưa tiếng gọi ra xa đồng ruộng, đến tai em bé.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Thổi bay phấp phới hai dải mũ thủy thủ. Thổi lá cờ bay phần phật. Gió giúp thuyền ra khơi.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Thổi quay tít cái chong chóng nhỏ sặc sỡ trên tay em bé.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Điệp ngữ "Gió thổi" tạo nhịp điệu, mô tả những công việc của cô Gió.</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Cô Gió đã tìm lại tên của mình:</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Tiếng xôn xao truyền đi "A, gió về rồi!", "Hôm nay có gió rồi!", "Nhổ neo đi, các bạn ơi, có gió rồi!".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Em bé reo lên "Gió! Gió! Gió mát quá!".</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9159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02" y="114512"/>
            <a:ext cx="11404557" cy="64940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Cô Gió thầm nghĩ "A, tên mình đây rồi!", "Mình đã tìm thấy tên rồi!".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Cô hát "Tôi là ngọn gió... Không bao giờ nghỉ..."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Điệp → Bài thơ như một cách xưng danh, định nghĩa cô Gió.</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Niềm vui, hứng khởi khi tìm lại được tên của bản thân.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 Ý nghĩa của cô Gió: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Không có dáng hình nhưng không sao.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Dáng hình của cô là ở người khác, sự có ích cho người khác, ở niềm vui của người khác.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Dù không nhìn thấy, người ta vẫn nhận ra và gọi tên: Gió!</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Segoe UI Symbol" panose="020B0502040204020203" pitchFamily="34" charset="0"/>
                <a:ea typeface="Times New Roman" panose="02020603050405020304" pitchFamily="18" charset="0"/>
                <a:cs typeface="Segoe UI Symbol" panose="020B0502040204020203" pitchFamily="34" charset="0"/>
              </a:rPr>
              <a:t>➩</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rPr>
              <a:t> Bài học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Những việc làm tốt có thể không ai nhìn thấy nhưng chỉ cần chúng ta luôn biết quan tâm, giúp đỡ, mang lại niềm vui và tiếng cười cho người khác thì mọi người sẽ yêu thương và quý trọng bạn.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63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090" y="0"/>
            <a:ext cx="7904728" cy="645113"/>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Các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đặc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điểm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của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truyện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đồng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thoại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89623357"/>
              </p:ext>
            </p:extLst>
          </p:nvPr>
        </p:nvGraphicFramePr>
        <p:xfrm>
          <a:off x="237090" y="822960"/>
          <a:ext cx="11715423" cy="4558936"/>
        </p:xfrm>
        <a:graphic>
          <a:graphicData uri="http://schemas.openxmlformats.org/drawingml/2006/table">
            <a:tbl>
              <a:tblPr firstRow="1" firstCol="1" lastRow="1" lastCol="1" bandRow="1" bandCol="1"/>
              <a:tblGrid>
                <a:gridCol w="2350212">
                  <a:extLst>
                    <a:ext uri="{9D8B030D-6E8A-4147-A177-3AD203B41FA5}">
                      <a16:colId xmlns:a16="http://schemas.microsoft.com/office/drawing/2014/main" val="1543283714"/>
                    </a:ext>
                  </a:extLst>
                </a:gridCol>
                <a:gridCol w="9365211">
                  <a:extLst>
                    <a:ext uri="{9D8B030D-6E8A-4147-A177-3AD203B41FA5}">
                      <a16:colId xmlns:a16="http://schemas.microsoft.com/office/drawing/2014/main" val="503903040"/>
                    </a:ext>
                  </a:extLst>
                </a:gridCol>
              </a:tblGrid>
              <a:tr h="759822">
                <a:tc>
                  <a:txBody>
                    <a:bodyPr/>
                    <a:lstStyle/>
                    <a:p>
                      <a:pPr algn="l">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điểm</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điểm</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truyện</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đồng</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thoại</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effectLst/>
                          <a:latin typeface="Times New Roman" panose="02020603050405020304" pitchFamily="18" charset="0"/>
                          <a:ea typeface="Arial" panose="020B0604020202020204" pitchFamily="34" charset="0"/>
                          <a:cs typeface="Times New Roman" panose="02020603050405020304" pitchFamily="18" charset="0"/>
                        </a:rPr>
                        <a:t>Cô</a:t>
                      </a:r>
                      <a:r>
                        <a:rPr lang="en-US" sz="36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effectLst/>
                          <a:latin typeface="Times New Roman" panose="02020603050405020304" pitchFamily="18" charset="0"/>
                          <a:ea typeface="Arial" panose="020B0604020202020204" pitchFamily="34" charset="0"/>
                          <a:cs typeface="Times New Roman" panose="02020603050405020304" pitchFamily="18" charset="0"/>
                        </a:rPr>
                        <a:t>Gió</a:t>
                      </a:r>
                      <a:r>
                        <a:rPr lang="en-US" sz="36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effectLst/>
                          <a:latin typeface="Times New Roman" panose="02020603050405020304" pitchFamily="18" charset="0"/>
                          <a:ea typeface="Arial" panose="020B0604020202020204" pitchFamily="34" charset="0"/>
                          <a:cs typeface="Times New Roman" panose="02020603050405020304" pitchFamily="18" charset="0"/>
                        </a:rPr>
                        <a:t>mất</a:t>
                      </a:r>
                      <a:r>
                        <a:rPr lang="en-US" sz="36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i="1" dirty="0" err="1">
                          <a:effectLst/>
                          <a:latin typeface="Times New Roman" panose="02020603050405020304" pitchFamily="18" charset="0"/>
                          <a:ea typeface="Arial" panose="020B0604020202020204" pitchFamily="34" charset="0"/>
                          <a:cs typeface="Times New Roman" panose="02020603050405020304" pitchFamily="18" charset="0"/>
                        </a:rPr>
                        <a:t>tên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693350"/>
                  </a:ext>
                </a:extLst>
              </a:tr>
              <a:tr h="1519646">
                <a:tc>
                  <a:txBody>
                    <a:bodyPr/>
                    <a:lstStyle/>
                    <a:p>
                      <a:pPr algn="l">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phản</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ánh</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Vừa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phản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ánh</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điểm</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hoạt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loài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vừa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điểm</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259400"/>
                  </a:ext>
                </a:extLst>
              </a:tr>
              <a:tr h="759822">
                <a:tc>
                  <a:txBody>
                    <a:bodyPr/>
                    <a:lstStyle/>
                    <a:p>
                      <a:pPr algn="l">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vật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Loài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đồ</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hóa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111472"/>
                  </a:ext>
                </a:extLst>
              </a:tr>
              <a:tr h="1519646">
                <a:tc>
                  <a:txBody>
                    <a:bodyPr/>
                    <a:lstStyle/>
                    <a:p>
                      <a:pPr algn="l">
                        <a:lnSpc>
                          <a:spcPct val="107000"/>
                        </a:lnSpc>
                        <a:spcAft>
                          <a:spcPts val="0"/>
                        </a:spcAft>
                      </a:pP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Cốt</a:t>
                      </a:r>
                      <a:r>
                        <a:rPr lang="en-US" sz="36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Arial" panose="020B0604020202020204" pitchFamily="34" charset="0"/>
                          <a:cs typeface="Times New Roman" panose="02020603050405020304" pitchFamily="18" charset="0"/>
                        </a:rPr>
                        <a:t>truyện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Mang</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yếu</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tố</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hư</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tưởng</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tượng</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trật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tự</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394133"/>
                  </a:ext>
                </a:extLst>
              </a:tr>
            </a:tbl>
          </a:graphicData>
        </a:graphic>
      </p:graphicFrame>
    </p:spTree>
    <p:extLst>
      <p:ext uri="{BB962C8B-B14F-4D97-AF65-F5344CB8AC3E}">
        <p14:creationId xmlns:p14="http://schemas.microsoft.com/office/powerpoint/2010/main" val="1754377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50224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rPr>
              <a:t>III. </a:t>
            </a:r>
            <a:r>
              <a:rPr lang="en-US" sz="3600" b="1" u="sng" dirty="0" smtClean="0">
                <a:solidFill>
                  <a:srgbClr val="FF0000"/>
                </a:solidFill>
                <a:latin typeface="Times New Roman" panose="02020603050405020304" pitchFamily="18" charset="0"/>
                <a:ea typeface="Arial" panose="020B0604020202020204" pitchFamily="34" charset="0"/>
              </a:rPr>
              <a:t>TỔNG KẾT</a:t>
            </a:r>
            <a:r>
              <a:rPr kumimoji="0" lang="en-US" sz="3600" b="1" i="0" u="sng" strike="noStrike" kern="1200" cap="none" spc="0" normalizeH="0" baseline="0" noProof="0" dirty="0" smtClean="0">
                <a:ln>
                  <a:noFill/>
                </a:ln>
                <a:solidFill>
                  <a:srgbClr val="FF0000"/>
                </a:solidFill>
                <a:effectLst/>
                <a:uLnTx/>
                <a:uFillTx/>
                <a:latin typeface="Times New Roman" panose="02020603050405020304" pitchFamily="18" charset="0"/>
                <a:ea typeface="Arial" panose="020B0604020202020204" pitchFamily="34" charset="0"/>
              </a:rPr>
              <a:t> </a:t>
            </a:r>
            <a:endParaRPr kumimoji="0" lang="en-US" sz="3600" b="0" i="0" u="sng" strike="noStrike" kern="1200" cap="none" spc="0" normalizeH="0" baseline="0" noProof="0" dirty="0">
              <a:ln>
                <a:noFill/>
              </a:ln>
              <a:solidFill>
                <a:srgbClr val="FF0000"/>
              </a:solidFill>
              <a:effectLst/>
              <a:uLnTx/>
              <a:uFillTx/>
              <a:latin typeface="Calibri"/>
            </a:endParaRPr>
          </a:p>
        </p:txBody>
      </p:sp>
      <p:sp>
        <p:nvSpPr>
          <p:cNvPr id="5" name="Rectangle 4"/>
          <p:cNvSpPr/>
          <p:nvPr/>
        </p:nvSpPr>
        <p:spPr>
          <a:xfrm>
            <a:off x="176757" y="646331"/>
            <a:ext cx="11736569"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Thông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điệp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bản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Câu chuyện </a:t>
            </a:r>
            <a:r>
              <a:rPr kumimoji="0" lang="vi-VN" sz="36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Cô gió mất tên</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kể về cuộc hành trình đi làm việc tốt giúp đời của cô Gió và quá trình tìm lại tên của chính cô.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Qua câu chuyện, chúng ta có thể rút ra được bài học về cách làm việc tốt. Những việc tốt mà chúng ta làm, dù có được nhìn thấy hay không thì cũng sẽ khiến cho bản thân vui vẻ</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nhẹ nhàng hơn và nhận được sự yêu quý từ mọi người.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Nghệ thuật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Truyện đồng thoại với lối nhân cách hóa các sự vật trong cuộc sống kết hợp các biện pháp tu từ điệp, liệt kê.</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242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40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110220" y="1949345"/>
            <a:ext cx="4906798" cy="11838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thoại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117411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Truyện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3" name="Rectangle 42"/>
          <p:cNvSpPr/>
          <p:nvPr/>
        </p:nvSpPr>
        <p:spPr>
          <a:xfrm>
            <a:off x="1110220" y="3229344"/>
            <a:ext cx="4906798" cy="1131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223361"/>
            <a:ext cx="4906798" cy="1131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D.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xuôi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45478" y="2277586"/>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38751" y="3457215"/>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3381" y="3442172"/>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6" name="TextBox 5"/>
          <p:cNvSpPr txBox="1"/>
          <p:nvPr/>
        </p:nvSpPr>
        <p:spPr>
          <a:xfrm>
            <a:off x="10318236" y="6519645"/>
            <a:ext cx="18300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7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Câu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2.</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nét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tương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6" name="Rectangle 25"/>
          <p:cNvSpPr/>
          <p:nvPr/>
        </p:nvSpPr>
        <p:spPr>
          <a:xfrm>
            <a:off x="826910" y="1949345"/>
            <a:ext cx="5020189" cy="9910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4" y="1953535"/>
            <a:ext cx="5228749" cy="9868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Ong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826910" y="3112585"/>
            <a:ext cx="5076717" cy="10345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1205" y="3099293"/>
            <a:ext cx="5263363" cy="106112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8980" y="2069480"/>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13256" y="3332910"/>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79998" y="3299551"/>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9826" y="2139137"/>
            <a:ext cx="804742" cy="643793"/>
          </a:xfrm>
          <a:prstGeom prst="rect">
            <a:avLst/>
          </a:prstGeom>
        </p:spPr>
      </p:pic>
    </p:spTree>
    <p:extLst>
      <p:ext uri="{BB962C8B-B14F-4D97-AF65-F5344CB8AC3E}">
        <p14:creationId xmlns:p14="http://schemas.microsoft.com/office/powerpoint/2010/main" val="76282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0" algn="l" defTabSz="914400" rtl="0" eaLnBrk="1" fontAlgn="auto" latinLnBrk="0" hangingPunct="1">
              <a:lnSpc>
                <a:spcPct val="107000"/>
              </a:lnSpc>
              <a:spcBef>
                <a:spcPts val="0"/>
              </a:spcBef>
              <a:spcAft>
                <a:spcPts val="12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nhắc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6" name="Rectangle 25"/>
          <p:cNvSpPr/>
          <p:nvPr/>
        </p:nvSpPr>
        <p:spPr>
          <a:xfrm>
            <a:off x="1110220" y="1949345"/>
            <a:ext cx="4906798" cy="10555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sỡ</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105133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3190562"/>
            <a:ext cx="4906798" cy="9956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6096000" y="3157198"/>
            <a:ext cx="4906798" cy="10290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336356"/>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3381" y="3344924"/>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43707" y="2196733"/>
            <a:ext cx="804742" cy="707197"/>
          </a:xfrm>
          <a:prstGeom prst="rect">
            <a:avLst/>
          </a:prstGeom>
        </p:spPr>
      </p:pic>
      <p:sp>
        <p:nvSpPr>
          <p:cNvPr id="2" name="TextBox 1"/>
          <p:cNvSpPr txBox="1"/>
          <p:nvPr/>
        </p:nvSpPr>
        <p:spPr>
          <a:xfrm>
            <a:off x="10361978" y="6562165"/>
            <a:ext cx="18300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6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952" y="75486"/>
            <a:ext cx="5179944" cy="200054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4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I. </a:t>
            </a:r>
            <a:r>
              <a:rPr lang="en-US" sz="4000" b="1" u="sng"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TÌM HIỂU CHUNG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en-US" sz="40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4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giả</a:t>
            </a:r>
            <a:r>
              <a:rPr lang="en-US" sz="4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4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phẩm</a:t>
            </a:r>
            <a:endParaRPr lang="en-US" sz="4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ndParaRPr>
          </a:p>
        </p:txBody>
      </p:sp>
      <p:sp>
        <p:nvSpPr>
          <p:cNvPr id="6" name="Rectangle 5"/>
          <p:cNvSpPr/>
          <p:nvPr/>
        </p:nvSpPr>
        <p:spPr>
          <a:xfrm>
            <a:off x="136952" y="1390709"/>
            <a:ext cx="50048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Nhà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thơ</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Xuân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Quỳnh</a:t>
            </a:r>
            <a:endParaRPr kumimoji="0" lang="en-US" sz="3600" b="0" i="0" u="none" strike="noStrike" kern="1200" cap="none" spc="0" normalizeH="0" baseline="0" noProof="0" dirty="0">
              <a:ln>
                <a:noFill/>
              </a:ln>
              <a:solidFill>
                <a:srgbClr val="FF0000"/>
              </a:solidFill>
              <a:effectLst/>
              <a:uLnTx/>
              <a:uFillTx/>
              <a:latin typeface="Calibri"/>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36023" y="2560081"/>
            <a:ext cx="3392993" cy="24765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p:cNvSpPr/>
          <p:nvPr/>
        </p:nvSpPr>
        <p:spPr>
          <a:xfrm>
            <a:off x="707364" y="5365384"/>
            <a:ext cx="460953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Nguyễn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Thị</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Xuân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Quỳnh</a:t>
            </a:r>
            <a:endParaRPr kumimoji="0" lang="en-US" sz="3200" b="1" i="0" u="none" strike="noStrike" kern="1200" cap="none" spc="0" normalizeH="0" baseline="0" noProof="0" dirty="0">
              <a:ln>
                <a:noFill/>
              </a:ln>
              <a:solidFill>
                <a:prstClr val="black"/>
              </a:solidFill>
              <a:effectLst/>
              <a:uLnTx/>
              <a:uFillTx/>
              <a:latin typeface="Calibri"/>
              <a:cs typeface="+mn-cs"/>
            </a:endParaRPr>
          </a:p>
        </p:txBody>
      </p:sp>
      <p:pic>
        <p:nvPicPr>
          <p:cNvPr id="9" name="Picture 8"/>
          <p:cNvPicPr>
            <a:picLocks noChangeAspect="1"/>
          </p:cNvPicPr>
          <p:nvPr/>
        </p:nvPicPr>
        <p:blipFill>
          <a:blip r:embed="rId3"/>
          <a:stretch>
            <a:fillRect/>
          </a:stretch>
        </p:blipFill>
        <p:spPr>
          <a:xfrm>
            <a:off x="5007972" y="2275044"/>
            <a:ext cx="860789" cy="85501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ectangle 9"/>
          <p:cNvSpPr/>
          <p:nvPr/>
        </p:nvSpPr>
        <p:spPr>
          <a:xfrm>
            <a:off x="6096000" y="2132575"/>
            <a:ext cx="5987143"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Quê quán: Làng La Khê - Hà Đông, </a:t>
            </a:r>
            <a:r>
              <a:rPr kumimoji="0" lang="vi-VN"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nay </a:t>
            </a:r>
            <a:r>
              <a:rPr kumimoji="0" lang="vi-VN"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thuộc Hà Nội.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p:cNvPicPr>
            <a:picLocks noChangeAspect="1"/>
          </p:cNvPicPr>
          <p:nvPr/>
        </p:nvPicPr>
        <p:blipFill>
          <a:blip r:embed="rId4"/>
          <a:stretch>
            <a:fillRect/>
          </a:stretch>
        </p:blipFill>
        <p:spPr>
          <a:xfrm>
            <a:off x="4987223" y="3751244"/>
            <a:ext cx="902286" cy="9022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Rectangle 11"/>
          <p:cNvSpPr/>
          <p:nvPr/>
        </p:nvSpPr>
        <p:spPr>
          <a:xfrm>
            <a:off x="6096000" y="3651588"/>
            <a:ext cx="5437707" cy="15696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Xuân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Quỳnh</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là</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một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nhà</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thơ</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trẻ</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tiêu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biểu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thời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kì</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kháng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chiến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chống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Mỹ</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cứu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rPr>
              <a:t>nước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a:t>
            </a:r>
            <a:endParaRPr kumimoji="0" lang="en-US" sz="3200" b="0" i="0" u="none" strike="noStrike" kern="1200" cap="none" spc="0" normalizeH="0" baseline="0" noProof="0" dirty="0">
              <a:ln>
                <a:noFill/>
              </a:ln>
              <a:solidFill>
                <a:prstClr val="white"/>
              </a:solidFill>
              <a:effectLst/>
              <a:uLnTx/>
              <a:uFillTx/>
              <a:latin typeface="Calibri"/>
              <a:cs typeface="+mn-cs"/>
            </a:endParaRPr>
          </a:p>
        </p:txBody>
      </p:sp>
    </p:spTree>
    <p:extLst>
      <p:ext uri="{BB962C8B-B14F-4D97-AF65-F5344CB8AC3E}">
        <p14:creationId xmlns:p14="http://schemas.microsoft.com/office/powerpoint/2010/main" val="247163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nSpc>
                <a:spcPct val="107000"/>
              </a:lnSpc>
              <a:spcAft>
                <a:spcPts val="1200"/>
              </a:spcAft>
              <a:defRPr/>
            </a:pP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4. </a:t>
            </a:r>
            <a:r>
              <a:rPr lang="vi-VN" sz="3200" dirty="0" smtClean="0">
                <a:solidFill>
                  <a:schemeClr val="tx1"/>
                </a:solidFill>
                <a:latin typeface="Times New Roman" panose="02020603050405020304" pitchFamily="18" charset="0"/>
                <a:cs typeface="Times New Roman" panose="02020603050405020304" pitchFamily="18" charset="0"/>
              </a:rPr>
              <a:t>Cô </a:t>
            </a:r>
            <a:r>
              <a:rPr lang="vi-VN" sz="3200" dirty="0">
                <a:solidFill>
                  <a:schemeClr val="tx1"/>
                </a:solidFill>
                <a:latin typeface="Times New Roman" panose="02020603050405020304" pitchFamily="18" charset="0"/>
                <a:cs typeface="Times New Roman" panose="02020603050405020304" pitchFamily="18" charset="0"/>
              </a:rPr>
              <a:t>Gió trong </a:t>
            </a:r>
            <a:r>
              <a:rPr lang="vi-VN" sz="3200" i="1" dirty="0">
                <a:solidFill>
                  <a:schemeClr val="tx1"/>
                </a:solidFill>
                <a:latin typeface="Times New Roman" panose="02020603050405020304" pitchFamily="18" charset="0"/>
                <a:cs typeface="Times New Roman" panose="02020603050405020304" pitchFamily="18" charset="0"/>
              </a:rPr>
              <a:t>Cô Gió mất tên </a:t>
            </a:r>
            <a:r>
              <a:rPr lang="vi-VN" sz="3200" dirty="0">
                <a:solidFill>
                  <a:schemeClr val="tx1"/>
                </a:solidFill>
                <a:latin typeface="Times New Roman" panose="02020603050405020304" pitchFamily="18" charset="0"/>
                <a:cs typeface="Times New Roman" panose="02020603050405020304" pitchFamily="18" charset="0"/>
              </a:rPr>
              <a:t>đã hiện lên như thế nào?</a:t>
            </a:r>
            <a:endPar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017042" y="3832834"/>
            <a:ext cx="4906798" cy="10555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defRPr/>
            </a:pP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Thích giúp đỡ mọi người</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defRPr/>
            </a:pPr>
            <a:r>
              <a:rPr kumimoji="0" lang="vi-VN" sz="2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105133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B</a:t>
            </a:r>
            <a:r>
              <a:rPr kumimoji="0" lang="vi-VN" sz="2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Làm phiền mọi người</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033811" y="1989249"/>
            <a:ext cx="4906798" cy="9956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vi-VN" sz="2800">
                <a:solidFill>
                  <a:schemeClr val="tx1"/>
                </a:solidFill>
                <a:latin typeface="Times New Roman" panose="02020603050405020304" pitchFamily="18" charset="0"/>
                <a:cs typeface="Times New Roman" panose="02020603050405020304" pitchFamily="18" charset="0"/>
              </a:rPr>
              <a:t>A. Thích rong chơi</a:t>
            </a: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6096000" y="3846057"/>
            <a:ext cx="4906798" cy="10290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kumimoji="0" lang="en-US"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a:solidFill>
                  <a:schemeClr val="tx1"/>
                </a:solidFill>
                <a:latin typeface="Times New Roman" panose="02020603050405020304" pitchFamily="18" charset="0"/>
                <a:cs typeface="Times New Roman" panose="02020603050405020304" pitchFamily="18" charset="0"/>
              </a:rPr>
              <a:t>Hay </a:t>
            </a:r>
            <a:r>
              <a:rPr lang="en-US" sz="2800" dirty="0" err="1">
                <a:solidFill>
                  <a:schemeClr val="tx1"/>
                </a:solidFill>
                <a:latin typeface="Times New Roman" panose="02020603050405020304" pitchFamily="18" charset="0"/>
                <a:cs typeface="Times New Roman" panose="02020603050405020304" pitchFamily="18" charset="0"/>
              </a:rPr>
              <a:t>bắt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nhỏ</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078539" y="3883229"/>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36073" y="2082710"/>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31628" y="400155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43707" y="2196733"/>
            <a:ext cx="804742" cy="707197"/>
          </a:xfrm>
          <a:prstGeom prst="rect">
            <a:avLst/>
          </a:prstGeom>
        </p:spPr>
      </p:pic>
      <p:sp>
        <p:nvSpPr>
          <p:cNvPr id="2" name="TextBox 1"/>
          <p:cNvSpPr txBox="1"/>
          <p:nvPr/>
        </p:nvSpPr>
        <p:spPr>
          <a:xfrm>
            <a:off x="10361978" y="6562165"/>
            <a:ext cx="1830022"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32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200"/>
              </a:spcAft>
              <a:defRPr/>
            </a:pPr>
            <a:r>
              <a:rPr lang="en-US" sz="3600" b="1" dirty="0" err="1" smtClean="0">
                <a:solidFill>
                  <a:schemeClr val="tx1"/>
                </a:solidFill>
                <a:latin typeface="Times New Roman" panose="02020603050405020304" pitchFamily="18" charset="0"/>
                <a:cs typeface="Times New Roman" panose="02020603050405020304" pitchFamily="18" charset="0"/>
              </a:rPr>
              <a:t>Câu</a:t>
            </a:r>
            <a:r>
              <a:rPr lang="en-US" sz="3600" b="1" dirty="0" smtClean="0">
                <a:solidFill>
                  <a:schemeClr val="tx1"/>
                </a:solidFill>
                <a:latin typeface="Times New Roman" panose="02020603050405020304" pitchFamily="18" charset="0"/>
                <a:cs typeface="Times New Roman" panose="02020603050405020304" pitchFamily="18" charset="0"/>
              </a:rPr>
              <a:t> 5</a:t>
            </a:r>
            <a:r>
              <a:rPr lang="en-US" sz="3600" dirty="0" smtClean="0">
                <a:solidFill>
                  <a:schemeClr val="tx1"/>
                </a:solidFill>
                <a:latin typeface="+mj-lt"/>
              </a:rPr>
              <a:t>. </a:t>
            </a:r>
            <a:r>
              <a:rPr lang="vi-VN" sz="3600" dirty="0" smtClean="0">
                <a:solidFill>
                  <a:schemeClr val="tx1"/>
                </a:solidFill>
                <a:latin typeface="+mj-lt"/>
              </a:rPr>
              <a:t>Thái </a:t>
            </a:r>
            <a:r>
              <a:rPr lang="vi-VN" sz="3600" dirty="0">
                <a:solidFill>
                  <a:schemeClr val="tx1"/>
                </a:solidFill>
                <a:latin typeface="+mj-lt"/>
              </a:rPr>
              <a:t>độ của mọi người trong văn bản đối với cô Gió như thế nào</a:t>
            </a:r>
            <a:endParaRPr kumimoji="0" lang="en-US" sz="3600" b="0" i="0" u="none" strike="noStrike" kern="1200" cap="none" spc="0" normalizeH="0" baseline="0" noProof="0" dirty="0">
              <a:ln>
                <a:noFill/>
              </a:ln>
              <a:solidFill>
                <a:schemeClr val="tx1"/>
              </a:solidFill>
              <a:effectLst/>
              <a:uLnTx/>
              <a:uFillTx/>
              <a:latin typeface="+mj-lt"/>
              <a:ea typeface="Times New Roman" panose="02020603050405020304" pitchFamily="18" charset="0"/>
            </a:endParaRPr>
          </a:p>
        </p:txBody>
      </p:sp>
      <p:sp>
        <p:nvSpPr>
          <p:cNvPr id="26" name="Rectangle 25"/>
          <p:cNvSpPr/>
          <p:nvPr/>
        </p:nvSpPr>
        <p:spPr>
          <a:xfrm>
            <a:off x="826910" y="1949345"/>
            <a:ext cx="5020189" cy="9910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a:solidFill>
                  <a:schemeClr val="tx1"/>
                </a:solidFill>
                <a:latin typeface="Times New Roman" panose="02020603050405020304" pitchFamily="18" charset="0"/>
                <a:cs typeface="Times New Roman" panose="02020603050405020304" pitchFamily="18" charset="0"/>
              </a:rPr>
              <a:t>A. </a:t>
            </a:r>
            <a:r>
              <a:rPr lang="en-US" sz="3600" dirty="0" err="1">
                <a:solidFill>
                  <a:schemeClr val="tx1"/>
                </a:solidFill>
                <a:latin typeface="Times New Roman" panose="02020603050405020304" pitchFamily="18" charset="0"/>
                <a:cs typeface="Times New Roman" panose="02020603050405020304" pitchFamily="18" charset="0"/>
              </a:rPr>
              <a:t>Sợ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hãi</a:t>
            </a:r>
            <a:endParaRPr kumimoji="0" lang="vi-V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schemeClr val="tx1"/>
              </a:solidFill>
              <a:effectLst/>
              <a:uLnTx/>
              <a:uFillTx/>
              <a:latin typeface="+mj-lt"/>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a:ln>
                <a:noFill/>
              </a:ln>
              <a:solidFill>
                <a:schemeClr val="tx1"/>
              </a:solidFill>
              <a:effectLst/>
              <a:uLnTx/>
              <a:uFillTx/>
              <a:latin typeface="+mj-lt"/>
              <a:ea typeface="+mn-ea"/>
              <a:cs typeface="+mn-cs"/>
            </a:endParaRPr>
          </a:p>
        </p:txBody>
      </p:sp>
      <p:sp>
        <p:nvSpPr>
          <p:cNvPr id="42" name="Rectangle 41"/>
          <p:cNvSpPr/>
          <p:nvPr/>
        </p:nvSpPr>
        <p:spPr>
          <a:xfrm>
            <a:off x="6130614" y="1953535"/>
            <a:ext cx="5228749" cy="9868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600" dirty="0">
                <a:solidFill>
                  <a:schemeClr val="tx1"/>
                </a:solidFill>
                <a:latin typeface="Times New Roman" panose="02020603050405020304" pitchFamily="18" charset="0"/>
                <a:cs typeface="Times New Roman" panose="02020603050405020304" pitchFamily="18" charset="0"/>
              </a:rPr>
              <a:t>B. </a:t>
            </a:r>
            <a:r>
              <a:rPr lang="en-US" sz="3600" dirty="0" err="1">
                <a:solidFill>
                  <a:schemeClr val="tx1"/>
                </a:solidFill>
                <a:latin typeface="Times New Roman" panose="02020603050405020304" pitchFamily="18" charset="0"/>
                <a:cs typeface="Times New Roman" panose="02020603050405020304" pitchFamily="18" charset="0"/>
              </a:rPr>
              <a:t>Yêu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quý</a:t>
            </a:r>
            <a:endPar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Rectangle 42"/>
          <p:cNvSpPr/>
          <p:nvPr/>
        </p:nvSpPr>
        <p:spPr>
          <a:xfrm>
            <a:off x="826910" y="3112585"/>
            <a:ext cx="5076717" cy="10345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vi-VN" sz="3600" dirty="0">
                <a:solidFill>
                  <a:schemeClr val="tx1"/>
                </a:solidFill>
                <a:latin typeface="+mj-lt"/>
              </a:rPr>
              <a:t>C. Cười nhạo</a:t>
            </a:r>
            <a:endParaRPr kumimoji="0" lang="vi-VN" sz="3600" b="0" i="0" u="none" strike="noStrike" kern="1200" cap="none" spc="0" normalizeH="0" baseline="0" noProof="0" dirty="0">
              <a:ln>
                <a:noFill/>
              </a:ln>
              <a:solidFill>
                <a:schemeClr val="tx1"/>
              </a:solidFill>
              <a:effectLst/>
              <a:uLnTx/>
              <a:uFillTx/>
              <a:latin typeface="+mj-lt"/>
            </a:endParaRPr>
          </a:p>
        </p:txBody>
      </p:sp>
      <p:sp>
        <p:nvSpPr>
          <p:cNvPr id="44" name="Rectangle 43"/>
          <p:cNvSpPr/>
          <p:nvPr/>
        </p:nvSpPr>
        <p:spPr>
          <a:xfrm>
            <a:off x="6131205" y="3099293"/>
            <a:ext cx="5263363" cy="106112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600" dirty="0">
                <a:solidFill>
                  <a:schemeClr val="tx1"/>
                </a:solidFill>
                <a:latin typeface="Times New Roman" panose="02020603050405020304" pitchFamily="18" charset="0"/>
                <a:cs typeface="Times New Roman" panose="02020603050405020304" pitchFamily="18" charset="0"/>
              </a:rPr>
              <a:t>D. </a:t>
            </a:r>
            <a:r>
              <a:rPr lang="en-US" sz="3600" dirty="0" err="1">
                <a:solidFill>
                  <a:schemeClr val="tx1"/>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ý</a:t>
            </a:r>
            <a:endPar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8980" y="2069480"/>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13256" y="3332910"/>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79998" y="3299551"/>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9826" y="2139137"/>
            <a:ext cx="804742" cy="643793"/>
          </a:xfrm>
          <a:prstGeom prst="rect">
            <a:avLst/>
          </a:prstGeom>
        </p:spPr>
      </p:pic>
    </p:spTree>
    <p:extLst>
      <p:ext uri="{BB962C8B-B14F-4D97-AF65-F5344CB8AC3E}">
        <p14:creationId xmlns:p14="http://schemas.microsoft.com/office/powerpoint/2010/main" val="6465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nSpc>
                <a:spcPct val="107000"/>
              </a:lnSpc>
              <a:spcAft>
                <a:spcPts val="1200"/>
              </a:spcAft>
              <a:defRPr/>
            </a:pPr>
            <a:r>
              <a:rPr lang="en-US" sz="3600" b="1" dirty="0" err="1" smtClean="0">
                <a:solidFill>
                  <a:schemeClr val="tx1"/>
                </a:solidFill>
                <a:latin typeface="Times New Roman" panose="02020603050405020304" pitchFamily="18" charset="0"/>
                <a:cs typeface="Times New Roman" panose="02020603050405020304" pitchFamily="18" charset="0"/>
              </a:rPr>
              <a:t>Câu</a:t>
            </a:r>
            <a:r>
              <a:rPr lang="en-US" sz="3600" b="1" dirty="0" smtClean="0">
                <a:solidFill>
                  <a:schemeClr val="tx1"/>
                </a:solidFill>
                <a:latin typeface="Times New Roman" panose="02020603050405020304" pitchFamily="18" charset="0"/>
                <a:cs typeface="Times New Roman" panose="02020603050405020304" pitchFamily="18" charset="0"/>
              </a:rPr>
              <a:t> 6</a:t>
            </a:r>
            <a:r>
              <a:rPr lang="en-US" sz="3600" dirty="0" smtClean="0">
                <a:solidFill>
                  <a:schemeClr val="tx1"/>
                </a:solidFill>
                <a:latin typeface="+mj-lt"/>
              </a:rPr>
              <a:t>. </a:t>
            </a:r>
            <a:r>
              <a:rPr lang="vi-VN" sz="3600" dirty="0" smtClean="0">
                <a:solidFill>
                  <a:schemeClr val="tx1"/>
                </a:solidFill>
                <a:latin typeface="+mj-lt"/>
              </a:rPr>
              <a:t>Em </a:t>
            </a:r>
            <a:r>
              <a:rPr lang="vi-VN" sz="3600" dirty="0">
                <a:solidFill>
                  <a:schemeClr val="tx1"/>
                </a:solidFill>
                <a:latin typeface="+mj-lt"/>
              </a:rPr>
              <a:t>hiểu thế nào về câu hát “</a:t>
            </a:r>
            <a:r>
              <a:rPr lang="vi-VN" sz="3600" i="1" dirty="0">
                <a:solidFill>
                  <a:schemeClr val="tx1"/>
                </a:solidFill>
                <a:latin typeface="+mj-lt"/>
              </a:rPr>
              <a:t>Tôi là ngọn gió/ Ở khắp mọi nơi</a:t>
            </a:r>
            <a:r>
              <a:rPr lang="vi-VN" sz="3600" dirty="0">
                <a:solidFill>
                  <a:schemeClr val="tx1"/>
                </a:solidFill>
                <a:latin typeface="+mj-lt"/>
              </a:rPr>
              <a:t>”</a:t>
            </a:r>
            <a:r>
              <a:rPr lang="vi-VN" sz="3600" i="1" dirty="0">
                <a:solidFill>
                  <a:schemeClr val="tx1"/>
                </a:solidFill>
                <a:latin typeface="+mj-lt"/>
              </a:rPr>
              <a:t>?</a:t>
            </a:r>
            <a:endParaRPr kumimoji="0" lang="en-US" sz="36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endParaRPr>
          </a:p>
        </p:txBody>
      </p:sp>
      <p:sp>
        <p:nvSpPr>
          <p:cNvPr id="26" name="Rectangle 25"/>
          <p:cNvSpPr/>
          <p:nvPr/>
        </p:nvSpPr>
        <p:spPr>
          <a:xfrm>
            <a:off x="934885" y="1949345"/>
            <a:ext cx="5082133" cy="13955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200" dirty="0" smtClean="0">
                <a:solidFill>
                  <a:schemeClr val="tx1"/>
                </a:solidFill>
                <a:latin typeface="Times New Roman" panose="02020603050405020304" pitchFamily="18" charset="0"/>
                <a:cs typeface="Times New Roman" panose="02020603050405020304" pitchFamily="18" charset="0"/>
              </a:rPr>
              <a:t>A.</a:t>
            </a:r>
            <a:r>
              <a:rPr lang="en-US" sz="3200" dirty="0" smtClean="0">
                <a:solidFill>
                  <a:schemeClr val="tx1"/>
                </a:solidFill>
                <a:latin typeface="+mj-lt"/>
              </a:rPr>
              <a:t> </a:t>
            </a:r>
            <a:r>
              <a:rPr lang="vi-VN" sz="3200" dirty="0" smtClean="0">
                <a:solidFill>
                  <a:schemeClr val="tx1"/>
                </a:solidFill>
                <a:latin typeface="+mj-lt"/>
              </a:rPr>
              <a:t>Sự </a:t>
            </a:r>
            <a:r>
              <a:rPr lang="vi-VN" sz="3200" dirty="0">
                <a:solidFill>
                  <a:schemeClr val="tx1"/>
                </a:solidFill>
                <a:latin typeface="+mj-lt"/>
              </a:rPr>
              <a:t>đáng yêu và tốt bụng luôn hiện diện ở khắp mọi nơi</a:t>
            </a:r>
            <a:endParaRPr kumimoji="0" lang="vi-VN" sz="3200" b="0" i="0" u="none" strike="noStrike" kern="1200" cap="none" spc="0" normalizeH="0" baseline="0" noProof="0" dirty="0">
              <a:ln>
                <a:noFill/>
              </a:ln>
              <a:solidFill>
                <a:schemeClr val="tx1"/>
              </a:solidFill>
              <a:effectLst/>
              <a:uLnTx/>
              <a:uFillTx/>
              <a:latin typeface="+mj-lt"/>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chemeClr val="tx1"/>
              </a:solidFill>
              <a:effectLst/>
              <a:uLnTx/>
              <a:uFillTx/>
              <a:latin typeface="+mj-lt"/>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chemeClr val="tx1"/>
              </a:solidFill>
              <a:effectLst/>
              <a:uLnTx/>
              <a:uFillTx/>
              <a:latin typeface="+mj-lt"/>
              <a:ea typeface="+mn-ea"/>
              <a:cs typeface="+mn-cs"/>
            </a:endParaRPr>
          </a:p>
        </p:txBody>
      </p:sp>
      <p:sp>
        <p:nvSpPr>
          <p:cNvPr id="42" name="Rectangle 41"/>
          <p:cNvSpPr/>
          <p:nvPr/>
        </p:nvSpPr>
        <p:spPr>
          <a:xfrm>
            <a:off x="6165888" y="1980033"/>
            <a:ext cx="4906798" cy="105133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200" dirty="0" smtClean="0">
                <a:solidFill>
                  <a:schemeClr val="tx1"/>
                </a:solidFill>
                <a:latin typeface="Times New Roman" panose="02020603050405020304" pitchFamily="18" charset="0"/>
                <a:cs typeface="Times New Roman" panose="02020603050405020304" pitchFamily="18" charset="0"/>
              </a:rPr>
              <a:t>B.</a:t>
            </a:r>
            <a:r>
              <a:rPr lang="en-US" sz="3200" dirty="0" smtClean="0">
                <a:solidFill>
                  <a:schemeClr val="tx1"/>
                </a:solidFill>
                <a:latin typeface="+mj-lt"/>
              </a:rPr>
              <a:t> </a:t>
            </a:r>
            <a:r>
              <a:rPr lang="vi-VN" sz="3200" dirty="0" smtClean="0">
                <a:solidFill>
                  <a:schemeClr val="tx1"/>
                </a:solidFill>
                <a:latin typeface="+mj-lt"/>
              </a:rPr>
              <a:t>Gió </a:t>
            </a:r>
            <a:r>
              <a:rPr lang="vi-VN" sz="3200" dirty="0">
                <a:solidFill>
                  <a:schemeClr val="tx1"/>
                </a:solidFill>
                <a:latin typeface="+mj-lt"/>
              </a:rPr>
              <a:t>là nguồn năng lượng không bao giờ vơi cạn</a:t>
            </a:r>
            <a:endParaRPr kumimoji="0" lang="vi-VN" sz="3200" b="0" i="0" u="none" strike="noStrike" kern="1200" cap="none" spc="0" normalizeH="0" baseline="0" noProof="0" dirty="0">
              <a:ln>
                <a:noFill/>
              </a:ln>
              <a:solidFill>
                <a:schemeClr val="tx1"/>
              </a:solidFill>
              <a:effectLst/>
              <a:uLnTx/>
              <a:uFillTx/>
              <a:latin typeface="+mj-lt"/>
            </a:endParaRPr>
          </a:p>
        </p:txBody>
      </p:sp>
      <p:sp>
        <p:nvSpPr>
          <p:cNvPr id="43" name="Rectangle 42"/>
          <p:cNvSpPr/>
          <p:nvPr/>
        </p:nvSpPr>
        <p:spPr>
          <a:xfrm>
            <a:off x="934885" y="3862755"/>
            <a:ext cx="4906798" cy="10893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200" dirty="0" smtClean="0">
                <a:solidFill>
                  <a:schemeClr val="tx1"/>
                </a:solidFill>
                <a:latin typeface="Times New Roman" panose="02020603050405020304" pitchFamily="18" charset="0"/>
                <a:cs typeface="Times New Roman" panose="02020603050405020304" pitchFamily="18" charset="0"/>
              </a:rPr>
              <a:t>C. </a:t>
            </a:r>
            <a:r>
              <a:rPr lang="en-US" sz="3200" dirty="0" err="1" smtClean="0">
                <a:solidFill>
                  <a:schemeClr val="tx1"/>
                </a:solidFill>
                <a:latin typeface="Times New Roman" panose="02020603050405020304" pitchFamily="18" charset="0"/>
                <a:cs typeface="Times New Roman" panose="02020603050405020304" pitchFamily="18" charset="0"/>
              </a:rPr>
              <a:t>Gió</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nguồn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ectangle 43"/>
          <p:cNvSpPr/>
          <p:nvPr/>
        </p:nvSpPr>
        <p:spPr>
          <a:xfrm>
            <a:off x="6165888" y="3829392"/>
            <a:ext cx="4906798" cy="10290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defRPr/>
            </a:pPr>
            <a:r>
              <a:rPr lang="en-US" sz="3200" dirty="0" smtClean="0">
                <a:solidFill>
                  <a:schemeClr val="tx1"/>
                </a:solidFill>
                <a:latin typeface="Times New Roman" panose="02020603050405020304" pitchFamily="18" charset="0"/>
                <a:cs typeface="Times New Roman" panose="02020603050405020304" pitchFamily="18" charset="0"/>
              </a:rPr>
              <a:t>D.</a:t>
            </a:r>
            <a:r>
              <a:rPr lang="en-US" sz="3200" dirty="0" smtClean="0">
                <a:solidFill>
                  <a:schemeClr val="tx1"/>
                </a:solidFill>
                <a:latin typeface="+mj-lt"/>
              </a:rPr>
              <a:t> </a:t>
            </a:r>
            <a:r>
              <a:rPr lang="vi-VN" sz="3200" dirty="0" smtClean="0">
                <a:solidFill>
                  <a:schemeClr val="tx1"/>
                </a:solidFill>
                <a:latin typeface="+mj-lt"/>
              </a:rPr>
              <a:t>Thế </a:t>
            </a:r>
            <a:r>
              <a:rPr lang="vi-VN" sz="3200" dirty="0">
                <a:solidFill>
                  <a:schemeClr val="tx1"/>
                </a:solidFill>
                <a:latin typeface="+mj-lt"/>
              </a:rPr>
              <a:t>giới này khắp mọi nơi luôn mát mẻ</a:t>
            </a:r>
            <a:endParaRPr kumimoji="0" lang="en-US" sz="3200" b="0" i="0" u="none" strike="noStrike" kern="1200" cap="none" spc="0" normalizeH="0" baseline="0" noProof="0" dirty="0">
              <a:ln>
                <a:noFill/>
              </a:ln>
              <a:solidFill>
                <a:schemeClr val="tx1"/>
              </a:solidFill>
              <a:effectLst/>
              <a:uLnTx/>
              <a:uFillTx/>
              <a:latin typeface="+mj-lt"/>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245478" y="265597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68809" y="4154344"/>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48561" y="4125586"/>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43707" y="2196733"/>
            <a:ext cx="804742" cy="707197"/>
          </a:xfrm>
          <a:prstGeom prst="rect">
            <a:avLst/>
          </a:prstGeom>
        </p:spPr>
      </p:pic>
      <p:sp>
        <p:nvSpPr>
          <p:cNvPr id="2" name="TextBox 1"/>
          <p:cNvSpPr txBox="1"/>
          <p:nvPr/>
        </p:nvSpPr>
        <p:spPr>
          <a:xfrm>
            <a:off x="10361978" y="6562165"/>
            <a:ext cx="183002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6416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952" y="75486"/>
            <a:ext cx="5179944" cy="200054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40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I. </a:t>
            </a:r>
            <a:r>
              <a:rPr lang="en-US" sz="4000" b="1" u="sng"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TÌM HIỂU CHUNG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u="sng"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en-US" sz="4000" b="1" u="sng"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4000" b="1" u="sng"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u="sng"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giả</a:t>
            </a:r>
            <a:r>
              <a:rPr lang="en-US" sz="4000" b="1" u="sng"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u="sng"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tác</a:t>
            </a:r>
            <a:r>
              <a:rPr lang="en-US" sz="4000" b="1" u="sng"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u="sng"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phẩm</a:t>
            </a:r>
            <a:endParaRPr lang="en-US" sz="4000" b="1" u="sng"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ndParaRPr>
          </a:p>
        </p:txBody>
      </p:sp>
      <p:sp>
        <p:nvSpPr>
          <p:cNvPr id="6" name="Rectangle 5"/>
          <p:cNvSpPr/>
          <p:nvPr/>
        </p:nvSpPr>
        <p:spPr>
          <a:xfrm>
            <a:off x="136952" y="1390709"/>
            <a:ext cx="50048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Nhà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thơ</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Xuân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Quỳnh</a:t>
            </a:r>
            <a:endParaRPr kumimoji="0" lang="en-US" sz="3600" b="0" i="0" u="none" strike="noStrike" kern="1200" cap="none" spc="0" normalizeH="0" baseline="0" noProof="0" dirty="0">
              <a:ln>
                <a:noFill/>
              </a:ln>
              <a:solidFill>
                <a:srgbClr val="FF0000"/>
              </a:solidFill>
              <a:effectLst/>
              <a:uLnTx/>
              <a:uFillTx/>
              <a:latin typeface="Calibri"/>
            </a:endParaRPr>
          </a:p>
        </p:txBody>
      </p:sp>
      <p:sp>
        <p:nvSpPr>
          <p:cNvPr id="13" name="Rectangle 12"/>
          <p:cNvSpPr/>
          <p:nvPr/>
        </p:nvSpPr>
        <p:spPr>
          <a:xfrm>
            <a:off x="282016" y="2076034"/>
            <a:ext cx="2651367" cy="646331"/>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3600" b="1" dirty="0">
                <a:solidFill>
                  <a:srgbClr val="FF0000"/>
                </a:solidFill>
                <a:latin typeface="Times New Roman" panose="02020603050405020304" pitchFamily="18" charset="0"/>
                <a:ea typeface="Times New Roman" panose="02020603050405020304" pitchFamily="18" charset="0"/>
              </a:rPr>
              <a:t>b</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Tác phẩm</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sp>
        <p:nvSpPr>
          <p:cNvPr id="2" name="Rectangle 1"/>
          <p:cNvSpPr/>
          <p:nvPr/>
        </p:nvSpPr>
        <p:spPr>
          <a:xfrm>
            <a:off x="177020" y="2761359"/>
            <a:ext cx="6330836" cy="707886"/>
          </a:xfrm>
          <a:prstGeom prst="rect">
            <a:avLst/>
          </a:prstGeom>
        </p:spPr>
        <p:txBody>
          <a:bodyPr wrap="none">
            <a:spAutoFit/>
          </a:bodyPr>
          <a:lstStyle/>
          <a:p>
            <a:pPr lvl="0" algn="ctr">
              <a:spcAft>
                <a:spcPts val="1200"/>
              </a:spcAft>
              <a:defRPr/>
            </a:pPr>
            <a:r>
              <a:rPr lang="en-US" sz="4000" dirty="0" smtClean="0">
                <a:solidFill>
                  <a:srgbClr val="FF0000"/>
                </a:solidFill>
                <a:latin typeface="Times New Roman" panose="02020603050405020304" pitchFamily="18" charset="0"/>
                <a:ea typeface="Times New Roman" panose="02020603050405020304" pitchFamily="18" charset="0"/>
              </a:rPr>
              <a:t>- </a:t>
            </a:r>
            <a:r>
              <a:rPr lang="vi-VN" sz="4000" dirty="0" smtClean="0">
                <a:solidFill>
                  <a:srgbClr val="FF0000"/>
                </a:solidFill>
                <a:latin typeface="Times New Roman" panose="02020603050405020304" pitchFamily="18" charset="0"/>
                <a:ea typeface="Times New Roman" panose="02020603050405020304" pitchFamily="18" charset="0"/>
              </a:rPr>
              <a:t>Thể </a:t>
            </a:r>
            <a:r>
              <a:rPr lang="vi-VN" sz="4000" dirty="0">
                <a:solidFill>
                  <a:srgbClr val="FF0000"/>
                </a:solidFill>
                <a:latin typeface="Times New Roman" panose="02020603050405020304" pitchFamily="18" charset="0"/>
                <a:ea typeface="Times New Roman" panose="02020603050405020304" pitchFamily="18" charset="0"/>
              </a:rPr>
              <a:t>loại: Truyện đồng thoại.</a:t>
            </a:r>
            <a:endParaRPr lang="en-US" sz="4000" dirty="0">
              <a:solidFill>
                <a:srgbClr val="FF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77020" y="3508239"/>
            <a:ext cx="7739939" cy="707886"/>
          </a:xfrm>
          <a:prstGeom prst="rect">
            <a:avLst/>
          </a:prstGeom>
        </p:spPr>
        <p:txBody>
          <a:bodyPr wrap="none">
            <a:spAutoFit/>
          </a:bodyPr>
          <a:lstStyle/>
          <a:p>
            <a:pPr lvl="0" algn="ctr">
              <a:defRPr/>
            </a:pPr>
            <a:r>
              <a:rPr lang="en-US" sz="4000" dirty="0" smtClean="0">
                <a:solidFill>
                  <a:srgbClr val="FF0000"/>
                </a:solidFill>
                <a:latin typeface="Times New Roman" panose="02020603050405020304" pitchFamily="18" charset="0"/>
                <a:ea typeface="Calibri" panose="020F0502020204030204" pitchFamily="34" charset="0"/>
              </a:rPr>
              <a:t>- </a:t>
            </a:r>
            <a:r>
              <a:rPr lang="en-US" sz="4000" dirty="0" err="1" smtClean="0">
                <a:solidFill>
                  <a:srgbClr val="FF0000"/>
                </a:solidFill>
                <a:latin typeface="Times New Roman" panose="02020603050405020304" pitchFamily="18" charset="0"/>
                <a:ea typeface="Calibri" panose="020F0502020204030204" pitchFamily="34" charset="0"/>
              </a:rPr>
              <a:t>Phương</a:t>
            </a:r>
            <a:r>
              <a:rPr lang="en-US" sz="4000" dirty="0" smtClean="0">
                <a:solidFill>
                  <a:srgbClr val="FF0000"/>
                </a:solidFill>
                <a:latin typeface="Times New Roman" panose="02020603050405020304" pitchFamily="18" charset="0"/>
                <a:ea typeface="Calibri" panose="020F0502020204030204" pitchFamily="34" charset="0"/>
              </a:rPr>
              <a:t> </a:t>
            </a:r>
            <a:r>
              <a:rPr lang="en-US" sz="4000" dirty="0" err="1" smtClean="0">
                <a:solidFill>
                  <a:srgbClr val="FF0000"/>
                </a:solidFill>
                <a:latin typeface="Times New Roman" panose="02020603050405020304" pitchFamily="18" charset="0"/>
                <a:ea typeface="Calibri" panose="020F0502020204030204" pitchFamily="34" charset="0"/>
              </a:rPr>
              <a:t>thức</a:t>
            </a:r>
            <a:r>
              <a:rPr lang="en-US" sz="4000" dirty="0" smtClean="0">
                <a:solidFill>
                  <a:srgbClr val="FF0000"/>
                </a:solidFill>
                <a:latin typeface="Times New Roman" panose="02020603050405020304" pitchFamily="18" charset="0"/>
                <a:ea typeface="Calibri" panose="020F0502020204030204" pitchFamily="34" charset="0"/>
              </a:rPr>
              <a:t> </a:t>
            </a:r>
            <a:r>
              <a:rPr lang="en-US" sz="4000" dirty="0" err="1" smtClean="0">
                <a:solidFill>
                  <a:srgbClr val="FF0000"/>
                </a:solidFill>
                <a:latin typeface="Times New Roman" panose="02020603050405020304" pitchFamily="18" charset="0"/>
                <a:ea typeface="Calibri" panose="020F0502020204030204" pitchFamily="34" charset="0"/>
              </a:rPr>
              <a:t>biểu</a:t>
            </a:r>
            <a:r>
              <a:rPr lang="en-US" sz="4000" dirty="0" smtClean="0">
                <a:solidFill>
                  <a:srgbClr val="FF0000"/>
                </a:solidFill>
                <a:latin typeface="Times New Roman" panose="02020603050405020304" pitchFamily="18" charset="0"/>
                <a:ea typeface="Calibri" panose="020F0502020204030204" pitchFamily="34" charset="0"/>
              </a:rPr>
              <a:t> </a:t>
            </a:r>
            <a:r>
              <a:rPr lang="en-US" sz="4000" dirty="0" err="1" smtClean="0">
                <a:solidFill>
                  <a:srgbClr val="FF0000"/>
                </a:solidFill>
                <a:latin typeface="Times New Roman" panose="02020603050405020304" pitchFamily="18" charset="0"/>
                <a:ea typeface="Calibri" panose="020F0502020204030204" pitchFamily="34" charset="0"/>
              </a:rPr>
              <a:t>đạt</a:t>
            </a:r>
            <a:r>
              <a:rPr lang="en-US" sz="4000" dirty="0" smtClean="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chính</a:t>
            </a:r>
            <a:r>
              <a:rPr lang="en-US" sz="4000" dirty="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Tự</a:t>
            </a:r>
            <a:r>
              <a:rPr lang="en-US" sz="4000" dirty="0">
                <a:solidFill>
                  <a:srgbClr val="FF0000"/>
                </a:solidFill>
                <a:latin typeface="Times New Roman" panose="02020603050405020304" pitchFamily="18" charset="0"/>
                <a:ea typeface="Calibri" panose="020F0502020204030204" pitchFamily="34" charset="0"/>
              </a:rPr>
              <a:t> </a:t>
            </a:r>
            <a:r>
              <a:rPr lang="en-US" sz="4000" dirty="0" err="1">
                <a:solidFill>
                  <a:srgbClr val="FF0000"/>
                </a:solidFill>
                <a:latin typeface="Times New Roman" panose="02020603050405020304" pitchFamily="18" charset="0"/>
                <a:ea typeface="Calibri" panose="020F0502020204030204" pitchFamily="34" charset="0"/>
              </a:rPr>
              <a:t>sự</a:t>
            </a:r>
            <a:r>
              <a:rPr lang="en-US" sz="4000" dirty="0">
                <a:solidFill>
                  <a:srgbClr val="FF0000"/>
                </a:solidFill>
                <a:latin typeface="Times New Roman" panose="02020603050405020304" pitchFamily="18" charset="0"/>
                <a:ea typeface="Calibri" panose="020F0502020204030204" pitchFamily="34" charset="0"/>
              </a:rPr>
              <a:t>.</a:t>
            </a:r>
            <a:endParaRPr lang="en-US" sz="4000" dirty="0">
              <a:solidFill>
                <a:srgbClr val="FF0000"/>
              </a:solidFill>
            </a:endParaRPr>
          </a:p>
        </p:txBody>
      </p:sp>
      <p:sp>
        <p:nvSpPr>
          <p:cNvPr id="4" name="TextBox 3"/>
          <p:cNvSpPr txBox="1"/>
          <p:nvPr/>
        </p:nvSpPr>
        <p:spPr>
          <a:xfrm>
            <a:off x="282016" y="4532811"/>
            <a:ext cx="7171509" cy="1754326"/>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2. </a:t>
            </a:r>
            <a:r>
              <a:rPr lang="en-US" sz="3600" b="1" dirty="0" err="1" smtClean="0">
                <a:solidFill>
                  <a:srgbClr val="FF0000"/>
                </a:solidFill>
                <a:latin typeface="Times New Roman" panose="02020603050405020304" pitchFamily="18" charset="0"/>
                <a:cs typeface="Times New Roman" panose="02020603050405020304" pitchFamily="18" charset="0"/>
              </a:rPr>
              <a:t>Đọc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tìm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hiểu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chú</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thích</a:t>
            </a:r>
            <a:endParaRPr lang="en-US" sz="3600" b="1"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Đọc</a:t>
            </a:r>
            <a:endParaRPr lang="en-US" sz="36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Giải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nghĩa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từ</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8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405" y="10580"/>
            <a:ext cx="5447005" cy="645113"/>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600" b="1" u="sng" noProof="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ĐỌC HIỂU VĂN BẢN:</a:t>
            </a:r>
            <a:endParaRPr kumimoji="0" lang="en-US" sz="3600" b="0"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5302991" y="1339960"/>
            <a:ext cx="3612965" cy="1200329"/>
          </a:xfrm>
          <a:prstGeom prst="rect">
            <a:avLst/>
          </a:prstGeom>
          <a:ln>
            <a:noFill/>
          </a:ln>
          <a:effectLst>
            <a:outerShdw blurRad="107950" dist="12700" dir="5400000" algn="ctr">
              <a:srgbClr val="000000"/>
            </a:outerShdw>
          </a:effectLst>
          <a:scene3d>
            <a:camera prst="perspectiveContrastingRightFacing"/>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NHÓM</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19950275"/>
              </p:ext>
            </p:extLst>
          </p:nvPr>
        </p:nvGraphicFramePr>
        <p:xfrm>
          <a:off x="391886" y="2971364"/>
          <a:ext cx="11639005" cy="3341973"/>
        </p:xfrm>
        <a:graphic>
          <a:graphicData uri="http://schemas.openxmlformats.org/drawingml/2006/table">
            <a:tbl>
              <a:tblPr firstRow="1" bandRow="1">
                <a:tableStyleId>{5940675A-B579-460E-94D1-54222C63F5DA}</a:tableStyleId>
              </a:tblPr>
              <a:tblGrid>
                <a:gridCol w="2627026">
                  <a:extLst>
                    <a:ext uri="{9D8B030D-6E8A-4147-A177-3AD203B41FA5}">
                      <a16:colId xmlns:a16="http://schemas.microsoft.com/office/drawing/2014/main" val="4237538767"/>
                    </a:ext>
                  </a:extLst>
                </a:gridCol>
                <a:gridCol w="3007267">
                  <a:extLst>
                    <a:ext uri="{9D8B030D-6E8A-4147-A177-3AD203B41FA5}">
                      <a16:colId xmlns:a16="http://schemas.microsoft.com/office/drawing/2014/main" val="1225776684"/>
                    </a:ext>
                  </a:extLst>
                </a:gridCol>
                <a:gridCol w="2729415">
                  <a:extLst>
                    <a:ext uri="{9D8B030D-6E8A-4147-A177-3AD203B41FA5}">
                      <a16:colId xmlns:a16="http://schemas.microsoft.com/office/drawing/2014/main" val="1277752420"/>
                    </a:ext>
                  </a:extLst>
                </a:gridCol>
                <a:gridCol w="3275297">
                  <a:extLst>
                    <a:ext uri="{9D8B030D-6E8A-4147-A177-3AD203B41FA5}">
                      <a16:colId xmlns:a16="http://schemas.microsoft.com/office/drawing/2014/main" val="4292193798"/>
                    </a:ext>
                  </a:extLst>
                </a:gridCol>
              </a:tblGrid>
              <a:tr h="344367">
                <a:tc>
                  <a:txBody>
                    <a:bodyPr/>
                    <a:lstStyle/>
                    <a:p>
                      <a:pPr algn="l"/>
                      <a:r>
                        <a:rPr lang="en-US" sz="2800" b="1" dirty="0" err="1" smtClean="0">
                          <a:latin typeface="Times New Roman" panose="02020603050405020304" pitchFamily="18" charset="0"/>
                          <a:cs typeface="Times New Roman" panose="02020603050405020304" pitchFamily="18" charset="0"/>
                        </a:rPr>
                        <a:t>Nhóm</a:t>
                      </a:r>
                      <a:r>
                        <a:rPr lang="en-US" sz="2800" b="1" baseline="0" dirty="0" smtClean="0">
                          <a:latin typeface="Times New Roman" panose="02020603050405020304" pitchFamily="18" charset="0"/>
                          <a:cs typeface="Times New Roman" panose="02020603050405020304" pitchFamily="18" charset="0"/>
                        </a:rPr>
                        <a:t> 1</a:t>
                      </a:r>
                      <a:endParaRPr lang="en-US" sz="28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r>
                        <a:rPr lang="en-US" sz="2800" b="1" dirty="0" err="1" smtClean="0">
                          <a:latin typeface="Times New Roman" panose="02020603050405020304" pitchFamily="18" charset="0"/>
                          <a:cs typeface="Times New Roman" panose="02020603050405020304" pitchFamily="18" charset="0"/>
                        </a:rPr>
                        <a:t>Nhóm</a:t>
                      </a:r>
                      <a:r>
                        <a:rPr lang="en-US" sz="2800" b="1" baseline="0" dirty="0" smtClean="0">
                          <a:latin typeface="Times New Roman" panose="02020603050405020304" pitchFamily="18" charset="0"/>
                          <a:cs typeface="Times New Roman" panose="02020603050405020304" pitchFamily="18" charset="0"/>
                        </a:rPr>
                        <a:t> 2</a:t>
                      </a:r>
                      <a:endParaRPr lang="en-US" sz="28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r>
                        <a:rPr lang="en-US" sz="2800" b="1" dirty="0" err="1" smtClean="0">
                          <a:latin typeface="Times New Roman" panose="02020603050405020304" pitchFamily="18" charset="0"/>
                          <a:cs typeface="Times New Roman" panose="02020603050405020304" pitchFamily="18" charset="0"/>
                        </a:rPr>
                        <a:t>Nhóm</a:t>
                      </a:r>
                      <a:r>
                        <a:rPr lang="en-US" sz="2800" b="1" baseline="0" dirty="0" smtClean="0">
                          <a:latin typeface="Times New Roman" panose="02020603050405020304" pitchFamily="18" charset="0"/>
                          <a:cs typeface="Times New Roman" panose="02020603050405020304" pitchFamily="18" charset="0"/>
                        </a:rPr>
                        <a:t> 3</a:t>
                      </a:r>
                      <a:endParaRPr lang="en-US" sz="28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l"/>
                      <a:r>
                        <a:rPr lang="en-US" sz="2800" b="1" dirty="0" err="1" smtClean="0">
                          <a:latin typeface="Times New Roman" panose="02020603050405020304" pitchFamily="18" charset="0"/>
                          <a:cs typeface="Times New Roman" panose="02020603050405020304" pitchFamily="18" charset="0"/>
                        </a:rPr>
                        <a:t>Nhóm</a:t>
                      </a:r>
                      <a:r>
                        <a:rPr lang="en-US" sz="2800" b="1" baseline="0" dirty="0" smtClean="0">
                          <a:latin typeface="Times New Roman" panose="02020603050405020304" pitchFamily="18" charset="0"/>
                          <a:cs typeface="Times New Roman" panose="02020603050405020304" pitchFamily="18" charset="0"/>
                        </a:rPr>
                        <a:t> 4</a:t>
                      </a:r>
                      <a:endParaRPr lang="en-US" sz="2800" b="1"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737897634"/>
                  </a:ext>
                </a:extLst>
              </a:tr>
              <a:tr h="2823813">
                <a:tc>
                  <a:txBody>
                    <a:bodyPr/>
                    <a:lstStyle/>
                    <a:p>
                      <a:pPr algn="l">
                        <a:lnSpc>
                          <a:spcPct val="107000"/>
                        </a:lnSpc>
                        <a:spcAft>
                          <a:spcPts val="800"/>
                        </a:spcAft>
                      </a:pP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sz="2800" dirty="0"/>
                    </a:p>
                  </a:txBody>
                  <a:tcPr/>
                </a:tc>
                <a:tc>
                  <a:txBody>
                    <a:bodyPr/>
                    <a:lstStyle/>
                    <a:p>
                      <a:pPr algn="l">
                        <a:lnSpc>
                          <a:spcPct val="107000"/>
                        </a:lnSpc>
                        <a:spcAft>
                          <a:spcPts val="800"/>
                        </a:spcAft>
                      </a:pP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chuyện</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cô</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Gió</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mất</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tên</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sz="2800" dirty="0"/>
                    </a:p>
                  </a:txBody>
                  <a:tcPr/>
                </a:tc>
                <a:tc>
                  <a:txBody>
                    <a:bodyPr/>
                    <a:lstStyle/>
                    <a:p>
                      <a:pPr algn="l">
                        <a:lnSpc>
                          <a:spcPct val="107000"/>
                        </a:lnSpc>
                        <a:spcAft>
                          <a:spcPts val="800"/>
                        </a:spcAft>
                      </a:pP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cô</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Gió</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lại</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tên</a:t>
                      </a:r>
                      <a:r>
                        <a:rPr lang="en-US" sz="2800" b="1"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sz="2800" dirty="0"/>
                    </a:p>
                  </a:txBody>
                  <a:tcPr/>
                </a:tc>
                <a:tc>
                  <a:txBody>
                    <a:bodyPr/>
                    <a:lstStyle/>
                    <a:p>
                      <a:pPr algn="l"/>
                      <a:r>
                        <a:rPr lang="en-US" sz="2800" b="1" dirty="0" err="1" smtClean="0">
                          <a:solidFill>
                            <a:srgbClr val="002060"/>
                          </a:solidFill>
                          <a:effectLst/>
                          <a:latin typeface="Times New Roman" panose="02020603050405020304" pitchFamily="18" charset="0"/>
                          <a:ea typeface="Arial" panose="020B0604020202020204" pitchFamily="34" charset="0"/>
                        </a:rPr>
                        <a:t>Chỉ</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ra</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những</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đặc</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điểm</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của</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thể</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loại</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đồng</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thoại</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được</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thể</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hiện</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trong</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văn</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dirty="0" err="1" smtClean="0">
                          <a:solidFill>
                            <a:srgbClr val="002060"/>
                          </a:solidFill>
                          <a:effectLst/>
                          <a:latin typeface="Times New Roman" panose="02020603050405020304" pitchFamily="18" charset="0"/>
                          <a:ea typeface="Arial" panose="020B0604020202020204" pitchFamily="34" charset="0"/>
                        </a:rPr>
                        <a:t>bản</a:t>
                      </a:r>
                      <a:r>
                        <a:rPr lang="en-US" sz="2800" b="1" dirty="0" smtClean="0">
                          <a:solidFill>
                            <a:srgbClr val="002060"/>
                          </a:solidFill>
                          <a:effectLst/>
                          <a:latin typeface="Times New Roman" panose="02020603050405020304" pitchFamily="18" charset="0"/>
                          <a:ea typeface="Arial" panose="020B0604020202020204" pitchFamily="34" charset="0"/>
                        </a:rPr>
                        <a:t> </a:t>
                      </a:r>
                      <a:r>
                        <a:rPr lang="en-US" sz="2800" b="1" i="1" dirty="0" err="1" smtClean="0">
                          <a:solidFill>
                            <a:srgbClr val="002060"/>
                          </a:solidFill>
                          <a:effectLst/>
                          <a:latin typeface="Times New Roman" panose="02020603050405020304" pitchFamily="18" charset="0"/>
                          <a:ea typeface="Arial" panose="020B0604020202020204" pitchFamily="34" charset="0"/>
                        </a:rPr>
                        <a:t>Cô</a:t>
                      </a:r>
                      <a:r>
                        <a:rPr lang="en-US" sz="2800" b="1" i="1" dirty="0" smtClean="0">
                          <a:solidFill>
                            <a:srgbClr val="002060"/>
                          </a:solidFill>
                          <a:effectLst/>
                          <a:latin typeface="Times New Roman" panose="02020603050405020304" pitchFamily="18" charset="0"/>
                          <a:ea typeface="Arial" panose="020B0604020202020204" pitchFamily="34" charset="0"/>
                        </a:rPr>
                        <a:t> </a:t>
                      </a:r>
                      <a:r>
                        <a:rPr lang="en-US" sz="2800" b="1" i="1" dirty="0" err="1" smtClean="0">
                          <a:solidFill>
                            <a:srgbClr val="002060"/>
                          </a:solidFill>
                          <a:effectLst/>
                          <a:latin typeface="Times New Roman" panose="02020603050405020304" pitchFamily="18" charset="0"/>
                          <a:ea typeface="Arial" panose="020B0604020202020204" pitchFamily="34" charset="0"/>
                        </a:rPr>
                        <a:t>gió</a:t>
                      </a:r>
                      <a:r>
                        <a:rPr lang="en-US" sz="2800" b="1" i="1" dirty="0" smtClean="0">
                          <a:solidFill>
                            <a:srgbClr val="002060"/>
                          </a:solidFill>
                          <a:effectLst/>
                          <a:latin typeface="Times New Roman" panose="02020603050405020304" pitchFamily="18" charset="0"/>
                          <a:ea typeface="Arial" panose="020B0604020202020204" pitchFamily="34" charset="0"/>
                        </a:rPr>
                        <a:t> </a:t>
                      </a:r>
                      <a:r>
                        <a:rPr lang="en-US" sz="2800" b="1" i="1" dirty="0" err="1" smtClean="0">
                          <a:solidFill>
                            <a:srgbClr val="002060"/>
                          </a:solidFill>
                          <a:effectLst/>
                          <a:latin typeface="Times New Roman" panose="02020603050405020304" pitchFamily="18" charset="0"/>
                          <a:ea typeface="Arial" panose="020B0604020202020204" pitchFamily="34" charset="0"/>
                        </a:rPr>
                        <a:t>mất</a:t>
                      </a:r>
                      <a:r>
                        <a:rPr lang="en-US" sz="2800" b="1" i="1" dirty="0" smtClean="0">
                          <a:solidFill>
                            <a:srgbClr val="002060"/>
                          </a:solidFill>
                          <a:effectLst/>
                          <a:latin typeface="Times New Roman" panose="02020603050405020304" pitchFamily="18" charset="0"/>
                          <a:ea typeface="Arial" panose="020B0604020202020204" pitchFamily="34" charset="0"/>
                        </a:rPr>
                        <a:t> </a:t>
                      </a:r>
                      <a:r>
                        <a:rPr lang="en-US" sz="2800" b="1" i="1" dirty="0" err="1" smtClean="0">
                          <a:solidFill>
                            <a:srgbClr val="002060"/>
                          </a:solidFill>
                          <a:effectLst/>
                          <a:latin typeface="Times New Roman" panose="02020603050405020304" pitchFamily="18" charset="0"/>
                          <a:ea typeface="Arial" panose="020B0604020202020204" pitchFamily="34" charset="0"/>
                        </a:rPr>
                        <a:t>tên</a:t>
                      </a:r>
                      <a:r>
                        <a:rPr lang="en-US" sz="2800" b="1" i="1" dirty="0" smtClean="0">
                          <a:solidFill>
                            <a:srgbClr val="002060"/>
                          </a:solidFill>
                          <a:effectLst/>
                          <a:latin typeface="Times New Roman" panose="02020603050405020304" pitchFamily="18" charset="0"/>
                          <a:ea typeface="Arial" panose="020B0604020202020204" pitchFamily="34" charset="0"/>
                        </a:rPr>
                        <a:t>.</a:t>
                      </a:r>
                      <a:r>
                        <a:rPr lang="en-US" sz="2800" b="1" dirty="0" smtClean="0">
                          <a:solidFill>
                            <a:srgbClr val="002060"/>
                          </a:solidFill>
                          <a:effectLst/>
                          <a:latin typeface="Times New Roman" panose="02020603050405020304" pitchFamily="18" charset="0"/>
                          <a:ea typeface="Arial" panose="020B0604020202020204" pitchFamily="34" charset="0"/>
                        </a:rPr>
                        <a:t> </a:t>
                      </a:r>
                      <a:endParaRPr lang="en-US" sz="2800" dirty="0"/>
                    </a:p>
                  </a:txBody>
                  <a:tcPr/>
                </a:tc>
                <a:extLst>
                  <a:ext uri="{0D108BD9-81ED-4DB2-BD59-A6C34878D82A}">
                    <a16:rowId xmlns:a16="http://schemas.microsoft.com/office/drawing/2014/main" val="1750122380"/>
                  </a:ext>
                </a:extLst>
              </a:tr>
            </a:tbl>
          </a:graphicData>
        </a:graphic>
      </p:graphicFrame>
      <p:sp>
        <p:nvSpPr>
          <p:cNvPr id="10" name="Rectangle 9"/>
          <p:cNvSpPr/>
          <p:nvPr/>
        </p:nvSpPr>
        <p:spPr>
          <a:xfrm>
            <a:off x="198654" y="655693"/>
            <a:ext cx="4402167" cy="583750"/>
          </a:xfrm>
          <a:prstGeom prst="rect">
            <a:avLst/>
          </a:prstGeom>
        </p:spPr>
        <p:txBody>
          <a:bodyPr wrap="non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Gió</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4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921" y="326179"/>
            <a:ext cx="6096000" cy="1300099"/>
          </a:xfrm>
          <a:prstGeom prst="rect">
            <a:avLst/>
          </a:prstGeom>
        </p:spPr>
        <p:txBody>
          <a:bodyPr>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Line Callout 1 5"/>
          <p:cNvSpPr/>
          <p:nvPr/>
        </p:nvSpPr>
        <p:spPr>
          <a:xfrm>
            <a:off x="5512525" y="1471656"/>
            <a:ext cx="4852574" cy="787839"/>
          </a:xfrm>
          <a:prstGeom prst="borderCallout1">
            <a:avLst>
              <a:gd name="adj1" fmla="val 74917"/>
              <a:gd name="adj2" fmla="val -14112"/>
              <a:gd name="adj3" fmla="val 143278"/>
              <a:gd name="adj4" fmla="val -38953"/>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Gió</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prstClr val="white"/>
              </a:solidFill>
              <a:effectLst/>
              <a:uLnTx/>
              <a:uFillTx/>
              <a:latin typeface="Calibri"/>
              <a:cs typeface="+mn-cs"/>
            </a:endParaRPr>
          </a:p>
        </p:txBody>
      </p:sp>
      <p:sp>
        <p:nvSpPr>
          <p:cNvPr id="13" name="Line Callout 1 12"/>
          <p:cNvSpPr/>
          <p:nvPr/>
        </p:nvSpPr>
        <p:spPr>
          <a:xfrm>
            <a:off x="5512525" y="2512215"/>
            <a:ext cx="6021977" cy="787839"/>
          </a:xfrm>
          <a:prstGeom prst="borderCallout1">
            <a:avLst>
              <a:gd name="adj1" fmla="val 41134"/>
              <a:gd name="adj2" fmla="val -9928"/>
              <a:gd name="adj3" fmla="val 34519"/>
              <a:gd name="adj4" fmla="val -28461"/>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Line Callout 1 13"/>
          <p:cNvSpPr/>
          <p:nvPr/>
        </p:nvSpPr>
        <p:spPr>
          <a:xfrm>
            <a:off x="5682340" y="3552774"/>
            <a:ext cx="6387739" cy="1919595"/>
          </a:xfrm>
          <a:prstGeom prst="borderCallout1">
            <a:avLst>
              <a:gd name="adj1" fmla="val 46738"/>
              <a:gd name="adj2" fmla="val -627"/>
              <a:gd name="adj3" fmla="val -23258"/>
              <a:gd name="adj4" fmla="val -3421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lang</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thang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chậm</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tùy</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425600" y="2232469"/>
            <a:ext cx="3819459" cy="25499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Plaque 9"/>
          <p:cNvSpPr/>
          <p:nvPr/>
        </p:nvSpPr>
        <p:spPr>
          <a:xfrm>
            <a:off x="109921" y="5206344"/>
            <a:ext cx="5807554" cy="1529396"/>
          </a:xfrm>
          <a:prstGeom prst="plaque">
            <a:avLst/>
          </a:prstGeom>
          <a:blipFill>
            <a:blip r:embed="rId4"/>
            <a:tile tx="0" ty="0" sx="100000" sy="100000" flip="none" algn="tl"/>
          </a:blipFill>
          <a:ln w="28575">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1200"/>
              </a:spcAft>
              <a:buClrTx/>
              <a:buSzTx/>
              <a:buFont typeface="Wingdings" panose="05000000000000000000" pitchFamily="2" charset="2"/>
              <a:buChar char="ü"/>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spcBef>
                <a:spcPts val="0"/>
              </a:spcBef>
              <a:spcAft>
                <a:spcPts val="800"/>
              </a:spcAft>
              <a:buClrTx/>
              <a:buSzTx/>
              <a:buFont typeface="Wingdings" panose="05000000000000000000" pitchFamily="2" charset="2"/>
              <a:buChar char="ü"/>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8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3" grpId="0" animBg="1"/>
      <p:bldP spid="14"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415" y="1278241"/>
            <a:ext cx="11801472" cy="5293757"/>
          </a:xfrm>
          <a:prstGeom prst="rect">
            <a:avLst/>
          </a:prstGeom>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8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hầm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hập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đẫm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8279548" y="0"/>
            <a:ext cx="3799745" cy="2239850"/>
          </a:xfrm>
          <a:prstGeom prst="ellipse">
            <a:avLst/>
          </a:prstGeom>
          <a:ln>
            <a:noFill/>
          </a:ln>
          <a:effectLst>
            <a:softEdge rad="112500"/>
          </a:effectLst>
        </p:spPr>
      </p:pic>
      <p:sp>
        <p:nvSpPr>
          <p:cNvPr id="10" name="Rectangle 9"/>
          <p:cNvSpPr/>
          <p:nvPr/>
        </p:nvSpPr>
        <p:spPr>
          <a:xfrm>
            <a:off x="64415" y="645113"/>
            <a:ext cx="6096000" cy="685124"/>
          </a:xfrm>
          <a:prstGeom prst="rect">
            <a:avLst/>
          </a:prstGeom>
        </p:spPr>
        <p:txBody>
          <a:bodyPr>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36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endParaRPr kumimoji="0" lang="en-US"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86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21977" y="10999"/>
            <a:ext cx="5893798" cy="1909085"/>
          </a:xfrm>
          <a:prstGeom prst="ellipse">
            <a:avLst/>
          </a:prstGeom>
          <a:ln>
            <a:noFill/>
          </a:ln>
          <a:effectLst>
            <a:softEdge rad="112500"/>
          </a:effectLst>
        </p:spPr>
      </p:pic>
      <p:sp>
        <p:nvSpPr>
          <p:cNvPr id="3" name="Rectangle 2"/>
          <p:cNvSpPr/>
          <p:nvPr/>
        </p:nvSpPr>
        <p:spPr>
          <a:xfrm>
            <a:off x="185741" y="1113855"/>
            <a:ext cx="11730034" cy="535890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Cô</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Gió</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giúp</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đỡ</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bạn</a:t>
            </a:r>
            <a:r>
              <a:rPr kumimoji="0" lang="en-US" sz="3600" b="1" i="0" u="none" strike="noStrike" kern="1200" cap="none" spc="0" normalizeH="0" baseline="0" noProof="0" dirty="0">
                <a:ln>
                  <a:noFill/>
                </a:ln>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Arial" panose="020B0604020202020204" pitchFamily="34" charset="0"/>
                <a:cs typeface="Times New Roman" panose="02020603050405020304" pitchFamily="18" charset="0"/>
              </a:rPr>
              <a:t>Đào</a:t>
            </a:r>
            <a:endParaRPr kumimoji="0" lang="en-US" sz="3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sổ</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dừng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giường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7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191794" y="11000"/>
            <a:ext cx="5723981" cy="1590690"/>
          </a:xfrm>
          <a:prstGeom prst="ellipse">
            <a:avLst/>
          </a:prstGeom>
          <a:ln>
            <a:noFill/>
          </a:ln>
          <a:effectLst>
            <a:softEdge rad="112500"/>
          </a:effectLst>
        </p:spPr>
      </p:pic>
      <p:sp>
        <p:nvSpPr>
          <p:cNvPr id="3" name="Rectangle 2"/>
          <p:cNvSpPr/>
          <p:nvPr/>
        </p:nvSpPr>
        <p:spPr>
          <a:xfrm>
            <a:off x="118491" y="497778"/>
            <a:ext cx="5876308" cy="68512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Cô</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Gió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giúp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đỡ</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bạn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Đào</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18491" y="1484123"/>
            <a:ext cx="11912400" cy="525631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quẩn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ốm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Sẵn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sàng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kịp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2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566" y="190250"/>
            <a:ext cx="10915650" cy="6453049"/>
          </a:xfrm>
          <a:prstGeom prst="rect">
            <a:avLst/>
          </a:prstGeom>
        </p:spPr>
        <p:txBody>
          <a:bodyPr wrap="square">
            <a:spAutoFit/>
          </a:bodyPr>
          <a:lstStyle/>
          <a:p>
            <a:pPr marL="0" marR="0" lvl="0" indent="0" algn="just" defTabSz="914400" rtl="0" eaLnBrk="1" fontAlgn="auto" latinLnBrk="0" hangingPunct="1">
              <a:spcBef>
                <a:spcPts val="0"/>
              </a:spcBef>
              <a:spcAft>
                <a:spcPts val="1200"/>
              </a:spcAft>
              <a:buClrTx/>
              <a:buSzTx/>
              <a:buFontTx/>
              <a:buNone/>
              <a:tabLst/>
              <a:defRPr/>
            </a:pPr>
            <a:r>
              <a:rPr lang="en-US" sz="3600" b="1" noProof="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Ong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800"/>
              </a:spcAft>
              <a:buClrTx/>
              <a:buSzPts val="1000"/>
              <a:buFont typeface="Wingdings" panose="05000000000000000000" pitchFamily="2" charset="2"/>
              <a:buChar char="v"/>
              <a:tabLst>
                <a:tab pos="4572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rét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800"/>
              </a:spcAft>
              <a:buClrTx/>
              <a:buSzPts val="1000"/>
              <a:buFont typeface="Wingdings" panose="05000000000000000000" pitchFamily="2" charset="2"/>
              <a:buChar char="v"/>
              <a:tabLst>
                <a:tab pos="4572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spcBef>
                <a:spcPts val="0"/>
              </a:spcBef>
              <a:spcAft>
                <a:spcPts val="800"/>
              </a:spcAft>
              <a:buClrTx/>
              <a:buSzPts val="1000"/>
              <a:buFont typeface="Wingdings" panose="05000000000000000000" pitchFamily="2" charset="2"/>
              <a:buChar char="v"/>
              <a:tabLst>
                <a:tab pos="4572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lọ</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bếp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8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1285</Words>
  <Application>Microsoft Office PowerPoint</Application>
  <PresentationFormat>Widescreen</PresentationFormat>
  <Paragraphs>149</Paragraphs>
  <Slides>22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Segoe UI Symbol</vt:lpstr>
      <vt:lpstr>Times New Roman</vt:lpstr>
      <vt:lpstr>Wingdings</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2022-11-13T09:57:54Z</dcterms:created>
  <dcterms:modified xsi:type="dcterms:W3CDTF">2022-11-28T03:46:41Z</dcterms:modified>
</cp:coreProperties>
</file>