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30"/>
  </p:notesMasterIdLst>
  <p:sldIdLst>
    <p:sldId id="257" r:id="rId3"/>
    <p:sldId id="29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96" r:id="rId12"/>
    <p:sldId id="267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E1692-77B9-4309-8F78-41897EC29AB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F2FEE-7D18-4F3D-98CE-22C3630ED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39515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2568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0353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8672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33695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64860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5210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90898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0287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1280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15132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6027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2288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5530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8335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81595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0781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7686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1201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9444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173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22" name="Google Shape;22;p3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23" name="Google Shape;23;p3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303931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4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40"/>
          <p:cNvSpPr txBox="1"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0"/>
          <p:cNvSpPr txBox="1">
            <a:spLocks noGrp="1"/>
          </p:cNvSpPr>
          <p:nvPr>
            <p:ph type="body" idx="1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4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91" name="Google Shape;91;p4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92" name="Google Shape;92;p4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124432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4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1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1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41"/>
          <p:cNvSpPr txBox="1">
            <a:spLocks noGrp="1"/>
          </p:cNvSpPr>
          <p:nvPr>
            <p:ph type="body" idx="2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4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99" name="Google Shape;99;p4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100" name="Google Shape;100;p4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101" name="Google Shape;101;p41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Twentieth Century"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1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Twentieth Century"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4157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4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2"/>
          <p:cNvSpPr txBox="1"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2"/>
          <p:cNvSpPr txBox="1">
            <a:spLocks noGrp="1"/>
          </p:cNvSpPr>
          <p:nvPr>
            <p:ph type="body" idx="1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4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108" name="Google Shape;108;p4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109" name="Google Shape;109;p4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3318790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3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3"/>
          <p:cNvSpPr txBox="1"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43"/>
          <p:cNvSpPr txBox="1">
            <a:spLocks noGrp="1"/>
          </p:cNvSpPr>
          <p:nvPr>
            <p:ph type="body" idx="2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43"/>
          <p:cNvSpPr txBox="1">
            <a:spLocks noGrp="1"/>
          </p:cNvSpPr>
          <p:nvPr>
            <p:ph type="body" idx="3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43"/>
          <p:cNvSpPr txBox="1">
            <a:spLocks noGrp="1"/>
          </p:cNvSpPr>
          <p:nvPr>
            <p:ph type="body" idx="4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7" name="Google Shape;117;p43"/>
          <p:cNvSpPr txBox="1">
            <a:spLocks noGrp="1"/>
          </p:cNvSpPr>
          <p:nvPr>
            <p:ph type="body" idx="5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43"/>
          <p:cNvSpPr txBox="1">
            <a:spLocks noGrp="1"/>
          </p:cNvSpPr>
          <p:nvPr>
            <p:ph type="body" idx="6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4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120" name="Google Shape;120;p4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121" name="Google Shape;121;p4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3287687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4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4"/>
          <p:cNvSpPr txBox="1"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4"/>
          <p:cNvSpPr txBox="1"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44"/>
          <p:cNvSpPr>
            <a:spLocks noGrp="1"/>
          </p:cNvSpPr>
          <p:nvPr>
            <p:ph type="pic" idx="2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7" name="Google Shape;127;p44"/>
          <p:cNvSpPr txBox="1">
            <a:spLocks noGrp="1"/>
          </p:cNvSpPr>
          <p:nvPr>
            <p:ph type="body" idx="3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8" name="Google Shape;128;p44"/>
          <p:cNvSpPr txBox="1">
            <a:spLocks noGrp="1"/>
          </p:cNvSpPr>
          <p:nvPr>
            <p:ph type="body" idx="4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44"/>
          <p:cNvSpPr>
            <a:spLocks noGrp="1"/>
          </p:cNvSpPr>
          <p:nvPr>
            <p:ph type="pic" idx="5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0" name="Google Shape;130;p44"/>
          <p:cNvSpPr txBox="1">
            <a:spLocks noGrp="1"/>
          </p:cNvSpPr>
          <p:nvPr>
            <p:ph type="body" idx="6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1" name="Google Shape;131;p44"/>
          <p:cNvSpPr txBox="1">
            <a:spLocks noGrp="1"/>
          </p:cNvSpPr>
          <p:nvPr>
            <p:ph type="body" idx="7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44"/>
          <p:cNvSpPr>
            <a:spLocks noGrp="1"/>
          </p:cNvSpPr>
          <p:nvPr>
            <p:ph type="pic" idx="8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3" name="Google Shape;133;p44"/>
          <p:cNvSpPr txBox="1">
            <a:spLocks noGrp="1"/>
          </p:cNvSpPr>
          <p:nvPr>
            <p:ph type="body" idx="9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p4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135" name="Google Shape;135;p4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136" name="Google Shape;136;p4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1282915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5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5"/>
          <p:cNvSpPr txBox="1">
            <a:spLocks noGrp="1"/>
          </p:cNvSpPr>
          <p:nvPr>
            <p:ph type="body" idx="1"/>
          </p:nvPr>
        </p:nvSpPr>
        <p:spPr>
          <a:xfrm rot="5400000">
            <a:off x="4383948" y="-1103079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4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142" name="Google Shape;142;p4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143" name="Google Shape;143;p4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646804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4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6"/>
          <p:cNvSpPr txBox="1">
            <a:spLocks noGrp="1"/>
          </p:cNvSpPr>
          <p:nvPr>
            <p:ph type="title"/>
          </p:nvPr>
        </p:nvSpPr>
        <p:spPr>
          <a:xfrm rot="5400000">
            <a:off x="7410763" y="1923737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6"/>
          <p:cNvSpPr txBox="1">
            <a:spLocks noGrp="1"/>
          </p:cNvSpPr>
          <p:nvPr>
            <p:ph type="body" idx="1"/>
          </p:nvPr>
        </p:nvSpPr>
        <p:spPr>
          <a:xfrm rot="5400000">
            <a:off x="2152338" y="-628961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4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149" name="Google Shape;149;p4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150" name="Google Shape;150;p4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4279181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94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191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04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2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2"/>
          <p:cNvSpPr txBox="1"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29" name="Google Shape;29;p3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30" name="Google Shape;30;p3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2862370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556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478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229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931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475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555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87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14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3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3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36" name="Google Shape;36;p3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37" name="Google Shape;37;p3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177426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3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2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44" name="Google Shape;44;p3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45" name="Google Shape;45;p3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194038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3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5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body" idx="2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body" idx="3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body" idx="4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54" name="Google Shape;54;p3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55" name="Google Shape;55;p3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3613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3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36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60" name="Google Shape;60;p3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61" name="Google Shape;61;p3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325779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3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7"/>
          <p:cNvSpPr txBox="1"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body" idx="1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body" idx="2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68" name="Google Shape;68;p3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69" name="Google Shape;69;p3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399141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8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>
            <a:spLocks noGrp="1"/>
          </p:cNvSpPr>
          <p:nvPr>
            <p:ph type="pic" idx="2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124285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3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9"/>
          <p:cNvSpPr txBox="1"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>
            <a:spLocks noGrp="1"/>
          </p:cNvSpPr>
          <p:nvPr>
            <p:ph type="pic" idx="2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body" idx="1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84" name="Google Shape;84;p3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85" name="Google Shape;85;p3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287455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9" descr="\\DROBO-FS\QuickDrops\JB\PPTX NG\Droplets\LightingOverlay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9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9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2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10" name="Google Shape;10;p2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11" name="Google Shape;11;p2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15482722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288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799" y="2811765"/>
            <a:ext cx="2812862" cy="3513540"/>
          </a:xfrm>
          <a:prstGeom prst="rect">
            <a:avLst/>
          </a:prstGeom>
        </p:spPr>
      </p:pic>
      <p:sp>
        <p:nvSpPr>
          <p:cNvPr id="10" name="TextBox 37"/>
          <p:cNvSpPr txBox="1"/>
          <p:nvPr/>
        </p:nvSpPr>
        <p:spPr>
          <a:xfrm>
            <a:off x="2419467" y="1326212"/>
            <a:ext cx="8422703" cy="1569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/>
            <a:r>
              <a:rPr lang="en-US" altLang="zh-CN" sz="4798" b="1" dirty="0" err="1" smtClean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4798" b="1" dirty="0" smtClean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  <a:sym typeface="+mn-lt"/>
              </a:rPr>
              <a:t> 50-51</a:t>
            </a:r>
          </a:p>
          <a:p>
            <a:pPr algn="ctr" defTabSz="1218804"/>
            <a:r>
              <a:rPr lang="en-US" altLang="zh-CN" sz="4798" b="1" dirty="0" err="1" smtClean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  <a:sym typeface="+mn-lt"/>
              </a:rPr>
              <a:t>Thực</a:t>
            </a:r>
            <a:r>
              <a:rPr lang="en-US" altLang="zh-CN" sz="4798" b="1" dirty="0" smtClean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8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  <a:sym typeface="+mn-lt"/>
              </a:rPr>
              <a:t>hành</a:t>
            </a:r>
            <a:r>
              <a:rPr lang="en-US" altLang="zh-CN" sz="4798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8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4798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8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  <a:sym typeface="+mn-lt"/>
              </a:rPr>
              <a:t>Việt</a:t>
            </a:r>
            <a:endParaRPr lang="en-US" altLang="zh-CN" sz="4798" b="1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770" y="486165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62503" y="3054182"/>
            <a:ext cx="117710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804"/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  <a:sym typeface="+mn-lt"/>
              </a:rPr>
              <a:t>Mở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  <a:sym typeface="+mn-lt"/>
              </a:rPr>
              <a:t>rộng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  <a:sym typeface="+mn-lt"/>
              </a:rPr>
              <a:t>thành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  <a:sym typeface="+mn-lt"/>
              </a:rPr>
              <a:t>phần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  <a:sym typeface="+mn-lt"/>
              </a:rPr>
              <a:t>chính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  <a:sym typeface="+mn-lt"/>
              </a:rPr>
              <a:t>cụm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  <a:sym typeface="+mn-lt"/>
              </a:rPr>
              <a:t>từ</a:t>
            </a:r>
            <a:endParaRPr lang="en-US" altLang="zh-CN" sz="4400" b="1" dirty="0">
              <a:solidFill>
                <a:srgbClr val="FF0000"/>
              </a:solidFill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0DC561-DF85-4AB6-A1DF-138369920333}"/>
              </a:ext>
            </a:extLst>
          </p:cNvPr>
          <p:cNvGrpSpPr/>
          <p:nvPr/>
        </p:nvGrpSpPr>
        <p:grpSpPr>
          <a:xfrm>
            <a:off x="3020806" y="4125648"/>
            <a:ext cx="7032864" cy="2018862"/>
            <a:chOff x="2105919" y="2900156"/>
            <a:chExt cx="5276276" cy="1514614"/>
          </a:xfrm>
        </p:grpSpPr>
        <p:pic>
          <p:nvPicPr>
            <p:cNvPr id="14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83068">
              <a:off x="2105919" y="2959034"/>
              <a:ext cx="2574957" cy="143874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38EFDF7-8FD2-45A2-8148-A9B121883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4107" y="2900156"/>
              <a:ext cx="3928088" cy="15146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33178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/>
          <p:nvPr/>
        </p:nvSpPr>
        <p:spPr>
          <a:xfrm>
            <a:off x="3331583" y="0"/>
            <a:ext cx="421821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w="9525" cap="flat" cmpd="sng">
            <a:solidFill>
              <a:srgbClr val="EFD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-15971" y="0"/>
            <a:ext cx="3404738" cy="6858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15875" cap="flat" cmpd="sng">
            <a:solidFill>
              <a:srgbClr val="2276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41212" y="273812"/>
            <a:ext cx="3712192" cy="390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tri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en-US" sz="32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32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32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32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8858" y="875211"/>
            <a:ext cx="80728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463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/>
          <p:nvPr/>
        </p:nvSpPr>
        <p:spPr>
          <a:xfrm>
            <a:off x="3213463" y="0"/>
            <a:ext cx="421821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w="9525" cap="flat" cmpd="sng">
            <a:solidFill>
              <a:srgbClr val="EFD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-15971" y="0"/>
            <a:ext cx="3229434" cy="6858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15875" cap="flat" cmpd="sng">
            <a:solidFill>
              <a:srgbClr val="2276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41212" y="273812"/>
            <a:ext cx="3172251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1/SGK tr. 96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35285" y="104504"/>
            <a:ext cx="8556716" cy="2050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 So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dưới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rút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khoeo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35284" y="2599510"/>
            <a:ext cx="8556716" cy="425849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vuốt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ở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“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nắm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tin chi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  <p:sp>
        <p:nvSpPr>
          <p:cNvPr id="2" name="Down Arrow 1"/>
          <p:cNvSpPr/>
          <p:nvPr/>
        </p:nvSpPr>
        <p:spPr>
          <a:xfrm>
            <a:off x="7204164" y="2155372"/>
            <a:ext cx="966651" cy="44413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1492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/>
          <p:nvPr/>
        </p:nvSpPr>
        <p:spPr>
          <a:xfrm>
            <a:off x="3213463" y="0"/>
            <a:ext cx="421821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w="9525" cap="flat" cmpd="sng">
            <a:solidFill>
              <a:srgbClr val="EFD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-15971" y="0"/>
            <a:ext cx="3229434" cy="6858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15875" cap="flat" cmpd="sng">
            <a:solidFill>
              <a:srgbClr val="2276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41212" y="273812"/>
            <a:ext cx="3172251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/SGK tr. 97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5284" y="38681"/>
            <a:ext cx="8556715" cy="672787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diễn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dưới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Cốc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rồi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Cốc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rồi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mon men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khóc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khóc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hầm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hập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5730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/>
          <p:nvPr/>
        </p:nvSpPr>
        <p:spPr>
          <a:xfrm>
            <a:off x="2677886" y="-1"/>
            <a:ext cx="421821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w="9525" cap="flat" cmpd="sng">
            <a:solidFill>
              <a:srgbClr val="EFD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-15971" y="0"/>
            <a:ext cx="2693857" cy="6858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15875" cap="flat" cmpd="sng">
            <a:solidFill>
              <a:srgbClr val="2276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41212" y="273812"/>
            <a:ext cx="2479919" cy="390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/SGK tr. 97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9708" y="143690"/>
            <a:ext cx="9092292" cy="671430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So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diễn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mon men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rón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b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So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”-&gt;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khóc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xót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So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diễn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hập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”-&gt;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mức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đỉnh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oi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chịu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dung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47349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/>
          <p:nvPr/>
        </p:nvSpPr>
        <p:spPr>
          <a:xfrm>
            <a:off x="2534194" y="-1"/>
            <a:ext cx="421821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w="9525" cap="flat" cmpd="sng">
            <a:solidFill>
              <a:srgbClr val="EFD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-15971" y="0"/>
            <a:ext cx="2550165" cy="6858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15875" cap="flat" cmpd="sng">
            <a:solidFill>
              <a:srgbClr val="2276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41212" y="273812"/>
            <a:ext cx="2214853" cy="390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/SGK tr. 97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6015" y="117566"/>
            <a:ext cx="9235985" cy="674043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3. 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Giọt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Choắt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dậy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nữa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nằm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thoi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thóp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Hoài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).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Vị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chuỗi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gồm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Ông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khách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lượn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vòng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trên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rồi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khép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thận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trọng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đáp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xuống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ngọn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măng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trúc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ngoài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cùng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xóm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Bờ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Giậu.</a:t>
            </a:r>
            <a:r>
              <a:rPr kumimoji="0" lang="en-US" sz="32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Vị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này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chuỗi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gồm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hơn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diễn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diễn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03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/>
          <p:nvPr/>
        </p:nvSpPr>
        <p:spPr>
          <a:xfrm>
            <a:off x="2534194" y="-1"/>
            <a:ext cx="421821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w="9525" cap="flat" cmpd="sng">
            <a:solidFill>
              <a:srgbClr val="EFD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-15971" y="0"/>
            <a:ext cx="2550165" cy="6858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15875" cap="flat" cmpd="sng">
            <a:solidFill>
              <a:srgbClr val="2276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41212" y="273812"/>
            <a:ext cx="2214853" cy="390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/SGK tr. 97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6015" y="130629"/>
            <a:ext cx="9235985" cy="672737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gồm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Thỉnh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ghẹo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gồm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Giọt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tỉnh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gồm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Thằn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gốm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kịp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gồm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28198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/>
          <p:nvPr/>
        </p:nvSpPr>
        <p:spPr>
          <a:xfrm>
            <a:off x="2534194" y="-1"/>
            <a:ext cx="421821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w="9525" cap="flat" cmpd="sng">
            <a:solidFill>
              <a:srgbClr val="EFD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-15971" y="0"/>
            <a:ext cx="2550165" cy="6858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15875" cap="flat" cmpd="sng">
            <a:solidFill>
              <a:srgbClr val="2276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41212" y="273812"/>
            <a:ext cx="2214853" cy="390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/SGK tr. 97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6015" y="104503"/>
            <a:ext cx="9140191" cy="675349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4. 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a.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Khách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giật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b.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Lá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cây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xạc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c.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Trời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rét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Dùng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so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rõ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biệt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giữa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7560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/>
          <p:nvPr/>
        </p:nvSpPr>
        <p:spPr>
          <a:xfrm>
            <a:off x="2534194" y="-1"/>
            <a:ext cx="421821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w="9525" cap="flat" cmpd="sng">
            <a:solidFill>
              <a:srgbClr val="EFD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-15971" y="0"/>
            <a:ext cx="2550165" cy="6858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15875" cap="flat" cmpd="sng">
            <a:solidFill>
              <a:srgbClr val="2276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41212" y="273812"/>
            <a:ext cx="2214853" cy="390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/SGK tr. 97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6015" y="91441"/>
            <a:ext cx="9235985" cy="6766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Xác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vị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/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rét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Mở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rộng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xạc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rét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buốt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giúp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rõ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so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chưa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7233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/>
          <p:nvPr/>
        </p:nvSpPr>
        <p:spPr>
          <a:xfrm>
            <a:off x="2534194" y="-1"/>
            <a:ext cx="421821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w="9525" cap="flat" cmpd="sng">
            <a:solidFill>
              <a:srgbClr val="EFD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-15971" y="0"/>
            <a:ext cx="2550165" cy="6858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15875" cap="flat" cmpd="sng">
            <a:solidFill>
              <a:srgbClr val="2276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41212" y="273812"/>
            <a:ext cx="2214853" cy="390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/SGK tr. 97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6015" y="0"/>
            <a:ext cx="923598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“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Thỉnh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thoảng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muốn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thử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lợi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hại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vuốt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co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cẳng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đạp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phanh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phách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ngọn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cỏ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ngọn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cỏ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gẫy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rạp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y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nhát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dao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vừa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qua.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trước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ngắn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hủn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hoẳn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bây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giờ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áo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dài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kín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xuống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chấm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đuôi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vũ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nghe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phành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phạch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giòn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giã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Lúc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bách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bộ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thì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rung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rinh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màu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nâu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bóng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mỡ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soi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gương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rất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ưa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nhìn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“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láy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so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2219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/>
          <p:nvPr/>
        </p:nvSpPr>
        <p:spPr>
          <a:xfrm>
            <a:off x="2534194" y="-1"/>
            <a:ext cx="421821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w="9525" cap="flat" cmpd="sng">
            <a:solidFill>
              <a:srgbClr val="EFD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-15971" y="0"/>
            <a:ext cx="2550165" cy="6858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15875" cap="flat" cmpd="sng">
            <a:solidFill>
              <a:srgbClr val="2276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41212" y="273812"/>
            <a:ext cx="2214853" cy="390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/SGK tr. 97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6015" y="0"/>
            <a:ext cx="9235985" cy="6858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láy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phanh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phách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hủn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hoẳn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phành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phạch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giòn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giã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rung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rinh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endParaRPr kumimoji="0" lang="en-US" sz="36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iễn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rõ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chi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vẻ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đẹp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khoẻ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Mèn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phép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so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ngọn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cỏ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gẫy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rạp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y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nhát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dao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vừa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lia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qua.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vuốt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Mèn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diễn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Mèn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3179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/>
          <p:nvPr/>
        </p:nvSpPr>
        <p:spPr>
          <a:xfrm>
            <a:off x="3331583" y="0"/>
            <a:ext cx="421821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w="9525" cap="flat" cmpd="sng">
            <a:solidFill>
              <a:srgbClr val="EFD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41212" y="-21131"/>
            <a:ext cx="3404738" cy="6858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15875" cap="flat" cmpd="sng">
            <a:solidFill>
              <a:srgbClr val="2276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41212" y="273812"/>
            <a:ext cx="371219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tri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1513" y="365761"/>
            <a:ext cx="4225836" cy="306324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VD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1)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lang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thang.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(2)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thương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bụng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rét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vẫn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lang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thang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trên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đường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39319" y="365760"/>
            <a:ext cx="3915222" cy="3042109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VD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(1)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Tuyết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rơi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(2)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Tuyết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trắng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rơi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đầy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đường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Up Arrow Callout 1"/>
          <p:cNvSpPr/>
          <p:nvPr/>
        </p:nvSpPr>
        <p:spPr>
          <a:xfrm>
            <a:off x="3951512" y="2651760"/>
            <a:ext cx="8092441" cy="4049486"/>
          </a:xfrm>
          <a:prstGeom prst="upArrowCallou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Xác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cặp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(VD1), (VD2)?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sung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6437242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/>
          <p:nvPr/>
        </p:nvSpPr>
        <p:spPr>
          <a:xfrm>
            <a:off x="2534194" y="-1"/>
            <a:ext cx="421821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w="9525" cap="flat" cmpd="sng">
            <a:solidFill>
              <a:srgbClr val="EFD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-15971" y="0"/>
            <a:ext cx="2550165" cy="6858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15875" cap="flat" cmpd="sng">
            <a:solidFill>
              <a:srgbClr val="2276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41212" y="273812"/>
            <a:ext cx="2214853" cy="390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/SGK tr. 98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6015" y="117566"/>
            <a:ext cx="9235985" cy="674043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6.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oai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vệ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bước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điệu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dún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dẩy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khoeo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chân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rung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rung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xuống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râu.Cho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kiểu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con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võ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tợn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lắm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Dám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cà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khịa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tất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con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xóm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to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thì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nhịn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đáp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a? 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9759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/>
          <p:nvPr/>
        </p:nvSpPr>
        <p:spPr>
          <a:xfrm>
            <a:off x="2534194" y="-1"/>
            <a:ext cx="421821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w="9525" cap="flat" cmpd="sng">
            <a:solidFill>
              <a:srgbClr val="EFD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-15971" y="0"/>
            <a:ext cx="2550165" cy="6858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15875" cap="flat" cmpd="sng">
            <a:solidFill>
              <a:srgbClr val="2276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41212" y="273812"/>
            <a:ext cx="2214853" cy="390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/SGK tr. 98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56709" y="0"/>
                <a:ext cx="9135291" cy="6857999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a.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Nghĩa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của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từ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tợn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:</a:t>
                </a:r>
              </a:p>
              <a:p>
                <a:pPr marR="0" lvl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ts val="1000"/>
                  <a:tabLst>
                    <a:tab pos="457200" algn="l"/>
                  </a:tabLst>
                  <a:defRPr/>
                </a:pP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(1)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Bạo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đến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mức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liều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lĩnh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không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biết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sợ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hãi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gì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lộ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rõ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vẻ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thách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</a:t>
                </a:r>
              </a:p>
              <a:p>
                <a:pPr marR="0" lvl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ts val="1000"/>
                  <a:tabLst>
                    <a:tab pos="457200" algn="l"/>
                  </a:tabLst>
                  <a:defRPr/>
                </a:pP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(2)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Chỉ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sự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khác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thường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ở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một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mức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độ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cao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(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trời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rét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tợn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)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b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từ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“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tợn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”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đoạn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văn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trên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được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sử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dụng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với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nghĩa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 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hiểu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: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Bạo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đến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mức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liều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lĩnh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không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biết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sợ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hãi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gì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lộ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rõ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vẻ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thách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Cơ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sở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để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xác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định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dựa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vào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nội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dung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những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câu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văn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sau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đó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: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Dám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cà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khịa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với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tất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cả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mọi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bà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con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xóm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Khi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tôi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to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tiếng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thì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ai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cũng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nhịn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không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ai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đáp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lại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709" y="0"/>
                <a:ext cx="9135291" cy="6857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2999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12633" y="128588"/>
            <a:ext cx="6566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TẬP TIẾNG VIỆT MỞ RỘNG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8593" y="651808"/>
            <a:ext cx="1290738" cy="61927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825" y="1271080"/>
            <a:ext cx="4505325" cy="3378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962" y="2592387"/>
            <a:ext cx="1566863" cy="12149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3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7380" y="2600325"/>
            <a:ext cx="3660266" cy="20497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003968" y="1831795"/>
            <a:ext cx="364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NHÓM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418011" y="5156994"/>
            <a:ext cx="11586755" cy="1143000"/>
          </a:xfrm>
          <a:prstGeom prst="plaqu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phỏng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84898" y="712423"/>
            <a:ext cx="4322147" cy="7215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 TIẾP SỨC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pattFill prst="dkUpDiag">
                <a:fgClr>
                  <a:srgbClr val="44546A"/>
                </a:fgClr>
                <a:bgClr>
                  <a:srgbClr val="44546A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6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44235" y="128588"/>
            <a:ext cx="5760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TẬP TIẾNG VIỆT MỞ RỘNG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8618" y="794683"/>
            <a:ext cx="1393330" cy="61927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211126" y="2750234"/>
            <a:ext cx="2966679" cy="1922001"/>
          </a:xfrm>
          <a:custGeom>
            <a:avLst/>
            <a:gdLst>
              <a:gd name="connsiteX0" fmla="*/ 0 w 2221862"/>
              <a:gd name="connsiteY0" fmla="*/ 961001 h 1922001"/>
              <a:gd name="connsiteX1" fmla="*/ 549116 w 2221862"/>
              <a:gd name="connsiteY1" fmla="*/ 0 h 1922001"/>
              <a:gd name="connsiteX2" fmla="*/ 1672746 w 2221862"/>
              <a:gd name="connsiteY2" fmla="*/ 0 h 1922001"/>
              <a:gd name="connsiteX3" fmla="*/ 2221862 w 2221862"/>
              <a:gd name="connsiteY3" fmla="*/ 961001 h 1922001"/>
              <a:gd name="connsiteX4" fmla="*/ 1672746 w 2221862"/>
              <a:gd name="connsiteY4" fmla="*/ 1922001 h 1922001"/>
              <a:gd name="connsiteX5" fmla="*/ 549116 w 2221862"/>
              <a:gd name="connsiteY5" fmla="*/ 1922001 h 1922001"/>
              <a:gd name="connsiteX6" fmla="*/ 0 w 2221862"/>
              <a:gd name="connsiteY6" fmla="*/ 961001 h 1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1862" h="1922001">
                <a:moveTo>
                  <a:pt x="0" y="961001"/>
                </a:moveTo>
                <a:lnTo>
                  <a:pt x="549116" y="0"/>
                </a:lnTo>
                <a:lnTo>
                  <a:pt x="1672746" y="0"/>
                </a:lnTo>
                <a:lnTo>
                  <a:pt x="2221862" y="961001"/>
                </a:lnTo>
                <a:lnTo>
                  <a:pt x="1672746" y="1922001"/>
                </a:lnTo>
                <a:lnTo>
                  <a:pt x="549116" y="1922001"/>
                </a:lnTo>
                <a:lnTo>
                  <a:pt x="0" y="961001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3754" tIns="354063" rIns="403754" bIns="354063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phỏng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501078" y="651808"/>
            <a:ext cx="2431173" cy="1575206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7305" tIns="296605" rIns="337305" bIns="296605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véo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7201203" y="1598409"/>
            <a:ext cx="2431173" cy="1575206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7305" tIns="296605" rIns="337305" bIns="296605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hừ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hừ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7360746" y="4017301"/>
            <a:ext cx="2431173" cy="1575206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7305" tIns="296605" rIns="337305" bIns="296605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phanh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478880" y="5246526"/>
            <a:ext cx="2431173" cy="1575206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7305" tIns="296605" rIns="337305" bIns="296605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phành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557039" y="4017301"/>
            <a:ext cx="2431173" cy="1575206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7305" tIns="296605" rIns="337305" bIns="296605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vẳng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851924" y="1675077"/>
            <a:ext cx="2431173" cy="1575206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7305" tIns="296605" rIns="337305" bIns="296605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ngoạp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8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192" y="121961"/>
            <a:ext cx="1290739" cy="5837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2633" y="128588"/>
            <a:ext cx="6566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TẬP TIẾNG VIỆT MỞ RỘNG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4429" y="713363"/>
            <a:ext cx="11224760" cy="72355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Trọn bộ 50 phông nền powerpoint dễ thương, ấn tượng | ADV Solu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9" y="1828797"/>
            <a:ext cx="11577457" cy="50292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1475" y="2021689"/>
            <a:ext cx="10740331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nhánh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ngoàm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liềm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475" y="3593769"/>
            <a:ext cx="8605241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93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2633" y="128588"/>
            <a:ext cx="6566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TẬP TIẾNG VIỆT MỞ RỘNG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Trọn bộ 50 phông nền powerpoint dễ thương, ấn tượng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4" y="715548"/>
            <a:ext cx="11848011" cy="60293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0" y="7969"/>
            <a:ext cx="1290739" cy="5837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4141" y="877662"/>
            <a:ext cx="97874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Mèn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Mèn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iamond 2"/>
          <p:cNvSpPr/>
          <p:nvPr/>
        </p:nvSpPr>
        <p:spPr>
          <a:xfrm>
            <a:off x="517228" y="713363"/>
            <a:ext cx="914400" cy="914400"/>
          </a:xfrm>
          <a:prstGeom prst="diamond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4141" y="2715831"/>
            <a:ext cx="10362248" cy="1110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Choắt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mond 11"/>
          <p:cNvSpPr/>
          <p:nvPr/>
        </p:nvSpPr>
        <p:spPr>
          <a:xfrm>
            <a:off x="517228" y="2693074"/>
            <a:ext cx="914400" cy="914400"/>
          </a:xfrm>
          <a:prstGeom prst="diamond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1563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06196" y="276386"/>
            <a:ext cx="27796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NGẮN</a:t>
            </a:r>
            <a:endParaRPr kumimoji="0" lang="en-US" sz="36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34" y="1175657"/>
            <a:ext cx="11207931" cy="532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2837" y="2155371"/>
            <a:ext cx="4023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ảnh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lặng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suy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5487" y="2155371"/>
            <a:ext cx="42323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Mèn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150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200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8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06195" y="20398"/>
            <a:ext cx="27796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NGẮN</a:t>
            </a:r>
            <a:endParaRPr kumimoji="0" lang="en-US" sz="36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pattFill prst="dkUpDiag">
                <a:fgClr>
                  <a:srgbClr val="44546A"/>
                </a:fgClr>
                <a:bgClr>
                  <a:srgbClr val="44546A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34" y="666729"/>
            <a:ext cx="11207931" cy="58340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67544" y="1690944"/>
            <a:ext cx="43455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lặng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nấm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chôn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Choắt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giữa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um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tùm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xóm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còn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ngập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tràn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hận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xót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Choắt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sang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chọc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Cốc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ốm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yếu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chịu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xót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coi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chọc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Choắt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9543" y="1690944"/>
            <a:ext cx="44544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nấm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hứa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đổi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sẻ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chia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giúp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 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suy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thấu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gây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lòng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675257" y="1082227"/>
            <a:ext cx="2861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Đoạn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tham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khảo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72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/>
          <p:nvPr/>
        </p:nvSpPr>
        <p:spPr>
          <a:xfrm>
            <a:off x="3331583" y="0"/>
            <a:ext cx="421821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w="9525" cap="flat" cmpd="sng">
            <a:solidFill>
              <a:srgbClr val="EFD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-15971" y="0"/>
            <a:ext cx="3404738" cy="6858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15875" cap="flat" cmpd="sng">
            <a:solidFill>
              <a:srgbClr val="2276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41212" y="273812"/>
            <a:ext cx="3712192" cy="372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tri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3404" y="273812"/>
            <a:ext cx="4028246" cy="612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VD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(1):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(2):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bụng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rét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36941" y="273812"/>
            <a:ext cx="3980888" cy="612698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VD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(1):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tuyết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(2):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tuyết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tuyết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tin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đặc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tuyết.Vị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rơi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đầy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tin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đặc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tuyết</a:t>
            </a:r>
            <a:r>
              <a:rPr kumimoji="0" lang="en-US" sz="2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93160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/>
          <p:nvPr/>
        </p:nvSpPr>
        <p:spPr>
          <a:xfrm>
            <a:off x="3331583" y="0"/>
            <a:ext cx="421821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w="9525" cap="flat" cmpd="sng">
            <a:solidFill>
              <a:srgbClr val="EFD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-15971" y="0"/>
            <a:ext cx="3404738" cy="6858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15875" cap="flat" cmpd="sng">
            <a:solidFill>
              <a:srgbClr val="2276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41212" y="273812"/>
            <a:ext cx="3712192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tri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586" y="0"/>
            <a:ext cx="8381413" cy="685799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386840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386840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chưa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(DT, ĐT, TT)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sung ý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386840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Dùng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cấp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77433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/>
          <p:nvPr/>
        </p:nvSpPr>
        <p:spPr>
          <a:xfrm>
            <a:off x="3331583" y="0"/>
            <a:ext cx="421821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w="9525" cap="flat" cmpd="sng">
            <a:solidFill>
              <a:srgbClr val="EFD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-15971" y="0"/>
            <a:ext cx="3404738" cy="6858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15875" cap="flat" cmpd="sng">
            <a:solidFill>
              <a:srgbClr val="2276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41212" y="273812"/>
            <a:ext cx="3712192" cy="520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tri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0152" y="2769325"/>
            <a:ext cx="1469574" cy="398417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răng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4767942" y="916360"/>
            <a:ext cx="6596742" cy="1239665"/>
          </a:xfrm>
          <a:prstGeom prst="ellipse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răng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đen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nhánh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9909" y="2769325"/>
            <a:ext cx="2890981" cy="398417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69680" y="2756263"/>
            <a:ext cx="3200400" cy="399723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trung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đen nhánh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...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trung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5" name="Straight Arrow Connector 4"/>
          <p:cNvCxnSpPr>
            <a:stCxn id="2" idx="4"/>
            <a:endCxn id="7" idx="0"/>
          </p:cNvCxnSpPr>
          <p:nvPr/>
        </p:nvCxnSpPr>
        <p:spPr>
          <a:xfrm flipH="1">
            <a:off x="5060785" y="2219379"/>
            <a:ext cx="2692021" cy="536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4"/>
            <a:endCxn id="11" idx="0"/>
          </p:cNvCxnSpPr>
          <p:nvPr/>
        </p:nvCxnSpPr>
        <p:spPr>
          <a:xfrm flipH="1">
            <a:off x="7332627" y="2219379"/>
            <a:ext cx="420179" cy="549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4"/>
          </p:cNvCxnSpPr>
          <p:nvPr/>
        </p:nvCxnSpPr>
        <p:spPr>
          <a:xfrm>
            <a:off x="7752806" y="2219379"/>
            <a:ext cx="2632165" cy="536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080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/>
          <p:nvPr/>
        </p:nvSpPr>
        <p:spPr>
          <a:xfrm>
            <a:off x="3331583" y="0"/>
            <a:ext cx="421821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w="9525" cap="flat" cmpd="sng">
            <a:solidFill>
              <a:srgbClr val="EFD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-15971" y="0"/>
            <a:ext cx="3404738" cy="6858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15875" cap="flat" cmpd="sng">
            <a:solidFill>
              <a:srgbClr val="2276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41212" y="273812"/>
            <a:ext cx="3712192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I.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tri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Kết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luận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62549" y="273812"/>
            <a:ext cx="7903028" cy="269014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niệm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Cụm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do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trung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thuộc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62549" y="3317967"/>
            <a:ext cx="7903028" cy="155012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Cấu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cụm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gồm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trung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3994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/>
          <p:nvPr/>
        </p:nvSpPr>
        <p:spPr>
          <a:xfrm>
            <a:off x="3331583" y="0"/>
            <a:ext cx="421821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w="9525" cap="flat" cmpd="sng">
            <a:solidFill>
              <a:srgbClr val="EFD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-15971" y="0"/>
            <a:ext cx="3404738" cy="6858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15875" cap="flat" cmpd="sng">
            <a:solidFill>
              <a:srgbClr val="2276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41212" y="273812"/>
            <a:ext cx="3712192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tri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2193" y="2769327"/>
            <a:ext cx="1610822" cy="369243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dẫn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4957354" y="1097280"/>
            <a:ext cx="6472645" cy="1122099"/>
          </a:xfrm>
          <a:prstGeom prst="ellipse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thường</a:t>
            </a:r>
            <a:r>
              <a:rPr kumimoji="0" lang="en-US" sz="3600" b="0" i="1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dẫn</a:t>
            </a:r>
            <a:r>
              <a:rPr kumimoji="0" lang="en-US" sz="3600" b="0" i="1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3600" b="0" i="1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3600" b="0" i="1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vườn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3053" y="2769326"/>
            <a:ext cx="2827838" cy="369243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thường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69680" y="2756263"/>
            <a:ext cx="3174274" cy="369243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trung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tôi, ra vườn.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5" name="Straight Arrow Connector 4"/>
          <p:cNvCxnSpPr>
            <a:stCxn id="2" idx="4"/>
            <a:endCxn id="7" idx="0"/>
          </p:cNvCxnSpPr>
          <p:nvPr/>
        </p:nvCxnSpPr>
        <p:spPr>
          <a:xfrm flipH="1">
            <a:off x="5060785" y="2219379"/>
            <a:ext cx="2819384" cy="536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4"/>
            <a:endCxn id="11" idx="0"/>
          </p:cNvCxnSpPr>
          <p:nvPr/>
        </p:nvCxnSpPr>
        <p:spPr>
          <a:xfrm flipH="1">
            <a:off x="7332627" y="2219379"/>
            <a:ext cx="547542" cy="549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4"/>
          </p:cNvCxnSpPr>
          <p:nvPr/>
        </p:nvCxnSpPr>
        <p:spPr>
          <a:xfrm>
            <a:off x="7880169" y="2219379"/>
            <a:ext cx="2504802" cy="536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8637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/>
          <p:nvPr/>
        </p:nvSpPr>
        <p:spPr>
          <a:xfrm>
            <a:off x="3331583" y="0"/>
            <a:ext cx="421821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w="9525" cap="flat" cmpd="sng">
            <a:solidFill>
              <a:srgbClr val="EFD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-15971" y="0"/>
            <a:ext cx="3404738" cy="6858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15875" cap="flat" cmpd="sng">
            <a:solidFill>
              <a:srgbClr val="2276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41212" y="273812"/>
            <a:ext cx="3712192" cy="717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tri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Kết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luận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luận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62548" y="548640"/>
            <a:ext cx="8033658" cy="237613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niệm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Cụm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do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trung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thuộc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62548" y="3251073"/>
            <a:ext cx="8033658" cy="21830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Cấu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cụm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gồm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trung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7027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/>
          <p:nvPr/>
        </p:nvSpPr>
        <p:spPr>
          <a:xfrm>
            <a:off x="3331583" y="0"/>
            <a:ext cx="421821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w="9525" cap="flat" cmpd="sng">
            <a:solidFill>
              <a:srgbClr val="EFD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-15971" y="0"/>
            <a:ext cx="3404738" cy="6858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15875" cap="flat" cmpd="sng">
            <a:solidFill>
              <a:srgbClr val="2276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41212" y="273812"/>
            <a:ext cx="3712192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tri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Kết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luận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9169" y="1656377"/>
            <a:ext cx="3494314" cy="16197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chăm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5434149" y="266482"/>
            <a:ext cx="4767942" cy="108291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rất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chăm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8120" y="1643307"/>
            <a:ext cx="4147458" cy="16197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rất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697249" y="1351993"/>
            <a:ext cx="1963778" cy="261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818119" y="1358526"/>
            <a:ext cx="2077758" cy="248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40731" y="3557016"/>
            <a:ext cx="8020594" cy="30527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Khái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niệm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do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trung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thuộc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Cấu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đầy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gồm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trung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9550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1" grpId="0" animBg="1"/>
      <p:bldP spid="17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2102</Words>
  <Application>Microsoft Office PowerPoint</Application>
  <PresentationFormat>Widescreen</PresentationFormat>
  <Paragraphs>225</Paragraphs>
  <Slides>27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Aachen</vt:lpstr>
      <vt:lpstr>Arial</vt:lpstr>
      <vt:lpstr>Calibri</vt:lpstr>
      <vt:lpstr>Calibri Light</vt:lpstr>
      <vt:lpstr>Cambria Math</vt:lpstr>
      <vt:lpstr>Tahoma</vt:lpstr>
      <vt:lpstr>Times New Roman</vt:lpstr>
      <vt:lpstr>Twentieth Century</vt:lpstr>
      <vt:lpstr>Wingdings</vt:lpstr>
      <vt:lpstr>Droplet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34</cp:revision>
  <dcterms:created xsi:type="dcterms:W3CDTF">2022-11-13T01:45:19Z</dcterms:created>
  <dcterms:modified xsi:type="dcterms:W3CDTF">2022-12-02T07:21:20Z</dcterms:modified>
</cp:coreProperties>
</file>