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259" r:id="rId4"/>
    <p:sldId id="260" r:id="rId5"/>
    <p:sldId id="261" r:id="rId6"/>
    <p:sldId id="262" r:id="rId7"/>
    <p:sldId id="264" r:id="rId8"/>
    <p:sldId id="263" r:id="rId9"/>
    <p:sldId id="265" r:id="rId10"/>
    <p:sldId id="270" r:id="rId11"/>
    <p:sldId id="266" r:id="rId12"/>
    <p:sldId id="267" r:id="rId13"/>
    <p:sldId id="268" r:id="rId14"/>
    <p:sldId id="269" r:id="rId15"/>
    <p:sldId id="271" r:id="rId16"/>
    <p:sldId id="272" r:id="rId17"/>
    <p:sldId id="273" r:id="rId18"/>
    <p:sldId id="275" r:id="rId19"/>
    <p:sldId id="274" r:id="rId20"/>
    <p:sldId id="281" r:id="rId21"/>
    <p:sldId id="282" r:id="rId22"/>
    <p:sldId id="283" r:id="rId23"/>
    <p:sldId id="289" r:id="rId24"/>
    <p:sldId id="290" r:id="rId25"/>
    <p:sldId id="286" r:id="rId26"/>
    <p:sldId id="285" r:id="rId27"/>
    <p:sldId id="287" r:id="rId28"/>
    <p:sldId id="284" r:id="rId29"/>
    <p:sldId id="276" r:id="rId30"/>
    <p:sldId id="277" r:id="rId31"/>
    <p:sldId id="278" r:id="rId32"/>
    <p:sldId id="280" r:id="rId33"/>
    <p:sldId id="279" r:id="rId34"/>
    <p:sldId id="291" r:id="rId35"/>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initials="W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2BB"/>
    <a:srgbClr val="21C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658" y="-72"/>
      </p:cViewPr>
      <p:guideLst>
        <p:guide orient="horz" pos="1620"/>
        <p:guide pos="28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3T00:00:16.275"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46D8-7559-4078-A10F-B7ACB9D51D43}" type="datetimeFigureOut">
              <a:rPr lang="vi-VN" smtClean="0"/>
              <a:t>26/09/2023</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DE57-8D52-40CB-87E4-09A31BF9524D}" type="slidenum">
              <a:rPr lang="vi-VN" smtClean="0"/>
              <a:t>‹#›</a:t>
            </a:fld>
            <a:endParaRPr lang="vi-VN"/>
          </a:p>
        </p:txBody>
      </p:sp>
    </p:spTree>
    <p:extLst>
      <p:ext uri="{BB962C8B-B14F-4D97-AF65-F5344CB8AC3E}">
        <p14:creationId xmlns:p14="http://schemas.microsoft.com/office/powerpoint/2010/main" val="4186878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EACDE57-8D52-40CB-87E4-09A31BF9524D}" type="slidenum">
              <a:rPr lang="vi-VN" smtClean="0"/>
              <a:t>4</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26/09/2023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26/09/2023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26/09/2023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26/09/2023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t>26/09/2023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t>26/09/2023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t>26/09/2023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F2971F9-D078-4FA7-99C6-C7D241A29CEA}"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t>26/09/2023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F2971F9-D078-4FA7-99C6-C7D241A29CEA}"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t>26/09/2023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F2971F9-D078-4FA7-99C6-C7D241A29CEA}"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26/09/2023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26/09/2023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7BB8BE-32F4-4511-ACA9-377F1A1C485E}" type="datetimeFigureOut">
              <a:rPr lang="vi-VN" smtClean="0"/>
              <a:t>26/09/2023</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F2971F9-D078-4FA7-99C6-C7D241A29CEA}"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phông nền\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9055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p:cNvSpPr txBox="1"/>
          <p:nvPr/>
        </p:nvSpPr>
        <p:spPr>
          <a:xfrm>
            <a:off x="2051720" y="2067694"/>
            <a:ext cx="3892412" cy="369332"/>
          </a:xfrm>
          <a:prstGeom prst="rect">
            <a:avLst/>
          </a:prstGeom>
          <a:noFill/>
        </p:spPr>
        <p:txBody>
          <a:bodyPr wrap="none" rtlCol="0">
            <a:spAutoFit/>
          </a:bodyPr>
          <a:lstStyle/>
          <a:p>
            <a:r>
              <a:rPr lang="en-US"/>
              <a:t>Bài hát : Trái Đất này là của chúng mình</a:t>
            </a:r>
            <a:endParaRPr lang="vi-V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87" y="451582"/>
            <a:ext cx="4327305" cy="2880320"/>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981" y="451582"/>
            <a:ext cx="4273517" cy="2880320"/>
          </a:xfrm>
          <a:prstGeom prst="ellipse">
            <a:avLst/>
          </a:prstGeom>
          <a:ln>
            <a:noFill/>
          </a:ln>
          <a:effectLst>
            <a:softEdge rad="112500"/>
          </a:effectLst>
        </p:spPr>
      </p:pic>
      <p:sp>
        <p:nvSpPr>
          <p:cNvPr id="4" name="TextBox 3"/>
          <p:cNvSpPr txBox="1"/>
          <p:nvPr/>
        </p:nvSpPr>
        <p:spPr>
          <a:xfrm>
            <a:off x="35496" y="3363838"/>
            <a:ext cx="8928992" cy="1569660"/>
          </a:xfrm>
          <a:prstGeom prst="rect">
            <a:avLst/>
          </a:prstGeom>
          <a:noFill/>
        </p:spPr>
        <p:txBody>
          <a:bodyPr wrap="square" rtlCol="0">
            <a:spAutoFit/>
          </a:bodyPr>
          <a:lstStyle/>
          <a:p>
            <a:pPr algn="just"/>
            <a:r>
              <a:rPr lang="vi-VN" sz="2400" b="1" dirty="0"/>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5" name="Rectangle 1"/>
          <p:cNvSpPr/>
          <p:nvPr/>
        </p:nvSpPr>
        <p:spPr>
          <a:xfrm>
            <a:off x="2185050" y="0"/>
            <a:ext cx="4496167"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2800" b="1">
                <a:ln w="0"/>
                <a:solidFill>
                  <a:schemeClr val="accent1"/>
                </a:solidFill>
                <a:effectLst>
                  <a:outerShdw blurRad="38100" dist="25400" dir="5400000" algn="ctr" rotWithShape="0">
                    <a:srgbClr val="6E747A">
                      <a:alpha val="43000"/>
                    </a:srgbClr>
                  </a:outerShdw>
                </a:effectLst>
              </a:rPr>
              <a:t>A</a:t>
            </a:r>
            <a:r>
              <a:rPr lang="vi-VN" sz="2800" b="1">
                <a:ln w="0"/>
                <a:solidFill>
                  <a:schemeClr val="accent1"/>
                </a:solidFill>
                <a:effectLst>
                  <a:outerShdw blurRad="38100" dist="25400" dir="5400000" algn="ctr" rotWithShape="0">
                    <a:srgbClr val="6E747A">
                      <a:alpha val="43000"/>
                    </a:srgbClr>
                  </a:outerShdw>
                </a:effectLst>
              </a:rPr>
              <a:t>. Hình dạng </a:t>
            </a:r>
            <a:r>
              <a:rPr lang="vi-VN" sz="2800" b="1" dirty="0">
                <a:ln w="0"/>
                <a:solidFill>
                  <a:schemeClr val="accent1"/>
                </a:solidFill>
                <a:effectLst>
                  <a:outerShdw blurRad="38100" dist="25400" dir="5400000" algn="ctr" rotWithShape="0">
                    <a:srgbClr val="6E747A">
                      <a:alpha val="43000"/>
                    </a:srgbClr>
                  </a:outerShdw>
                </a:effectLst>
              </a:rPr>
              <a:t>của Trái Đất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51470"/>
            <a:ext cx="444384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Pi-ta-go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71550"/>
            <a:ext cx="2553066" cy="3867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744416" y="1779662"/>
            <a:ext cx="4572000" cy="1754326"/>
          </a:xfrm>
          <a:prstGeom prst="rect">
            <a:avLst/>
          </a:prstGeom>
        </p:spPr>
        <p:txBody>
          <a:bodyPr>
            <a:spAutoFit/>
          </a:bodyPr>
          <a:lstStyle/>
          <a:p>
            <a:pPr algn="just"/>
            <a:r>
              <a:rPr lang="vi-VN" sz="3600" b="1" dirty="0"/>
              <a:t>Ông cho rằng Trái Đất có hình cầu và nằm ở tâm vũ trụ.</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71550"/>
            <a:ext cx="4071888" cy="4071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883725" y="51470"/>
            <a:ext cx="43444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Ga-li-lê</a:t>
            </a:r>
          </a:p>
        </p:txBody>
      </p:sp>
      <p:sp>
        <p:nvSpPr>
          <p:cNvPr id="4" name="TextBox 3"/>
          <p:cNvSpPr txBox="1"/>
          <p:nvPr/>
        </p:nvSpPr>
        <p:spPr>
          <a:xfrm>
            <a:off x="4644008" y="1629256"/>
            <a:ext cx="4248472" cy="1446550"/>
          </a:xfrm>
          <a:prstGeom prst="rect">
            <a:avLst/>
          </a:prstGeom>
          <a:noFill/>
        </p:spPr>
        <p:txBody>
          <a:bodyPr wrap="square" rtlCol="0">
            <a:spAutoFit/>
          </a:bodyPr>
          <a:lstStyle/>
          <a:p>
            <a:r>
              <a:rPr lang="vi-VN" sz="4400" b="1" dirty="0"/>
              <a:t>Dù sao thì Trái Đất vẫn quay.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843558"/>
            <a:ext cx="3867894" cy="3867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1535696" y="51470"/>
            <a:ext cx="5700600" cy="523220"/>
          </a:xfrm>
          <a:prstGeom prst="rect">
            <a:avLst/>
          </a:prstGeom>
        </p:spPr>
        <p:txBody>
          <a:bodyPr wrap="none">
            <a:spAutoFit/>
          </a:bodyPr>
          <a:lstStyle/>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hàng hải người Ý : Cô-lôm-bô</a:t>
            </a:r>
          </a:p>
        </p:txBody>
      </p:sp>
      <p:sp>
        <p:nvSpPr>
          <p:cNvPr id="4" name="TextBox 3"/>
          <p:cNvSpPr txBox="1"/>
          <p:nvPr/>
        </p:nvSpPr>
        <p:spPr>
          <a:xfrm>
            <a:off x="4348127" y="1338322"/>
            <a:ext cx="4721837" cy="2062103"/>
          </a:xfrm>
          <a:prstGeom prst="rect">
            <a:avLst/>
          </a:prstGeom>
          <a:noFill/>
        </p:spPr>
        <p:txBody>
          <a:bodyPr wrap="square" rtlCol="0">
            <a:spAutoFit/>
          </a:bodyPr>
          <a:lstStyle/>
          <a:p>
            <a:pPr algn="just"/>
            <a:r>
              <a:rPr lang="vi-VN" sz="3200" b="1" dirty="0"/>
              <a:t>Những cuộc phát kiến địa lý của nhà hàng hải Cô-lôm-bô đã chứng minh Trái Đất hình cầu.</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998" y="51470"/>
            <a:ext cx="437972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Niu-tơn</a:t>
            </a:r>
          </a:p>
        </p:txBody>
      </p:sp>
      <p:pic>
        <p:nvPicPr>
          <p:cNvPr id="4" name="Hình ả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9582"/>
            <a:ext cx="4804972" cy="3123232"/>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ộp Văn bản 5"/>
          <p:cNvSpPr txBox="1"/>
          <p:nvPr/>
        </p:nvSpPr>
        <p:spPr>
          <a:xfrm>
            <a:off x="5148064" y="1203598"/>
            <a:ext cx="3888432" cy="2862322"/>
          </a:xfrm>
          <a:prstGeom prst="rect">
            <a:avLst/>
          </a:prstGeom>
          <a:noFill/>
        </p:spPr>
        <p:txBody>
          <a:bodyPr wrap="square">
            <a:spAutoFit/>
          </a:bodyPr>
          <a:lstStyle/>
          <a:p>
            <a:r>
              <a:rPr lang="vi-VN" b="0" i="0">
                <a:effectLst/>
                <a:latin typeface="Encode Sans"/>
              </a:rPr>
              <a:t>N</a:t>
            </a:r>
            <a:r>
              <a:rPr lang="en-US" b="0" i="0">
                <a:effectLst/>
                <a:latin typeface="Encode Sans"/>
              </a:rPr>
              <a:t>iu-tơn</a:t>
            </a:r>
            <a:r>
              <a:rPr lang="vi-VN" b="0" i="0">
                <a:effectLst/>
                <a:latin typeface="Encode Sans"/>
              </a:rPr>
              <a:t> trông thấy quả táo rụng từ trên cây xuống</a:t>
            </a:r>
            <a:r>
              <a:rPr lang="en-US" b="0" i="0">
                <a:effectLst/>
                <a:latin typeface="Encode Sans"/>
              </a:rPr>
              <a:t> </a:t>
            </a:r>
            <a:r>
              <a:rPr lang="vi-VN" b="0" i="0">
                <a:effectLst/>
                <a:latin typeface="Encode Sans"/>
              </a:rPr>
              <a:t>liền nghĩ đến những nguyên nhân về sự rơi của các vật và tìm ra sức hút của quả đất.</a:t>
            </a:r>
            <a:r>
              <a:rPr lang="en-US" b="0" i="0">
                <a:effectLst/>
                <a:latin typeface="Encode Sans"/>
              </a:rPr>
              <a:t> </a:t>
            </a:r>
            <a:r>
              <a:rPr lang="vi-VN" b="0" i="0">
                <a:effectLst/>
                <a:latin typeface="Encode Sans"/>
              </a:rPr>
              <a:t>Mọi vật trên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đều chịu sức hút của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Nói một cách khác là vạn vật trong vũ trụ đều có lực hấp dẫn lẫn nhau, vì có loại lực hấp dẫn này mà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răng mới quay quanh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mới quay quanh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rời.</a:t>
            </a:r>
            <a:endParaRPr lang="vi-V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36835"/>
          </a:xfrm>
          <a:prstGeom prst="rect">
            <a:avLst/>
          </a:prstGeom>
        </p:spPr>
      </p:pic>
      <p:sp>
        <p:nvSpPr>
          <p:cNvPr id="4" name="Hộp Văn bản 3"/>
          <p:cNvSpPr txBox="1"/>
          <p:nvPr/>
        </p:nvSpPr>
        <p:spPr>
          <a:xfrm>
            <a:off x="323529" y="3219822"/>
            <a:ext cx="8640960" cy="922020"/>
          </a:xfrm>
          <a:prstGeom prst="rect">
            <a:avLst/>
          </a:prstGeom>
          <a:noFill/>
        </p:spPr>
        <p:txBody>
          <a:bodyPr wrap="square" rtlCol="0">
            <a:spAutoFit/>
          </a:bodyPr>
          <a:lstStyle/>
          <a:p>
            <a:r>
              <a:rPr lang="en-US"/>
              <a:t>Khi quan sát chiếc thuyền buồm từ xa đi vào bờ, ta có thể thấy rõ con thuyền đang tiến lại từ xa đến gần ở điểm nhìn B. Bởi Trái Đất hình cầu, mặt nước biển là đường cong nê</a:t>
            </a:r>
            <a:r>
              <a:rPr lang="vi-VN" altLang="en-US"/>
              <a:t>n</a:t>
            </a:r>
            <a:r>
              <a:rPr lang="en-US"/>
              <a:t> điểm nhìn B sẽ có tầm nhìn rộng và xa hơn điểm nhìn A.</a:t>
            </a: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843558"/>
            <a:ext cx="9217024" cy="4536154"/>
          </a:xfrm>
          <a:prstGeom prst="rect">
            <a:avLst/>
          </a:prstGeom>
        </p:spPr>
      </p:pic>
      <p:sp>
        <p:nvSpPr>
          <p:cNvPr id="4" name="Hộp Văn bản 3"/>
          <p:cNvSpPr txBox="1"/>
          <p:nvPr/>
        </p:nvSpPr>
        <p:spPr>
          <a:xfrm>
            <a:off x="35496" y="-69899"/>
            <a:ext cx="9108504" cy="769441"/>
          </a:xfrm>
          <a:prstGeom prst="rect">
            <a:avLst/>
          </a:prstGeom>
          <a:noFill/>
        </p:spPr>
        <p:txBody>
          <a:bodyPr wrap="square" rtlCol="0">
            <a:spAutoFit/>
          </a:bodyPr>
          <a:lstStyle/>
          <a:p>
            <a:r>
              <a:rPr lang="en-US" sz="2200" b="1" spc="50">
                <a:ln w="9525" cmpd="sng">
                  <a:solidFill>
                    <a:schemeClr val="accent1"/>
                  </a:solidFill>
                  <a:prstDash val="solid"/>
                </a:ln>
                <a:solidFill>
                  <a:srgbClr val="70AD47">
                    <a:tint val="1000"/>
                  </a:srgbClr>
                </a:solidFill>
                <a:effectLst>
                  <a:glow rad="38100">
                    <a:schemeClr val="accent1">
                      <a:alpha val="40000"/>
                    </a:schemeClr>
                  </a:glow>
                </a:effectLst>
              </a:rPr>
              <a:t>Bóng Trái Đất che Mặt Trăng vào đêm Nguyệt thực từ trái qua phải là hình tròn rồi khuyết dần thành hình lưỡi liềm.</a:t>
            </a:r>
            <a:endParaRPr lang="vi-VN" sz="22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Hộp Văn bản 4"/>
          <p:cNvSpPr txBox="1"/>
          <p:nvPr/>
        </p:nvSpPr>
        <p:spPr>
          <a:xfrm>
            <a:off x="1475656" y="4227934"/>
            <a:ext cx="6803466" cy="646331"/>
          </a:xfrm>
          <a:prstGeom prst="rect">
            <a:avLst/>
          </a:prstGeom>
          <a:noFill/>
        </p:spPr>
        <p:txBody>
          <a:bodyPr wrap="none" rtlCol="0">
            <a:spAutoFit/>
          </a:bodyPr>
          <a:lstStyle/>
          <a:p>
            <a:r>
              <a:rPr lang="en-US" sz="3600" b="1">
                <a:solidFill>
                  <a:schemeClr val="bg1"/>
                </a:solidFill>
              </a:rPr>
              <a:t>Kết luận: Trái Đất có dạng hình cầu</a:t>
            </a:r>
            <a:endParaRPr lang="vi-VN" sz="36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p:cNvSpPr/>
          <p:nvPr/>
        </p:nvSpPr>
        <p:spPr>
          <a:xfrm>
            <a:off x="179512" y="915566"/>
            <a:ext cx="3888432" cy="388843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4"/>
          <p:cNvSpPr/>
          <p:nvPr/>
        </p:nvSpPr>
        <p:spPr>
          <a:xfrm>
            <a:off x="179512" y="2490450"/>
            <a:ext cx="3888432" cy="864096"/>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7"/>
          <p:cNvSpPr/>
          <p:nvPr/>
        </p:nvSpPr>
        <p:spPr>
          <a:xfrm>
            <a:off x="192720" y="3003798"/>
            <a:ext cx="3870856" cy="339047"/>
          </a:xfrm>
          <a:custGeom>
            <a:avLst/>
            <a:gdLst>
              <a:gd name="connsiteX0" fmla="*/ 0 w 3870856"/>
              <a:gd name="connsiteY0" fmla="*/ 0 h 339047"/>
              <a:gd name="connsiteX1" fmla="*/ 308225 w 3870856"/>
              <a:gd name="connsiteY1" fmla="*/ 164386 h 339047"/>
              <a:gd name="connsiteX2" fmla="*/ 945222 w 3870856"/>
              <a:gd name="connsiteY2" fmla="*/ 287676 h 339047"/>
              <a:gd name="connsiteX3" fmla="*/ 1921267 w 3870856"/>
              <a:gd name="connsiteY3" fmla="*/ 339047 h 339047"/>
              <a:gd name="connsiteX4" fmla="*/ 2856216 w 3870856"/>
              <a:gd name="connsiteY4" fmla="*/ 287676 h 339047"/>
              <a:gd name="connsiteX5" fmla="*/ 3184989 w 3870856"/>
              <a:gd name="connsiteY5" fmla="*/ 226031 h 339047"/>
              <a:gd name="connsiteX6" fmla="*/ 3472665 w 3870856"/>
              <a:gd name="connsiteY6" fmla="*/ 154112 h 339047"/>
              <a:gd name="connsiteX7" fmla="*/ 3832260 w 3870856"/>
              <a:gd name="connsiteY7" fmla="*/ 30822 h 339047"/>
              <a:gd name="connsiteX8" fmla="*/ 3863083 w 3870856"/>
              <a:gd name="connsiteY8" fmla="*/ 10274 h 339047"/>
              <a:gd name="connsiteX9" fmla="*/ 3852809 w 3870856"/>
              <a:gd name="connsiteY9" fmla="*/ 0 h 33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856" h="339047">
                <a:moveTo>
                  <a:pt x="0" y="0"/>
                </a:moveTo>
                <a:cubicBezTo>
                  <a:pt x="75344" y="58220"/>
                  <a:pt x="150688" y="116440"/>
                  <a:pt x="308225" y="164386"/>
                </a:cubicBezTo>
                <a:cubicBezTo>
                  <a:pt x="465762" y="212332"/>
                  <a:pt x="676382" y="258566"/>
                  <a:pt x="945222" y="287676"/>
                </a:cubicBezTo>
                <a:cubicBezTo>
                  <a:pt x="1214062" y="316786"/>
                  <a:pt x="1602768" y="339047"/>
                  <a:pt x="1921267" y="339047"/>
                </a:cubicBezTo>
                <a:cubicBezTo>
                  <a:pt x="2239766" y="339047"/>
                  <a:pt x="2645596" y="306512"/>
                  <a:pt x="2856216" y="287676"/>
                </a:cubicBezTo>
                <a:cubicBezTo>
                  <a:pt x="3066836" y="268840"/>
                  <a:pt x="3082248" y="248292"/>
                  <a:pt x="3184989" y="226031"/>
                </a:cubicBezTo>
                <a:cubicBezTo>
                  <a:pt x="3287730" y="203770"/>
                  <a:pt x="3364786" y="186647"/>
                  <a:pt x="3472665" y="154112"/>
                </a:cubicBezTo>
                <a:cubicBezTo>
                  <a:pt x="3580544" y="121577"/>
                  <a:pt x="3767190" y="54795"/>
                  <a:pt x="3832260" y="30822"/>
                </a:cubicBezTo>
                <a:cubicBezTo>
                  <a:pt x="3897330" y="6849"/>
                  <a:pt x="3859658" y="15411"/>
                  <a:pt x="3863083" y="10274"/>
                </a:cubicBezTo>
                <a:cubicBezTo>
                  <a:pt x="3866508" y="5137"/>
                  <a:pt x="3859658" y="2568"/>
                  <a:pt x="3852809"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 name="Straight Connector 9"/>
          <p:cNvCxnSpPr/>
          <p:nvPr/>
        </p:nvCxnSpPr>
        <p:spPr>
          <a:xfrm>
            <a:off x="2136551" y="2922498"/>
            <a:ext cx="19313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2"/>
          <p:cNvCxnSpPr>
            <a:stCxn id="2" idx="0"/>
            <a:endCxn id="2" idx="4"/>
          </p:cNvCxnSpPr>
          <p:nvPr/>
        </p:nvCxnSpPr>
        <p:spPr>
          <a:xfrm>
            <a:off x="2123728" y="915566"/>
            <a:ext cx="0" cy="38884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TextBox 13"/>
          <p:cNvSpPr txBox="1"/>
          <p:nvPr/>
        </p:nvSpPr>
        <p:spPr>
          <a:xfrm>
            <a:off x="1638659" y="627534"/>
            <a:ext cx="1032655" cy="307777"/>
          </a:xfrm>
          <a:prstGeom prst="rect">
            <a:avLst/>
          </a:prstGeom>
          <a:noFill/>
        </p:spPr>
        <p:txBody>
          <a:bodyPr wrap="none" rtlCol="0">
            <a:spAutoFit/>
          </a:bodyPr>
          <a:lstStyle/>
          <a:p>
            <a:r>
              <a:rPr lang="vi-VN" sz="1400" b="1" dirty="0"/>
              <a:t>CỰC BẮC</a:t>
            </a:r>
          </a:p>
        </p:txBody>
      </p:sp>
      <p:sp>
        <p:nvSpPr>
          <p:cNvPr id="8" name="TextBox 14"/>
          <p:cNvSpPr txBox="1"/>
          <p:nvPr/>
        </p:nvSpPr>
        <p:spPr>
          <a:xfrm>
            <a:off x="1597782" y="4804115"/>
            <a:ext cx="1051891" cy="307777"/>
          </a:xfrm>
          <a:prstGeom prst="rect">
            <a:avLst/>
          </a:prstGeom>
          <a:noFill/>
        </p:spPr>
        <p:txBody>
          <a:bodyPr wrap="none" rtlCol="0">
            <a:spAutoFit/>
          </a:bodyPr>
          <a:lstStyle/>
          <a:p>
            <a:r>
              <a:rPr lang="vi-VN" sz="1400" b="1" dirty="0"/>
              <a:t>CỰC NAM</a:t>
            </a:r>
          </a:p>
        </p:txBody>
      </p:sp>
      <p:sp>
        <p:nvSpPr>
          <p:cNvPr id="9" name="TextBox 15"/>
          <p:cNvSpPr txBox="1"/>
          <p:nvPr/>
        </p:nvSpPr>
        <p:spPr>
          <a:xfrm rot="21273933">
            <a:off x="452492" y="2465909"/>
            <a:ext cx="1383204" cy="369332"/>
          </a:xfrm>
          <a:prstGeom prst="rect">
            <a:avLst/>
          </a:prstGeom>
          <a:noFill/>
        </p:spPr>
        <p:txBody>
          <a:bodyPr wrap="none" rtlCol="0">
            <a:prstTxWarp prst="textArchUp">
              <a:avLst/>
            </a:prstTxWarp>
            <a:spAutoFit/>
          </a:bodyPr>
          <a:lstStyle/>
          <a:p>
            <a:r>
              <a:rPr lang="vi-VN" dirty="0"/>
              <a:t>Xích đạo</a:t>
            </a:r>
          </a:p>
        </p:txBody>
      </p:sp>
      <p:sp>
        <p:nvSpPr>
          <p:cNvPr id="10" name="TextBox 16"/>
          <p:cNvSpPr txBox="1"/>
          <p:nvPr/>
        </p:nvSpPr>
        <p:spPr>
          <a:xfrm>
            <a:off x="2123728" y="2650575"/>
            <a:ext cx="1084580" cy="721995"/>
          </a:xfrm>
          <a:prstGeom prst="rect">
            <a:avLst/>
          </a:prstGeom>
          <a:noFill/>
        </p:spPr>
        <p:txBody>
          <a:bodyPr wrap="none" rtlCol="0">
            <a:spAutoFit/>
          </a:bodyPr>
          <a:lstStyle/>
          <a:p>
            <a:pPr>
              <a:spcAft>
                <a:spcPts val="600"/>
              </a:spcAft>
            </a:pPr>
            <a:r>
              <a:rPr lang="vi-VN" dirty="0"/>
              <a:t>6378 km</a:t>
            </a:r>
          </a:p>
          <a:p>
            <a:pPr>
              <a:spcAft>
                <a:spcPts val="600"/>
              </a:spcAft>
            </a:pPr>
            <a:r>
              <a:rPr lang="vi-VN" dirty="0"/>
              <a:t>Bán kính</a:t>
            </a:r>
          </a:p>
        </p:txBody>
      </p:sp>
      <p:sp>
        <p:nvSpPr>
          <p:cNvPr id="11" name="Rectangle 1"/>
          <p:cNvSpPr/>
          <p:nvPr/>
        </p:nvSpPr>
        <p:spPr>
          <a:xfrm>
            <a:off x="2681696" y="51470"/>
            <a:ext cx="3330464"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B. Kích thước Trái Đất</a:t>
            </a:r>
            <a:endPar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Hộp Văn bản 11"/>
          <p:cNvSpPr txBox="1"/>
          <p:nvPr/>
        </p:nvSpPr>
        <p:spPr>
          <a:xfrm>
            <a:off x="4210882" y="1352838"/>
            <a:ext cx="4156587" cy="1938992"/>
          </a:xfrm>
          <a:prstGeom prst="rect">
            <a:avLst/>
          </a:prstGeom>
          <a:noFill/>
        </p:spPr>
        <p:txBody>
          <a:bodyPr wrap="none" rtlCol="0">
            <a:spAutoFit/>
          </a:bodyPr>
          <a:lstStyle/>
          <a:p>
            <a:pPr marL="285750" indent="-285750">
              <a:buFontTx/>
              <a:buChar char="-"/>
            </a:pPr>
            <a:r>
              <a:rPr lang="en-US" sz="2000" b="1" dirty="0" err="1"/>
              <a:t>Bán</a:t>
            </a:r>
            <a:r>
              <a:rPr lang="en-US" sz="2000" b="1" dirty="0"/>
              <a:t> </a:t>
            </a:r>
            <a:r>
              <a:rPr lang="en-US" sz="2000" b="1" dirty="0" err="1"/>
              <a:t>kính</a:t>
            </a:r>
            <a:r>
              <a:rPr lang="en-US" sz="2000" b="1" dirty="0"/>
              <a:t> </a:t>
            </a:r>
            <a:r>
              <a:rPr lang="en-US" sz="2000" b="1" dirty="0" err="1"/>
              <a:t>đường</a:t>
            </a:r>
            <a:r>
              <a:rPr lang="en-US" sz="2000" b="1" dirty="0"/>
              <a:t> </a:t>
            </a:r>
            <a:r>
              <a:rPr lang="en-US" sz="2000" b="1" dirty="0" err="1"/>
              <a:t>Xích</a:t>
            </a:r>
            <a:r>
              <a:rPr lang="en-US" sz="2000" b="1" dirty="0"/>
              <a:t> </a:t>
            </a:r>
            <a:r>
              <a:rPr lang="en-US" sz="2000" b="1" dirty="0" err="1" smtClean="0"/>
              <a:t>đạo</a:t>
            </a:r>
            <a:r>
              <a:rPr lang="en-US" sz="2000" b="1" dirty="0" smtClean="0"/>
              <a:t>: </a:t>
            </a:r>
            <a:endParaRPr lang="en-US" sz="2000" b="1" dirty="0"/>
          </a:p>
          <a:p>
            <a:r>
              <a:rPr lang="en-US" sz="2000" b="1" dirty="0"/>
              <a:t>                                    </a:t>
            </a:r>
            <a:r>
              <a:rPr lang="en-US" sz="2000" b="1" dirty="0">
                <a:solidFill>
                  <a:srgbClr val="0070C0"/>
                </a:solidFill>
              </a:rPr>
              <a:t>637</a:t>
            </a:r>
            <a:r>
              <a:rPr lang="vi-VN" altLang="en-US" sz="2000" b="1" dirty="0">
                <a:solidFill>
                  <a:srgbClr val="0070C0"/>
                </a:solidFill>
              </a:rPr>
              <a:t>8</a:t>
            </a:r>
            <a:r>
              <a:rPr lang="en-US" sz="2000" b="1" dirty="0">
                <a:solidFill>
                  <a:srgbClr val="0070C0"/>
                </a:solidFill>
              </a:rPr>
              <a:t> km</a:t>
            </a:r>
          </a:p>
          <a:p>
            <a:pPr marL="285750" indent="-285750">
              <a:buFontTx/>
              <a:buChar char="-"/>
            </a:pPr>
            <a:r>
              <a:rPr lang="en-US" sz="2000" b="1" dirty="0" err="1" smtClean="0"/>
              <a:t>Đường</a:t>
            </a:r>
            <a:r>
              <a:rPr lang="en-US" sz="2000" b="1" dirty="0" smtClean="0"/>
              <a:t> </a:t>
            </a:r>
            <a:r>
              <a:rPr lang="en-US" sz="2000" b="1" dirty="0" err="1"/>
              <a:t>Xích</a:t>
            </a:r>
            <a:r>
              <a:rPr lang="en-US" sz="2000" b="1" dirty="0"/>
              <a:t> </a:t>
            </a:r>
            <a:r>
              <a:rPr lang="en-US" sz="2000" b="1" dirty="0" err="1" smtClean="0"/>
              <a:t>đạo</a:t>
            </a:r>
            <a:r>
              <a:rPr lang="en-US" sz="2000" b="1" dirty="0" smtClean="0"/>
              <a:t>: </a:t>
            </a:r>
            <a:endParaRPr lang="en-US" sz="2000" b="1" dirty="0"/>
          </a:p>
          <a:p>
            <a:r>
              <a:rPr lang="en-US" sz="2000" b="1" dirty="0"/>
              <a:t>                                    </a:t>
            </a:r>
            <a:r>
              <a:rPr lang="en-US" sz="2000" b="1" dirty="0">
                <a:solidFill>
                  <a:srgbClr val="0070C0"/>
                </a:solidFill>
              </a:rPr>
              <a:t>40.076 km</a:t>
            </a:r>
          </a:p>
          <a:p>
            <a:pPr marL="285750" indent="-285750">
              <a:buFontTx/>
              <a:buChar char="-"/>
            </a:pPr>
            <a:r>
              <a:rPr lang="en-US" sz="2000" b="1" dirty="0" err="1"/>
              <a:t>Diện</a:t>
            </a:r>
            <a:r>
              <a:rPr lang="en-US" sz="2000" b="1" dirty="0"/>
              <a:t> </a:t>
            </a:r>
            <a:r>
              <a:rPr lang="en-US" sz="2000" b="1" dirty="0" err="1"/>
              <a:t>tích</a:t>
            </a:r>
            <a:r>
              <a:rPr lang="en-US" sz="2000" b="1" dirty="0"/>
              <a:t> </a:t>
            </a:r>
            <a:r>
              <a:rPr lang="en-US" sz="2000" b="1" dirty="0" err="1"/>
              <a:t>bề</a:t>
            </a:r>
            <a:r>
              <a:rPr lang="en-US" sz="2000" b="1" dirty="0"/>
              <a:t> </a:t>
            </a:r>
            <a:r>
              <a:rPr lang="en-US" sz="2000" b="1" dirty="0" err="1"/>
              <a:t>mặt</a:t>
            </a:r>
            <a:r>
              <a:rPr lang="en-US" sz="2000" b="1" dirty="0"/>
              <a:t> </a:t>
            </a:r>
            <a:r>
              <a:rPr lang="en-US" sz="2000" b="1" dirty="0" err="1"/>
              <a:t>của</a:t>
            </a:r>
            <a:r>
              <a:rPr lang="en-US" sz="2000" b="1" dirty="0"/>
              <a:t> </a:t>
            </a:r>
            <a:r>
              <a:rPr lang="en-US" sz="2000" b="1" dirty="0" err="1"/>
              <a:t>Trái</a:t>
            </a:r>
            <a:r>
              <a:rPr lang="en-US" sz="2000" b="1" dirty="0"/>
              <a:t> </a:t>
            </a:r>
            <a:r>
              <a:rPr lang="en-US" sz="2000" b="1" dirty="0" err="1"/>
              <a:t>Đất</a:t>
            </a:r>
            <a:r>
              <a:rPr lang="en-US" sz="2000" b="1" dirty="0"/>
              <a:t>: </a:t>
            </a:r>
          </a:p>
          <a:p>
            <a:r>
              <a:rPr lang="en-US" sz="2000" b="1" dirty="0"/>
              <a:t>                                    </a:t>
            </a:r>
            <a:r>
              <a:rPr lang="en-US" sz="2000" b="1" dirty="0">
                <a:solidFill>
                  <a:srgbClr val="0070C0"/>
                </a:solidFill>
              </a:rPr>
              <a:t>510.100.000 km</a:t>
            </a:r>
            <a:r>
              <a:rPr lang="en-US" sz="2000" b="1" baseline="30000" dirty="0">
                <a:solidFill>
                  <a:srgbClr val="0070C0"/>
                </a:solidFill>
              </a:rPr>
              <a:t>2</a:t>
            </a:r>
            <a:endParaRPr lang="vi-VN" sz="20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968552" cy="359981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en-US" sz="2400" b="0" i="0" u="none" strike="noStrike">
                <a:solidFill>
                  <a:srgbClr val="000000"/>
                </a:solidFill>
                <a:effectLst/>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dạng hình cầu.</a:t>
            </a:r>
            <a:endParaRPr lang="en-US" sz="3600" b="0">
              <a:solidFill>
                <a:srgbClr val="000000"/>
              </a:solidFill>
              <a:effectLst/>
              <a:latin typeface="Times New Roman" panose="02020603050405020304" pitchFamily="18" charset="0"/>
            </a:endParaRPr>
          </a:p>
          <a:p>
            <a:pPr algn="just" rtl="0">
              <a:spcBef>
                <a:spcPts val="0"/>
              </a:spcBef>
              <a:spcAft>
                <a:spcPts val="0"/>
              </a:spcAft>
            </a:pPr>
            <a:r>
              <a:rPr lang="en-US" sz="2400">
                <a:solidFill>
                  <a:srgbClr val="000000"/>
                </a:solidFill>
                <a:latin typeface="Times New Roman" panose="02020603050405020304" pitchFamily="18" charset="0"/>
              </a:rPr>
              <a:t>- </a:t>
            </a:r>
            <a:r>
              <a:rPr lang="vi-VN" altLang="en-US" sz="2400">
                <a:solidFill>
                  <a:srgbClr val="000000"/>
                </a:solidFill>
                <a:latin typeface="Times New Roman" panose="02020603050405020304" pitchFamily="18" charset="0"/>
              </a:rPr>
              <a:t>Kích thước:</a:t>
            </a:r>
          </a:p>
          <a:p>
            <a:pPr algn="just" rtl="0">
              <a:spcBef>
                <a:spcPts val="0"/>
              </a:spcBef>
              <a:spcAft>
                <a:spcPts val="0"/>
              </a:spcAft>
            </a:pPr>
            <a:r>
              <a:rPr lang="vi-VN" altLang="en-US" sz="2400">
                <a:solidFill>
                  <a:srgbClr val="000000"/>
                </a:solidFill>
                <a:latin typeface="Times New Roman" panose="02020603050405020304" pitchFamily="18" charset="0"/>
              </a:rPr>
              <a:t>+ B</a:t>
            </a:r>
            <a:r>
              <a:rPr lang="vi-VN" sz="2400" b="0" i="0" u="none" strike="noStrike">
                <a:solidFill>
                  <a:srgbClr val="000000"/>
                </a:solidFill>
                <a:effectLst/>
                <a:latin typeface="Times New Roman" panose="02020603050405020304" pitchFamily="18" charset="0"/>
              </a:rPr>
              <a:t>án kính: 6 378 km.</a:t>
            </a: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 Đường xích đạo: 40 076 km </a:t>
            </a: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 Diện tích: Hơn 510 triệu km</a:t>
            </a:r>
            <a:r>
              <a:rPr lang="vi-VN" sz="2400" b="0" i="0" u="none" strike="noStrike" baseline="30000">
                <a:solidFill>
                  <a:srgbClr val="000000"/>
                </a:solidFill>
                <a:effectLst/>
                <a:latin typeface="Times New Roman" panose="02020603050405020304" pitchFamily="18" charset="0"/>
              </a:rPr>
              <a:t>2</a:t>
            </a:r>
            <a:r>
              <a:rPr lang="vi-VN" sz="2400" b="0" i="0" u="none" strike="noStrike">
                <a:solidFill>
                  <a:srgbClr val="000000"/>
                </a:solidFill>
                <a:effectLst/>
                <a:latin typeface="Times New Roman" panose="02020603050405020304" pitchFamily="18" charset="0"/>
              </a:rPr>
              <a:t>. </a:t>
            </a:r>
            <a:endParaRPr lang="en-US" sz="3600"/>
          </a:p>
          <a:p>
            <a:pPr algn="just" rtl="0">
              <a:spcBef>
                <a:spcPts val="0"/>
              </a:spcBef>
              <a:spcAft>
                <a:spcPts val="0"/>
              </a:spcAft>
            </a:pPr>
            <a:r>
              <a:rPr lang="en-US" sz="3600" b="0" i="0" u="none" strike="noStrike">
                <a:solidFill>
                  <a:srgbClr val="000000"/>
                </a:solidFill>
                <a:effectLst/>
                <a:latin typeface="Times New Roman" panose="02020603050405020304" pitchFamily="18" charset="0"/>
                <a:sym typeface="Wingdings" panose="05000000000000000000" pitchFamily="2" charset="2"/>
              </a:rPr>
              <a:t></a:t>
            </a:r>
            <a:r>
              <a:rPr lang="vi-VN" sz="2400" b="0" i="0" u="none" strike="noStrike">
                <a:solidFill>
                  <a:srgbClr val="000000"/>
                </a:solidFill>
                <a:effectLst/>
                <a:latin typeface="Times New Roman" panose="02020603050405020304" pitchFamily="18" charset="0"/>
              </a:rPr>
              <a:t> Nhờ có kích thước và khối lượng đủ lớn, Trái Đất đã tạo ra lực hút giữ được các chất khí làm thành lớp vỏ khí bảo vệ mình.</a:t>
            </a:r>
            <a:endParaRPr lang="vi-VN" sz="3600" b="1" dirty="0">
              <a:latin typeface="+mj-lt"/>
            </a:endParaRPr>
          </a:p>
        </p:txBody>
      </p:sp>
      <p:sp>
        <p:nvSpPr>
          <p:cNvPr id="3" name="Rectangle 2"/>
          <p:cNvSpPr/>
          <p:nvPr/>
        </p:nvSpPr>
        <p:spPr>
          <a:xfrm>
            <a:off x="1331640" y="68216"/>
            <a:ext cx="6050439" cy="523220"/>
          </a:xfrm>
          <a:prstGeom prst="rect">
            <a:avLst/>
          </a:prstGeom>
        </p:spPr>
        <p:txBody>
          <a:bodyPr wrap="none">
            <a:spAutoFit/>
          </a:bodyPr>
          <a:lstStyle/>
          <a:p>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II</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 dạng và kích thước của Trái Đất</a:t>
            </a:r>
            <a:endPar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p:cNvSpPr txBox="1"/>
          <p:nvPr/>
        </p:nvSpPr>
        <p:spPr>
          <a:xfrm>
            <a:off x="3809213" y="1851670"/>
            <a:ext cx="4075155"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LUYỆN TẬP</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0538"/>
            <a:ext cx="9180512" cy="5164038"/>
          </a:xfrm>
          <a:prstGeom prst="rect">
            <a:avLst/>
          </a:prstGeom>
        </p:spPr>
      </p:pic>
      <p:pic>
        <p:nvPicPr>
          <p:cNvPr id="2050" name="Picture 2" descr="C:\Users\ADMIN\Desktop\logo-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9033"/>
            <a:ext cx="1474118" cy="1170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91155" y="1275606"/>
            <a:ext cx="5545341" cy="36009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vi-VN" sz="2800" b="1" cap="none" spc="0" dirty="0" smtClean="0">
                <a:solidFill>
                  <a:srgbClr val="FF0000"/>
                </a:solidFill>
                <a:effectLst/>
                <a:latin typeface="+mj-lt"/>
              </a:rPr>
              <a:t>Chương 2: TRÁI ĐẤT - HÀNH TINH CỦA MẶT TRỜI</a:t>
            </a:r>
          </a:p>
          <a:p>
            <a:pPr algn="ctr"/>
            <a:r>
              <a:rPr lang="vi-VN" sz="2800" b="1" u="sng" cap="none" spc="0" dirty="0" smtClean="0">
                <a:solidFill>
                  <a:schemeClr val="accent3"/>
                </a:solidFill>
                <a:effectLst/>
                <a:latin typeface="+mj-lt"/>
              </a:rPr>
              <a:t>Tiết 8- Bài </a:t>
            </a:r>
            <a:r>
              <a:rPr lang="vi-VN" sz="2800" b="1" u="sng" cap="none" spc="0" dirty="0">
                <a:solidFill>
                  <a:schemeClr val="accent3"/>
                </a:solidFill>
                <a:effectLst/>
                <a:latin typeface="+mj-lt"/>
              </a:rPr>
              <a:t>5: </a:t>
            </a:r>
          </a:p>
          <a:p>
            <a:pPr algn="ctr"/>
            <a:r>
              <a:rPr lang="vi-VN" sz="3600" b="1" cap="none" spc="0" dirty="0" smtClean="0">
                <a:solidFill>
                  <a:schemeClr val="accent3"/>
                </a:solidFill>
                <a:effectLst/>
                <a:latin typeface="+mj-lt"/>
              </a:rPr>
              <a:t>VỊ TRÍ TRÁI ĐẤT TRONG HỆ MẶT TRỜI. HÌNH DẠNG, KÍCH THƯỚC CỦA TRÁI ĐẤT</a:t>
            </a:r>
            <a:endParaRPr lang="en-US" sz="3600" b="1" cap="none" spc="0" dirty="0">
              <a:solidFill>
                <a:schemeClr val="accent3"/>
              </a:solidFill>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p:cNvSpPr txBox="1"/>
          <p:nvPr/>
        </p:nvSpPr>
        <p:spPr>
          <a:xfrm>
            <a:off x="3635896" y="1094422"/>
            <a:ext cx="5328592" cy="295465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1: Trong hệ Mặt Trời, hành tinh nào sau đây xa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Hải Vương tinh.</a:t>
            </a:r>
            <a:endParaRPr lang="vi-VN" sz="2800" b="0">
              <a:effectLst/>
            </a:endParaRPr>
          </a:p>
          <a:p>
            <a:endParaRPr lang="vi-VN"/>
          </a:p>
        </p:txBody>
      </p:sp>
      <p:sp>
        <p:nvSpPr>
          <p:cNvPr id="5" name="Hình Bầu dục 4"/>
          <p:cNvSpPr/>
          <p:nvPr/>
        </p:nvSpPr>
        <p:spPr>
          <a:xfrm>
            <a:off x="3635896" y="3219822"/>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p:cNvSpPr txBox="1"/>
          <p:nvPr/>
        </p:nvSpPr>
        <p:spPr>
          <a:xfrm>
            <a:off x="3707904" y="1131590"/>
            <a:ext cx="5184576"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2: Trong hệ Mặt Trời, hành tinh nào sau đây gần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Thổ tinh.</a:t>
            </a:r>
            <a:endParaRPr lang="vi-VN" sz="2800"/>
          </a:p>
        </p:txBody>
      </p:sp>
      <p:sp>
        <p:nvSpPr>
          <p:cNvPr id="4" name="Hình Bầu dục 3"/>
          <p:cNvSpPr/>
          <p:nvPr/>
        </p:nvSpPr>
        <p:spPr>
          <a:xfrm>
            <a:off x="3707904" y="329183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p:cNvSpPr txBox="1"/>
          <p:nvPr/>
        </p:nvSpPr>
        <p:spPr>
          <a:xfrm>
            <a:off x="3563888" y="1017478"/>
            <a:ext cx="540060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3: Đứng thứ năm trong hệ Mặt Trời (tính từ trong ra) và có kích thước lớn nhất là:</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Hải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Hỏa tinh.</a:t>
            </a:r>
            <a:endParaRPr lang="vi-VN" sz="2800" b="0">
              <a:effectLst/>
            </a:endParaRPr>
          </a:p>
        </p:txBody>
      </p:sp>
      <p:sp>
        <p:nvSpPr>
          <p:cNvPr id="4" name="Hình Bầu dục 3"/>
          <p:cNvSpPr/>
          <p:nvPr/>
        </p:nvSpPr>
        <p:spPr>
          <a:xfrm>
            <a:off x="3563888" y="235572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p:cNvSpPr txBox="1"/>
          <p:nvPr/>
        </p:nvSpPr>
        <p:spPr>
          <a:xfrm>
            <a:off x="3707904" y="1131590"/>
            <a:ext cx="5256584" cy="267765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rtl="0">
              <a:spcBef>
                <a:spcPts val="0"/>
              </a:spcBef>
              <a:spcAft>
                <a:spcPts val="0"/>
              </a:spcAft>
            </a:pPr>
            <a:r>
              <a:rPr lang="vi-VN" sz="2400" b="0" i="1" u="none" strike="noStrike">
                <a:solidFill>
                  <a:srgbClr val="000000"/>
                </a:solidFill>
                <a:effectLst/>
                <a:latin typeface="Times New Roman" panose="02020603050405020304" pitchFamily="18" charset="0"/>
              </a:rPr>
              <a:t>Câu 4: Đứng thứ nhất trong hệ Mặt Trời (tính từ trong ra) và có kích thước nhỏ nhất là:</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Mộc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Thủy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Kim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Thổ tinh.</a:t>
            </a:r>
            <a:endParaRPr lang="vi-VN" sz="2400" b="0">
              <a:effectLst/>
            </a:endParaRPr>
          </a:p>
        </p:txBody>
      </p:sp>
      <p:sp>
        <p:nvSpPr>
          <p:cNvPr id="4" name="Hình Bầu dục 3"/>
          <p:cNvSpPr/>
          <p:nvPr/>
        </p:nvSpPr>
        <p:spPr>
          <a:xfrm>
            <a:off x="3707904" y="2643758"/>
            <a:ext cx="3653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p:cNvSpPr txBox="1"/>
          <p:nvPr/>
        </p:nvSpPr>
        <p:spPr>
          <a:xfrm>
            <a:off x="3419872" y="123478"/>
            <a:ext cx="5472608" cy="48320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5: Nội dung nào sau đây </a:t>
            </a:r>
            <a:r>
              <a:rPr lang="vi-VN" sz="2800" b="1" i="1" u="none" strike="noStrike">
                <a:solidFill>
                  <a:srgbClr val="000000"/>
                </a:solidFill>
                <a:effectLst/>
                <a:latin typeface="Times New Roman" panose="02020603050405020304" pitchFamily="18" charset="0"/>
              </a:rPr>
              <a:t>không</a:t>
            </a:r>
            <a:r>
              <a:rPr lang="vi-VN" sz="2800" b="0" i="1" u="none" strike="noStrike">
                <a:solidFill>
                  <a:srgbClr val="000000"/>
                </a:solidFill>
                <a:effectLst/>
                <a:latin typeface="Times New Roman" panose="02020603050405020304" pitchFamily="18" charset="0"/>
              </a:rPr>
              <a:t> đúng với vị trí của Trái Đất trong hệ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Nằm ở vị trí thứ ba từ Mặt Trời trở ra.</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Nằm ở vị trí thứ ba từ ngoài trở vào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Khoảng cách đến Mặt Trời là 149,6 triệu km.</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Khoảng cách từ Mặt Trời đến Trái Đất phù hợp cho sự sống. </a:t>
            </a:r>
            <a:endParaRPr lang="vi-VN" sz="2800" b="0">
              <a:effectLst/>
            </a:endParaRPr>
          </a:p>
        </p:txBody>
      </p:sp>
      <p:sp>
        <p:nvSpPr>
          <p:cNvPr id="3" name="Hình Bầu dục 2"/>
          <p:cNvSpPr/>
          <p:nvPr/>
        </p:nvSpPr>
        <p:spPr>
          <a:xfrm>
            <a:off x="3419872" y="228371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a:stretch>
        </a:blipFill>
        <a:effectLst/>
      </p:bgPr>
    </p:bg>
    <p:spTree>
      <p:nvGrpSpPr>
        <p:cNvPr id="1" name=""/>
        <p:cNvGrpSpPr/>
        <p:nvPr/>
      </p:nvGrpSpPr>
      <p:grpSpPr>
        <a:xfrm>
          <a:off x="0" y="0"/>
          <a:ext cx="0" cy="0"/>
          <a:chOff x="0" y="0"/>
          <a:chExt cx="0" cy="0"/>
        </a:xfrm>
      </p:grpSpPr>
      <p:sp>
        <p:nvSpPr>
          <p:cNvPr id="3" name="Hộp Văn bản 2"/>
          <p:cNvSpPr txBox="1"/>
          <p:nvPr/>
        </p:nvSpPr>
        <p:spPr>
          <a:xfrm>
            <a:off x="3635896" y="1059582"/>
            <a:ext cx="5220072" cy="2800767"/>
          </a:xfrm>
          <a:prstGeom prst="rect">
            <a:avLst/>
          </a:prstGeom>
          <a:noFill/>
        </p:spPr>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6: Trái Đất có dạng hình gì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Tròn.</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Cầu.</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Elip.</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Vuông.</a:t>
            </a:r>
            <a:endParaRPr lang="vi-VN" sz="2800" b="0">
              <a:effectLst/>
            </a:endParaRPr>
          </a:p>
          <a:p>
            <a:r>
              <a:rPr lang="vi-VN"/>
              <a:t/>
            </a:r>
            <a:br>
              <a:rPr lang="vi-VN"/>
            </a:br>
            <a:endParaRPr lang="vi-VN"/>
          </a:p>
        </p:txBody>
      </p:sp>
      <p:sp>
        <p:nvSpPr>
          <p:cNvPr id="4" name="Hình Bầu dục 3"/>
          <p:cNvSpPr/>
          <p:nvPr/>
        </p:nvSpPr>
        <p:spPr>
          <a:xfrm>
            <a:off x="3635896" y="192367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Hộp Văn bản 3"/>
          <p:cNvSpPr txBox="1"/>
          <p:nvPr/>
        </p:nvSpPr>
        <p:spPr>
          <a:xfrm>
            <a:off x="2411760" y="1203598"/>
            <a:ext cx="6246440" cy="3107690"/>
          </a:xfrm>
          <a:prstGeom prst="rect">
            <a:avLst/>
          </a:prstGeom>
          <a:noFill/>
        </p:spPr>
        <p:txBody>
          <a:bodyPr wrap="square">
            <a:spAutoFit/>
          </a:bodyPr>
          <a:lstStyle/>
          <a:p>
            <a:pPr algn="just" rtl="0">
              <a:spcBef>
                <a:spcPts val="0"/>
              </a:spcBef>
              <a:spcAft>
                <a:spcPts val="0"/>
              </a:spcAft>
            </a:pPr>
            <a:r>
              <a:rPr lang="vi-VN" sz="3200" b="0" i="1" u="none" strike="noStrike">
                <a:solidFill>
                  <a:srgbClr val="000000"/>
                </a:solidFill>
                <a:effectLst/>
                <a:latin typeface="Times New Roman" panose="02020603050405020304" pitchFamily="18" charset="0"/>
              </a:rPr>
              <a:t>Câu 7: Bán kính của Trái Đất là:</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A. 6 378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B. 40 076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C. 510 triệu km</a:t>
            </a:r>
            <a:r>
              <a:rPr lang="vi-VN" sz="3200" b="0" i="0" u="none" strike="noStrike" baseline="30000">
                <a:solidFill>
                  <a:srgbClr val="000000"/>
                </a:solidFill>
                <a:effectLst/>
                <a:latin typeface="Times New Roman" panose="02020603050405020304" pitchFamily="18" charset="0"/>
              </a:rPr>
              <a:t>2</a:t>
            </a:r>
            <a:r>
              <a:rPr lang="vi-VN" sz="3200" b="0" i="0" u="none" strike="noStrike">
                <a:solidFill>
                  <a:srgbClr val="000000"/>
                </a:solidFill>
                <a:effectLst/>
                <a:latin typeface="Times New Roman" panose="02020603050405020304" pitchFamily="18" charset="0"/>
              </a:rPr>
              <a:t>.</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D. 149,6 triệu km.</a:t>
            </a:r>
            <a:endParaRPr lang="vi-VN" sz="3200" b="0">
              <a:effectLst/>
            </a:endParaRPr>
          </a:p>
          <a:p>
            <a:r>
              <a:rPr lang="vi-VN"/>
              <a:t/>
            </a:r>
            <a:br>
              <a:rPr lang="vi-VN"/>
            </a:br>
            <a:endParaRPr lang="vi-VN"/>
          </a:p>
        </p:txBody>
      </p:sp>
      <p:sp>
        <p:nvSpPr>
          <p:cNvPr id="5" name="Hình Bầu dục 4"/>
          <p:cNvSpPr/>
          <p:nvPr/>
        </p:nvSpPr>
        <p:spPr>
          <a:xfrm>
            <a:off x="2339752" y="1707654"/>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5000" r="-14000" b="-3000"/>
          </a:stretch>
        </a:blipFill>
        <a:effectLst/>
      </p:bgPr>
    </p:bg>
    <p:spTree>
      <p:nvGrpSpPr>
        <p:cNvPr id="1" name=""/>
        <p:cNvGrpSpPr/>
        <p:nvPr/>
      </p:nvGrpSpPr>
      <p:grpSpPr>
        <a:xfrm>
          <a:off x="0" y="0"/>
          <a:ext cx="0" cy="0"/>
          <a:chOff x="0" y="0"/>
          <a:chExt cx="0" cy="0"/>
        </a:xfrm>
      </p:grpSpPr>
      <p:sp>
        <p:nvSpPr>
          <p:cNvPr id="3" name="Hộp Văn bản 2"/>
          <p:cNvSpPr txBox="1"/>
          <p:nvPr/>
        </p:nvSpPr>
        <p:spPr>
          <a:xfrm>
            <a:off x="755576" y="483518"/>
            <a:ext cx="7416824" cy="3046988"/>
          </a:xfrm>
          <a:prstGeom prst="rect">
            <a:avLst/>
          </a:prstGeom>
          <a:noFill/>
        </p:spPr>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2: Trong các câu sau, câu nào đúng, câu nào sai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Mặt Trời là một hệ hành tinh, gồm nhiều thiên thể.</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Hệ Mặt Trời là một hệ sao, với nhiều sao có khả năng tự phát sáng.</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Hệ Mặt Trời là một hệ sao trong dải Ngân Hà, có tám hành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Mặt Trời là một ngôi sao tự phát ra ánh sáng nằm trong hệ Mặt Trời.</a:t>
            </a:r>
            <a:endParaRPr lang="vi-VN"/>
          </a:p>
        </p:txBody>
      </p:sp>
      <p:sp>
        <p:nvSpPr>
          <p:cNvPr id="4" name="Hình chữ nhật: Góc vát 3"/>
          <p:cNvSpPr/>
          <p:nvPr/>
        </p:nvSpPr>
        <p:spPr>
          <a:xfrm>
            <a:off x="7524328" y="8435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5" name="Hình chữ nhật: Góc vát 4"/>
          <p:cNvSpPr/>
          <p:nvPr/>
        </p:nvSpPr>
        <p:spPr>
          <a:xfrm>
            <a:off x="2195736" y="15841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6" name="Hình chữ nhật: Góc vát 5"/>
          <p:cNvSpPr/>
          <p:nvPr/>
        </p:nvSpPr>
        <p:spPr>
          <a:xfrm>
            <a:off x="2163447" y="234130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
        <p:nvSpPr>
          <p:cNvPr id="7" name="Hình chữ nhật: Góc vát 6"/>
          <p:cNvSpPr/>
          <p:nvPr/>
        </p:nvSpPr>
        <p:spPr>
          <a:xfrm>
            <a:off x="2411760" y="3090884"/>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33000"/>
          </a:stretch>
        </a:blipFill>
        <a:effectLst/>
      </p:bgPr>
    </p:bg>
    <p:spTree>
      <p:nvGrpSpPr>
        <p:cNvPr id="1" name=""/>
        <p:cNvGrpSpPr/>
        <p:nvPr/>
      </p:nvGrpSpPr>
      <p:grpSpPr>
        <a:xfrm>
          <a:off x="0" y="0"/>
          <a:ext cx="0" cy="0"/>
          <a:chOff x="0" y="0"/>
          <a:chExt cx="0" cy="0"/>
        </a:xfrm>
      </p:grpSpPr>
      <p:sp>
        <p:nvSpPr>
          <p:cNvPr id="5" name="Hộp Văn bản 4"/>
          <p:cNvSpPr txBox="1"/>
          <p:nvPr/>
        </p:nvSpPr>
        <p:spPr>
          <a:xfrm>
            <a:off x="395536" y="123478"/>
            <a:ext cx="864096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3: Để thuyết phục người khác rằng: Trái Đất có dạng hình khối cầu, em có thể sử dụng các dẫn chứng nào sau đây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Ảnh chụp Trái Đất từ vệ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Bóng Trái Đất che Mặt Trăng vào đêm nguyệt thực.</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Sơ đồ hệ Mặt Trời trong SGK.</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Sự tích bánh chưng, bánh giầy. </a:t>
            </a:r>
            <a:endParaRPr lang="vi-VN" sz="2400"/>
          </a:p>
        </p:txBody>
      </p:sp>
      <p:sp>
        <p:nvSpPr>
          <p:cNvPr id="6" name="Hình Bầu dục 5"/>
          <p:cNvSpPr/>
          <p:nvPr/>
        </p:nvSpPr>
        <p:spPr>
          <a:xfrm>
            <a:off x="395536" y="843558"/>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p:cNvSpPr/>
          <p:nvPr/>
        </p:nvSpPr>
        <p:spPr>
          <a:xfrm>
            <a:off x="381454" y="127560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p:cNvSpPr txBox="1"/>
          <p:nvPr/>
        </p:nvSpPr>
        <p:spPr>
          <a:xfrm>
            <a:off x="3809213" y="1851670"/>
            <a:ext cx="3950120"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VẬN DỤNG</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2"/>
          <p:cNvGrpSpPr/>
          <p:nvPr/>
        </p:nvGrpSpPr>
        <p:grpSpPr bwMode="auto">
          <a:xfrm>
            <a:off x="2057401" y="-92546"/>
            <a:ext cx="7086599" cy="5367128"/>
            <a:chOff x="1365362" y="3004323"/>
            <a:chExt cx="6310086" cy="3552599"/>
          </a:xfrm>
        </p:grpSpPr>
        <p:grpSp>
          <p:nvGrpSpPr>
            <p:cNvPr id="3" name="Group 46"/>
            <p:cNvGrpSpPr/>
            <p:nvPr/>
          </p:nvGrpSpPr>
          <p:grpSpPr bwMode="auto">
            <a:xfrm>
              <a:off x="1365362" y="3004323"/>
              <a:ext cx="6310086" cy="1748660"/>
              <a:chOff x="1728357" y="1304449"/>
              <a:chExt cx="5477985" cy="1518067"/>
            </a:xfrm>
          </p:grpSpPr>
          <p:grpSp>
            <p:nvGrpSpPr>
              <p:cNvPr id="13" name="Group 49"/>
              <p:cNvGrpSpPr/>
              <p:nvPr/>
            </p:nvGrpSpPr>
            <p:grpSpPr bwMode="auto">
              <a:xfrm>
                <a:off x="1803761" y="1455304"/>
                <a:ext cx="5402581" cy="1367212"/>
                <a:chOff x="1803761" y="1455304"/>
                <a:chExt cx="5402581" cy="1367212"/>
              </a:xfrm>
            </p:grpSpPr>
            <p:pic>
              <p:nvPicPr>
                <p:cNvPr id="18"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9" name="Rectangle 18"/>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2968694" y="1613781"/>
                  <a:ext cx="3829336" cy="935985"/>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Trời</a:t>
                  </a:r>
                  <a:endParaRPr lang="en-US" sz="4000" b="1" dirty="0">
                    <a:solidFill>
                      <a:srgbClr val="FF0000"/>
                    </a:solidFill>
                    <a:latin typeface="Times New Roman" panose="02020603050405020304" pitchFamily="18" charset="0"/>
                    <a:cs typeface="Times New Roman" panose="02020603050405020304" pitchFamily="18" charset="0"/>
                  </a:endParaRPr>
                </a:p>
              </p:txBody>
            </p:sp>
          </p:grpSp>
          <p:grpSp>
            <p:nvGrpSpPr>
              <p:cNvPr id="14" name="Group 50"/>
              <p:cNvGrpSpPr/>
              <p:nvPr/>
            </p:nvGrpSpPr>
            <p:grpSpPr bwMode="auto">
              <a:xfrm>
                <a:off x="1728357" y="1304449"/>
                <a:ext cx="2001385" cy="1320641"/>
                <a:chOff x="1728357" y="1304449"/>
                <a:chExt cx="2001385" cy="1320641"/>
              </a:xfrm>
            </p:grpSpPr>
            <p:sp>
              <p:nvSpPr>
                <p:cNvPr id="15" name="Right Triangle 14"/>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6" name="Right Triangle 15"/>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7" name="Trapezoid 2"/>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1" fmla="*/ 0 w 1828800"/>
                    <a:gd name="connsiteY0-2" fmla="*/ 463642 h 463642"/>
                    <a:gd name="connsiteX1-3" fmla="*/ 402156 w 1828800"/>
                    <a:gd name="connsiteY1-4" fmla="*/ 0 h 463642"/>
                    <a:gd name="connsiteX2-5" fmla="*/ 1714500 w 1828800"/>
                    <a:gd name="connsiteY2-6" fmla="*/ 6442 h 463642"/>
                    <a:gd name="connsiteX3-7" fmla="*/ 1828800 w 1828800"/>
                    <a:gd name="connsiteY3-8" fmla="*/ 463642 h 463642"/>
                    <a:gd name="connsiteX4-9" fmla="*/ 0 w 1828800"/>
                    <a:gd name="connsiteY4-10" fmla="*/ 463642 h 463642"/>
                    <a:gd name="connsiteX0-11" fmla="*/ 0 w 2001385"/>
                    <a:gd name="connsiteY0-12" fmla="*/ 463642 h 463642"/>
                    <a:gd name="connsiteX1-13" fmla="*/ 402156 w 2001385"/>
                    <a:gd name="connsiteY1-14" fmla="*/ 0 h 463642"/>
                    <a:gd name="connsiteX2-15" fmla="*/ 1714500 w 2001385"/>
                    <a:gd name="connsiteY2-16" fmla="*/ 6442 h 463642"/>
                    <a:gd name="connsiteX3-17" fmla="*/ 2001385 w 2001385"/>
                    <a:gd name="connsiteY3-18" fmla="*/ 426441 h 463642"/>
                    <a:gd name="connsiteX4-19" fmla="*/ 0 w 2001385"/>
                    <a:gd name="connsiteY4-20" fmla="*/ 463642 h 463642"/>
                    <a:gd name="connsiteX0-21" fmla="*/ 0 w 2001385"/>
                    <a:gd name="connsiteY0-22" fmla="*/ 463642 h 463642"/>
                    <a:gd name="connsiteX1-23" fmla="*/ 402156 w 2001385"/>
                    <a:gd name="connsiteY1-24" fmla="*/ 0 h 463642"/>
                    <a:gd name="connsiteX2-25" fmla="*/ 1514076 w 2001385"/>
                    <a:gd name="connsiteY2-26" fmla="*/ 7706 h 463642"/>
                    <a:gd name="connsiteX3-27" fmla="*/ 2001385 w 2001385"/>
                    <a:gd name="connsiteY3-28" fmla="*/ 426441 h 463642"/>
                    <a:gd name="connsiteX4-29" fmla="*/ 0 w 2001385"/>
                    <a:gd name="connsiteY4-30" fmla="*/ 463642 h 4636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solidFill>
                        <a:srgbClr val="0070C0"/>
                      </a:solidFill>
                      <a:latin typeface="Times New Roman" panose="02020603050405020304" pitchFamily="18" charset="0"/>
                      <a:cs typeface="Times New Roman" panose="02020603050405020304" pitchFamily="18" charset="0"/>
                    </a:rPr>
                    <a:t>Phần</a:t>
                  </a:r>
                  <a:r>
                    <a:rPr lang="en-US" sz="2800" b="1" dirty="0">
                      <a:solidFill>
                        <a:srgbClr val="0070C0"/>
                      </a:solidFill>
                      <a:latin typeface="Times New Roman" panose="02020603050405020304" pitchFamily="18" charset="0"/>
                      <a:cs typeface="Times New Roman" panose="02020603050405020304" pitchFamily="18" charset="0"/>
                    </a:rPr>
                    <a:t> I</a:t>
                  </a:r>
                </a:p>
              </p:txBody>
            </p:sp>
          </p:grpSp>
        </p:grpSp>
        <p:grpSp>
          <p:nvGrpSpPr>
            <p:cNvPr id="4" name="Group 63"/>
            <p:cNvGrpSpPr/>
            <p:nvPr/>
          </p:nvGrpSpPr>
          <p:grpSpPr bwMode="auto">
            <a:xfrm>
              <a:off x="1381212" y="4808760"/>
              <a:ext cx="6294236" cy="1748162"/>
              <a:chOff x="1742117" y="1304881"/>
              <a:chExt cx="5464225" cy="1517635"/>
            </a:xfrm>
          </p:grpSpPr>
          <p:grpSp>
            <p:nvGrpSpPr>
              <p:cNvPr id="5" name="Group 67"/>
              <p:cNvGrpSpPr/>
              <p:nvPr/>
            </p:nvGrpSpPr>
            <p:grpSpPr bwMode="auto">
              <a:xfrm>
                <a:off x="1803761" y="1455127"/>
                <a:ext cx="5402581" cy="1367389"/>
                <a:chOff x="1803761" y="1455127"/>
                <a:chExt cx="5402581" cy="1367389"/>
              </a:xfrm>
            </p:grpSpPr>
            <p:pic>
              <p:nvPicPr>
                <p:cNvPr id="10"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1" name="Rectangle 10"/>
                <p:cNvSpPr/>
                <p:nvPr/>
              </p:nvSpPr>
              <p:spPr>
                <a:xfrm>
                  <a:off x="2286492" y="1455127"/>
                  <a:ext cx="464009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 name="Rectangle 11"/>
                <p:cNvSpPr/>
                <p:nvPr/>
              </p:nvSpPr>
              <p:spPr>
                <a:xfrm>
                  <a:off x="3006294" y="1561266"/>
                  <a:ext cx="3829336"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002060"/>
                      </a:solidFill>
                      <a:latin typeface="Times New Roman" panose="02020603050405020304" pitchFamily="18" charset="0"/>
                      <a:cs typeface="Times New Roman" panose="02020603050405020304" pitchFamily="18" charset="0"/>
                    </a:rPr>
                    <a:t>Hình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dạng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kích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thước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Đất</a:t>
                  </a:r>
                  <a:endParaRPr lang="en-US" sz="4000" b="1" dirty="0">
                    <a:solidFill>
                      <a:srgbClr val="002060"/>
                    </a:solidFill>
                    <a:latin typeface="Times New Roman" panose="02020603050405020304" pitchFamily="18" charset="0"/>
                    <a:cs typeface="Times New Roman" panose="02020603050405020304" pitchFamily="18" charset="0"/>
                  </a:endParaRPr>
                </a:p>
              </p:txBody>
            </p:sp>
          </p:grpSp>
          <p:grpSp>
            <p:nvGrpSpPr>
              <p:cNvPr id="6" name="Group 68"/>
              <p:cNvGrpSpPr/>
              <p:nvPr/>
            </p:nvGrpSpPr>
            <p:grpSpPr bwMode="auto">
              <a:xfrm>
                <a:off x="1742117" y="1304881"/>
                <a:ext cx="2001014" cy="1320522"/>
                <a:chOff x="1742117" y="1304881"/>
                <a:chExt cx="2001014" cy="1320522"/>
              </a:xfrm>
            </p:grpSpPr>
            <p:sp>
              <p:nvSpPr>
                <p:cNvPr id="7" name="Right Triangle 6"/>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8" name="Right Triangle 7"/>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9" name="Trapezoid 2"/>
                <p:cNvSpPr/>
                <p:nvPr/>
              </p:nvSpPr>
              <p:spPr>
                <a:xfrm rot="19191503">
                  <a:off x="1742117" y="1553342"/>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1" fmla="*/ 0 w 1828800"/>
                    <a:gd name="connsiteY0-2" fmla="*/ 463642 h 463642"/>
                    <a:gd name="connsiteX1-3" fmla="*/ 402156 w 1828800"/>
                    <a:gd name="connsiteY1-4" fmla="*/ 0 h 463642"/>
                    <a:gd name="connsiteX2-5" fmla="*/ 1714500 w 1828800"/>
                    <a:gd name="connsiteY2-6" fmla="*/ 6442 h 463642"/>
                    <a:gd name="connsiteX3-7" fmla="*/ 1828800 w 1828800"/>
                    <a:gd name="connsiteY3-8" fmla="*/ 463642 h 463642"/>
                    <a:gd name="connsiteX4-9" fmla="*/ 0 w 1828800"/>
                    <a:gd name="connsiteY4-10" fmla="*/ 463642 h 463642"/>
                    <a:gd name="connsiteX0-11" fmla="*/ 0 w 2001385"/>
                    <a:gd name="connsiteY0-12" fmla="*/ 463642 h 463642"/>
                    <a:gd name="connsiteX1-13" fmla="*/ 402156 w 2001385"/>
                    <a:gd name="connsiteY1-14" fmla="*/ 0 h 463642"/>
                    <a:gd name="connsiteX2-15" fmla="*/ 1714500 w 2001385"/>
                    <a:gd name="connsiteY2-16" fmla="*/ 6442 h 463642"/>
                    <a:gd name="connsiteX3-17" fmla="*/ 2001385 w 2001385"/>
                    <a:gd name="connsiteY3-18" fmla="*/ 426441 h 463642"/>
                    <a:gd name="connsiteX4-19" fmla="*/ 0 w 2001385"/>
                    <a:gd name="connsiteY4-20" fmla="*/ 463642 h 463642"/>
                    <a:gd name="connsiteX0-21" fmla="*/ 0 w 2001385"/>
                    <a:gd name="connsiteY0-22" fmla="*/ 463642 h 463642"/>
                    <a:gd name="connsiteX1-23" fmla="*/ 402156 w 2001385"/>
                    <a:gd name="connsiteY1-24" fmla="*/ 0 h 463642"/>
                    <a:gd name="connsiteX2-25" fmla="*/ 1514076 w 2001385"/>
                    <a:gd name="connsiteY2-26" fmla="*/ 7706 h 463642"/>
                    <a:gd name="connsiteX3-27" fmla="*/ 2001385 w 2001385"/>
                    <a:gd name="connsiteY3-28" fmla="*/ 426441 h 463642"/>
                    <a:gd name="connsiteX4-29" fmla="*/ 0 w 2001385"/>
                    <a:gd name="connsiteY4-30" fmla="*/ 463642 h 4636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0070C0"/>
                      </a:solidFill>
                      <a:latin typeface="Times New Roman" panose="02020603050405020304" pitchFamily="18" charset="0"/>
                      <a:cs typeface="Times New Roman" panose="02020603050405020304" pitchFamily="18" charset="0"/>
                    </a:rPr>
                    <a:t>Phần</a:t>
                  </a:r>
                  <a:r>
                    <a:rPr lang="en-US" sz="3200" b="1" dirty="0">
                      <a:solidFill>
                        <a:srgbClr val="0070C0"/>
                      </a:solidFill>
                      <a:latin typeface="Times New Roman" panose="02020603050405020304" pitchFamily="18" charset="0"/>
                      <a:cs typeface="Times New Roman" panose="02020603050405020304" pitchFamily="18" charset="0"/>
                    </a:rPr>
                    <a:t> II</a:t>
                  </a:r>
                </a:p>
              </p:txBody>
            </p:sp>
          </p:grpSp>
        </p:grpSp>
      </p:grpSp>
      <p:sp>
        <p:nvSpPr>
          <p:cNvPr id="21" name="Isosceles Triangle 20"/>
          <p:cNvSpPr/>
          <p:nvPr/>
        </p:nvSpPr>
        <p:spPr>
          <a:xfrm rot="10396838">
            <a:off x="266465" y="1142633"/>
            <a:ext cx="2354717" cy="3386146"/>
          </a:xfrm>
          <a:prstGeom prst="triangle">
            <a:avLst>
              <a:gd name="adj" fmla="val 477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cs typeface="Times New Roman" panose="02020603050405020304" pitchFamily="18" charset="0"/>
            </a:endParaRPr>
          </a:p>
        </p:txBody>
      </p:sp>
      <p:sp>
        <p:nvSpPr>
          <p:cNvPr id="22" name="Isosceles Triangle 21"/>
          <p:cNvSpPr/>
          <p:nvPr/>
        </p:nvSpPr>
        <p:spPr>
          <a:xfrm rot="21445776">
            <a:off x="118996" y="1184903"/>
            <a:ext cx="2406220" cy="2758265"/>
          </a:xfrm>
          <a:prstGeom prst="triangle">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CẤU TRÚC BÀI HỌC</a:t>
            </a:r>
          </a:p>
          <a:p>
            <a:pPr algn="ctr"/>
            <a:endParaRPr lang="en-US" sz="2800" dirty="0">
              <a:latin typeface="Times New Roman" panose="02020603050405020304" pitchFamily="18" charset="0"/>
              <a:cs typeface="Times New Roman" panose="02020603050405020304" pitchFamily="18" charset="0"/>
            </a:endParaRPr>
          </a:p>
          <a:p>
            <a:pPr algn="ctr"/>
            <a:endParaRPr lang="id-ID"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ộp Văn bản 3"/>
          <p:cNvSpPr txBox="1"/>
          <p:nvPr/>
        </p:nvSpPr>
        <p:spPr>
          <a:xfrm>
            <a:off x="395536" y="267494"/>
            <a:ext cx="5544616" cy="3108543"/>
          </a:xfrm>
          <a:prstGeom prst="rect">
            <a:avLst/>
          </a:prstGeom>
          <a:noFill/>
        </p:spPr>
        <p:txBody>
          <a:bodyPr wrap="square">
            <a:spAutoFit/>
          </a:bodyPr>
          <a:lstStyle/>
          <a:p>
            <a:pPr algn="just"/>
            <a:r>
              <a:rPr lang="vi-VN" sz="2800" b="1" i="1" u="none" strike="noStrike">
                <a:solidFill>
                  <a:srgbClr val="000000"/>
                </a:solidFill>
                <a:effectLst/>
                <a:latin typeface="Times New Roman" panose="02020603050405020304" pitchFamily="18" charset="0"/>
              </a:rPr>
              <a:t>Bài 1: Khi đứng ở bờ biển quan sát một con tàu từ xa vào bờ, đầu tiên ta chỉ nhìn thấy ống khói, sau đó là một phần thân tàu, cuối cùng ta mới nhìn thấy toàn bộ con tàu. Dựa vào kiến thức về hình dạng của Trái Đất để giải thích hiện tượng đó.</a:t>
            </a:r>
            <a:endParaRPr lang="vi-VN"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p:cNvSpPr txBox="1"/>
          <p:nvPr/>
        </p:nvSpPr>
        <p:spPr>
          <a:xfrm>
            <a:off x="395536" y="771550"/>
            <a:ext cx="6606480" cy="1569660"/>
          </a:xfrm>
          <a:prstGeom prst="rect">
            <a:avLst/>
          </a:prstGeom>
          <a:noFill/>
        </p:spPr>
        <p:txBody>
          <a:bodyPr wrap="square">
            <a:spAutoFit/>
          </a:bodyPr>
          <a:lstStyle/>
          <a:p>
            <a:r>
              <a:rPr lang="vi-VN" sz="3200" b="0" i="1" u="none" strike="noStrike">
                <a:solidFill>
                  <a:srgbClr val="000000"/>
                </a:solidFill>
                <a:effectLst/>
                <a:latin typeface="Times New Roman" panose="02020603050405020304" pitchFamily="18" charset="0"/>
              </a:rPr>
              <a:t>Bài 2: Tại sao người ta phải xây dựng các đài quan sát ở ven biển ? Kể tên ba đài quan sát ven biển của nước ta.</a:t>
            </a:r>
            <a:endParaRPr lang="vi-VN"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Hình ảnh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4227"/>
            <a:ext cx="4439224" cy="2407523"/>
          </a:xfrm>
          <a:prstGeom prst="rect">
            <a:avLst/>
          </a:prstGeom>
        </p:spPr>
      </p:pic>
      <p:pic>
        <p:nvPicPr>
          <p:cNvPr id="5" name="Hình ảnh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473" y="1923678"/>
            <a:ext cx="3909053" cy="2931790"/>
          </a:xfrm>
          <a:prstGeom prst="rect">
            <a:avLst/>
          </a:prstGeom>
        </p:spPr>
      </p:pic>
      <p:pic>
        <p:nvPicPr>
          <p:cNvPr id="7" name="Hình ảnh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75" y="164227"/>
            <a:ext cx="4134098" cy="2407523"/>
          </a:xfrm>
          <a:prstGeom prst="rect">
            <a:avLst/>
          </a:prstGeom>
        </p:spPr>
      </p:pic>
      <p:sp>
        <p:nvSpPr>
          <p:cNvPr id="8" name="Hộp Văn bản 7"/>
          <p:cNvSpPr txBox="1"/>
          <p:nvPr/>
        </p:nvSpPr>
        <p:spPr>
          <a:xfrm>
            <a:off x="939831" y="2566555"/>
            <a:ext cx="997389" cy="369332"/>
          </a:xfrm>
          <a:prstGeom prst="rect">
            <a:avLst/>
          </a:prstGeom>
          <a:noFill/>
        </p:spPr>
        <p:txBody>
          <a:bodyPr wrap="none" rtlCol="0">
            <a:spAutoFit/>
          </a:bodyPr>
          <a:lstStyle/>
          <a:p>
            <a:r>
              <a:rPr lang="en-US"/>
              <a:t>Đại Lãnh</a:t>
            </a:r>
            <a:endParaRPr lang="vi-VN"/>
          </a:p>
        </p:txBody>
      </p:sp>
      <p:sp>
        <p:nvSpPr>
          <p:cNvPr id="9" name="Hộp Văn bản 8"/>
          <p:cNvSpPr txBox="1"/>
          <p:nvPr/>
        </p:nvSpPr>
        <p:spPr>
          <a:xfrm>
            <a:off x="4073304" y="4796044"/>
            <a:ext cx="725520" cy="369332"/>
          </a:xfrm>
          <a:prstGeom prst="rect">
            <a:avLst/>
          </a:prstGeom>
          <a:noFill/>
        </p:spPr>
        <p:txBody>
          <a:bodyPr wrap="none" rtlCol="0">
            <a:spAutoFit/>
          </a:bodyPr>
          <a:lstStyle/>
          <a:p>
            <a:r>
              <a:rPr lang="en-US"/>
              <a:t>Kê Gà</a:t>
            </a:r>
            <a:endParaRPr lang="vi-VN"/>
          </a:p>
        </p:txBody>
      </p:sp>
      <p:sp>
        <p:nvSpPr>
          <p:cNvPr id="10" name="Hộp Văn bản 9"/>
          <p:cNvSpPr txBox="1"/>
          <p:nvPr/>
        </p:nvSpPr>
        <p:spPr>
          <a:xfrm>
            <a:off x="7048282" y="2566555"/>
            <a:ext cx="1000595" cy="369332"/>
          </a:xfrm>
          <a:prstGeom prst="rect">
            <a:avLst/>
          </a:prstGeom>
          <a:noFill/>
        </p:spPr>
        <p:txBody>
          <a:bodyPr wrap="none" rtlCol="0">
            <a:spAutoFit/>
          </a:bodyPr>
          <a:lstStyle/>
          <a:p>
            <a:r>
              <a:rPr lang="en-US"/>
              <a:t>Hòn Dáu</a:t>
            </a: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p:cNvSpPr txBox="1"/>
          <p:nvPr/>
        </p:nvSpPr>
        <p:spPr>
          <a:xfrm>
            <a:off x="107504" y="987574"/>
            <a:ext cx="4572000" cy="3046988"/>
          </a:xfrm>
          <a:prstGeom prst="rect">
            <a:avLst/>
          </a:prstGeom>
          <a:noFill/>
        </p:spPr>
        <p:txBody>
          <a:bodyPr wrap="square">
            <a:spAutoFit/>
          </a:bodyPr>
          <a:lstStyle/>
          <a:p>
            <a:pPr algn="just"/>
            <a:r>
              <a:rPr lang="vi-VN" sz="3200" b="0" i="1" u="none" strike="noStrike">
                <a:solidFill>
                  <a:srgbClr val="000000"/>
                </a:solidFill>
                <a:effectLst/>
                <a:latin typeface="Times New Roman" panose="02020603050405020304" pitchFamily="18" charset="0"/>
              </a:rPr>
              <a:t>Bài 3: Giả sử có người sinh sống ở hành tinh khác, em hãy viết một lá thư khoảng 10 dòng giới thiệu về Trái Đất của chúng ta với họ. </a:t>
            </a:r>
            <a:endParaRPr lang="vi-VN"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p:cNvSpPr txBox="1"/>
          <p:nvPr/>
        </p:nvSpPr>
        <p:spPr>
          <a:xfrm>
            <a:off x="4283968" y="1491630"/>
            <a:ext cx="3417089" cy="144655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a:solidFill>
                  <a:schemeClr val="accent4"/>
                </a:solidFill>
              </a:rPr>
              <a:t>XIN CHÀO VÀ </a:t>
            </a:r>
          </a:p>
          <a:p>
            <a:r>
              <a:rPr lang="en-US" sz="4400" b="1">
                <a:solidFill>
                  <a:schemeClr val="accent4"/>
                </a:solidFill>
              </a:rPr>
              <a:t>HẸN GẶP LẠI</a:t>
            </a:r>
            <a:endParaRPr lang="vi-VN" sz="4400" b="1">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RƯỜNG HOÀNG VIỆT\hình nền\hình nền hoạt động nhóm, khung ngộ nghĩnh\dbd45adab45b5303d6f95478e153f48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63" b="89904" l="9816" r="93661"/>
                    </a14:imgEffect>
                  </a14:imgLayer>
                </a14:imgProps>
              </a:ext>
            </a:extLst>
          </a:blip>
          <a:srcRect/>
          <a:stretch>
            <a:fillRect/>
          </a:stretch>
        </p:blipFill>
        <p:spPr bwMode="auto">
          <a:xfrm>
            <a:off x="-142005" y="411510"/>
            <a:ext cx="2655790" cy="5190792"/>
          </a:xfrm>
          <a:prstGeom prst="rect">
            <a:avLst/>
          </a:prstGeom>
          <a:noFill/>
        </p:spPr>
      </p:pic>
      <p:sp>
        <p:nvSpPr>
          <p:cNvPr id="3" name="Rectangle 2"/>
          <p:cNvSpPr/>
          <p:nvPr/>
        </p:nvSpPr>
        <p:spPr>
          <a:xfrm>
            <a:off x="251520" y="990476"/>
            <a:ext cx="1959190"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Thảo</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luận</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cặp</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đôi</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987824" y="987574"/>
            <a:ext cx="4572000" cy="3785652"/>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Thời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gian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3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Nội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dung: </a:t>
            </a:r>
            <a:r>
              <a:rPr lang="vi-VN" altLang="vi-VN" sz="40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Dựa vào H.5.1; H.5.2 và hiểu biết</a:t>
            </a:r>
            <a:r>
              <a:rPr lang="en-US" altLang="vi-VN" sz="40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hãy</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hoàn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thành</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phiếu</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số</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1</a:t>
            </a:r>
            <a:endParaRPr lang="vi-VN" sz="4000" dirty="0">
              <a:solidFill>
                <a:schemeClr val="tx1"/>
              </a:solidFill>
            </a:endParaRPr>
          </a:p>
        </p:txBody>
      </p:sp>
      <p:sp>
        <p:nvSpPr>
          <p:cNvPr id="6" name="Rectangle 5"/>
          <p:cNvSpPr/>
          <p:nvPr/>
        </p:nvSpPr>
        <p:spPr>
          <a:xfrm>
            <a:off x="91628" y="51470"/>
            <a:ext cx="4675960" cy="461665"/>
          </a:xfrm>
          <a:prstGeom prst="rect">
            <a:avLst/>
          </a:prstGeom>
        </p:spPr>
        <p:txBody>
          <a:bodyPr wrap="none">
            <a:spAutoFit/>
          </a:bodyPr>
          <a:lstStyle/>
          <a:p>
            <a:r>
              <a:rPr lang="vi-V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VỊ TRÍ CỦA TRÁI ĐẤT TRONG HỆ MẶT TRỜI 1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700301"/>
            <a:ext cx="4608512" cy="4176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VỊ TRÍ CỦA TRÁI ĐẤT TRONG HỆ MẶT TRỜI 1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15566"/>
            <a:ext cx="4499992" cy="4227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9752" y="46240"/>
            <a:ext cx="450713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THẢO LUẬN CẶP ĐÔI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0538"/>
            <a:ext cx="5775877"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1.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Khái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quát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về</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889" y="699542"/>
            <a:ext cx="4663375" cy="2266872"/>
          </a:xfrm>
          <a:prstGeom prst="rect">
            <a:avLst/>
          </a:prstGeom>
        </p:spPr>
      </p:pic>
      <p:sp>
        <p:nvSpPr>
          <p:cNvPr id="5" name="TextBox 4"/>
          <p:cNvSpPr txBox="1"/>
          <p:nvPr/>
        </p:nvSpPr>
        <p:spPr>
          <a:xfrm>
            <a:off x="0" y="2855714"/>
            <a:ext cx="9144000" cy="2308324"/>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HỆ MẶT TRỜI</a:t>
            </a:r>
          </a:p>
          <a:p>
            <a:pPr algn="just"/>
            <a:r>
              <a:rPr lang="en-US" sz="2400" b="1" dirty="0" err="1">
                <a:latin typeface="Times New Roman" panose="02020603050405020304" pitchFamily="18" charset="0"/>
                <a:cs typeface="Times New Roman" panose="02020603050405020304" pitchFamily="18" charset="0"/>
              </a:rPr>
              <a:t>Nằm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8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e-lip.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vệ</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vừa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tự</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chuyển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quanh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trục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913" y="-80352"/>
            <a:ext cx="800655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2.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Vị</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trí</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của</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Đất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trong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395536" y="596602"/>
            <a:ext cx="1854616" cy="2623220"/>
          </a:xfrm>
          <a:prstGeom prst="rect">
            <a:avLst/>
          </a:prstGeom>
        </p:spPr>
      </p:pic>
      <p:sp>
        <p:nvSpPr>
          <p:cNvPr id="4" name="TextBox 3"/>
          <p:cNvSpPr txBox="1"/>
          <p:nvPr/>
        </p:nvSpPr>
        <p:spPr>
          <a:xfrm>
            <a:off x="0" y="3225046"/>
            <a:ext cx="9144000" cy="1938992"/>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8</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Thủy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Mộc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thứ</a:t>
            </a:r>
            <a:r>
              <a:rPr lang="en-US" sz="2400" b="1" dirty="0">
                <a:solidFill>
                  <a:srgbClr val="FF0000"/>
                </a:solidFill>
                <a:latin typeface="Times New Roman" panose="02020603050405020304" pitchFamily="18" charset="0"/>
                <a:cs typeface="Times New Roman" panose="02020603050405020304" pitchFamily="18" charset="0"/>
              </a:rPr>
              <a:t> 3</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149,6 </a:t>
            </a:r>
            <a:r>
              <a:rPr lang="en-US" sz="2400" b="1" dirty="0" err="1">
                <a:latin typeface="Times New Roman" panose="02020603050405020304" pitchFamily="18" charset="0"/>
                <a:cs typeface="Times New Roman" panose="02020603050405020304" pitchFamily="18" charset="0"/>
              </a:rPr>
              <a:t>triệu</a:t>
            </a:r>
            <a:r>
              <a:rPr lang="en-US" sz="2400" b="1" dirty="0">
                <a:latin typeface="Times New Roman" panose="02020603050405020304" pitchFamily="18" charset="0"/>
                <a:cs typeface="Times New Roman" panose="02020603050405020304" pitchFamily="18" charset="0"/>
              </a:rPr>
              <a:t> km. </a:t>
            </a:r>
            <a:r>
              <a:rPr lang="en-US" sz="2400" b="1" dirty="0" err="1">
                <a:latin typeface="Times New Roman" panose="02020603050405020304" pitchFamily="18" charset="0"/>
                <a:cs typeface="Times New Roman" panose="02020603050405020304" pitchFamily="18" charset="0"/>
              </a:rPr>
              <a:t>Khoảng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quay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lượng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ánh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483768" y="915566"/>
            <a:ext cx="6538008" cy="1815882"/>
          </a:xfrm>
          <a:prstGeom prst="rect">
            <a:avLst/>
          </a:prstGeom>
          <a:noFill/>
        </p:spPr>
        <p:txBody>
          <a:bodyPr wrap="none" rtlCol="0">
            <a:spAutoFit/>
          </a:bodyPr>
          <a:lstStyle/>
          <a:p>
            <a:r>
              <a:rPr lang="en-US" sz="2800" b="1" dirty="0" err="1"/>
              <a:t>Tên</a:t>
            </a:r>
            <a:r>
              <a:rPr lang="en-US" sz="2800" b="1" dirty="0"/>
              <a:t> :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TRÁI ĐẤT</a:t>
            </a:r>
          </a:p>
          <a:p>
            <a:r>
              <a:rPr lang="en-US" sz="2800" b="1" dirty="0" err="1"/>
              <a:t>Khoảng</a:t>
            </a:r>
            <a:r>
              <a:rPr lang="en-US" sz="2800" b="1" dirty="0"/>
              <a:t> </a:t>
            </a:r>
            <a:r>
              <a:rPr lang="en-US" sz="2800" b="1" dirty="0" err="1"/>
              <a:t>cách</a:t>
            </a:r>
            <a:r>
              <a:rPr lang="en-US" sz="2800" b="1" dirty="0"/>
              <a:t> </a:t>
            </a:r>
            <a:r>
              <a:rPr lang="en-US" sz="2800" b="1" dirty="0" err="1"/>
              <a:t>đến</a:t>
            </a:r>
            <a:r>
              <a:rPr lang="en-US" sz="2800" b="1" dirty="0"/>
              <a:t> </a:t>
            </a:r>
            <a:r>
              <a:rPr lang="en-US" sz="2800" b="1" dirty="0" err="1"/>
              <a:t>Mặt</a:t>
            </a:r>
            <a:r>
              <a:rPr lang="en-US" sz="2800" b="1" dirty="0"/>
              <a:t> </a:t>
            </a:r>
            <a:r>
              <a:rPr lang="en-US" sz="2800" b="1" dirty="0" err="1"/>
              <a:t>Trời</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149,6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triệu</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km</a:t>
            </a:r>
          </a:p>
          <a:p>
            <a:r>
              <a:rPr lang="en-US" sz="2800" b="1" dirty="0" err="1"/>
              <a:t>Nhiệt</a:t>
            </a:r>
            <a:r>
              <a:rPr lang="en-US" sz="2800" b="1" dirty="0"/>
              <a:t> </a:t>
            </a:r>
            <a:r>
              <a:rPr lang="en-US" sz="2800" b="1" dirty="0" err="1"/>
              <a:t>độ</a:t>
            </a:r>
            <a:r>
              <a:rPr lang="en-US" sz="2800" b="1" dirty="0"/>
              <a:t> </a:t>
            </a:r>
            <a:r>
              <a:rPr lang="en-US" sz="2800" b="1" dirty="0" err="1"/>
              <a:t>bề</a:t>
            </a:r>
            <a:r>
              <a:rPr lang="en-US" sz="2800" b="1" dirty="0"/>
              <a:t> </a:t>
            </a:r>
            <a:r>
              <a:rPr lang="en-US" sz="2800" b="1" dirty="0" err="1"/>
              <a:t>mặt</a:t>
            </a:r>
            <a:r>
              <a:rPr lang="en-US" sz="2800" b="1" dirty="0"/>
              <a:t> </a:t>
            </a:r>
            <a:r>
              <a:rPr lang="en-US" sz="2800" b="1" dirty="0" err="1"/>
              <a:t>Trái</a:t>
            </a:r>
            <a:r>
              <a:rPr lang="en-US" sz="2800" b="1" dirty="0"/>
              <a:t> </a:t>
            </a:r>
            <a:r>
              <a:rPr lang="en-US" sz="2800" b="1" dirty="0" err="1"/>
              <a:t>Đất</a:t>
            </a:r>
            <a:r>
              <a:rPr lang="en-US" sz="2800" b="1" dirty="0"/>
              <a:t>: 33</a:t>
            </a:r>
            <a:r>
              <a:rPr lang="en-US" sz="2800" b="1" baseline="30000" dirty="0"/>
              <a:t>0</a:t>
            </a:r>
            <a:r>
              <a:rPr lang="en-US" sz="2800" b="1" baseline="-25000" dirty="0"/>
              <a:t> </a:t>
            </a:r>
            <a:r>
              <a:rPr lang="en-US" sz="2800" b="1" dirty="0"/>
              <a:t>C (59</a:t>
            </a:r>
            <a:r>
              <a:rPr lang="en-US" sz="2800" b="1" baseline="30000" dirty="0"/>
              <a:t>0</a:t>
            </a:r>
            <a:r>
              <a:rPr lang="en-US" sz="2800" b="1" baseline="-25000" dirty="0"/>
              <a:t> </a:t>
            </a:r>
            <a:r>
              <a:rPr lang="en-US" sz="2800" b="1" dirty="0"/>
              <a:t>F) </a:t>
            </a:r>
          </a:p>
          <a:p>
            <a:r>
              <a:rPr lang="en-US" sz="2800" b="1" dirty="0" err="1"/>
              <a:t>Số</a:t>
            </a:r>
            <a:r>
              <a:rPr lang="en-US" sz="2800" b="1" dirty="0"/>
              <a:t> </a:t>
            </a:r>
            <a:r>
              <a:rPr lang="en-US" sz="2800" b="1" dirty="0" err="1"/>
              <a:t>lượng</a:t>
            </a:r>
            <a:r>
              <a:rPr lang="en-US" sz="2800" b="1" dirty="0"/>
              <a:t> </a:t>
            </a:r>
            <a:r>
              <a:rPr lang="en-US" sz="2800" b="1" dirty="0" err="1"/>
              <a:t>vệ</a:t>
            </a:r>
            <a:r>
              <a:rPr lang="en-US" sz="2800" b="1" dirty="0"/>
              <a:t> </a:t>
            </a:r>
            <a:r>
              <a:rPr lang="en-US" sz="2800" b="1" dirty="0" err="1"/>
              <a:t>tinh</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01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Mặt</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Trăng</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896544" cy="26776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r>
              <a:rPr lang="nl-NL" sz="2800" b="1" dirty="0">
                <a:latin typeface="Times New Roman" pitchFamily="18" charset="0"/>
                <a:cs typeface="Times New Roman" pitchFamily="18" charset="0"/>
              </a:rPr>
              <a:t>- Trái Đất nằm ở vị trí thứ 3 theo thứ tự xa dần Mặt Trời</a:t>
            </a:r>
            <a:r>
              <a:rPr lang="vi-VN" sz="2800" b="1" dirty="0">
                <a:latin typeface="Times New Roman" pitchFamily="18" charset="0"/>
                <a:cs typeface="Times New Roman" pitchFamily="18" charset="0"/>
              </a:rPr>
              <a:t>.</a:t>
            </a:r>
          </a:p>
          <a:p>
            <a:r>
              <a:rPr lang="nl-NL" sz="2800" b="1" dirty="0">
                <a:latin typeface="Times New Roman" pitchFamily="18" charset="0"/>
                <a:cs typeface="Times New Roman" pitchFamily="18" charset="0"/>
              </a:rPr>
              <a:t>- Ý nghĩa: </a:t>
            </a:r>
            <a:r>
              <a:rPr lang="vi-VN" sz="2800" b="1" dirty="0" smtClean="0">
                <a:latin typeface="Times New Roman" pitchFamily="18" charset="0"/>
                <a:cs typeface="Times New Roman" pitchFamily="18" charset="0"/>
              </a:rPr>
              <a:t>Vị trí cùng với sự tự quay</a:t>
            </a:r>
            <a:r>
              <a:rPr lang="nl-NL" sz="2800" b="1" dirty="0" smtClean="0">
                <a:latin typeface="Times New Roman" pitchFamily="18" charset="0"/>
                <a:cs typeface="Times New Roman" pitchFamily="18" charset="0"/>
              </a:rPr>
              <a:t> </a:t>
            </a:r>
            <a:r>
              <a:rPr lang="nl-NL" sz="2800" b="1" dirty="0">
                <a:latin typeface="Times New Roman" pitchFamily="18" charset="0"/>
                <a:cs typeface="Times New Roman" pitchFamily="18" charset="0"/>
              </a:rPr>
              <a:t>giúp cho Trái Đất nhận được lượng nhiệt và ánh sáng phù hợp </a:t>
            </a:r>
            <a:r>
              <a:rPr lang="vi-VN" altLang="nl-NL" sz="2800" b="1" dirty="0">
                <a:latin typeface="Times New Roman" pitchFamily="18" charset="0"/>
                <a:cs typeface="Times New Roman" pitchFamily="18" charset="0"/>
              </a:rPr>
              <a:t>cho </a:t>
            </a:r>
            <a:r>
              <a:rPr lang="nl-NL" sz="2800" b="1" dirty="0">
                <a:latin typeface="Times New Roman" pitchFamily="18" charset="0"/>
                <a:cs typeface="Times New Roman" pitchFamily="18" charset="0"/>
              </a:rPr>
              <a:t>sự sống</a:t>
            </a:r>
            <a:r>
              <a:rPr lang="vi-VN" sz="2800" b="1" dirty="0">
                <a:latin typeface="Times New Roman" pitchFamily="18" charset="0"/>
                <a:cs typeface="Times New Roman" pitchFamily="18" charset="0"/>
              </a:rPr>
              <a:t>.</a:t>
            </a:r>
          </a:p>
        </p:txBody>
      </p:sp>
      <p:sp>
        <p:nvSpPr>
          <p:cNvPr id="3" name="Rectangle 2"/>
          <p:cNvSpPr/>
          <p:nvPr/>
        </p:nvSpPr>
        <p:spPr>
          <a:xfrm>
            <a:off x="1331640" y="68216"/>
            <a:ext cx="5747535" cy="523220"/>
          </a:xfrm>
          <a:prstGeom prst="rect">
            <a:avLst/>
          </a:prstGeom>
        </p:spPr>
        <p:txBody>
          <a:bodyPr wrap="none">
            <a:spAutoFit/>
          </a:bodyPr>
          <a:lstStyle/>
          <a:p>
            <a:r>
              <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 Vị trí Trái Đất trong hệ Mặt Trời</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65736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II. Hình dạng và kích thước của Trái Đất</a:t>
            </a:r>
          </a:p>
        </p:txBody>
      </p:sp>
      <p:pic>
        <p:nvPicPr>
          <p:cNvPr id="3" name="Picture 2" descr="C:\Users\ADMIN\AppData\Local\Temp\Rar$DRa10556.18122\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627534"/>
            <a:ext cx="2880320" cy="4245276"/>
          </a:xfrm>
          <a:prstGeom prst="rect">
            <a:avLst/>
          </a:prstGeom>
          <a:noFill/>
          <a:ln>
            <a:noFill/>
          </a:ln>
        </p:spPr>
      </p:pic>
      <p:pic>
        <p:nvPicPr>
          <p:cNvPr id="4" name="Picture 3" descr="C:\Users\ADMIN\AppData\Local\Temp\Rar$DRa10556.19747\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30730"/>
            <a:ext cx="2880320" cy="4245276"/>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27534"/>
            <a:ext cx="2468562"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48072" y="1995686"/>
            <a:ext cx="2555776" cy="2308324"/>
          </a:xfrm>
          <a:prstGeom prst="rect">
            <a:avLst/>
          </a:prstGeom>
        </p:spPr>
        <p:txBody>
          <a:bodyPr wrap="square">
            <a:spAutoFit/>
          </a:bodyPr>
          <a:lstStyle/>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Thời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gian</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5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thức</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4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nhóm</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dung: </a:t>
            </a:r>
            <a:r>
              <a:rPr lang="vi-VN" altLang="vi-VN" dirty="0">
                <a:latin typeface="Times New Roman" panose="02020603050405020304" pitchFamily="18" charset="0"/>
                <a:cs typeface="Times New Roman" panose="02020603050405020304" pitchFamily="18" charset="0"/>
              </a:rPr>
              <a:t>H</a:t>
            </a:r>
            <a:r>
              <a:rPr lang="vi-VN" dirty="0">
                <a:latin typeface="Times New Roman" panose="02020603050405020304" pitchFamily="18" charset="0"/>
                <a:cs typeface="Times New Roman" panose="02020603050405020304" pitchFamily="18" charset="0"/>
              </a:rPr>
              <a:t>oàn thành Phiếu học tập số 2.</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组合 2"/>
          <p:cNvGrpSpPr/>
          <p:nvPr/>
        </p:nvGrpSpPr>
        <p:grpSpPr>
          <a:xfrm>
            <a:off x="71098" y="2716748"/>
            <a:ext cx="535854" cy="494264"/>
            <a:chOff x="1893104" y="3179746"/>
            <a:chExt cx="1005712" cy="1005713"/>
          </a:xfrm>
        </p:grpSpPr>
        <p:sp>
          <p:nvSpPr>
            <p:cNvPr id="8"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9"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sp>
        <p:nvSpPr>
          <p:cNvPr id="10" name="菱形 40"/>
          <p:cNvSpPr/>
          <p:nvPr/>
        </p:nvSpPr>
        <p:spPr>
          <a:xfrm>
            <a:off x="35496" y="1915891"/>
            <a:ext cx="596629" cy="583851"/>
          </a:xfrm>
          <a:prstGeom prst="diamond">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1" name="Freeform 34"/>
          <p:cNvSpPr>
            <a:spLocks noChangeArrowheads="1"/>
          </p:cNvSpPr>
          <p:nvPr/>
        </p:nvSpPr>
        <p:spPr bwMode="auto">
          <a:xfrm>
            <a:off x="253093" y="2026864"/>
            <a:ext cx="176726" cy="320559"/>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pPr defTabSz="685165"/>
            <a:endParaRPr lang="en-US" sz="900" dirty="0">
              <a:solidFill>
                <a:srgbClr val="737572"/>
              </a:solidFill>
              <a:cs typeface="+mn-ea"/>
              <a:sym typeface="+mn-lt"/>
            </a:endParaRPr>
          </a:p>
        </p:txBody>
      </p:sp>
      <p:sp>
        <p:nvSpPr>
          <p:cNvPr id="12" name="菱形 38"/>
          <p:cNvSpPr/>
          <p:nvPr/>
        </p:nvSpPr>
        <p:spPr>
          <a:xfrm>
            <a:off x="35496" y="3507854"/>
            <a:ext cx="632980" cy="609600"/>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3" name="Freeform 79"/>
          <p:cNvSpPr>
            <a:spLocks noChangeArrowheads="1"/>
          </p:cNvSpPr>
          <p:nvPr/>
        </p:nvSpPr>
        <p:spPr bwMode="auto">
          <a:xfrm>
            <a:off x="238654" y="3683826"/>
            <a:ext cx="264381" cy="261729"/>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pPr defTabSz="685165"/>
            <a:endParaRPr lang="en-US" sz="900" dirty="0">
              <a:solidFill>
                <a:srgbClr val="737572"/>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1427</Words>
  <Application>Microsoft Office PowerPoint</Application>
  <PresentationFormat>On-screen Show (16:9)</PresentationFormat>
  <Paragraphs>129</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HI</cp:lastModifiedBy>
  <cp:revision>56</cp:revision>
  <dcterms:created xsi:type="dcterms:W3CDTF">2021-08-12T13:33:00Z</dcterms:created>
  <dcterms:modified xsi:type="dcterms:W3CDTF">2023-09-26T03:30:24Z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C783F40B065A4BAF9410DF4670CC6684</vt:lpwstr>
  </property>
  <property fmtid="{D5CDD505-2E9C-101B-9397-08002B2CF9AE}" pid="3" name="KSOProductBuildVer">
    <vt:lpwstr>1033-11.2.0.11341</vt:lpwstr>
  </property>
</Properties>
</file>