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59" r:id="rId4"/>
    <p:sldId id="271" r:id="rId5"/>
    <p:sldId id="272" r:id="rId6"/>
    <p:sldId id="273" r:id="rId7"/>
    <p:sldId id="263" r:id="rId8"/>
    <p:sldId id="265" r:id="rId9"/>
    <p:sldId id="274" r:id="rId10"/>
    <p:sldId id="268" r:id="rId11"/>
    <p:sldId id="269" r:id="rId12"/>
    <p:sldId id="27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14" autoAdjust="0"/>
    <p:restoredTop sz="94660"/>
  </p:normalViewPr>
  <p:slideViewPr>
    <p:cSldViewPr snapToGrid="0">
      <p:cViewPr varScale="1">
        <p:scale>
          <a:sx n="88" d="100"/>
          <a:sy n="88" d="100"/>
        </p:scale>
        <p:origin x="542"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17476"/>
            <a:ext cx="10972800" cy="5762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4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212417" y="982664"/>
            <a:ext cx="5384800" cy="4967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A089146-4912-474A-A4F5-5E0A59955AB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pPr/>
              <a:t>27/09/2024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pPr/>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pPr/>
              <a:t>27/09/2024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pPr/>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cstate="print"/>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CHÀO</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MỪNG</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p>
          <a:p>
            <a:pPr algn="ct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QUÝ</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THẦY</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CÔ</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VỀ</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DỰ</a:t>
            </a: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 </a:t>
            </a:r>
            <a:r>
              <a:rPr lang="en-US" sz="6000" b="1" dirty="0" err="1" smtClean="0">
                <a:ln>
                  <a:solidFill>
                    <a:schemeClr val="bg1"/>
                  </a:solidFill>
                </a:ln>
                <a:solidFill>
                  <a:srgbClr val="FF0000"/>
                </a:solidFill>
                <a:latin typeface="Times New Roman" panose="02020603050405020304" pitchFamily="18" charset="0"/>
                <a:cs typeface="Times New Roman" panose="02020603050405020304" pitchFamily="18" charset="0"/>
              </a:rPr>
              <a:t>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3445106" y="4356843"/>
            <a:ext cx="7785145" cy="707886"/>
          </a:xfrm>
          <a:prstGeom prst="rect">
            <a:avLst/>
          </a:prstGeom>
          <a:noFill/>
          <a:ln>
            <a:noFill/>
          </a:ln>
        </p:spPr>
        <p:txBody>
          <a:bodyPr wrap="none" rtlCol="0">
            <a:spAutoFit/>
          </a:bodyPr>
          <a:lstStyle/>
          <a:p>
            <a:r>
              <a:rPr lang="vi-VN" sz="4000" b="1" dirty="0" smtClean="0">
                <a:ln w="15875">
                  <a:solidFill>
                    <a:schemeClr val="tx2">
                      <a:lumMod val="40000"/>
                      <a:lumOff val="60000"/>
                    </a:schemeClr>
                  </a:solidFill>
                </a:ln>
                <a:solidFill>
                  <a:srgbClr val="0070C0"/>
                </a:solidFill>
                <a:latin typeface="Times New Roman" panose="02020603050405020304" pitchFamily="18" charset="0"/>
                <a:cs typeface="Times New Roman" panose="02020603050405020304" pitchFamily="18" charset="0"/>
              </a:rPr>
              <a:t>Tiết 7-</a:t>
            </a:r>
            <a:r>
              <a:rPr lang="en-US" sz="4000" b="1" dirty="0" err="1" smtClean="0">
                <a:ln w="15875">
                  <a:solidFill>
                    <a:schemeClr val="tx2">
                      <a:lumMod val="40000"/>
                      <a:lumOff val="60000"/>
                    </a:schemeClr>
                  </a:solidFill>
                </a:ln>
                <a:solidFill>
                  <a:srgbClr val="0070C0"/>
                </a:solidFill>
                <a:latin typeface="Times New Roman" panose="02020603050405020304" pitchFamily="18" charset="0"/>
                <a:cs typeface="Times New Roman" panose="02020603050405020304" pitchFamily="18" charset="0"/>
              </a:rPr>
              <a:t>Bài</a:t>
            </a:r>
            <a:r>
              <a:rPr lang="en-US" sz="4000" b="1" dirty="0" smtClean="0">
                <a:ln w="15875">
                  <a:solidFill>
                    <a:schemeClr val="tx2">
                      <a:lumMod val="40000"/>
                      <a:lumOff val="60000"/>
                    </a:schemeClr>
                  </a:solidFill>
                </a:ln>
                <a:solidFill>
                  <a:srgbClr val="0070C0"/>
                </a:solidFill>
                <a:latin typeface="Times New Roman" panose="02020603050405020304" pitchFamily="18" charset="0"/>
                <a:cs typeface="Times New Roman" panose="02020603050405020304" pitchFamily="18" charset="0"/>
              </a:rPr>
              <a:t> 4: L</a:t>
            </a:r>
            <a:r>
              <a:rPr lang="vi-VN" sz="4000" b="1" dirty="0" smtClean="0">
                <a:ln w="15875">
                  <a:solidFill>
                    <a:schemeClr val="tx2">
                      <a:lumMod val="40000"/>
                      <a:lumOff val="60000"/>
                    </a:schemeClr>
                  </a:solidFill>
                </a:ln>
                <a:solidFill>
                  <a:srgbClr val="0070C0"/>
                </a:solidFill>
                <a:latin typeface="Times New Roman" panose="02020603050405020304" pitchFamily="18" charset="0"/>
                <a:cs typeface="Times New Roman" panose="02020603050405020304" pitchFamily="18" charset="0"/>
              </a:rPr>
              <a:t>ƯỢC ĐỒ TRÍ </a:t>
            </a:r>
            <a:r>
              <a:rPr lang="vi-VN" sz="4000" b="1" dirty="0" smtClean="0">
                <a:ln w="15875">
                  <a:solidFill>
                    <a:schemeClr val="tx2">
                      <a:lumMod val="40000"/>
                      <a:lumOff val="60000"/>
                    </a:schemeClr>
                  </a:solidFill>
                </a:ln>
                <a:solidFill>
                  <a:srgbClr val="0070C0"/>
                </a:solidFill>
                <a:latin typeface="Times New Roman" panose="02020603050405020304" pitchFamily="18" charset="0"/>
                <a:cs typeface="Times New Roman" panose="02020603050405020304" pitchFamily="18" charset="0"/>
              </a:rPr>
              <a:t>NHỚ</a:t>
            </a:r>
            <a:endParaRPr lang="en-US" sz="4000" b="1" dirty="0" smtClean="0">
              <a:ln w="15875">
                <a:solidFill>
                  <a:schemeClr val="tx2">
                    <a:lumMod val="40000"/>
                    <a:lumOff val="60000"/>
                  </a:schemeClr>
                </a:solidFill>
              </a:ln>
              <a:solidFill>
                <a:srgbClr val="0070C0"/>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13363623" y="4356843"/>
            <a:ext cx="609600" cy="609600"/>
          </a:xfrm>
          <a:prstGeom prst="rect">
            <a:avLst/>
          </a:prstGeom>
        </p:spPr>
      </p:pic>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371325" y="420914"/>
            <a:ext cx="9919303" cy="638629"/>
          </a:xfrm>
        </p:spPr>
        <p:txBody>
          <a:bodyPr>
            <a:noAutofit/>
          </a:bodyPr>
          <a:lstStyle/>
          <a:p>
            <a:pPr>
              <a:buNone/>
            </a:pPr>
            <a:r>
              <a:rPr lang="vi-VN" b="1" dirty="0">
                <a:latin typeface="Times New Roman" pitchFamily="18" charset="0"/>
                <a:cs typeface="Times New Roman" pitchFamily="18" charset="0"/>
              </a:rPr>
              <a:t>II</a:t>
            </a:r>
            <a:r>
              <a:rPr lang="nl-NL" b="1" dirty="0">
                <a:latin typeface="Times New Roman" pitchFamily="18" charset="0"/>
                <a:cs typeface="Times New Roman" pitchFamily="18" charset="0"/>
              </a:rPr>
              <a:t>. </a:t>
            </a:r>
            <a:r>
              <a:rPr lang="vi-VN" b="1" dirty="0">
                <a:latin typeface="Times New Roman" pitchFamily="18" charset="0"/>
                <a:cs typeface="Times New Roman" pitchFamily="18" charset="0"/>
              </a:rPr>
              <a:t>Vẽ </a:t>
            </a:r>
            <a:r>
              <a:rPr lang="nl-NL" b="1" dirty="0">
                <a:latin typeface="Times New Roman" pitchFamily="18" charset="0"/>
                <a:cs typeface="Times New Roman" pitchFamily="18" charset="0"/>
              </a:rPr>
              <a:t>lược đồ trí nhớ:</a:t>
            </a:r>
            <a:r>
              <a:rPr lang="nl-NL" dirty="0">
                <a:latin typeface="Times New Roman" pitchFamily="18" charset="0"/>
                <a:cs typeface="Times New Roman" pitchFamily="18" charset="0"/>
              </a:rPr>
              <a:t>  </a:t>
            </a:r>
            <a:endParaRPr lang="en-US" dirty="0">
              <a:latin typeface="Times New Roman" pitchFamily="18" charset="0"/>
              <a:cs typeface="Times New Roman" pitchFamily="18" charset="0"/>
            </a:endParaRPr>
          </a:p>
        </p:txBody>
      </p:sp>
      <p:sp>
        <p:nvSpPr>
          <p:cNvPr id="8198" name="AutoShape 6"/>
          <p:cNvSpPr>
            <a:spLocks noChangeArrowheads="1"/>
          </p:cNvSpPr>
          <p:nvPr/>
        </p:nvSpPr>
        <p:spPr bwMode="auto">
          <a:xfrm>
            <a:off x="7678056" y="1465945"/>
            <a:ext cx="4049487"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endParaRPr lang="nl-NL" sz="2800" i="1" dirty="0" smtClean="0"/>
          </a:p>
          <a:p>
            <a:endParaRPr lang="en-US" sz="2800" b="1" dirty="0">
              <a:latin typeface="Times New Roman" pitchFamily="18" charset="0"/>
              <a:cs typeface="Times New Roman" pitchFamily="18" charset="0"/>
            </a:endParaRPr>
          </a:p>
        </p:txBody>
      </p:sp>
      <p:sp>
        <p:nvSpPr>
          <p:cNvPr id="7" name="Rectangle 6"/>
          <p:cNvSpPr/>
          <p:nvPr/>
        </p:nvSpPr>
        <p:spPr>
          <a:xfrm>
            <a:off x="8084457" y="2141247"/>
            <a:ext cx="3532042" cy="830997"/>
          </a:xfrm>
          <a:prstGeom prst="rect">
            <a:avLst/>
          </a:prstGeom>
        </p:spPr>
        <p:txBody>
          <a:bodyPr wrap="square">
            <a:spAutoFit/>
          </a:bodyPr>
          <a:lstStyle/>
          <a:p>
            <a:r>
              <a:rPr lang="nl-NL" sz="2400" i="1" dirty="0" smtClean="0">
                <a:latin typeface="Times New Roman" pitchFamily="18" charset="0"/>
                <a:cs typeface="Times New Roman" pitchFamily="18" charset="0"/>
              </a:rPr>
              <a:t>Nêu các bước vẽ lược đồ trí nhớ.?</a:t>
            </a:r>
            <a:endParaRPr lang="en-US" sz="2400" dirty="0">
              <a:latin typeface="Times New Roman" pitchFamily="18" charset="0"/>
              <a:cs typeface="Times New Roman" pitchFamily="18" charset="0"/>
            </a:endParaRPr>
          </a:p>
        </p:txBody>
      </p:sp>
      <p:sp>
        <p:nvSpPr>
          <p:cNvPr id="8" name="TextBox 7"/>
          <p:cNvSpPr txBox="1"/>
          <p:nvPr/>
        </p:nvSpPr>
        <p:spPr>
          <a:xfrm>
            <a:off x="478972" y="1349828"/>
            <a:ext cx="6923315" cy="1107996"/>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dung: </a:t>
            </a:r>
            <a:r>
              <a:rPr lang="en-US" sz="2400" b="1" dirty="0" err="1" smtClean="0">
                <a:latin typeface="Times New Roman" pitchFamily="18" charset="0"/>
                <a:cs typeface="Times New Roman" pitchFamily="18" charset="0"/>
              </a:rPr>
              <a:t>Nhớ</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suy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vẽ</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a:t>
            </a:r>
            <a:r>
              <a:rPr lang="en-US" sz="2400" b="1" dirty="0" smtClean="0">
                <a:latin typeface="Times New Roman" pitchFamily="18" charset="0"/>
                <a:cs typeface="Times New Roman" pitchFamily="18" charset="0"/>
              </a:rPr>
              <a:t>.</a:t>
            </a:r>
          </a:p>
          <a:p>
            <a:endParaRPr lang="en-US" dirty="0"/>
          </a:p>
        </p:txBody>
      </p:sp>
      <p:sp>
        <p:nvSpPr>
          <p:cNvPr id="10" name="TextBox 9"/>
          <p:cNvSpPr txBox="1"/>
          <p:nvPr/>
        </p:nvSpPr>
        <p:spPr>
          <a:xfrm>
            <a:off x="478973" y="2206170"/>
            <a:ext cx="6807200" cy="1477328"/>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Sắp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xếp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suy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nghĩ</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tất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cả</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những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em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sắp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xếp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nó</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nhau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duy</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mình</a:t>
            </a:r>
            <a:r>
              <a:rPr lang="en-US" sz="2400" b="1" dirty="0" smtClean="0">
                <a:latin typeface="Times New Roman" pitchFamily="18" charset="0"/>
                <a:cs typeface="Times New Roman" pitchFamily="18" charset="0"/>
              </a:rPr>
              <a:t>.</a:t>
            </a:r>
          </a:p>
          <a:p>
            <a:endParaRPr lang="en-US" dirty="0"/>
          </a:p>
        </p:txBody>
      </p:sp>
      <p:sp>
        <p:nvSpPr>
          <p:cNvPr id="11" name="TextBox 10"/>
          <p:cNvSpPr txBox="1"/>
          <p:nvPr/>
        </p:nvSpPr>
        <p:spPr>
          <a:xfrm>
            <a:off x="449943" y="3454400"/>
            <a:ext cx="6168571" cy="830997"/>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Vị</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bắt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đầu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địa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chọn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để</a:t>
            </a:r>
            <a:r>
              <a:rPr lang="en-US" sz="2400" b="1" dirty="0" smtClean="0">
                <a:latin typeface="Times New Roman" pitchFamily="18" charset="0"/>
                <a:cs typeface="Times New Roman" pitchFamily="18" charset="0"/>
              </a:rPr>
              <a:t> p</a:t>
            </a:r>
            <a:r>
              <a:rPr lang="vi-VN" sz="2400" b="1" dirty="0" smtClean="0">
                <a:latin typeface="Times New Roman" pitchFamily="18" charset="0"/>
                <a:cs typeface="Times New Roman" pitchFamily="18" charset="0"/>
              </a:rPr>
              <a:t>h</a:t>
            </a:r>
            <a:r>
              <a:rPr lang="en-US" sz="2400" b="1" dirty="0">
                <a:latin typeface="Times New Roman" pitchFamily="18" charset="0"/>
                <a:cs typeface="Times New Roman" pitchFamily="18" charset="0"/>
              </a:rPr>
              <a:t>á</a:t>
            </a:r>
            <a:r>
              <a:rPr lang="vi-VN" sz="2400" b="1" dirty="0" smtClean="0">
                <a:latin typeface="Times New Roman" pitchFamily="18" charset="0"/>
                <a:cs typeface="Times New Roman" pitchFamily="18" charset="0"/>
              </a:rPr>
              <a:t>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thảo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lược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đồ</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mình</a:t>
            </a:r>
            <a:r>
              <a:rPr lang="en-US" b="1" dirty="0" smtClean="0"/>
              <a:t>.</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1" animBg="1"/>
      <p:bldP spid="7" grpId="0"/>
      <p:bldP spid="8"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08000" y="203201"/>
            <a:ext cx="3600666" cy="461665"/>
          </a:xfrm>
          <a:prstGeom prst="rect">
            <a:avLst/>
          </a:prstGeom>
          <a:noFill/>
        </p:spPr>
        <p:txBody>
          <a:bodyPr wrap="none" rtlCol="0">
            <a:spAutoFit/>
          </a:bodyPr>
          <a:lstStyle/>
          <a:p>
            <a:r>
              <a:rPr lang="en-US" sz="2400" b="1" dirty="0" smtClean="0">
                <a:latin typeface="Times New Roman" pitchFamily="18" charset="0"/>
                <a:cs typeface="Times New Roman" pitchFamily="18" charset="0"/>
              </a:rPr>
              <a:t>III. </a:t>
            </a:r>
            <a:r>
              <a:rPr lang="en-US" sz="2400" b="1" dirty="0" err="1" smtClean="0">
                <a:latin typeface="Times New Roman" pitchFamily="18" charset="0"/>
                <a:cs typeface="Times New Roman" pitchFamily="18" charset="0"/>
              </a:rPr>
              <a:t>Luyện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vận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pic>
        <p:nvPicPr>
          <p:cNvPr id="3073" name="Picture 1"/>
          <p:cNvPicPr>
            <a:picLocks noChangeAspect="1" noChangeArrowheads="1"/>
          </p:cNvPicPr>
          <p:nvPr/>
        </p:nvPicPr>
        <p:blipFill>
          <a:blip r:embed="rId2"/>
          <a:srcRect/>
          <a:stretch>
            <a:fillRect/>
          </a:stretch>
        </p:blipFill>
        <p:spPr bwMode="auto">
          <a:xfrm>
            <a:off x="6328230" y="857704"/>
            <a:ext cx="5109028" cy="5094756"/>
          </a:xfrm>
          <a:prstGeom prst="rect">
            <a:avLst/>
          </a:prstGeom>
          <a:noFill/>
          <a:ln w="9525">
            <a:noFill/>
            <a:miter lim="800000"/>
            <a:headEnd/>
            <a:tailEnd/>
          </a:ln>
          <a:effectLst/>
        </p:spPr>
      </p:pic>
      <p:sp>
        <p:nvSpPr>
          <p:cNvPr id="7" name="TextBox 6"/>
          <p:cNvSpPr txBox="1"/>
          <p:nvPr/>
        </p:nvSpPr>
        <p:spPr>
          <a:xfrm>
            <a:off x="740228" y="1219200"/>
            <a:ext cx="5416868" cy="461665"/>
          </a:xfrm>
          <a:prstGeom prst="rect">
            <a:avLst/>
          </a:prstGeom>
          <a:noFill/>
        </p:spPr>
        <p:txBody>
          <a:bodyPr wrap="none" rtlCol="0">
            <a:spAutoFit/>
          </a:bodyPr>
          <a:lstStyle/>
          <a:p>
            <a:r>
              <a:rPr lang="en-US" sz="2400" dirty="0" err="1" smtClean="0">
                <a:latin typeface="Times New Roman" pitchFamily="18" charset="0"/>
                <a:cs typeface="Times New Roman" pitchFamily="18" charset="0"/>
              </a:rPr>
              <a:t>Quan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4, </a:t>
            </a:r>
            <a:r>
              <a:rPr lang="en-US" sz="2400" dirty="0" err="1" smtClean="0">
                <a:latin typeface="Times New Roman" pitchFamily="18" charset="0"/>
                <a:cs typeface="Times New Roman" pitchFamily="18" charset="0"/>
              </a:rPr>
              <a:t>trả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hỏi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p:txBody>
      </p:sp>
      <p:sp>
        <p:nvSpPr>
          <p:cNvPr id="8" name="TextBox 7"/>
          <p:cNvSpPr txBox="1"/>
          <p:nvPr/>
        </p:nvSpPr>
        <p:spPr>
          <a:xfrm>
            <a:off x="696686" y="1669143"/>
            <a:ext cx="5602514" cy="1200329"/>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Người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sống</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đâu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đầu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không</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9" name="TextBox 8"/>
          <p:cNvSpPr txBox="1"/>
          <p:nvPr/>
        </p:nvSpPr>
        <p:spPr>
          <a:xfrm>
            <a:off x="725714" y="2888343"/>
            <a:ext cx="5515429"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trấn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qua </a:t>
            </a:r>
            <a:r>
              <a:rPr lang="en-US" sz="2400" dirty="0" err="1" smtClean="0">
                <a:latin typeface="Times New Roman" pitchFamily="18" charset="0"/>
                <a:cs typeface="Times New Roman" pitchFamily="18" charset="0"/>
              </a:rPr>
              <a:t>những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điểm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0" name="TextBox 9"/>
          <p:cNvSpPr txBox="1"/>
          <p:nvPr/>
        </p:nvSpPr>
        <p:spPr>
          <a:xfrm>
            <a:off x="711200" y="3730171"/>
            <a:ext cx="5573486" cy="830997"/>
          </a:xfrm>
          <a:prstGeom prst="rect">
            <a:avLst/>
          </a:prstGeom>
          <a:noFill/>
        </p:spPr>
        <p:txBody>
          <a:bodyPr wrap="squar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tượng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kéo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nam</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rìa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phía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1" name="TextBox 10"/>
          <p:cNvSpPr txBox="1"/>
          <p:nvPr/>
        </p:nvSpPr>
        <p:spPr>
          <a:xfrm>
            <a:off x="740229" y="4601029"/>
            <a:ext cx="4477508" cy="461665"/>
          </a:xfrm>
          <a:prstGeom prst="rect">
            <a:avLst/>
          </a:prstGeom>
          <a:noFill/>
        </p:spPr>
        <p:txBody>
          <a:bodyPr wrap="none" rtlCol="0">
            <a:spAutoFit/>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nằm</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vị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trí</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TextBox 11"/>
          <p:cNvSpPr txBox="1"/>
          <p:nvPr/>
        </p:nvSpPr>
        <p:spPr>
          <a:xfrm>
            <a:off x="1074057" y="624114"/>
            <a:ext cx="1544012" cy="461665"/>
          </a:xfrm>
          <a:prstGeom prst="rect">
            <a:avLst/>
          </a:prstGeom>
          <a:noFill/>
        </p:spPr>
        <p:txBody>
          <a:bodyPr wrap="none" rtlCol="0">
            <a:spAutoFit/>
          </a:bodyPr>
          <a:lstStyle/>
          <a:p>
            <a:r>
              <a:rPr lang="en-US" sz="2400" b="1" dirty="0" err="1" smtClean="0">
                <a:latin typeface="Times New Roman" pitchFamily="18" charset="0"/>
                <a:cs typeface="Times New Roman" pitchFamily="18" charset="0"/>
              </a:rPr>
              <a:t>Bài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tập</a:t>
            </a:r>
            <a:r>
              <a:rPr lang="en-US" sz="2400" b="1" dirty="0" smtClean="0">
                <a:latin typeface="Times New Roman" pitchFamily="18" charset="0"/>
                <a:cs typeface="Times New Roman" pitchFamily="18" charset="0"/>
              </a:rPr>
              <a:t> 1: </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3"/>
                                        </p:tgtEl>
                                        <p:attrNameLst>
                                          <p:attrName>style.visibility</p:attrName>
                                        </p:attrNameLst>
                                      </p:cBhvr>
                                      <p:to>
                                        <p:strVal val="visible"/>
                                      </p:to>
                                    </p:set>
                                    <p:animEffect transition="in" filter="blinds(horizontal)">
                                      <p:cBhvr>
                                        <p:cTn id="17" dur="500"/>
                                        <p:tgtEl>
                                          <p:spTgt spid="30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4743" y="515649"/>
            <a:ext cx="3918856" cy="461665"/>
          </a:xfrm>
          <a:prstGeom prst="rect">
            <a:avLst/>
          </a:prstGeom>
        </p:spPr>
        <p:txBody>
          <a:bodyPr wrap="square">
            <a:spAutoFit/>
          </a:bodyPr>
          <a:lstStyle/>
          <a:p>
            <a:r>
              <a:rPr lang="en-US" altLang="zh-CN" sz="2400" b="1" dirty="0" err="1" smtClean="0">
                <a:latin typeface="Times New Roman" pitchFamily="18" charset="0"/>
                <a:ea typeface="汉仪喵魂体W" panose="00020600040101010101" pitchFamily="18" charset="-122"/>
                <a:cs typeface="Times New Roman" pitchFamily="18" charset="0"/>
              </a:rPr>
              <a:t>Bài</a:t>
            </a:r>
            <a:r>
              <a:rPr lang="en-US" altLang="zh-CN" sz="2400" b="1" dirty="0" smtClean="0">
                <a:latin typeface="Times New Roman" pitchFamily="18" charset="0"/>
                <a:ea typeface="汉仪喵魂体W" panose="00020600040101010101" pitchFamily="18" charset="-122"/>
                <a:cs typeface="Times New Roman" pitchFamily="18" charset="0"/>
              </a:rPr>
              <a:t> </a:t>
            </a:r>
            <a:r>
              <a:rPr lang="en-US" altLang="zh-CN" sz="2400" b="1" dirty="0" err="1" smtClean="0">
                <a:latin typeface="Times New Roman" pitchFamily="18" charset="0"/>
                <a:ea typeface="汉仪喵魂体W" panose="00020600040101010101" pitchFamily="18" charset="-122"/>
                <a:cs typeface="Times New Roman" pitchFamily="18" charset="0"/>
              </a:rPr>
              <a:t>tập</a:t>
            </a:r>
            <a:r>
              <a:rPr lang="en-US" altLang="zh-CN" sz="2400" b="1" dirty="0" smtClean="0">
                <a:latin typeface="Times New Roman" pitchFamily="18" charset="0"/>
                <a:ea typeface="汉仪喵魂体W" panose="00020600040101010101" pitchFamily="18" charset="-122"/>
                <a:cs typeface="Times New Roman" pitchFamily="18" charset="0"/>
              </a:rPr>
              <a:t> 2:</a:t>
            </a:r>
            <a:endParaRPr lang="zh-CN" altLang="en-US" sz="2400" b="1" dirty="0">
              <a:latin typeface="Times New Roman" pitchFamily="18" charset="0"/>
              <a:ea typeface="汉仪喵魂体W" panose="00020600040101010101" pitchFamily="18" charset="-122"/>
              <a:cs typeface="Times New Roman" pitchFamily="18" charset="0"/>
            </a:endParaRPr>
          </a:p>
        </p:txBody>
      </p:sp>
      <p:sp>
        <p:nvSpPr>
          <p:cNvPr id="3" name="Rectangle 2"/>
          <p:cNvSpPr/>
          <p:nvPr/>
        </p:nvSpPr>
        <p:spPr>
          <a:xfrm>
            <a:off x="1088570" y="1197819"/>
            <a:ext cx="10000343" cy="461665"/>
          </a:xfrm>
          <a:prstGeom prst="rect">
            <a:avLst/>
          </a:prstGeom>
        </p:spPr>
        <p:txBody>
          <a:bodyPr wrap="square">
            <a:spAutoFit/>
          </a:bodyPr>
          <a:lstStyle/>
          <a:p>
            <a:r>
              <a:rPr lang="nl-NL" sz="2400" i="1" dirty="0" smtClean="0">
                <a:latin typeface="Times New Roman" pitchFamily="18" charset="0"/>
                <a:cs typeface="Times New Roman" pitchFamily="18" charset="0"/>
              </a:rPr>
              <a:t>Phác thảo lược đồ từ nhà em đến nhà 1 người bạn thân?</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798294" y="0"/>
            <a:ext cx="3220753"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vi-VN" sz="2800" b="1" dirty="0">
                <a:latin typeface="Times New Roman" pitchFamily="18" charset="0"/>
                <a:ea typeface="Calibri" pitchFamily="34" charset="0"/>
                <a:cs typeface="Times New Roman" pitchFamily="18" charset="0"/>
              </a:rPr>
              <a:t>I</a:t>
            </a: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vi-VN" sz="2800" b="1" dirty="0">
                <a:latin typeface="Times New Roman" pitchFamily="18" charset="0"/>
                <a:ea typeface="Calibri" pitchFamily="34" charset="0"/>
                <a:cs typeface="Times New Roman" pitchFamily="18" charset="0"/>
              </a:rPr>
              <a:t>L</a:t>
            </a: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ược đồ trí nhớ</a:t>
            </a:r>
            <a:r>
              <a:rPr kumimoji="0" lang="nl-NL" sz="2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27" name="Picture 3" descr="Duyệt quy hoạch chung 1/10.000 Thị xã Sơn Tây - CafeLand.Vn"/>
          <p:cNvPicPr>
            <a:picLocks noChangeAspect="1" noChangeArrowheads="1"/>
          </p:cNvPicPr>
          <p:nvPr/>
        </p:nvPicPr>
        <p:blipFill>
          <a:blip r:embed="rId2"/>
          <a:srcRect/>
          <a:stretch>
            <a:fillRect/>
          </a:stretch>
        </p:blipFill>
        <p:spPr bwMode="auto">
          <a:xfrm>
            <a:off x="5903232" y="188685"/>
            <a:ext cx="5791200" cy="5783943"/>
          </a:xfrm>
          <a:prstGeom prst="rect">
            <a:avLst/>
          </a:prstGeom>
          <a:noFill/>
        </p:spPr>
      </p:pic>
      <p:sp>
        <p:nvSpPr>
          <p:cNvPr id="5" name="Rectangle 1"/>
          <p:cNvSpPr>
            <a:spLocks noChangeArrowheads="1"/>
          </p:cNvSpPr>
          <p:nvPr/>
        </p:nvSpPr>
        <p:spPr bwMode="auto">
          <a:xfrm>
            <a:off x="6495143" y="6103257"/>
            <a:ext cx="379456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Lược</a:t>
            </a:r>
            <a:r>
              <a:rPr kumimoji="0" lang="nl-NL" sz="2800" b="1"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đồ thị xã Sơn Tây</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98" name="AutoShape 6"/>
          <p:cNvSpPr>
            <a:spLocks noChangeArrowheads="1"/>
          </p:cNvSpPr>
          <p:nvPr/>
        </p:nvSpPr>
        <p:spPr bwMode="auto">
          <a:xfrm>
            <a:off x="0" y="1018949"/>
            <a:ext cx="5664200" cy="3600450"/>
          </a:xfrm>
          <a:prstGeom prst="cloudCallout">
            <a:avLst>
              <a:gd name="adj1" fmla="val 49835"/>
              <a:gd name="adj2" fmla="val 48106"/>
            </a:avLst>
          </a:prstGeom>
          <a:solidFill>
            <a:srgbClr val="FF99CC"/>
          </a:solidFill>
          <a:ln w="9525">
            <a:solidFill>
              <a:schemeClr val="tx1"/>
            </a:solidFill>
            <a:round/>
            <a:headEnd/>
            <a:tailEnd/>
          </a:ln>
        </p:spPr>
        <p:txBody>
          <a:bodyPr wrap="none" anchor="ctr"/>
          <a:lstStyle/>
          <a:p>
            <a:r>
              <a:rPr lang="en-US" sz="2800" dirty="0" err="1" smtClean="0">
                <a:latin typeface="Times New Roman" pitchFamily="18" charset="0"/>
                <a:cs typeface="Times New Roman" pitchFamily="18" charset="0"/>
              </a:rPr>
              <a:t>Kể</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tên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huyện</a:t>
            </a:r>
            <a:r>
              <a:rPr lang="en-US" sz="2800" dirty="0" smtClean="0">
                <a:latin typeface="Times New Roman" pitchFamily="18" charset="0"/>
                <a:cs typeface="Times New Roman" pitchFamily="18" charset="0"/>
              </a:rPr>
              <a:t>  </a:t>
            </a:r>
          </a:p>
          <a:p>
            <a:r>
              <a:rPr lang="en-US" sz="2800" dirty="0" err="1" smtClean="0">
                <a:latin typeface="Times New Roman" pitchFamily="18" charset="0"/>
                <a:cs typeface="Times New Roman" pitchFamily="18" charset="0"/>
              </a:rPr>
              <a:t>tiếp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xã</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Tây</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blinds(horizontal)">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checkerboard(across)">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98"/>
                                        </p:tgtEl>
                                        <p:attrNameLst>
                                          <p:attrName>style.visibility</p:attrName>
                                        </p:attrNameLst>
                                      </p:cBhvr>
                                      <p:to>
                                        <p:strVal val="visible"/>
                                      </p:to>
                                    </p:set>
                                    <p:animEffect transition="in" filter="blinds(horizontal)">
                                      <p:cBhvr>
                                        <p:cTn id="2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5" grpId="0"/>
      <p:bldP spid="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95087"/>
            <a:ext cx="10515600" cy="4818742"/>
          </a:xfrm>
        </p:spPr>
        <p:txBody>
          <a:bodyPr>
            <a:normAutofit/>
          </a:bodyPr>
          <a:lstStyle/>
          <a:p>
            <a:r>
              <a:rPr lang="en-US" b="1" dirty="0" smtClean="0">
                <a:latin typeface="Times New Roman" pitchFamily="18" charset="0"/>
                <a:cs typeface="Times New Roman" pitchFamily="18" charset="0"/>
              </a:rPr>
              <a:t/>
            </a:r>
            <a:br>
              <a:rPr lang="en-US" b="1" dirty="0" smtClean="0">
                <a:latin typeface="Times New Roman" pitchFamily="18" charset="0"/>
                <a:cs typeface="Times New Roman" pitchFamily="18" charset="0"/>
              </a:rPr>
            </a:br>
            <a:r>
              <a:rPr lang="en-US" b="1" dirty="0" err="1" smtClean="0">
                <a:latin typeface="Times New Roman" pitchFamily="18" charset="0"/>
                <a:cs typeface="Times New Roman" pitchFamily="18" charset="0"/>
              </a:rPr>
              <a:t>Trên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học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về</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gặp</a:t>
            </a:r>
            <a:r>
              <a:rPr lang="en-US" b="1" dirty="0" smtClean="0">
                <a:latin typeface="Times New Roman" pitchFamily="18" charset="0"/>
                <a:cs typeface="Times New Roman" pitchFamily="18" charset="0"/>
              </a:rPr>
              <a:t> 1 </a:t>
            </a:r>
            <a:r>
              <a:rPr lang="en-US" b="1" dirty="0" err="1" smtClean="0">
                <a:latin typeface="Times New Roman" pitchFamily="18" charset="0"/>
                <a:cs typeface="Times New Roman" pitchFamily="18" charset="0"/>
              </a:rPr>
              <a:t>đoàn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khách</a:t>
            </a:r>
            <a:r>
              <a:rPr lang="en-US" b="1" dirty="0" smtClean="0">
                <a:latin typeface="Times New Roman" pitchFamily="18" charset="0"/>
                <a:cs typeface="Times New Roman" pitchFamily="18" charset="0"/>
              </a:rPr>
              <a:t> du </a:t>
            </a:r>
            <a:r>
              <a:rPr lang="en-US" b="1" dirty="0" err="1" smtClean="0">
                <a:latin typeface="Times New Roman" pitchFamily="18" charset="0"/>
                <a:cs typeface="Times New Roman" pitchFamily="18" charset="0"/>
              </a:rPr>
              <a:t>lịch</a:t>
            </a:r>
            <a:r>
              <a:rPr lang="vi-VN" b="1" dirty="0" smtClean="0">
                <a:latin typeface="Times New Roman" pitchFamily="18" charset="0"/>
                <a:cs typeface="Times New Roman" pitchFamily="18" charset="0"/>
              </a:rPr>
              <a:t> tại ngã tư Sơn Định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Đoàn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khách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hỏi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thăm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đến</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nhà thờ Bác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lúc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đó</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em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sẽ</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làm</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thế</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nào</a:t>
            </a:r>
            <a:r>
              <a:rPr lang="en-US" b="1" dirty="0" smtClean="0">
                <a:latin typeface="Times New Roman" pitchFamily="18" charset="0"/>
                <a:cs typeface="Times New Roman" pitchFamily="18" charset="0"/>
              </a:rPr>
              <a:t>?</a:t>
            </a:r>
            <a:r>
              <a:rPr lang="en-US" dirty="0" smtClean="0"/>
              <a:t/>
            </a:r>
            <a:br>
              <a:rPr lang="en-US" dirty="0" smtClean="0"/>
            </a:br>
            <a:endParaRPr lang="en-US" dirty="0"/>
          </a:p>
        </p:txBody>
      </p:sp>
      <p:sp>
        <p:nvSpPr>
          <p:cNvPr id="4" name="WordArt 2"/>
          <p:cNvSpPr>
            <a:spLocks noChangeArrowheads="1" noChangeShapeType="1" noTextEdit="1"/>
          </p:cNvSpPr>
          <p:nvPr/>
        </p:nvSpPr>
        <p:spPr bwMode="auto">
          <a:xfrm>
            <a:off x="2852056" y="290286"/>
            <a:ext cx="5783943" cy="1103085"/>
          </a:xfrm>
          <a:prstGeom prst="rect">
            <a:avLst/>
          </a:prstGeom>
        </p:spPr>
        <p:txBody>
          <a:bodyPr wrap="none" fromWordArt="1">
            <a:prstTxWarp prst="textWave1">
              <a:avLst>
                <a:gd name="adj1" fmla="val 13005"/>
                <a:gd name="adj2" fmla="val 251"/>
              </a:avLst>
            </a:prstTxWarp>
          </a:bodyPr>
          <a:lstStyle/>
          <a:p>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Tình</a:t>
            </a:r>
            <a:r>
              <a:rPr lang="en-US" sz="3200" kern="10" dirty="0"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 </a:t>
            </a:r>
            <a:r>
              <a:rPr lang="en-US" sz="3200" kern="10" dirty="0" err="1" smtClean="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rPr>
              <a:t>huống</a:t>
            </a:r>
            <a:endParaRPr lang="en-US" sz="3200" kern="10" dirty="0">
              <a:ln w="9525">
                <a:solidFill>
                  <a:srgbClr val="0000FF"/>
                </a:solidFill>
                <a:round/>
                <a:headEnd/>
                <a:tailEnd/>
              </a:ln>
              <a:gradFill rotWithShape="1">
                <a:gsLst>
                  <a:gs pos="0">
                    <a:srgbClr val="9999FF"/>
                  </a:gs>
                  <a:gs pos="100000">
                    <a:srgbClr val="009999"/>
                  </a:gs>
                </a:gsLst>
                <a:lin ang="5400000" scaled="1"/>
              </a:gradFill>
              <a:effectLst>
                <a:outerShdw dist="53882" dir="2700000" algn="ctr" rotWithShape="0">
                  <a:srgbClr val="C0C0C0">
                    <a:alpha val="75000"/>
                  </a:srgbClr>
                </a:outerShdw>
              </a:effectLst>
              <a:latin typeface="Times New Roman"/>
              <a:cs typeface="Times New Rom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125029" y="1204686"/>
            <a:ext cx="5544456" cy="3785652"/>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xe</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máy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xuất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Nội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dọc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quốc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a:t>
            </a:r>
            <a:r>
              <a:rPr lang="en-US" sz="2400" dirty="0" smtClean="0">
                <a:latin typeface="Times New Roman" pitchFamily="18" charset="0"/>
                <a:cs typeface="Times New Roman" pitchFamily="18" charset="0"/>
              </a:rPr>
              <a:t> 1 A.  </a:t>
            </a:r>
            <a:r>
              <a:rPr lang="en-US" sz="2400" dirty="0" err="1" smtClean="0">
                <a:latin typeface="Times New Roman" pitchFamily="18" charset="0"/>
                <a:cs typeface="Times New Roman" pitchFamily="18" charset="0"/>
              </a:rPr>
              <a:t>Dừng</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một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trạm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ven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Phủ</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a:t>
            </a:r>
            <a:r>
              <a:rPr lang="en-US" sz="2400" dirty="0" smtClean="0">
                <a:latin typeface="Times New Roman" pitchFamily="18" charset="0"/>
                <a:cs typeface="Times New Roman" pitchFamily="18" charset="0"/>
              </a:rPr>
              <a:t> Nam),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tiếp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tục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hơn</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giờ</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đồng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hồ</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mặt</a:t>
            </a:r>
            <a:r>
              <a:rPr lang="en-US" sz="2400" dirty="0" smtClean="0">
                <a:latin typeface="Times New Roman" pitchFamily="18" charset="0"/>
                <a:cs typeface="Times New Roman" pitchFamily="18" charset="0"/>
              </a:rPr>
              <a:t> ở </a:t>
            </a:r>
            <a:r>
              <a:rPr lang="en-US" sz="2400" dirty="0" err="1" smtClean="0">
                <a:latin typeface="Times New Roman" pitchFamily="18" charset="0"/>
                <a:cs typeface="Times New Roman" pitchFamily="18" charset="0"/>
              </a:rPr>
              <a:t>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phố</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theo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lộ</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Tràng</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về</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Tây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khoảng</a:t>
            </a:r>
            <a:r>
              <a:rPr lang="en-US" sz="2400" dirty="0" smtClean="0">
                <a:latin typeface="Times New Roman" pitchFamily="18" charset="0"/>
                <a:cs typeface="Times New Roman" pitchFamily="18" charset="0"/>
              </a:rPr>
              <a:t> 6 km, </a:t>
            </a:r>
            <a:r>
              <a:rPr lang="en-US" sz="2400" dirty="0" err="1" smtClean="0">
                <a:latin typeface="Times New Roman" pitchFamily="18" charset="0"/>
                <a:cs typeface="Times New Roman" pitchFamily="18" charset="0"/>
              </a:rPr>
              <a:t>danh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thắng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Tràng</a:t>
            </a:r>
            <a:r>
              <a:rPr lang="en-US" sz="2400" dirty="0" smtClean="0">
                <a:latin typeface="Times New Roman" pitchFamily="18" charset="0"/>
                <a:cs typeface="Times New Roman" pitchFamily="18" charset="0"/>
              </a:rPr>
              <a:t> An </a:t>
            </a:r>
            <a:r>
              <a:rPr lang="en-US" sz="2400" dirty="0" err="1" smtClean="0">
                <a:latin typeface="Times New Roman" pitchFamily="18" charset="0"/>
                <a:cs typeface="Times New Roman" pitchFamily="18" charset="0"/>
              </a:rPr>
              <a: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trước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tôi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với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khung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thật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đẹp</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4" name="AutoShape 6"/>
          <p:cNvSpPr>
            <a:spLocks noChangeArrowheads="1"/>
          </p:cNvSpPr>
          <p:nvPr/>
        </p:nvSpPr>
        <p:spPr bwMode="auto">
          <a:xfrm>
            <a:off x="435429" y="1251178"/>
            <a:ext cx="4542972" cy="3103108"/>
          </a:xfrm>
          <a:prstGeom prst="cloudCallout">
            <a:avLst>
              <a:gd name="adj1" fmla="val 69113"/>
              <a:gd name="adj2" fmla="val 3672"/>
            </a:avLst>
          </a:prstGeom>
          <a:solidFill>
            <a:srgbClr val="FF99CC"/>
          </a:solidFill>
          <a:ln w="9525">
            <a:solidFill>
              <a:schemeClr val="tx1"/>
            </a:solidFill>
            <a:round/>
            <a:headEnd/>
            <a:tailEnd/>
          </a:ln>
        </p:spPr>
        <p:txBody>
          <a:bodyPr wrap="none" anchor="ctr"/>
          <a:lstStyle/>
          <a:p>
            <a:endParaRPr lang="en-US" sz="2400" dirty="0">
              <a:latin typeface="Times New Roman" pitchFamily="18" charset="0"/>
              <a:cs typeface="Times New Roman" pitchFamily="18" charset="0"/>
            </a:endParaRPr>
          </a:p>
        </p:txBody>
      </p:sp>
      <p:sp>
        <p:nvSpPr>
          <p:cNvPr id="5" name="TextBox 4"/>
          <p:cNvSpPr txBox="1"/>
          <p:nvPr/>
        </p:nvSpPr>
        <p:spPr>
          <a:xfrm>
            <a:off x="1059543" y="1901372"/>
            <a:ext cx="3541485" cy="1477328"/>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Hãy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hành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của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được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miêu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trong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đoạn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văn</a:t>
            </a:r>
            <a:r>
              <a:rPr lang="en-US" sz="2400" dirty="0" smtClean="0">
                <a:latin typeface="Times New Roman" pitchFamily="18" charset="0"/>
                <a:cs typeface="Times New Roman" pitchFamily="18" charset="0"/>
              </a:rPr>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ản đồ đường đi từ Hà Nội đến Tràng An, Ninh Bình: Cách di chuyển từ Hà Nội tới Tràng An du lịch"/>
          <p:cNvPicPr>
            <a:picLocks noChangeAspect="1" noChangeArrowheads="1"/>
          </p:cNvPicPr>
          <p:nvPr/>
        </p:nvPicPr>
        <p:blipFill>
          <a:blip r:embed="rId2"/>
          <a:srcRect/>
          <a:stretch>
            <a:fillRect/>
          </a:stretch>
        </p:blipFill>
        <p:spPr bwMode="auto">
          <a:xfrm>
            <a:off x="1567544" y="537027"/>
            <a:ext cx="8998856" cy="5467048"/>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srcRect/>
          <a:stretch>
            <a:fillRect/>
          </a:stretch>
        </p:blipFill>
        <p:spPr bwMode="auto">
          <a:xfrm>
            <a:off x="2857499" y="1014413"/>
            <a:ext cx="7229929" cy="5390550"/>
          </a:xfrm>
          <a:prstGeom prst="rect">
            <a:avLst/>
          </a:prstGeom>
          <a:noFill/>
          <a:ln w="9525">
            <a:noFill/>
            <a:miter lim="800000"/>
            <a:headEnd/>
            <a:tailEnd/>
          </a:ln>
          <a:effectLst/>
        </p:spPr>
      </p:pic>
      <p:sp>
        <p:nvSpPr>
          <p:cNvPr id="3" name="Rectangle 1"/>
          <p:cNvSpPr>
            <a:spLocks noChangeArrowheads="1"/>
          </p:cNvSpPr>
          <p:nvPr/>
        </p:nvSpPr>
        <p:spPr bwMode="auto">
          <a:xfrm>
            <a:off x="1017351" y="246743"/>
            <a:ext cx="313098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lang="vi-VN" sz="2800" b="1" dirty="0">
                <a:latin typeface="Times New Roman" pitchFamily="18" charset="0"/>
                <a:ea typeface="Calibri" pitchFamily="34" charset="0"/>
                <a:cs typeface="Times New Roman" pitchFamily="18" charset="0"/>
              </a:rPr>
              <a:t>I</a:t>
            </a:r>
            <a:r>
              <a:rPr kumimoji="0" lang="nl-NL" sz="28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lang="vi-VN" sz="2800" b="1" dirty="0">
                <a:latin typeface="Times New Roman" pitchFamily="18" charset="0"/>
                <a:ea typeface="Calibri" pitchFamily="34" charset="0"/>
                <a:cs typeface="Times New Roman" pitchFamily="18" charset="0"/>
              </a:rPr>
              <a:t>L</a:t>
            </a:r>
            <a:r>
              <a:rPr lang="nl-NL" sz="2800" b="1" dirty="0">
                <a:latin typeface="Times New Roman" pitchFamily="18" charset="0"/>
                <a:ea typeface="Calibri" pitchFamily="34" charset="0"/>
                <a:cs typeface="Times New Roman" pitchFamily="18" charset="0"/>
              </a:rPr>
              <a:t>ược đồ trí nhớ</a:t>
            </a:r>
            <a:r>
              <a:rPr lang="nl-NL" sz="2800" dirty="0">
                <a:latin typeface="Times New Roman" pitchFamily="18" charset="0"/>
                <a:ea typeface="Calibri" pitchFamily="34" charset="0"/>
                <a:cs typeface="Times New Roman" pitchFamily="18" charset="0"/>
              </a:rPr>
              <a:t>: </a:t>
            </a:r>
            <a:endParaRPr kumimoji="0" lang="nl-NL"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4578"/>
                                        </p:tgtEl>
                                        <p:attrNameLst>
                                          <p:attrName>style.visibility</p:attrName>
                                        </p:attrNameLst>
                                      </p:cBhvr>
                                      <p:to>
                                        <p:strVal val="visible"/>
                                      </p:to>
                                    </p:set>
                                    <p:animEffect transition="in" filter="blinds(horizontal)">
                                      <p:cBhvr>
                                        <p:cTn id="12"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84239" y="284390"/>
            <a:ext cx="9808633" cy="600075"/>
          </a:xfrm>
        </p:spPr>
        <p:txBody>
          <a:bodyPr/>
          <a:lstStyle/>
          <a:p>
            <a:pPr marL="0" lvl="0" indent="0" algn="just" fontAlgn="base">
              <a:spcBef>
                <a:spcPct val="0"/>
              </a:spcBef>
              <a:spcAft>
                <a:spcPct val="0"/>
              </a:spcAft>
              <a:buNone/>
            </a:pPr>
            <a:r>
              <a:rPr lang="vi-VN" b="1" dirty="0">
                <a:latin typeface="Times New Roman" pitchFamily="18" charset="0"/>
                <a:ea typeface="Calibri" pitchFamily="34" charset="0"/>
                <a:cs typeface="Times New Roman" pitchFamily="18" charset="0"/>
              </a:rPr>
              <a:t>I</a:t>
            </a:r>
            <a:r>
              <a:rPr lang="nl-NL" b="1" dirty="0">
                <a:latin typeface="Times New Roman" pitchFamily="18" charset="0"/>
                <a:ea typeface="Calibri" pitchFamily="34" charset="0"/>
                <a:cs typeface="Times New Roman" pitchFamily="18" charset="0"/>
              </a:rPr>
              <a:t>. </a:t>
            </a:r>
            <a:r>
              <a:rPr lang="vi-VN" b="1" dirty="0">
                <a:latin typeface="Times New Roman" pitchFamily="18" charset="0"/>
                <a:ea typeface="Calibri" pitchFamily="34" charset="0"/>
                <a:cs typeface="Times New Roman" pitchFamily="18" charset="0"/>
              </a:rPr>
              <a:t>L</a:t>
            </a:r>
            <a:r>
              <a:rPr lang="nl-NL" b="1" dirty="0">
                <a:latin typeface="Times New Roman" pitchFamily="18" charset="0"/>
                <a:ea typeface="Calibri" pitchFamily="34" charset="0"/>
                <a:cs typeface="Times New Roman" pitchFamily="18" charset="0"/>
              </a:rPr>
              <a:t>ược đồ trí nhớ</a:t>
            </a:r>
            <a:r>
              <a:rPr lang="nl-NL" dirty="0">
                <a:latin typeface="Times New Roman" pitchFamily="18" charset="0"/>
                <a:ea typeface="Calibri" pitchFamily="34" charset="0"/>
                <a:cs typeface="Times New Roman" pitchFamily="18" charset="0"/>
              </a:rPr>
              <a:t>: </a:t>
            </a:r>
            <a:endParaRPr lang="nl-NL" dirty="0">
              <a:latin typeface="Arial" pitchFamily="34" charset="0"/>
              <a:cs typeface="Arial" pitchFamily="34" charset="0"/>
            </a:endParaRPr>
          </a:p>
        </p:txBody>
      </p:sp>
      <p:sp>
        <p:nvSpPr>
          <p:cNvPr id="8198" name="AutoShape 6"/>
          <p:cNvSpPr>
            <a:spLocks noChangeArrowheads="1"/>
          </p:cNvSpPr>
          <p:nvPr/>
        </p:nvSpPr>
        <p:spPr bwMode="auto">
          <a:xfrm>
            <a:off x="6923314" y="1291772"/>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Thế nào là lược đồ trí nhớ ?</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49943" y="2235201"/>
            <a:ext cx="5304971"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400" b="1" dirty="0" smtClean="0">
                <a:latin typeface="Times New Roman" pitchFamily="18" charset="0"/>
                <a:cs typeface="Times New Roman" pitchFamily="18" charset="0"/>
              </a:rPr>
              <a:t>Lược đ</a:t>
            </a:r>
            <a:r>
              <a:rPr lang="en-US" sz="2400" b="1" dirty="0" smtClean="0">
                <a:latin typeface="Times New Roman" pitchFamily="18" charset="0"/>
                <a:cs typeface="Times New Roman" pitchFamily="18" charset="0"/>
              </a:rPr>
              <a:t>ồ</a:t>
            </a:r>
            <a:r>
              <a:rPr lang="vi-VN" sz="2400" b="1" dirty="0" smtClean="0">
                <a:latin typeface="Times New Roman" pitchFamily="18" charset="0"/>
                <a:cs typeface="Times New Roman" pitchFamily="18" charset="0"/>
              </a:rPr>
              <a:t> trí nhớ là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địa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vực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cụ</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trong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tâm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con </a:t>
            </a:r>
            <a:r>
              <a:rPr lang="en-US" sz="2400" b="1" dirty="0" err="1" smtClean="0">
                <a:latin typeface="Times New Roman" pitchFamily="18" charset="0"/>
                <a:cs typeface="Times New Roman" pitchFamily="18" charset="0"/>
              </a:rPr>
              <a:t>người</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8194">
                                            <p:txEl>
                                              <p:pRg st="0" end="0"/>
                                            </p:txEl>
                                          </p:spTgt>
                                        </p:tgtEl>
                                        <p:attrNameLst>
                                          <p:attrName>style.visibility</p:attrName>
                                        </p:attrNameLst>
                                      </p:cBhvr>
                                      <p:to>
                                        <p:strVal val="visible"/>
                                      </p:to>
                                    </p:set>
                                    <p:anim calcmode="discrete" valueType="clr">
                                      <p:cBhvr override="childStyle">
                                        <p:cTn id="7" dur="80"/>
                                        <p:tgtEl>
                                          <p:spTgt spid="819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4">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4">
                                            <p:txEl>
                                              <p:pRg st="0" end="0"/>
                                            </p:txEl>
                                          </p:spTgt>
                                        </p:tgtEl>
                                        <p:attrNameLst>
                                          <p:attrName>fill.type</p:attrName>
                                        </p:attrNameLst>
                                      </p:cBhvr>
                                      <p:to>
                                        <p:strVal val="solid"/>
                                      </p:to>
                                    </p:set>
                                  </p:childTnLst>
                                </p:cTn>
                              </p:par>
                            </p:childTnLst>
                          </p:cTn>
                        </p:par>
                        <p:par>
                          <p:cTn id="10" fill="hold">
                            <p:stCondLst>
                              <p:cond delay="640"/>
                            </p:stCondLst>
                            <p:childTnLst>
                              <p:par>
                                <p:cTn id="11" presetID="5" presetClass="entr" presetSubtype="10" fill="hold" grpId="0" nodeType="after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checkerboard(across)">
                                      <p:cBhvr>
                                        <p:cTn id="13" dur="1000"/>
                                        <p:tgtEl>
                                          <p:spTgt spid="819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8" grpId="0" bldLvl="0" animBg="1" autoUpdateAnimBg="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sz="half" idx="1"/>
          </p:nvPr>
        </p:nvSpPr>
        <p:spPr>
          <a:xfrm>
            <a:off x="255211" y="211819"/>
            <a:ext cx="9808633" cy="600075"/>
          </a:xfrm>
        </p:spPr>
        <p:txBody>
          <a:bodyPr/>
          <a:lstStyle/>
          <a:p>
            <a:pPr marL="0" lvl="0" indent="0" algn="just" fontAlgn="base">
              <a:spcBef>
                <a:spcPct val="0"/>
              </a:spcBef>
              <a:spcAft>
                <a:spcPct val="0"/>
              </a:spcAft>
              <a:buNone/>
            </a:pPr>
            <a:r>
              <a:rPr lang="vi-VN" b="1" dirty="0">
                <a:latin typeface="Times New Roman" pitchFamily="18" charset="0"/>
                <a:ea typeface="Calibri" pitchFamily="34" charset="0"/>
                <a:cs typeface="Times New Roman" pitchFamily="18" charset="0"/>
              </a:rPr>
              <a:t>I</a:t>
            </a:r>
            <a:r>
              <a:rPr lang="nl-NL" b="1" dirty="0">
                <a:latin typeface="Times New Roman" pitchFamily="18" charset="0"/>
                <a:ea typeface="Calibri" pitchFamily="34" charset="0"/>
                <a:cs typeface="Times New Roman" pitchFamily="18" charset="0"/>
              </a:rPr>
              <a:t>. </a:t>
            </a:r>
            <a:r>
              <a:rPr lang="vi-VN" b="1" dirty="0">
                <a:latin typeface="Times New Roman" pitchFamily="18" charset="0"/>
                <a:ea typeface="Calibri" pitchFamily="34" charset="0"/>
                <a:cs typeface="Times New Roman" pitchFamily="18" charset="0"/>
              </a:rPr>
              <a:t>L</a:t>
            </a:r>
            <a:r>
              <a:rPr lang="nl-NL" b="1" dirty="0">
                <a:latin typeface="Times New Roman" pitchFamily="18" charset="0"/>
                <a:ea typeface="Calibri" pitchFamily="34" charset="0"/>
                <a:cs typeface="Times New Roman" pitchFamily="18" charset="0"/>
              </a:rPr>
              <a:t>ược đồ trí nhớ</a:t>
            </a:r>
            <a:r>
              <a:rPr lang="nl-NL" dirty="0">
                <a:latin typeface="Times New Roman" pitchFamily="18" charset="0"/>
                <a:ea typeface="Calibri" pitchFamily="34" charset="0"/>
                <a:cs typeface="Times New Roman" pitchFamily="18" charset="0"/>
              </a:rPr>
              <a:t>: </a:t>
            </a:r>
            <a:endParaRPr lang="nl-NL" dirty="0">
              <a:latin typeface="Arial" pitchFamily="34" charset="0"/>
              <a:cs typeface="Arial" pitchFamily="34" charset="0"/>
            </a:endParaRPr>
          </a:p>
        </p:txBody>
      </p:sp>
      <p:sp>
        <p:nvSpPr>
          <p:cNvPr id="8198" name="AutoShape 6"/>
          <p:cNvSpPr>
            <a:spLocks noChangeArrowheads="1"/>
          </p:cNvSpPr>
          <p:nvPr/>
        </p:nvSpPr>
        <p:spPr bwMode="auto">
          <a:xfrm>
            <a:off x="6473372" y="2685144"/>
            <a:ext cx="4978400" cy="2191657"/>
          </a:xfrm>
          <a:prstGeom prst="cloudCallout">
            <a:avLst>
              <a:gd name="adj1" fmla="val -62657"/>
              <a:gd name="adj2" fmla="val 43671"/>
            </a:avLst>
          </a:prstGeom>
          <a:solidFill>
            <a:srgbClr val="FF99CC"/>
          </a:solidFill>
          <a:ln w="9525">
            <a:solidFill>
              <a:schemeClr val="tx1"/>
            </a:solidFill>
            <a:round/>
            <a:headEnd/>
            <a:tailEnd/>
          </a:ln>
        </p:spPr>
        <p:txBody>
          <a:bodyPr wrap="none" anchor="ctr"/>
          <a:lstStyle/>
          <a:p>
            <a:r>
              <a:rPr lang="vi-VN" sz="2800" b="1" dirty="0" smtClean="0">
                <a:latin typeface="Times New Roman" pitchFamily="18" charset="0"/>
                <a:cs typeface="Times New Roman" pitchFamily="18" charset="0"/>
              </a:rPr>
              <a:t>Lược đồ trí nhớ có </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tác dụng gì trong</a:t>
            </a:r>
            <a:endParaRPr lang="en-US" sz="2800" b="1" dirty="0" smtClean="0">
              <a:latin typeface="Times New Roman" pitchFamily="18" charset="0"/>
              <a:cs typeface="Times New Roman" pitchFamily="18" charset="0"/>
            </a:endParaRPr>
          </a:p>
          <a:p>
            <a:r>
              <a:rPr lang="vi-VN" sz="2800" b="1" dirty="0" smtClean="0">
                <a:latin typeface="Times New Roman" pitchFamily="18" charset="0"/>
                <a:cs typeface="Times New Roman" pitchFamily="18" charset="0"/>
              </a:rPr>
              <a:t> cuộc sống?</a:t>
            </a:r>
            <a:endParaRPr lang="en-US" sz="2800" b="1" dirty="0">
              <a:latin typeface="Times New Roman" pitchFamily="18" charset="0"/>
              <a:cs typeface="Times New Roman" pitchFamily="18" charset="0"/>
            </a:endParaRPr>
          </a:p>
        </p:txBody>
      </p:sp>
      <p:sp>
        <p:nvSpPr>
          <p:cNvPr id="9" name="Rectangle 1"/>
          <p:cNvSpPr>
            <a:spLocks noChangeArrowheads="1"/>
          </p:cNvSpPr>
          <p:nvPr/>
        </p:nvSpPr>
        <p:spPr bwMode="auto">
          <a:xfrm>
            <a:off x="464457" y="812801"/>
            <a:ext cx="5304971"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Lược đ</a:t>
            </a:r>
            <a:r>
              <a:rPr lang="en-US" sz="2400" dirty="0" smtClean="0">
                <a:latin typeface="Times New Roman" pitchFamily="18" charset="0"/>
                <a:cs typeface="Times New Roman" pitchFamily="18" charset="0"/>
              </a:rPr>
              <a:t>ồ</a:t>
            </a:r>
            <a:r>
              <a:rPr lang="vi-VN" sz="2400" dirty="0" smtClean="0">
                <a:latin typeface="Times New Roman" pitchFamily="18" charset="0"/>
                <a:cs typeface="Times New Roman" pitchFamily="18" charset="0"/>
              </a:rPr>
              <a:t> trí nhớ là những thông tin không gian về thế giới được giữ lại trong trí óc con người. Lược đồ trí nhớ được đặc trưng bởi sự đánh dấu các địa điểm mà một người từng gặp, từng đến,...</a:t>
            </a:r>
            <a:endParaRPr lang="en-US" sz="2400" dirty="0" smtClean="0">
              <a:latin typeface="Times New Roman" pitchFamily="18" charset="0"/>
              <a:cs typeface="Times New Roman" pitchFamily="18" charset="0"/>
            </a:endParaRPr>
          </a:p>
          <a:p>
            <a:r>
              <a:rPr lang="vi-VN"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5" name="Rectangle 4"/>
          <p:cNvSpPr/>
          <p:nvPr/>
        </p:nvSpPr>
        <p:spPr>
          <a:xfrm>
            <a:off x="507999" y="2851221"/>
            <a:ext cx="5225143" cy="3416320"/>
          </a:xfrm>
          <a:prstGeom prst="rect">
            <a:avLst/>
          </a:prstGeom>
        </p:spPr>
        <p:txBody>
          <a:bodyPr wrap="square">
            <a:spAutoFit/>
          </a:bodyPr>
          <a:lstStyle/>
          <a:p>
            <a:r>
              <a:rPr lang="vi-VN" sz="2400" b="1" dirty="0" smtClean="0">
                <a:latin typeface="+mj-lt"/>
              </a:rPr>
              <a:t>- </a:t>
            </a:r>
            <a:r>
              <a:rPr lang="en-US" sz="2400" b="1" dirty="0" err="1" smtClean="0">
                <a:latin typeface="Times New Roman" pitchFamily="18" charset="0"/>
                <a:cs typeface="Times New Roman" pitchFamily="18" charset="0"/>
              </a:rPr>
              <a:t>Tác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dụng</a:t>
            </a:r>
            <a:r>
              <a:rPr lang="en-US" sz="2400" b="1"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Giúp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chúng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định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hướng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chuyển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từ</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bằng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vẽ</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tuyến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đường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đi</a:t>
            </a:r>
            <a:r>
              <a:rPr lang="en-US" sz="2400" dirty="0" smtClean="0">
                <a:latin typeface="Times New Roman" pitchFamily="18" charset="0"/>
                <a:cs typeface="Times New Roman" pitchFamily="18" charset="0"/>
              </a:rPr>
              <a:t>.</a:t>
            </a:r>
          </a:p>
          <a:p>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Giúp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chúng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hiểu</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về</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thế</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giới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xung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quanh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sắp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xếp</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không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gian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và</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thể</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hiện</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lại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đối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tượng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phác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họa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ảnh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của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địa</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điểm</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hành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trình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hoặc</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một</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vùng</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nào</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đó</a:t>
            </a:r>
            <a:r>
              <a:rPr lang="en-US" sz="2400" b="1" dirty="0" smtClean="0">
                <a:latin typeface="Times New Roman" pitchFamily="18" charset="0"/>
                <a:cs typeface="Times New Roman" pitchFamily="18" charset="0"/>
              </a:rPr>
              <a:t>.</a:t>
            </a:r>
            <a:endParaRPr lang="en-US" sz="24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blinds(horizontal)">
                                      <p:cBhvr>
                                        <p:cTn id="7" dur="5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body" sz="half" idx="1"/>
          </p:nvPr>
        </p:nvSpPr>
        <p:spPr>
          <a:xfrm>
            <a:off x="298754" y="304800"/>
            <a:ext cx="8946846" cy="624114"/>
          </a:xfrm>
        </p:spPr>
        <p:txBody>
          <a:bodyPr>
            <a:noAutofit/>
          </a:bodyPr>
          <a:lstStyle/>
          <a:p>
            <a:pPr>
              <a:buNone/>
            </a:pPr>
            <a:r>
              <a:rPr lang="vi-VN" b="1" dirty="0">
                <a:latin typeface="Times New Roman" pitchFamily="18" charset="0"/>
                <a:cs typeface="Times New Roman" pitchFamily="18" charset="0"/>
              </a:rPr>
              <a:t>II</a:t>
            </a:r>
            <a:r>
              <a:rPr lang="nl-NL"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Vẽ </a:t>
            </a:r>
            <a:r>
              <a:rPr lang="nl-NL" b="1" dirty="0" smtClean="0">
                <a:latin typeface="Times New Roman" pitchFamily="18" charset="0"/>
                <a:cs typeface="Times New Roman" pitchFamily="18" charset="0"/>
              </a:rPr>
              <a:t>lược đồ trí nhớ:</a:t>
            </a:r>
            <a:r>
              <a:rPr lang="nl-NL"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p:txBody>
      </p:sp>
      <p:sp>
        <p:nvSpPr>
          <p:cNvPr id="6" name="Rectangle 1"/>
          <p:cNvSpPr>
            <a:spLocks noChangeArrowheads="1"/>
          </p:cNvSpPr>
          <p:nvPr/>
        </p:nvSpPr>
        <p:spPr bwMode="auto">
          <a:xfrm>
            <a:off x="2540000" y="827314"/>
            <a:ext cx="738777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nl-NL" sz="2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Hoàn thành bảng sau về chuyến đi từ Hà Nội về Tràng An:</a:t>
            </a:r>
            <a:endParaRPr kumimoji="0" lang="nl-NL" sz="24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7" name="Table 6"/>
          <p:cNvGraphicFramePr>
            <a:graphicFrameLocks noGrp="1"/>
          </p:cNvGraphicFramePr>
          <p:nvPr/>
        </p:nvGraphicFramePr>
        <p:xfrm>
          <a:off x="2772229" y="1785258"/>
          <a:ext cx="6807200" cy="2055222"/>
        </p:xfrm>
        <a:graphic>
          <a:graphicData uri="http://schemas.openxmlformats.org/drawingml/2006/table">
            <a:tbl>
              <a:tblPr/>
              <a:tblGrid>
                <a:gridCol w="3402939">
                  <a:extLst>
                    <a:ext uri="{9D8B030D-6E8A-4147-A177-3AD203B41FA5}">
                      <a16:colId xmlns:a16="http://schemas.microsoft.com/office/drawing/2014/main" val="20000"/>
                    </a:ext>
                  </a:extLst>
                </a:gridCol>
                <a:gridCol w="3404261">
                  <a:extLst>
                    <a:ext uri="{9D8B030D-6E8A-4147-A177-3AD203B41FA5}">
                      <a16:colId xmlns:a16="http://schemas.microsoft.com/office/drawing/2014/main" val="20001"/>
                    </a:ext>
                  </a:extLst>
                </a:gridCol>
              </a:tblGrid>
              <a:tr h="653142">
                <a:tc>
                  <a:txBody>
                    <a:bodyPr/>
                    <a:lstStyle/>
                    <a:p>
                      <a:pPr marL="0" marR="0" algn="just">
                        <a:spcBef>
                          <a:spcPts val="0"/>
                        </a:spcBef>
                        <a:spcAft>
                          <a:spcPts val="0"/>
                        </a:spcAft>
                      </a:pPr>
                      <a:r>
                        <a:rPr lang="nl-NL" sz="2400" b="1" i="1" dirty="0">
                          <a:latin typeface="Times New Roman"/>
                          <a:ea typeface="Calibri"/>
                          <a:cs typeface="Times New Roman"/>
                        </a:rPr>
                        <a:t>Các thao tác</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r>
                        <a:rPr lang="nl-NL" sz="2400" b="1" i="1" dirty="0">
                          <a:latin typeface="Times New Roman"/>
                          <a:ea typeface="Calibri"/>
                          <a:cs typeface="Times New Roman"/>
                        </a:rPr>
                        <a:t>Cách thức thực hiện</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67360">
                <a:tc>
                  <a:txBody>
                    <a:bodyPr/>
                    <a:lstStyle/>
                    <a:p>
                      <a:pPr marL="0" marR="0" algn="just">
                        <a:spcBef>
                          <a:spcPts val="0"/>
                        </a:spcBef>
                        <a:spcAft>
                          <a:spcPts val="0"/>
                        </a:spcAft>
                      </a:pPr>
                      <a:r>
                        <a:rPr lang="nl-NL" sz="2400" i="1">
                          <a:latin typeface="Times New Roman"/>
                          <a:ea typeface="Calibri"/>
                          <a:cs typeface="Times New Roman"/>
                        </a:rPr>
                        <a:t>Hình dung</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67360">
                <a:tc>
                  <a:txBody>
                    <a:bodyPr/>
                    <a:lstStyle/>
                    <a:p>
                      <a:pPr marL="0" marR="0" algn="just">
                        <a:spcBef>
                          <a:spcPts val="0"/>
                        </a:spcBef>
                        <a:spcAft>
                          <a:spcPts val="0"/>
                        </a:spcAft>
                      </a:pPr>
                      <a:r>
                        <a:rPr lang="nl-NL" sz="2400" i="1">
                          <a:latin typeface="Times New Roman"/>
                          <a:ea typeface="Calibri"/>
                          <a:cs typeface="Times New Roman"/>
                        </a:rPr>
                        <a:t>Sắp sếp không gian</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67360">
                <a:tc>
                  <a:txBody>
                    <a:bodyPr/>
                    <a:lstStyle/>
                    <a:p>
                      <a:pPr marL="0" marR="0" algn="just">
                        <a:spcBef>
                          <a:spcPts val="0"/>
                        </a:spcBef>
                        <a:spcAft>
                          <a:spcPts val="0"/>
                        </a:spcAft>
                      </a:pPr>
                      <a:r>
                        <a:rPr lang="nl-NL" sz="2400" i="1">
                          <a:latin typeface="Times New Roman"/>
                          <a:ea typeface="Calibri"/>
                          <a:cs typeface="Times New Roman"/>
                        </a:rPr>
                        <a:t>Vị trí bắt đầu</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spcBef>
                          <a:spcPts val="0"/>
                        </a:spcBef>
                        <a:spcAft>
                          <a:spcPts val="0"/>
                        </a:spcAft>
                      </a:pP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par>
                                <p:cTn id="13" presetID="3"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323</TotalTime>
  <Words>590</Words>
  <Application>Microsoft Office PowerPoint</Application>
  <PresentationFormat>Widescreen</PresentationFormat>
  <Paragraphs>45</Paragraphs>
  <Slides>12</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汉仪喵魂体W</vt:lpstr>
      <vt:lpstr>Office Theme</vt:lpstr>
      <vt:lpstr>PowerPoint Presentation</vt:lpstr>
      <vt:lpstr>PowerPoint Presentation</vt:lpstr>
      <vt:lpstr> Trên đường đi học về em gặp 1 đoàn khách du lịch tại ngã tư Sơn Định. Đoàn khách hỏi thăm em đường đến nhà thờ Bác. Vậy lúc đó em sẽ làm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Dell</cp:lastModifiedBy>
  <cp:revision>55</cp:revision>
  <dcterms:created xsi:type="dcterms:W3CDTF">2020-11-02T15:38:20Z</dcterms:created>
  <dcterms:modified xsi:type="dcterms:W3CDTF">2024-09-27T03:16:26Z</dcterms:modified>
</cp:coreProperties>
</file>