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8" r:id="rId3"/>
    <p:sldId id="261" r:id="rId4"/>
    <p:sldId id="260" r:id="rId5"/>
    <p:sldId id="269" r:id="rId6"/>
    <p:sldId id="262" r:id="rId7"/>
    <p:sldId id="264" r:id="rId8"/>
    <p:sldId id="266" r:id="rId9"/>
    <p:sldId id="268" r:id="rId10"/>
    <p:sldId id="270" r:id="rId11"/>
    <p:sldId id="271" r:id="rId12"/>
    <p:sldId id="281" r:id="rId13"/>
    <p:sldId id="280" r:id="rId14"/>
    <p:sldId id="282" r:id="rId15"/>
    <p:sldId id="274" r:id="rId16"/>
    <p:sldId id="276" r:id="rId17"/>
    <p:sldId id="283"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p:scale>
          <a:sx n="100" d="100"/>
          <a:sy n="100" d="100"/>
        </p:scale>
        <p:origin x="-62" y="2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9/9/2024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9/9/2024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948" y="-2113591"/>
            <a:ext cx="14014579" cy="11858625"/>
          </a:xfrm>
          <a:prstGeom prst="rect">
            <a:avLst/>
          </a:prstGeom>
        </p:spPr>
      </p:pic>
      <p:sp>
        <p:nvSpPr>
          <p:cNvPr id="18" name="TextBox 17"/>
          <p:cNvSpPr txBox="1"/>
          <p:nvPr/>
        </p:nvSpPr>
        <p:spPr>
          <a:xfrm>
            <a:off x="5978901" y="1080338"/>
            <a:ext cx="184731" cy="923330"/>
          </a:xfrm>
          <a:prstGeom prst="rect">
            <a:avLst/>
          </a:prstGeom>
          <a:noFill/>
        </p:spPr>
        <p:txBody>
          <a:bodyPr wrap="none" rtlCol="0">
            <a:spAutoFit/>
          </a:bodyPr>
          <a:lstStyle/>
          <a:p>
            <a:pPr algn="ctr"/>
            <a:endParaRPr lang="vi-VN" sz="5400" b="1" dirty="0" smtClean="0">
              <a:ln>
                <a:solidFill>
                  <a:schemeClr val="bg1"/>
                </a:solidFill>
              </a:ln>
              <a:solidFill>
                <a:srgbClr val="FF0000"/>
              </a:solidFill>
              <a:latin typeface="+mj-lt"/>
              <a:cs typeface="Times New Roman" panose="02020603050405020304" pitchFamily="18" charset="0"/>
            </a:endParaRPr>
          </a:p>
        </p:txBody>
      </p:sp>
      <p:sp>
        <p:nvSpPr>
          <p:cNvPr id="19" name="TextBox 18"/>
          <p:cNvSpPr txBox="1"/>
          <p:nvPr/>
        </p:nvSpPr>
        <p:spPr>
          <a:xfrm>
            <a:off x="373020" y="1546067"/>
            <a:ext cx="11306629" cy="3785652"/>
          </a:xfrm>
          <a:prstGeom prst="rect">
            <a:avLst/>
          </a:prstGeom>
          <a:noFill/>
          <a:ln>
            <a:noFill/>
          </a:ln>
        </p:spPr>
        <p:txBody>
          <a:bodyPr wrap="square" rtlCol="0">
            <a:spAutoFit/>
          </a:bodyPr>
          <a:lstStyle/>
          <a:p>
            <a:pPr algn="ctr"/>
            <a:r>
              <a:rPr lang="vi-VN" sz="4800" b="1" dirty="0" smtClean="0">
                <a:ln w="15875">
                  <a:solidFill>
                    <a:schemeClr val="tx2">
                      <a:lumMod val="40000"/>
                      <a:lumOff val="60000"/>
                    </a:schemeClr>
                  </a:solidFill>
                </a:ln>
                <a:solidFill>
                  <a:srgbClr val="FFFF00"/>
                </a:solidFill>
                <a:latin typeface="Times New Roman" panose="02020603050405020304" pitchFamily="18" charset="0"/>
                <a:cs typeface="Times New Roman" panose="02020603050405020304" pitchFamily="18" charset="0"/>
              </a:rPr>
              <a:t>Chương 1: </a:t>
            </a:r>
          </a:p>
          <a:p>
            <a:pPr algn="ctr"/>
            <a:r>
              <a:rPr lang="vi-VN" sz="4800" b="1" dirty="0" smtClean="0">
                <a:ln w="15875">
                  <a:solidFill>
                    <a:schemeClr val="tx2">
                      <a:lumMod val="40000"/>
                      <a:lumOff val="60000"/>
                    </a:schemeClr>
                  </a:solidFill>
                </a:ln>
                <a:solidFill>
                  <a:srgbClr val="FFFF00"/>
                </a:solidFill>
                <a:latin typeface="Times New Roman" panose="02020603050405020304" pitchFamily="18" charset="0"/>
                <a:cs typeface="Times New Roman" panose="02020603050405020304" pitchFamily="18" charset="0"/>
              </a:rPr>
              <a:t>BẢN ĐỒ- PHƯƠNG TIỆN THỂ HIỆN BỀ MẶT TRÁI ĐẤT</a:t>
            </a:r>
          </a:p>
          <a:p>
            <a:pPr algn="ctr"/>
            <a:r>
              <a:rPr lang="vi-VN" sz="4800" b="1" dirty="0" smtClean="0">
                <a:ln w="15875">
                  <a:solidFill>
                    <a:schemeClr val="tx2">
                      <a:lumMod val="40000"/>
                      <a:lumOff val="60000"/>
                    </a:schemeClr>
                  </a:solidFill>
                </a:ln>
                <a:solidFill>
                  <a:srgbClr val="00B050"/>
                </a:solidFill>
                <a:latin typeface="Times New Roman" panose="02020603050405020304" pitchFamily="18" charset="0"/>
                <a:cs typeface="Times New Roman" panose="02020603050405020304" pitchFamily="18" charset="0"/>
              </a:rPr>
              <a:t>Tiết </a:t>
            </a:r>
            <a:r>
              <a:rPr lang="vi-VN" sz="4800" b="1" dirty="0" smtClean="0">
                <a:ln w="15875">
                  <a:solidFill>
                    <a:schemeClr val="tx2">
                      <a:lumMod val="40000"/>
                      <a:lumOff val="60000"/>
                    </a:schemeClr>
                  </a:solidFill>
                </a:ln>
                <a:solidFill>
                  <a:srgbClr val="00B050"/>
                </a:solidFill>
                <a:latin typeface="Times New Roman" panose="02020603050405020304" pitchFamily="18" charset="0"/>
                <a:cs typeface="Times New Roman" panose="02020603050405020304" pitchFamily="18" charset="0"/>
              </a:rPr>
              <a:t>2+3-</a:t>
            </a:r>
            <a:r>
              <a:rPr lang="en-US" sz="4800" b="1" dirty="0" smtClean="0">
                <a:ln w="15875">
                  <a:solidFill>
                    <a:schemeClr val="tx2">
                      <a:lumMod val="40000"/>
                      <a:lumOff val="60000"/>
                    </a:schemeClr>
                  </a:solidFill>
                </a:ln>
                <a:solidFill>
                  <a:srgbClr val="00B050"/>
                </a:solidFill>
                <a:latin typeface="Times New Roman" panose="02020603050405020304" pitchFamily="18" charset="0"/>
                <a:cs typeface="Times New Roman" panose="02020603050405020304" pitchFamily="18" charset="0"/>
              </a:rPr>
              <a:t>B</a:t>
            </a:r>
            <a:r>
              <a:rPr lang="vi-VN" sz="4800" b="1" dirty="0" smtClean="0">
                <a:ln w="15875">
                  <a:solidFill>
                    <a:schemeClr val="tx2">
                      <a:lumMod val="40000"/>
                      <a:lumOff val="60000"/>
                    </a:schemeClr>
                  </a:solidFill>
                </a:ln>
                <a:solidFill>
                  <a:srgbClr val="00B050"/>
                </a:solidFill>
                <a:latin typeface="Times New Roman" panose="02020603050405020304" pitchFamily="18" charset="0"/>
                <a:cs typeface="Times New Roman" panose="02020603050405020304" pitchFamily="18" charset="0"/>
              </a:rPr>
              <a:t>ài</a:t>
            </a:r>
            <a:r>
              <a:rPr lang="en-US" sz="4800" b="1" dirty="0" smtClean="0">
                <a:ln w="15875">
                  <a:solidFill>
                    <a:schemeClr val="tx2">
                      <a:lumMod val="40000"/>
                      <a:lumOff val="60000"/>
                    </a:schemeClr>
                  </a:solidFill>
                </a:ln>
                <a:solidFill>
                  <a:srgbClr val="00B050"/>
                </a:solidFill>
                <a:latin typeface="Times New Roman" panose="02020603050405020304" pitchFamily="18" charset="0"/>
                <a:cs typeface="Times New Roman" panose="02020603050405020304" pitchFamily="18" charset="0"/>
              </a:rPr>
              <a:t> 1: HỆ THỐNG KINH, </a:t>
            </a:r>
            <a:endParaRPr lang="vi-VN" sz="4800" b="1" dirty="0" smtClean="0">
              <a:ln w="15875">
                <a:solidFill>
                  <a:schemeClr val="tx2">
                    <a:lumMod val="40000"/>
                    <a:lumOff val="60000"/>
                  </a:schemeClr>
                </a:solidFill>
              </a:ln>
              <a:solidFill>
                <a:srgbClr val="00B050"/>
              </a:solidFill>
              <a:latin typeface="Times New Roman" panose="02020603050405020304" pitchFamily="18" charset="0"/>
              <a:cs typeface="Times New Roman" panose="02020603050405020304" pitchFamily="18" charset="0"/>
            </a:endParaRPr>
          </a:p>
          <a:p>
            <a:pPr algn="ctr"/>
            <a:r>
              <a:rPr lang="en-US" sz="4800" b="1" dirty="0" smtClean="0">
                <a:ln w="15875">
                  <a:solidFill>
                    <a:schemeClr val="tx2">
                      <a:lumMod val="40000"/>
                      <a:lumOff val="60000"/>
                    </a:schemeClr>
                  </a:solidFill>
                </a:ln>
                <a:solidFill>
                  <a:srgbClr val="00B050"/>
                </a:solidFill>
                <a:latin typeface="Times New Roman" panose="02020603050405020304" pitchFamily="18" charset="0"/>
                <a:cs typeface="Times New Roman" panose="02020603050405020304" pitchFamily="18" charset="0"/>
              </a:rPr>
              <a:t>VĨ</a:t>
            </a:r>
            <a:r>
              <a:rPr lang="vi-VN" sz="4800" b="1" dirty="0" smtClean="0">
                <a:ln w="15875">
                  <a:solidFill>
                    <a:schemeClr val="tx2">
                      <a:lumMod val="40000"/>
                      <a:lumOff val="60000"/>
                    </a:schemeClr>
                  </a:solidFill>
                </a:ln>
                <a:solidFill>
                  <a:srgbClr val="00B050"/>
                </a:solidFill>
                <a:latin typeface="Times New Roman" panose="02020603050405020304" pitchFamily="18" charset="0"/>
                <a:cs typeface="Times New Roman" panose="02020603050405020304" pitchFamily="18" charset="0"/>
              </a:rPr>
              <a:t> </a:t>
            </a:r>
            <a:r>
              <a:rPr lang="en-US" sz="4800" b="1" dirty="0" smtClean="0">
                <a:ln w="15875">
                  <a:solidFill>
                    <a:schemeClr val="tx2">
                      <a:lumMod val="40000"/>
                      <a:lumOff val="60000"/>
                    </a:schemeClr>
                  </a:solidFill>
                </a:ln>
                <a:solidFill>
                  <a:srgbClr val="00B050"/>
                </a:solidFill>
                <a:latin typeface="Times New Roman" panose="02020603050405020304" pitchFamily="18" charset="0"/>
                <a:cs typeface="Times New Roman" panose="02020603050405020304" pitchFamily="18" charset="0"/>
              </a:rPr>
              <a:t>TUYẾN VÀ 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dirty="0" err="1">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Giáo</a:t>
            </a:r>
            <a:r>
              <a:rPr lang="en-US" sz="4000" b="1" dirty="0">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 </a:t>
            </a:r>
            <a:r>
              <a:rPr lang="en-US" sz="4000" b="1" dirty="0" err="1">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viên</a:t>
            </a:r>
            <a:r>
              <a:rPr lang="en-US" sz="4000" b="1" dirty="0">
                <a:ln w="15875">
                  <a:solidFill>
                    <a:srgbClr val="44546A">
                      <a:lumMod val="40000"/>
                      <a:lumOff val="60000"/>
                    </a:srgbClr>
                  </a:solidFill>
                </a:ln>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nodePh="1">
                                  <p:stCondLst>
                                    <p:cond delay="0"/>
                                  </p:stCondLst>
                                  <p:endCondLst>
                                    <p:cond evt="begin" delay="0">
                                      <p:tn val="18"/>
                                    </p:cond>
                                  </p:end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779060"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5007525"/>
          </a:xfrm>
          <a:prstGeom prst="rect">
            <a:avLst/>
          </a:prstGeom>
          <a:noFill/>
        </p:spPr>
        <p:txBody>
          <a:bodyPr wrap="square" rtlCol="0">
            <a:spAutoFit/>
          </a:bodyPr>
          <a:lstStyle/>
          <a:p>
            <a:pPr algn="ctr">
              <a:lnSpc>
                <a:spcPct val="115000"/>
              </a:lnSpc>
              <a:spcAft>
                <a:spcPts val="1000"/>
              </a:spcAft>
            </a:pPr>
            <a:r>
              <a:rPr lang="en-US" sz="3200" b="1">
                <a:solidFill>
                  <a:srgbClr val="FF0000"/>
                </a:solidFill>
                <a:latin typeface="Times New Roman"/>
                <a:ea typeface="Calibri"/>
                <a:cs typeface="Times New Roman"/>
              </a:rPr>
              <a:t>NHIỆM VỤ </a:t>
            </a:r>
            <a:r>
              <a:rPr lang="en-US" sz="3200" b="1" smtClean="0">
                <a:solidFill>
                  <a:srgbClr val="FF0000"/>
                </a:solidFill>
                <a:latin typeface="Times New Roman"/>
                <a:ea typeface="Calibri"/>
                <a:cs typeface="Times New Roman"/>
              </a:rPr>
              <a:t>1</a:t>
            </a:r>
            <a:endParaRPr lang="en-US" sz="3200" b="1" smtClean="0">
              <a:solidFill>
                <a:srgbClr val="0070C0"/>
              </a:solidFill>
              <a:latin typeface="Times New Roman"/>
              <a:ea typeface="Calibri"/>
              <a:cs typeface="Times New Roman"/>
            </a:endParaRPr>
          </a:p>
          <a:p>
            <a:pPr algn="just">
              <a:lnSpc>
                <a:spcPct val="115000"/>
              </a:lnSpc>
              <a:spcAft>
                <a:spcPts val="1000"/>
              </a:spcAft>
            </a:pPr>
            <a:r>
              <a:rPr lang="en-US" sz="3200" b="1" smtClean="0">
                <a:solidFill>
                  <a:srgbClr val="0070C0"/>
                </a:solidFill>
                <a:latin typeface="Times New Roman"/>
                <a:ea typeface="Calibri"/>
                <a:cs typeface="Times New Roman"/>
              </a:rPr>
              <a:t>Đọc </a:t>
            </a:r>
            <a:r>
              <a:rPr lang="en-US" sz="3200" b="1">
                <a:solidFill>
                  <a:srgbClr val="0070C0"/>
                </a:solidFill>
                <a:latin typeface="Times New Roman"/>
                <a:ea typeface="Calibri"/>
                <a:cs typeface="Times New Roman"/>
              </a:rPr>
              <a:t>nội dung kênh chữ trong mục II </a:t>
            </a:r>
            <a:r>
              <a:rPr lang="en-US" sz="3200" b="1" smtClean="0">
                <a:solidFill>
                  <a:srgbClr val="0070C0"/>
                </a:solidFill>
                <a:latin typeface="Times New Roman"/>
                <a:ea typeface="Calibri"/>
                <a:cs typeface="Times New Roman"/>
              </a:rPr>
              <a:t>SGK, trả lời 2 câu </a:t>
            </a:r>
            <a:r>
              <a:rPr lang="en-US" sz="3200" b="1">
                <a:solidFill>
                  <a:srgbClr val="0070C0"/>
                </a:solidFill>
                <a:latin typeface="Times New Roman"/>
                <a:ea typeface="Calibri"/>
                <a:cs typeface="Times New Roman"/>
              </a:rPr>
              <a:t>hỏi:</a:t>
            </a:r>
            <a:endParaRPr lang="en-US" sz="3200">
              <a:solidFill>
                <a:srgbClr val="0070C0"/>
              </a:solidFill>
              <a:latin typeface="Calibri"/>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1. Tọa độ địa lí của một điểm trên quả Địa Cầu/bản đồ được xác định như thế nào?</a:t>
            </a:r>
            <a:endParaRPr lang="en-US" sz="3200">
              <a:solidFill>
                <a:srgbClr val="0070C0"/>
              </a:solidFill>
              <a:latin typeface="Calibri"/>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2. Khi xác định tọa độ địa lí của một điểm cần lưu ý điều gì?</a:t>
            </a:r>
            <a:endParaRPr lang="en-US" sz="3200">
              <a:solidFill>
                <a:srgbClr val="0070C0"/>
              </a:solidFill>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179" y="1195467"/>
            <a:ext cx="5303818" cy="53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684057" cy="589181"/>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3211135"/>
          </a:xfrm>
          <a:prstGeom prst="rect">
            <a:avLst/>
          </a:prstGeom>
          <a:noFill/>
        </p:spPr>
        <p:txBody>
          <a:bodyPr wrap="square" rtlCol="0">
            <a:spAutoFit/>
          </a:bodyPr>
          <a:lstStyle/>
          <a:p>
            <a:pPr algn="just">
              <a:lnSpc>
                <a:spcPct val="115000"/>
              </a:lnSpc>
              <a:spcAft>
                <a:spcPts val="1000"/>
              </a:spcAft>
            </a:pP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Kinh</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độ</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của</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một</a:t>
            </a:r>
            <a:r>
              <a:rPr lang="en-US" sz="2400" b="1" dirty="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điểm</a:t>
            </a:r>
            <a:r>
              <a:rPr lang="vi-VN" sz="2400" b="1" dirty="0">
                <a:solidFill>
                  <a:prstClr val="white"/>
                </a:solidFill>
                <a:latin typeface="Times New Roman"/>
                <a:ea typeface="Calibri"/>
                <a:cs typeface="Times New Roman"/>
              </a:rPr>
              <a:t> </a:t>
            </a:r>
            <a:r>
              <a:rPr lang="vi-VN" sz="2400" b="1" dirty="0" smtClean="0">
                <a:solidFill>
                  <a:prstClr val="white"/>
                </a:solidFill>
                <a:latin typeface="Times New Roman"/>
                <a:ea typeface="Calibri"/>
                <a:cs typeface="Times New Roman"/>
              </a:rPr>
              <a:t>là</a:t>
            </a:r>
            <a:r>
              <a:rPr lang="en-US"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khoảng</a:t>
            </a:r>
            <a:r>
              <a:rPr lang="en-US" sz="2400" b="1" dirty="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cách</a:t>
            </a:r>
            <a:r>
              <a:rPr lang="en-US" sz="2400" b="1" dirty="0" smtClean="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bằng</a:t>
            </a:r>
            <a:r>
              <a:rPr lang="vi-VN" sz="2400" b="1" dirty="0" smtClean="0">
                <a:solidFill>
                  <a:prstClr val="white"/>
                </a:solidFill>
                <a:latin typeface="Times New Roman"/>
                <a:ea typeface="Calibri"/>
                <a:cs typeface="Times New Roman"/>
              </a:rPr>
              <a:t> số</a:t>
            </a:r>
            <a:r>
              <a:rPr lang="vi-VN" sz="2400" b="1" dirty="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độ</a:t>
            </a:r>
            <a:r>
              <a:rPr lang="en-US" sz="2400" b="1" dirty="0" smtClean="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từ</a:t>
            </a:r>
            <a:r>
              <a:rPr lang="en-US" sz="2400" b="1" dirty="0" smtClean="0">
                <a:solidFill>
                  <a:prstClr val="white"/>
                </a:solidFill>
                <a:latin typeface="Times New Roman"/>
                <a:ea typeface="Calibri"/>
                <a:cs typeface="Times New Roman"/>
              </a:rPr>
              <a:t> </a:t>
            </a:r>
            <a:r>
              <a:rPr lang="vi-VN" sz="2400" b="1" dirty="0" smtClean="0">
                <a:solidFill>
                  <a:prstClr val="white"/>
                </a:solidFill>
                <a:latin typeface="Times New Roman"/>
                <a:ea typeface="Calibri"/>
                <a:cs typeface="Times New Roman"/>
              </a:rPr>
              <a:t>địa </a:t>
            </a:r>
            <a:r>
              <a:rPr lang="en-US" sz="2400" b="1" dirty="0" err="1" smtClean="0">
                <a:solidFill>
                  <a:prstClr val="white"/>
                </a:solidFill>
                <a:latin typeface="Times New Roman"/>
                <a:ea typeface="Calibri"/>
                <a:cs typeface="Times New Roman"/>
              </a:rPr>
              <a:t>điểm</a:t>
            </a:r>
            <a:r>
              <a:rPr lang="en-US"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đó</a:t>
            </a:r>
            <a:r>
              <a:rPr lang="en-US" sz="2400" b="1" dirty="0">
                <a:solidFill>
                  <a:prstClr val="white"/>
                </a:solidFill>
                <a:latin typeface="Times New Roman"/>
                <a:ea typeface="Calibri"/>
                <a:cs typeface="Times New Roman"/>
              </a:rPr>
              <a:t> </a:t>
            </a:r>
            <a:r>
              <a:rPr lang="vi-VN" sz="2400" b="1" dirty="0" smtClean="0">
                <a:solidFill>
                  <a:prstClr val="white"/>
                </a:solidFill>
                <a:latin typeface="Times New Roman"/>
                <a:ea typeface="Calibri"/>
                <a:cs typeface="Times New Roman"/>
              </a:rPr>
              <a:t>đến </a:t>
            </a:r>
            <a:r>
              <a:rPr lang="en-US" sz="2400" b="1" dirty="0" err="1" smtClean="0">
                <a:solidFill>
                  <a:prstClr val="white"/>
                </a:solidFill>
                <a:latin typeface="Times New Roman"/>
                <a:ea typeface="Calibri"/>
                <a:cs typeface="Times New Roman"/>
              </a:rPr>
              <a:t>kinh</a:t>
            </a:r>
            <a:r>
              <a:rPr lang="en-US"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tuyến</a:t>
            </a:r>
            <a:r>
              <a:rPr lang="en-US" sz="2400" b="1" dirty="0">
                <a:solidFill>
                  <a:prstClr val="white"/>
                </a:solidFill>
                <a:latin typeface="Times New Roman"/>
                <a:ea typeface="Calibri"/>
                <a:cs typeface="Times New Roman"/>
              </a:rPr>
              <a:t> </a:t>
            </a:r>
            <a:r>
              <a:rPr lang="en-US" sz="2400" b="1" dirty="0" err="1" smtClean="0">
                <a:solidFill>
                  <a:prstClr val="white"/>
                </a:solidFill>
                <a:latin typeface="Times New Roman"/>
                <a:ea typeface="Calibri"/>
                <a:cs typeface="Times New Roman"/>
              </a:rPr>
              <a:t>gốc</a:t>
            </a:r>
            <a:r>
              <a:rPr lang="en-US" sz="2400" b="1" dirty="0" smtClean="0">
                <a:solidFill>
                  <a:prstClr val="white"/>
                </a:solidFill>
                <a:latin typeface="Times New Roman"/>
                <a:ea typeface="Calibri"/>
                <a:cs typeface="Times New Roman"/>
              </a:rPr>
              <a:t>.</a:t>
            </a:r>
            <a:endParaRPr lang="en-US" sz="2400" b="1" dirty="0">
              <a:solidFill>
                <a:prstClr val="white"/>
              </a:solidFill>
              <a:latin typeface="Calibri"/>
              <a:ea typeface="Calibri"/>
              <a:cs typeface="Times New Roman"/>
            </a:endParaRPr>
          </a:p>
          <a:p>
            <a:pPr algn="just">
              <a:lnSpc>
                <a:spcPct val="115000"/>
              </a:lnSpc>
              <a:spcAft>
                <a:spcPts val="1000"/>
              </a:spcAft>
            </a:pP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Vĩ</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độ</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của</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một</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điểm</a:t>
            </a:r>
            <a:r>
              <a:rPr lang="en-US" sz="2400" b="1" dirty="0">
                <a:solidFill>
                  <a:prstClr val="white"/>
                </a:solidFill>
                <a:latin typeface="Times New Roman"/>
                <a:ea typeface="Calibri"/>
                <a:cs typeface="Times New Roman"/>
              </a:rPr>
              <a:t>: </a:t>
            </a:r>
            <a:r>
              <a:rPr lang="vi-VN" sz="2400" b="1" dirty="0">
                <a:solidFill>
                  <a:prstClr val="white"/>
                </a:solidFill>
                <a:latin typeface="Times New Roman"/>
                <a:ea typeface="Calibri"/>
                <a:cs typeface="Times New Roman"/>
              </a:rPr>
              <a:t>là</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khoảng</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cách</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bằng</a:t>
            </a:r>
            <a:r>
              <a:rPr lang="vi-VN" sz="2400" b="1" dirty="0">
                <a:solidFill>
                  <a:prstClr val="white"/>
                </a:solidFill>
                <a:latin typeface="Times New Roman"/>
                <a:ea typeface="Calibri"/>
                <a:cs typeface="Times New Roman"/>
              </a:rPr>
              <a:t> số </a:t>
            </a:r>
            <a:r>
              <a:rPr lang="en-US" sz="2400" b="1" dirty="0" err="1" smtClean="0">
                <a:solidFill>
                  <a:prstClr val="white"/>
                </a:solidFill>
                <a:latin typeface="Times New Roman"/>
                <a:ea typeface="Calibri"/>
                <a:cs typeface="Times New Roman"/>
              </a:rPr>
              <a:t>độ</a:t>
            </a:r>
            <a:r>
              <a:rPr lang="vi-VN"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từ</a:t>
            </a:r>
            <a:r>
              <a:rPr lang="en-US" sz="2400" b="1" dirty="0">
                <a:solidFill>
                  <a:prstClr val="white"/>
                </a:solidFill>
                <a:latin typeface="Times New Roman"/>
                <a:ea typeface="Calibri"/>
                <a:cs typeface="Times New Roman"/>
              </a:rPr>
              <a:t> </a:t>
            </a:r>
            <a:r>
              <a:rPr lang="vi-VN" sz="2400" b="1" dirty="0" smtClean="0">
                <a:solidFill>
                  <a:prstClr val="white"/>
                </a:solidFill>
                <a:latin typeface="Times New Roman"/>
                <a:ea typeface="Calibri"/>
                <a:cs typeface="Times New Roman"/>
              </a:rPr>
              <a:t>địa </a:t>
            </a:r>
            <a:r>
              <a:rPr lang="en-US" sz="2400" b="1" dirty="0" err="1" smtClean="0">
                <a:solidFill>
                  <a:prstClr val="white"/>
                </a:solidFill>
                <a:latin typeface="Times New Roman"/>
                <a:ea typeface="Calibri"/>
                <a:cs typeface="Times New Roman"/>
              </a:rPr>
              <a:t>điểm</a:t>
            </a:r>
            <a:r>
              <a:rPr lang="en-US"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đó</a:t>
            </a:r>
            <a:r>
              <a:rPr lang="en-US" sz="2400" b="1" dirty="0">
                <a:solidFill>
                  <a:prstClr val="white"/>
                </a:solidFill>
                <a:latin typeface="Times New Roman"/>
                <a:ea typeface="Calibri"/>
                <a:cs typeface="Times New Roman"/>
              </a:rPr>
              <a:t> </a:t>
            </a:r>
            <a:r>
              <a:rPr lang="vi-VN" sz="2400" b="1" dirty="0">
                <a:solidFill>
                  <a:prstClr val="white"/>
                </a:solidFill>
                <a:latin typeface="Times New Roman"/>
                <a:ea typeface="Calibri"/>
                <a:cs typeface="Times New Roman"/>
              </a:rPr>
              <a:t>đến vĩ</a:t>
            </a:r>
            <a:r>
              <a:rPr lang="en-US" sz="2400" b="1" dirty="0" smtClean="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tuyến</a:t>
            </a:r>
            <a:r>
              <a:rPr lang="en-US" sz="2400" b="1" dirty="0">
                <a:solidFill>
                  <a:prstClr val="white"/>
                </a:solidFill>
                <a:latin typeface="Times New Roman"/>
                <a:ea typeface="Calibri"/>
                <a:cs typeface="Times New Roman"/>
              </a:rPr>
              <a:t> </a:t>
            </a:r>
            <a:r>
              <a:rPr lang="en-US" sz="2400" b="1" dirty="0" err="1">
                <a:solidFill>
                  <a:prstClr val="white"/>
                </a:solidFill>
                <a:latin typeface="Times New Roman"/>
                <a:ea typeface="Calibri"/>
                <a:cs typeface="Times New Roman"/>
              </a:rPr>
              <a:t>gốc</a:t>
            </a:r>
            <a:r>
              <a:rPr lang="en-US" sz="2400" b="1" dirty="0">
                <a:solidFill>
                  <a:prstClr val="white"/>
                </a:solidFill>
                <a:latin typeface="Times New Roman"/>
                <a:ea typeface="Calibri"/>
                <a:cs typeface="Times New Roman"/>
              </a:rPr>
              <a:t>.</a:t>
            </a:r>
            <a:endParaRPr lang="en-US" sz="2400" b="1" dirty="0">
              <a:solidFill>
                <a:prstClr val="white"/>
              </a:solidFill>
              <a:latin typeface="Calibri"/>
              <a:ea typeface="Calibri"/>
              <a:cs typeface="Times New Roman"/>
            </a:endParaRPr>
          </a:p>
          <a:p>
            <a:r>
              <a:rPr lang="en-US" sz="2400" b="1" dirty="0" smtClean="0">
                <a:solidFill>
                  <a:prstClr val="white"/>
                </a:solidFill>
                <a:latin typeface="Times New Roman"/>
                <a:ea typeface="Calibri"/>
              </a:rPr>
              <a:t>- </a:t>
            </a:r>
            <a:r>
              <a:rPr lang="en-US" sz="2400" b="1" dirty="0" err="1">
                <a:solidFill>
                  <a:prstClr val="white"/>
                </a:solidFill>
                <a:latin typeface="Times New Roman"/>
                <a:ea typeface="Calibri"/>
              </a:rPr>
              <a:t>Tọa</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độ</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địa</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lí</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của</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một</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điểm</a:t>
            </a:r>
            <a:r>
              <a:rPr lang="en-US" sz="2400" b="1">
                <a:solidFill>
                  <a:prstClr val="white"/>
                </a:solidFill>
                <a:latin typeface="Times New Roman"/>
                <a:ea typeface="Calibri"/>
              </a:rPr>
              <a:t>: </a:t>
            </a:r>
            <a:r>
              <a:rPr lang="vi-VN" sz="2400" b="1" dirty="0" err="1">
                <a:solidFill>
                  <a:prstClr val="white"/>
                </a:solidFill>
                <a:latin typeface="Times New Roman"/>
                <a:ea typeface="Calibri"/>
              </a:rPr>
              <a:t>N</a:t>
            </a:r>
            <a:r>
              <a:rPr lang="en-US" sz="2400" b="1" smtClean="0">
                <a:solidFill>
                  <a:prstClr val="white"/>
                </a:solidFill>
                <a:latin typeface="Times New Roman"/>
                <a:ea typeface="Calibri"/>
              </a:rPr>
              <a:t>ơi </a:t>
            </a:r>
            <a:r>
              <a:rPr lang="en-US" sz="2400" b="1" dirty="0" err="1">
                <a:solidFill>
                  <a:prstClr val="white"/>
                </a:solidFill>
                <a:latin typeface="Times New Roman"/>
                <a:ea typeface="Calibri"/>
              </a:rPr>
              <a:t>giao</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nhau</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giữa</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kinh</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độ</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và</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vĩ</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độ</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của</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điểm</a:t>
            </a:r>
            <a:r>
              <a:rPr lang="en-US" sz="2400" b="1" dirty="0">
                <a:solidFill>
                  <a:prstClr val="white"/>
                </a:solidFill>
                <a:latin typeface="Times New Roman"/>
                <a:ea typeface="Calibri"/>
              </a:rPr>
              <a:t> </a:t>
            </a:r>
            <a:r>
              <a:rPr lang="en-US" sz="2400" b="1" dirty="0" err="1">
                <a:solidFill>
                  <a:prstClr val="white"/>
                </a:solidFill>
                <a:latin typeface="Times New Roman"/>
                <a:ea typeface="Calibri"/>
              </a:rPr>
              <a:t>đó</a:t>
            </a:r>
            <a:r>
              <a:rPr lang="en-US" sz="2400" b="1" dirty="0" smtClean="0">
                <a:solidFill>
                  <a:prstClr val="white"/>
                </a:solidFill>
                <a:latin typeface="Times New Roman"/>
                <a:ea typeface="Calibri"/>
              </a:rPr>
              <a:t>.</a:t>
            </a:r>
          </a:p>
          <a:p>
            <a:pPr algn="just">
              <a:lnSpc>
                <a:spcPct val="115000"/>
              </a:lnSpc>
              <a:spcAft>
                <a:spcPts val="1000"/>
              </a:spcAft>
            </a:pPr>
            <a:r>
              <a:rPr lang="nl-NL" sz="2400" b="1" dirty="0" smtClean="0">
                <a:solidFill>
                  <a:prstClr val="white"/>
                </a:solidFill>
                <a:latin typeface="Times New Roman"/>
                <a:ea typeface="Calibri"/>
                <a:cs typeface="Times New Roman"/>
              </a:rPr>
              <a:t>         </a:t>
            </a:r>
            <a:endParaRPr lang="en-US" sz="2400" b="1" dirty="0">
              <a:solidFill>
                <a:prstClr val="white"/>
              </a:solidFill>
              <a:latin typeface="Calibri"/>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085" y="1161792"/>
            <a:ext cx="5303838"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94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779060"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312976"/>
          </a:xfrm>
          <a:prstGeom prst="rect">
            <a:avLst/>
          </a:prstGeom>
          <a:noFill/>
        </p:spPr>
        <p:txBody>
          <a:bodyPr wrap="square" rtlCol="0">
            <a:spAutoFit/>
          </a:bodyPr>
          <a:lstStyle/>
          <a:p>
            <a:pPr algn="ctr">
              <a:lnSpc>
                <a:spcPct val="115000"/>
              </a:lnSpc>
              <a:spcAft>
                <a:spcPts val="1000"/>
              </a:spcAft>
            </a:pPr>
            <a:r>
              <a:rPr lang="en-US" sz="3200" b="1" dirty="0">
                <a:solidFill>
                  <a:srgbClr val="FF0000"/>
                </a:solidFill>
                <a:latin typeface="Times New Roman"/>
                <a:ea typeface="Calibri"/>
                <a:cs typeface="Times New Roman"/>
              </a:rPr>
              <a:t>NHIỆM VỤ 2</a:t>
            </a:r>
            <a:endParaRPr lang="en-US" sz="3200" b="1" dirty="0" smtClean="0">
              <a:solidFill>
                <a:srgbClr val="0070C0"/>
              </a:solidFill>
              <a:latin typeface="Times New Roman"/>
              <a:ea typeface="Calibri"/>
              <a:cs typeface="Times New Roman"/>
            </a:endParaRPr>
          </a:p>
          <a:p>
            <a:pPr algn="just">
              <a:lnSpc>
                <a:spcPct val="115000"/>
              </a:lnSpc>
              <a:spcAft>
                <a:spcPts val="1000"/>
              </a:spcAft>
            </a:pPr>
            <a:r>
              <a:rPr lang="en-US" sz="3200" b="1" dirty="0" err="1">
                <a:solidFill>
                  <a:srgbClr val="0070C0"/>
                </a:solidFill>
                <a:latin typeface="Times New Roman"/>
                <a:ea typeface="Calibri"/>
                <a:cs typeface="Times New Roman"/>
              </a:rPr>
              <a:t>Quan</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sát</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hình</a:t>
            </a:r>
            <a:r>
              <a:rPr lang="en-US" sz="3200" b="1" dirty="0">
                <a:solidFill>
                  <a:srgbClr val="0070C0"/>
                </a:solidFill>
                <a:latin typeface="Times New Roman"/>
                <a:ea typeface="Calibri"/>
                <a:cs typeface="Times New Roman"/>
              </a:rPr>
              <a:t> 1.2 </a:t>
            </a:r>
            <a:r>
              <a:rPr lang="en-US" sz="3200" b="1" dirty="0" err="1">
                <a:solidFill>
                  <a:srgbClr val="0070C0"/>
                </a:solidFill>
                <a:latin typeface="Times New Roman"/>
                <a:ea typeface="Calibri"/>
                <a:cs typeface="Times New Roman"/>
              </a:rPr>
              <a:t>và</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đọc</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thông</a:t>
            </a:r>
            <a:r>
              <a:rPr lang="en-US" sz="3200" b="1" dirty="0">
                <a:solidFill>
                  <a:srgbClr val="0070C0"/>
                </a:solidFill>
                <a:latin typeface="Times New Roman"/>
                <a:ea typeface="Calibri"/>
                <a:cs typeface="Times New Roman"/>
              </a:rPr>
              <a:t> tin </a:t>
            </a:r>
            <a:r>
              <a:rPr lang="en-US" sz="3200" b="1" dirty="0" err="1">
                <a:solidFill>
                  <a:srgbClr val="0070C0"/>
                </a:solidFill>
                <a:latin typeface="Times New Roman"/>
                <a:ea typeface="Calibri"/>
                <a:cs typeface="Times New Roman"/>
              </a:rPr>
              <a:t>trong</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mục</a:t>
            </a:r>
            <a:r>
              <a:rPr lang="en-US" sz="3200" b="1" dirty="0">
                <a:solidFill>
                  <a:srgbClr val="0070C0"/>
                </a:solidFill>
                <a:latin typeface="Times New Roman"/>
                <a:ea typeface="Calibri"/>
                <a:cs typeface="Times New Roman"/>
              </a:rPr>
              <a:t> II, </a:t>
            </a:r>
            <a:r>
              <a:rPr lang="en-US" sz="3200" b="1" dirty="0" err="1">
                <a:solidFill>
                  <a:srgbClr val="0070C0"/>
                </a:solidFill>
                <a:latin typeface="Times New Roman"/>
                <a:ea typeface="Calibri"/>
                <a:cs typeface="Times New Roman"/>
              </a:rPr>
              <a:t>em</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hãy</a:t>
            </a:r>
            <a:r>
              <a:rPr lang="en-US" sz="3200" b="1" dirty="0">
                <a:solidFill>
                  <a:srgbClr val="0070C0"/>
                </a:solidFill>
                <a:latin typeface="Times New Roman"/>
                <a:ea typeface="Calibri"/>
                <a:cs typeface="Times New Roman"/>
              </a:rPr>
              <a:t>:</a:t>
            </a:r>
            <a:endParaRPr lang="en-US" sz="2400" dirty="0">
              <a:solidFill>
                <a:srgbClr val="0070C0"/>
              </a:solidFill>
              <a:latin typeface="Calibri"/>
              <a:ea typeface="Calibri"/>
              <a:cs typeface="Times New Roman"/>
            </a:endParaRPr>
          </a:p>
          <a:p>
            <a:pPr algn="just">
              <a:lnSpc>
                <a:spcPct val="115000"/>
              </a:lnSpc>
              <a:spcAft>
                <a:spcPts val="1000"/>
              </a:spcAft>
            </a:pPr>
            <a:r>
              <a:rPr lang="en-US" sz="3200" b="1" dirty="0" smtClean="0">
                <a:solidFill>
                  <a:srgbClr val="0070C0"/>
                </a:solidFill>
                <a:latin typeface="Times New Roman"/>
                <a:ea typeface="Calibri"/>
                <a:cs typeface="Times New Roman"/>
              </a:rPr>
              <a:t>1. </a:t>
            </a:r>
            <a:r>
              <a:rPr lang="en-US" sz="3200" b="1" dirty="0" err="1" smtClean="0">
                <a:solidFill>
                  <a:srgbClr val="0070C0"/>
                </a:solidFill>
                <a:latin typeface="Times New Roman"/>
                <a:ea typeface="Calibri"/>
                <a:cs typeface="Times New Roman"/>
              </a:rPr>
              <a:t>Xác</a:t>
            </a:r>
            <a:r>
              <a:rPr lang="en-US" sz="3200" b="1" dirty="0" smtClean="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định</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tọa</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độ</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địa</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lí</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các</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điểm</a:t>
            </a:r>
            <a:r>
              <a:rPr lang="en-US" sz="3200" b="1" dirty="0">
                <a:solidFill>
                  <a:srgbClr val="0070C0"/>
                </a:solidFill>
                <a:latin typeface="Times New Roman"/>
                <a:ea typeface="Calibri"/>
                <a:cs typeface="Times New Roman"/>
              </a:rPr>
              <a:t> A,B,C,D </a:t>
            </a:r>
            <a:r>
              <a:rPr lang="en-US" sz="3200" b="1" dirty="0" err="1">
                <a:solidFill>
                  <a:srgbClr val="0070C0"/>
                </a:solidFill>
                <a:latin typeface="Times New Roman"/>
                <a:ea typeface="Calibri"/>
                <a:cs typeface="Times New Roman"/>
              </a:rPr>
              <a:t>và</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ghi</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ra</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tọa</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độ</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địa</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lí</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các</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điểm</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đó</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trong</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vở</a:t>
            </a:r>
            <a:r>
              <a:rPr lang="en-US" sz="3200" b="1" dirty="0">
                <a:solidFill>
                  <a:srgbClr val="0070C0"/>
                </a:solidFill>
                <a:latin typeface="Times New Roman"/>
                <a:ea typeface="Calibri"/>
                <a:cs typeface="Times New Roman"/>
              </a:rPr>
              <a:t>/</a:t>
            </a:r>
            <a:r>
              <a:rPr lang="en-US" sz="3200" b="1" dirty="0" err="1">
                <a:solidFill>
                  <a:srgbClr val="0070C0"/>
                </a:solidFill>
                <a:latin typeface="Times New Roman"/>
                <a:ea typeface="Calibri"/>
                <a:cs typeface="Times New Roman"/>
              </a:rPr>
              <a:t>tài</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liệu</a:t>
            </a:r>
            <a:r>
              <a:rPr lang="en-US" sz="3200" b="1" dirty="0">
                <a:solidFill>
                  <a:srgbClr val="0070C0"/>
                </a:solidFill>
                <a:latin typeface="Times New Roman"/>
                <a:ea typeface="Calibri"/>
                <a:cs typeface="Times New Roman"/>
              </a:rPr>
              <a:t> HS/</a:t>
            </a:r>
            <a:r>
              <a:rPr lang="en-US" sz="3200" b="1" dirty="0" err="1">
                <a:solidFill>
                  <a:srgbClr val="0070C0"/>
                </a:solidFill>
                <a:latin typeface="Times New Roman"/>
                <a:ea typeface="Calibri"/>
                <a:cs typeface="Times New Roman"/>
              </a:rPr>
              <a:t>giấy</a:t>
            </a:r>
            <a:r>
              <a:rPr lang="en-US" sz="3200" b="1" dirty="0">
                <a:solidFill>
                  <a:srgbClr val="0070C0"/>
                </a:solidFill>
                <a:latin typeface="Times New Roman"/>
                <a:ea typeface="Calibri"/>
                <a:cs typeface="Times New Roman"/>
              </a:rPr>
              <a:t> </a:t>
            </a:r>
            <a:r>
              <a:rPr lang="en-US" sz="3200" b="1" dirty="0" err="1">
                <a:solidFill>
                  <a:srgbClr val="0070C0"/>
                </a:solidFill>
                <a:latin typeface="Times New Roman"/>
                <a:ea typeface="Calibri"/>
                <a:cs typeface="Times New Roman"/>
              </a:rPr>
              <a:t>nháp</a:t>
            </a:r>
            <a:r>
              <a:rPr lang="en-US" sz="3200" b="1" dirty="0" smtClean="0">
                <a:solidFill>
                  <a:srgbClr val="0070C0"/>
                </a:solidFill>
                <a:latin typeface="Times New Roman"/>
                <a:ea typeface="Calibri"/>
                <a:cs typeface="Times New Roman"/>
              </a:rPr>
              <a:t>,...</a:t>
            </a:r>
            <a:r>
              <a:rPr lang="vi-VN" sz="3200" b="1" dirty="0" smtClean="0">
                <a:solidFill>
                  <a:srgbClr val="0070C0"/>
                </a:solidFill>
                <a:latin typeface="Times New Roman"/>
                <a:ea typeface="Calibri"/>
                <a:cs typeface="Times New Roman"/>
              </a:rPr>
              <a:t> ?</a:t>
            </a:r>
            <a:endParaRPr lang="en-US" sz="2400" dirty="0">
              <a:solidFill>
                <a:srgbClr val="0070C0"/>
              </a:solidFill>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179" y="1195467"/>
            <a:ext cx="5303818" cy="53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5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684057" cy="589181"/>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3216265"/>
          </a:xfrm>
          <a:prstGeom prst="rect">
            <a:avLst/>
          </a:prstGeom>
          <a:noFill/>
        </p:spPr>
        <p:txBody>
          <a:bodyPr wrap="square" rtlCol="0">
            <a:spAutoFit/>
          </a:bodyPr>
          <a:lstStyle/>
          <a:p>
            <a:pPr algn="just">
              <a:lnSpc>
                <a:spcPct val="115000"/>
              </a:lnSpc>
              <a:spcAft>
                <a:spcPts val="1000"/>
              </a:spcAft>
            </a:pPr>
            <a:r>
              <a:rPr lang="nl-NL" sz="4000" b="1" dirty="0" smtClean="0">
                <a:solidFill>
                  <a:srgbClr val="0070C0"/>
                </a:solidFill>
                <a:latin typeface="Times New Roman" pitchFamily="18" charset="0"/>
                <a:ea typeface="Calibri"/>
                <a:cs typeface="Times New Roman" pitchFamily="18" charset="0"/>
              </a:rPr>
              <a:t>         A </a:t>
            </a:r>
            <a:r>
              <a:rPr lang="nl-NL" sz="4000" b="1" dirty="0">
                <a:solidFill>
                  <a:srgbClr val="0070C0"/>
                </a:solidFill>
                <a:latin typeface="Times New Roman" pitchFamily="18" charset="0"/>
                <a:ea typeface="Calibri"/>
                <a:cs typeface="Times New Roman" pitchFamily="18" charset="0"/>
              </a:rPr>
              <a:t>(80</a:t>
            </a:r>
            <a:r>
              <a:rPr lang="nl-NL" sz="4000" b="1" baseline="30000" dirty="0">
                <a:solidFill>
                  <a:srgbClr val="0070C0"/>
                </a:solidFill>
                <a:latin typeface="Times New Roman" pitchFamily="18" charset="0"/>
                <a:ea typeface="Calibri"/>
                <a:cs typeface="Times New Roman" pitchFamily="18" charset="0"/>
              </a:rPr>
              <a:t>0 </a:t>
            </a:r>
            <a:r>
              <a:rPr lang="nl-NL" sz="4000" b="1" dirty="0" smtClean="0">
                <a:solidFill>
                  <a:srgbClr val="0070C0"/>
                </a:solidFill>
                <a:latin typeface="Times New Roman" pitchFamily="18" charset="0"/>
                <a:ea typeface="Calibri"/>
                <a:cs typeface="Times New Roman" pitchFamily="18" charset="0"/>
              </a:rPr>
              <a:t>T</a:t>
            </a:r>
            <a:r>
              <a:rPr lang="vi-VN" sz="4000" b="1" smtClean="0">
                <a:solidFill>
                  <a:srgbClr val="0070C0"/>
                </a:solidFill>
                <a:latin typeface="Times New Roman" pitchFamily="18" charset="0"/>
                <a:ea typeface="Calibri"/>
                <a:cs typeface="Times New Roman" pitchFamily="18" charset="0"/>
              </a:rPr>
              <a:t>,</a:t>
            </a:r>
            <a:r>
              <a:rPr lang="nl-NL" sz="4000" b="1" smtClean="0">
                <a:solidFill>
                  <a:srgbClr val="0070C0"/>
                </a:solidFill>
                <a:latin typeface="Times New Roman" pitchFamily="18" charset="0"/>
                <a:ea typeface="Calibri"/>
                <a:cs typeface="Times New Roman" pitchFamily="18" charset="0"/>
              </a:rPr>
              <a:t> </a:t>
            </a:r>
            <a:r>
              <a:rPr lang="nl-NL" sz="4000" b="1" dirty="0">
                <a:solidFill>
                  <a:srgbClr val="0070C0"/>
                </a:solidFill>
                <a:latin typeface="Times New Roman" pitchFamily="18" charset="0"/>
                <a:ea typeface="Calibri"/>
                <a:cs typeface="Times New Roman" pitchFamily="18" charset="0"/>
              </a:rPr>
              <a:t>40</a:t>
            </a:r>
            <a:r>
              <a:rPr lang="nl-NL" sz="4000" b="1" baseline="30000" dirty="0">
                <a:solidFill>
                  <a:srgbClr val="0070C0"/>
                </a:solidFill>
                <a:latin typeface="Times New Roman" pitchFamily="18" charset="0"/>
                <a:ea typeface="Calibri"/>
                <a:cs typeface="Times New Roman" pitchFamily="18" charset="0"/>
              </a:rPr>
              <a:t>0</a:t>
            </a:r>
            <a:r>
              <a:rPr lang="nl-NL" sz="4000" b="1" dirty="0">
                <a:solidFill>
                  <a:srgbClr val="0070C0"/>
                </a:solidFill>
                <a:latin typeface="Times New Roman" pitchFamily="18" charset="0"/>
                <a:ea typeface="Calibri"/>
                <a:cs typeface="Times New Roman" pitchFamily="18" charset="0"/>
              </a:rPr>
              <a:t>B</a:t>
            </a:r>
            <a:r>
              <a:rPr lang="nl-NL" sz="4000" b="1" dirty="0" smtClean="0">
                <a:solidFill>
                  <a:srgbClr val="0070C0"/>
                </a:solidFill>
                <a:latin typeface="Times New Roman" pitchFamily="18" charset="0"/>
                <a:ea typeface="Calibri"/>
                <a:cs typeface="Times New Roman" pitchFamily="18" charset="0"/>
              </a:rPr>
              <a:t>)</a:t>
            </a:r>
            <a:endParaRPr lang="en-US" sz="4000" b="1" dirty="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nl-NL" sz="4000" b="1" dirty="0">
                <a:solidFill>
                  <a:srgbClr val="0070C0"/>
                </a:solidFill>
                <a:latin typeface="Times New Roman" pitchFamily="18" charset="0"/>
                <a:ea typeface="Calibri"/>
                <a:cs typeface="Times New Roman" pitchFamily="18" charset="0"/>
              </a:rPr>
              <a:t>         B (40</a:t>
            </a:r>
            <a:r>
              <a:rPr lang="nl-NL" sz="4000" b="1" baseline="30000" dirty="0">
                <a:solidFill>
                  <a:srgbClr val="0070C0"/>
                </a:solidFill>
                <a:latin typeface="Times New Roman" pitchFamily="18" charset="0"/>
                <a:ea typeface="Calibri"/>
                <a:cs typeface="Times New Roman" pitchFamily="18" charset="0"/>
              </a:rPr>
              <a:t>0</a:t>
            </a:r>
            <a:r>
              <a:rPr lang="nl-NL" sz="4000" b="1" dirty="0">
                <a:solidFill>
                  <a:srgbClr val="0070C0"/>
                </a:solidFill>
                <a:latin typeface="Times New Roman" pitchFamily="18" charset="0"/>
                <a:ea typeface="Calibri"/>
                <a:cs typeface="Times New Roman" pitchFamily="18" charset="0"/>
              </a:rPr>
              <a:t> Đ, 20</a:t>
            </a:r>
            <a:r>
              <a:rPr lang="nl-NL" sz="4000" b="1" baseline="30000" dirty="0">
                <a:solidFill>
                  <a:srgbClr val="0070C0"/>
                </a:solidFill>
                <a:latin typeface="Times New Roman" pitchFamily="18" charset="0"/>
                <a:ea typeface="Calibri"/>
                <a:cs typeface="Times New Roman" pitchFamily="18" charset="0"/>
              </a:rPr>
              <a:t>0</a:t>
            </a:r>
            <a:r>
              <a:rPr lang="nl-NL" sz="4000" b="1" dirty="0">
                <a:solidFill>
                  <a:srgbClr val="0070C0"/>
                </a:solidFill>
                <a:latin typeface="Times New Roman" pitchFamily="18" charset="0"/>
                <a:ea typeface="Calibri"/>
                <a:cs typeface="Times New Roman" pitchFamily="18" charset="0"/>
              </a:rPr>
              <a:t>B</a:t>
            </a:r>
            <a:r>
              <a:rPr lang="nl-NL" sz="4000" b="1" dirty="0" smtClean="0">
                <a:solidFill>
                  <a:srgbClr val="0070C0"/>
                </a:solidFill>
                <a:latin typeface="Times New Roman" pitchFamily="18" charset="0"/>
                <a:ea typeface="Calibri"/>
                <a:cs typeface="Times New Roman" pitchFamily="18" charset="0"/>
              </a:rPr>
              <a:t>)</a:t>
            </a:r>
            <a:endParaRPr lang="en-US" sz="4000" b="1" dirty="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nl-NL" sz="4000" b="1" dirty="0">
                <a:solidFill>
                  <a:srgbClr val="0070C0"/>
                </a:solidFill>
                <a:latin typeface="Times New Roman" pitchFamily="18" charset="0"/>
                <a:ea typeface="Calibri"/>
                <a:cs typeface="Times New Roman" pitchFamily="18" charset="0"/>
              </a:rPr>
              <a:t>         C (20</a:t>
            </a:r>
            <a:r>
              <a:rPr lang="nl-NL" sz="4000" b="1" baseline="30000" dirty="0">
                <a:solidFill>
                  <a:srgbClr val="0070C0"/>
                </a:solidFill>
                <a:latin typeface="Times New Roman" pitchFamily="18" charset="0"/>
                <a:ea typeface="Calibri"/>
                <a:cs typeface="Times New Roman" pitchFamily="18" charset="0"/>
              </a:rPr>
              <a:t>0 </a:t>
            </a:r>
            <a:r>
              <a:rPr lang="nl-NL" sz="4000" b="1" dirty="0">
                <a:solidFill>
                  <a:srgbClr val="0070C0"/>
                </a:solidFill>
                <a:latin typeface="Times New Roman" pitchFamily="18" charset="0"/>
                <a:ea typeface="Calibri"/>
                <a:cs typeface="Times New Roman" pitchFamily="18" charset="0"/>
              </a:rPr>
              <a:t>Đ, </a:t>
            </a:r>
            <a:r>
              <a:rPr lang="nl-NL" sz="4000" b="1" dirty="0" smtClean="0">
                <a:solidFill>
                  <a:srgbClr val="0070C0"/>
                </a:solidFill>
                <a:latin typeface="Times New Roman" pitchFamily="18" charset="0"/>
                <a:ea typeface="Calibri"/>
                <a:cs typeface="Times New Roman" pitchFamily="18" charset="0"/>
              </a:rPr>
              <a:t>40</a:t>
            </a:r>
            <a:r>
              <a:rPr lang="nl-NL" sz="4000" b="1" baseline="30000" dirty="0" smtClean="0">
                <a:solidFill>
                  <a:srgbClr val="0070C0"/>
                </a:solidFill>
                <a:latin typeface="Times New Roman" pitchFamily="18" charset="0"/>
                <a:ea typeface="Calibri"/>
                <a:cs typeface="Times New Roman" pitchFamily="18" charset="0"/>
              </a:rPr>
              <a:t>0</a:t>
            </a:r>
            <a:r>
              <a:rPr lang="nl-NL" sz="4000" b="1" dirty="0" smtClean="0">
                <a:solidFill>
                  <a:srgbClr val="0070C0"/>
                </a:solidFill>
                <a:latin typeface="Times New Roman" pitchFamily="18" charset="0"/>
                <a:ea typeface="Calibri"/>
                <a:cs typeface="Times New Roman" pitchFamily="18" charset="0"/>
              </a:rPr>
              <a:t>N</a:t>
            </a:r>
            <a:r>
              <a:rPr lang="nl-NL" sz="4000" b="1" dirty="0">
                <a:solidFill>
                  <a:srgbClr val="0070C0"/>
                </a:solidFill>
                <a:latin typeface="Times New Roman" pitchFamily="18" charset="0"/>
                <a:ea typeface="Calibri"/>
                <a:cs typeface="Times New Roman" pitchFamily="18" charset="0"/>
              </a:rPr>
              <a:t>)</a:t>
            </a:r>
            <a:endParaRPr lang="en-US" sz="4000" b="1" dirty="0">
              <a:solidFill>
                <a:srgbClr val="0070C0"/>
              </a:solidFill>
              <a:latin typeface="Times New Roman" pitchFamily="18" charset="0"/>
              <a:ea typeface="Calibri"/>
              <a:cs typeface="Times New Roman" pitchFamily="18" charset="0"/>
            </a:endParaRPr>
          </a:p>
          <a:p>
            <a:r>
              <a:rPr lang="nl-NL" sz="4000" b="1" dirty="0">
                <a:solidFill>
                  <a:srgbClr val="0070C0"/>
                </a:solidFill>
                <a:latin typeface="Times New Roman" pitchFamily="18" charset="0"/>
                <a:ea typeface="Calibri"/>
                <a:cs typeface="Times New Roman" pitchFamily="18" charset="0"/>
              </a:rPr>
              <a:t>         D (40</a:t>
            </a:r>
            <a:r>
              <a:rPr lang="nl-NL" sz="4000" b="1" baseline="30000" dirty="0">
                <a:solidFill>
                  <a:srgbClr val="0070C0"/>
                </a:solidFill>
                <a:latin typeface="Times New Roman" pitchFamily="18" charset="0"/>
                <a:ea typeface="Calibri"/>
                <a:cs typeface="Times New Roman" pitchFamily="18" charset="0"/>
              </a:rPr>
              <a:t>0 </a:t>
            </a:r>
            <a:r>
              <a:rPr lang="nl-NL" sz="4000" b="1" dirty="0">
                <a:solidFill>
                  <a:srgbClr val="0070C0"/>
                </a:solidFill>
                <a:latin typeface="Times New Roman" pitchFamily="18" charset="0"/>
                <a:ea typeface="Calibri"/>
                <a:cs typeface="Times New Roman" pitchFamily="18" charset="0"/>
              </a:rPr>
              <a:t>T, 20</a:t>
            </a:r>
            <a:r>
              <a:rPr lang="nl-NL" sz="4000" b="1" baseline="30000" dirty="0">
                <a:solidFill>
                  <a:srgbClr val="0070C0"/>
                </a:solidFill>
                <a:latin typeface="Times New Roman" pitchFamily="18" charset="0"/>
                <a:ea typeface="Calibri"/>
                <a:cs typeface="Times New Roman" pitchFamily="18" charset="0"/>
              </a:rPr>
              <a:t>0</a:t>
            </a:r>
            <a:r>
              <a:rPr lang="nl-NL" sz="4000" b="1" dirty="0">
                <a:solidFill>
                  <a:srgbClr val="0070C0"/>
                </a:solidFill>
                <a:latin typeface="Times New Roman" pitchFamily="18" charset="0"/>
                <a:ea typeface="Calibri"/>
                <a:cs typeface="Times New Roman" pitchFamily="18" charset="0"/>
              </a:rPr>
              <a:t>N)</a:t>
            </a:r>
            <a:endParaRPr lang="en-US" sz="4000" b="1" dirty="0">
              <a:solidFill>
                <a:srgbClr val="0070C0"/>
              </a:solidFill>
              <a:latin typeface="Times New Roman" pitchFamily="18" charset="0"/>
              <a:ea typeface="Calibri"/>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3906" y="310791"/>
            <a:ext cx="6148017" cy="619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39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a:t>
            </a:r>
            <a:r>
              <a:rPr lang="en-US" sz="2800" b="1" smtClean="0">
                <a:solidFill>
                  <a:srgbClr val="FF0000"/>
                </a:solidFill>
                <a:latin typeface="Times New Roman"/>
                <a:ea typeface="Calibri"/>
                <a:cs typeface="Times New Roman"/>
              </a:rPr>
              <a:t>2. </a:t>
            </a:r>
            <a:endParaRPr lang="en-US">
              <a:solidFill>
                <a:prstClr val="black"/>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48" y="1095133"/>
            <a:ext cx="7592074"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5279" y="1741564"/>
            <a:ext cx="3491078" cy="2569934"/>
          </a:xfrm>
          <a:prstGeom prst="rect">
            <a:avLst/>
          </a:prstGeom>
        </p:spPr>
        <p:txBody>
          <a:bodyPr wrap="square">
            <a:spAutoFit/>
          </a:bodyPr>
          <a:lstStyle/>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(1) Vòng cực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(2) Chí tuyến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(3) Xích đạo</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(4) Chí tuyến nam</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(5) Vòng cực nam</a:t>
            </a:r>
            <a:endParaRPr lang="en-US" sz="2800" b="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465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2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3</a:t>
            </a:r>
            <a:r>
              <a:rPr lang="en-US" sz="2800" b="1" smtClean="0">
                <a:solidFill>
                  <a:srgbClr val="FF0000"/>
                </a:solidFill>
                <a:latin typeface="Times New Roman"/>
                <a:ea typeface="Calibri"/>
                <a:cs typeface="Times New Roman"/>
              </a:rPr>
              <a:t>. </a:t>
            </a:r>
            <a:endParaRPr lang="en-US">
              <a:solidFill>
                <a:prstClr val="black"/>
              </a:solidFill>
            </a:endParaRPr>
          </a:p>
        </p:txBody>
      </p:sp>
      <p:sp>
        <p:nvSpPr>
          <p:cNvPr id="14" name="Rectangle 13"/>
          <p:cNvSpPr/>
          <p:nvPr/>
        </p:nvSpPr>
        <p:spPr>
          <a:xfrm>
            <a:off x="475279" y="1618353"/>
            <a:ext cx="3075443" cy="3250121"/>
          </a:xfrm>
          <a:prstGeom prst="rect">
            <a:avLst/>
          </a:prstGeom>
        </p:spPr>
        <p:txBody>
          <a:bodyPr wrap="square">
            <a:spAutoFit/>
          </a:bodyPr>
          <a:lstStyle/>
          <a:p>
            <a:pPr algn="just">
              <a:lnSpc>
                <a:spcPct val="115000"/>
              </a:lnSpc>
              <a:spcAft>
                <a:spcPts val="600"/>
              </a:spcAft>
            </a:pPr>
            <a:r>
              <a:rPr lang="nl-NL" sz="2400" b="1" dirty="0">
                <a:solidFill>
                  <a:prstClr val="white"/>
                </a:solidFill>
                <a:latin typeface="Times New Roman"/>
                <a:ea typeface="Calibri"/>
                <a:cs typeface="Times New Roman"/>
              </a:rPr>
              <a:t>A </a:t>
            </a:r>
            <a:r>
              <a:rPr lang="nl-NL" sz="2400" b="1" dirty="0" smtClean="0">
                <a:solidFill>
                  <a:prstClr val="white"/>
                </a:solidFill>
                <a:latin typeface="Times New Roman"/>
                <a:ea typeface="Calibri"/>
                <a:cs typeface="Times New Roman"/>
              </a:rPr>
              <a:t>(130</a:t>
            </a:r>
            <a:r>
              <a:rPr lang="nl-NL" sz="2400" b="1" baseline="30000" dirty="0" smtClean="0">
                <a:solidFill>
                  <a:prstClr val="white"/>
                </a:solidFill>
                <a:latin typeface="Times New Roman"/>
                <a:ea typeface="Calibri"/>
                <a:cs typeface="Times New Roman"/>
              </a:rPr>
              <a:t>0 </a:t>
            </a:r>
            <a:r>
              <a:rPr lang="nl-NL" sz="2400" b="1" dirty="0" smtClean="0">
                <a:solidFill>
                  <a:prstClr val="white"/>
                </a:solidFill>
                <a:latin typeface="Times New Roman"/>
                <a:ea typeface="Calibri"/>
                <a:cs typeface="Times New Roman"/>
              </a:rPr>
              <a:t>Đ, 10</a:t>
            </a:r>
            <a:r>
              <a:rPr lang="nl-NL" sz="2400" b="1" baseline="30000" dirty="0" smtClean="0">
                <a:solidFill>
                  <a:prstClr val="white"/>
                </a:solidFill>
                <a:latin typeface="Times New Roman"/>
                <a:ea typeface="Calibri"/>
                <a:cs typeface="Times New Roman"/>
              </a:rPr>
              <a:t>0</a:t>
            </a:r>
            <a:r>
              <a:rPr lang="nl-NL" sz="2400" b="1" dirty="0" smtClean="0">
                <a:solidFill>
                  <a:prstClr val="white"/>
                </a:solidFill>
                <a:latin typeface="Times New Roman"/>
                <a:ea typeface="Calibri"/>
                <a:cs typeface="Times New Roman"/>
              </a:rPr>
              <a:t>B</a:t>
            </a:r>
            <a:r>
              <a:rPr lang="nl-NL" sz="2400" b="1" dirty="0">
                <a:solidFill>
                  <a:prstClr val="white"/>
                </a:solidFill>
                <a:latin typeface="Times New Roman"/>
                <a:ea typeface="Calibri"/>
                <a:cs typeface="Times New Roman"/>
              </a:rPr>
              <a:t>)</a:t>
            </a:r>
            <a:endParaRPr lang="en-US" sz="2400" b="1" dirty="0">
              <a:solidFill>
                <a:prstClr val="white"/>
              </a:solidFill>
              <a:latin typeface="Calibri"/>
              <a:ea typeface="Calibri"/>
              <a:cs typeface="Times New Roman"/>
            </a:endParaRPr>
          </a:p>
          <a:p>
            <a:pPr algn="just">
              <a:lnSpc>
                <a:spcPct val="115000"/>
              </a:lnSpc>
              <a:spcAft>
                <a:spcPts val="600"/>
              </a:spcAft>
            </a:pPr>
            <a:r>
              <a:rPr lang="nl-NL" sz="2400" b="1" dirty="0" smtClean="0">
                <a:solidFill>
                  <a:prstClr val="white"/>
                </a:solidFill>
                <a:latin typeface="Times New Roman"/>
                <a:ea typeface="Calibri"/>
                <a:cs typeface="Times New Roman"/>
              </a:rPr>
              <a:t>B (110</a:t>
            </a:r>
            <a:r>
              <a:rPr lang="nl-NL" sz="2400" b="1" baseline="30000" dirty="0" smtClean="0">
                <a:solidFill>
                  <a:prstClr val="white"/>
                </a:solidFill>
                <a:latin typeface="Times New Roman"/>
                <a:ea typeface="Calibri"/>
                <a:cs typeface="Times New Roman"/>
              </a:rPr>
              <a:t>0</a:t>
            </a:r>
            <a:r>
              <a:rPr lang="vi-VN" sz="2400" b="1" baseline="30000" dirty="0" smtClean="0">
                <a:solidFill>
                  <a:prstClr val="white"/>
                </a:solidFill>
                <a:latin typeface="Times New Roman"/>
                <a:ea typeface="Calibri"/>
                <a:cs typeface="Times New Roman"/>
              </a:rPr>
              <a:t> </a:t>
            </a:r>
            <a:r>
              <a:rPr lang="nl-NL" sz="2400" b="1" dirty="0">
                <a:solidFill>
                  <a:prstClr val="white"/>
                </a:solidFill>
                <a:latin typeface="Times New Roman"/>
                <a:ea typeface="Calibri"/>
                <a:cs typeface="Times New Roman"/>
              </a:rPr>
              <a:t>Đ, </a:t>
            </a:r>
            <a:r>
              <a:rPr lang="nl-NL" sz="2400" b="1" dirty="0" smtClean="0">
                <a:solidFill>
                  <a:prstClr val="white"/>
                </a:solidFill>
                <a:latin typeface="Times New Roman"/>
                <a:ea typeface="Calibri"/>
                <a:cs typeface="Times New Roman"/>
              </a:rPr>
              <a:t>10</a:t>
            </a:r>
            <a:r>
              <a:rPr lang="nl-NL" sz="2400" b="1" baseline="30000" dirty="0" smtClean="0">
                <a:solidFill>
                  <a:prstClr val="white"/>
                </a:solidFill>
                <a:latin typeface="Times New Roman"/>
                <a:ea typeface="Calibri"/>
                <a:cs typeface="Times New Roman"/>
              </a:rPr>
              <a:t>0</a:t>
            </a:r>
            <a:r>
              <a:rPr lang="nl-NL" sz="2400" b="1" dirty="0" smtClean="0">
                <a:solidFill>
                  <a:prstClr val="white"/>
                </a:solidFill>
                <a:latin typeface="Times New Roman"/>
                <a:ea typeface="Calibri"/>
                <a:cs typeface="Times New Roman"/>
              </a:rPr>
              <a:t>B</a:t>
            </a:r>
            <a:r>
              <a:rPr lang="nl-NL" sz="2400" b="1" dirty="0">
                <a:solidFill>
                  <a:prstClr val="white"/>
                </a:solidFill>
                <a:latin typeface="Times New Roman"/>
                <a:ea typeface="Calibri"/>
                <a:cs typeface="Times New Roman"/>
              </a:rPr>
              <a:t>)</a:t>
            </a:r>
            <a:endParaRPr lang="en-US" sz="2400" b="1" dirty="0">
              <a:solidFill>
                <a:prstClr val="white"/>
              </a:solidFill>
              <a:latin typeface="Calibri"/>
              <a:ea typeface="Calibri"/>
              <a:cs typeface="Times New Roman"/>
            </a:endParaRPr>
          </a:p>
          <a:p>
            <a:pPr>
              <a:spcAft>
                <a:spcPts val="600"/>
              </a:spcAft>
            </a:pPr>
            <a:r>
              <a:rPr lang="nl-NL" sz="2400" b="1" dirty="0" smtClean="0">
                <a:solidFill>
                  <a:prstClr val="white"/>
                </a:solidFill>
                <a:latin typeface="Times New Roman"/>
                <a:ea typeface="Calibri"/>
              </a:rPr>
              <a:t>C (130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Đ</a:t>
            </a:r>
            <a:r>
              <a:rPr lang="nl-NL" sz="2400" b="1" dirty="0">
                <a:solidFill>
                  <a:prstClr val="white"/>
                </a:solidFill>
                <a:latin typeface="Times New Roman"/>
                <a:ea typeface="Calibri"/>
              </a:rPr>
              <a:t>, </a:t>
            </a:r>
            <a:r>
              <a:rPr lang="nl-NL" sz="2400" b="1" dirty="0" smtClean="0">
                <a:solidFill>
                  <a:prstClr val="white"/>
                </a:solidFill>
                <a:latin typeface="Times New Roman"/>
                <a:ea typeface="Calibri"/>
              </a:rPr>
              <a:t>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a:t>
            </a:r>
          </a:p>
          <a:p>
            <a:pPr>
              <a:spcAft>
                <a:spcPts val="600"/>
              </a:spcAft>
            </a:pPr>
            <a:r>
              <a:rPr lang="nl-NL" sz="2400" b="1" dirty="0" smtClean="0">
                <a:solidFill>
                  <a:prstClr val="white"/>
                </a:solidFill>
                <a:latin typeface="Times New Roman"/>
                <a:ea typeface="Calibri"/>
              </a:rPr>
              <a:t>D (120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Đ, 10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N)</a:t>
            </a:r>
            <a:endParaRPr lang="nl-NL" sz="2400" b="1" dirty="0">
              <a:solidFill>
                <a:prstClr val="white"/>
              </a:solidFill>
              <a:latin typeface="Times New Roman"/>
              <a:ea typeface="Calibri"/>
            </a:endParaRPr>
          </a:p>
          <a:p>
            <a:pPr>
              <a:spcAft>
                <a:spcPts val="600"/>
              </a:spcAft>
            </a:pPr>
            <a:r>
              <a:rPr lang="nl-NL" sz="2400" b="1" dirty="0" smtClean="0">
                <a:solidFill>
                  <a:prstClr val="white"/>
                </a:solidFill>
                <a:latin typeface="Times New Roman"/>
                <a:ea typeface="Calibri"/>
              </a:rPr>
              <a:t>Đ (140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Đ, 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a:t>
            </a:r>
          </a:p>
          <a:p>
            <a:pPr lvl="0">
              <a:spcAft>
                <a:spcPts val="600"/>
              </a:spcAft>
            </a:pPr>
            <a:r>
              <a:rPr lang="nl-NL" sz="2400" b="1" dirty="0" smtClean="0">
                <a:solidFill>
                  <a:prstClr val="white"/>
                </a:solidFill>
                <a:latin typeface="Times New Roman"/>
                <a:ea typeface="Calibri"/>
              </a:rPr>
              <a:t>E </a:t>
            </a:r>
            <a:r>
              <a:rPr lang="nl-NL" sz="2400" b="1" dirty="0">
                <a:solidFill>
                  <a:prstClr val="white"/>
                </a:solidFill>
                <a:latin typeface="Times New Roman"/>
                <a:ea typeface="Calibri"/>
              </a:rPr>
              <a:t>(</a:t>
            </a:r>
            <a:r>
              <a:rPr lang="nl-NL" sz="2400" b="1" dirty="0" smtClean="0">
                <a:solidFill>
                  <a:prstClr val="white"/>
                </a:solidFill>
                <a:latin typeface="Times New Roman"/>
                <a:ea typeface="Calibri"/>
              </a:rPr>
              <a:t>130</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Đ</a:t>
            </a:r>
            <a:r>
              <a:rPr lang="nl-NL" sz="2400" b="1" dirty="0">
                <a:solidFill>
                  <a:prstClr val="white"/>
                </a:solidFill>
                <a:latin typeface="Times New Roman"/>
                <a:ea typeface="Calibri"/>
              </a:rPr>
              <a:t>, </a:t>
            </a:r>
            <a:r>
              <a:rPr lang="nl-NL" sz="2400" b="1" dirty="0" smtClean="0">
                <a:solidFill>
                  <a:prstClr val="white"/>
                </a:solidFill>
                <a:latin typeface="Times New Roman"/>
                <a:ea typeface="Calibri"/>
              </a:rPr>
              <a:t>15</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B)</a:t>
            </a:r>
            <a:endParaRPr lang="nl-NL" sz="2400" b="1" dirty="0">
              <a:solidFill>
                <a:prstClr val="white"/>
              </a:solidFill>
              <a:latin typeface="Times New Roman"/>
              <a:ea typeface="Calibri"/>
            </a:endParaRPr>
          </a:p>
          <a:p>
            <a:pPr lvl="0">
              <a:spcAft>
                <a:spcPts val="600"/>
              </a:spcAft>
            </a:pPr>
            <a:r>
              <a:rPr lang="nl-NL" sz="2400" b="1" dirty="0" smtClean="0">
                <a:solidFill>
                  <a:prstClr val="white"/>
                </a:solidFill>
                <a:latin typeface="Times New Roman"/>
                <a:ea typeface="Calibri"/>
              </a:rPr>
              <a:t>G </a:t>
            </a:r>
            <a:r>
              <a:rPr lang="nl-NL" sz="2400" b="1" dirty="0">
                <a:solidFill>
                  <a:prstClr val="white"/>
                </a:solidFill>
                <a:latin typeface="Times New Roman"/>
                <a:ea typeface="Calibri"/>
              </a:rPr>
              <a:t>(</a:t>
            </a:r>
            <a:r>
              <a:rPr lang="nl-NL" sz="2400" b="1" dirty="0" smtClean="0">
                <a:solidFill>
                  <a:prstClr val="white"/>
                </a:solidFill>
                <a:latin typeface="Times New Roman"/>
                <a:ea typeface="Calibri"/>
              </a:rPr>
              <a:t>125</a:t>
            </a:r>
            <a:r>
              <a:rPr lang="nl-NL" sz="2400" b="1" baseline="30000" dirty="0" smtClean="0">
                <a:solidFill>
                  <a:prstClr val="white"/>
                </a:solidFill>
                <a:latin typeface="Times New Roman"/>
                <a:ea typeface="Calibri"/>
              </a:rPr>
              <a:t>0</a:t>
            </a:r>
            <a:r>
              <a:rPr lang="nl-NL" sz="2400" b="1" dirty="0" smtClean="0">
                <a:solidFill>
                  <a:prstClr val="white"/>
                </a:solidFill>
                <a:latin typeface="Times New Roman"/>
                <a:ea typeface="Calibri"/>
              </a:rPr>
              <a:t>Đ</a:t>
            </a:r>
            <a:r>
              <a:rPr lang="nl-NL" sz="2400" b="1" dirty="0">
                <a:solidFill>
                  <a:prstClr val="white"/>
                </a:solidFill>
                <a:latin typeface="Times New Roman"/>
                <a:ea typeface="Calibri"/>
              </a:rPr>
              <a:t>, 0</a:t>
            </a:r>
            <a:r>
              <a:rPr lang="nl-NL" sz="2400" b="1" baseline="30000" dirty="0">
                <a:solidFill>
                  <a:prstClr val="white"/>
                </a:solidFill>
                <a:latin typeface="Times New Roman"/>
                <a:ea typeface="Calibri"/>
              </a:rPr>
              <a:t>0</a:t>
            </a:r>
            <a:r>
              <a:rPr lang="nl-NL" sz="2400" b="1" dirty="0" smtClean="0">
                <a:solidFill>
                  <a:prstClr val="white"/>
                </a:solidFill>
                <a:latin typeface="Times New Roman"/>
                <a:ea typeface="Calibri"/>
              </a:rPr>
              <a:t>)</a:t>
            </a:r>
            <a:endParaRPr lang="nl-NL" sz="2400" b="1" dirty="0">
              <a:solidFill>
                <a:prstClr val="white"/>
              </a:solidFill>
              <a:latin typeface="Times New Roman"/>
              <a:ea typeface="Calibri"/>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779" y="797817"/>
            <a:ext cx="7012296" cy="57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32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ircle(in)">
                                      <p:cBhvr>
                                        <p:cTn id="17" dur="20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circle(in)">
                                      <p:cBhvr>
                                        <p:cTn id="22" dur="20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circle(in)">
                                      <p:cBhvr>
                                        <p:cTn id="27" dur="20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circle(in)">
                                      <p:cBhvr>
                                        <p:cTn id="32" dur="2000"/>
                                        <p:tgtEl>
                                          <p:spTgt spid="1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xEl>
                                              <p:pRg st="4" end="4"/>
                                            </p:txEl>
                                          </p:spTgt>
                                        </p:tgtEl>
                                        <p:attrNameLst>
                                          <p:attrName>style.visibility</p:attrName>
                                        </p:attrNameLst>
                                      </p:cBhvr>
                                      <p:to>
                                        <p:strVal val="visible"/>
                                      </p:to>
                                    </p:set>
                                    <p:animEffect transition="in" filter="circle(in)">
                                      <p:cBhvr>
                                        <p:cTn id="37" dur="2000"/>
                                        <p:tgtEl>
                                          <p:spTgt spid="1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circle(in)">
                                      <p:cBhvr>
                                        <p:cTn id="42" dur="2000"/>
                                        <p:tgtEl>
                                          <p:spTgt spid="1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4">
                                            <p:txEl>
                                              <p:pRg st="6" end="6"/>
                                            </p:txEl>
                                          </p:spTgt>
                                        </p:tgtEl>
                                        <p:attrNameLst>
                                          <p:attrName>style.visibility</p:attrName>
                                        </p:attrNameLst>
                                      </p:cBhvr>
                                      <p:to>
                                        <p:strVal val="visible"/>
                                      </p:to>
                                    </p:set>
                                    <p:animEffect transition="in" filter="circle(in)">
                                      <p:cBhvr>
                                        <p:cTn id="47" dur="2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99331" y="1348120"/>
            <a:ext cx="8917209" cy="2428357"/>
          </a:xfrm>
          <a:prstGeom prst="rect">
            <a:avLst/>
          </a:prstGeom>
        </p:spPr>
        <p:txBody>
          <a:bodyPr wrap="square">
            <a:spAutoFit/>
          </a:bodyPr>
          <a:lstStyle/>
          <a:p>
            <a:pPr indent="457200" algn="ctr">
              <a:lnSpc>
                <a:spcPct val="115000"/>
              </a:lnSpc>
              <a:spcAft>
                <a:spcPts val="0"/>
              </a:spcAft>
            </a:pPr>
            <a:r>
              <a:rPr lang="en-US" sz="4400" b="1" dirty="0" err="1">
                <a:solidFill>
                  <a:srgbClr val="00B0F0"/>
                </a:solidFill>
                <a:latin typeface="Times New Roman"/>
                <a:ea typeface="Calibri"/>
                <a:cs typeface="Times New Roman"/>
              </a:rPr>
              <a:t>Tra</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cứu</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thông</a:t>
            </a:r>
            <a:r>
              <a:rPr lang="en-US" sz="4400" b="1" dirty="0">
                <a:solidFill>
                  <a:srgbClr val="00B0F0"/>
                </a:solidFill>
                <a:latin typeface="Times New Roman"/>
                <a:ea typeface="Calibri"/>
                <a:cs typeface="Times New Roman"/>
              </a:rPr>
              <a:t> tin, </a:t>
            </a:r>
            <a:r>
              <a:rPr lang="en-US" sz="4400" b="1" dirty="0" err="1">
                <a:solidFill>
                  <a:srgbClr val="00B0F0"/>
                </a:solidFill>
                <a:latin typeface="Times New Roman"/>
                <a:ea typeface="Calibri"/>
                <a:cs typeface="Times New Roman"/>
              </a:rPr>
              <a:t>ghi</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tọa</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độ</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địa</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lí</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các</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điểm</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cực</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Bắc</a:t>
            </a:r>
            <a:r>
              <a:rPr lang="en-US" sz="4400" b="1" dirty="0">
                <a:solidFill>
                  <a:srgbClr val="00B0F0"/>
                </a:solidFill>
                <a:latin typeface="Times New Roman"/>
                <a:ea typeface="Calibri"/>
                <a:cs typeface="Times New Roman"/>
              </a:rPr>
              <a:t>, Nam, </a:t>
            </a:r>
            <a:r>
              <a:rPr lang="en-US" sz="4400" b="1" dirty="0" err="1">
                <a:solidFill>
                  <a:srgbClr val="00B0F0"/>
                </a:solidFill>
                <a:latin typeface="Times New Roman"/>
                <a:ea typeface="Calibri"/>
                <a:cs typeface="Times New Roman"/>
              </a:rPr>
              <a:t>Đông</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Tây</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trên</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phần</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đất</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liền</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nước</a:t>
            </a:r>
            <a:r>
              <a:rPr lang="en-US" sz="4400" b="1" dirty="0">
                <a:solidFill>
                  <a:srgbClr val="00B0F0"/>
                </a:solidFill>
                <a:latin typeface="Times New Roman"/>
                <a:ea typeface="Calibri"/>
                <a:cs typeface="Times New Roman"/>
              </a:rPr>
              <a:t> </a:t>
            </a:r>
            <a:r>
              <a:rPr lang="en-US" sz="4400" b="1" dirty="0" smtClean="0">
                <a:solidFill>
                  <a:srgbClr val="00B0F0"/>
                </a:solidFill>
                <a:latin typeface="Times New Roman"/>
                <a:ea typeface="Calibri"/>
                <a:cs typeface="Times New Roman"/>
              </a:rPr>
              <a:t>ta</a:t>
            </a:r>
            <a:r>
              <a:rPr lang="vi-VN" sz="4400" b="1" dirty="0" smtClean="0">
                <a:solidFill>
                  <a:srgbClr val="00B0F0"/>
                </a:solidFill>
                <a:latin typeface="Times New Roman"/>
                <a:ea typeface="Calibri"/>
                <a:cs typeface="Times New Roman"/>
              </a:rPr>
              <a:t> ?</a:t>
            </a:r>
            <a:endParaRPr lang="en-US" sz="4400" dirty="0">
              <a:solidFill>
                <a:srgbClr val="00B0F0"/>
              </a:solidFill>
              <a:effectLst/>
              <a:latin typeface="Calibri"/>
              <a:ea typeface="Calibri"/>
              <a:cs typeface="Times New Roman"/>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645920" y="1539240"/>
            <a:ext cx="4407641" cy="584775"/>
          </a:xfrm>
          <a:prstGeom prst="rect">
            <a:avLst/>
          </a:prstGeom>
          <a:noFill/>
        </p:spPr>
        <p:txBody>
          <a:bodyPr wrap="square" rtlCol="0">
            <a:spAutoFit/>
          </a:bodyPr>
          <a:lstStyle/>
          <a:p>
            <a:r>
              <a:rPr lang="vi-VN" sz="3200" b="1" dirty="0" smtClean="0">
                <a:effectLst>
                  <a:glow rad="63500">
                    <a:schemeClr val="accent2">
                      <a:satMod val="175000"/>
                      <a:alpha val="40000"/>
                    </a:schemeClr>
                  </a:glow>
                </a:effectLst>
                <a:latin typeface="+mj-lt"/>
                <a:cs typeface="Times New Roman" panose="02020603050405020304" pitchFamily="18" charset="0"/>
              </a:rPr>
              <a:t>CHÀO CÁC EM</a:t>
            </a:r>
            <a:endParaRPr lang="vi-VN" sz="3200" b="1" dirty="0">
              <a:effectLst>
                <a:glow rad="63500">
                  <a:schemeClr val="accent2">
                    <a:satMod val="175000"/>
                    <a:alpha val="40000"/>
                  </a:schemeClr>
                </a:glow>
              </a:effectLst>
              <a:latin typeface="+mj-lt"/>
              <a:cs typeface="Times New Roman" panose="02020603050405020304" pitchFamily="18" charset="0"/>
            </a:endParaRPr>
          </a:p>
        </p:txBody>
      </p:sp>
      <p:sp>
        <p:nvSpPr>
          <p:cNvPr id="10" name="TextBox 9"/>
          <p:cNvSpPr txBox="1"/>
          <p:nvPr/>
        </p:nvSpPr>
        <p:spPr>
          <a:xfrm>
            <a:off x="5999797" y="2455275"/>
            <a:ext cx="5285999" cy="584775"/>
          </a:xfrm>
          <a:prstGeom prst="rect">
            <a:avLst/>
          </a:prstGeom>
          <a:noFill/>
        </p:spPr>
        <p:txBody>
          <a:bodyPr wrap="none" rtlCol="0">
            <a:spAutoFit/>
          </a:bodyPr>
          <a:lstStyle/>
          <a:p>
            <a:r>
              <a:rPr lang="en-US" sz="3200" b="1" dirty="0">
                <a:effectLst>
                  <a:glow rad="101600">
                    <a:schemeClr val="accent2">
                      <a:satMod val="175000"/>
                      <a:alpha val="40000"/>
                    </a:schemeClr>
                  </a:glow>
                </a:effectLst>
                <a:latin typeface="Times New Roman" panose="02020603050405020304" pitchFamily="18" charset="0"/>
                <a:cs typeface="Times New Roman" panose="02020603050405020304" pitchFamily="18" charset="0"/>
              </a:rPr>
              <a:t>CHÚC CÁC EM HỌC TỐT!</a:t>
            </a:r>
            <a:endParaRPr lang="vi-VN" sz="3200" b="1" dirty="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1380133"/>
            <a:ext cx="7148945"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426973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56"/>
            <a:ext cx="4773168"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srgbClr val="0070C0"/>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3"/>
            <a:ext cx="4432173"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35290" y="2959841"/>
            <a:ext cx="4464684" cy="620959"/>
            <a:chOff x="3682690" y="2338141"/>
            <a:chExt cx="4464684"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82690" y="2338141"/>
              <a:ext cx="4464684"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a:t>
              </a:r>
              <a:r>
                <a:rPr lang="en-US" altLang="zh-CN" sz="2800" smtClean="0">
                  <a:solidFill>
                    <a:prstClr val="white"/>
                  </a:solidFill>
                  <a:latin typeface="汉仪喵魂体W" panose="00020600040101010101" pitchFamily="18" charset="-122"/>
                  <a:ea typeface="汉仪喵魂体W" panose="00020600040101010101" pitchFamily="18" charset="-122"/>
                </a:rPr>
                <a:t>.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4044679" y="3905866"/>
            <a:ext cx="7245894" cy="1695111"/>
            <a:chOff x="2292079" y="2385641"/>
            <a:chExt cx="7245894" cy="1695111"/>
          </a:xfrm>
        </p:grpSpPr>
        <p:sp>
          <p:nvSpPr>
            <p:cNvPr id="28" name="Freeform 5"/>
            <p:cNvSpPr/>
            <p:nvPr/>
          </p:nvSpPr>
          <p:spPr bwMode="auto">
            <a:xfrm>
              <a:off x="5194465" y="2810532"/>
              <a:ext cx="2042394" cy="983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593186" y="2385641"/>
              <a:ext cx="2643673"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sp>
          <p:nvSpPr>
            <p:cNvPr id="20" name="文本框 28"/>
            <p:cNvSpPr txBox="1"/>
            <p:nvPr/>
          </p:nvSpPr>
          <p:spPr>
            <a:xfrm>
              <a:off x="2292079" y="3408964"/>
              <a:ext cx="7245894"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sp>
          <p:nvSpPr>
            <p:cNvPr id="22" name="Freeform 5"/>
            <p:cNvSpPr/>
            <p:nvPr/>
          </p:nvSpPr>
          <p:spPr bwMode="auto">
            <a:xfrm>
              <a:off x="4081792" y="3932184"/>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grpSp>
      <p:grpSp>
        <p:nvGrpSpPr>
          <p:cNvPr id="19" name="Group 15"/>
          <p:cNvGrpSpPr>
            <a:grpSpLocks noChangeAspect="1"/>
          </p:cNvGrpSpPr>
          <p:nvPr/>
        </p:nvGrpSpPr>
        <p:grpSpPr bwMode="auto">
          <a:xfrm>
            <a:off x="2568575" y="259429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1030797" y="339810"/>
            <a:ext cx="10699724" cy="2308324"/>
          </a:xfrm>
          <a:prstGeom prst="rect">
            <a:avLst/>
          </a:prstGeom>
          <a:noFill/>
        </p:spPr>
        <p:txBody>
          <a:bodyPr wrap="none" rtlCol="0">
            <a:spAutoFit/>
          </a:bodyPr>
          <a:lstStyle/>
          <a:p>
            <a:pPr algn="ct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CHƯƠNG I: BẢN ĐỒ- PHƯƠNG TIỆN THỂ HIỆN </a:t>
            </a:r>
          </a:p>
          <a:p>
            <a:pPr algn="ct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BỀ MẶT TRÁI ĐẤT </a:t>
            </a:r>
          </a:p>
          <a:p>
            <a:pPr algn="ct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Tiết </a:t>
            </a:r>
            <a:r>
              <a:rPr lang="en-US" altLang="zh-CN" sz="3600" b="1" dirty="0" smtClean="0">
                <a:solidFill>
                  <a:srgbClr val="FFE88B"/>
                </a:solidFill>
                <a:latin typeface="Times New Roman" pitchFamily="18" charset="0"/>
                <a:ea typeface="汉仪喵魂体W" panose="00020600040101010101" pitchFamily="18" charset="-122"/>
                <a:cs typeface="Times New Roman" pitchFamily="18" charset="0"/>
              </a:rPr>
              <a:t>2</a:t>
            </a: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a:t>
            </a:r>
            <a:r>
              <a:rPr lang="en-US" altLang="zh-CN" sz="3600" b="1" dirty="0" smtClean="0">
                <a:solidFill>
                  <a:srgbClr val="FFE88B"/>
                </a:solidFill>
                <a:latin typeface="Times New Roman" pitchFamily="18" charset="0"/>
                <a:ea typeface="汉仪喵魂体W" panose="00020600040101010101" pitchFamily="18" charset="-122"/>
                <a:cs typeface="Times New Roman" pitchFamily="18" charset="0"/>
              </a:rPr>
              <a:t>3</a:t>
            </a: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a:t>
            </a:r>
            <a:r>
              <a:rPr lang="en-US" altLang="zh-CN" sz="3600" b="1" dirty="0" smtClean="0">
                <a:solidFill>
                  <a:srgbClr val="FFE88B"/>
                </a:solidFill>
                <a:latin typeface="Times New Roman" pitchFamily="18" charset="0"/>
                <a:ea typeface="汉仪喵魂体W" panose="00020600040101010101" pitchFamily="18" charset="-122"/>
                <a:cs typeface="Times New Roman" pitchFamily="18" charset="0"/>
              </a:rPr>
              <a:t>B</a:t>
            </a:r>
            <a:r>
              <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rPr>
              <a:t>ài</a:t>
            </a:r>
            <a:r>
              <a:rPr lang="en-US" altLang="zh-CN" sz="3600" b="1" dirty="0" smtClean="0">
                <a:solidFill>
                  <a:srgbClr val="FFE88B"/>
                </a:solidFill>
                <a:latin typeface="Times New Roman" pitchFamily="18" charset="0"/>
                <a:ea typeface="汉仪喵魂体W" panose="00020600040101010101" pitchFamily="18" charset="-122"/>
                <a:cs typeface="Times New Roman" pitchFamily="18" charset="0"/>
              </a:rPr>
              <a:t> 1: </a:t>
            </a:r>
            <a:endParaRPr lang="vi-VN" altLang="zh-CN" sz="3600" b="1" dirty="0" smtClean="0">
              <a:solidFill>
                <a:srgbClr val="FFE88B"/>
              </a:solidFill>
              <a:latin typeface="Times New Roman" pitchFamily="18" charset="0"/>
              <a:ea typeface="汉仪喵魂体W" panose="00020600040101010101" pitchFamily="18" charset="-122"/>
              <a:cs typeface="Times New Roman" pitchFamily="18" charset="0"/>
            </a:endParaRPr>
          </a:p>
          <a:p>
            <a:pPr algn="ctr"/>
            <a:r>
              <a:rPr lang="en-US" altLang="zh-CN" sz="3600" b="1" dirty="0" smtClean="0">
                <a:solidFill>
                  <a:srgbClr val="FFE88B"/>
                </a:solidFill>
                <a:latin typeface="Times New Roman" pitchFamily="18" charset="0"/>
                <a:ea typeface="汉仪喵魂体W" panose="00020600040101010101" pitchFamily="18" charset="-122"/>
                <a:cs typeface="Times New Roman" pitchFamily="18" charset="0"/>
              </a:rPr>
              <a:t>HỆ THỐNG KINH, VĨ TUYẾN VÀ TỌA ĐỘ ĐỊA LÍ</a:t>
            </a:r>
            <a:endParaRPr lang="zh-CN" altLang="en-US" sz="3600" b="1" dirty="0">
              <a:solidFill>
                <a:srgbClr val="FFE88B"/>
              </a:solidFill>
              <a:latin typeface="Times New Roman" pitchFamily="18" charset="0"/>
              <a:ea typeface="汉仪喵魂体W" panose="00020600040101010101" pitchFamily="18" charset="-122"/>
              <a:cs typeface="Times New Roman" pitchFamily="18" charset="0"/>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35290" y="2959841"/>
            <a:ext cx="4464684" cy="620959"/>
            <a:chOff x="3682690" y="2338141"/>
            <a:chExt cx="4464684"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82690" y="2338141"/>
              <a:ext cx="4464684"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a:t>
              </a:r>
              <a:r>
                <a:rPr lang="en-US" altLang="zh-CN" sz="2800" smtClean="0">
                  <a:solidFill>
                    <a:prstClr val="white"/>
                  </a:solidFill>
                  <a:latin typeface="汉仪喵魂体W" panose="00020600040101010101" pitchFamily="18" charset="-122"/>
                  <a:ea typeface="汉仪喵魂体W" panose="00020600040101010101" pitchFamily="18" charset="-122"/>
                </a:rPr>
                <a:t>.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39" y="1721670"/>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a:t>
              </a:r>
              <a:r>
                <a:rPr lang="en-US" altLang="zh-CN" sz="3200" smtClean="0">
                  <a:solidFill>
                    <a:prstClr val="white"/>
                  </a:solidFill>
                  <a:latin typeface="汉仪喵魂体W" panose="00020600040101010101" pitchFamily="18" charset="-122"/>
                  <a:ea typeface="汉仪喵魂体W" panose="00020600040101010101" pitchFamily="18" charset="-122"/>
                </a:rPr>
                <a:t>.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54" y="2502323"/>
            <a:ext cx="4363685" cy="1865126"/>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09" y="5402625"/>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Em hãy nhận xét về hình dạng quả Địa </a:t>
            </a:r>
            <a:r>
              <a:rPr lang="en-US" sz="3600" b="1" smtClean="0">
                <a:solidFill>
                  <a:srgbClr val="0070C0"/>
                </a:solidFill>
                <a:latin typeface="Times New Roman"/>
                <a:ea typeface="Calibri"/>
              </a:rPr>
              <a:t>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92926" y="1301426"/>
            <a:ext cx="6238020" cy="4980851"/>
          </a:xfrm>
          <a:prstGeom prst="rect">
            <a:avLst/>
          </a:prstGeom>
        </p:spPr>
        <p:txBody>
          <a:bodyPr wrap="square">
            <a:spAutoFit/>
          </a:bodyPr>
          <a:lstStyle/>
          <a:p>
            <a:pPr algn="just">
              <a:lnSpc>
                <a:spcPct val="115000"/>
              </a:lnSpc>
              <a:spcAft>
                <a:spcPts val="1000"/>
              </a:spcAft>
            </a:pPr>
            <a:r>
              <a:rPr lang="en-US" sz="2400" b="1">
                <a:solidFill>
                  <a:srgbClr val="0070C0"/>
                </a:solidFill>
                <a:latin typeface="Times New Roman"/>
                <a:ea typeface="Calibri"/>
                <a:cs typeface="Times New Roman"/>
              </a:rPr>
              <a:t>Quan sát hình 1.1 và đọc thông tin trong mục I, em hãy xác định các đối tượng sau: </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1</a:t>
            </a:r>
            <a:r>
              <a:rPr lang="en-US" sz="2400" b="1">
                <a:solidFill>
                  <a:srgbClr val="0070C0"/>
                </a:solidFill>
                <a:latin typeface="Times New Roman"/>
                <a:ea typeface="Calibri"/>
                <a:cs typeface="Times New Roman"/>
              </a:rPr>
              <a:t>. Xác định:</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kinh tuyến gốc, các kinh tuyến Đông, các kinh tuyến tây.</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vĩ tuyến gốc (xích đạo), vĩ tuyến bắc, vĩ tuyến nam.</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bán cầu bắc, bán cầu nam</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pitchFamily="18" charset="0"/>
                <a:ea typeface="Calibri"/>
                <a:cs typeface="Times New Roman" pitchFamily="18" charset="0"/>
              </a:rPr>
              <a:t>2</a:t>
            </a:r>
            <a:r>
              <a:rPr lang="en-US" sz="2400" b="1">
                <a:solidFill>
                  <a:srgbClr val="0070C0"/>
                </a:solidFill>
                <a:latin typeface="Times New Roman" pitchFamily="18" charset="0"/>
                <a:ea typeface="Calibri"/>
                <a:cs typeface="Times New Roman" pitchFamily="18" charset="0"/>
              </a:rPr>
              <a:t>. So sánh độ dài các đường kinh tuyến với nhau và độ dài các đường vĩ tuyến với nhau.</a:t>
            </a:r>
            <a:endParaRPr lang="en-US" sz="2400">
              <a:solidFill>
                <a:srgbClr val="0070C0"/>
              </a:solidFill>
              <a:effectLst/>
              <a:latin typeface="Times New Roman" pitchFamily="18" charset="0"/>
              <a:ea typeface="Calibri"/>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935" y="1959427"/>
            <a:ext cx="5141812" cy="456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gridCol w="2326394"/>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784" y="1236874"/>
            <a:ext cx="5933378" cy="52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a:t>
              </a:r>
              <a:r>
                <a:rPr lang="en-US" altLang="zh-CN" sz="3200" smtClean="0">
                  <a:solidFill>
                    <a:prstClr val="white"/>
                  </a:solidFill>
                  <a:latin typeface="汉仪喵魂体W" panose="00020600040101010101" pitchFamily="18" charset="-122"/>
                  <a:ea typeface="汉仪喵魂体W" panose="00020600040101010101" pitchFamily="18" charset="-122"/>
                </a:rPr>
                <a:t>.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6" name="Table 5"/>
          <p:cNvGraphicFramePr>
            <a:graphicFrameLocks noGrp="1"/>
          </p:cNvGraphicFramePr>
          <p:nvPr>
            <p:extLst>
              <p:ext uri="{D42A27DB-BD31-4B8C-83A1-F6EECF244321}">
                <p14:modId xmlns:p14="http://schemas.microsoft.com/office/powerpoint/2010/main" val="1084417777"/>
              </p:ext>
            </p:extLst>
          </p:nvPr>
        </p:nvGraphicFramePr>
        <p:xfrm>
          <a:off x="270445" y="719666"/>
          <a:ext cx="11640508" cy="5740244"/>
        </p:xfrm>
        <a:graphic>
          <a:graphicData uri="http://schemas.openxmlformats.org/drawingml/2006/table">
            <a:tbl>
              <a:tblPr firstRow="1" bandRow="1">
                <a:tableStyleId>{F5AB1C69-6EDB-4FF4-983F-18BD219EF322}</a:tableStyleId>
              </a:tblPr>
              <a:tblGrid>
                <a:gridCol w="2057119"/>
                <a:gridCol w="3763135"/>
                <a:gridCol w="2020148"/>
                <a:gridCol w="3800106"/>
              </a:tblGrid>
              <a:tr h="840701">
                <a:tc gridSpan="2">
                  <a:txBody>
                    <a:bodyPr/>
                    <a:lstStyle/>
                    <a:p>
                      <a:pPr algn="ctr"/>
                      <a:r>
                        <a:rPr lang="en-US" sz="2400" dirty="0" err="1" smtClean="0">
                          <a:solidFill>
                            <a:schemeClr val="bg1"/>
                          </a:solidFill>
                          <a:latin typeface="Times New Roman" pitchFamily="18" charset="0"/>
                          <a:cs typeface="Times New Roman" pitchFamily="18" charset="0"/>
                        </a:rPr>
                        <a:t>Kinh</a:t>
                      </a:r>
                      <a:r>
                        <a:rPr lang="en-US" sz="2400" baseline="0" dirty="0" smtClean="0">
                          <a:solidFill>
                            <a:schemeClr val="bg1"/>
                          </a:solidFill>
                          <a:latin typeface="Times New Roman" pitchFamily="18" charset="0"/>
                          <a:cs typeface="Times New Roman" pitchFamily="18" charset="0"/>
                        </a:rPr>
                        <a:t> </a:t>
                      </a:r>
                      <a:r>
                        <a:rPr lang="en-US" sz="2400" baseline="0" dirty="0" err="1" smtClean="0">
                          <a:solidFill>
                            <a:schemeClr val="bg1"/>
                          </a:solidFill>
                          <a:latin typeface="Times New Roman" pitchFamily="18" charset="0"/>
                          <a:cs typeface="Times New Roman" pitchFamily="18" charset="0"/>
                        </a:rPr>
                        <a:t>tuyến</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c gridSpan="2">
                  <a:txBody>
                    <a:bodyPr/>
                    <a:lstStyle/>
                    <a:p>
                      <a:pPr algn="ctr"/>
                      <a:r>
                        <a:rPr lang="en-US" sz="2400" smtClean="0">
                          <a:solidFill>
                            <a:schemeClr val="bg1"/>
                          </a:solidFill>
                          <a:latin typeface="Times New Roman" pitchFamily="18" charset="0"/>
                          <a:cs typeface="Times New Roman" pitchFamily="18" charset="0"/>
                        </a:rPr>
                        <a:t>Vĩ</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r>
              <a:tr h="840701">
                <a:tc>
                  <a:txBody>
                    <a:bodyPr/>
                    <a:lstStyle/>
                    <a:p>
                      <a:r>
                        <a:rPr lang="en-US" sz="2400" smtClean="0">
                          <a:solidFill>
                            <a:schemeClr val="bg1"/>
                          </a:solidFill>
                          <a:latin typeface="Times New Roman" pitchFamily="18" charset="0"/>
                          <a:cs typeface="Times New Roman" pitchFamily="18" charset="0"/>
                        </a:rPr>
                        <a:t>Khái niệm: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Khái niệm:</a:t>
                      </a:r>
                    </a:p>
                    <a:p>
                      <a:endParaRPr lang="en-US" sz="2400" smtClean="0">
                        <a:solidFill>
                          <a:schemeClr val="bg1"/>
                        </a:solidFill>
                        <a:latin typeface="Times New Roman" pitchFamily="18" charset="0"/>
                        <a:cs typeface="Times New Roman" pitchFamily="18" charset="0"/>
                      </a:endParaRPr>
                    </a:p>
                    <a:p>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vi-VN" sz="2400" i="1" dirty="0" smtClean="0">
                          <a:solidFill>
                            <a:prstClr val="white"/>
                          </a:solidFill>
                          <a:latin typeface="Times New Roman" pitchFamily="18" charset="0"/>
                          <a:ea typeface="Calibri"/>
                          <a:cs typeface="Times New Roman" pitchFamily="18" charset="0"/>
                        </a:rPr>
                        <a:t>Kinh tuyến </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gốc</a:t>
                      </a:r>
                      <a:r>
                        <a:rPr lang="en-US"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vi-VN" sz="2400" i="1" dirty="0" smtClean="0">
                          <a:solidFill>
                            <a:prstClr val="white"/>
                          </a:solidFill>
                          <a:latin typeface="Times New Roman" pitchFamily="18" charset="0"/>
                          <a:ea typeface="Calibri"/>
                          <a:cs typeface="Times New Roman" pitchFamily="18" charset="0"/>
                        </a:rPr>
                        <a:t>Vĩ tuyến </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gốc</a:t>
                      </a:r>
                      <a:r>
                        <a:rPr lang="en-US"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r>
              <a:tr h="840701">
                <a:tc>
                  <a:txBody>
                    <a:bodyPr/>
                    <a:lstStyle/>
                    <a:p>
                      <a:r>
                        <a:rPr lang="vi-VN" sz="2400" i="1" dirty="0" smtClean="0">
                          <a:solidFill>
                            <a:prstClr val="white"/>
                          </a:solidFill>
                          <a:latin typeface="Times New Roman" pitchFamily="18" charset="0"/>
                          <a:ea typeface="Calibri"/>
                          <a:cs typeface="Times New Roman" pitchFamily="18" charset="0"/>
                        </a:rPr>
                        <a:t>Kinh tuyến </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Tây</a:t>
                      </a:r>
                      <a:r>
                        <a:rPr lang="en-US"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vi-VN" sz="2400" i="1" dirty="0" smtClean="0">
                          <a:solidFill>
                            <a:prstClr val="white"/>
                          </a:solidFill>
                          <a:latin typeface="Times New Roman" pitchFamily="18" charset="0"/>
                          <a:ea typeface="Calibri"/>
                          <a:cs typeface="Times New Roman" pitchFamily="18" charset="0"/>
                        </a:rPr>
                        <a:t>Vĩ tuyến </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Bắc</a:t>
                      </a:r>
                      <a:r>
                        <a:rPr lang="en-US"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vi-VN" sz="2400" i="1" dirty="0" smtClean="0">
                          <a:solidFill>
                            <a:prstClr val="white"/>
                          </a:solidFill>
                          <a:latin typeface="Times New Roman" pitchFamily="18" charset="0"/>
                          <a:ea typeface="Calibri"/>
                          <a:cs typeface="Times New Roman" pitchFamily="18" charset="0"/>
                        </a:rPr>
                        <a:t>Kinh tuyến </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Đông</a:t>
                      </a:r>
                      <a:r>
                        <a:rPr lang="en-US"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i="1" dirty="0" smtClean="0">
                          <a:solidFill>
                            <a:prstClr val="white"/>
                          </a:solidFill>
                          <a:latin typeface="Times New Roman" pitchFamily="18" charset="0"/>
                          <a:ea typeface="Calibri"/>
                          <a:cs typeface="Times New Roman" pitchFamily="18" charset="0"/>
                        </a:rPr>
                        <a:t>Vĩ tuyến </a:t>
                      </a:r>
                      <a:r>
                        <a:rPr lang="en-US" sz="2400" dirty="0" smtClean="0">
                          <a:solidFill>
                            <a:schemeClr val="bg1"/>
                          </a:solidFill>
                          <a:latin typeface="Times New Roman" pitchFamily="18" charset="0"/>
                          <a:cs typeface="Times New Roman" pitchFamily="18" charset="0"/>
                        </a:rPr>
                        <a:t>Nam: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965328">
                <a:tc>
                  <a:txBody>
                    <a:bodyPr/>
                    <a:lstStyle/>
                    <a:p>
                      <a:r>
                        <a:rPr lang="vi-VN" sz="2400" dirty="0" smtClean="0">
                          <a:solidFill>
                            <a:schemeClr val="bg1"/>
                          </a:solidFill>
                          <a:latin typeface="Times New Roman" pitchFamily="18" charset="0"/>
                          <a:cs typeface="Times New Roman" pitchFamily="18" charset="0"/>
                        </a:rPr>
                        <a:t>So sánh độ dài các đường </a:t>
                      </a:r>
                      <a:r>
                        <a:rPr lang="vi-VN" sz="2400" i="0" dirty="0" smtClean="0">
                          <a:solidFill>
                            <a:prstClr val="white"/>
                          </a:solidFill>
                          <a:latin typeface="Times New Roman" pitchFamily="18" charset="0"/>
                          <a:cs typeface="Times New Roman" pitchFamily="18" charset="0"/>
                        </a:rPr>
                        <a:t>k</a:t>
                      </a:r>
                      <a:r>
                        <a:rPr lang="vi-VN" sz="2400" i="0" dirty="0" smtClean="0">
                          <a:solidFill>
                            <a:prstClr val="white"/>
                          </a:solidFill>
                          <a:latin typeface="Times New Roman" pitchFamily="18" charset="0"/>
                          <a:ea typeface="Calibri"/>
                          <a:cs typeface="Times New Roman" pitchFamily="18" charset="0"/>
                        </a:rPr>
                        <a:t>inh tuyến </a:t>
                      </a:r>
                      <a:r>
                        <a:rPr lang="vi-VN" sz="2400" i="0" dirty="0" smtClean="0">
                          <a:solidFill>
                            <a:schemeClr val="bg1"/>
                          </a:solidFill>
                          <a:latin typeface="Times New Roman" pitchFamily="18" charset="0"/>
                          <a:cs typeface="Times New Roman" pitchFamily="18" charset="0"/>
                        </a:rPr>
                        <a:t>: </a:t>
                      </a:r>
                      <a:endParaRPr lang="en-US" sz="2400" i="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dirty="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dirty="0" smtClean="0">
                          <a:solidFill>
                            <a:schemeClr val="bg1"/>
                          </a:solidFill>
                          <a:latin typeface="Times New Roman" pitchFamily="18" charset="0"/>
                          <a:cs typeface="Times New Roman" pitchFamily="18" charset="0"/>
                        </a:rPr>
                        <a:t>So sánh độ dài các đường </a:t>
                      </a:r>
                      <a:r>
                        <a:rPr lang="vi-VN" sz="2400" i="1" dirty="0" smtClean="0">
                          <a:solidFill>
                            <a:prstClr val="white"/>
                          </a:solidFill>
                          <a:latin typeface="Times New Roman" pitchFamily="18" charset="0"/>
                          <a:cs typeface="Times New Roman" pitchFamily="18" charset="0"/>
                        </a:rPr>
                        <a:t>v</a:t>
                      </a:r>
                      <a:r>
                        <a:rPr lang="vi-VN" sz="2400" i="1" dirty="0" smtClean="0">
                          <a:solidFill>
                            <a:prstClr val="white"/>
                          </a:solidFill>
                          <a:latin typeface="Times New Roman" pitchFamily="18" charset="0"/>
                          <a:ea typeface="Calibri"/>
                          <a:cs typeface="Times New Roman" pitchFamily="18" charset="0"/>
                        </a:rPr>
                        <a:t>ĩ tuyến </a:t>
                      </a:r>
                      <a:r>
                        <a:rPr lang="vi-VN"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bl>
          </a:graphicData>
        </a:graphic>
      </p:graphicFrame>
      <p:sp>
        <p:nvSpPr>
          <p:cNvPr id="7" name="TextBox 6"/>
          <p:cNvSpPr txBox="1"/>
          <p:nvPr/>
        </p:nvSpPr>
        <p:spPr>
          <a:xfrm>
            <a:off x="2363192" y="1638798"/>
            <a:ext cx="3657597" cy="1200329"/>
          </a:xfrm>
          <a:prstGeom prst="rect">
            <a:avLst/>
          </a:prstGeom>
          <a:noFill/>
        </p:spPr>
        <p:txBody>
          <a:bodyPr wrap="square" rtlCol="0">
            <a:spAutoFit/>
          </a:bodyPr>
          <a:lstStyle/>
          <a:p>
            <a:pPr lvl="0" algn="just"/>
            <a:r>
              <a:rPr lang="vi-VN" sz="2400" i="1" dirty="0">
                <a:solidFill>
                  <a:prstClr val="white"/>
                </a:solidFill>
                <a:latin typeface="Times New Roman" pitchFamily="18" charset="0"/>
                <a:ea typeface="Calibri"/>
                <a:cs typeface="Times New Roman" pitchFamily="18" charset="0"/>
              </a:rPr>
              <a:t>Kinh tuyến</a:t>
            </a:r>
            <a:r>
              <a:rPr lang="vi-VN" sz="2400" i="1" dirty="0" smtClean="0">
                <a:solidFill>
                  <a:prstClr val="white"/>
                </a:solidFill>
                <a:latin typeface="Times New Roman" pitchFamily="18" charset="0"/>
                <a:cs typeface="Times New Roman" pitchFamily="18" charset="0"/>
              </a:rPr>
              <a:t> </a:t>
            </a:r>
            <a:r>
              <a:rPr lang="vi-VN" sz="2400" i="1" dirty="0">
                <a:solidFill>
                  <a:prstClr val="white"/>
                </a:solidFill>
                <a:latin typeface="Times New Roman" pitchFamily="18" charset="0"/>
                <a:cs typeface="Times New Roman" pitchFamily="18" charset="0"/>
              </a:rPr>
              <a:t>là các</a:t>
            </a:r>
            <a:r>
              <a:rPr lang="vi-VN" sz="2400" i="1" dirty="0" smtClean="0">
                <a:solidFill>
                  <a:prstClr val="white"/>
                </a:solidFill>
                <a:latin typeface="Times New Roman" pitchFamily="18" charset="0"/>
                <a:cs typeface="Times New Roman" pitchFamily="18" charset="0"/>
              </a:rPr>
              <a:t> </a:t>
            </a:r>
            <a:r>
              <a:rPr lang="vi-VN" sz="2400" i="1" dirty="0">
                <a:solidFill>
                  <a:prstClr val="white"/>
                </a:solidFill>
                <a:latin typeface="Times New Roman" pitchFamily="18" charset="0"/>
                <a:cs typeface="Times New Roman" pitchFamily="18" charset="0"/>
              </a:rPr>
              <a:t>đường tròn nối 2 cực trên bề mặt quả Địa Cầu</a:t>
            </a:r>
          </a:p>
        </p:txBody>
      </p:sp>
      <p:sp>
        <p:nvSpPr>
          <p:cNvPr id="8" name="TextBox 7"/>
          <p:cNvSpPr txBox="1"/>
          <p:nvPr/>
        </p:nvSpPr>
        <p:spPr>
          <a:xfrm>
            <a:off x="2363192" y="2766959"/>
            <a:ext cx="3645722" cy="830997"/>
          </a:xfrm>
          <a:prstGeom prst="rect">
            <a:avLst/>
          </a:prstGeom>
          <a:noFill/>
        </p:spPr>
        <p:txBody>
          <a:bodyPr wrap="square" rtlCol="0">
            <a:spAutoFit/>
          </a:bodyPr>
          <a:lstStyle/>
          <a:p>
            <a:pPr lvl="0" algn="just"/>
            <a:r>
              <a:rPr lang="vi-VN" sz="2400" i="1" dirty="0" smtClean="0">
                <a:solidFill>
                  <a:prstClr val="white"/>
                </a:solidFill>
                <a:latin typeface="Times New Roman" pitchFamily="18" charset="0"/>
                <a:ea typeface="Calibri"/>
                <a:cs typeface="Times New Roman" pitchFamily="18" charset="0"/>
              </a:rPr>
              <a:t>Kinh tuyến </a:t>
            </a:r>
            <a:r>
              <a:rPr lang="nl-NL" sz="2400" i="1" dirty="0" smtClean="0">
                <a:solidFill>
                  <a:prstClr val="white"/>
                </a:solidFill>
                <a:latin typeface="Times New Roman" pitchFamily="18" charset="0"/>
                <a:ea typeface="Calibri"/>
                <a:cs typeface="Times New Roman" pitchFamily="18" charset="0"/>
              </a:rPr>
              <a:t>0</a:t>
            </a:r>
            <a:r>
              <a:rPr lang="nl-NL" sz="2400" i="1" baseline="30000" dirty="0" smtClean="0">
                <a:solidFill>
                  <a:prstClr val="white"/>
                </a:solidFill>
                <a:latin typeface="Times New Roman" pitchFamily="18" charset="0"/>
                <a:ea typeface="Calibri"/>
                <a:cs typeface="Times New Roman" pitchFamily="18" charset="0"/>
              </a:rPr>
              <a:t>0</a:t>
            </a:r>
            <a:r>
              <a:rPr lang="vi-VN" sz="2400" i="1" dirty="0" smtClean="0">
                <a:solidFill>
                  <a:prstClr val="white"/>
                </a:solidFill>
                <a:latin typeface="Times New Roman" pitchFamily="18" charset="0"/>
                <a:cs typeface="Times New Roman" pitchFamily="18" charset="0"/>
              </a:rPr>
              <a:t> </a:t>
            </a:r>
            <a:r>
              <a:rPr lang="vi-VN" sz="2400" i="1" dirty="0">
                <a:solidFill>
                  <a:prstClr val="white"/>
                </a:solidFill>
                <a:latin typeface="Times New Roman" pitchFamily="18" charset="0"/>
                <a:cs typeface="Times New Roman" pitchFamily="18" charset="0"/>
              </a:rPr>
              <a:t>(đi qua đài thiên văn </a:t>
            </a:r>
            <a:r>
              <a:rPr lang="vi-VN" sz="2400" i="1" dirty="0" smtClean="0">
                <a:solidFill>
                  <a:prstClr val="white"/>
                </a:solidFill>
                <a:latin typeface="Times New Roman" pitchFamily="18" charset="0"/>
                <a:cs typeface="Times New Roman" pitchFamily="18" charset="0"/>
              </a:rPr>
              <a:t>Grin-uých- </a:t>
            </a:r>
            <a:r>
              <a:rPr lang="vi-VN" sz="2400" i="1" dirty="0">
                <a:solidFill>
                  <a:prstClr val="white"/>
                </a:solidFill>
                <a:latin typeface="Times New Roman" pitchFamily="18" charset="0"/>
                <a:cs typeface="Times New Roman" pitchFamily="18" charset="0"/>
              </a:rPr>
              <a:t>Anh)</a:t>
            </a:r>
          </a:p>
        </p:txBody>
      </p:sp>
      <p:sp>
        <p:nvSpPr>
          <p:cNvPr id="9" name="TextBox 8"/>
          <p:cNvSpPr txBox="1"/>
          <p:nvPr/>
        </p:nvSpPr>
        <p:spPr>
          <a:xfrm>
            <a:off x="2375067" y="3610106"/>
            <a:ext cx="3645722" cy="830997"/>
          </a:xfrm>
          <a:prstGeom prst="rect">
            <a:avLst/>
          </a:prstGeom>
          <a:noFill/>
        </p:spPr>
        <p:txBody>
          <a:bodyPr wrap="square" rtlCol="0">
            <a:spAutoFit/>
          </a:bodyPr>
          <a:lstStyle/>
          <a:p>
            <a:pPr lvl="0" algn="just"/>
            <a:r>
              <a:rPr lang="vi-VN" sz="2400" i="1" dirty="0" smtClean="0">
                <a:solidFill>
                  <a:prstClr val="white"/>
                </a:solidFill>
                <a:latin typeface="Times New Roman" pitchFamily="18" charset="0"/>
                <a:ea typeface="Calibri"/>
                <a:cs typeface="Times New Roman" pitchFamily="18" charset="0"/>
              </a:rPr>
              <a:t>Là </a:t>
            </a:r>
            <a:r>
              <a:rPr lang="en-US" sz="2400" i="1" dirty="0" err="1" smtClean="0">
                <a:solidFill>
                  <a:prstClr val="white"/>
                </a:solidFill>
                <a:latin typeface="Times New Roman" pitchFamily="18" charset="0"/>
                <a:ea typeface="Calibri"/>
                <a:cs typeface="Times New Roman" pitchFamily="18" charset="0"/>
              </a:rPr>
              <a:t>những</a:t>
            </a:r>
            <a:r>
              <a:rPr lang="en-US" sz="2400" i="1" dirty="0" smtClean="0">
                <a:solidFill>
                  <a:prstClr val="white"/>
                </a:solidFill>
                <a:latin typeface="Times New Roman" pitchFamily="18" charset="0"/>
                <a:ea typeface="Calibri"/>
                <a:cs typeface="Times New Roman" pitchFamily="18" charset="0"/>
              </a:rPr>
              <a:t> </a:t>
            </a:r>
            <a:r>
              <a:rPr lang="vi-VN" sz="2400" i="1" dirty="0" smtClean="0">
                <a:solidFill>
                  <a:prstClr val="white"/>
                </a:solidFill>
                <a:latin typeface="Times New Roman" pitchFamily="18" charset="0"/>
                <a:ea typeface="Calibri"/>
                <a:cs typeface="Times New Roman" pitchFamily="18" charset="0"/>
              </a:rPr>
              <a:t>kinh </a:t>
            </a:r>
            <a:r>
              <a:rPr lang="vi-VN" sz="2400" i="1" dirty="0">
                <a:solidFill>
                  <a:prstClr val="white"/>
                </a:solidFill>
                <a:latin typeface="Times New Roman" pitchFamily="18" charset="0"/>
                <a:ea typeface="Calibri"/>
                <a:cs typeface="Times New Roman" pitchFamily="18" charset="0"/>
              </a:rPr>
              <a:t>tuyến</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nằm</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bên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trái</a:t>
            </a:r>
            <a:r>
              <a:rPr lang="en-US" sz="2400" i="1" dirty="0">
                <a:solidFill>
                  <a:prstClr val="white"/>
                </a:solidFill>
                <a:latin typeface="Times New Roman" pitchFamily="18" charset="0"/>
                <a:ea typeface="Calibri"/>
                <a:cs typeface="Times New Roman" pitchFamily="18" charset="0"/>
              </a:rPr>
              <a:t> </a:t>
            </a:r>
            <a:r>
              <a:rPr lang="vi-VN" sz="2400" i="1" smtClean="0">
                <a:solidFill>
                  <a:prstClr val="white"/>
                </a:solidFill>
                <a:latin typeface="Times New Roman" pitchFamily="18" charset="0"/>
                <a:ea typeface="Calibri"/>
                <a:cs typeface="Times New Roman" pitchFamily="18" charset="0"/>
              </a:rPr>
              <a:t>kinh </a:t>
            </a:r>
            <a:r>
              <a:rPr lang="vi-VN" sz="2400" i="1" dirty="0">
                <a:solidFill>
                  <a:prstClr val="white"/>
                </a:solidFill>
                <a:latin typeface="Times New Roman" pitchFamily="18" charset="0"/>
                <a:ea typeface="Calibri"/>
                <a:cs typeface="Times New Roman" pitchFamily="18" charset="0"/>
              </a:rPr>
              <a:t>tuyến</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gốc</a:t>
            </a:r>
            <a:endParaRPr lang="en-US" sz="2400" i="1" dirty="0">
              <a:solidFill>
                <a:prstClr val="white"/>
              </a:solidFill>
              <a:latin typeface="Times New Roman" pitchFamily="18" charset="0"/>
              <a:cs typeface="Times New Roman" pitchFamily="18" charset="0"/>
            </a:endParaRPr>
          </a:p>
        </p:txBody>
      </p:sp>
      <p:sp>
        <p:nvSpPr>
          <p:cNvPr id="10" name="TextBox 9"/>
          <p:cNvSpPr txBox="1"/>
          <p:nvPr/>
        </p:nvSpPr>
        <p:spPr>
          <a:xfrm>
            <a:off x="2351317" y="4382008"/>
            <a:ext cx="3657597" cy="941796"/>
          </a:xfrm>
          <a:prstGeom prst="rect">
            <a:avLst/>
          </a:prstGeom>
          <a:noFill/>
        </p:spPr>
        <p:txBody>
          <a:bodyPr wrap="square" rtlCol="0">
            <a:spAutoFit/>
          </a:bodyPr>
          <a:lstStyle/>
          <a:p>
            <a:pPr lvl="0" algn="just">
              <a:lnSpc>
                <a:spcPct val="115000"/>
              </a:lnSpc>
              <a:defRPr/>
            </a:pPr>
            <a:r>
              <a:rPr lang="vi-VN" sz="2400" i="1" dirty="0" smtClean="0">
                <a:solidFill>
                  <a:prstClr val="white"/>
                </a:solidFill>
                <a:latin typeface="Times New Roman" pitchFamily="18" charset="0"/>
                <a:ea typeface="Calibri"/>
                <a:cs typeface="Times New Roman" pitchFamily="18" charset="0"/>
              </a:rPr>
              <a:t>Là </a:t>
            </a:r>
            <a:r>
              <a:rPr lang="en-US" sz="2400" i="1" dirty="0" err="1" smtClean="0">
                <a:solidFill>
                  <a:prstClr val="white"/>
                </a:solidFill>
                <a:latin typeface="Times New Roman" pitchFamily="18" charset="0"/>
                <a:ea typeface="Calibri"/>
                <a:cs typeface="Times New Roman" pitchFamily="18" charset="0"/>
              </a:rPr>
              <a:t>những</a:t>
            </a:r>
            <a:r>
              <a:rPr lang="en-US" sz="2400" i="1" dirty="0" smtClean="0">
                <a:solidFill>
                  <a:prstClr val="white"/>
                </a:solidFill>
                <a:latin typeface="Times New Roman" pitchFamily="18" charset="0"/>
                <a:ea typeface="Calibri"/>
                <a:cs typeface="Times New Roman" pitchFamily="18" charset="0"/>
              </a:rPr>
              <a:t> </a:t>
            </a:r>
            <a:r>
              <a:rPr lang="vi-VN" sz="2400" i="1" dirty="0" smtClean="0">
                <a:solidFill>
                  <a:prstClr val="white"/>
                </a:solidFill>
                <a:latin typeface="Times New Roman" pitchFamily="18" charset="0"/>
                <a:ea typeface="Calibri"/>
                <a:cs typeface="Times New Roman" pitchFamily="18" charset="0"/>
              </a:rPr>
              <a:t>kinh </a:t>
            </a:r>
            <a:r>
              <a:rPr lang="vi-VN" sz="2400" i="1" dirty="0">
                <a:solidFill>
                  <a:prstClr val="white"/>
                </a:solidFill>
                <a:latin typeface="Times New Roman" pitchFamily="18" charset="0"/>
                <a:ea typeface="Calibri"/>
                <a:cs typeface="Times New Roman" pitchFamily="18" charset="0"/>
              </a:rPr>
              <a:t>tuyến</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nằm</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bên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phải</a:t>
            </a:r>
            <a:r>
              <a:rPr lang="en-US" sz="2400" i="1" dirty="0">
                <a:solidFill>
                  <a:prstClr val="white"/>
                </a:solidFill>
                <a:latin typeface="Times New Roman" pitchFamily="18" charset="0"/>
                <a:ea typeface="Calibri"/>
                <a:cs typeface="Times New Roman" pitchFamily="18" charset="0"/>
              </a:rPr>
              <a:t> </a:t>
            </a:r>
            <a:r>
              <a:rPr lang="vi-VN" sz="2400" i="1" dirty="0" smtClean="0">
                <a:solidFill>
                  <a:prstClr val="white"/>
                </a:solidFill>
                <a:latin typeface="Times New Roman" pitchFamily="18" charset="0"/>
                <a:ea typeface="Calibri"/>
                <a:cs typeface="Times New Roman" pitchFamily="18" charset="0"/>
              </a:rPr>
              <a:t>kinh </a:t>
            </a:r>
            <a:r>
              <a:rPr lang="vi-VN" sz="2400" i="1" dirty="0">
                <a:solidFill>
                  <a:prstClr val="white"/>
                </a:solidFill>
                <a:latin typeface="Times New Roman" pitchFamily="18" charset="0"/>
                <a:ea typeface="Calibri"/>
                <a:cs typeface="Times New Roman" pitchFamily="18" charset="0"/>
              </a:rPr>
              <a:t>tuyến </a:t>
            </a:r>
            <a:r>
              <a:rPr lang="en-US" sz="2400" i="1" dirty="0" err="1" smtClean="0">
                <a:solidFill>
                  <a:prstClr val="white"/>
                </a:solidFill>
                <a:latin typeface="Times New Roman" pitchFamily="18" charset="0"/>
                <a:ea typeface="Calibri"/>
                <a:cs typeface="Times New Roman" pitchFamily="18" charset="0"/>
              </a:rPr>
              <a:t>gốc</a:t>
            </a:r>
            <a:endParaRPr lang="en-US" sz="2400" i="1" dirty="0">
              <a:solidFill>
                <a:prstClr val="white"/>
              </a:solidFill>
              <a:latin typeface="Times New Roman" pitchFamily="18" charset="0"/>
              <a:ea typeface="Calibri"/>
              <a:cs typeface="Times New Roman" pitchFamily="18" charset="0"/>
            </a:endParaRPr>
          </a:p>
        </p:txBody>
      </p:sp>
      <p:sp>
        <p:nvSpPr>
          <p:cNvPr id="11" name="TextBox 10"/>
          <p:cNvSpPr txBox="1"/>
          <p:nvPr/>
        </p:nvSpPr>
        <p:spPr>
          <a:xfrm>
            <a:off x="2363192" y="5237030"/>
            <a:ext cx="3645722" cy="483017"/>
          </a:xfrm>
          <a:prstGeom prst="rect">
            <a:avLst/>
          </a:prstGeom>
          <a:noFill/>
        </p:spPr>
        <p:txBody>
          <a:bodyPr wrap="square" rtlCol="0">
            <a:spAutoFit/>
          </a:bodyPr>
          <a:lstStyle/>
          <a:p>
            <a:pPr lvl="0" algn="just">
              <a:lnSpc>
                <a:spcPct val="115000"/>
              </a:lnSpc>
              <a:defRPr/>
            </a:pPr>
            <a:r>
              <a:rPr lang="vi-VN" sz="2400" i="1" dirty="0">
                <a:solidFill>
                  <a:prstClr val="white"/>
                </a:solidFill>
                <a:latin typeface="Times New Roman" pitchFamily="18" charset="0"/>
                <a:ea typeface="Calibri"/>
                <a:cs typeface="Times New Roman" pitchFamily="18" charset="0"/>
              </a:rPr>
              <a:t>B</a:t>
            </a:r>
            <a:r>
              <a:rPr lang="en-US" sz="2400" i="1" dirty="0" err="1" smtClean="0">
                <a:solidFill>
                  <a:prstClr val="white"/>
                </a:solidFill>
                <a:latin typeface="Times New Roman" pitchFamily="18" charset="0"/>
                <a:ea typeface="Calibri"/>
                <a:cs typeface="Times New Roman" pitchFamily="18" charset="0"/>
              </a:rPr>
              <a:t>ằng</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nhau</a:t>
            </a:r>
            <a:endParaRPr lang="en-US" sz="2400" i="1" dirty="0">
              <a:solidFill>
                <a:prstClr val="white"/>
              </a:solidFill>
              <a:latin typeface="Times New Roman" pitchFamily="18" charset="0"/>
              <a:ea typeface="Calibri"/>
              <a:cs typeface="Times New Roman" pitchFamily="18" charset="0"/>
            </a:endParaRPr>
          </a:p>
        </p:txBody>
      </p:sp>
      <p:sp>
        <p:nvSpPr>
          <p:cNvPr id="12" name="TextBox 11"/>
          <p:cNvSpPr txBox="1"/>
          <p:nvPr/>
        </p:nvSpPr>
        <p:spPr>
          <a:xfrm>
            <a:off x="8134597" y="1484423"/>
            <a:ext cx="3740728" cy="1366528"/>
          </a:xfrm>
          <a:prstGeom prst="rect">
            <a:avLst/>
          </a:prstGeom>
          <a:noFill/>
        </p:spPr>
        <p:txBody>
          <a:bodyPr wrap="square" rtlCol="0">
            <a:spAutoFit/>
          </a:bodyPr>
          <a:lstStyle/>
          <a:p>
            <a:pPr lvl="0" algn="just">
              <a:lnSpc>
                <a:spcPct val="115000"/>
              </a:lnSpc>
              <a:defRPr/>
            </a:pPr>
            <a:r>
              <a:rPr lang="vi-VN" sz="2400" i="1" dirty="0">
                <a:solidFill>
                  <a:prstClr val="white"/>
                </a:solidFill>
                <a:latin typeface="Times New Roman" pitchFamily="18" charset="0"/>
                <a:ea typeface="Calibri"/>
                <a:cs typeface="Times New Roman" pitchFamily="18" charset="0"/>
              </a:rPr>
              <a:t>Vĩ tuyến</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là</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vòng</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tròn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bao</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quanh</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quả</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Địa</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Cầu</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và</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vuông</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góc</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với</a:t>
            </a:r>
            <a:r>
              <a:rPr lang="en-US" sz="2400" i="1" dirty="0">
                <a:solidFill>
                  <a:prstClr val="white"/>
                </a:solidFill>
                <a:latin typeface="Times New Roman" pitchFamily="18" charset="0"/>
                <a:ea typeface="Calibri"/>
                <a:cs typeface="Times New Roman" pitchFamily="18" charset="0"/>
              </a:rPr>
              <a:t> </a:t>
            </a:r>
            <a:r>
              <a:rPr lang="vi-VN" sz="2400" i="1" dirty="0" smtClean="0">
                <a:solidFill>
                  <a:prstClr val="white"/>
                </a:solidFill>
                <a:latin typeface="Times New Roman" pitchFamily="18" charset="0"/>
                <a:ea typeface="Calibri"/>
                <a:cs typeface="Times New Roman" pitchFamily="18" charset="0"/>
              </a:rPr>
              <a:t>kinh </a:t>
            </a:r>
            <a:r>
              <a:rPr lang="vi-VN" sz="2400" i="1" dirty="0">
                <a:solidFill>
                  <a:prstClr val="white"/>
                </a:solidFill>
                <a:latin typeface="Times New Roman" pitchFamily="18" charset="0"/>
                <a:ea typeface="Calibri"/>
                <a:cs typeface="Times New Roman" pitchFamily="18" charset="0"/>
              </a:rPr>
              <a:t>tuyến </a:t>
            </a:r>
            <a:endParaRPr lang="en-US" sz="2400" i="1" dirty="0">
              <a:solidFill>
                <a:prstClr val="white"/>
              </a:solidFill>
              <a:latin typeface="Times New Roman" pitchFamily="18" charset="0"/>
              <a:ea typeface="Calibri"/>
              <a:cs typeface="Times New Roman" pitchFamily="18" charset="0"/>
            </a:endParaRPr>
          </a:p>
        </p:txBody>
      </p:sp>
      <p:sp>
        <p:nvSpPr>
          <p:cNvPr id="13" name="TextBox 12"/>
          <p:cNvSpPr txBox="1"/>
          <p:nvPr/>
        </p:nvSpPr>
        <p:spPr>
          <a:xfrm>
            <a:off x="8087100" y="2766959"/>
            <a:ext cx="3325091" cy="461665"/>
          </a:xfrm>
          <a:prstGeom prst="rect">
            <a:avLst/>
          </a:prstGeom>
          <a:noFill/>
        </p:spPr>
        <p:txBody>
          <a:bodyPr wrap="square" rtlCol="0">
            <a:spAutoFit/>
          </a:bodyPr>
          <a:lstStyle/>
          <a:p>
            <a:pPr lvl="0" algn="just"/>
            <a:r>
              <a:rPr lang="vi-VN" sz="2400" i="1" dirty="0" smtClean="0">
                <a:solidFill>
                  <a:prstClr val="white"/>
                </a:solidFill>
                <a:latin typeface="Times New Roman" pitchFamily="18" charset="0"/>
                <a:ea typeface="Calibri"/>
                <a:cs typeface="Times New Roman" pitchFamily="18" charset="0"/>
              </a:rPr>
              <a:t>Vĩ tuyến </a:t>
            </a:r>
            <a:r>
              <a:rPr lang="nl-NL" sz="2400" i="1" dirty="0" smtClean="0">
                <a:solidFill>
                  <a:prstClr val="white"/>
                </a:solidFill>
                <a:latin typeface="Times New Roman" pitchFamily="18" charset="0"/>
                <a:ea typeface="Calibri"/>
                <a:cs typeface="Times New Roman" pitchFamily="18" charset="0"/>
              </a:rPr>
              <a:t>0</a:t>
            </a:r>
            <a:r>
              <a:rPr lang="nl-NL" sz="2400" i="1" baseline="30000" dirty="0" smtClean="0">
                <a:solidFill>
                  <a:prstClr val="white"/>
                </a:solidFill>
                <a:latin typeface="Times New Roman" pitchFamily="18" charset="0"/>
                <a:ea typeface="Calibri"/>
                <a:cs typeface="Times New Roman" pitchFamily="18" charset="0"/>
              </a:rPr>
              <a:t>0 </a:t>
            </a:r>
            <a:r>
              <a:rPr lang="nl-NL" sz="2400" i="1" dirty="0">
                <a:solidFill>
                  <a:prstClr val="white"/>
                </a:solidFill>
                <a:latin typeface="Times New Roman" pitchFamily="18" charset="0"/>
                <a:ea typeface="Calibri"/>
                <a:cs typeface="Times New Roman" pitchFamily="18" charset="0"/>
              </a:rPr>
              <a:t>(xích đạo)</a:t>
            </a:r>
            <a:endParaRPr lang="en-US" sz="2400" i="1" dirty="0">
              <a:solidFill>
                <a:prstClr val="white"/>
              </a:solidFill>
              <a:latin typeface="Times New Roman" pitchFamily="18" charset="0"/>
              <a:cs typeface="Times New Roman" pitchFamily="18" charset="0"/>
            </a:endParaRPr>
          </a:p>
        </p:txBody>
      </p:sp>
      <p:sp>
        <p:nvSpPr>
          <p:cNvPr id="14" name="TextBox 13"/>
          <p:cNvSpPr txBox="1"/>
          <p:nvPr/>
        </p:nvSpPr>
        <p:spPr>
          <a:xfrm>
            <a:off x="8110847" y="3538581"/>
            <a:ext cx="3740728" cy="941796"/>
          </a:xfrm>
          <a:prstGeom prst="rect">
            <a:avLst/>
          </a:prstGeom>
          <a:noFill/>
        </p:spPr>
        <p:txBody>
          <a:bodyPr wrap="square" rtlCol="0">
            <a:spAutoFit/>
          </a:bodyPr>
          <a:lstStyle/>
          <a:p>
            <a:pPr lvl="0" algn="just">
              <a:lnSpc>
                <a:spcPct val="115000"/>
              </a:lnSpc>
              <a:defRPr/>
            </a:pPr>
            <a:r>
              <a:rPr lang="vi-VN" sz="2400" i="1" dirty="0" smtClean="0">
                <a:solidFill>
                  <a:prstClr val="white"/>
                </a:solidFill>
                <a:latin typeface="Times New Roman" pitchFamily="18" charset="0"/>
                <a:ea typeface="Calibri"/>
                <a:cs typeface="Times New Roman" pitchFamily="18" charset="0"/>
              </a:rPr>
              <a:t>Là </a:t>
            </a:r>
            <a:r>
              <a:rPr lang="en-US" sz="2400" i="1" dirty="0" err="1" smtClean="0">
                <a:solidFill>
                  <a:prstClr val="white"/>
                </a:solidFill>
                <a:latin typeface="Times New Roman" pitchFamily="18" charset="0"/>
                <a:ea typeface="Calibri"/>
                <a:cs typeface="Times New Roman" pitchFamily="18" charset="0"/>
              </a:rPr>
              <a:t>những</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vĩ</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tuyến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nằm</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từ</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xích</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đạo</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đến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cực</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Bắc</a:t>
            </a:r>
            <a:endParaRPr lang="en-US" sz="2400" i="1" dirty="0">
              <a:solidFill>
                <a:prstClr val="white"/>
              </a:solidFill>
              <a:latin typeface="Times New Roman" pitchFamily="18" charset="0"/>
              <a:ea typeface="Calibri"/>
              <a:cs typeface="Times New Roman" pitchFamily="18" charset="0"/>
            </a:endParaRPr>
          </a:p>
        </p:txBody>
      </p:sp>
      <p:sp>
        <p:nvSpPr>
          <p:cNvPr id="15" name="TextBox 14"/>
          <p:cNvSpPr txBox="1"/>
          <p:nvPr/>
        </p:nvSpPr>
        <p:spPr>
          <a:xfrm>
            <a:off x="8146476" y="4417633"/>
            <a:ext cx="3728849" cy="941796"/>
          </a:xfrm>
          <a:prstGeom prst="rect">
            <a:avLst/>
          </a:prstGeom>
          <a:noFill/>
        </p:spPr>
        <p:txBody>
          <a:bodyPr wrap="square" rtlCol="0">
            <a:spAutoFit/>
          </a:bodyPr>
          <a:lstStyle/>
          <a:p>
            <a:pPr lvl="0" algn="just">
              <a:lnSpc>
                <a:spcPct val="115000"/>
              </a:lnSpc>
              <a:defRPr/>
            </a:pPr>
            <a:r>
              <a:rPr lang="vi-VN" sz="2400" i="1" dirty="0" smtClean="0">
                <a:solidFill>
                  <a:prstClr val="white"/>
                </a:solidFill>
                <a:latin typeface="Times New Roman" pitchFamily="18" charset="0"/>
                <a:ea typeface="Calibri"/>
                <a:cs typeface="Times New Roman" pitchFamily="18" charset="0"/>
              </a:rPr>
              <a:t>Là </a:t>
            </a:r>
            <a:r>
              <a:rPr lang="en-US" sz="2400" i="1" dirty="0" err="1" smtClean="0">
                <a:solidFill>
                  <a:prstClr val="white"/>
                </a:solidFill>
                <a:latin typeface="Times New Roman" pitchFamily="18" charset="0"/>
                <a:ea typeface="Calibri"/>
                <a:cs typeface="Times New Roman" pitchFamily="18" charset="0"/>
              </a:rPr>
              <a:t>những</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vĩ</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tuyến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nằm</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từ</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xích</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đạo</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đến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cực</a:t>
            </a:r>
            <a:r>
              <a:rPr lang="en-US" sz="2400" i="1" dirty="0">
                <a:solidFill>
                  <a:prstClr val="white"/>
                </a:solidFill>
                <a:latin typeface="Times New Roman" pitchFamily="18" charset="0"/>
                <a:ea typeface="Calibri"/>
                <a:cs typeface="Times New Roman" pitchFamily="18" charset="0"/>
              </a:rPr>
              <a:t> Nam</a:t>
            </a:r>
          </a:p>
        </p:txBody>
      </p:sp>
      <p:sp>
        <p:nvSpPr>
          <p:cNvPr id="16" name="TextBox 15"/>
          <p:cNvSpPr txBox="1"/>
          <p:nvPr/>
        </p:nvSpPr>
        <p:spPr>
          <a:xfrm>
            <a:off x="8134602" y="5296405"/>
            <a:ext cx="3740723" cy="941796"/>
          </a:xfrm>
          <a:prstGeom prst="rect">
            <a:avLst/>
          </a:prstGeom>
          <a:noFill/>
        </p:spPr>
        <p:txBody>
          <a:bodyPr wrap="square" rtlCol="0">
            <a:spAutoFit/>
          </a:bodyPr>
          <a:lstStyle/>
          <a:p>
            <a:pPr lvl="0" algn="just">
              <a:lnSpc>
                <a:spcPct val="115000"/>
              </a:lnSpc>
              <a:defRPr/>
            </a:pPr>
            <a:r>
              <a:rPr lang="vi-VN" sz="2400" i="1" dirty="0">
                <a:solidFill>
                  <a:prstClr val="white"/>
                </a:solidFill>
                <a:latin typeface="Times New Roman" pitchFamily="18" charset="0"/>
                <a:ea typeface="Calibri"/>
                <a:cs typeface="Times New Roman" pitchFamily="18" charset="0"/>
              </a:rPr>
              <a:t>G</a:t>
            </a:r>
            <a:r>
              <a:rPr lang="en-US" sz="2400" i="1" dirty="0" err="1" smtClean="0">
                <a:solidFill>
                  <a:prstClr val="white"/>
                </a:solidFill>
                <a:latin typeface="Times New Roman" pitchFamily="18" charset="0"/>
                <a:ea typeface="Calibri"/>
                <a:cs typeface="Times New Roman" pitchFamily="18" charset="0"/>
              </a:rPr>
              <a:t>iảm</a:t>
            </a:r>
            <a:r>
              <a:rPr lang="en-US" sz="2400" i="1" dirty="0" smtClean="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dần</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từ</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xích</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đạo</a:t>
            </a:r>
            <a:r>
              <a:rPr lang="en-US" sz="2400" i="1" dirty="0">
                <a:solidFill>
                  <a:prstClr val="white"/>
                </a:solidFill>
                <a:latin typeface="Times New Roman" pitchFamily="18" charset="0"/>
                <a:ea typeface="Calibri"/>
                <a:cs typeface="Times New Roman" pitchFamily="18" charset="0"/>
              </a:rPr>
              <a:t> </a:t>
            </a:r>
            <a:r>
              <a:rPr lang="en-US" sz="2400" i="1" dirty="0" err="1">
                <a:solidFill>
                  <a:prstClr val="white"/>
                </a:solidFill>
                <a:latin typeface="Times New Roman" pitchFamily="18" charset="0"/>
                <a:ea typeface="Calibri"/>
                <a:cs typeface="Times New Roman" pitchFamily="18" charset="0"/>
              </a:rPr>
              <a:t>về</a:t>
            </a:r>
            <a:r>
              <a:rPr lang="en-US" sz="2400" i="1" dirty="0">
                <a:solidFill>
                  <a:prstClr val="white"/>
                </a:solidFill>
                <a:latin typeface="Times New Roman" pitchFamily="18" charset="0"/>
                <a:ea typeface="Calibri"/>
                <a:cs typeface="Times New Roman" pitchFamily="18" charset="0"/>
              </a:rPr>
              <a:t> 2 </a:t>
            </a:r>
            <a:r>
              <a:rPr lang="en-US" sz="2400" i="1" dirty="0" err="1">
                <a:solidFill>
                  <a:prstClr val="white"/>
                </a:solidFill>
                <a:latin typeface="Times New Roman" pitchFamily="18" charset="0"/>
                <a:ea typeface="Calibri"/>
                <a:cs typeface="Times New Roman" pitchFamily="18" charset="0"/>
              </a:rPr>
              <a:t>cực</a:t>
            </a:r>
            <a:endParaRPr lang="en-US" sz="2400" i="1" dirty="0">
              <a:solidFill>
                <a:prstClr val="white"/>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834392" y="3905866"/>
            <a:ext cx="3672000" cy="573459"/>
            <a:chOff x="4081792" y="2385641"/>
            <a:chExt cx="3672000"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593187" y="2385641"/>
              <a:ext cx="2643673"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TotalTime>
  <Words>1009</Words>
  <Application>Microsoft Office PowerPoint</Application>
  <PresentationFormat>Custom</PresentationFormat>
  <Paragraphs>134</Paragraphs>
  <Slides>17</Slides>
  <Notes>16</Notes>
  <HiddenSlides>0</HiddenSlides>
  <MMClips>2</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cp:lastModifiedBy>
  <cp:revision>85</cp:revision>
  <dcterms:created xsi:type="dcterms:W3CDTF">2020-11-02T15:38:20Z</dcterms:created>
  <dcterms:modified xsi:type="dcterms:W3CDTF">2024-09-09T01:49:43Z</dcterms:modified>
</cp:coreProperties>
</file>