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05" r:id="rId4"/>
  </p:sldMasterIdLst>
  <p:notesMasterIdLst>
    <p:notesMasterId r:id="rId89"/>
  </p:notesMasterIdLst>
  <p:sldIdLst>
    <p:sldId id="257" r:id="rId5"/>
    <p:sldId id="261" r:id="rId6"/>
    <p:sldId id="258" r:id="rId7"/>
    <p:sldId id="262" r:id="rId8"/>
    <p:sldId id="263" r:id="rId9"/>
    <p:sldId id="264" r:id="rId10"/>
    <p:sldId id="259" r:id="rId11"/>
    <p:sldId id="265" r:id="rId12"/>
    <p:sldId id="268" r:id="rId13"/>
    <p:sldId id="267" r:id="rId14"/>
    <p:sldId id="330" r:id="rId15"/>
    <p:sldId id="269" r:id="rId16"/>
    <p:sldId id="331" r:id="rId17"/>
    <p:sldId id="270" r:id="rId18"/>
    <p:sldId id="338" r:id="rId19"/>
    <p:sldId id="347" r:id="rId20"/>
    <p:sldId id="339" r:id="rId21"/>
    <p:sldId id="340" r:id="rId22"/>
    <p:sldId id="344" r:id="rId23"/>
    <p:sldId id="342" r:id="rId24"/>
    <p:sldId id="343" r:id="rId25"/>
    <p:sldId id="345" r:id="rId26"/>
    <p:sldId id="346" r:id="rId27"/>
    <p:sldId id="335" r:id="rId28"/>
    <p:sldId id="349" r:id="rId29"/>
    <p:sldId id="355" r:id="rId30"/>
    <p:sldId id="337" r:id="rId31"/>
    <p:sldId id="352" r:id="rId32"/>
    <p:sldId id="356" r:id="rId33"/>
    <p:sldId id="271" r:id="rId34"/>
    <p:sldId id="280" r:id="rId35"/>
    <p:sldId id="284" r:id="rId36"/>
    <p:sldId id="287" r:id="rId37"/>
    <p:sldId id="357" r:id="rId38"/>
    <p:sldId id="361" r:id="rId39"/>
    <p:sldId id="362" r:id="rId40"/>
    <p:sldId id="366" r:id="rId41"/>
    <p:sldId id="365" r:id="rId42"/>
    <p:sldId id="367" r:id="rId43"/>
    <p:sldId id="369" r:id="rId44"/>
    <p:sldId id="370" r:id="rId45"/>
    <p:sldId id="384" r:id="rId46"/>
    <p:sldId id="372" r:id="rId47"/>
    <p:sldId id="373" r:id="rId48"/>
    <p:sldId id="374" r:id="rId49"/>
    <p:sldId id="379" r:id="rId50"/>
    <p:sldId id="389" r:id="rId51"/>
    <p:sldId id="381" r:id="rId52"/>
    <p:sldId id="378" r:id="rId53"/>
    <p:sldId id="383" r:id="rId54"/>
    <p:sldId id="388" r:id="rId55"/>
    <p:sldId id="302" r:id="rId56"/>
    <p:sldId id="392" r:id="rId57"/>
    <p:sldId id="396" r:id="rId58"/>
    <p:sldId id="397" r:id="rId59"/>
    <p:sldId id="398" r:id="rId60"/>
    <p:sldId id="394" r:id="rId61"/>
    <p:sldId id="400" r:id="rId62"/>
    <p:sldId id="401" r:id="rId63"/>
    <p:sldId id="399" r:id="rId64"/>
    <p:sldId id="402" r:id="rId65"/>
    <p:sldId id="403" r:id="rId66"/>
    <p:sldId id="406" r:id="rId67"/>
    <p:sldId id="309" r:id="rId68"/>
    <p:sldId id="407" r:id="rId69"/>
    <p:sldId id="408" r:id="rId70"/>
    <p:sldId id="312" r:id="rId71"/>
    <p:sldId id="313" r:id="rId72"/>
    <p:sldId id="314" r:id="rId73"/>
    <p:sldId id="315" r:id="rId74"/>
    <p:sldId id="316" r:id="rId75"/>
    <p:sldId id="317" r:id="rId76"/>
    <p:sldId id="318" r:id="rId77"/>
    <p:sldId id="410" r:id="rId78"/>
    <p:sldId id="320" r:id="rId79"/>
    <p:sldId id="409" r:id="rId80"/>
    <p:sldId id="310" r:id="rId81"/>
    <p:sldId id="321" r:id="rId82"/>
    <p:sldId id="324" r:id="rId83"/>
    <p:sldId id="329" r:id="rId84"/>
    <p:sldId id="328" r:id="rId85"/>
    <p:sldId id="325" r:id="rId86"/>
    <p:sldId id="327" r:id="rId87"/>
    <p:sldId id="32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4660"/>
  </p:normalViewPr>
  <p:slideViewPr>
    <p:cSldViewPr snapToGrid="0">
      <p:cViewPr varScale="1">
        <p:scale>
          <a:sx n="68" d="100"/>
          <a:sy n="68" d="100"/>
        </p:scale>
        <p:origin x="5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AC633-F97C-4A15-BEF1-1DC677891353}"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90B6B-0C81-4F1B-8411-CBC2A42A4374}" type="slidenum">
              <a:rPr lang="en-US" smtClean="0"/>
              <a:t>‹#›</a:t>
            </a:fld>
            <a:endParaRPr lang="en-US"/>
          </a:p>
        </p:txBody>
      </p:sp>
    </p:spTree>
    <p:extLst>
      <p:ext uri="{BB962C8B-B14F-4D97-AF65-F5344CB8AC3E}">
        <p14:creationId xmlns:p14="http://schemas.microsoft.com/office/powerpoint/2010/main" val="353574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61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61794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107506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936757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57513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63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5752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4940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0986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079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2405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841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1A296-7FCB-4963-BD2B-5ED63DEF623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645176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414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0821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7686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154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6957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071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7729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049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60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3766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31A296-7FCB-4963-BD2B-5ED63DEF6239}"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83797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598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445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9331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501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8185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8677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575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2136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106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693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31A296-7FCB-4963-BD2B-5ED63DEF623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023390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6515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5223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5359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68781684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44038514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9298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401867365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30688432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53770964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52636345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31A296-7FCB-4963-BD2B-5ED63DEF6239}"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87220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412413164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4833415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03768070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16440889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26BC15-B161-4C75-9B3A-128C91250747}"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B4E113-1DE2-475C-BE03-FB3C59433037}"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2470873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31A296-7FCB-4963-BD2B-5ED63DEF6239}"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253839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1A296-7FCB-4963-BD2B-5ED63DEF6239}"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36850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314860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3D006-9129-4BD7-8C93-AB090717E572}" type="slidenum">
              <a:rPr lang="en-US" smtClean="0"/>
              <a:t>‹#›</a:t>
            </a:fld>
            <a:endParaRPr lang="en-US"/>
          </a:p>
        </p:txBody>
      </p:sp>
    </p:spTree>
    <p:extLst>
      <p:ext uri="{BB962C8B-B14F-4D97-AF65-F5344CB8AC3E}">
        <p14:creationId xmlns:p14="http://schemas.microsoft.com/office/powerpoint/2010/main" val="48372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1A296-7FCB-4963-BD2B-5ED63DEF6239}"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3D006-9129-4BD7-8C93-AB090717E572}" type="slidenum">
              <a:rPr lang="en-US" smtClean="0"/>
              <a:t>‹#›</a:t>
            </a:fld>
            <a:endParaRPr lang="en-US"/>
          </a:p>
        </p:txBody>
      </p:sp>
    </p:spTree>
    <p:extLst>
      <p:ext uri="{BB962C8B-B14F-4D97-AF65-F5344CB8AC3E}">
        <p14:creationId xmlns:p14="http://schemas.microsoft.com/office/powerpoint/2010/main" val="2715777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1" y="5397558"/>
            <a:ext cx="12192000" cy="1460443"/>
          </a:xfrm>
          <a:prstGeom prst="rect">
            <a:avLst/>
          </a:prstGeom>
        </p:spPr>
      </p:pic>
    </p:spTree>
    <p:extLst>
      <p:ext uri="{BB962C8B-B14F-4D97-AF65-F5344CB8AC3E}">
        <p14:creationId xmlns:p14="http://schemas.microsoft.com/office/powerpoint/2010/main" val="3464738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399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499" indent="-228499" algn="l" defTabSz="913990"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7" indent="-228499" algn="l" defTabSz="9139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7" indent="-228499" algn="l" defTabSz="9139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474"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470"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0465"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7459"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4457" indent="-228499" algn="l" defTabSz="913990"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3990" rtl="0" eaLnBrk="1" latinLnBrk="0" hangingPunct="1">
        <a:defRPr sz="1866" kern="1200">
          <a:solidFill>
            <a:schemeClr val="tx1"/>
          </a:solidFill>
          <a:latin typeface="+mn-lt"/>
          <a:ea typeface="+mn-ea"/>
          <a:cs typeface="+mn-cs"/>
        </a:defRPr>
      </a:lvl1pPr>
      <a:lvl2pPr marL="456994" algn="l" defTabSz="913990" rtl="0" eaLnBrk="1" latinLnBrk="0" hangingPunct="1">
        <a:defRPr sz="1866" kern="1200">
          <a:solidFill>
            <a:schemeClr val="tx1"/>
          </a:solidFill>
          <a:latin typeface="+mn-lt"/>
          <a:ea typeface="+mn-ea"/>
          <a:cs typeface="+mn-cs"/>
        </a:defRPr>
      </a:lvl2pPr>
      <a:lvl3pPr marL="913990" algn="l" defTabSz="913990" rtl="0" eaLnBrk="1" latinLnBrk="0" hangingPunct="1">
        <a:defRPr sz="1866" kern="1200">
          <a:solidFill>
            <a:schemeClr val="tx1"/>
          </a:solidFill>
          <a:latin typeface="+mn-lt"/>
          <a:ea typeface="+mn-ea"/>
          <a:cs typeface="+mn-cs"/>
        </a:defRPr>
      </a:lvl3pPr>
      <a:lvl4pPr marL="1370985" algn="l" defTabSz="913990" rtl="0" eaLnBrk="1" latinLnBrk="0" hangingPunct="1">
        <a:defRPr sz="1866" kern="1200">
          <a:solidFill>
            <a:schemeClr val="tx1"/>
          </a:solidFill>
          <a:latin typeface="+mn-lt"/>
          <a:ea typeface="+mn-ea"/>
          <a:cs typeface="+mn-cs"/>
        </a:defRPr>
      </a:lvl4pPr>
      <a:lvl5pPr marL="1827979" algn="l" defTabSz="913990" rtl="0" eaLnBrk="1" latinLnBrk="0" hangingPunct="1">
        <a:defRPr sz="1866" kern="1200">
          <a:solidFill>
            <a:schemeClr val="tx1"/>
          </a:solidFill>
          <a:latin typeface="+mn-lt"/>
          <a:ea typeface="+mn-ea"/>
          <a:cs typeface="+mn-cs"/>
        </a:defRPr>
      </a:lvl5pPr>
      <a:lvl6pPr marL="2284977" algn="l" defTabSz="913990" rtl="0" eaLnBrk="1" latinLnBrk="0" hangingPunct="1">
        <a:defRPr sz="1866" kern="1200">
          <a:solidFill>
            <a:schemeClr val="tx1"/>
          </a:solidFill>
          <a:latin typeface="+mn-lt"/>
          <a:ea typeface="+mn-ea"/>
          <a:cs typeface="+mn-cs"/>
        </a:defRPr>
      </a:lvl6pPr>
      <a:lvl7pPr marL="2741967" algn="l" defTabSz="913990" rtl="0" eaLnBrk="1" latinLnBrk="0" hangingPunct="1">
        <a:defRPr sz="1866" kern="1200">
          <a:solidFill>
            <a:schemeClr val="tx1"/>
          </a:solidFill>
          <a:latin typeface="+mn-lt"/>
          <a:ea typeface="+mn-ea"/>
          <a:cs typeface="+mn-cs"/>
        </a:defRPr>
      </a:lvl7pPr>
      <a:lvl8pPr marL="3198960" algn="l" defTabSz="913990" rtl="0" eaLnBrk="1" latinLnBrk="0" hangingPunct="1">
        <a:defRPr sz="1866" kern="1200">
          <a:solidFill>
            <a:schemeClr val="tx1"/>
          </a:solidFill>
          <a:latin typeface="+mn-lt"/>
          <a:ea typeface="+mn-ea"/>
          <a:cs typeface="+mn-cs"/>
        </a:defRPr>
      </a:lvl8pPr>
      <a:lvl9pPr marL="3655954" algn="l" defTabSz="913990" rtl="0" eaLnBrk="1" latinLnBrk="0" hangingPunct="1">
        <a:defRPr sz="18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220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0870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62.png"/><Relationship Id="rId26" Type="http://schemas.openxmlformats.org/officeDocument/2006/relationships/image" Target="../media/image66.png"/><Relationship Id="rId39" Type="http://schemas.microsoft.com/office/2007/relationships/hdphoto" Target="../media/hdphoto20.wdp"/><Relationship Id="rId21" Type="http://schemas.microsoft.com/office/2007/relationships/hdphoto" Target="../media/hdphoto11.wdp"/><Relationship Id="rId34" Type="http://schemas.openxmlformats.org/officeDocument/2006/relationships/image" Target="../media/image70.png"/><Relationship Id="rId42" Type="http://schemas.openxmlformats.org/officeDocument/2006/relationships/slide" Target="slide69.xml"/><Relationship Id="rId47" Type="http://schemas.openxmlformats.org/officeDocument/2006/relationships/slide" Target="slide74.xml"/><Relationship Id="rId50" Type="http://schemas.openxmlformats.org/officeDocument/2006/relationships/slide" Target="slide77.xml"/><Relationship Id="rId7" Type="http://schemas.openxmlformats.org/officeDocument/2006/relationships/slide" Target="slide68.xml"/><Relationship Id="rId2" Type="http://schemas.openxmlformats.org/officeDocument/2006/relationships/image" Target="../media/image54.jpg"/><Relationship Id="rId16" Type="http://schemas.openxmlformats.org/officeDocument/2006/relationships/image" Target="../media/image61.png"/><Relationship Id="rId29" Type="http://schemas.microsoft.com/office/2007/relationships/hdphoto" Target="../media/hdphoto15.wdp"/><Relationship Id="rId11" Type="http://schemas.microsoft.com/office/2007/relationships/hdphoto" Target="../media/hdphoto6.wdp"/><Relationship Id="rId24" Type="http://schemas.openxmlformats.org/officeDocument/2006/relationships/image" Target="../media/image65.png"/><Relationship Id="rId32" Type="http://schemas.openxmlformats.org/officeDocument/2006/relationships/image" Target="../media/image69.png"/><Relationship Id="rId37" Type="http://schemas.microsoft.com/office/2007/relationships/hdphoto" Target="../media/hdphoto19.wdp"/><Relationship Id="rId40" Type="http://schemas.openxmlformats.org/officeDocument/2006/relationships/image" Target="../media/image73.png"/><Relationship Id="rId45" Type="http://schemas.openxmlformats.org/officeDocument/2006/relationships/slide" Target="slide72.xml"/><Relationship Id="rId5" Type="http://schemas.openxmlformats.org/officeDocument/2006/relationships/image" Target="../media/image56.png"/><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67.png"/><Relationship Id="rId36" Type="http://schemas.openxmlformats.org/officeDocument/2006/relationships/image" Target="../media/image71.png"/><Relationship Id="rId49" Type="http://schemas.openxmlformats.org/officeDocument/2006/relationships/slide" Target="slide75.xml"/><Relationship Id="rId10" Type="http://schemas.openxmlformats.org/officeDocument/2006/relationships/image" Target="../media/image58.png"/><Relationship Id="rId19" Type="http://schemas.microsoft.com/office/2007/relationships/hdphoto" Target="../media/hdphoto10.wdp"/><Relationship Id="rId31" Type="http://schemas.microsoft.com/office/2007/relationships/hdphoto" Target="../media/hdphoto16.wdp"/><Relationship Id="rId44" Type="http://schemas.openxmlformats.org/officeDocument/2006/relationships/slide" Target="slide71.xml"/><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60.png"/><Relationship Id="rId22" Type="http://schemas.openxmlformats.org/officeDocument/2006/relationships/image" Target="../media/image64.png"/><Relationship Id="rId27" Type="http://schemas.microsoft.com/office/2007/relationships/hdphoto" Target="../media/hdphoto14.wdp"/><Relationship Id="rId30" Type="http://schemas.openxmlformats.org/officeDocument/2006/relationships/image" Target="../media/image68.png"/><Relationship Id="rId35" Type="http://schemas.microsoft.com/office/2007/relationships/hdphoto" Target="../media/hdphoto18.wdp"/><Relationship Id="rId43" Type="http://schemas.openxmlformats.org/officeDocument/2006/relationships/slide" Target="slide70.xml"/><Relationship Id="rId48" Type="http://schemas.openxmlformats.org/officeDocument/2006/relationships/slide" Target="slide67.xml"/><Relationship Id="rId8" Type="http://schemas.openxmlformats.org/officeDocument/2006/relationships/image" Target="../media/image57.png"/><Relationship Id="rId3" Type="http://schemas.openxmlformats.org/officeDocument/2006/relationships/image" Target="../media/image55.png"/><Relationship Id="rId12" Type="http://schemas.openxmlformats.org/officeDocument/2006/relationships/image" Target="../media/image59.png"/><Relationship Id="rId17" Type="http://schemas.microsoft.com/office/2007/relationships/hdphoto" Target="../media/hdphoto9.wdp"/><Relationship Id="rId25" Type="http://schemas.microsoft.com/office/2007/relationships/hdphoto" Target="../media/hdphoto13.wdp"/><Relationship Id="rId33" Type="http://schemas.microsoft.com/office/2007/relationships/hdphoto" Target="../media/hdphoto17.wdp"/><Relationship Id="rId38" Type="http://schemas.openxmlformats.org/officeDocument/2006/relationships/image" Target="../media/image72.png"/><Relationship Id="rId46" Type="http://schemas.openxmlformats.org/officeDocument/2006/relationships/slide" Target="slide73.xml"/><Relationship Id="rId20" Type="http://schemas.openxmlformats.org/officeDocument/2006/relationships/image" Target="../media/image63.png"/><Relationship Id="rId41" Type="http://schemas.microsoft.com/office/2007/relationships/hdphoto" Target="../media/hdphoto21.wdp"/><Relationship Id="rId1" Type="http://schemas.openxmlformats.org/officeDocument/2006/relationships/slideLayout" Target="../slideLayouts/slideLayout2.xml"/><Relationship Id="rId6" Type="http://schemas.microsoft.com/office/2007/relationships/hdphoto" Target="../media/hdphoto4.wdp"/></Relationships>
</file>

<file path=ppt/slides/_rels/slide6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22.wdp"/><Relationship Id="rId12" Type="http://schemas.openxmlformats.org/officeDocument/2006/relationships/image" Target="../media/image78.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23.wdp"/><Relationship Id="rId14" Type="http://schemas.openxmlformats.org/officeDocument/2006/relationships/image" Target="../media/image80.png"/></Relationships>
</file>

<file path=ppt/slides/_rels/slide6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22.wdp"/><Relationship Id="rId12" Type="http://schemas.openxmlformats.org/officeDocument/2006/relationships/image" Target="../media/image78.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23.wdp"/><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7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17" Type="http://schemas.microsoft.com/office/2007/relationships/hdphoto" Target="../media/hdphoto7.wdp"/><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slide" Target="slide66.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image" Target="../media/image81.pn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22.wdp"/><Relationship Id="rId12" Type="http://schemas.openxmlformats.org/officeDocument/2006/relationships/image" Target="../media/image80.png"/><Relationship Id="rId2" Type="http://schemas.openxmlformats.org/officeDocument/2006/relationships/audio" Target="../media/audio1.wav"/><Relationship Id="rId16" Type="http://schemas.microsoft.com/office/2007/relationships/hdphoto" Target="../media/hdphoto7.wdp"/><Relationship Id="rId1" Type="http://schemas.openxmlformats.org/officeDocument/2006/relationships/slideLayout" Target="../slideLayouts/slideLayout32.xml"/><Relationship Id="rId6" Type="http://schemas.openxmlformats.org/officeDocument/2006/relationships/image" Target="../media/image75.png"/><Relationship Id="rId11" Type="http://schemas.microsoft.com/office/2007/relationships/hdphoto" Target="../media/hdphoto24.wdp"/><Relationship Id="rId5" Type="http://schemas.openxmlformats.org/officeDocument/2006/relationships/image" Target="../media/image74.jpg"/><Relationship Id="rId15" Type="http://schemas.openxmlformats.org/officeDocument/2006/relationships/image" Target="../media/image59.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23.wdp"/><Relationship Id="rId14" Type="http://schemas.openxmlformats.org/officeDocument/2006/relationships/slide" Target="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6.png"/><Relationship Id="rId7" Type="http://schemas.openxmlformats.org/officeDocument/2006/relationships/slide" Target="slide13.xml"/><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12.xml"/><Relationship Id="rId11" Type="http://schemas.microsoft.com/office/2007/relationships/hdphoto" Target="../media/hdphoto1.wdp"/><Relationship Id="rId5" Type="http://schemas.openxmlformats.org/officeDocument/2006/relationships/slide" Target="slide11.xml"/><Relationship Id="rId10" Type="http://schemas.openxmlformats.org/officeDocument/2006/relationships/image" Target="../media/image19.png"/><Relationship Id="rId4" Type="http://schemas.openxmlformats.org/officeDocument/2006/relationships/slide" Target="slide10.xml"/><Relationship Id="rId9"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1232688" y="1634923"/>
            <a:ext cx="2881686" cy="923330"/>
          </a:xfrm>
          <a:prstGeom prst="rect">
            <a:avLst/>
          </a:prstGeom>
        </p:spPr>
        <p:txBody>
          <a:bodyPr wrap="none">
            <a:spAutoFit/>
          </a:bodyPr>
          <a:lstStyle/>
          <a:p>
            <a:pPr lvl="0"/>
            <a:r>
              <a:rPr lang="en-US" sz="5400" dirty="0">
                <a:solidFill>
                  <a:srgbClr val="FF0000"/>
                </a:solidFill>
                <a:latin typeface="Times New Roman" panose="02020603050405020304" pitchFamily="18" charset="0"/>
                <a:cs typeface="Times New Roman" panose="02020603050405020304" pitchFamily="18" charset="0"/>
              </a:rPr>
              <a:t>TIẾT: 2,3</a:t>
            </a:r>
          </a:p>
        </p:txBody>
      </p:sp>
      <p:sp>
        <p:nvSpPr>
          <p:cNvPr id="5" name="Rectangle 4"/>
          <p:cNvSpPr/>
          <p:nvPr/>
        </p:nvSpPr>
        <p:spPr>
          <a:xfrm>
            <a:off x="0" y="2902020"/>
            <a:ext cx="7040880" cy="923330"/>
          </a:xfrm>
          <a:prstGeom prst="rect">
            <a:avLst/>
          </a:prstGeom>
        </p:spPr>
        <p:txBody>
          <a:bodyPr wrap="square">
            <a:spAutoFit/>
          </a:bodyPr>
          <a:lstStyle/>
          <a:p>
            <a:pPr lvl="0"/>
            <a:r>
              <a:rPr lang="en-US" sz="5400" smtClean="0">
                <a:solidFill>
                  <a:srgbClr val="FF0000"/>
                </a:solidFill>
                <a:latin typeface="Times New Roman" panose="02020603050405020304" pitchFamily="18" charset="0"/>
                <a:cs typeface="Times New Roman" panose="02020603050405020304" pitchFamily="18" charset="0"/>
              </a:rPr>
              <a:t>GIÓ LẠNH ĐẦU MÙA       </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73531" y="3825350"/>
            <a:ext cx="3553097" cy="923330"/>
          </a:xfrm>
          <a:prstGeom prst="rect">
            <a:avLst/>
          </a:prstGeom>
        </p:spPr>
        <p:txBody>
          <a:bodyPr wrap="square">
            <a:spAutoFit/>
          </a:bodyPr>
          <a:lstStyle/>
          <a:p>
            <a:pPr lvl="0"/>
            <a:r>
              <a:rPr lang="en-US" sz="5400" smtClean="0">
                <a:solidFill>
                  <a:srgbClr val="FF0000"/>
                </a:solidFill>
                <a:latin typeface="Times New Roman" panose="02020603050405020304" pitchFamily="18" charset="0"/>
                <a:cs typeface="Times New Roman" panose="02020603050405020304" pitchFamily="18" charset="0"/>
              </a:rPr>
              <a:t>Thạch Lam</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28948" y="5406288"/>
            <a:ext cx="4297680" cy="923330"/>
          </a:xfrm>
          <a:prstGeom prst="rect">
            <a:avLst/>
          </a:prstGeom>
        </p:spPr>
        <p:txBody>
          <a:bodyPr wrap="square">
            <a:spAutoFit/>
          </a:bodyPr>
          <a:lstStyle/>
          <a:p>
            <a:pPr lvl="0"/>
            <a:r>
              <a:rPr lang="en-US" sz="5400" dirty="0" err="1" smtClean="0">
                <a:solidFill>
                  <a:srgbClr val="FF0000"/>
                </a:solidFill>
                <a:latin typeface="Times New Roman" panose="02020603050405020304" pitchFamily="18" charset="0"/>
                <a:cs typeface="Times New Roman" panose="02020603050405020304" pitchFamily="18" charset="0"/>
              </a:rPr>
              <a:t>Giáo</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viên</a:t>
            </a:r>
            <a:r>
              <a:rPr lang="en-US" sz="5400" dirty="0" smtClean="0">
                <a:solidFill>
                  <a:srgbClr val="FF0000"/>
                </a:solidFill>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977A65F-8F3D-E942-B69A-BBBD2A4A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64" y="3954761"/>
            <a:ext cx="2996641" cy="2996641"/>
          </a:xfrm>
          <a:prstGeom prst="rect">
            <a:avLst/>
          </a:prstGeom>
        </p:spPr>
      </p:pic>
      <p:pic>
        <p:nvPicPr>
          <p:cNvPr id="9" name="Picture 8"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405" y="3896587"/>
            <a:ext cx="5098971" cy="3438451"/>
          </a:xfrm>
          <a:prstGeom prst="rect">
            <a:avLst/>
          </a:prstGeom>
        </p:spPr>
      </p:pic>
    </p:spTree>
    <p:extLst>
      <p:ext uri="{BB962C8B-B14F-4D97-AF65-F5344CB8AC3E}">
        <p14:creationId xmlns:p14="http://schemas.microsoft.com/office/powerpoint/2010/main" val="30496234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 name="Rectangle 1"/>
          <p:cNvSpPr/>
          <p:nvPr/>
        </p:nvSpPr>
        <p:spPr>
          <a:xfrm>
            <a:off x="134982" y="1025996"/>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Vú già:</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002971" y="1174828"/>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người đàn bà già đi ở, trong xã hội trước đây.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941320" y="2519856"/>
            <a:ext cx="3278777" cy="3934532"/>
          </a:xfrm>
          <a:prstGeom prst="rect">
            <a:avLst/>
          </a:prstGeom>
        </p:spPr>
      </p:pic>
      <p:pic>
        <p:nvPicPr>
          <p:cNvPr id="9" name="Picture 2">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3546" y="5157582"/>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68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57050" y="1901208"/>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Bịu rịu:</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172788" y="2094256"/>
            <a:ext cx="5207726" cy="2862322"/>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Gợi tả nét mặt trông như sệ xuống, nặng ra lúc hờn dỗi hay lúc có điều gì đó thất vọng, buồn bã không vừa lòng.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768998" y="3066913"/>
            <a:ext cx="4261893" cy="3399201"/>
          </a:xfrm>
          <a:prstGeom prst="rect">
            <a:avLst/>
          </a:prstGeom>
        </p:spPr>
      </p:pic>
      <p:pic>
        <p:nvPicPr>
          <p:cNvPr id="9" name="Picture 2">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3546" y="5157582"/>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9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2" name="Rectangle 1"/>
          <p:cNvSpPr/>
          <p:nvPr/>
        </p:nvSpPr>
        <p:spPr>
          <a:xfrm>
            <a:off x="134982" y="1025996"/>
            <a:ext cx="239921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Xúc xính:</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264228" y="1025996"/>
            <a:ext cx="5207726" cy="1754326"/>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từ gợi tả dáng điệu của người tỏ ra hài long trong bộ quần áo đẹp.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descr="Mẫu nhí xúng xính áo dài trên phố xuân - Ngôi s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stretch>
            <a:fillRect/>
          </a:stretch>
        </p:blipFill>
        <p:spPr>
          <a:xfrm>
            <a:off x="2764973" y="3439115"/>
            <a:ext cx="3937134" cy="2619984"/>
          </a:xfrm>
          <a:prstGeom prst="rect">
            <a:avLst/>
          </a:prstGeom>
        </p:spPr>
      </p:pic>
    </p:spTree>
    <p:extLst>
      <p:ext uri="{BB962C8B-B14F-4D97-AF65-F5344CB8AC3E}">
        <p14:creationId xmlns:p14="http://schemas.microsoft.com/office/powerpoint/2010/main" val="6740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60375" y="1885007"/>
            <a:ext cx="2973978"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Áo vải thâm:</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265715" y="1885007"/>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nói đồ dệt, quần áo có màu đen.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descr="Mẫu nhí xúng xính áo dài trên phố xuân - Ngôi s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stretch>
            <a:fillRect/>
          </a:stretch>
        </p:blipFill>
        <p:spPr>
          <a:xfrm>
            <a:off x="5730239" y="3468553"/>
            <a:ext cx="3806506" cy="2658292"/>
          </a:xfrm>
          <a:prstGeom prst="rect">
            <a:avLst/>
          </a:prstGeom>
        </p:spPr>
      </p:pic>
      <p:pic>
        <p:nvPicPr>
          <p:cNvPr id="13" name="Picture 12"/>
          <p:cNvPicPr>
            <a:picLocks noChangeAspect="1"/>
          </p:cNvPicPr>
          <p:nvPr/>
        </p:nvPicPr>
        <p:blipFill>
          <a:blip r:embed="rId7"/>
          <a:stretch>
            <a:fillRect/>
          </a:stretch>
        </p:blipFill>
        <p:spPr>
          <a:xfrm>
            <a:off x="1827221" y="3493015"/>
            <a:ext cx="3643539" cy="2633830"/>
          </a:xfrm>
          <a:prstGeom prst="rect">
            <a:avLst/>
          </a:prstGeom>
        </p:spPr>
      </p:pic>
    </p:spTree>
    <p:extLst>
      <p:ext uri="{BB962C8B-B14F-4D97-AF65-F5344CB8AC3E}">
        <p14:creationId xmlns:p14="http://schemas.microsoft.com/office/powerpoint/2010/main" val="29953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Rectangle 3"/>
          <p:cNvSpPr/>
          <p:nvPr/>
        </p:nvSpPr>
        <p:spPr>
          <a:xfrm>
            <a:off x="-23948" y="0"/>
            <a:ext cx="2976154" cy="923330"/>
          </a:xfrm>
          <a:prstGeom prst="rect">
            <a:avLst/>
          </a:prstGeom>
        </p:spPr>
        <p:txBody>
          <a:bodyPr wrap="square">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2. Chú thích:</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1919" y="1856049"/>
            <a:ext cx="4776652" cy="646331"/>
          </a:xfrm>
          <a:prstGeom prst="rect">
            <a:avLst/>
          </a:prstGeom>
        </p:spPr>
        <p:txBody>
          <a:bodyPr wrap="square">
            <a:spAutoFit/>
          </a:bodyPr>
          <a:lstStyle/>
          <a:p>
            <a:pPr lvl="0" algn="just"/>
            <a:r>
              <a:rPr lang="en-US" sz="3600">
                <a:solidFill>
                  <a:srgbClr val="000000"/>
                </a:solidFill>
                <a:latin typeface="Times New Roman" panose="02020603050405020304" pitchFamily="18" charset="0"/>
                <a:ea typeface="MS Mincho"/>
                <a:cs typeface="Times New Roman" panose="02020603050405020304" pitchFamily="18" charset="0"/>
              </a:rPr>
              <a:t>- </a:t>
            </a:r>
            <a:r>
              <a:rPr lang="en-US" sz="3600" smtClean="0">
                <a:solidFill>
                  <a:srgbClr val="000000"/>
                </a:solidFill>
                <a:latin typeface="Times New Roman" panose="02020603050405020304" pitchFamily="18" charset="0"/>
                <a:ea typeface="MS Mincho"/>
                <a:cs typeface="Times New Roman" panose="02020603050405020304" pitchFamily="18" charset="0"/>
              </a:rPr>
              <a:t>Đánh khăng, đánh đáo:</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754881" y="1856049"/>
            <a:ext cx="5207726" cy="1200329"/>
          </a:xfrm>
          <a:prstGeom prst="rect">
            <a:avLst/>
          </a:prstGeom>
        </p:spPr>
        <p:txBody>
          <a:bodyPr wrap="square">
            <a:spAutoFit/>
          </a:bodyPr>
          <a:lstStyle/>
          <a:p>
            <a:pPr lvl="0" algn="just"/>
            <a:r>
              <a:rPr lang="en-US" sz="3600" smtClean="0">
                <a:solidFill>
                  <a:srgbClr val="000000"/>
                </a:solidFill>
                <a:latin typeface="Times New Roman" panose="02020603050405020304" pitchFamily="18" charset="0"/>
                <a:ea typeface="MS Mincho"/>
                <a:cs typeface="Times New Roman" panose="02020603050405020304" pitchFamily="18" charset="0"/>
              </a:rPr>
              <a:t>Các trò chơi dân gian của trẻ em.           </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1745252" y="3551858"/>
            <a:ext cx="4041594" cy="3054693"/>
          </a:xfrm>
          <a:prstGeom prst="rect">
            <a:avLst/>
          </a:prstGeom>
        </p:spPr>
      </p:pic>
      <p:pic>
        <p:nvPicPr>
          <p:cNvPr id="2" name="Picture 1"/>
          <p:cNvPicPr>
            <a:picLocks noChangeAspect="1"/>
          </p:cNvPicPr>
          <p:nvPr/>
        </p:nvPicPr>
        <p:blipFill>
          <a:blip r:embed="rId7"/>
          <a:stretch>
            <a:fillRect/>
          </a:stretch>
        </p:blipFill>
        <p:spPr>
          <a:xfrm>
            <a:off x="6879830" y="2502380"/>
            <a:ext cx="4251178" cy="3389670"/>
          </a:xfrm>
          <a:prstGeom prst="rect">
            <a:avLst/>
          </a:prstGeom>
        </p:spPr>
      </p:pic>
    </p:spTree>
    <p:extLst>
      <p:ext uri="{BB962C8B-B14F-4D97-AF65-F5344CB8AC3E}">
        <p14:creationId xmlns:p14="http://schemas.microsoft.com/office/powerpoint/2010/main" val="18332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0593" y="99227"/>
            <a:ext cx="4593245" cy="1015663"/>
          </a:xfrm>
          <a:prstGeom prst="rect">
            <a:avLst/>
          </a:prstGeom>
        </p:spPr>
        <p:txBody>
          <a:bodyPr wrap="none">
            <a:spAutoFit/>
          </a:bodyPr>
          <a:lstStyle/>
          <a:p>
            <a:pPr algn="just">
              <a:lnSpc>
                <a:spcPct val="150000"/>
              </a:lnSpc>
            </a:pPr>
            <a:r>
              <a:rPr lang="nl-NL" sz="4000" b="1" smtClean="0">
                <a:solidFill>
                  <a:srgbClr val="FF0000"/>
                </a:solidFill>
                <a:latin typeface="Times New Roman" panose="02020603050405020304" pitchFamily="18" charset="0"/>
                <a:ea typeface="MS Mincho"/>
                <a:cs typeface="Times New Roman" panose="02020603050405020304" pitchFamily="18" charset="0"/>
              </a:rPr>
              <a:t>3. Tác giả, tác phẩm</a:t>
            </a:r>
            <a:endParaRPr lang="en-US" sz="40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71709" y="2627616"/>
            <a:ext cx="3672348" cy="266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7313802" y="2681747"/>
            <a:ext cx="3404422" cy="3026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flipH="1">
            <a:off x="2978333" y="914400"/>
            <a:ext cx="2574386" cy="1713216"/>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52719" y="914400"/>
            <a:ext cx="2591119" cy="1767347"/>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5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62949"/>
          </a:xfrm>
          <a:prstGeom prst="rect">
            <a:avLst/>
          </a:prstGeom>
        </p:spPr>
      </p:pic>
    </p:spTree>
    <p:extLst>
      <p:ext uri="{BB962C8B-B14F-4D97-AF65-F5344CB8AC3E}">
        <p14:creationId xmlns:p14="http://schemas.microsoft.com/office/powerpoint/2010/main" val="155435750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492581">
            <a:off x="-206065" y="540537"/>
            <a:ext cx="4183092" cy="2509577"/>
          </a:xfrm>
          <a:prstGeom prst="rect">
            <a:avLst/>
          </a:prstGeom>
          <a:ln>
            <a:noFill/>
          </a:ln>
          <a:effectLst>
            <a:softEdge rad="112500"/>
          </a:effectLst>
        </p:spPr>
      </p:pic>
      <p:cxnSp>
        <p:nvCxnSpPr>
          <p:cNvPr id="6" name="Curved Connector 5"/>
          <p:cNvCxnSpPr/>
          <p:nvPr/>
        </p:nvCxnSpPr>
        <p:spPr>
          <a:xfrm rot="5400000" flipH="1" flipV="1">
            <a:off x="2584039" y="1214013"/>
            <a:ext cx="2504775" cy="210807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 thật: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5059961" y="2061636"/>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Năm sinh – năm mất: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59961" y="4033979"/>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
              <a:defRPr/>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 quán: </a:t>
            </a: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4982627" y="5617029"/>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defRPr/>
            </a:pPr>
            <a:r>
              <a:rPr lang="en-US" sz="28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 cách sáng tác:…………….</a:t>
            </a:r>
            <a:endPar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p:nvPr/>
        </p:nvCxnSpPr>
        <p:spPr>
          <a:xfrm rot="16200000" flipH="1">
            <a:off x="2528059" y="3946232"/>
            <a:ext cx="2708899" cy="2200236"/>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a:endCxn id="9" idx="1"/>
          </p:cNvCxnSpPr>
          <p:nvPr/>
        </p:nvCxnSpPr>
        <p:spPr>
          <a:xfrm flipV="1">
            <a:off x="2859720" y="2682122"/>
            <a:ext cx="2200241" cy="85643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2782386" y="3736799"/>
            <a:ext cx="2200241" cy="722528"/>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4691" y="2963500"/>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lvl="0" algn="ctr">
              <a:lnSpc>
                <a:spcPct val="150000"/>
              </a:lnSpc>
              <a:defRPr/>
            </a:pPr>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 </a:t>
            </a:r>
            <a:r>
              <a:rPr lang="en-US" sz="40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94691" y="47366"/>
            <a:ext cx="4016741"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TÌM THÔNG TIN TÁC GIẢ</a:t>
            </a:r>
          </a:p>
        </p:txBody>
      </p:sp>
    </p:spTree>
    <p:extLst>
      <p:ext uri="{BB962C8B-B14F-4D97-AF65-F5344CB8AC3E}">
        <p14:creationId xmlns:p14="http://schemas.microsoft.com/office/powerpoint/2010/main" val="2880624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492581">
            <a:off x="-429828" y="708725"/>
            <a:ext cx="4183092" cy="2509577"/>
          </a:xfrm>
          <a:prstGeom prst="rect">
            <a:avLst/>
          </a:prstGeom>
          <a:ln>
            <a:noFill/>
          </a:ln>
          <a:effectLst>
            <a:softEdge rad="112500"/>
          </a:effectLst>
        </p:spPr>
      </p:pic>
      <p:cxnSp>
        <p:nvCxnSpPr>
          <p:cNvPr id="6" name="Curved Connector 5"/>
          <p:cNvCxnSpPr/>
          <p:nvPr/>
        </p:nvCxnSpPr>
        <p:spPr>
          <a:xfrm rot="5400000" flipH="1" flipV="1">
            <a:off x="2584039" y="1214013"/>
            <a:ext cx="2504775" cy="210807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68975" y="89293"/>
            <a:ext cx="5607114" cy="1240971"/>
          </a:xfrm>
          <a:prstGeom prst="roundRect">
            <a:avLst>
              <a:gd name="adj" fmla="val 48246"/>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 thật: Nguyễn Tường Vinh</a:t>
            </a:r>
          </a:p>
        </p:txBody>
      </p:sp>
      <p:sp>
        <p:nvSpPr>
          <p:cNvPr id="9" name="Rounded Rectangle 8"/>
          <p:cNvSpPr/>
          <p:nvPr/>
        </p:nvSpPr>
        <p:spPr>
          <a:xfrm>
            <a:off x="5059961" y="2061636"/>
            <a:ext cx="5607114" cy="1240971"/>
          </a:xfrm>
          <a:prstGeom prst="roundRect">
            <a:avLst>
              <a:gd name="adj" fmla="val 47193"/>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 sinh – năm mất: (1910 –1942)</a:t>
            </a:r>
          </a:p>
        </p:txBody>
      </p:sp>
      <p:sp>
        <p:nvSpPr>
          <p:cNvPr id="10" name="Rounded Rectangle 9"/>
          <p:cNvSpPr/>
          <p:nvPr/>
        </p:nvSpPr>
        <p:spPr>
          <a:xfrm>
            <a:off x="5059961" y="4033979"/>
            <a:ext cx="5607114" cy="1240971"/>
          </a:xfrm>
          <a:prstGeom prst="roundRect">
            <a:avLst>
              <a:gd name="adj" fmla="val 40878"/>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 quán: Hải Dương</a:t>
            </a:r>
          </a:p>
        </p:txBody>
      </p:sp>
      <p:sp>
        <p:nvSpPr>
          <p:cNvPr id="11" name="Rounded Rectangle 10"/>
          <p:cNvSpPr/>
          <p:nvPr/>
        </p:nvSpPr>
        <p:spPr>
          <a:xfrm>
            <a:off x="4982627" y="5617029"/>
            <a:ext cx="5607114" cy="1240971"/>
          </a:xfrm>
          <a:prstGeom prst="roundRect">
            <a:avLst>
              <a:gd name="adj" fmla="val 44035"/>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của Thạch Lam nhẹ nhàng, giàu tình thương, đặc biệt là tình thương với trẻ thơ.</a:t>
            </a:r>
          </a:p>
        </p:txBody>
      </p:sp>
      <p:cxnSp>
        <p:nvCxnSpPr>
          <p:cNvPr id="13" name="Curved Connector 12"/>
          <p:cNvCxnSpPr/>
          <p:nvPr/>
        </p:nvCxnSpPr>
        <p:spPr>
          <a:xfrm rot="16200000" flipH="1">
            <a:off x="2528059" y="3946232"/>
            <a:ext cx="2708899" cy="2200236"/>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a:endCxn id="9" idx="1"/>
          </p:cNvCxnSpPr>
          <p:nvPr/>
        </p:nvCxnSpPr>
        <p:spPr>
          <a:xfrm flipV="1">
            <a:off x="2859720" y="2682122"/>
            <a:ext cx="2200241" cy="85643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2782386" y="3736799"/>
            <a:ext cx="2200241" cy="722528"/>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4691" y="2963500"/>
            <a:ext cx="2782388" cy="1240971"/>
          </a:xfrm>
          <a:prstGeom prst="roundRect">
            <a:avLst>
              <a:gd name="adj" fmla="val 49299"/>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53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5"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58" y="381570"/>
            <a:ext cx="10133775" cy="578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402183" y="6224071"/>
            <a:ext cx="490839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600" smtClean="0">
                <a:latin typeface="Times New Roman" panose="02020603050405020304" pitchFamily="18" charset="0"/>
                <a:cs typeface="Times New Roman" panose="02020603050405020304" pitchFamily="18" charset="0"/>
              </a:rPr>
              <a:t>TÁC PHẨM TIÊU BIỂU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0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930434" y="2650088"/>
            <a:ext cx="6827520" cy="1569660"/>
          </a:xfrm>
          <a:prstGeom prst="rect">
            <a:avLst/>
          </a:prstGeom>
        </p:spPr>
        <p:txBody>
          <a:bodyPr wrap="square">
            <a:spAutoFit/>
          </a:bodyPr>
          <a:lstStyle/>
          <a:p>
            <a:pPr lvl="0" algn="ctr">
              <a:lnSpc>
                <a:spcPct val="120000"/>
              </a:lnSpc>
              <a:defRPr/>
            </a:pPr>
            <a:r>
              <a:rPr lang="en-US" altLang="zh-CN" sz="8000" b="1" smtClean="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80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150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p:nvPr/>
        </p:nvCxnSpPr>
        <p:spPr>
          <a:xfrm rot="5400000" flipH="1" flipV="1">
            <a:off x="2584039" y="1214013"/>
            <a:ext cx="2504775" cy="2108077"/>
          </a:xfrm>
          <a:prstGeom prst="curvedConnector3">
            <a:avLst>
              <a:gd name="adj1" fmla="val 69864"/>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 tác</a:t>
            </a:r>
            <a:r>
              <a:rPr kumimoji="0" lang="vi-VN"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4975213" y="1429568"/>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loại</a:t>
            </a:r>
            <a:r>
              <a:rPr kumimoji="0" lang="vi-VN"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67375" y="2963404"/>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 kể:…………………………..</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5144714" y="4345606"/>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 vật chính:………………….</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a:endCxn id="11" idx="1"/>
          </p:cNvCxnSpPr>
          <p:nvPr/>
        </p:nvCxnSpPr>
        <p:spPr>
          <a:xfrm>
            <a:off x="2782391" y="3691900"/>
            <a:ext cx="2362323" cy="127419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2859720" y="2248350"/>
            <a:ext cx="2115492" cy="12902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10" idx="1"/>
          </p:cNvCxnSpPr>
          <p:nvPr/>
        </p:nvCxnSpPr>
        <p:spPr>
          <a:xfrm flipV="1">
            <a:off x="2833651" y="3583890"/>
            <a:ext cx="2233724" cy="652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934" y="80586"/>
            <a:ext cx="50688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TÌM THÔNG TIN TÁC </a:t>
            </a: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9329" y="808986"/>
            <a:ext cx="3438442" cy="3536620"/>
          </a:xfrm>
          <a:prstGeom prst="rect">
            <a:avLst/>
          </a:prstGeom>
        </p:spPr>
      </p:pic>
      <p:cxnSp>
        <p:nvCxnSpPr>
          <p:cNvPr id="17" name="Curved Connector 16"/>
          <p:cNvCxnSpPr>
            <a:endCxn id="18" idx="1"/>
          </p:cNvCxnSpPr>
          <p:nvPr/>
        </p:nvCxnSpPr>
        <p:spPr>
          <a:xfrm rot="16200000" flipH="1">
            <a:off x="2707388" y="3851292"/>
            <a:ext cx="2522996" cy="2404567"/>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71170" y="5694588"/>
            <a:ext cx="5607114" cy="1240971"/>
          </a:xfrm>
          <a:prstGeom prst="roundRect">
            <a:avLst>
              <a:gd name="adj" fmla="val 34561"/>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ounded Rectangle 22"/>
          <p:cNvSpPr/>
          <p:nvPr/>
        </p:nvSpPr>
        <p:spPr>
          <a:xfrm>
            <a:off x="274332" y="2824733"/>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p</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270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p:bldP spid="1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p:nvPr/>
        </p:nvCxnSpPr>
        <p:spPr>
          <a:xfrm rot="5400000" flipH="1" flipV="1">
            <a:off x="2584039" y="1214013"/>
            <a:ext cx="2504775" cy="2108077"/>
          </a:xfrm>
          <a:prstGeom prst="curvedConnector3">
            <a:avLst>
              <a:gd name="adj1" fmla="val 69864"/>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890465" y="47366"/>
            <a:ext cx="5776610" cy="1240971"/>
          </a:xfrm>
          <a:prstGeom prst="roundRect">
            <a:avLst>
              <a:gd name="adj" fmla="val 27193"/>
            </a:avLst>
          </a:prstGeom>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Sáng tác năm 1937.</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ounded Rectangle 8"/>
          <p:cNvSpPr/>
          <p:nvPr/>
        </p:nvSpPr>
        <p:spPr>
          <a:xfrm>
            <a:off x="4975213" y="1429568"/>
            <a:ext cx="5607114" cy="1240971"/>
          </a:xfrm>
          <a:prstGeom prst="roundRect">
            <a:avLst>
              <a:gd name="adj" fmla="val 28246"/>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Thể loại: truyện ngắn</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5067375" y="2963404"/>
            <a:ext cx="5607114" cy="1240971"/>
          </a:xfrm>
          <a:prstGeom prst="roundRect">
            <a:avLst>
              <a:gd name="adj" fmla="val 31404"/>
            </a:avLst>
          </a:prstGeom>
        </p:spPr>
        <p:style>
          <a:lnRef idx="1">
            <a:schemeClr val="accent1"/>
          </a:lnRef>
          <a:fillRef idx="3">
            <a:schemeClr val="accent1"/>
          </a:fillRef>
          <a:effectRef idx="2">
            <a:schemeClr val="accent1"/>
          </a:effectRef>
          <a:fontRef idx="minor">
            <a:schemeClr val="lt1"/>
          </a:fontRef>
        </p:style>
        <p:txBody>
          <a:bodyPr rtlCol="0" anchor="ctr"/>
          <a:lstStyle/>
          <a:p>
            <a:pPr lvl="0" algn="just">
              <a:defRPr/>
            </a:pPr>
            <a:r>
              <a:rPr lang="en-US"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Ngôi kể: ngôi thứ ba</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5144714" y="4345606"/>
            <a:ext cx="5607114" cy="1240971"/>
          </a:xfrm>
          <a:prstGeom prst="roundRect">
            <a:avLst>
              <a:gd name="adj" fmla="val 34561"/>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defRPr/>
            </a:pPr>
            <a:r>
              <a:rPr lang="vi-VN"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Nhân vật chính: Sơn và Lan</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Curved Connector 12"/>
          <p:cNvCxnSpPr>
            <a:endCxn id="11" idx="1"/>
          </p:cNvCxnSpPr>
          <p:nvPr/>
        </p:nvCxnSpPr>
        <p:spPr>
          <a:xfrm>
            <a:off x="2782391" y="3691900"/>
            <a:ext cx="2362323" cy="127419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2859720" y="2248350"/>
            <a:ext cx="2115492" cy="12902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10" idx="1"/>
          </p:cNvCxnSpPr>
          <p:nvPr/>
        </p:nvCxnSpPr>
        <p:spPr>
          <a:xfrm flipV="1">
            <a:off x="2833651" y="3583890"/>
            <a:ext cx="2233724" cy="6527"/>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934" y="80586"/>
            <a:ext cx="50688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TÌM THÔNG TIN TÁC </a:t>
            </a: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9329" y="808986"/>
            <a:ext cx="3438442" cy="3536620"/>
          </a:xfrm>
          <a:prstGeom prst="rect">
            <a:avLst/>
          </a:prstGeom>
        </p:spPr>
      </p:pic>
      <p:cxnSp>
        <p:nvCxnSpPr>
          <p:cNvPr id="17" name="Curved Connector 16"/>
          <p:cNvCxnSpPr>
            <a:endCxn id="18" idx="1"/>
          </p:cNvCxnSpPr>
          <p:nvPr/>
        </p:nvCxnSpPr>
        <p:spPr>
          <a:xfrm rot="16200000" flipH="1">
            <a:off x="2707388" y="3851292"/>
            <a:ext cx="2522996" cy="2404567"/>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71170" y="5694588"/>
            <a:ext cx="5607114" cy="1240971"/>
          </a:xfrm>
          <a:prstGeom prst="roundRect">
            <a:avLst>
              <a:gd name="adj" fmla="val 34561"/>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defRPr/>
            </a:pPr>
            <a:r>
              <a:rPr lang="vi-VN" sz="2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 Tự sự , miêu tả, biểu </a:t>
            </a:r>
            <a:r>
              <a:rPr lang="vi-VN" sz="2800" b="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smtClean="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ounded Rectangle 22"/>
          <p:cNvSpPr/>
          <p:nvPr/>
        </p:nvSpPr>
        <p:spPr>
          <a:xfrm>
            <a:off x="274332" y="2824733"/>
            <a:ext cx="2782388" cy="1240971"/>
          </a:xfrm>
          <a:prstGeom prst="roundRect">
            <a:avLst>
              <a:gd name="adj" fmla="val 21930"/>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p</a:t>
            </a:r>
            <a:r>
              <a:rPr kumimoji="0" lang="en-US" sz="4000" b="1" i="0" u="none" strike="noStrike" kern="1200" cap="none" spc="0" normalizeH="0" baseline="0" noProof="0" smtClean="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16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Suy ngẫm và phản </a:t>
            </a: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hồi</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32684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5819542"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Tìm hiểu về cốt truyện</a:t>
            </a:r>
            <a:endParaRPr kumimoji="0" lang="en-US" sz="4000" b="0" i="0" u="none" strike="noStrike" kern="1200" cap="none" spc="0" normalizeH="0" baseline="0" noProof="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770708" y="2139068"/>
            <a:ext cx="4715693" cy="2769325"/>
          </a:xfrm>
          <a:prstGeom prst="cloudCallout">
            <a:avLst>
              <a:gd name="adj1" fmla="val 69112"/>
              <a:gd name="adj2" fmla="val 70361"/>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Theo em, cốt truyện là gì?</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9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55325" y="70174"/>
            <a:ext cx="6609806" cy="1418992"/>
          </a:xfrm>
          <a:prstGeom prst="roundRect">
            <a:avLst>
              <a:gd name="adj" fmla="val 31008"/>
            </a:avLst>
          </a:prstGeom>
        </p:spPr>
        <p:style>
          <a:lnRef idx="3">
            <a:schemeClr val="lt1"/>
          </a:lnRef>
          <a:fillRef idx="1">
            <a:schemeClr val="dk1"/>
          </a:fillRef>
          <a:effectRef idx="1">
            <a:schemeClr val="dk1"/>
          </a:effectRef>
          <a:fontRef idx="minor">
            <a:schemeClr val="lt1"/>
          </a:fontRef>
        </p:style>
        <p:txBody>
          <a:bodyPr rtlCol="0" anchor="ctr"/>
          <a:lstStyle/>
          <a:p>
            <a:pPr algn="just"/>
            <a:r>
              <a:rPr lang="en-US" sz="3200" smtClean="0">
                <a:latin typeface="Times New Roman" panose="02020603050405020304" pitchFamily="18" charset="0"/>
                <a:cs typeface="Times New Roman" panose="02020603050405020304" pitchFamily="18" charset="0"/>
              </a:rPr>
              <a:t>Là </a:t>
            </a:r>
            <a:r>
              <a:rPr lang="en-US" sz="3200">
                <a:latin typeface="Times New Roman" panose="02020603050405020304" pitchFamily="18" charset="0"/>
                <a:cs typeface="Times New Roman" panose="02020603050405020304" pitchFamily="18" charset="0"/>
              </a:rPr>
              <a:t>một hệ thống cụ thể những sự kiện, biến cố, hành động trong tác phẩm tự sự và tác phẩm </a:t>
            </a:r>
            <a:r>
              <a:rPr lang="en-US" sz="3200" smtClean="0">
                <a:latin typeface="Times New Roman" panose="02020603050405020304" pitchFamily="18" charset="0"/>
                <a:cs typeface="Times New Roman" panose="02020603050405020304" pitchFamily="18" charset="0"/>
              </a:rPr>
              <a:t>kịch.</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5312229" y="2716156"/>
            <a:ext cx="6609806" cy="1418992"/>
          </a:xfrm>
          <a:prstGeom prst="roundRect">
            <a:avLst>
              <a:gd name="adj" fmla="val 31008"/>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smtClean="0">
                <a:solidFill>
                  <a:schemeClr val="bg1"/>
                </a:solidFill>
                <a:latin typeface="Times New Roman" panose="02020603050405020304" pitchFamily="18" charset="0"/>
                <a:cs typeface="Times New Roman" panose="02020603050405020304" pitchFamily="18" charset="0"/>
              </a:rPr>
              <a:t>Thể </a:t>
            </a:r>
            <a:r>
              <a:rPr lang="en-US" sz="3200">
                <a:solidFill>
                  <a:schemeClr val="bg1"/>
                </a:solidFill>
                <a:latin typeface="Times New Roman" panose="02020603050405020304" pitchFamily="18" charset="0"/>
                <a:cs typeface="Times New Roman" panose="02020603050405020304" pitchFamily="18" charset="0"/>
              </a:rPr>
              <a:t>hiện mối quan hệ qua lại giữa các tính cách trong một hoàn cảnh xã hội nhất </a:t>
            </a:r>
            <a:r>
              <a:rPr lang="en-US" sz="3200" smtClean="0">
                <a:solidFill>
                  <a:schemeClr val="bg1"/>
                </a:solidFill>
                <a:latin typeface="Times New Roman" panose="02020603050405020304" pitchFamily="18" charset="0"/>
                <a:cs typeface="Times New Roman" panose="02020603050405020304" pitchFamily="18" charset="0"/>
              </a:rPr>
              <a:t>định. </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482046" y="4949904"/>
            <a:ext cx="6609806" cy="1418992"/>
          </a:xfrm>
          <a:prstGeom prst="roundRect">
            <a:avLst>
              <a:gd name="adj" fmla="val 31008"/>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3200" smtClean="0">
                <a:latin typeface="Times New Roman" panose="02020603050405020304" pitchFamily="18" charset="0"/>
                <a:cs typeface="Times New Roman" panose="02020603050405020304" pitchFamily="18" charset="0"/>
              </a:rPr>
              <a:t>N</a:t>
            </a:r>
            <a:r>
              <a:rPr lang="vi-VN" sz="3200" smtClean="0">
                <a:latin typeface="Times New Roman" panose="02020603050405020304" pitchFamily="18" charset="0"/>
                <a:cs typeface="Times New Roman" panose="02020603050405020304" pitchFamily="18" charset="0"/>
              </a:rPr>
              <a:t>hằm </a:t>
            </a:r>
            <a:r>
              <a:rPr lang="vi-VN" sz="3200">
                <a:latin typeface="Times New Roman" panose="02020603050405020304" pitchFamily="18" charset="0"/>
                <a:cs typeface="Times New Roman" panose="02020603050405020304" pitchFamily="18" charset="0"/>
              </a:rPr>
              <a:t>thể hiện chủ đề tư tưởng của tác phẩm.</a:t>
            </a:r>
          </a:p>
        </p:txBody>
      </p:sp>
      <p:cxnSp>
        <p:nvCxnSpPr>
          <p:cNvPr id="8" name="Curved Connector 7"/>
          <p:cNvCxnSpPr/>
          <p:nvPr/>
        </p:nvCxnSpPr>
        <p:spPr>
          <a:xfrm flipV="1">
            <a:off x="3030582" y="1175658"/>
            <a:ext cx="2024743" cy="2024742"/>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endCxn id="6" idx="1"/>
          </p:cNvCxnSpPr>
          <p:nvPr/>
        </p:nvCxnSpPr>
        <p:spPr>
          <a:xfrm>
            <a:off x="2945673" y="3304065"/>
            <a:ext cx="2536373" cy="2355335"/>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945673" y="3200400"/>
            <a:ext cx="2366556" cy="225252"/>
          </a:xfrm>
          <a:prstGeom prst="curvedConnector3">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69816" y="2543390"/>
            <a:ext cx="3030583" cy="1184162"/>
          </a:xfrm>
          <a:prstGeom prst="roundRect">
            <a:avLst>
              <a:gd name="adj" fmla="val 3100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Cốt truyện </a:t>
            </a:r>
          </a:p>
        </p:txBody>
      </p:sp>
    </p:spTree>
    <p:extLst>
      <p:ext uri="{BB962C8B-B14F-4D97-AF65-F5344CB8AC3E}">
        <p14:creationId xmlns:p14="http://schemas.microsoft.com/office/powerpoint/2010/main" val="219458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5819542"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Tìm hiểu về cốt truyện</a:t>
            </a:r>
            <a:endParaRPr kumimoji="0" lang="en-US" sz="4000" b="0" i="0" u="none" strike="noStrike" kern="1200" cap="none" spc="0" normalizeH="0" baseline="0" noProof="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274320" y="1603493"/>
            <a:ext cx="6322423" cy="3892730"/>
          </a:xfrm>
          <a:prstGeom prst="cloudCallout">
            <a:avLst>
              <a:gd name="adj1" fmla="val 69112"/>
              <a:gd name="adj2" fmla="val 70361"/>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i="1">
                <a:solidFill>
                  <a:prstClr val="black"/>
                </a:solidFill>
                <a:latin typeface="Times New Roman" panose="02020603050405020304" pitchFamily="18" charset="0"/>
                <a:ea typeface="Times New Roman" panose="02020603050405020304" pitchFamily="18" charset="0"/>
              </a:rPr>
              <a:t>Các sự kiện trong truyện được sắp xếp theo trình tự nào?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927772" y="1307307"/>
            <a:ext cx="1776548" cy="3370834"/>
          </a:xfrm>
          <a:prstGeom prst="roundRect">
            <a:avLst>
              <a:gd name="adj" fmla="val 50000"/>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CÁC SỰ KIỆN</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97969" y="88863"/>
            <a:ext cx="938566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(a) Những cơn gió lạnh đầu mùa thổi đến phố chợ.</a:t>
            </a:r>
          </a:p>
        </p:txBody>
      </p:sp>
      <p:sp>
        <p:nvSpPr>
          <p:cNvPr id="9" name="Rounded Rectangle 8"/>
          <p:cNvSpPr/>
          <p:nvPr/>
        </p:nvSpPr>
        <p:spPr>
          <a:xfrm>
            <a:off x="95793" y="1087572"/>
            <a:ext cx="9505407" cy="16661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(b) Chị em Lan, Sơn xúng xính trong những chiếc áo ấm đắt tiền; những đứa trẻ nghèo hàng xóm vẫn mặc những chiếc áo mong manh thường ngày; riêng Hiên vẫn mặc chiếc áo rách tơi tả, đang co ro vì lạnh.</a:t>
            </a:r>
          </a:p>
        </p:txBody>
      </p:sp>
      <p:sp>
        <p:nvSpPr>
          <p:cNvPr id="10" name="Rounded Rectangle 9"/>
          <p:cNvSpPr/>
          <p:nvPr/>
        </p:nvSpPr>
        <p:spPr>
          <a:xfrm>
            <a:off x="130628" y="2878722"/>
            <a:ext cx="9470572" cy="13716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(c)   Ái ngại về hoàn cảnh của Hiên, Sơn và Lan quyết định về nhà lấy áo bông của Duyên (đứa em xấu số), giấu mẹ, mang sang cho Hiên.</a:t>
            </a:r>
          </a:p>
        </p:txBody>
      </p:sp>
      <p:sp>
        <p:nvSpPr>
          <p:cNvPr id="13" name="Rounded Rectangle 12"/>
          <p:cNvSpPr/>
          <p:nvPr/>
        </p:nvSpPr>
        <p:spPr>
          <a:xfrm>
            <a:off x="130628" y="4344025"/>
            <a:ext cx="9601200" cy="135853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 (d) Chuyện đến tai người nhà, Sơn và Lan sợ bị mẹ mắng. đi đòi lại áo không được, không dám về nhà.</a:t>
            </a:r>
          </a:p>
        </p:txBody>
      </p:sp>
      <p:sp>
        <p:nvSpPr>
          <p:cNvPr id="14" name="Rounded Rectangle 13"/>
          <p:cNvSpPr/>
          <p:nvPr/>
        </p:nvSpPr>
        <p:spPr>
          <a:xfrm>
            <a:off x="95793" y="5796204"/>
            <a:ext cx="9601200" cy="105898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(đ)   Mẹ Hiên mang áo bông sang nhà trả lại, may mắn được mẹ Sơn và Lan cho vay tiền mua áo ấm cho Hiên.</a:t>
            </a:r>
          </a:p>
        </p:txBody>
      </p:sp>
    </p:spTree>
    <p:extLst>
      <p:ext uri="{BB962C8B-B14F-4D97-AF65-F5344CB8AC3E}">
        <p14:creationId xmlns:p14="http://schemas.microsoft.com/office/powerpoint/2010/main" val="2116129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4856660" y="1644113"/>
            <a:ext cx="2955539" cy="2225213"/>
          </a:xfrm>
          <a:prstGeom prst="rect">
            <a:avLst/>
          </a:prstGeom>
        </p:spPr>
      </p:pic>
      <p:sp>
        <p:nvSpPr>
          <p:cNvPr id="10" name="Rectangle 9"/>
          <p:cNvSpPr/>
          <p:nvPr/>
        </p:nvSpPr>
        <p:spPr>
          <a:xfrm>
            <a:off x="5823924" y="4030979"/>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4270498" y="212035"/>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Sắp xếp các hình ảnh sau tương ứng với các sự kiện trong truyện.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579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a</a:t>
            </a:r>
            <a:endParaRPr lang="en-US"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endParaRPr lang="en-US" sz="32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743757" y="306160"/>
            <a:ext cx="2955539" cy="2293349"/>
          </a:xfrm>
          <a:prstGeom prst="rect">
            <a:avLst/>
          </a:prstGeom>
        </p:spPr>
      </p:pic>
      <p:sp>
        <p:nvSpPr>
          <p:cNvPr id="10" name="Rectangle 9"/>
          <p:cNvSpPr/>
          <p:nvPr/>
        </p:nvSpPr>
        <p:spPr>
          <a:xfrm>
            <a:off x="5736770" y="2752044"/>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d</a:t>
            </a:r>
            <a:endParaRPr lang="en-US" sz="32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a:t>
            </a:r>
          </a:p>
        </p:txBody>
      </p:sp>
      <p:sp>
        <p:nvSpPr>
          <p:cNvPr id="13" name="Rectangle 12"/>
          <p:cNvSpPr/>
          <p:nvPr/>
        </p:nvSpPr>
        <p:spPr>
          <a:xfrm>
            <a:off x="4743757" y="4296589"/>
            <a:ext cx="3163322"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CỐT TRUYỆN</a:t>
            </a:r>
            <a:endParaRPr lang="en-US" sz="3600">
              <a:latin typeface="Times New Roman" panose="02020603050405020304" pitchFamily="18" charset="0"/>
              <a:cs typeface="Times New Roman" panose="02020603050405020304" pitchFamily="18" charset="0"/>
            </a:endParaRPr>
          </a:p>
        </p:txBody>
      </p:sp>
      <p:sp>
        <p:nvSpPr>
          <p:cNvPr id="15" name="Rectangle 14"/>
          <p:cNvSpPr/>
          <p:nvPr/>
        </p:nvSpPr>
        <p:spPr>
          <a:xfrm>
            <a:off x="1597000"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b</a:t>
            </a:r>
            <a:endParaRPr lang="en-US" sz="3200">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4700212" y="345349"/>
            <a:ext cx="3796084" cy="1632857"/>
          </a:xfrm>
          <a:prstGeom prst="wedgeRoundRectCallout">
            <a:avLst>
              <a:gd name="adj1" fmla="val -108813"/>
              <a:gd name="adj2" fmla="val 104548"/>
              <a:gd name="adj3" fmla="val 16667"/>
            </a:avLst>
          </a:prstGeom>
          <a:ln w="7620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Unicode MS"/>
                <a:cs typeface="+mn-cs"/>
              </a:rPr>
              <a:t>(</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 Những cơn gió lạnh đầu mùa thổi đến phố chợ.</a:t>
            </a:r>
          </a:p>
        </p:txBody>
      </p:sp>
      <p:sp>
        <p:nvSpPr>
          <p:cNvPr id="17" name="Rounded Rectangular Callout 16"/>
          <p:cNvSpPr/>
          <p:nvPr/>
        </p:nvSpPr>
        <p:spPr>
          <a:xfrm>
            <a:off x="4257950" y="3365998"/>
            <a:ext cx="5595257" cy="3193484"/>
          </a:xfrm>
          <a:prstGeom prst="wedgeRoundRectCallout">
            <a:avLst>
              <a:gd name="adj1" fmla="val -80954"/>
              <a:gd name="adj2" fmla="val 43100"/>
              <a:gd name="adj3" fmla="val 16667"/>
            </a:avLst>
          </a:prstGeom>
          <a:ln w="76200">
            <a:solidFill>
              <a:schemeClr val="accent4">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Chị em Lan, Sơn xúng xính trong những chiếc áo ấm đắt tiền; những đứa trẻ nghèo hàng xóm vẫn mặc những chiếc áo mong manh thường ngày; riêng Hiên vẫn mặc chiếc áo rách tơi tả, đang co ro vì lạnh.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Rounded Rectangular Callout 17"/>
          <p:cNvSpPr/>
          <p:nvPr/>
        </p:nvSpPr>
        <p:spPr>
          <a:xfrm>
            <a:off x="3800625" y="3766375"/>
            <a:ext cx="5595257" cy="2292147"/>
          </a:xfrm>
          <a:prstGeom prst="wedgeRoundRectCallout">
            <a:avLst>
              <a:gd name="adj1" fmla="val 53521"/>
              <a:gd name="adj2" fmla="val -103586"/>
              <a:gd name="adj3" fmla="val 16667"/>
            </a:avLst>
          </a:prstGeom>
          <a:ln w="76200">
            <a:solidFill>
              <a:schemeClr val="accent2">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   Ái ngại về hoàn cảnh của Hiên, Sơn và Lan quyết định về nhà lấy áo bông của Duyên (đứa em xấu số), giấu mẹ, mang sang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ounded Rectangular Callout 18"/>
          <p:cNvSpPr/>
          <p:nvPr/>
        </p:nvSpPr>
        <p:spPr>
          <a:xfrm>
            <a:off x="354636" y="2177687"/>
            <a:ext cx="4389121" cy="1848394"/>
          </a:xfrm>
          <a:prstGeom prst="wedgeRoundRectCallout">
            <a:avLst>
              <a:gd name="adj1" fmla="val 74153"/>
              <a:gd name="adj2" fmla="val -7208"/>
              <a:gd name="adj3" fmla="val 16667"/>
            </a:avLst>
          </a:prstGeom>
          <a:ln w="762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d) Chuyện đến tai người nhà, Sơn và Lan sợ bị mẹ mắng. đi đòi lại áo không được, không dám về nhà.</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ounded Rectangular Callout 19"/>
          <p:cNvSpPr/>
          <p:nvPr/>
        </p:nvSpPr>
        <p:spPr>
          <a:xfrm>
            <a:off x="4358503" y="1145313"/>
            <a:ext cx="4389121" cy="1848394"/>
          </a:xfrm>
          <a:prstGeom prst="wedgeRoundRectCallout">
            <a:avLst>
              <a:gd name="adj1" fmla="val 81594"/>
              <a:gd name="adj2" fmla="val 156043"/>
              <a:gd name="adj3" fmla="val 16667"/>
            </a:avLst>
          </a:prstGeom>
          <a:ln w="76200">
            <a:solidFill>
              <a:srgbClr val="00B0F0"/>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(đ)   Mẹ Hiên mang áo bông sang nhà trả lại, may mắn được mẹ Sơn và Lan cho vay tiền mua áo ấm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67866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par>
                                <p:cTn id="63" presetID="16" presetClass="entr" presetSubtype="21"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barn(inVertical)">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3"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05" y="306161"/>
            <a:ext cx="2952750" cy="2293348"/>
          </a:xfrm>
          <a:prstGeom prst="rect">
            <a:avLst/>
          </a:prstGeom>
        </p:spPr>
      </p:pic>
      <p:sp>
        <p:nvSpPr>
          <p:cNvPr id="3" name="Rectangle 2"/>
          <p:cNvSpPr/>
          <p:nvPr/>
        </p:nvSpPr>
        <p:spPr>
          <a:xfrm>
            <a:off x="1672044"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a:t>
            </a:r>
            <a:endParaRPr kumimoji="0" lang="en-US" sz="3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24947" y="3604258"/>
            <a:ext cx="3478265" cy="2351315"/>
          </a:xfrm>
          <a:prstGeom prst="rect">
            <a:avLst/>
          </a:prstGeom>
        </p:spPr>
      </p:pic>
      <p:sp>
        <p:nvSpPr>
          <p:cNvPr id="6" name="Rectangle 5"/>
          <p:cNvSpPr/>
          <p:nvPr/>
        </p:nvSpPr>
        <p:spPr>
          <a:xfrm>
            <a:off x="1672043" y="5955573"/>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b</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747624" y="306160"/>
            <a:ext cx="2847975" cy="2293349"/>
          </a:xfrm>
          <a:prstGeom prst="rect">
            <a:avLst/>
          </a:prstGeom>
        </p:spPr>
      </p:pic>
      <p:sp>
        <p:nvSpPr>
          <p:cNvPr id="8" name="Rectangle 7"/>
          <p:cNvSpPr/>
          <p:nvPr/>
        </p:nvSpPr>
        <p:spPr>
          <a:xfrm>
            <a:off x="9801496" y="2730137"/>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856659" y="2231941"/>
            <a:ext cx="2955539" cy="2225213"/>
          </a:xfrm>
          <a:prstGeom prst="rect">
            <a:avLst/>
          </a:prstGeom>
        </p:spPr>
      </p:pic>
      <p:sp>
        <p:nvSpPr>
          <p:cNvPr id="10" name="Rectangle 9"/>
          <p:cNvSpPr/>
          <p:nvPr/>
        </p:nvSpPr>
        <p:spPr>
          <a:xfrm>
            <a:off x="5900941" y="4893942"/>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d</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747624" y="3869326"/>
            <a:ext cx="2952750" cy="2086247"/>
          </a:xfrm>
          <a:prstGeom prst="rect">
            <a:avLst/>
          </a:prstGeom>
        </p:spPr>
      </p:pic>
      <p:sp>
        <p:nvSpPr>
          <p:cNvPr id="12" name="Rectangle 11"/>
          <p:cNvSpPr/>
          <p:nvPr/>
        </p:nvSpPr>
        <p:spPr>
          <a:xfrm>
            <a:off x="10123848" y="6128110"/>
            <a:ext cx="740229" cy="48332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Times New Roman" panose="02020603050405020304" pitchFamily="18" charset="0"/>
                <a:cs typeface="Times New Roman" panose="02020603050405020304" pitchFamily="18" charset="0"/>
              </a:rPr>
              <a:t>đ</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270497" y="387566"/>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CỐT</a:t>
            </a:r>
            <a:r>
              <a:rPr kumimoji="0" lang="en-US" sz="28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TRUYỆN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4" name="Cloud Callout 13"/>
          <p:cNvSpPr/>
          <p:nvPr/>
        </p:nvSpPr>
        <p:spPr>
          <a:xfrm>
            <a:off x="4575881" y="639893"/>
            <a:ext cx="4872447" cy="3184096"/>
          </a:xfrm>
          <a:prstGeom prst="cloudCallout">
            <a:avLst>
              <a:gd name="adj1" fmla="val -65846"/>
              <a:gd name="adj2" fmla="val 49885"/>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i="1" smtClean="0">
                <a:latin typeface="Times New Roman" panose="02020603050405020304" pitchFamily="18" charset="0"/>
                <a:ea typeface="Times New Roman" panose="02020603050405020304" pitchFamily="18" charset="0"/>
              </a:rPr>
              <a:t>Việc sắp xếp theo trình đó có ý nghĩa như thế nào đối với tác phẩm? </a:t>
            </a:r>
            <a:endParaRPr lang="en-US" sz="3200"/>
          </a:p>
        </p:txBody>
      </p:sp>
      <p:sp>
        <p:nvSpPr>
          <p:cNvPr id="19" name="Rectangle 18"/>
          <p:cNvSpPr/>
          <p:nvPr/>
        </p:nvSpPr>
        <p:spPr>
          <a:xfrm>
            <a:off x="4204129" y="5613168"/>
            <a:ext cx="4127862" cy="1168136"/>
          </a:xfrm>
          <a:prstGeom prst="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0000"/>
                </a:solidFill>
                <a:latin typeface="Times New Roman" panose="02020603050405020304" pitchFamily="18" charset="0"/>
                <a:cs typeface="Times New Roman" panose="02020603050405020304" pitchFamily="18" charset="0"/>
              </a:rPr>
              <a:t>Các sự việc xảy ra theo mối quan hệ nhân </a:t>
            </a:r>
            <a:r>
              <a:rPr lang="en-US" sz="2800" b="1" smtClean="0">
                <a:solidFill>
                  <a:srgbClr val="000000"/>
                </a:solidFill>
                <a:latin typeface="Times New Roman" panose="02020603050405020304" pitchFamily="18" charset="0"/>
                <a:cs typeface="Times New Roman" panose="02020603050405020304" pitchFamily="18" charset="0"/>
              </a:rPr>
              <a:t>quả.</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0" name="Cloud Callout 19"/>
          <p:cNvSpPr/>
          <p:nvPr/>
        </p:nvSpPr>
        <p:spPr>
          <a:xfrm>
            <a:off x="4791936" y="549557"/>
            <a:ext cx="4656392" cy="3184096"/>
          </a:xfrm>
          <a:prstGeom prst="cloudCallout">
            <a:avLst>
              <a:gd name="adj1" fmla="val -65846"/>
              <a:gd name="adj2" fmla="val 49885"/>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smtClean="0">
                <a:latin typeface="Times New Roman" panose="02020603050405020304" pitchFamily="18" charset="0"/>
                <a:ea typeface="Times New Roman" panose="02020603050405020304" pitchFamily="18" charset="0"/>
              </a:rPr>
              <a:t>N</a:t>
            </a:r>
            <a:r>
              <a:rPr lang="vi-VN" sz="3200" i="1" smtClean="0">
                <a:latin typeface="Times New Roman" panose="02020603050405020304" pitchFamily="18" charset="0"/>
                <a:ea typeface="Times New Roman" panose="02020603050405020304" pitchFamily="18" charset="0"/>
              </a:rPr>
              <a:t>ếu </a:t>
            </a:r>
            <a:r>
              <a:rPr lang="vi-VN" sz="3200" i="1">
                <a:latin typeface="Times New Roman" panose="02020603050405020304" pitchFamily="18" charset="0"/>
                <a:ea typeface="Times New Roman" panose="02020603050405020304" pitchFamily="18" charset="0"/>
              </a:rPr>
              <a:t>không có sự việc ( c) thì không có sự việc (d )</a:t>
            </a:r>
            <a:endParaRPr lang="en-US" sz="3200"/>
          </a:p>
        </p:txBody>
      </p:sp>
      <p:sp>
        <p:nvSpPr>
          <p:cNvPr id="21" name="Cloud Callout 20"/>
          <p:cNvSpPr/>
          <p:nvPr/>
        </p:nvSpPr>
        <p:spPr>
          <a:xfrm>
            <a:off x="3681470" y="0"/>
            <a:ext cx="8231856" cy="4563848"/>
          </a:xfrm>
          <a:prstGeom prst="cloudCallout">
            <a:avLst>
              <a:gd name="adj1" fmla="val -55373"/>
              <a:gd name="adj2" fmla="val 67917"/>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a:latin typeface="Times New Roman" panose="02020603050405020304" pitchFamily="18" charset="0"/>
                <a:ea typeface="Times New Roman" panose="02020603050405020304" pitchFamily="18" charset="0"/>
              </a:rPr>
              <a:t>	</a:t>
            </a:r>
            <a:r>
              <a:rPr lang="vi-VN" sz="3200" i="1" smtClean="0">
                <a:latin typeface="Times New Roman" panose="02020603050405020304" pitchFamily="18" charset="0"/>
                <a:ea typeface="Times New Roman" panose="02020603050405020304" pitchFamily="18" charset="0"/>
              </a:rPr>
              <a:t>Việc </a:t>
            </a:r>
            <a:r>
              <a:rPr lang="vi-VN" sz="3200" i="1">
                <a:latin typeface="Times New Roman" panose="02020603050405020304" pitchFamily="18" charset="0"/>
                <a:ea typeface="Times New Roman" panose="02020603050405020304" pitchFamily="18" charset="0"/>
              </a:rPr>
              <a:t>sắp xếp cốt truyện theo trình tự nhân quả giúp cốt truyện phát triển, tạo tình huống để tính cách nhân vật được bộc lộ và từ đó truyền tải nội dung, thông điệp của tác phẩm </a:t>
            </a:r>
            <a:endParaRPr lang="en-US" sz="3200"/>
          </a:p>
        </p:txBody>
      </p:sp>
    </p:spTree>
    <p:extLst>
      <p:ext uri="{BB962C8B-B14F-4D97-AF65-F5344CB8AC3E}">
        <p14:creationId xmlns:p14="http://schemas.microsoft.com/office/powerpoint/2010/main" val="3798568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105483" y="1018903"/>
            <a:ext cx="6283030" cy="5381896"/>
          </a:xfrm>
          <a:prstGeom prst="rect">
            <a:avLst/>
          </a:prstGeom>
          <a:noFill/>
          <a:ln w="9525">
            <a:noFill/>
          </a:ln>
        </p:spPr>
      </p:pic>
      <p:sp>
        <p:nvSpPr>
          <p:cNvPr id="3" name="Title 1">
            <a:extLst>
              <a:ext uri="{FF2B5EF4-FFF2-40B4-BE49-F238E27FC236}">
                <a16:creationId xmlns:a16="http://schemas.microsoft.com/office/drawing/2014/main" id="{F31CF4D6-F9CB-3F4D-899C-3CC56AFC72D0}"/>
              </a:ext>
            </a:extLst>
          </p:cNvPr>
          <p:cNvSpPr txBox="1">
            <a:spLocks/>
          </p:cNvSpPr>
          <p:nvPr/>
        </p:nvSpPr>
        <p:spPr>
          <a:xfrm>
            <a:off x="522515" y="1895929"/>
            <a:ext cx="4454433" cy="216620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smtClean="0">
                <a:solidFill>
                  <a:srgbClr val="FFFFFF"/>
                </a:solidFill>
                <a:latin typeface="Times New Roman" panose="02020603050405020304" pitchFamily="18" charset="0"/>
                <a:cs typeface="Times New Roman" panose="02020603050405020304" pitchFamily="18" charset="0"/>
              </a:rPr>
              <a:t>CÙNG NHAU XEM CÁC HÌNH ẢNH SAU</a:t>
            </a:r>
            <a:endParaRPr lang="en-US" sz="40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652063"/>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2467" y="0"/>
            <a:ext cx="4894610"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just">
              <a:lnSpc>
                <a:spcPct val="150000"/>
              </a:lnSpc>
            </a:pPr>
            <a:r>
              <a:rPr lang="en-US" sz="4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4340" y="1118131"/>
            <a:ext cx="4445448" cy="830997"/>
          </a:xfrm>
          <a:prstGeom prst="rect">
            <a:avLst/>
          </a:prstGeom>
        </p:spPr>
        <p:txBody>
          <a:bodyPr wrap="none">
            <a:spAutoFit/>
          </a:bodyPr>
          <a:lstStyle/>
          <a:p>
            <a:pPr algn="just">
              <a:lnSpc>
                <a:spcPct val="150000"/>
              </a:lnSpc>
            </a:pPr>
            <a:r>
              <a:rPr 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Nhân vật Sơn và Lan</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8" y="1949128"/>
            <a:ext cx="5714320" cy="3853407"/>
          </a:xfrm>
          <a:prstGeom prst="rect">
            <a:avLst/>
          </a:prstGeom>
        </p:spPr>
      </p:pic>
    </p:spTree>
    <p:extLst>
      <p:ext uri="{BB962C8B-B14F-4D97-AF65-F5344CB8AC3E}">
        <p14:creationId xmlns:p14="http://schemas.microsoft.com/office/powerpoint/2010/main" val="24279072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110308" y="0"/>
            <a:ext cx="6284686" cy="6740307"/>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bây giờ mới chợt nhớ ra nhà cái Hiên rất nghèo, chỉ có nghề đi mò cua bắt ốc thì còn lấy đâu ra tiền mà mua sắm cho con nữa. Sơn thấy động lòng thương, cũng như ban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đã thương nhớ đến em Duyên ngày trước vẫn chơi cùng với Hiên, đùa nghịch ở vườn nhà. Một ý nghĩ tốt bỗng dưng thoáng qua trong trí…</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Gạch chân những từ ngữ thể hiện ý nghĩ, cảm xúc của nhân vật Sơn</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 Qua những từ ngữ đó, em cảm nhận được điều gì ở nhân vật này</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7850777" y="125136"/>
            <a:ext cx="3029932"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PHIẾU HỌC TẬP</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735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0" y="935033"/>
            <a:ext cx="6284686" cy="4457952"/>
          </a:xfrm>
          <a:prstGeom prst="rect">
            <a:avLst/>
          </a:prstGeom>
        </p:spPr>
        <p:txBody>
          <a:bodyPr wrap="square">
            <a:spAutoFit/>
          </a:bodyPr>
          <a:lstStyle/>
          <a:p>
            <a:pPr algn="just">
              <a:lnSpc>
                <a:spcPct val="150000"/>
              </a:lnSpc>
            </a:pPr>
            <a:r>
              <a:rPr lang="en-US" sz="24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bây giờ mới chợt nhớ ra </a:t>
            </a:r>
            <a:r>
              <a:rPr lang="en-US" sz="2400" b="1" i="1" u="sng"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 cái Hiên rất nghèo</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chỉ có nghề đi mò cua bắt ốc thì còn </a:t>
            </a:r>
            <a:r>
              <a:rPr lang="en-US" sz="2400" b="1" i="1" u="sng"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lấy đâu ra tiền mà mua sắm cho con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nữa. Sơn thấy động lòng thương, cũng như ban </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 </a:t>
            </a: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Sơn đã thương nhớ đến em Duyên ngày trước vẫn chơi cùng với Hiên, đùa nghịch ở vườn nhà. Một ý nghĩ tốt bỗng dưng thoáng qua trong trí</a:t>
            </a:r>
            <a:r>
              <a:rPr lang="en-US" sz="24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7850777" y="125136"/>
            <a:ext cx="3029932"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PHIẾU HỌC TẬP</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19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stretch>
            <a:fillRect/>
          </a:stretch>
        </p:blipFill>
        <p:spPr>
          <a:xfrm>
            <a:off x="2011680" y="1200329"/>
            <a:ext cx="8438606" cy="5762174"/>
          </a:xfrm>
          <a:prstGeom prst="rect">
            <a:avLst/>
          </a:prstGeom>
        </p:spPr>
      </p:pic>
      <p:sp>
        <p:nvSpPr>
          <p:cNvPr id="7" name="Rectangle 6"/>
          <p:cNvSpPr/>
          <p:nvPr/>
        </p:nvSpPr>
        <p:spPr>
          <a:xfrm>
            <a:off x="1162594" y="0"/>
            <a:ext cx="10110652"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a:latin typeface="Times New Roman" panose="02020603050405020304" pitchFamily="18" charset="0"/>
                <a:ea typeface="Calibri" panose="020F0502020204030204" pitchFamily="34" charset="0"/>
                <a:cs typeface="Times New Roman" panose="02020603050405020304" pitchFamily="18" charset="0"/>
              </a:rPr>
              <a:t>PHT SỐ 2</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ea typeface="Calibri" panose="020F0502020204030204" pitchFamily="34" charset="0"/>
                <a:cs typeface="Times New Roman" panose="02020603050405020304" pitchFamily="18" charset="0"/>
              </a:rPr>
              <a:t>Trong truyện, nhân vật Sơn và Lan có hai hành động đối lập, em hãy cho biết đó là hành động nào và hoàn thiện PHT sau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326932"/>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nghĩ, cảm xúc</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Chợt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ộng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4" y="3468188"/>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 thương</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Ý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tốt bỗng thoáng qua</a:t>
            </a:r>
          </a:p>
        </p:txBody>
      </p:sp>
      <p:sp>
        <p:nvSpPr>
          <p:cNvPr id="23" name="Right Brace 22"/>
          <p:cNvSpPr/>
          <p:nvPr/>
        </p:nvSpPr>
        <p:spPr>
          <a:xfrm>
            <a:off x="7733211" y="796833"/>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8614954" y="1260566"/>
            <a:ext cx="3069771" cy="387966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MS Mincho"/>
                <a:cs typeface="Times New Roman" panose="02020603050405020304" pitchFamily="18" charset="0"/>
              </a:rPr>
              <a:t> Sơn là cậu bé sống tình cảm, giàu  lòng trắc ẩn, biết quan tâm và yêu thương người thân, bạn bè</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723257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0"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động</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áo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Đòi lại áo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7609113" y="1397844"/>
            <a:ext cx="4080273" cy="3285188"/>
          </a:xfrm>
          <a:prstGeom prst="rect">
            <a:avLst/>
          </a:prstGeom>
        </p:spPr>
      </p:pic>
    </p:spTree>
    <p:extLst>
      <p:ext uri="{BB962C8B-B14F-4D97-AF65-F5344CB8AC3E}">
        <p14:creationId xmlns:p14="http://schemas.microsoft.com/office/powerpoint/2010/main" val="78395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áo cho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543741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Sơn sợ mẹ mắng vì đã tự ý cho Hiên chiếc áo bông cũ</a:t>
            </a: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601391" y="2207622"/>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 khi được quan tâm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476103" cy="171776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632416" y="4382588"/>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Chia </a:t>
            </a:r>
            <a:r>
              <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 từ bạn </a:t>
            </a: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bè.</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5280" y="1329160"/>
            <a:ext cx="4026049" cy="3585724"/>
          </a:xfrm>
          <a:prstGeom prst="rect">
            <a:avLst/>
          </a:prstGeom>
          <a:ln>
            <a:noFill/>
          </a:ln>
          <a:effectLst>
            <a:softEdge rad="112500"/>
          </a:effectLst>
        </p:spPr>
      </p:pic>
    </p:spTree>
    <p:extLst>
      <p:ext uri="{BB962C8B-B14F-4D97-AF65-F5344CB8AC3E}">
        <p14:creationId xmlns:p14="http://schemas.microsoft.com/office/powerpoint/2010/main" val="1333574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47" y="0"/>
            <a:ext cx="5514651" cy="90505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Nhân vật Sơn và Lan:</a:t>
            </a:r>
          </a:p>
        </p:txBody>
      </p:sp>
      <p:sp>
        <p:nvSpPr>
          <p:cNvPr id="5" name="Rectangle 4"/>
          <p:cNvSpPr/>
          <p:nvPr/>
        </p:nvSpPr>
        <p:spPr>
          <a:xfrm>
            <a:off x="394340" y="1163916"/>
            <a:ext cx="2576346" cy="74283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Hành </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endParaRPr kumimoji="0" lang="en-US" sz="32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2" name="Rectangle 1"/>
          <p:cNvSpPr/>
          <p:nvPr/>
        </p:nvSpPr>
        <p:spPr>
          <a:xfrm>
            <a:off x="394340" y="2055001"/>
            <a:ext cx="4962737"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80095" y="2653095"/>
            <a:ext cx="5638800"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sym typeface="Wingdings" panose="05000000000000000000" pitchFamily="2" charset="2"/>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280095" y="3960632"/>
            <a:ext cx="5638800"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sym typeface="Wingdings" panose="05000000000000000000" pitchFamily="2" charset="2"/>
              </a:rPr>
              <a:t>+ Hành động đó không làm em giảm bớt thiện cảm với nhân vật Sơn vì nhà văn đã miêu tả đúng với đặc điểm của một em nhỏ ngây thơ là sợ bị mẹ mắng và có lẽ lúc đó em mới hiểu mẹ rất quý chiếc áo bông ấy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1253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3"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 đòi lại áo</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43063" y="461917"/>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 bé Hiên cảm thấy vui</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986246"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18966" y="4060609"/>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it-IT"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làm giảm bớt thiện cảm</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42" y="114901"/>
            <a:ext cx="2380129" cy="2119817"/>
          </a:xfrm>
          <a:prstGeom prst="rect">
            <a:avLst/>
          </a:prstGeom>
          <a:ln>
            <a:noFill/>
          </a:ln>
          <a:effectLst>
            <a:softEdge rad="112500"/>
          </a:effectLst>
        </p:spPr>
      </p:pic>
      <p:cxnSp>
        <p:nvCxnSpPr>
          <p:cNvPr id="13" name="Straight Arrow Connector 12"/>
          <p:cNvCxnSpPr/>
          <p:nvPr/>
        </p:nvCxnSpPr>
        <p:spPr>
          <a:xfrm flipV="1">
            <a:off x="7225560" y="2978332"/>
            <a:ext cx="862149" cy="1539477"/>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926790" y="1828800"/>
            <a:ext cx="3973474" cy="132031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 đã miêu tả đúng với đặc điểm của một em nhỏ ngây thơ</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19" idx="1"/>
          </p:cNvCxnSpPr>
          <p:nvPr/>
        </p:nvCxnSpPr>
        <p:spPr>
          <a:xfrm flipV="1">
            <a:off x="7225560" y="4206725"/>
            <a:ext cx="825326" cy="31108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8050886" y="3546566"/>
            <a:ext cx="3973474" cy="132031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 mẹ mắng</a:t>
            </a:r>
            <a:endParaRPr lang="it-IT"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7225560" y="4493983"/>
            <a:ext cx="825326" cy="117335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50886" y="5007182"/>
            <a:ext cx="3973474" cy="13203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 ra mẹ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 quý chiếc áo bông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ấy.</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278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16" grpId="0" animBg="1"/>
      <p:bldP spid="19"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164686" y="434342"/>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 áo cho Hiên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Đòi lại áo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4362500" y="1875500"/>
            <a:ext cx="2832769" cy="2280774"/>
          </a:xfrm>
          <a:prstGeom prst="rect">
            <a:avLst/>
          </a:prstGeom>
        </p:spPr>
      </p:pic>
      <p:sp>
        <p:nvSpPr>
          <p:cNvPr id="5" name="Right Brace 4"/>
          <p:cNvSpPr/>
          <p:nvPr/>
        </p:nvSpPr>
        <p:spPr>
          <a:xfrm>
            <a:off x="7720149" y="573132"/>
            <a:ext cx="849086" cy="4885509"/>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8956955" y="1324244"/>
            <a:ext cx="3050176" cy="381598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 chị em Sơn là những đứa trẻ nhân hậu, có lòng thương người, biết đồng cảm, chia sẻ với người khác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593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6400800" cy="3853542"/>
          </a:xfrm>
          <a:prstGeom prst="rect">
            <a:avLst/>
          </a:prstGeom>
        </p:spPr>
      </p:pic>
      <p:pic>
        <p:nvPicPr>
          <p:cNvPr id="6" name="Picture 5"/>
          <p:cNvPicPr>
            <a:picLocks noChangeAspect="1"/>
          </p:cNvPicPr>
          <p:nvPr/>
        </p:nvPicPr>
        <p:blipFill>
          <a:blip r:embed="rId3"/>
          <a:stretch>
            <a:fillRect/>
          </a:stretch>
        </p:blipFill>
        <p:spPr>
          <a:xfrm>
            <a:off x="6400800" y="1"/>
            <a:ext cx="5791201" cy="3853542"/>
          </a:xfrm>
          <a:prstGeom prst="rect">
            <a:avLst/>
          </a:prstGeom>
        </p:spPr>
      </p:pic>
      <p:pic>
        <p:nvPicPr>
          <p:cNvPr id="7" name="Picture 6"/>
          <p:cNvPicPr>
            <a:picLocks noChangeAspect="1"/>
          </p:cNvPicPr>
          <p:nvPr/>
        </p:nvPicPr>
        <p:blipFill>
          <a:blip r:embed="rId4"/>
          <a:stretch>
            <a:fillRect/>
          </a:stretch>
        </p:blipFill>
        <p:spPr>
          <a:xfrm>
            <a:off x="0" y="3853543"/>
            <a:ext cx="6400800" cy="3095897"/>
          </a:xfrm>
          <a:prstGeom prst="rect">
            <a:avLst/>
          </a:prstGeom>
        </p:spPr>
      </p:pic>
      <p:pic>
        <p:nvPicPr>
          <p:cNvPr id="8" name="Picture 7"/>
          <p:cNvPicPr>
            <a:picLocks noChangeAspect="1"/>
          </p:cNvPicPr>
          <p:nvPr/>
        </p:nvPicPr>
        <p:blipFill>
          <a:blip r:embed="rId5"/>
          <a:stretch>
            <a:fillRect/>
          </a:stretch>
        </p:blipFill>
        <p:spPr>
          <a:xfrm>
            <a:off x="6400800" y="3853543"/>
            <a:ext cx="5791200" cy="3004457"/>
          </a:xfrm>
          <a:prstGeom prst="rect">
            <a:avLst/>
          </a:prstGeom>
        </p:spPr>
      </p:pic>
      <p:sp>
        <p:nvSpPr>
          <p:cNvPr id="9" name="Cloud Callout 8"/>
          <p:cNvSpPr/>
          <p:nvPr/>
        </p:nvSpPr>
        <p:spPr>
          <a:xfrm>
            <a:off x="4362994" y="287384"/>
            <a:ext cx="5852160" cy="3696788"/>
          </a:xfrm>
          <a:prstGeom prst="cloudCallout">
            <a:avLst>
              <a:gd name="adj1" fmla="val -65620"/>
              <a:gd name="adj2" fmla="val 63671"/>
            </a:avLst>
          </a:prstGeom>
          <a:ln w="57150">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smtClean="0">
                <a:latin typeface="Times New Roman" panose="02020603050405020304" pitchFamily="18" charset="0"/>
                <a:cs typeface="Times New Roman" panose="02020603050405020304" pitchFamily="18" charset="0"/>
              </a:rPr>
              <a:t>	Em có biết những ảnh ảnh này ở đâu không? Em có cảm xúc, suy nghĩ gì sau khi xem các hình ảnh đó?</a:t>
            </a:r>
            <a:endParaRPr lang="en-US" sz="3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15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082" y="0"/>
            <a:ext cx="5865708"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 vật hai người mẹ </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26" y="3004593"/>
            <a:ext cx="5714320" cy="3853407"/>
          </a:xfrm>
          <a:prstGeom prst="rect">
            <a:avLst/>
          </a:prstGeom>
        </p:spPr>
      </p:pic>
      <p:pic>
        <p:nvPicPr>
          <p:cNvPr id="2" name="Picture 1"/>
          <p:cNvPicPr>
            <a:picLocks noChangeAspect="1"/>
          </p:cNvPicPr>
          <p:nvPr/>
        </p:nvPicPr>
        <p:blipFill>
          <a:blip r:embed="rId4"/>
          <a:stretch>
            <a:fillRect/>
          </a:stretch>
        </p:blipFill>
        <p:spPr>
          <a:xfrm>
            <a:off x="0" y="3409447"/>
            <a:ext cx="3362632" cy="2711134"/>
          </a:xfrm>
          <a:prstGeom prst="rect">
            <a:avLst/>
          </a:prstGeom>
        </p:spPr>
      </p:pic>
      <p:pic>
        <p:nvPicPr>
          <p:cNvPr id="3" name="Picture 2"/>
          <p:cNvPicPr>
            <a:picLocks noChangeAspect="1"/>
          </p:cNvPicPr>
          <p:nvPr/>
        </p:nvPicPr>
        <p:blipFill>
          <a:blip r:embed="rId5"/>
          <a:stretch>
            <a:fillRect/>
          </a:stretch>
        </p:blipFill>
        <p:spPr>
          <a:xfrm>
            <a:off x="2909772" y="1989811"/>
            <a:ext cx="2956816" cy="2225233"/>
          </a:xfrm>
          <a:prstGeom prst="rect">
            <a:avLst/>
          </a:prstGeom>
        </p:spPr>
      </p:pic>
    </p:spTree>
    <p:extLst>
      <p:ext uri="{BB962C8B-B14F-4D97-AF65-F5344CB8AC3E}">
        <p14:creationId xmlns:p14="http://schemas.microsoft.com/office/powerpoint/2010/main" val="5084415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1999" cy="6981370"/>
          </a:xfrm>
          <a:prstGeom prst="rect">
            <a:avLst/>
          </a:prstGeom>
        </p:spPr>
      </p:pic>
    </p:spTree>
    <p:extLst>
      <p:ext uri="{BB962C8B-B14F-4D97-AF65-F5344CB8AC3E}">
        <p14:creationId xmlns:p14="http://schemas.microsoft.com/office/powerpoint/2010/main" val="663818030"/>
      </p:ext>
    </p:extLst>
  </p:cSld>
  <p:clrMapOvr>
    <a:masterClrMapping/>
  </p:clrMapOvr>
  <p:transition spd="slow">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8785" y="84274"/>
            <a:ext cx="3361818"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a:t>
            </a:r>
            <a:r>
              <a:rPr kumimoji="0" lang="en-US" sz="4000" b="1"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Hiên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26" y="3004593"/>
            <a:ext cx="5714320" cy="3853407"/>
          </a:xfrm>
          <a:prstGeom prst="rect">
            <a:avLst/>
          </a:prstGeom>
        </p:spPr>
      </p:pic>
      <p:pic>
        <p:nvPicPr>
          <p:cNvPr id="2" name="Picture 1"/>
          <p:cNvPicPr>
            <a:picLocks noChangeAspect="1"/>
          </p:cNvPicPr>
          <p:nvPr/>
        </p:nvPicPr>
        <p:blipFill>
          <a:blip r:embed="rId4"/>
          <a:stretch>
            <a:fillRect/>
          </a:stretch>
        </p:blipFill>
        <p:spPr>
          <a:xfrm>
            <a:off x="1162594" y="2442795"/>
            <a:ext cx="3362632" cy="2711134"/>
          </a:xfrm>
          <a:prstGeom prst="rect">
            <a:avLst/>
          </a:prstGeom>
        </p:spPr>
      </p:pic>
    </p:spTree>
    <p:extLst>
      <p:ext uri="{BB962C8B-B14F-4D97-AF65-F5344CB8AC3E}">
        <p14:creationId xmlns:p14="http://schemas.microsoft.com/office/powerpoint/2010/main" val="2206592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 của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 mẹ nghèo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367161" y="3828386"/>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Chỉ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nghề đi mò cua bắt ốc</a:t>
            </a:r>
          </a:p>
        </p:txBody>
      </p:sp>
      <p:sp>
        <p:nvSpPr>
          <p:cNvPr id="23" name="Right Brace 22"/>
          <p:cNvSpPr/>
          <p:nvPr/>
        </p:nvSpPr>
        <p:spPr>
          <a:xfrm>
            <a:off x="7764236" y="490826"/>
            <a:ext cx="757645" cy="4251960"/>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614954" y="1711233"/>
            <a:ext cx="2231382" cy="27441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kern="100">
                <a:solidFill>
                  <a:prstClr val="black"/>
                </a:solidFill>
                <a:latin typeface="Times New Roman" panose="02020603050405020304" pitchFamily="18" charset="0"/>
                <a:ea typeface="MS Mincho"/>
                <a:cs typeface="Times New Roman" panose="02020603050405020304" pitchFamily="18" charset="0"/>
              </a:rPr>
              <a:t> không đủ tiền để may áo cho con</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4649864" y="1461553"/>
            <a:ext cx="2950720" cy="2085013"/>
          </a:xfrm>
          <a:prstGeom prst="rect">
            <a:avLst/>
          </a:prstGeom>
        </p:spPr>
      </p:pic>
    </p:spTree>
    <p:extLst>
      <p:ext uri="{BB962C8B-B14F-4D97-AF65-F5344CB8AC3E}">
        <p14:creationId xmlns:p14="http://schemas.microsoft.com/office/powerpoint/2010/main" val="1044607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 ứng xử</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0956" y="1"/>
            <a:ext cx="4847952" cy="1528356"/>
          </a:xfrm>
          <a:prstGeom prst="roundRect">
            <a:avLst>
              <a:gd name="adj" fmla="val 9908"/>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 động:Khi biết con được nhận áo từ chị em Sơn, người mẹ đã mang đến trả </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2010960"/>
            <a:ext cx="4558937" cy="1448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nói:“Tôi biết cậu ở đây đùa, nên tôi phải vội vàng đem lại đây trả mợ” </a:t>
            </a:r>
          </a:p>
          <a:p>
            <a:pPr lvl="0" algn="just">
              <a:defRPr/>
            </a:pP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a:endCxn id="17" idx="1"/>
          </p:cNvCxnSpPr>
          <p:nvPr/>
        </p:nvCxnSpPr>
        <p:spPr>
          <a:xfrm>
            <a:off x="3154680" y="2978332"/>
            <a:ext cx="1632857" cy="2379735"/>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87537" y="4615780"/>
            <a:ext cx="4441371" cy="148457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Xưng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hô:“tôi”- “cậu”- “mợ”, “bẩm”, “nhà cháu” </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9307284" y="509452"/>
            <a:ext cx="757645" cy="5205548"/>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9986553" y="1946367"/>
            <a:ext cx="2168433"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kern="100">
                <a:solidFill>
                  <a:prstClr val="black"/>
                </a:solidFill>
                <a:latin typeface="Times New Roman" panose="02020603050405020304" pitchFamily="18" charset="0"/>
                <a:ea typeface="MS Mincho"/>
                <a:cs typeface="Times New Roman" panose="02020603050405020304" pitchFamily="18" charset="0"/>
              </a:rPr>
              <a:t> Là người mẹ nghèo nhưng khéo léo, có lòng tự trọng, dạy con phải biết “đói cho sạch, rách cho thơm”, và biết tôn trọng người khác</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109512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 của Hiên</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4810397"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người mẹ nghèo nhưng khéo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léo</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3"/>
            <a:ext cx="4754880" cy="150875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 tự trọng, dạy con phải biết “đói cho sạch, rách cho thơm”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a:endCxn id="17" idx="1"/>
          </p:cNvCxnSpPr>
          <p:nvPr/>
        </p:nvCxnSpPr>
        <p:spPr>
          <a:xfrm>
            <a:off x="3161212" y="3017522"/>
            <a:ext cx="1796144" cy="213577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957356" y="4696098"/>
            <a:ext cx="435646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 tôn trọng người khác</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6" name="Picture 15"/>
          <p:cNvPicPr>
            <a:picLocks noChangeAspect="1"/>
          </p:cNvPicPr>
          <p:nvPr/>
        </p:nvPicPr>
        <p:blipFill>
          <a:blip r:embed="rId3"/>
          <a:stretch>
            <a:fillRect/>
          </a:stretch>
        </p:blipFill>
        <p:spPr>
          <a:xfrm>
            <a:off x="209006" y="209004"/>
            <a:ext cx="3361781" cy="1949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2601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0069" y="0"/>
            <a:ext cx="3161443"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 của Sơn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pic>
        <p:nvPicPr>
          <p:cNvPr id="5" name="Picture 4"/>
          <p:cNvPicPr>
            <a:picLocks noChangeAspect="1"/>
          </p:cNvPicPr>
          <p:nvPr/>
        </p:nvPicPr>
        <p:blipFill>
          <a:blip r:embed="rId4"/>
          <a:stretch>
            <a:fillRect/>
          </a:stretch>
        </p:blipFill>
        <p:spPr>
          <a:xfrm>
            <a:off x="583475" y="1442221"/>
            <a:ext cx="5307874" cy="3120964"/>
          </a:xfrm>
          <a:prstGeom prst="rect">
            <a:avLst/>
          </a:prstGeom>
        </p:spPr>
      </p:pic>
    </p:spTree>
    <p:extLst>
      <p:ext uri="{BB962C8B-B14F-4D97-AF65-F5344CB8AC3E}">
        <p14:creationId xmlns:p14="http://schemas.microsoft.com/office/powerpoint/2010/main" val="21848803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 của Sơn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0152" y="445771"/>
            <a:ext cx="316774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phụ nữ giàu </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huộc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ầng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trung lưu</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6536859" y="1460890"/>
            <a:ext cx="5310076" cy="3121423"/>
          </a:xfrm>
          <a:prstGeom prst="rect">
            <a:avLst/>
          </a:prstGeom>
        </p:spPr>
      </p:pic>
    </p:spTree>
    <p:extLst>
      <p:ext uri="{BB962C8B-B14F-4D97-AF65-F5344CB8AC3E}">
        <p14:creationId xmlns:p14="http://schemas.microsoft.com/office/powerpoint/2010/main" val="155366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 cư xử</a:t>
            </a: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0152" y="445771"/>
            <a:ext cx="316774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mẹ con Hiên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683032"/>
            <a:ext cx="305017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 con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6536859" y="1460890"/>
            <a:ext cx="5310076" cy="3121423"/>
          </a:xfrm>
          <a:prstGeom prst="rect">
            <a:avLst/>
          </a:prstGeom>
        </p:spPr>
      </p:pic>
    </p:spTree>
    <p:extLst>
      <p:ext uri="{BB962C8B-B14F-4D97-AF65-F5344CB8AC3E}">
        <p14:creationId xmlns:p14="http://schemas.microsoft.com/office/powerpoint/2010/main" val="3789185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mẹ con Hiên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5"/>
            <a:ext cx="3167743" cy="160020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hề chửi bới, trách móc mà hỏi han hoàn cảnh; </a:t>
            </a:r>
          </a:p>
        </p:txBody>
      </p:sp>
      <p:cxnSp>
        <p:nvCxnSpPr>
          <p:cNvPr id="8" name="Straight Arrow Connector 7"/>
          <p:cNvCxnSpPr>
            <a:stCxn id="2" idx="3"/>
            <a:endCxn id="11" idx="1"/>
          </p:cNvCxnSpPr>
          <p:nvPr/>
        </p:nvCxnSpPr>
        <p:spPr>
          <a:xfrm>
            <a:off x="3161212" y="2978332"/>
            <a:ext cx="1430382" cy="1698172"/>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91594" y="3853543"/>
            <a:ext cx="3056709" cy="164592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 vay 5 đồng để mẹ Hiên may áo cho con.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96161" y="473530"/>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701664" y="636816"/>
            <a:ext cx="3115492"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 Cách cư xử nhân hậu, tế nhị của một người mẹ có điều kiện sống khá giả hơn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
        <p:nvSpPr>
          <p:cNvPr id="15" name="Rounded Rectangle 14"/>
          <p:cNvSpPr/>
          <p:nvPr/>
        </p:nvSpPr>
        <p:spPr>
          <a:xfrm>
            <a:off x="8701664" y="3435532"/>
            <a:ext cx="3115492" cy="30763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Có lẽ chiếc áo là kỉ vật thiêng liêng, gắn liền với đứa con đã mất nên chị không muốn cho chiếc áo này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13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23" grpId="0" animBg="1"/>
      <p:bldP spid="2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8000" b="1" i="0" u="none" strike="noStrike" kern="1200" cap="none" spc="0" normalizeH="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THÀNH KIẾN THỨC</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7341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 các con</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4220" y="160023"/>
            <a:ext cx="3399609" cy="203127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Nhắc nhở các con không nên tự tiện lấy áo đem cho người khác mà phải xin phép mẹ</a:t>
            </a: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58937" y="4008360"/>
            <a:ext cx="3050176" cy="17569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ui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các con biết chia sẻ, giúp đỡ người khác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33211" y="796833"/>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902337" y="1946367"/>
            <a:ext cx="2514600" cy="26191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 Cách cư xử vừa nghiêm khắc, vừa yêu thương</a:t>
            </a:r>
            <a:r>
              <a:rPr lang="en-US"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a:t>
            </a:r>
            <a:endPar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375985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23"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 cư </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xử</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người mẹ</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386140" y="196912"/>
            <a:ext cx="3620777" cy="14121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ách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 xử đẹp của hai bà mẹ thuộc hai giai cấp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a:off x="3161212" y="3001192"/>
            <a:ext cx="1397725" cy="142285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409899" y="4195942"/>
            <a:ext cx="333874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ều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mang đầy giá trị đạo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3" name="Picture 2"/>
          <p:cNvPicPr>
            <a:picLocks noChangeAspect="1"/>
          </p:cNvPicPr>
          <p:nvPr/>
        </p:nvPicPr>
        <p:blipFill>
          <a:blip r:embed="rId3"/>
          <a:stretch>
            <a:fillRect/>
          </a:stretch>
        </p:blipFill>
        <p:spPr>
          <a:xfrm>
            <a:off x="382076" y="164853"/>
            <a:ext cx="2655038" cy="2069865"/>
          </a:xfrm>
          <a:prstGeom prst="rect">
            <a:avLst/>
          </a:prstGeom>
        </p:spPr>
      </p:pic>
      <p:sp>
        <p:nvSpPr>
          <p:cNvPr id="5" name="Right Brace 4"/>
          <p:cNvSpPr/>
          <p:nvPr/>
        </p:nvSpPr>
        <p:spPr>
          <a:xfrm>
            <a:off x="7927689" y="381588"/>
            <a:ext cx="694131" cy="4728754"/>
          </a:xfrm>
          <a:prstGeom prst="rightBrace">
            <a:avLst>
              <a:gd name="adj1" fmla="val 8333"/>
              <a:gd name="adj2" fmla="val 51105"/>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9097560" y="1570244"/>
            <a:ext cx="2644919" cy="308289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kern="100" smtClean="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Cách </a:t>
            </a:r>
            <a:r>
              <a:rPr lang="vi-VN" sz="2800" b="1" kern="1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ứng xử đẹp ấy chính nhờ vào tấm lòng của những em bé.</a:t>
            </a:r>
            <a:endPar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649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0" grpId="0" animBg="1"/>
      <p:bldP spid="5"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907" y="0"/>
            <a:ext cx="5705729"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gn="just">
              <a:lnSpc>
                <a:spcPct val="150000"/>
              </a:lnSpc>
              <a:defRPr/>
            </a:pP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Tìm hiểu đề tài, chủ </a:t>
            </a:r>
            <a:r>
              <a:rPr lang="en-US"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Cloud Callout 4"/>
          <p:cNvSpPr/>
          <p:nvPr/>
        </p:nvSpPr>
        <p:spPr>
          <a:xfrm>
            <a:off x="2358609" y="1143351"/>
            <a:ext cx="4715693" cy="2769325"/>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a:latin typeface="Times New Roman" panose="02020603050405020304" pitchFamily="18" charset="0"/>
                <a:ea typeface="Times New Roman" panose="02020603050405020304" pitchFamily="18" charset="0"/>
              </a:rPr>
              <a:t>Em hãy nhắc lại khái niệm đề tài và chủ đề?</a:t>
            </a:r>
            <a:endParaRPr lang="en-US" sz="3200"/>
          </a:p>
        </p:txBody>
      </p:sp>
      <p:sp>
        <p:nvSpPr>
          <p:cNvPr id="7" name="Cloud Callout 6"/>
          <p:cNvSpPr/>
          <p:nvPr/>
        </p:nvSpPr>
        <p:spPr>
          <a:xfrm>
            <a:off x="2528426" y="1812958"/>
            <a:ext cx="4715693" cy="2769325"/>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smtClean="0">
                <a:latin typeface="Times New Roman" panose="02020603050405020304" pitchFamily="18" charset="0"/>
                <a:ea typeface="Times New Roman" panose="02020603050405020304" pitchFamily="18" charset="0"/>
              </a:rPr>
              <a:t>Theo </a:t>
            </a:r>
            <a:r>
              <a:rPr lang="vi-VN" sz="3200" i="1">
                <a:latin typeface="Times New Roman" panose="02020603050405020304" pitchFamily="18" charset="0"/>
                <a:ea typeface="Times New Roman" panose="02020603050405020304" pitchFamily="18" charset="0"/>
              </a:rPr>
              <a:t>em, truyện Gió lạnh đầu mùa viết về đề tài nào?</a:t>
            </a:r>
            <a:endParaRPr lang="en-US" sz="3200"/>
          </a:p>
        </p:txBody>
      </p:sp>
    </p:spTree>
    <p:extLst>
      <p:ext uri="{BB962C8B-B14F-4D97-AF65-F5344CB8AC3E}">
        <p14:creationId xmlns:p14="http://schemas.microsoft.com/office/powerpoint/2010/main" val="790913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 tài</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167743"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056709"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ối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quan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5" y="3560596"/>
            <a:ext cx="3069771"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 xử</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720149" y="310244"/>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8477795" y="1440182"/>
            <a:ext cx="2410096" cy="26191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iữa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người với nhau</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219933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 đề</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346166"/>
            <a:ext cx="3464922"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hể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 tình yêu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796144"/>
            <a:ext cx="3393077"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 thông, chia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55672" y="3828385"/>
            <a:ext cx="3396342" cy="15502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iúp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đỡ lẫn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ight Brace 22"/>
          <p:cNvSpPr/>
          <p:nvPr/>
        </p:nvSpPr>
        <p:spPr>
          <a:xfrm>
            <a:off x="7968342" y="349432"/>
            <a:ext cx="757645" cy="4800599"/>
          </a:xfrm>
          <a:prstGeom prst="rightBrac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Unicode MS"/>
              <a:cs typeface="+mn-cs"/>
            </a:endParaRPr>
          </a:p>
        </p:txBody>
      </p:sp>
      <p:sp>
        <p:nvSpPr>
          <p:cNvPr id="24" name="Rounded Rectangle 23"/>
          <p:cNvSpPr/>
          <p:nvPr/>
        </p:nvSpPr>
        <p:spPr>
          <a:xfrm>
            <a:off x="9006840" y="1440181"/>
            <a:ext cx="2410096" cy="26191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iữa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 với người trong cuộc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spTree>
    <p:extLst>
      <p:ext uri="{BB962C8B-B14F-4D97-AF65-F5344CB8AC3E}">
        <p14:creationId xmlns:p14="http://schemas.microsoft.com/office/powerpoint/2010/main" val="3874076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3"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0" y="1463040"/>
            <a:ext cx="7837714" cy="5394960"/>
          </a:xfrm>
          <a:prstGeom prst="rect">
            <a:avLst/>
          </a:prstGeom>
        </p:spPr>
      </p:pic>
      <p:sp>
        <p:nvSpPr>
          <p:cNvPr id="5" name="Cloud Callout 4"/>
          <p:cNvSpPr/>
          <p:nvPr/>
        </p:nvSpPr>
        <p:spPr>
          <a:xfrm>
            <a:off x="7053942" y="855548"/>
            <a:ext cx="4611189" cy="3063309"/>
          </a:xfrm>
          <a:prstGeom prst="cloudCallout">
            <a:avLst>
              <a:gd name="adj1" fmla="val -44739"/>
              <a:gd name="adj2" fmla="val 75550"/>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Dựa vào sơ đồ sau, em hãy thử suy nghĩ về câu hỏi đặt ra cho truyện: Ai là điểm tựa tinh thần cho ai? Từ đó hãy xác định chủ đề của văn bản?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439989"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ứng xử của cá </a:t>
            </a:r>
            <a:r>
              <a:rPr kumimoji="0" 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Cloud Callout 4"/>
          <p:cNvSpPr/>
          <p:nvPr/>
        </p:nvSpPr>
        <p:spPr>
          <a:xfrm>
            <a:off x="300446" y="1767576"/>
            <a:ext cx="6139543" cy="3725692"/>
          </a:xfrm>
          <a:prstGeom prst="cloudCallout">
            <a:avLst>
              <a:gd name="adj1" fmla="val 81508"/>
              <a:gd name="adj2" fmla="val 816"/>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Theo em, việc Lan và Sơn giấu mẹ lấy chiếc áo bông của em Duyên đem cho Hiên là đáng khen hay đáng trách? Vì sao?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1827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Đáng khen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64231" y="457202"/>
            <a:ext cx="3804557"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ành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 của hai chị em xuất phát từ lòng trắc ẩn, sự thương cảm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464230" y="3546566"/>
            <a:ext cx="3804557" cy="114953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Hơn nữa chiếc áo cũng không còn dùng đến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14" name="Picture 13"/>
          <p:cNvPicPr>
            <a:picLocks noChangeAspect="1"/>
          </p:cNvPicPr>
          <p:nvPr/>
        </p:nvPicPr>
        <p:blipFill>
          <a:blip r:embed="rId3"/>
          <a:stretch>
            <a:fillRect/>
          </a:stretch>
        </p:blipFill>
        <p:spPr>
          <a:xfrm>
            <a:off x="8777746" y="1522803"/>
            <a:ext cx="2832769" cy="2280774"/>
          </a:xfrm>
          <a:prstGeom prst="rect">
            <a:avLst/>
          </a:prstGeom>
        </p:spPr>
      </p:pic>
    </p:spTree>
    <p:extLst>
      <p:ext uri="{BB962C8B-B14F-4D97-AF65-F5344CB8AC3E}">
        <p14:creationId xmlns:p14="http://schemas.microsoft.com/office/powerpoint/2010/main" val="2691675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Đáng trách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64231" y="457202"/>
            <a:ext cx="3804557"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chị em đã tự tiện lấy kỉ vật của mẹ với bé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464230" y="3546566"/>
            <a:ext cx="3804557" cy="114953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 ý kiến của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pic>
        <p:nvPicPr>
          <p:cNvPr id="8" name="Picture 7"/>
          <p:cNvPicPr>
            <a:picLocks noChangeAspect="1"/>
          </p:cNvPicPr>
          <p:nvPr/>
        </p:nvPicPr>
        <p:blipFill>
          <a:blip r:embed="rId3"/>
          <a:stretch>
            <a:fillRect/>
          </a:stretch>
        </p:blipFill>
        <p:spPr>
          <a:xfrm>
            <a:off x="8751620" y="1946367"/>
            <a:ext cx="2832769" cy="2280774"/>
          </a:xfrm>
          <a:prstGeom prst="rect">
            <a:avLst/>
          </a:prstGeom>
        </p:spPr>
      </p:pic>
    </p:spTree>
    <p:extLst>
      <p:ext uri="{BB962C8B-B14F-4D97-AF65-F5344CB8AC3E}">
        <p14:creationId xmlns:p14="http://schemas.microsoft.com/office/powerpoint/2010/main" val="2273113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439989"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ứng xử của cá nhân:</a:t>
            </a:r>
            <a:endParaRPr kumimoji="0" lang="en-US" sz="40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7" name="Cloud Callout 6"/>
          <p:cNvSpPr/>
          <p:nvPr/>
        </p:nvSpPr>
        <p:spPr>
          <a:xfrm>
            <a:off x="6439989" y="892856"/>
            <a:ext cx="5159828" cy="3188457"/>
          </a:xfrm>
          <a:prstGeom prst="cloudCallout">
            <a:avLst>
              <a:gd name="adj1" fmla="val -50833"/>
              <a:gd name="adj2" fmla="val 95833"/>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Từ cách nghĩ và cách ứng xử của các nhân vật trong văn bản, em rút ra được bài học gì?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165064" y="1323439"/>
            <a:ext cx="532529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Từ cách nghĩ và cách ứng xử của các nhân vật trong văn bản, cần</a:t>
            </a: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0" y="2311598"/>
            <a:ext cx="588549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 Việc tự đưa ra quyết định là cần thiết, tuy nhiên trong một số tình huống cần phải có sự đồng ý của người khác.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0" y="3730117"/>
            <a:ext cx="5264331"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MS Mincho"/>
                <a:cs typeface="Times New Roman" panose="02020603050405020304" pitchFamily="18" charset="0"/>
              </a:rPr>
              <a:t>- Cha mẹ không nên giáo dục bằng đòn roi, bằng những lời chửi mắng mà nên nói chuyện, phân tích để con hiểu được cái đúng, cái </a:t>
            </a: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sai.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0" y="5579523"/>
            <a:ext cx="471569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769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2" grpId="0"/>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091575"/>
            <a:ext cx="7519852" cy="3046988"/>
          </a:xfrm>
          <a:prstGeom prst="rect">
            <a:avLst/>
          </a:prstGeom>
        </p:spPr>
        <p:txBody>
          <a:bodyPr wrap="square">
            <a:spAutoFit/>
          </a:bodyPr>
          <a:lstStyle/>
          <a:p>
            <a:pPr lvl="0" algn="ctr">
              <a:lnSpc>
                <a:spcPct val="120000"/>
              </a:lnSpc>
              <a:defRPr/>
            </a:pPr>
            <a:r>
              <a:rPr lang="en-US" altLang="zh-CN" sz="8000" b="1">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I. Trải nghiệm cùng văn </a:t>
            </a: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bản</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40747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học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20" y="0"/>
            <a:ext cx="7488283" cy="12605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Cần biết chia sẻ, cảm thông với những hoàn cảnh khó khăn, bất hạnh trong cuộc sống, không được khinh khi, coi thường, chế nhạo họ.</a:t>
            </a:r>
          </a:p>
        </p:txBody>
      </p:sp>
      <p:cxnSp>
        <p:nvCxnSpPr>
          <p:cNvPr id="8" name="Straight Arrow Connector 7"/>
          <p:cNvCxnSpPr>
            <a:stCxn id="2" idx="3"/>
          </p:cNvCxnSpPr>
          <p:nvPr/>
        </p:nvCxnSpPr>
        <p:spPr>
          <a:xfrm flipV="1">
            <a:off x="3161212" y="2521132"/>
            <a:ext cx="1632856" cy="45720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58937" y="1495700"/>
            <a:ext cx="7432766" cy="121484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 cuộc sống có thể nào cũng phải có lòng tự trọng bởi vì đây là thước đo quan trọng để đánh giá nhân cách con người</a:t>
            </a:r>
          </a:p>
        </p:txBody>
      </p:sp>
      <p:cxnSp>
        <p:nvCxnSpPr>
          <p:cNvPr id="12" name="Straight Arrow Connector 11"/>
          <p:cNvCxnSpPr/>
          <p:nvPr/>
        </p:nvCxnSpPr>
        <p:spPr>
          <a:xfrm>
            <a:off x="3154680" y="2978332"/>
            <a:ext cx="1632857" cy="1136468"/>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45874" y="3093960"/>
            <a:ext cx="7445829" cy="12886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 tự đưa ra quyết định là cần thiết, tuy nhiên trong một số tình huống cần phải có sự đồng ý của người khác. </a:t>
            </a:r>
          </a:p>
        </p:txBody>
      </p:sp>
      <p:cxnSp>
        <p:nvCxnSpPr>
          <p:cNvPr id="18" name="Straight Arrow Connector 17"/>
          <p:cNvCxnSpPr>
            <a:endCxn id="20" idx="1"/>
          </p:cNvCxnSpPr>
          <p:nvPr/>
        </p:nvCxnSpPr>
        <p:spPr>
          <a:xfrm>
            <a:off x="3161212" y="3001192"/>
            <a:ext cx="1397725" cy="2139040"/>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536076" y="4542605"/>
            <a:ext cx="7524206" cy="11952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Cha mẹ không nên giáo dục bằng đòn roi, bằng những lời chửi mắng mà nên nói chuyện, phân tích để con hiểu được cái đúng, cái sai. </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cxnSp>
        <p:nvCxnSpPr>
          <p:cNvPr id="14" name="Straight Arrow Connector 13"/>
          <p:cNvCxnSpPr/>
          <p:nvPr/>
        </p:nvCxnSpPr>
        <p:spPr>
          <a:xfrm>
            <a:off x="3167744" y="3009176"/>
            <a:ext cx="1397725" cy="3339373"/>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519751" y="5992583"/>
            <a:ext cx="7524206" cy="8654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 có tính tọc mạch, mách lẻo.</a:t>
            </a:r>
          </a:p>
          <a:p>
            <a:pPr lvl="0" algn="just">
              <a:defRPr/>
            </a:pPr>
            <a:endPar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591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7" grpId="0" animBg="1"/>
      <p:bldP spid="20"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569660"/>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 Tổng </a:t>
            </a: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kết</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934695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330927" y="3292476"/>
            <a:ext cx="6096000" cy="523220"/>
          </a:xfrm>
          <a:prstGeom prst="rect">
            <a:avLst/>
          </a:prstGeom>
        </p:spPr>
        <p:txBody>
          <a:bodyPr>
            <a:spAutoFit/>
          </a:bodyPr>
          <a:lstStyle/>
          <a:p>
            <a:pPr lvl="0" algn="just">
              <a:defRPr/>
            </a:pPr>
            <a:r>
              <a:rPr lang="en-US" sz="2800" b="1" smtClean="0">
                <a:solidFill>
                  <a:prstClr val="black"/>
                </a:solidFill>
                <a:latin typeface="Times New Roman" panose="02020603050405020304" pitchFamily="18" charset="0"/>
                <a:cs typeface="Times New Roman" panose="02020603050405020304" pitchFamily="18" charset="0"/>
              </a:rPr>
              <a:t>-</a:t>
            </a:r>
            <a:endParaRPr lang="vi-VN" sz="2800" b="1">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0" y="2835276"/>
            <a:ext cx="3161212" cy="914400"/>
          </a:xfrm>
          <a:prstGeom prst="roundRect">
            <a:avLst/>
          </a:prstGeom>
          <a:solidFill>
            <a:srgbClr val="175593">
              <a:lumMod val="60000"/>
              <a:lumOff val="4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28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3161212" y="1228544"/>
            <a:ext cx="1397725" cy="2063934"/>
          </a:xfrm>
          <a:prstGeom prst="straightConnector1">
            <a:avLst/>
          </a:prstGeom>
          <a:noFill/>
          <a:ln w="57150" cap="flat" cmpd="sng" algn="ctr">
            <a:solidFill>
              <a:srgbClr val="EC2B51">
                <a:lumMod val="75000"/>
              </a:srgbClr>
            </a:solidFill>
            <a:prstDash val="lgDash"/>
            <a:miter lim="800000"/>
            <a:tailEnd type="triangle"/>
          </a:ln>
          <a:effectLst/>
        </p:spPr>
      </p:cxnSp>
      <p:sp>
        <p:nvSpPr>
          <p:cNvPr id="8" name="Rounded Rectangle 7"/>
          <p:cNvSpPr/>
          <p:nvPr/>
        </p:nvSpPr>
        <p:spPr>
          <a:xfrm>
            <a:off x="4503419" y="510087"/>
            <a:ext cx="6547757" cy="1332413"/>
          </a:xfrm>
          <a:prstGeom prst="roundRect">
            <a:avLst/>
          </a:prstGeom>
          <a:solidFill>
            <a:srgbClr val="3BB692">
              <a:lumMod val="40000"/>
              <a:lumOff val="6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viết về hành động </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 của hai </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 em Sơn và Lan cho bé Hiên chiếc áo bông cũ – là kỉ vật của gia đình. </a:t>
            </a:r>
          </a:p>
        </p:txBody>
      </p:sp>
      <p:cxnSp>
        <p:nvCxnSpPr>
          <p:cNvPr id="9" name="Straight Arrow Connector 8"/>
          <p:cNvCxnSpPr/>
          <p:nvPr/>
        </p:nvCxnSpPr>
        <p:spPr>
          <a:xfrm>
            <a:off x="3154680" y="3292476"/>
            <a:ext cx="1632857" cy="1136468"/>
          </a:xfrm>
          <a:prstGeom prst="straightConnector1">
            <a:avLst/>
          </a:prstGeom>
          <a:noFill/>
          <a:ln w="57150" cap="flat" cmpd="sng" algn="ctr">
            <a:solidFill>
              <a:srgbClr val="EC2B51">
                <a:lumMod val="75000"/>
              </a:srgbClr>
            </a:solidFill>
            <a:prstDash val="lgDash"/>
            <a:miter lim="800000"/>
            <a:tailEnd type="triangle"/>
          </a:ln>
          <a:effectLst/>
        </p:spPr>
      </p:cxnSp>
      <p:sp>
        <p:nvSpPr>
          <p:cNvPr id="10" name="Rounded Rectangle 9"/>
          <p:cNvSpPr/>
          <p:nvPr/>
        </p:nvSpPr>
        <p:spPr>
          <a:xfrm>
            <a:off x="4555672" y="4142529"/>
            <a:ext cx="6495504" cy="1550247"/>
          </a:xfrm>
          <a:prstGeom prst="roundRect">
            <a:avLst/>
          </a:prstGeom>
          <a:solidFill>
            <a:srgbClr val="EC2B51">
              <a:lumMod val="60000"/>
              <a:lumOff val="40000"/>
            </a:srgbClr>
          </a:solidFill>
          <a:ln w="12700" cap="flat" cmpd="sng" algn="ctr">
            <a:solidFill>
              <a:srgbClr val="175593">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Gió lạnh đầu mùa thể hiện tình yêu thương, chia sẻ, giúp đỡ lẫn nhau giữa người với người trong cuộc sống.</a:t>
            </a:r>
          </a:p>
        </p:txBody>
      </p:sp>
    </p:spTree>
    <p:extLst>
      <p:ext uri="{BB962C8B-B14F-4D97-AF65-F5344CB8AC3E}">
        <p14:creationId xmlns:p14="http://schemas.microsoft.com/office/powerpoint/2010/main" val="1078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521132"/>
            <a:ext cx="3161212"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3161212" y="914400"/>
            <a:ext cx="1397725" cy="2063934"/>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503419" y="195943"/>
            <a:ext cx="3923757" cy="1332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 hợp kể chuyện với miêu tả và biểu cảm.</a:t>
            </a:r>
          </a:p>
        </p:txBody>
      </p:sp>
      <p:cxnSp>
        <p:nvCxnSpPr>
          <p:cNvPr id="12" name="Straight Arrow Connector 11"/>
          <p:cNvCxnSpPr/>
          <p:nvPr/>
        </p:nvCxnSpPr>
        <p:spPr>
          <a:xfrm flipV="1">
            <a:off x="3154680" y="2925113"/>
            <a:ext cx="1494065" cy="53219"/>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648745" y="2011860"/>
            <a:ext cx="3778432" cy="15502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 văn giàu hình ảnh, cảm xúc.</a:t>
            </a:r>
          </a:p>
        </p:txBody>
      </p:sp>
      <p:pic>
        <p:nvPicPr>
          <p:cNvPr id="25" name="Picture 24"/>
          <p:cNvPicPr>
            <a:picLocks noChangeAspect="1"/>
          </p:cNvPicPr>
          <p:nvPr/>
        </p:nvPicPr>
        <p:blipFill>
          <a:blip r:embed="rId2"/>
          <a:stretch>
            <a:fillRect/>
          </a:stretch>
        </p:blipFill>
        <p:spPr>
          <a:xfrm>
            <a:off x="209006" y="4008360"/>
            <a:ext cx="4034057" cy="2720944"/>
          </a:xfrm>
          <a:prstGeom prst="rect">
            <a:avLst/>
          </a:prstGeom>
        </p:spPr>
      </p:pic>
      <p:cxnSp>
        <p:nvCxnSpPr>
          <p:cNvPr id="9" name="Straight Arrow Connector 8"/>
          <p:cNvCxnSpPr/>
          <p:nvPr/>
        </p:nvCxnSpPr>
        <p:spPr>
          <a:xfrm>
            <a:off x="3161212" y="2994477"/>
            <a:ext cx="1946365" cy="1773466"/>
          </a:xfrm>
          <a:prstGeom prst="straightConnector1">
            <a:avLst/>
          </a:prstGeom>
          <a:ln w="5715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648745" y="4375089"/>
            <a:ext cx="3778432" cy="1332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Nghệ thuật miêu tả tâm lí nhân vật tinh tế, đặc sắc.</a:t>
            </a:r>
          </a:p>
        </p:txBody>
      </p:sp>
    </p:spTree>
    <p:extLst>
      <p:ext uri="{BB962C8B-B14F-4D97-AF65-F5344CB8AC3E}">
        <p14:creationId xmlns:p14="http://schemas.microsoft.com/office/powerpoint/2010/main" val="922687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7"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4407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57437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16038" y="619620"/>
            <a:ext cx="1217596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 CHƠI “ÁO ẤM MÙA ĐÔNG”</a:t>
            </a:r>
          </a:p>
        </p:txBody>
      </p:sp>
      <p:pic>
        <p:nvPicPr>
          <p:cNvPr id="6" name="图片 10">
            <a:extLst>
              <a:ext uri="{FF2B5EF4-FFF2-40B4-BE49-F238E27FC236}">
                <a16:creationId xmlns:a16="http://schemas.microsoft.com/office/drawing/2014/main" id="{BF2DBB0D-C7FF-4117-BFB8-17AB5CEC0E56}"/>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1957797" y="1635283"/>
            <a:ext cx="8035286" cy="5488356"/>
          </a:xfrm>
          <a:prstGeom prst="rect">
            <a:avLst/>
          </a:prstGeom>
        </p:spPr>
      </p:pic>
      <p:sp>
        <p:nvSpPr>
          <p:cNvPr id="7" name="文本框 1">
            <a:extLst>
              <a:ext uri="{FF2B5EF4-FFF2-40B4-BE49-F238E27FC236}">
                <a16:creationId xmlns:a16="http://schemas.microsoft.com/office/drawing/2014/main" id="{D26BE8CC-1FF1-4300-91D3-82F1C29CA162}"/>
              </a:ext>
            </a:extLst>
          </p:cNvPr>
          <p:cNvSpPr txBox="1"/>
          <p:nvPr/>
        </p:nvSpPr>
        <p:spPr>
          <a:xfrm>
            <a:off x="3894714" y="2650946"/>
            <a:ext cx="3483847" cy="267765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Nhiều bạn nhỏ mùa đông không có áo ấm để mặc. Em hãy tặng cho các bạn bằng cách tham gia trò chơi. Mỗi câu trả lời đúng là một bạn nhỏ được tặng áo.</a:t>
            </a:r>
            <a:endPar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669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04167E-6 -1.85185E-6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1.04167E-6 -1.85185E-6 L -1.04167E-6 -0.07222 " pathEditMode="relative" rAng="0" ptsTypes="AA">
                                      <p:cBhvr>
                                        <p:cTn id="14" dur="250" accel="50000" decel="50000" autoRev="1" fill="hold">
                                          <p:stCondLst>
                                            <p:cond delay="0"/>
                                          </p:stCondLst>
                                        </p:cTn>
                                        <p:tgtEl>
                                          <p:spTgt spid="2"/>
                                        </p:tgtEl>
                                        <p:attrNameLst>
                                          <p:attrName>ppt_x</p:attrName>
                                          <p:attrName>ppt_y</p:attrName>
                                        </p:attrNameLst>
                                      </p:cBhvr>
                                      <p:rCtr x="0" y="-3611"/>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2" nodeType="clickEffect">
                                  <p:stCondLst>
                                    <p:cond delay="0"/>
                                  </p:stCondLst>
                                  <p:iterate type="lt">
                                    <p:tmPct val="10000"/>
                                  </p:iterate>
                                  <p:childTnLst>
                                    <p:animMotion origin="layout" path="M -1.04167E-6 -1.85185E-6 L -1.04167E-6 -0.07222 " pathEditMode="relative" rAng="0" ptsTypes="AA">
                                      <p:cBhvr>
                                        <p:cTn id="22" dur="250" accel="50000" decel="50000" autoRev="1" fill="hold">
                                          <p:stCondLst>
                                            <p:cond delay="0"/>
                                          </p:stCondLst>
                                        </p:cTn>
                                        <p:tgtEl>
                                          <p:spTgt spid="2"/>
                                        </p:tgtEl>
                                        <p:attrNameLst>
                                          <p:attrName>ppt_x</p:attrName>
                                          <p:attrName>ppt_y</p:attrName>
                                        </p:attrNameLst>
                                      </p:cBhvr>
                                      <p:rCtr x="0" y="-3611"/>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AutoShape 2" descr="Hình ảnh Vẽ Tay Minh Họa Cô Bé Phim Hoạt Hình Cô Gái Mặc ấm Mặc Vào Mùa Thu  đông Mặc Nhân Vật ấm áp, Cô Gái áo Khoác Mùa đông Mà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67819" y="1945419"/>
            <a:ext cx="3803420" cy="380342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5750" b="90000" l="10000" r="100000"/>
                    </a14:imgEffect>
                  </a14:imgLayer>
                </a14:imgProps>
              </a:ext>
            </a:extLst>
          </a:blip>
          <a:stretch>
            <a:fillRect/>
          </a:stretch>
        </p:blipFill>
        <p:spPr>
          <a:xfrm>
            <a:off x="1844974" y="3273745"/>
            <a:ext cx="1096686" cy="1096686"/>
          </a:xfrm>
          <a:prstGeom prst="rect">
            <a:avLst/>
          </a:prstGeom>
        </p:spPr>
      </p:pic>
      <p:pic>
        <p:nvPicPr>
          <p:cNvPr id="11" name="Picture 10">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2115750" y="434102"/>
            <a:ext cx="885773" cy="885773"/>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375" b="89888" l="9524" r="89947">
                        <a14:foregroundMark x1="66138" y1="59176" x2="66138" y2="59176"/>
                        <a14:foregroundMark x1="65079" y1="58427" x2="65079" y2="58427"/>
                        <a14:foregroundMark x1="23280" y1="59551" x2="23280" y2="59551"/>
                      </a14:backgroundRemoval>
                    </a14:imgEffect>
                  </a14:imgLayer>
                </a14:imgProps>
              </a:ext>
            </a:extLst>
          </a:blip>
          <a:stretch>
            <a:fillRect/>
          </a:stretch>
        </p:blipFill>
        <p:spPr>
          <a:xfrm>
            <a:off x="1843485" y="3692159"/>
            <a:ext cx="1903375" cy="2688895"/>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0" b="94196" l="0" r="100000"/>
                    </a14:imgEffect>
                  </a14:imgLayer>
                </a14:imgProps>
              </a:ext>
            </a:extLst>
          </a:blip>
          <a:stretch>
            <a:fillRect/>
          </a:stretch>
        </p:blipFill>
        <p:spPr>
          <a:xfrm>
            <a:off x="2104119" y="5009187"/>
            <a:ext cx="756968" cy="756968"/>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659605" y="4847692"/>
            <a:ext cx="2295407" cy="2295407"/>
          </a:xfrm>
          <a:prstGeom prst="rect">
            <a:avLst/>
          </a:prstGeom>
        </p:spPr>
      </p:pic>
      <p:pic>
        <p:nvPicPr>
          <p:cNvPr id="22" name="Picture 21"/>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640859" y="5526129"/>
            <a:ext cx="1177743" cy="1177743"/>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backgroundRemoval t="0" b="100000" l="2210" r="97790"/>
                    </a14:imgEffect>
                  </a14:imgLayer>
                </a14:imgProps>
              </a:ext>
            </a:extLst>
          </a:blip>
          <a:stretch>
            <a:fillRect/>
          </a:stretch>
        </p:blipFill>
        <p:spPr>
          <a:xfrm>
            <a:off x="5210995" y="3164112"/>
            <a:ext cx="1648721" cy="2532289"/>
          </a:xfrm>
          <a:prstGeom prst="rect">
            <a:avLst/>
          </a:prstGeom>
        </p:spPr>
      </p:pic>
      <p:pic>
        <p:nvPicPr>
          <p:cNvPr id="24" name="Picture 23"/>
          <p:cNvPicPr>
            <a:picLocks noChangeAspect="1"/>
          </p:cNvPicPr>
          <p:nvPr/>
        </p:nvPicPr>
        <p:blipFill>
          <a:blip r:embed="rId20">
            <a:extLst>
              <a:ext uri="{BEBA8EAE-BF5A-486C-A8C5-ECC9F3942E4B}">
                <a14:imgProps xmlns:a14="http://schemas.microsoft.com/office/drawing/2010/main">
                  <a14:imgLayer r:embed="rId21">
                    <a14:imgEffect>
                      <a14:backgroundRemoval t="889" b="96889" l="22667" r="89778">
                        <a14:foregroundMark x1="43111" y1="16000" x2="43111" y2="16000"/>
                        <a14:foregroundMark x1="43111" y1="16000" x2="43111" y2="16000"/>
                        <a14:foregroundMark x1="33778" y1="22667" x2="33778" y2="22667"/>
                        <a14:foregroundMark x1="33778" y1="24889" x2="33778" y2="24889"/>
                        <a14:foregroundMark x1="52000" y1="18667" x2="52000" y2="18667"/>
                        <a14:foregroundMark x1="53778" y1="17333" x2="55556" y2="15556"/>
                        <a14:foregroundMark x1="56444" y1="15111" x2="56444" y2="15111"/>
                        <a14:foregroundMark x1="59556" y1="16889" x2="59556" y2="16889"/>
                        <a14:foregroundMark x1="61778" y1="19111" x2="63556" y2="20444"/>
                        <a14:foregroundMark x1="50222" y1="37333" x2="50222" y2="37333"/>
                        <a14:foregroundMark x1="48444" y1="41333" x2="48444" y2="43111"/>
                        <a14:foregroundMark x1="48444" y1="51111" x2="48444" y2="56000"/>
                        <a14:foregroundMark x1="48444" y1="63111" x2="48444" y2="64889"/>
                        <a14:foregroundMark x1="48444" y1="69778" x2="48889" y2="72444"/>
                        <a14:foregroundMark x1="48889" y1="73333" x2="49778" y2="75111"/>
                        <a14:foregroundMark x1="28444" y1="80889" x2="28444" y2="80889"/>
                        <a14:foregroundMark x1="28444" y1="80889" x2="28444" y2="80889"/>
                        <a14:foregroundMark x1="75111" y1="78222" x2="75111" y2="78222"/>
                        <a14:foregroundMark x1="72000" y1="79111" x2="72000" y2="79111"/>
                      </a14:backgroundRemoval>
                    </a14:imgEffect>
                  </a14:imgLayer>
                </a14:imgProps>
              </a:ext>
            </a:extLst>
          </a:blip>
          <a:stretch>
            <a:fillRect/>
          </a:stretch>
        </p:blipFill>
        <p:spPr>
          <a:xfrm>
            <a:off x="6047107" y="4166208"/>
            <a:ext cx="1164549" cy="1164549"/>
          </a:xfrm>
          <a:prstGeom prst="rect">
            <a:avLst/>
          </a:prstGeom>
        </p:spPr>
      </p:pic>
      <p:pic>
        <p:nvPicPr>
          <p:cNvPr id="25" name="Picture 24"/>
          <p:cNvPicPr>
            <a:picLocks noChangeAspect="1"/>
          </p:cNvPicPr>
          <p:nvPr/>
        </p:nvPicPr>
        <p:blipFill>
          <a:blip r:embed="rId22">
            <a:extLst>
              <a:ext uri="{BEBA8EAE-BF5A-486C-A8C5-ECC9F3942E4B}">
                <a14:imgProps xmlns:a14="http://schemas.microsoft.com/office/drawing/2010/main">
                  <a14:imgLayer r:embed="rId23">
                    <a14:imgEffect>
                      <a14:backgroundRemoval t="9778" b="96444" l="9778" r="89778">
                        <a14:foregroundMark x1="42222" y1="28444" x2="42222" y2="28444"/>
                        <a14:foregroundMark x1="42222" y1="28444" x2="42222" y2="28444"/>
                        <a14:foregroundMark x1="34222" y1="28889" x2="34222" y2="28889"/>
                        <a14:foregroundMark x1="34222" y1="28889" x2="34222" y2="28889"/>
                        <a14:foregroundMark x1="34222" y1="32444" x2="34222" y2="32444"/>
                        <a14:foregroundMark x1="34222" y1="32444" x2="34222" y2="32444"/>
                        <a14:foregroundMark x1="49778" y1="32000" x2="49778" y2="32000"/>
                        <a14:foregroundMark x1="49778" y1="32000" x2="52444" y2="32000"/>
                        <a14:foregroundMark x1="56444" y1="32444" x2="58667" y2="32444"/>
                        <a14:foregroundMark x1="60444" y1="32444" x2="63556" y2="32444"/>
                        <a14:foregroundMark x1="64444" y1="32444" x2="68000" y2="33333"/>
                        <a14:foregroundMark x1="68889" y1="33778" x2="68889" y2="33778"/>
                        <a14:foregroundMark x1="71556" y1="34667" x2="71556" y2="34667"/>
                      </a14:backgroundRemoval>
                    </a14:imgEffect>
                  </a14:imgLayer>
                </a14:imgProps>
              </a:ext>
            </a:extLst>
          </a:blip>
          <a:stretch>
            <a:fillRect/>
          </a:stretch>
        </p:blipFill>
        <p:spPr>
          <a:xfrm>
            <a:off x="5626499" y="4767151"/>
            <a:ext cx="2143125" cy="2143125"/>
          </a:xfrm>
          <a:prstGeom prst="rect">
            <a:avLst/>
          </a:prstGeom>
        </p:spPr>
      </p:pic>
      <p:pic>
        <p:nvPicPr>
          <p:cNvPr id="26" name="Picture 25"/>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6456645" y="5883803"/>
            <a:ext cx="1664957" cy="1182596"/>
          </a:xfrm>
          <a:prstGeom prst="rect">
            <a:avLst/>
          </a:prstGeom>
        </p:spPr>
      </p:pic>
      <p:pic>
        <p:nvPicPr>
          <p:cNvPr id="28" name="Picture 27"/>
          <p:cNvPicPr>
            <a:picLocks noChangeAspect="1"/>
          </p:cNvPicPr>
          <p:nvPr/>
        </p:nvPicPr>
        <p:blipFill>
          <a:blip r:embed="rId18">
            <a:extLst>
              <a:ext uri="{BEBA8EAE-BF5A-486C-A8C5-ECC9F3942E4B}">
                <a14:imgProps xmlns:a14="http://schemas.microsoft.com/office/drawing/2010/main">
                  <a14:imgLayer r:embed="rId19">
                    <a14:imgEffect>
                      <a14:backgroundRemoval t="0" b="100000" l="2210" r="97790"/>
                    </a14:imgEffect>
                  </a14:imgLayer>
                </a14:imgProps>
              </a:ext>
            </a:extLst>
          </a:blip>
          <a:stretch>
            <a:fillRect/>
          </a:stretch>
        </p:blipFill>
        <p:spPr>
          <a:xfrm>
            <a:off x="7211656" y="2993840"/>
            <a:ext cx="1648721" cy="2532289"/>
          </a:xfrm>
          <a:prstGeom prst="rect">
            <a:avLst/>
          </a:prstGeom>
        </p:spPr>
      </p:pic>
      <p:pic>
        <p:nvPicPr>
          <p:cNvPr id="29" name="Picture 28"/>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8142418" y="3787061"/>
            <a:ext cx="1033556" cy="1033556"/>
          </a:xfrm>
          <a:prstGeom prst="rect">
            <a:avLst/>
          </a:prstGeom>
        </p:spPr>
      </p:pic>
      <p:pic>
        <p:nvPicPr>
          <p:cNvPr id="31" name="Picture 30"/>
          <p:cNvPicPr>
            <a:picLocks noChangeAspect="1"/>
          </p:cNvPicPr>
          <p:nvPr/>
        </p:nvPicPr>
        <p:blipFill>
          <a:blip r:embed="rId10">
            <a:extLst>
              <a:ext uri="{BEBA8EAE-BF5A-486C-A8C5-ECC9F3942E4B}">
                <a14:imgProps xmlns:a14="http://schemas.microsoft.com/office/drawing/2010/main">
                  <a14:imgLayer r:embed="rId11">
                    <a14:imgEffect>
                      <a14:backgroundRemoval t="375" b="89888" l="9524" r="89947">
                        <a14:foregroundMark x1="66138" y1="59176" x2="66138" y2="59176"/>
                        <a14:foregroundMark x1="65079" y1="58427" x2="65079" y2="58427"/>
                        <a14:foregroundMark x1="23280" y1="59551" x2="23280" y2="59551"/>
                      </a14:backgroundRemoval>
                    </a14:imgEffect>
                  </a14:imgLayer>
                </a14:imgProps>
              </a:ext>
            </a:extLst>
          </a:blip>
          <a:stretch>
            <a:fillRect/>
          </a:stretch>
        </p:blipFill>
        <p:spPr>
          <a:xfrm>
            <a:off x="7580135" y="4303839"/>
            <a:ext cx="2232718" cy="3154157"/>
          </a:xfrm>
          <a:prstGeom prst="rect">
            <a:avLst/>
          </a:prstGeom>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7804665" y="5683202"/>
            <a:ext cx="1020670" cy="1020670"/>
          </a:xfrm>
          <a:prstGeom prst="rect">
            <a:avLst/>
          </a:prstGeom>
        </p:spPr>
      </p:pic>
      <p:pic>
        <p:nvPicPr>
          <p:cNvPr id="35" name="Picture 34"/>
          <p:cNvPicPr>
            <a:picLocks noChangeAspect="1"/>
          </p:cNvPicPr>
          <p:nvPr/>
        </p:nvPicPr>
        <p:blipFill>
          <a:blip r:embed="rId28">
            <a:extLst>
              <a:ext uri="{BEBA8EAE-BF5A-486C-A8C5-ECC9F3942E4B}">
                <a14:imgProps xmlns:a14="http://schemas.microsoft.com/office/drawing/2010/main">
                  <a14:imgLayer r:embed="rId29">
                    <a14:imgEffect>
                      <a14:backgroundRemoval t="0" b="89778" l="9778" r="89778"/>
                    </a14:imgEffect>
                  </a14:imgLayer>
                </a14:imgProps>
              </a:ext>
            </a:extLst>
          </a:blip>
          <a:stretch>
            <a:fillRect/>
          </a:stretch>
        </p:blipFill>
        <p:spPr>
          <a:xfrm>
            <a:off x="2478543" y="4993384"/>
            <a:ext cx="2143125" cy="2143125"/>
          </a:xfrm>
          <a:prstGeom prst="rect">
            <a:avLst/>
          </a:prstGeom>
        </p:spPr>
      </p:pic>
      <p:pic>
        <p:nvPicPr>
          <p:cNvPr id="36" name="Picture 35"/>
          <p:cNvPicPr>
            <a:picLocks noChangeAspect="1"/>
          </p:cNvPicPr>
          <p:nvPr/>
        </p:nvPicPr>
        <p:blipFill>
          <a:blip r:embed="rId30">
            <a:extLst>
              <a:ext uri="{BEBA8EAE-BF5A-486C-A8C5-ECC9F3942E4B}">
                <a14:imgProps xmlns:a14="http://schemas.microsoft.com/office/drawing/2010/main">
                  <a14:imgLayer r:embed="rId31">
                    <a14:imgEffect>
                      <a14:backgroundRemoval t="0" b="90000" l="10000" r="90000"/>
                    </a14:imgEffect>
                  </a14:imgLayer>
                </a14:imgProps>
              </a:ext>
            </a:extLst>
          </a:blip>
          <a:stretch>
            <a:fillRect/>
          </a:stretch>
        </p:blipFill>
        <p:spPr>
          <a:xfrm>
            <a:off x="3424019" y="5773194"/>
            <a:ext cx="875964" cy="943346"/>
          </a:xfrm>
          <a:prstGeom prst="rect">
            <a:avLst/>
          </a:prstGeom>
        </p:spPr>
      </p:pic>
      <p:pic>
        <p:nvPicPr>
          <p:cNvPr id="37" name="Picture 36"/>
          <p:cNvPicPr>
            <a:picLocks noChangeAspect="1"/>
          </p:cNvPicPr>
          <p:nvPr/>
        </p:nvPicPr>
        <p:blipFill>
          <a:blip r:embed="rId32">
            <a:extLst>
              <a:ext uri="{BEBA8EAE-BF5A-486C-A8C5-ECC9F3942E4B}">
                <a14:imgProps xmlns:a14="http://schemas.microsoft.com/office/drawing/2010/main">
                  <a14:imgLayer r:embed="rId33">
                    <a14:imgEffect>
                      <a14:backgroundRemoval t="0" b="100000" l="9778" r="89778"/>
                    </a14:imgEffect>
                  </a14:imgLayer>
                </a14:imgProps>
              </a:ext>
            </a:extLst>
          </a:blip>
          <a:stretch>
            <a:fillRect/>
          </a:stretch>
        </p:blipFill>
        <p:spPr>
          <a:xfrm>
            <a:off x="3690531" y="2775566"/>
            <a:ext cx="2143125" cy="2143125"/>
          </a:xfrm>
          <a:prstGeom prst="rect">
            <a:avLst/>
          </a:prstGeom>
        </p:spPr>
      </p:pic>
      <p:pic>
        <p:nvPicPr>
          <p:cNvPr id="38" name="Picture 37"/>
          <p:cNvPicPr>
            <a:picLocks noChangeAspect="1"/>
          </p:cNvPicPr>
          <p:nvPr/>
        </p:nvPicPr>
        <p:blipFill>
          <a:blip r:embed="rId34">
            <a:extLst>
              <a:ext uri="{BEBA8EAE-BF5A-486C-A8C5-ECC9F3942E4B}">
                <a14:imgProps xmlns:a14="http://schemas.microsoft.com/office/drawing/2010/main">
                  <a14:imgLayer r:embed="rId35">
                    <a14:imgEffect>
                      <a14:backgroundRemoval t="9778" b="89778" l="9778" r="96444"/>
                    </a14:imgEffect>
                  </a14:imgLayer>
                </a14:imgProps>
              </a:ext>
            </a:extLst>
          </a:blip>
          <a:stretch>
            <a:fillRect/>
          </a:stretch>
        </p:blipFill>
        <p:spPr>
          <a:xfrm>
            <a:off x="4530302" y="3809068"/>
            <a:ext cx="1100193" cy="1100193"/>
          </a:xfrm>
          <a:prstGeom prst="rect">
            <a:avLst/>
          </a:prstGeom>
        </p:spPr>
      </p:pic>
      <p:pic>
        <p:nvPicPr>
          <p:cNvPr id="39" name="Picture 38"/>
          <p:cNvPicPr>
            <a:picLocks noChangeAspect="1"/>
          </p:cNvPicPr>
          <p:nvPr/>
        </p:nvPicPr>
        <p:blipFill>
          <a:blip r:embed="rId36">
            <a:extLst>
              <a:ext uri="{BEBA8EAE-BF5A-486C-A8C5-ECC9F3942E4B}">
                <a14:imgProps xmlns:a14="http://schemas.microsoft.com/office/drawing/2010/main">
                  <a14:imgLayer r:embed="rId37">
                    <a14:imgEffect>
                      <a14:backgroundRemoval t="9778" b="92889" l="9778" r="89778"/>
                    </a14:imgEffect>
                  </a14:imgLayer>
                </a14:imgProps>
              </a:ext>
            </a:extLst>
          </a:blip>
          <a:stretch>
            <a:fillRect/>
          </a:stretch>
        </p:blipFill>
        <p:spPr>
          <a:xfrm>
            <a:off x="-1188160" y="3579442"/>
            <a:ext cx="3616458" cy="3616458"/>
          </a:xfrm>
          <a:prstGeom prst="rect">
            <a:avLst/>
          </a:prstGeom>
        </p:spPr>
      </p:pic>
      <p:pic>
        <p:nvPicPr>
          <p:cNvPr id="40" name="Picture 39"/>
          <p:cNvPicPr>
            <a:picLocks noChangeAspect="1"/>
          </p:cNvPicPr>
          <p:nvPr/>
        </p:nvPicPr>
        <p:blipFill>
          <a:blip r:embed="rId38">
            <a:extLst>
              <a:ext uri="{BEBA8EAE-BF5A-486C-A8C5-ECC9F3942E4B}">
                <a14:imgProps xmlns:a14="http://schemas.microsoft.com/office/drawing/2010/main">
                  <a14:imgLayer r:embed="rId39">
                    <a14:imgEffect>
                      <a14:backgroundRemoval t="10000" b="90000" l="10000" r="90000"/>
                    </a14:imgEffect>
                  </a14:imgLayer>
                </a14:imgProps>
              </a:ext>
            </a:extLst>
          </a:blip>
          <a:stretch>
            <a:fillRect/>
          </a:stretch>
        </p:blipFill>
        <p:spPr>
          <a:xfrm>
            <a:off x="510680" y="4259238"/>
            <a:ext cx="2037806" cy="2037806"/>
          </a:xfrm>
          <a:prstGeom prst="rect">
            <a:avLst/>
          </a:prstGeom>
        </p:spPr>
      </p:pic>
      <p:pic>
        <p:nvPicPr>
          <p:cNvPr id="41" name="Picture 40"/>
          <p:cNvPicPr>
            <a:picLocks noChangeAspect="1"/>
          </p:cNvPicPr>
          <p:nvPr/>
        </p:nvPicPr>
        <p:blipFill>
          <a:blip r:embed="rId40">
            <a:extLst>
              <a:ext uri="{BEBA8EAE-BF5A-486C-A8C5-ECC9F3942E4B}">
                <a14:imgProps xmlns:a14="http://schemas.microsoft.com/office/drawing/2010/main">
                  <a14:imgLayer r:embed="rId41">
                    <a14:imgEffect>
                      <a14:backgroundRemoval t="386" b="89961" l="9794" r="89691"/>
                    </a14:imgEffect>
                  </a14:imgLayer>
                </a14:imgProps>
              </a:ext>
            </a:extLst>
          </a:blip>
          <a:stretch>
            <a:fillRect/>
          </a:stretch>
        </p:blipFill>
        <p:spPr>
          <a:xfrm>
            <a:off x="8413852" y="1007803"/>
            <a:ext cx="4008029" cy="6622384"/>
          </a:xfrm>
          <a:prstGeom prst="rect">
            <a:avLst/>
          </a:prstGeom>
        </p:spPr>
      </p:pic>
      <p:pic>
        <p:nvPicPr>
          <p:cNvPr id="42" name="Picture 41">
            <a:hlinkClick r:id="rId42"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3145221" y="356647"/>
            <a:ext cx="885773" cy="885773"/>
          </a:xfrm>
          <a:prstGeom prst="rect">
            <a:avLst/>
          </a:prstGeom>
        </p:spPr>
      </p:pic>
      <p:pic>
        <p:nvPicPr>
          <p:cNvPr id="43" name="Picture 42">
            <a:hlinkClick r:id="rId43"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4241005" y="358015"/>
            <a:ext cx="885773" cy="885773"/>
          </a:xfrm>
          <a:prstGeom prst="rect">
            <a:avLst/>
          </a:prstGeom>
        </p:spPr>
      </p:pic>
      <p:pic>
        <p:nvPicPr>
          <p:cNvPr id="44" name="Picture 43">
            <a:hlinkClick r:id="rId4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5183612" y="356646"/>
            <a:ext cx="885773" cy="885773"/>
          </a:xfrm>
          <a:prstGeom prst="rect">
            <a:avLst/>
          </a:prstGeom>
        </p:spPr>
      </p:pic>
      <p:pic>
        <p:nvPicPr>
          <p:cNvPr id="45" name="Picture 44">
            <a:hlinkClick r:id="rId4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6227174" y="356645"/>
            <a:ext cx="885773" cy="885773"/>
          </a:xfrm>
          <a:prstGeom prst="rect">
            <a:avLst/>
          </a:prstGeom>
        </p:spPr>
      </p:pic>
      <p:pic>
        <p:nvPicPr>
          <p:cNvPr id="46" name="Picture 45">
            <a:hlinkClick r:id="rId46"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7210158" y="290123"/>
            <a:ext cx="885773" cy="885773"/>
          </a:xfrm>
          <a:prstGeom prst="rect">
            <a:avLst/>
          </a:prstGeom>
        </p:spPr>
      </p:pic>
      <p:pic>
        <p:nvPicPr>
          <p:cNvPr id="47" name="Picture 46">
            <a:hlinkClick r:id="rId4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8095931" y="356644"/>
            <a:ext cx="885773" cy="885773"/>
          </a:xfrm>
          <a:prstGeom prst="rect">
            <a:avLst/>
          </a:prstGeom>
        </p:spPr>
      </p:pic>
      <p:pic>
        <p:nvPicPr>
          <p:cNvPr id="48" name="Picture 47">
            <a:hlinkClick r:id="rId48"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1186054" y="437029"/>
            <a:ext cx="885773" cy="885773"/>
          </a:xfrm>
          <a:prstGeom prst="rect">
            <a:avLst/>
          </a:prstGeom>
        </p:spPr>
      </p:pic>
      <p:pic>
        <p:nvPicPr>
          <p:cNvPr id="49" name="Picture 48">
            <a:hlinkClick r:id="rId49"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9000378" y="347900"/>
            <a:ext cx="885773" cy="885773"/>
          </a:xfrm>
          <a:prstGeom prst="rect">
            <a:avLst/>
          </a:prstGeom>
        </p:spPr>
      </p:pic>
      <p:pic>
        <p:nvPicPr>
          <p:cNvPr id="50" name="Picture 49">
            <a:hlinkClick r:id="rId50"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7500" l="1719" r="90000"/>
                    </a14:imgEffect>
                  </a14:imgLayer>
                </a14:imgProps>
              </a:ext>
            </a:extLst>
          </a:blip>
          <a:stretch>
            <a:fillRect/>
          </a:stretch>
        </p:blipFill>
        <p:spPr>
          <a:xfrm>
            <a:off x="10035344" y="314427"/>
            <a:ext cx="885773" cy="885773"/>
          </a:xfrm>
          <a:prstGeom prst="rect">
            <a:avLst/>
          </a:prstGeom>
        </p:spPr>
      </p:pic>
      <p:sp>
        <p:nvSpPr>
          <p:cNvPr id="51" name="TextBox 50"/>
          <p:cNvSpPr txBox="1"/>
          <p:nvPr/>
        </p:nvSpPr>
        <p:spPr>
          <a:xfrm>
            <a:off x="2177673"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2</a:t>
            </a:r>
          </a:p>
        </p:txBody>
      </p:sp>
      <p:sp>
        <p:nvSpPr>
          <p:cNvPr id="52" name="TextBox 51"/>
          <p:cNvSpPr txBox="1"/>
          <p:nvPr/>
        </p:nvSpPr>
        <p:spPr>
          <a:xfrm>
            <a:off x="1384360" y="780268"/>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1</a:t>
            </a:r>
          </a:p>
        </p:txBody>
      </p:sp>
      <p:sp>
        <p:nvSpPr>
          <p:cNvPr id="53" name="TextBox 52"/>
          <p:cNvSpPr txBox="1"/>
          <p:nvPr/>
        </p:nvSpPr>
        <p:spPr>
          <a:xfrm>
            <a:off x="3145096" y="656240"/>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3</a:t>
            </a:r>
          </a:p>
        </p:txBody>
      </p:sp>
      <p:sp>
        <p:nvSpPr>
          <p:cNvPr id="54" name="TextBox 53"/>
          <p:cNvSpPr txBox="1"/>
          <p:nvPr/>
        </p:nvSpPr>
        <p:spPr>
          <a:xfrm>
            <a:off x="4340406" y="677376"/>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4</a:t>
            </a:r>
          </a:p>
        </p:txBody>
      </p:sp>
      <p:sp>
        <p:nvSpPr>
          <p:cNvPr id="55" name="TextBox 54"/>
          <p:cNvSpPr txBox="1"/>
          <p:nvPr/>
        </p:nvSpPr>
        <p:spPr>
          <a:xfrm>
            <a:off x="5228691" y="611334"/>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5</a:t>
            </a:r>
          </a:p>
        </p:txBody>
      </p:sp>
      <p:sp>
        <p:nvSpPr>
          <p:cNvPr id="56" name="TextBox 55"/>
          <p:cNvSpPr txBox="1"/>
          <p:nvPr/>
        </p:nvSpPr>
        <p:spPr>
          <a:xfrm>
            <a:off x="6385310"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6</a:t>
            </a:r>
          </a:p>
        </p:txBody>
      </p:sp>
      <p:sp>
        <p:nvSpPr>
          <p:cNvPr id="57" name="TextBox 56"/>
          <p:cNvSpPr txBox="1"/>
          <p:nvPr/>
        </p:nvSpPr>
        <p:spPr>
          <a:xfrm>
            <a:off x="7430868" y="61426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7</a:t>
            </a:r>
          </a:p>
        </p:txBody>
      </p:sp>
      <p:sp>
        <p:nvSpPr>
          <p:cNvPr id="58" name="TextBox 57"/>
          <p:cNvSpPr txBox="1"/>
          <p:nvPr/>
        </p:nvSpPr>
        <p:spPr>
          <a:xfrm>
            <a:off x="8158760" y="611334"/>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8</a:t>
            </a:r>
          </a:p>
        </p:txBody>
      </p:sp>
      <p:sp>
        <p:nvSpPr>
          <p:cNvPr id="59" name="TextBox 58"/>
          <p:cNvSpPr txBox="1"/>
          <p:nvPr/>
        </p:nvSpPr>
        <p:spPr>
          <a:xfrm>
            <a:off x="9069291" y="63644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9</a:t>
            </a:r>
          </a:p>
        </p:txBody>
      </p:sp>
      <p:sp>
        <p:nvSpPr>
          <p:cNvPr id="60" name="TextBox 59"/>
          <p:cNvSpPr txBox="1"/>
          <p:nvPr/>
        </p:nvSpPr>
        <p:spPr>
          <a:xfrm>
            <a:off x="10007396" y="615702"/>
            <a:ext cx="7040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10</a:t>
            </a:r>
          </a:p>
        </p:txBody>
      </p:sp>
    </p:spTree>
    <p:extLst>
      <p:ext uri="{BB962C8B-B14F-4D97-AF65-F5344CB8AC3E}">
        <p14:creationId xmlns:p14="http://schemas.microsoft.com/office/powerpoint/2010/main" val="23850863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nextCondLst>
                <p:cond evt="onClick" delay="0">
                  <p:tgtEl>
                    <p:spTgt spid="41"/>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 </a:t>
            </a:r>
            <a:r>
              <a:rPr lang="vi-VN" sz="4000">
                <a:solidFill>
                  <a:prstClr val="black"/>
                </a:solidFill>
                <a:latin typeface="Times New Roman" panose="02020603050405020304" pitchFamily="18" charset="0"/>
                <a:cs typeface="Times New Roman" panose="02020603050405020304" pitchFamily="18" charset="0"/>
              </a:rPr>
              <a:t>Truyện “</a:t>
            </a:r>
            <a:r>
              <a:rPr lang="vi-VN" sz="4000" i="1">
                <a:solidFill>
                  <a:prstClr val="black"/>
                </a:solidFill>
                <a:latin typeface="Times New Roman" panose="02020603050405020304" pitchFamily="18" charset="0"/>
                <a:cs typeface="Times New Roman" panose="02020603050405020304" pitchFamily="18" charset="0"/>
              </a:rPr>
              <a:t>Gió lạnh đầu mùa</a:t>
            </a:r>
            <a:r>
              <a:rPr lang="vi-VN" sz="4000">
                <a:solidFill>
                  <a:prstClr val="black"/>
                </a:solidFill>
                <a:latin typeface="Times New Roman" panose="02020603050405020304" pitchFamily="18" charset="0"/>
                <a:cs typeface="Times New Roman" panose="02020603050405020304" pitchFamily="18" charset="0"/>
              </a:rPr>
              <a:t>” viết về mùa nào trong năm?</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575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smtClean="0">
                <a:solidFill>
                  <a:prstClr val="black"/>
                </a:solidFill>
                <a:latin typeface="Times New Roman" panose="02020603050405020304" pitchFamily="18" charset="0"/>
                <a:cs typeface="Times New Roman" panose="02020603050405020304" pitchFamily="18" charset="0"/>
              </a:rPr>
              <a:t>A. </a:t>
            </a:r>
            <a:r>
              <a:rPr lang="en-US" sz="3200">
                <a:solidFill>
                  <a:prstClr val="black"/>
                </a:solidFill>
                <a:latin typeface="Times New Roman" panose="02020603050405020304" pitchFamily="18" charset="0"/>
                <a:cs typeface="Times New Roman" panose="02020603050405020304" pitchFamily="18" charset="0"/>
              </a:rPr>
              <a:t>Mùa đông.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75570" y="195356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B. Mùa hạ.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 Mùa thu.</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102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3200" smtClean="0">
                <a:solidFill>
                  <a:prstClr val="black"/>
                </a:solidFill>
                <a:latin typeface="Times New Roman" panose="02020603050405020304" pitchFamily="18" charset="0"/>
                <a:cs typeface="Times New Roman" panose="02020603050405020304" pitchFamily="18" charset="0"/>
              </a:rPr>
              <a:t>. Mùa </a:t>
            </a:r>
            <a:r>
              <a:rPr lang="vi-VN" sz="3200">
                <a:solidFill>
                  <a:prstClr val="black"/>
                </a:solidFill>
                <a:latin typeface="Times New Roman" panose="02020603050405020304" pitchFamily="18" charset="0"/>
                <a:cs typeface="Times New Roman" panose="02020603050405020304" pitchFamily="18" charset="0"/>
              </a:rPr>
              <a:t>xuân.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69913" y="1932372"/>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9802" y="287032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pic>
        <p:nvPicPr>
          <p:cNvPr id="18" name="Picture 17">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889951" y="4386147"/>
            <a:ext cx="2481328" cy="2481328"/>
          </a:xfrm>
          <a:prstGeom prst="rect">
            <a:avLst/>
          </a:prstGeom>
        </p:spPr>
      </p:pic>
    </p:spTree>
    <p:extLst>
      <p:ext uri="{BB962C8B-B14F-4D97-AF65-F5344CB8AC3E}">
        <p14:creationId xmlns:p14="http://schemas.microsoft.com/office/powerpoint/2010/main" val="17077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lang="vi-VN" sz="4000">
                <a:solidFill>
                  <a:prstClr val="black"/>
                </a:solidFill>
                <a:latin typeface="Times New Roman" panose="02020603050405020304" pitchFamily="18" charset="0"/>
                <a:cs typeface="Times New Roman" panose="02020603050405020304" pitchFamily="18" charset="0"/>
              </a:rPr>
              <a:t>Dáng vẻ bề ngoài của Hiên trong truyện “ Gió lạnh đầu mùa” được miêu tả như thế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A. Mặc áo bông ấm, mới mua, rất đẹp.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prstClr val="black"/>
                </a:solidFill>
                <a:latin typeface="Times New Roman" panose="02020603050405020304" pitchFamily="18" charset="0"/>
                <a:cs typeface="Times New Roman" panose="02020603050405020304" pitchFamily="18" charset="0"/>
              </a:rPr>
              <a:t>B. Mặc có manh áo rách tả tơi, hở cả lưng và tay.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125208"/>
            <a:ext cx="4906798" cy="8282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smtClean="0">
                <a:solidFill>
                  <a:prstClr val="black"/>
                </a:solidFill>
                <a:latin typeface="Times New Roman" panose="02020603050405020304" pitchFamily="18" charset="0"/>
                <a:cs typeface="Times New Roman" panose="02020603050405020304" pitchFamily="18" charset="0"/>
              </a:rPr>
              <a:t>Mặc </a:t>
            </a:r>
            <a:r>
              <a:rPr lang="vi-VN" sz="2400">
                <a:solidFill>
                  <a:prstClr val="black"/>
                </a:solidFill>
                <a:latin typeface="Times New Roman" panose="02020603050405020304" pitchFamily="18" charset="0"/>
                <a:cs typeface="Times New Roman" panose="02020603050405020304" pitchFamily="18" charset="0"/>
              </a:rPr>
              <a:t>áo bông có vài mảnh vá.</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125208"/>
            <a:ext cx="4906798" cy="8282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D. Mặc áo len đã cũ.</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360914" y="4160222"/>
            <a:ext cx="2481328" cy="2481328"/>
          </a:xfrm>
          <a:prstGeom prst="rect">
            <a:avLst/>
          </a:prstGeom>
        </p:spPr>
      </p:pic>
    </p:spTree>
    <p:extLst>
      <p:ext uri="{BB962C8B-B14F-4D97-AF65-F5344CB8AC3E}">
        <p14:creationId xmlns:p14="http://schemas.microsoft.com/office/powerpoint/2010/main" val="17350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3. </a:t>
            </a:r>
            <a:r>
              <a:rPr lang="vi-VN" sz="3600">
                <a:solidFill>
                  <a:prstClr val="black"/>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29290" y="2016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kern="0" smtClean="0">
                <a:solidFill>
                  <a:prstClr val="black"/>
                </a:solidFill>
                <a:latin typeface="Times New Roman" panose="02020603050405020304" pitchFamily="18" charset="0"/>
                <a:ea typeface="Times New Roman" panose="02020603050405020304" pitchFamily="18" charset="0"/>
              </a:rPr>
              <a:t>A</a:t>
            </a:r>
            <a:r>
              <a:rPr lang="en-US" sz="3200" kern="0">
                <a:solidFill>
                  <a:prstClr val="black"/>
                </a:solidFill>
                <a:latin typeface="Times New Roman" panose="02020603050405020304" pitchFamily="18" charset="0"/>
                <a:ea typeface="Times New Roman" panose="02020603050405020304" pitchFamily="18" charset="0"/>
              </a:rPr>
              <a:t>. Hay cho nó cái áo bông cũ, chị ạ.</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rPr>
              <a:t>B</a:t>
            </a:r>
            <a:r>
              <a:rPr lang="vi-VN" sz="3200">
                <a:solidFill>
                  <a:prstClr val="black"/>
                </a:solidFill>
                <a:latin typeface="Times New Roman" panose="02020603050405020304" pitchFamily="18" charset="0"/>
              </a:rPr>
              <a:t>. Hay cho nó cái áo len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 Hay cho nó cái khăn len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70812" y="277468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smtClean="0">
                <a:solidFill>
                  <a:prstClr val="black"/>
                </a:solidFill>
                <a:latin typeface="Times New Roman" panose="02020603050405020304" pitchFamily="18" charset="0"/>
                <a:cs typeface="Times New Roman" panose="02020603050405020304" pitchFamily="18" charset="0"/>
              </a:rPr>
              <a:t>D</a:t>
            </a:r>
            <a:r>
              <a:rPr lang="vi-VN" sz="3200">
                <a:solidFill>
                  <a:prstClr val="black"/>
                </a:solidFill>
                <a:latin typeface="Times New Roman" panose="02020603050405020304" pitchFamily="18" charset="0"/>
                <a:cs typeface="Times New Roman" panose="02020603050405020304" pitchFamily="18" charset="0"/>
              </a:rPr>
              <a:t>. Hay cho nó đôi tất tay cũ này, chị 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2104640"/>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65704" y="2838302"/>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pic>
        <p:nvPicPr>
          <p:cNvPr id="18" name="Picture 17">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4795424" y="4173012"/>
            <a:ext cx="2481328" cy="2481328"/>
          </a:xfrm>
          <a:prstGeom prst="rect">
            <a:avLst/>
          </a:prstGeom>
        </p:spPr>
      </p:pic>
    </p:spTree>
    <p:extLst>
      <p:ext uri="{BB962C8B-B14F-4D97-AF65-F5344CB8AC3E}">
        <p14:creationId xmlns:p14="http://schemas.microsoft.com/office/powerpoint/2010/main" val="256467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Check mar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1" y="596591"/>
            <a:ext cx="6096000" cy="823752"/>
          </a:xfrm>
          <a:prstGeom prst="rect">
            <a:avLst/>
          </a:prstGeom>
        </p:spPr>
        <p:txBody>
          <a:bodyPr>
            <a:spAutoFit/>
          </a:bodyPr>
          <a:lstStyle/>
          <a:p>
            <a:pPr algn="just">
              <a:lnSpc>
                <a:spcPct val="150000"/>
              </a:lnSpc>
            </a:pPr>
            <a:r>
              <a:rPr lang="en-US" sz="3600" b="1" smtClean="0">
                <a:solidFill>
                  <a:srgbClr val="000000"/>
                </a:solidFill>
                <a:effectLst/>
                <a:latin typeface="Times New Roman" panose="02020603050405020304" pitchFamily="18" charset="0"/>
                <a:ea typeface="MS Mincho"/>
                <a:cs typeface="Times New Roman" panose="02020603050405020304" pitchFamily="18" charset="0"/>
              </a:rPr>
              <a:t>1. Đọc</a:t>
            </a:r>
            <a:endPar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78675" y="2219609"/>
            <a:ext cx="6096000" cy="2585323"/>
          </a:xfrm>
          <a:prstGeom prst="rect">
            <a:avLst/>
          </a:prstGeom>
        </p:spPr>
        <p:txBody>
          <a:bodyPr>
            <a:spAutoFit/>
          </a:bodyPr>
          <a:lstStyle/>
          <a:p>
            <a:pPr lvl="0" algn="just">
              <a:lnSpc>
                <a:spcPct val="150000"/>
              </a:lnSpc>
            </a:pPr>
            <a:r>
              <a:rPr lang="en-US" sz="3600">
                <a:solidFill>
                  <a:srgbClr val="000000"/>
                </a:solidFill>
                <a:latin typeface="Times New Roman" panose="02020603050405020304" pitchFamily="18" charset="0"/>
                <a:ea typeface="MS Mincho"/>
                <a:cs typeface="Times New Roman" panose="02020603050405020304" pitchFamily="18" charset="0"/>
              </a:rPr>
              <a:t>- HS biết cách đọc thầm, biết cách đọc to, trôi chảy, phù hợp về tốc độ </a:t>
            </a:r>
            <a:r>
              <a:rPr lang="en-US" sz="3600" smtClean="0">
                <a:solidFill>
                  <a:srgbClr val="000000"/>
                </a:solidFill>
                <a:latin typeface="Times New Roman" panose="02020603050405020304" pitchFamily="18" charset="0"/>
                <a:ea typeface="MS Mincho"/>
                <a:cs typeface="Times New Roman" panose="02020603050405020304" pitchFamily="18" charset="0"/>
              </a:rPr>
              <a:t>đọc.</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278675" y="4641894"/>
            <a:ext cx="6096000" cy="1754326"/>
          </a:xfrm>
          <a:prstGeom prst="rect">
            <a:avLst/>
          </a:prstGeom>
        </p:spPr>
        <p:txBody>
          <a:bodyPr>
            <a:spAutoFit/>
          </a:bodyPr>
          <a:lstStyle/>
          <a:p>
            <a:pPr lvl="0" algn="just">
              <a:lnSpc>
                <a:spcPct val="150000"/>
              </a:lnSpc>
            </a:pPr>
            <a:r>
              <a:rPr lang="en-US" sz="3600">
                <a:solidFill>
                  <a:srgbClr val="000000"/>
                </a:solidFill>
                <a:latin typeface="Times New Roman" panose="02020603050405020304" pitchFamily="18" charset="0"/>
                <a:ea typeface="MS Mincho"/>
                <a:cs typeface="Times New Roman" panose="02020603050405020304" pitchFamily="18" charset="0"/>
              </a:rPr>
              <a:t>- Trả lời được các câu hỏi dự đoán, theo dõi</a:t>
            </a:r>
            <a:endParaRPr lang="en-US"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4.</a:t>
            </a:r>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3200" kern="0">
                <a:solidFill>
                  <a:prstClr val="black"/>
                </a:solidFill>
                <a:latin typeface="Times New Roman" panose="02020603050405020304" pitchFamily="18" charset="0"/>
                <a:ea typeface="Times New Roman" panose="02020603050405020304" pitchFamily="18" charset="0"/>
              </a:rPr>
              <a:t>Trong truyện “Gió lạnh đầu mùa” khi biết hai chị em Sơn cho Hiên chiếc áo bông cũ, mẹ của hai em đã thể hiện thái độ như thế nào?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kern="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ker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Rất tức giận, vì các con đã tự ý cho Hiên áo mà chưa xin phép mẹ.</a:t>
            </a:r>
            <a:r>
              <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quái</a:t>
            </a: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rPr>
              <a:t>.</a:t>
            </a:r>
            <a:endParaRPr kumimoji="0" lang="en-US" sz="2400" b="0"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B. Rất buồn, vì các con đã làm trái lời mẹ dạy.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9706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smtClean="0">
                <a:solidFill>
                  <a:prstClr val="black"/>
                </a:solidFill>
                <a:latin typeface="Times New Roman" panose="02020603050405020304" pitchFamily="18" charset="0"/>
                <a:cs typeface="Times New Roman" panose="02020603050405020304" pitchFamily="18" charset="0"/>
              </a:rPr>
              <a:t>C</a:t>
            </a:r>
            <a:r>
              <a:rPr lang="vi-VN" sz="2400">
                <a:solidFill>
                  <a:prstClr val="black"/>
                </a:solidFill>
                <a:latin typeface="Times New Roman" panose="02020603050405020304" pitchFamily="18" charset="0"/>
                <a:cs typeface="Times New Roman" panose="02020603050405020304" pitchFamily="18" charset="0"/>
              </a:rPr>
              <a:t>. Âu yếm ôm hai chị em vào lòng và tự hào về các con biết yêu thương, chia sẻ.</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6"/>
            <a:ext cx="4906798" cy="93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rPr>
              <a:t>D. Đánh mắng hai chị em vì dám cho một vật kỷ niệm thiêng liêng của gia đình.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6079" y="3094761"/>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086985" y="4702499"/>
            <a:ext cx="1647177" cy="1647177"/>
          </a:xfrm>
          <a:prstGeom prst="rect">
            <a:avLst/>
          </a:prstGeom>
        </p:spPr>
      </p:pic>
    </p:spTree>
    <p:extLst>
      <p:ext uri="{BB962C8B-B14F-4D97-AF65-F5344CB8AC3E}">
        <p14:creationId xmlns:p14="http://schemas.microsoft.com/office/powerpoint/2010/main" val="2087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vi-VN"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5. </a:t>
            </a:r>
            <a:r>
              <a:rPr lang="vi-VN" sz="3200" kern="0">
                <a:solidFill>
                  <a:prstClr val="black"/>
                </a:solidFill>
                <a:latin typeface="Times New Roman" panose="02020603050405020304" pitchFamily="18" charset="0"/>
                <a:ea typeface="Times New Roman" panose="02020603050405020304" pitchFamily="18" charset="0"/>
              </a:rPr>
              <a:t>Vì sao mẹ Sơn lại cho mẹ Hiên vay tiền mà không cho áo?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6073817" y="2101720"/>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B</a:t>
            </a:r>
            <a:r>
              <a:rPr lang="vi-VN" sz="2400">
                <a:solidFill>
                  <a:prstClr val="black"/>
                </a:solidFill>
                <a:latin typeface="Times New Roman" panose="02020603050405020304" pitchFamily="18" charset="0"/>
                <a:cs typeface="Times New Roman" panose="02020603050405020304" pitchFamily="18" charset="0"/>
              </a:rPr>
              <a:t>. Vì mẹ Sơn muốn lấy lại số tiền cho vay;</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10220" y="2079520"/>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rPr>
              <a:t>. </a:t>
            </a:r>
            <a:r>
              <a:rPr lang="vi-VN" sz="2400">
                <a:solidFill>
                  <a:prstClr val="black"/>
                </a:solidFill>
                <a:latin typeface="Times New Roman" panose="02020603050405020304" pitchFamily="18" charset="0"/>
              </a:rPr>
              <a:t>Vì mẹ Sơn muốn giữ chiếc áo là kỷ vật của em Duyên và vẫn muốn giúp đỡ mẹ 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Sơn rất quý chiếc áo là kỷ vật của em Duyên;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Sơn không muốn giúp đỡ người khác;</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8490" y="2551485"/>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906135"/>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38305" y="2530821"/>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5275322" y="4841671"/>
            <a:ext cx="1710585" cy="1710585"/>
          </a:xfrm>
          <a:prstGeom prst="rect">
            <a:avLst/>
          </a:prstGeom>
        </p:spPr>
      </p:pic>
    </p:spTree>
    <p:extLst>
      <p:ext uri="{BB962C8B-B14F-4D97-AF65-F5344CB8AC3E}">
        <p14:creationId xmlns:p14="http://schemas.microsoft.com/office/powerpoint/2010/main" val="18453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3200" b="1"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a:t>
            </a:r>
            <a:r>
              <a:rPr kumimoji="0" lang="en-US" sz="3200" b="1" i="0" u="none" strike="noStrike" kern="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6</a:t>
            </a:r>
            <a:r>
              <a:rPr kumimoji="0" lang="vi-VN" sz="3200" b="1" i="0" u="none" strike="noStrike" kern="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3200" kern="0">
                <a:solidFill>
                  <a:prstClr val="black"/>
                </a:solidFill>
                <a:latin typeface="Times New Roman" panose="02020603050405020304" pitchFamily="18" charset="0"/>
                <a:ea typeface="Times New Roman" panose="02020603050405020304" pitchFamily="18" charset="0"/>
              </a:rPr>
              <a:t>Vì sao mẹ Hiên lại trả lại chiếc áo?</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Hiên chê áo </a:t>
            </a:r>
            <a:r>
              <a:rPr lang="vi-VN" sz="2400" smtClean="0">
                <a:solidFill>
                  <a:prstClr val="black"/>
                </a:solidFill>
                <a:latin typeface="Times New Roman" panose="02020603050405020304" pitchFamily="18" charset="0"/>
                <a:cs typeface="Times New Roman" panose="02020603050405020304" pitchFamily="18" charset="0"/>
              </a:rPr>
              <a:t>xấu</a:t>
            </a:r>
            <a:r>
              <a:rPr lang="en-US" sz="2400" smtClean="0">
                <a:solidFill>
                  <a:prstClr val="black"/>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Sơn đòi lại áo.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Vì mẹ Hiên biết đó là kỷ vật của bé Duyên.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vi-VN" sz="2400">
                <a:solidFill>
                  <a:prstClr val="black"/>
                </a:solidFill>
                <a:latin typeface="Times New Roman" panose="02020603050405020304" pitchFamily="18" charset="0"/>
              </a:rPr>
              <a:t>Vì mẹ Hiên nghèo nhưng có lòng tự trọng, biết mẹ Sơn chưa đồng ý.</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131112" y="4952057"/>
            <a:ext cx="1929775" cy="1929775"/>
          </a:xfrm>
          <a:prstGeom prst="rect">
            <a:avLst/>
          </a:prstGeom>
        </p:spPr>
      </p:pic>
    </p:spTree>
    <p:extLst>
      <p:ext uri="{BB962C8B-B14F-4D97-AF65-F5344CB8AC3E}">
        <p14:creationId xmlns:p14="http://schemas.microsoft.com/office/powerpoint/2010/main" val="185160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Vì sao những đứa trẻ nghèo không dám lại gần chơi với Sơn và Lan?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076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chúng không thích chơi với những người có điều kiện khá giả;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03867" y="3321024"/>
            <a:ext cx="4906798" cy="1039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Sơn và Lan có thái độ khinh khỉnh;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6238191" y="1958183"/>
            <a:ext cx="4906798" cy="10349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Vì Sơn và Lan có thái độ khinh khỉnh;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238191" y="3325923"/>
            <a:ext cx="4906798" cy="10064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Cả A và B đều đúng.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4893" y="2285046"/>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345288" y="1971329"/>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0247" y="35125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6765" y="3784737"/>
            <a:ext cx="804742" cy="643793"/>
          </a:xfrm>
          <a:prstGeom prst="rect">
            <a:avLst/>
          </a:prstGeom>
        </p:spPr>
      </p:pic>
      <p:pic>
        <p:nvPicPr>
          <p:cNvPr id="17" name="Picture 16">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4196" l="0" r="100000"/>
                    </a14:imgEffect>
                  </a14:imgLayer>
                </a14:imgProps>
              </a:ext>
            </a:extLst>
          </a:blip>
          <a:stretch>
            <a:fillRect/>
          </a:stretch>
        </p:blipFill>
        <p:spPr>
          <a:xfrm>
            <a:off x="5028976" y="4428530"/>
            <a:ext cx="2481328" cy="2481328"/>
          </a:xfrm>
          <a:prstGeom prst="rect">
            <a:avLst/>
          </a:prstGeom>
        </p:spPr>
      </p:pic>
    </p:spTree>
    <p:extLst>
      <p:ext uri="{BB962C8B-B14F-4D97-AF65-F5344CB8AC3E}">
        <p14:creationId xmlns:p14="http://schemas.microsoft.com/office/powerpoint/2010/main" val="13160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8</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Khi đọc hiểu nhân vật trong truyện ngắn, cần chú ý điều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A. Chú ý đến ý nghĩ, cảm xúc.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B. Chú ý đến hành động.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black"/>
                </a:solidFill>
                <a:latin typeface="Times New Roman" panose="02020603050405020304" pitchFamily="18" charset="0"/>
                <a:cs typeface="Times New Roman" panose="02020603050405020304" pitchFamily="18" charset="0"/>
              </a:rPr>
              <a:t>C. Chú ý đến tính 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prstClr val="black"/>
                </a:solidFill>
                <a:latin typeface="Times New Roman" panose="02020603050405020304" pitchFamily="18" charset="0"/>
              </a:rPr>
              <a:t>D. Cả A,B,C</a:t>
            </a:r>
            <a:endParaRPr lang="vi-VN" sz="2400" dirty="0">
              <a:solidFill>
                <a:prstClr val="black"/>
              </a:solidFill>
              <a:latin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5131112" y="4952057"/>
            <a:ext cx="1929775" cy="1929775"/>
          </a:xfrm>
          <a:prstGeom prst="rect">
            <a:avLst/>
          </a:prstGeom>
        </p:spPr>
      </p:pic>
    </p:spTree>
    <p:extLst>
      <p:ext uri="{BB962C8B-B14F-4D97-AF65-F5344CB8AC3E}">
        <p14:creationId xmlns:p14="http://schemas.microsoft.com/office/powerpoint/2010/main" val="7188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vi-VN"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Bài học nào sau đây không đúng khi nói về truyện Gió lạnh đầu mùa?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154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rPr>
              <a:t>. </a:t>
            </a:r>
            <a:r>
              <a:rPr lang="vi-VN" sz="2400">
                <a:solidFill>
                  <a:prstClr val="black"/>
                </a:solidFill>
                <a:latin typeface="Times New Roman" panose="02020603050405020304" pitchFamily="18" charset="0"/>
              </a:rPr>
              <a:t>Cần biết chia sẻ, cảm thông với những hoàn cảnh khó khăn, bất hạnh trong cuộc sống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0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Dù cuộc sống có thể nào cũng phải có lòng tự trọng bởi vì đây là thước đo quan trọng để đánh giá nhân cách con người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89584" y="3700816"/>
            <a:ext cx="4906798" cy="13625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Cuộc sống của ai thì người đó tự lo, chỉ cần lo sống tốt cho chính mình là được</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55871"/>
            <a:ext cx="4906798" cy="1407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smtClean="0">
                <a:solidFill>
                  <a:prstClr val="black"/>
                </a:solidFill>
                <a:latin typeface="Times New Roman" panose="02020603050405020304" pitchFamily="18" charset="0"/>
                <a:cs typeface="Times New Roman" panose="02020603050405020304" pitchFamily="18" charset="0"/>
              </a:rPr>
              <a:t>D. </a:t>
            </a:r>
            <a:r>
              <a:rPr lang="vi-VN" sz="2400" smtClean="0">
                <a:solidFill>
                  <a:prstClr val="black"/>
                </a:solidFill>
                <a:latin typeface="Times New Roman" panose="02020603050405020304" pitchFamily="18" charset="0"/>
                <a:cs typeface="Times New Roman" panose="02020603050405020304" pitchFamily="18" charset="0"/>
              </a:rPr>
              <a:t>Việc </a:t>
            </a:r>
            <a:r>
              <a:rPr lang="vi-VN" sz="2400">
                <a:solidFill>
                  <a:prstClr val="black"/>
                </a:solidFill>
                <a:latin typeface="Times New Roman" panose="02020603050405020304" pitchFamily="18" charset="0"/>
                <a:cs typeface="Times New Roman" panose="02020603050405020304" pitchFamily="18" charset="0"/>
              </a:rPr>
              <a:t>tự đưa ra quyết định là cần thiết, tuy nhiên trong một số tình huống cần phải có sự đồng ý của người khác.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786" y="2455648"/>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1846" y="4058871"/>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8943" y="4539585"/>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455648"/>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4867025" y="5246782"/>
            <a:ext cx="1775822" cy="1637740"/>
          </a:xfrm>
          <a:prstGeom prst="rect">
            <a:avLst/>
          </a:prstGeom>
        </p:spPr>
      </p:pic>
    </p:spTree>
    <p:extLst>
      <p:ext uri="{BB962C8B-B14F-4D97-AF65-F5344CB8AC3E}">
        <p14:creationId xmlns:p14="http://schemas.microsoft.com/office/powerpoint/2010/main" val="39532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vi-VN"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smtClean="0">
                <a:solidFill>
                  <a:prstClr val="black"/>
                </a:solidFill>
                <a:latin typeface="Times New Roman" panose="02020603050405020304" pitchFamily="18" charset="0"/>
                <a:cs typeface="Times New Roman" panose="02020603050405020304" pitchFamily="18" charset="0"/>
              </a:rPr>
              <a:t>Nhận định nào không đúng khi nói về mẹ của Sơn?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154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rPr>
              <a:t>. </a:t>
            </a:r>
            <a:r>
              <a:rPr lang="en-US" sz="2400" smtClean="0">
                <a:solidFill>
                  <a:prstClr val="black"/>
                </a:solidFill>
                <a:latin typeface="Times New Roman" panose="02020603050405020304" pitchFamily="18" charset="0"/>
              </a:rPr>
              <a:t>Là người phụ nữ thượng lưu.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10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smtClean="0">
                <a:solidFill>
                  <a:prstClr val="black"/>
                </a:solidFill>
                <a:latin typeface="Times New Roman" panose="02020603050405020304" pitchFamily="18" charset="0"/>
                <a:cs typeface="Times New Roman" panose="02020603050405020304" pitchFamily="18" charset="0"/>
              </a:rPr>
              <a:t>Là người phụ nữ hiểu chuyện.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89584" y="3700816"/>
            <a:ext cx="4906798" cy="8150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smtClean="0">
                <a:solidFill>
                  <a:prstClr val="black"/>
                </a:solidFill>
                <a:latin typeface="Times New Roman" panose="02020603050405020304" pitchFamily="18" charset="0"/>
                <a:cs typeface="Times New Roman" panose="02020603050405020304" pitchFamily="18" charset="0"/>
              </a:rPr>
              <a:t>Là người ích kỉ, hẹp hòi.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55872"/>
            <a:ext cx="4906798" cy="8837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smtClean="0">
                <a:solidFill>
                  <a:prstClr val="black"/>
                </a:solidFill>
                <a:latin typeface="Times New Roman" panose="02020603050405020304" pitchFamily="18" charset="0"/>
                <a:cs typeface="Times New Roman" panose="02020603050405020304" pitchFamily="18" charset="0"/>
              </a:rPr>
              <a:t>D. Là người mẹ có trái tim nhân hậu.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786" y="2455648"/>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6972" y="383329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9998" y="4058871"/>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455648"/>
            <a:ext cx="732592" cy="643793"/>
          </a:xfrm>
          <a:prstGeom prst="rect">
            <a:avLst/>
          </a:prstGeom>
        </p:spPr>
      </p:pic>
      <p:pic>
        <p:nvPicPr>
          <p:cNvPr id="17" name="Picture 16">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4196" l="0" r="100000"/>
                    </a14:imgEffect>
                  </a14:imgLayer>
                </a14:imgProps>
              </a:ext>
            </a:extLst>
          </a:blip>
          <a:stretch>
            <a:fillRect/>
          </a:stretch>
        </p:blipFill>
        <p:spPr>
          <a:xfrm>
            <a:off x="4867025" y="5246782"/>
            <a:ext cx="1775822" cy="1637740"/>
          </a:xfrm>
          <a:prstGeom prst="rect">
            <a:avLst/>
          </a:prstGeom>
        </p:spPr>
      </p:pic>
    </p:spTree>
    <p:extLst>
      <p:ext uri="{BB962C8B-B14F-4D97-AF65-F5344CB8AC3E}">
        <p14:creationId xmlns:p14="http://schemas.microsoft.com/office/powerpoint/2010/main" val="16724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878427"/>
            <a:ext cx="7519852" cy="144077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8000" b="1" smtClean="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881149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5" name="Rectangle 4"/>
          <p:cNvSpPr/>
          <p:nvPr/>
        </p:nvSpPr>
        <p:spPr>
          <a:xfrm>
            <a:off x="343988" y="1391916"/>
            <a:ext cx="5259977" cy="3970318"/>
          </a:xfrm>
          <a:prstGeom prst="rect">
            <a:avLst/>
          </a:prstGeom>
        </p:spPr>
        <p:txBody>
          <a:bodyPr wrap="square">
            <a:spAutoFit/>
          </a:bodyPr>
          <a:lstStyle/>
          <a:p>
            <a:pPr algn="just">
              <a:lnSpc>
                <a:spcPct val="150000"/>
              </a:lnSpc>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 nhân vật trẻ em xuất hiện trong truyện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“Gió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lạnh đầu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mùa”.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 viết một đọan văn (khoảng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5-7 </a:t>
            </a:r>
            <a:r>
              <a:rPr lang="en-US"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 trình bày cảm nhận về một nhân vật mà em thấy thú vị.</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724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74636" y="477985"/>
            <a:ext cx="6204859"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Về hình thức:</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74636" y="1170482"/>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Đảm bảo số câu, đảm bảo hình thức đoạn văn.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644436" y="2614394"/>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Viết đúng cấu trúc ngữ pháp.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644436" y="3830111"/>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Diễn đạt trong sáng.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2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93" y="1774694"/>
            <a:ext cx="5567576" cy="3868460"/>
          </a:xfrm>
          <a:prstGeom prst="rect">
            <a:avLst/>
          </a:prstGeom>
        </p:spPr>
      </p:pic>
      <p:pic>
        <p:nvPicPr>
          <p:cNvPr id="7" name="图片 5"/>
          <p:cNvPicPr>
            <a:picLocks noChangeAspect="1"/>
          </p:cNvPicPr>
          <p:nvPr/>
        </p:nvPicPr>
        <p:blipFill>
          <a:blip r:embed="rId4"/>
          <a:stretch>
            <a:fillRect/>
          </a:stretch>
        </p:blipFill>
        <p:spPr>
          <a:xfrm>
            <a:off x="6616909" y="637416"/>
            <a:ext cx="5309477" cy="3811603"/>
          </a:xfrm>
          <a:prstGeom prst="rect">
            <a:avLst/>
          </a:prstGeom>
        </p:spPr>
      </p:pic>
      <p:sp>
        <p:nvSpPr>
          <p:cNvPr id="3" name="Rectangle 2"/>
          <p:cNvSpPr/>
          <p:nvPr/>
        </p:nvSpPr>
        <p:spPr>
          <a:xfrm>
            <a:off x="7432764" y="1416967"/>
            <a:ext cx="4101736" cy="1938992"/>
          </a:xfrm>
          <a:prstGeom prst="rect">
            <a:avLst/>
          </a:prstGeom>
        </p:spPr>
        <p:txBody>
          <a:bodyPr wrap="square">
            <a:spAutoFit/>
          </a:bodyPr>
          <a:lstStyle/>
          <a:p>
            <a:pPr algn="just"/>
            <a:r>
              <a:rPr lang="en-US" sz="2400" i="1" smtClean="0">
                <a:solidFill>
                  <a:srgbClr val="000000"/>
                </a:solidFill>
                <a:effectLst/>
                <a:latin typeface="Times New Roman" panose="02020603050405020304" pitchFamily="18" charset="0"/>
                <a:ea typeface="MS Mincho"/>
              </a:rPr>
              <a:t>	HS sẽ lần lượt chọn các ô chữ, mỗi ô là một từ khóa là những chú thích. Chọn trúng từ khóa nào thì học sinh sẽ giải nghĩa từ khóa đó. </a:t>
            </a:r>
            <a:endParaRPr lang="en-US" sz="2400"/>
          </a:p>
        </p:txBody>
      </p:sp>
    </p:spTree>
    <p:extLst>
      <p:ext uri="{BB962C8B-B14F-4D97-AF65-F5344CB8AC3E}">
        <p14:creationId xmlns:p14="http://schemas.microsoft.com/office/powerpoint/2010/main" val="36282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74636" y="477985"/>
            <a:ext cx="6204859"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Về nội dung: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3235236" y="52415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 </a:t>
            </a:r>
            <a:r>
              <a:rPr lang="en-US" sz="28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nhận về một nhân vật mà em thấy thú vị</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644436" y="191552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Giới thiệu về nhân vật mà em thấy thú vị.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644436" y="3045281"/>
            <a:ext cx="6191794"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Miêu tả nhứng nét thú vị của nhân vật.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644436" y="3999388"/>
            <a:ext cx="679776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Suy nghĩ của bản thân về nhân vật.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644436" y="4691885"/>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Khẳng định vấn đề.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9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5944" y="744582"/>
            <a:ext cx="6191794" cy="5262979"/>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Gấp trang sách lại, lòng em vẫn thấy ấm áp khi nghĩ tới tấm lòng của cậu bé Sơn trong câu chuyện về tấm lòng thảo thơm của cậu. Dù biết có thể bị mẹ trách phạt - chẳng có người mẹ nào không phiền lòng khi con cái tự ý đem cho người khác vật gì - nhất là trong tình cảnh cuộc sống càng ngày càng khó khăn. Nhưng bỏ qua tất cả những điều đó, Sơn đã sẵn lòng tặng Hiên chiếc áo, giúp đỡ chia sẻ với bạn, không hề toan tính.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6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300446" y="0"/>
            <a:ext cx="6191794" cy="6124754"/>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28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 phải chỉ vì biết nghe trái tim mách bảo, mà Sơn đã không dửng dưng trước những mảnh đời cơ cực? Hành động nhân ái của Sơn là hoàn toàn tự nguyện, không chờ bé Hiên nhờ vả, không đợi mọi người xung quanh động viên - điều này đâu dễ có ở mỗi con người? Có thể nói, không phải tiền tài hay quyền lực, mà chính lòng yêu thương nhau mới giúp con người có được những hành động cao cả. Một chú bé như Sơn đáng quý hơn hẳn nhiều người lớn mà lãnh đạm phủi tay trước đồng loại bần cùng. (sưu tầm )</a:t>
            </a:r>
          </a:p>
        </p:txBody>
      </p:sp>
    </p:spTree>
    <p:extLst>
      <p:ext uri="{BB962C8B-B14F-4D97-AF65-F5344CB8AC3E}">
        <p14:creationId xmlns:p14="http://schemas.microsoft.com/office/powerpoint/2010/main" val="20998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704" y="3435531"/>
            <a:ext cx="5714320" cy="3853407"/>
          </a:xfrm>
          <a:prstGeom prst="rect">
            <a:avLst/>
          </a:prstGeom>
        </p:spPr>
      </p:pic>
      <p:sp>
        <p:nvSpPr>
          <p:cNvPr id="2" name="TextBox 1"/>
          <p:cNvSpPr txBox="1"/>
          <p:nvPr/>
        </p:nvSpPr>
        <p:spPr>
          <a:xfrm>
            <a:off x="254000" y="254000"/>
            <a:ext cx="5566267"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HƯỚNG DẪN TỰ HỌC</a:t>
            </a:r>
            <a:endParaRPr lang="en-US" sz="4000" b="1">
              <a:latin typeface="Times New Roman" panose="02020603050405020304" pitchFamily="18" charset="0"/>
              <a:cs typeface="Times New Roman" panose="02020603050405020304" pitchFamily="18" charset="0"/>
            </a:endParaRPr>
          </a:p>
        </p:txBody>
      </p:sp>
      <p:sp>
        <p:nvSpPr>
          <p:cNvPr id="5" name="Rectangle 4"/>
          <p:cNvSpPr/>
          <p:nvPr/>
        </p:nvSpPr>
        <p:spPr>
          <a:xfrm>
            <a:off x="0" y="961886"/>
            <a:ext cx="604770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Bài cũ: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8764" y="1472207"/>
            <a:ext cx="5879031" cy="954107"/>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Học bài, khái quát nội dung bài học bằng sơ đồ.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58764" y="2426314"/>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Sưu tầm tác phẩm cùng chủ đề.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0" y="3105912"/>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Bài mới:        </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101600" y="3732997"/>
            <a:ext cx="6191794" cy="523220"/>
          </a:xfrm>
          <a:prstGeom prst="rect">
            <a:avLst/>
          </a:prstGeom>
        </p:spPr>
        <p:txBody>
          <a:bodyPr wrap="square">
            <a:spAutoFit/>
          </a:bodyPr>
          <a:lstStyle/>
          <a:p>
            <a:pPr algn="just">
              <a:tabLst>
                <a:tab pos="90170" algn="l"/>
                <a:tab pos="180340" algn="l"/>
              </a:tabLst>
            </a:pPr>
            <a:r>
              <a:rPr lang="en-US" sz="2800"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Chuẩn bị: “</a:t>
            </a:r>
            <a:r>
              <a:rPr lang="en-US" sz="2800" b="1" i="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Tuổi thơ tôi</a:t>
            </a:r>
            <a:r>
              <a:rPr lang="en-US" sz="2800" b="1" kern="1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197634"/>
          </a:xfrm>
          <a:prstGeom prst="rect">
            <a:avLst/>
          </a:prstGeom>
        </p:spPr>
      </p:pic>
      <p:pic>
        <p:nvPicPr>
          <p:cNvPr id="3" name="图片 5"/>
          <p:cNvPicPr>
            <a:picLocks noChangeAspect="1"/>
          </p:cNvPicPr>
          <p:nvPr/>
        </p:nvPicPr>
        <p:blipFill>
          <a:blip r:embed="rId3"/>
          <a:stretch>
            <a:fillRect/>
          </a:stretch>
        </p:blipFill>
        <p:spPr>
          <a:xfrm>
            <a:off x="1731504" y="1335163"/>
            <a:ext cx="9463364" cy="4791317"/>
          </a:xfrm>
          <a:prstGeom prst="rect">
            <a:avLst/>
          </a:prstGeom>
        </p:spPr>
      </p:pic>
      <p:sp>
        <p:nvSpPr>
          <p:cNvPr id="2" name="Rectangle 1"/>
          <p:cNvSpPr/>
          <p:nvPr/>
        </p:nvSpPr>
        <p:spPr>
          <a:xfrm>
            <a:off x="2703260" y="2207327"/>
            <a:ext cx="7519852" cy="30469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CHÚC</a:t>
            </a:r>
            <a:r>
              <a:rPr kumimoji="0" lang="en-US" altLang="zh-CN" sz="8000" b="1" i="0" u="none" strike="noStrike" kern="1200" cap="none" spc="0" normalizeH="0" noProof="0" smtClean="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CÁC EM HỌC TỐT!</a:t>
            </a:r>
            <a:endParaRPr kumimoji="0" lang="zh-CN" altLang="en-US" sz="8000" b="1" i="0" u="none" strike="noStrike" kern="1200" cap="none" spc="0" normalizeH="0" baseline="0" noProof="0" dirty="0">
              <a:ln>
                <a:noFill/>
              </a:ln>
              <a:solidFill>
                <a:srgbClr val="ED7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43703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20" name="Oval 19">
            <a:hlinkClick r:id="rId4" action="ppaction://hlinksldjump"/>
            <a:extLst>
              <a:ext uri="{FF2B5EF4-FFF2-40B4-BE49-F238E27FC236}">
                <a16:creationId xmlns:a16="http://schemas.microsoft.com/office/drawing/2014/main" id="{F168202F-C857-4AB0-A656-22F653E7984A}"/>
              </a:ext>
            </a:extLst>
          </p:cNvPr>
          <p:cNvSpPr/>
          <p:nvPr/>
        </p:nvSpPr>
        <p:spPr>
          <a:xfrm>
            <a:off x="-42332" y="1023575"/>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1</a:t>
            </a:r>
            <a:endParaRPr lang="vi-VN" sz="1866" b="1" dirty="0">
              <a:solidFill>
                <a:prstClr val="white"/>
              </a:solidFill>
              <a:latin typeface="Lato Light"/>
            </a:endParaRPr>
          </a:p>
        </p:txBody>
      </p:sp>
      <p:sp>
        <p:nvSpPr>
          <p:cNvPr id="21" name="Oval 20">
            <a:hlinkClick r:id="rId5" action="ppaction://hlinksldjump"/>
            <a:extLst>
              <a:ext uri="{FF2B5EF4-FFF2-40B4-BE49-F238E27FC236}">
                <a16:creationId xmlns:a16="http://schemas.microsoft.com/office/drawing/2014/main" id="{F168202F-C857-4AB0-A656-22F653E7984A}"/>
              </a:ext>
            </a:extLst>
          </p:cNvPr>
          <p:cNvSpPr/>
          <p:nvPr/>
        </p:nvSpPr>
        <p:spPr>
          <a:xfrm>
            <a:off x="-42332" y="1766439"/>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2</a:t>
            </a:r>
            <a:endParaRPr lang="vi-VN" sz="1866" b="1" dirty="0">
              <a:solidFill>
                <a:prstClr val="white"/>
              </a:solidFill>
              <a:latin typeface="Lato Light"/>
            </a:endParaRPr>
          </a:p>
        </p:txBody>
      </p:sp>
      <p:sp>
        <p:nvSpPr>
          <p:cNvPr id="22" name="Oval 21">
            <a:hlinkClick r:id="rId6" action="ppaction://hlinksldjump"/>
            <a:extLst>
              <a:ext uri="{FF2B5EF4-FFF2-40B4-BE49-F238E27FC236}">
                <a16:creationId xmlns:a16="http://schemas.microsoft.com/office/drawing/2014/main" id="{F168202F-C857-4AB0-A656-22F653E7984A}"/>
              </a:ext>
            </a:extLst>
          </p:cNvPr>
          <p:cNvSpPr/>
          <p:nvPr/>
        </p:nvSpPr>
        <p:spPr>
          <a:xfrm>
            <a:off x="34052" y="2428207"/>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3</a:t>
            </a:r>
            <a:endParaRPr lang="vi-VN" sz="1866" b="1" dirty="0">
              <a:solidFill>
                <a:prstClr val="white"/>
              </a:solidFill>
              <a:latin typeface="Lato Light"/>
            </a:endParaRPr>
          </a:p>
        </p:txBody>
      </p:sp>
      <p:sp>
        <p:nvSpPr>
          <p:cNvPr id="23" name="Oval 22">
            <a:hlinkClick r:id="rId7" action="ppaction://hlinksldjump"/>
            <a:extLst>
              <a:ext uri="{FF2B5EF4-FFF2-40B4-BE49-F238E27FC236}">
                <a16:creationId xmlns:a16="http://schemas.microsoft.com/office/drawing/2014/main" id="{F168202F-C857-4AB0-A656-22F653E7984A}"/>
              </a:ext>
            </a:extLst>
          </p:cNvPr>
          <p:cNvSpPr/>
          <p:nvPr/>
        </p:nvSpPr>
        <p:spPr>
          <a:xfrm>
            <a:off x="42826" y="3131179"/>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4</a:t>
            </a:r>
            <a:endParaRPr lang="vi-VN" sz="1866" b="1" dirty="0">
              <a:solidFill>
                <a:prstClr val="white"/>
              </a:solidFill>
              <a:latin typeface="Lato Light"/>
            </a:endParaRPr>
          </a:p>
        </p:txBody>
      </p:sp>
      <p:sp>
        <p:nvSpPr>
          <p:cNvPr id="26" name="Oval 25">
            <a:hlinkClick r:id="rId8" action="ppaction://hlinksldjump"/>
            <a:extLst>
              <a:ext uri="{FF2B5EF4-FFF2-40B4-BE49-F238E27FC236}">
                <a16:creationId xmlns:a16="http://schemas.microsoft.com/office/drawing/2014/main" id="{F168202F-C857-4AB0-A656-22F653E7984A}"/>
              </a:ext>
            </a:extLst>
          </p:cNvPr>
          <p:cNvSpPr/>
          <p:nvPr/>
        </p:nvSpPr>
        <p:spPr>
          <a:xfrm>
            <a:off x="21733" y="3791198"/>
            <a:ext cx="751237" cy="604465"/>
          </a:xfrm>
          <a:prstGeom prst="ellipse">
            <a:avLst/>
          </a:prstGeom>
          <a:ln/>
        </p:spPr>
        <p:style>
          <a:lnRef idx="1">
            <a:schemeClr val="accent3"/>
          </a:lnRef>
          <a:fillRef idx="3">
            <a:schemeClr val="accent3"/>
          </a:fillRef>
          <a:effectRef idx="2">
            <a:schemeClr val="accent3"/>
          </a:effectRef>
          <a:fontRef idx="minor">
            <a:schemeClr val="lt1"/>
          </a:fontRef>
        </p:style>
        <p:txBody>
          <a:bodyPr lIns="91391" tIns="45702" rIns="91391" bIns="45702" rtlCol="0" anchor="ctr"/>
          <a:lstStyle/>
          <a:p>
            <a:pPr algn="ctr" defTabSz="913944"/>
            <a:r>
              <a:rPr lang="en-US" sz="1866" b="1" dirty="0">
                <a:solidFill>
                  <a:prstClr val="white"/>
                </a:solidFill>
                <a:latin typeface="Calibri"/>
              </a:rPr>
              <a:t>5</a:t>
            </a:r>
            <a:endParaRPr lang="vi-VN" sz="1866" b="1" dirty="0">
              <a:solidFill>
                <a:prstClr val="white"/>
              </a:solidFill>
              <a:latin typeface="Lato Light"/>
            </a:endParaRPr>
          </a:p>
        </p:txBody>
      </p:sp>
      <p:sp>
        <p:nvSpPr>
          <p:cNvPr id="29" name="Oval 28">
            <a:extLst>
              <a:ext uri="{FF2B5EF4-FFF2-40B4-BE49-F238E27FC236}">
                <a16:creationId xmlns:a16="http://schemas.microsoft.com/office/drawing/2014/main" id="{FB33C971-925B-4237-B00B-30527460C49E}"/>
              </a:ext>
            </a:extLst>
          </p:cNvPr>
          <p:cNvSpPr/>
          <p:nvPr/>
        </p:nvSpPr>
        <p:spPr>
          <a:xfrm>
            <a:off x="6357137" y="87096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7022447" y="86931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8403487" y="894489"/>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7725213" y="89962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9007954" y="89729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39" name="Oval 38">
            <a:extLst>
              <a:ext uri="{FF2B5EF4-FFF2-40B4-BE49-F238E27FC236}">
                <a16:creationId xmlns:a16="http://schemas.microsoft.com/office/drawing/2014/main" id="{FB33C971-925B-4237-B00B-30527460C49E}"/>
              </a:ext>
            </a:extLst>
          </p:cNvPr>
          <p:cNvSpPr/>
          <p:nvPr/>
        </p:nvSpPr>
        <p:spPr>
          <a:xfrm>
            <a:off x="5122990" y="1578792"/>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7035771" y="166527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4" name="Oval 43">
            <a:extLst>
              <a:ext uri="{FF2B5EF4-FFF2-40B4-BE49-F238E27FC236}">
                <a16:creationId xmlns:a16="http://schemas.microsoft.com/office/drawing/2014/main" id="{FB33C971-925B-4237-B00B-30527460C49E}"/>
              </a:ext>
            </a:extLst>
          </p:cNvPr>
          <p:cNvSpPr/>
          <p:nvPr/>
        </p:nvSpPr>
        <p:spPr>
          <a:xfrm>
            <a:off x="5804197" y="160066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6359682" y="162874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4522713" y="229715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5211590" y="227958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7" name="Oval 56">
            <a:extLst>
              <a:ext uri="{FF2B5EF4-FFF2-40B4-BE49-F238E27FC236}">
                <a16:creationId xmlns:a16="http://schemas.microsoft.com/office/drawing/2014/main" id="{FB33C971-925B-4237-B00B-30527460C49E}"/>
              </a:ext>
            </a:extLst>
          </p:cNvPr>
          <p:cNvSpPr/>
          <p:nvPr/>
        </p:nvSpPr>
        <p:spPr>
          <a:xfrm>
            <a:off x="2138875" y="224622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2772053" y="222523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3349543" y="2197114"/>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5246267" y="2951421"/>
            <a:ext cx="604465" cy="604465"/>
          </a:xfrm>
          <a:prstGeom prst="ellipse">
            <a:avLst/>
          </a:prstGeom>
          <a:solidFill>
            <a:srgbClr val="0070C0"/>
          </a:solidFill>
          <a:ln>
            <a:noFill/>
          </a:ln>
          <a:effectLst>
            <a:outerShdw blurRad="57150" dist="19050" dir="5400000" algn="ctr" rotWithShape="0">
              <a:srgbClr val="000000">
                <a:alpha val="63000"/>
              </a:srgbClr>
            </a:outerShdw>
          </a:effectLst>
        </p:spPr>
        <p:txBody>
          <a:bodyPr lIns="121849" tIns="60925" rIns="121849" bIns="60925" rtlCol="0" anchor="ctr"/>
          <a:lstStyle/>
          <a:p>
            <a:pPr algn="ctr" defTabSz="913899"/>
            <a:r>
              <a:rPr lang="en-US" sz="3199" b="1" kern="0" dirty="0">
                <a:solidFill>
                  <a:prstClr val="white"/>
                </a:solidFill>
                <a:latin typeface="Calibri"/>
                <a:ea typeface="微软雅黑"/>
                <a:sym typeface="Arial"/>
              </a:rPr>
              <a:t>?</a:t>
            </a:r>
            <a:endParaRPr lang="vi-VN" sz="3199" b="1" kern="0" dirty="0">
              <a:solidFill>
                <a:prstClr val="white"/>
              </a:solidFill>
              <a:latin typeface="Arial"/>
              <a:ea typeface="微软雅黑"/>
              <a:sym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4637983" y="2980646"/>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3984505" y="300989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3306658" y="301492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5946246" y="2981838"/>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2623425" y="3054998"/>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0" name="Oval 69">
            <a:extLst>
              <a:ext uri="{FF2B5EF4-FFF2-40B4-BE49-F238E27FC236}">
                <a16:creationId xmlns:a16="http://schemas.microsoft.com/office/drawing/2014/main" id="{FB33C971-925B-4237-B00B-30527460C49E}"/>
              </a:ext>
            </a:extLst>
          </p:cNvPr>
          <p:cNvSpPr/>
          <p:nvPr/>
        </p:nvSpPr>
        <p:spPr>
          <a:xfrm>
            <a:off x="4600709" y="368869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1" name="Oval 70">
            <a:extLst>
              <a:ext uri="{FF2B5EF4-FFF2-40B4-BE49-F238E27FC236}">
                <a16:creationId xmlns:a16="http://schemas.microsoft.com/office/drawing/2014/main" id="{FB33C971-925B-4237-B00B-30527460C49E}"/>
              </a:ext>
            </a:extLst>
          </p:cNvPr>
          <p:cNvSpPr/>
          <p:nvPr/>
        </p:nvSpPr>
        <p:spPr>
          <a:xfrm>
            <a:off x="6433683" y="369874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2" name="Oval 71">
            <a:extLst>
              <a:ext uri="{FF2B5EF4-FFF2-40B4-BE49-F238E27FC236}">
                <a16:creationId xmlns:a16="http://schemas.microsoft.com/office/drawing/2014/main" id="{FB33C971-925B-4237-B00B-30527460C49E}"/>
              </a:ext>
            </a:extLst>
          </p:cNvPr>
          <p:cNvSpPr/>
          <p:nvPr/>
        </p:nvSpPr>
        <p:spPr>
          <a:xfrm>
            <a:off x="5255600" y="371600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3" name="Oval 72">
            <a:extLst>
              <a:ext uri="{FF2B5EF4-FFF2-40B4-BE49-F238E27FC236}">
                <a16:creationId xmlns:a16="http://schemas.microsoft.com/office/drawing/2014/main" id="{FB33C971-925B-4237-B00B-30527460C49E}"/>
              </a:ext>
            </a:extLst>
          </p:cNvPr>
          <p:cNvSpPr/>
          <p:nvPr/>
        </p:nvSpPr>
        <p:spPr>
          <a:xfrm>
            <a:off x="5851711" y="367367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4" name="Oval 73">
            <a:extLst>
              <a:ext uri="{FF2B5EF4-FFF2-40B4-BE49-F238E27FC236}">
                <a16:creationId xmlns:a16="http://schemas.microsoft.com/office/drawing/2014/main" id="{FB33C971-925B-4237-B00B-30527460C49E}"/>
              </a:ext>
            </a:extLst>
          </p:cNvPr>
          <p:cNvSpPr/>
          <p:nvPr/>
        </p:nvSpPr>
        <p:spPr>
          <a:xfrm>
            <a:off x="8389247" y="366327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77" name="Oval 76">
            <a:extLst>
              <a:ext uri="{FF2B5EF4-FFF2-40B4-BE49-F238E27FC236}">
                <a16:creationId xmlns:a16="http://schemas.microsoft.com/office/drawing/2014/main" id="{FB33C971-925B-4237-B00B-30527460C49E}"/>
              </a:ext>
            </a:extLst>
          </p:cNvPr>
          <p:cNvSpPr/>
          <p:nvPr/>
        </p:nvSpPr>
        <p:spPr>
          <a:xfrm>
            <a:off x="7973960" y="297421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4" name="Oval 103">
            <a:extLst>
              <a:ext uri="{FF2B5EF4-FFF2-40B4-BE49-F238E27FC236}">
                <a16:creationId xmlns:a16="http://schemas.microsoft.com/office/drawing/2014/main" id="{FB33C971-925B-4237-B00B-30527460C49E}"/>
              </a:ext>
            </a:extLst>
          </p:cNvPr>
          <p:cNvSpPr/>
          <p:nvPr/>
        </p:nvSpPr>
        <p:spPr>
          <a:xfrm>
            <a:off x="1497113" y="226932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5" name="Oval 104">
            <a:extLst>
              <a:ext uri="{FF2B5EF4-FFF2-40B4-BE49-F238E27FC236}">
                <a16:creationId xmlns:a16="http://schemas.microsoft.com/office/drawing/2014/main" id="{FB33C971-925B-4237-B00B-30527460C49E}"/>
              </a:ext>
            </a:extLst>
          </p:cNvPr>
          <p:cNvSpPr/>
          <p:nvPr/>
        </p:nvSpPr>
        <p:spPr>
          <a:xfrm>
            <a:off x="7086940" y="369213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6" name="Oval 105">
            <a:extLst>
              <a:ext uri="{FF2B5EF4-FFF2-40B4-BE49-F238E27FC236}">
                <a16:creationId xmlns:a16="http://schemas.microsoft.com/office/drawing/2014/main" id="{FB33C971-925B-4237-B00B-30527460C49E}"/>
              </a:ext>
            </a:extLst>
          </p:cNvPr>
          <p:cNvSpPr/>
          <p:nvPr/>
        </p:nvSpPr>
        <p:spPr>
          <a:xfrm>
            <a:off x="7725212" y="3665437"/>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07" name="Oval 106">
            <a:extLst>
              <a:ext uri="{FF2B5EF4-FFF2-40B4-BE49-F238E27FC236}">
                <a16:creationId xmlns:a16="http://schemas.microsoft.com/office/drawing/2014/main" id="{FB33C971-925B-4237-B00B-30527460C49E}"/>
              </a:ext>
            </a:extLst>
          </p:cNvPr>
          <p:cNvSpPr/>
          <p:nvPr/>
        </p:nvSpPr>
        <p:spPr>
          <a:xfrm>
            <a:off x="7289522" y="296420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17" name="Oval 116">
            <a:extLst>
              <a:ext uri="{FF2B5EF4-FFF2-40B4-BE49-F238E27FC236}">
                <a16:creationId xmlns:a16="http://schemas.microsoft.com/office/drawing/2014/main" id="{FB33C971-925B-4237-B00B-30527460C49E}"/>
              </a:ext>
            </a:extLst>
          </p:cNvPr>
          <p:cNvSpPr/>
          <p:nvPr/>
        </p:nvSpPr>
        <p:spPr>
          <a:xfrm>
            <a:off x="3959582" y="2262681"/>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3" name="Oval 142">
            <a:extLst>
              <a:ext uri="{FF2B5EF4-FFF2-40B4-BE49-F238E27FC236}">
                <a16:creationId xmlns:a16="http://schemas.microsoft.com/office/drawing/2014/main" id="{FB33C971-925B-4237-B00B-30527460C49E}"/>
              </a:ext>
            </a:extLst>
          </p:cNvPr>
          <p:cNvSpPr/>
          <p:nvPr/>
        </p:nvSpPr>
        <p:spPr>
          <a:xfrm>
            <a:off x="4470186" y="156188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4" name="Oval 143">
            <a:extLst>
              <a:ext uri="{FF2B5EF4-FFF2-40B4-BE49-F238E27FC236}">
                <a16:creationId xmlns:a16="http://schemas.microsoft.com/office/drawing/2014/main" id="{FB33C971-925B-4237-B00B-30527460C49E}"/>
              </a:ext>
            </a:extLst>
          </p:cNvPr>
          <p:cNvSpPr/>
          <p:nvPr/>
        </p:nvSpPr>
        <p:spPr>
          <a:xfrm>
            <a:off x="3792697" y="1524250"/>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5" name="Oval 144">
            <a:extLst>
              <a:ext uri="{FF2B5EF4-FFF2-40B4-BE49-F238E27FC236}">
                <a16:creationId xmlns:a16="http://schemas.microsoft.com/office/drawing/2014/main" id="{FB33C971-925B-4237-B00B-30527460C49E}"/>
              </a:ext>
            </a:extLst>
          </p:cNvPr>
          <p:cNvSpPr/>
          <p:nvPr/>
        </p:nvSpPr>
        <p:spPr>
          <a:xfrm>
            <a:off x="6610330" y="2961723"/>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46" name="Oval 145">
            <a:extLst>
              <a:ext uri="{FF2B5EF4-FFF2-40B4-BE49-F238E27FC236}">
                <a16:creationId xmlns:a16="http://schemas.microsoft.com/office/drawing/2014/main" id="{FB33C971-925B-4237-B00B-30527460C49E}"/>
              </a:ext>
            </a:extLst>
          </p:cNvPr>
          <p:cNvSpPr/>
          <p:nvPr/>
        </p:nvSpPr>
        <p:spPr>
          <a:xfrm>
            <a:off x="901695" y="2307325"/>
            <a:ext cx="604465" cy="60446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49" tIns="60925" rIns="121849" bIns="60925" rtlCol="0" anchor="ctr"/>
          <a:lstStyle/>
          <a:p>
            <a:pPr algn="ctr" defTabSz="913899"/>
            <a:r>
              <a:rPr lang="en-US" sz="3199" b="1" kern="0" dirty="0">
                <a:solidFill>
                  <a:prstClr val="white"/>
                </a:solidFill>
                <a:latin typeface="Calibri"/>
                <a:sym typeface="Arial"/>
              </a:rPr>
              <a:t>?</a:t>
            </a:r>
            <a:endParaRPr lang="vi-VN" sz="3199" b="1" kern="0" dirty="0">
              <a:solidFill>
                <a:prstClr val="white"/>
              </a:solidFill>
              <a:latin typeface="Lato Light"/>
              <a:sym typeface="Arial"/>
            </a:endParaRPr>
          </a:p>
        </p:txBody>
      </p:sp>
      <p:sp>
        <p:nvSpPr>
          <p:cNvPr id="184" name="Oval 183">
            <a:extLst>
              <a:ext uri="{FF2B5EF4-FFF2-40B4-BE49-F238E27FC236}">
                <a16:creationId xmlns:a16="http://schemas.microsoft.com/office/drawing/2014/main" id="{700D6C23-C3E9-F248-9E42-6013B230F14E}"/>
              </a:ext>
            </a:extLst>
          </p:cNvPr>
          <p:cNvSpPr/>
          <p:nvPr/>
        </p:nvSpPr>
        <p:spPr>
          <a:xfrm>
            <a:off x="6349183" y="85735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V</a:t>
            </a:r>
            <a:endParaRPr lang="vi-VN" sz="3199" b="1" kern="0" dirty="0">
              <a:solidFill>
                <a:prstClr val="black"/>
              </a:solidFill>
              <a:latin typeface="Lato Light"/>
              <a:sym typeface="Arial"/>
            </a:endParaRPr>
          </a:p>
        </p:txBody>
      </p:sp>
      <p:sp>
        <p:nvSpPr>
          <p:cNvPr id="185" name="Oval 184">
            <a:extLst>
              <a:ext uri="{FF2B5EF4-FFF2-40B4-BE49-F238E27FC236}">
                <a16:creationId xmlns:a16="http://schemas.microsoft.com/office/drawing/2014/main" id="{700D6C23-C3E9-F248-9E42-6013B230F14E}"/>
              </a:ext>
            </a:extLst>
          </p:cNvPr>
          <p:cNvSpPr/>
          <p:nvPr/>
        </p:nvSpPr>
        <p:spPr>
          <a:xfrm>
            <a:off x="7046937" y="87042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Ú</a:t>
            </a:r>
            <a:endParaRPr lang="vi-VN" sz="3199" b="1" kern="0" dirty="0">
              <a:solidFill>
                <a:prstClr val="black"/>
              </a:solidFill>
              <a:latin typeface="Lato Light"/>
              <a:sym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7751430" y="872295"/>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G</a:t>
            </a:r>
            <a:endParaRPr lang="vi-VN" sz="3199" b="1" kern="0" dirty="0">
              <a:solidFill>
                <a:prstClr val="black"/>
              </a:solidFill>
              <a:latin typeface="Lato Light"/>
              <a:sym typeface="Arial"/>
            </a:endParaRPr>
          </a:p>
        </p:txBody>
      </p:sp>
      <p:sp>
        <p:nvSpPr>
          <p:cNvPr id="187" name="Oval 186">
            <a:extLst>
              <a:ext uri="{FF2B5EF4-FFF2-40B4-BE49-F238E27FC236}">
                <a16:creationId xmlns:a16="http://schemas.microsoft.com/office/drawing/2014/main" id="{700D6C23-C3E9-F248-9E42-6013B230F14E}"/>
              </a:ext>
            </a:extLst>
          </p:cNvPr>
          <p:cNvSpPr/>
          <p:nvPr/>
        </p:nvSpPr>
        <p:spPr>
          <a:xfrm>
            <a:off x="8416740" y="862426"/>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I</a:t>
            </a:r>
            <a:endParaRPr lang="vi-VN" sz="3199" b="1" kern="0" dirty="0">
              <a:solidFill>
                <a:prstClr val="black"/>
              </a:solidFill>
              <a:latin typeface="Lato Light"/>
              <a:sym typeface="Arial"/>
            </a:endParaRPr>
          </a:p>
        </p:txBody>
      </p:sp>
      <p:sp>
        <p:nvSpPr>
          <p:cNvPr id="188" name="Oval 187">
            <a:extLst>
              <a:ext uri="{FF2B5EF4-FFF2-40B4-BE49-F238E27FC236}">
                <a16:creationId xmlns:a16="http://schemas.microsoft.com/office/drawing/2014/main" id="{700D6C23-C3E9-F248-9E42-6013B230F14E}"/>
              </a:ext>
            </a:extLst>
          </p:cNvPr>
          <p:cNvSpPr/>
          <p:nvPr/>
        </p:nvSpPr>
        <p:spPr>
          <a:xfrm>
            <a:off x="9009954" y="87272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À</a:t>
            </a:r>
            <a:endParaRPr lang="vi-VN" sz="3199" b="1" kern="0" dirty="0">
              <a:solidFill>
                <a:prstClr val="black"/>
              </a:solidFill>
              <a:latin typeface="Lato Light"/>
              <a:sym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4449532" y="156916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Ị</a:t>
            </a:r>
            <a:endParaRPr lang="vi-VN" sz="3199" b="1" kern="0" dirty="0">
              <a:solidFill>
                <a:prstClr val="black"/>
              </a:solidFill>
              <a:latin typeface="Lato Light"/>
              <a:sym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5150526" y="156616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U</a:t>
            </a:r>
            <a:endParaRPr lang="vi-VN" sz="3199" b="1" kern="0" dirty="0">
              <a:solidFill>
                <a:prstClr val="black"/>
              </a:solidFill>
              <a:latin typeface="Lato Light"/>
              <a:sym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6598665" y="294951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H</a:t>
            </a:r>
            <a:endParaRPr lang="vi-VN" sz="3199" b="1" kern="0" dirty="0">
              <a:solidFill>
                <a:prstClr val="black"/>
              </a:solidFill>
              <a:latin typeface="Lato Light"/>
              <a:sym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871227" y="2319178"/>
            <a:ext cx="604465" cy="627271"/>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X</a:t>
            </a:r>
            <a:endParaRPr lang="vi-VN" sz="3199" b="1" kern="0" dirty="0">
              <a:solidFill>
                <a:prstClr val="black"/>
              </a:solidFill>
              <a:latin typeface="Lato Light"/>
              <a:sym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3783457" y="152455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B</a:t>
            </a:r>
            <a:endParaRPr lang="vi-VN" sz="3199" b="1" kern="0" dirty="0">
              <a:solidFill>
                <a:prstClr val="black"/>
              </a:solidFill>
              <a:latin typeface="Lato Light"/>
              <a:sym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5769159" y="158543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R</a:t>
            </a:r>
            <a:endParaRPr lang="vi-VN" sz="3199" b="1" kern="0" dirty="0">
              <a:solidFill>
                <a:prstClr val="black"/>
              </a:solidFill>
              <a:latin typeface="Lato Light"/>
              <a:sym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6404691" y="162142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Ị</a:t>
            </a:r>
            <a:endParaRPr lang="vi-VN" sz="3199" b="1" kern="0" dirty="0">
              <a:solidFill>
                <a:prstClr val="black"/>
              </a:solidFill>
              <a:latin typeface="Lato Light"/>
              <a:sym typeface="Arial"/>
            </a:endParaRPr>
          </a:p>
        </p:txBody>
      </p:sp>
      <p:sp>
        <p:nvSpPr>
          <p:cNvPr id="201" name="Oval 200">
            <a:extLst>
              <a:ext uri="{FF2B5EF4-FFF2-40B4-BE49-F238E27FC236}">
                <a16:creationId xmlns:a16="http://schemas.microsoft.com/office/drawing/2014/main" id="{700D6C23-C3E9-F248-9E42-6013B230F14E}"/>
              </a:ext>
            </a:extLst>
          </p:cNvPr>
          <p:cNvSpPr/>
          <p:nvPr/>
        </p:nvSpPr>
        <p:spPr>
          <a:xfrm>
            <a:off x="7027072" y="163273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U</a:t>
            </a:r>
            <a:endParaRPr lang="vi-VN" sz="3199" b="1" kern="0" dirty="0">
              <a:solidFill>
                <a:prstClr val="black"/>
              </a:solidFill>
              <a:latin typeface="Lato Light"/>
              <a:sym typeface="Arial"/>
            </a:endParaRPr>
          </a:p>
        </p:txBody>
      </p:sp>
      <p:sp>
        <p:nvSpPr>
          <p:cNvPr id="265" name="Oval 264">
            <a:extLst>
              <a:ext uri="{FF2B5EF4-FFF2-40B4-BE49-F238E27FC236}">
                <a16:creationId xmlns:a16="http://schemas.microsoft.com/office/drawing/2014/main" id="{700D6C23-C3E9-F248-9E42-6013B230F14E}"/>
              </a:ext>
            </a:extLst>
          </p:cNvPr>
          <p:cNvSpPr/>
          <p:nvPr/>
        </p:nvSpPr>
        <p:spPr>
          <a:xfrm>
            <a:off x="2088778" y="22467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N</a:t>
            </a:r>
            <a:endParaRPr lang="vi-VN" sz="3199" b="1" kern="0" dirty="0">
              <a:solidFill>
                <a:prstClr val="black"/>
              </a:solidFill>
              <a:latin typeface="Lato Light"/>
              <a:sym typeface="Arial"/>
            </a:endParaRPr>
          </a:p>
        </p:txBody>
      </p:sp>
      <p:sp>
        <p:nvSpPr>
          <p:cNvPr id="266" name="Oval 265">
            <a:extLst>
              <a:ext uri="{FF2B5EF4-FFF2-40B4-BE49-F238E27FC236}">
                <a16:creationId xmlns:a16="http://schemas.microsoft.com/office/drawing/2014/main" id="{700D6C23-C3E9-F248-9E42-6013B230F14E}"/>
              </a:ext>
            </a:extLst>
          </p:cNvPr>
          <p:cNvSpPr/>
          <p:nvPr/>
        </p:nvSpPr>
        <p:spPr>
          <a:xfrm>
            <a:off x="2719870" y="2225231"/>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G</a:t>
            </a:r>
            <a:endParaRPr lang="vi-VN" sz="3199" b="1" kern="0" dirty="0">
              <a:solidFill>
                <a:prstClr val="black"/>
              </a:solidFill>
              <a:latin typeface="Lato Light"/>
              <a:sym typeface="Arial"/>
            </a:endParaRPr>
          </a:p>
        </p:txBody>
      </p:sp>
      <p:sp>
        <p:nvSpPr>
          <p:cNvPr id="267" name="Oval 266">
            <a:extLst>
              <a:ext uri="{FF2B5EF4-FFF2-40B4-BE49-F238E27FC236}">
                <a16:creationId xmlns:a16="http://schemas.microsoft.com/office/drawing/2014/main" id="{700D6C23-C3E9-F248-9E42-6013B230F14E}"/>
              </a:ext>
            </a:extLst>
          </p:cNvPr>
          <p:cNvSpPr/>
          <p:nvPr/>
        </p:nvSpPr>
        <p:spPr>
          <a:xfrm>
            <a:off x="3338030" y="221106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X</a:t>
            </a:r>
            <a:endParaRPr lang="vi-VN" sz="3199" b="1" kern="0" dirty="0">
              <a:solidFill>
                <a:prstClr val="black"/>
              </a:solidFill>
              <a:latin typeface="Lato Light"/>
              <a:sym typeface="Arial"/>
            </a:endParaRPr>
          </a:p>
        </p:txBody>
      </p:sp>
      <p:sp>
        <p:nvSpPr>
          <p:cNvPr id="268" name="Oval 267">
            <a:extLst>
              <a:ext uri="{FF2B5EF4-FFF2-40B4-BE49-F238E27FC236}">
                <a16:creationId xmlns:a16="http://schemas.microsoft.com/office/drawing/2014/main" id="{700D6C23-C3E9-F248-9E42-6013B230F14E}"/>
              </a:ext>
            </a:extLst>
          </p:cNvPr>
          <p:cNvSpPr/>
          <p:nvPr/>
        </p:nvSpPr>
        <p:spPr>
          <a:xfrm>
            <a:off x="4543749" y="2279225"/>
            <a:ext cx="643951"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N</a:t>
            </a:r>
            <a:endParaRPr lang="vi-VN" sz="3199" b="1" kern="0" dirty="0">
              <a:solidFill>
                <a:prstClr val="black"/>
              </a:solidFill>
              <a:latin typeface="Lato Light"/>
              <a:sym typeface="Arial"/>
            </a:endParaRPr>
          </a:p>
        </p:txBody>
      </p:sp>
      <p:sp>
        <p:nvSpPr>
          <p:cNvPr id="269" name="Oval 268">
            <a:extLst>
              <a:ext uri="{FF2B5EF4-FFF2-40B4-BE49-F238E27FC236}">
                <a16:creationId xmlns:a16="http://schemas.microsoft.com/office/drawing/2014/main" id="{700D6C23-C3E9-F248-9E42-6013B230F14E}"/>
              </a:ext>
            </a:extLst>
          </p:cNvPr>
          <p:cNvSpPr/>
          <p:nvPr/>
        </p:nvSpPr>
        <p:spPr>
          <a:xfrm>
            <a:off x="5200623" y="226932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H</a:t>
            </a:r>
            <a:endParaRPr lang="vi-VN" sz="3199" b="1" kern="0" dirty="0">
              <a:solidFill>
                <a:prstClr val="black"/>
              </a:solidFill>
              <a:latin typeface="Lato Light"/>
              <a:sym typeface="Arial"/>
            </a:endParaRPr>
          </a:p>
        </p:txBody>
      </p:sp>
      <p:sp>
        <p:nvSpPr>
          <p:cNvPr id="273" name="Oval 272">
            <a:extLst>
              <a:ext uri="{FF2B5EF4-FFF2-40B4-BE49-F238E27FC236}">
                <a16:creationId xmlns:a16="http://schemas.microsoft.com/office/drawing/2014/main" id="{700D6C23-C3E9-F248-9E42-6013B230F14E}"/>
              </a:ext>
            </a:extLst>
          </p:cNvPr>
          <p:cNvSpPr/>
          <p:nvPr/>
        </p:nvSpPr>
        <p:spPr>
          <a:xfrm>
            <a:off x="3275573" y="2968420"/>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O</a:t>
            </a:r>
            <a:endParaRPr lang="vi-VN" sz="3199" b="1" kern="0" dirty="0">
              <a:solidFill>
                <a:prstClr val="black"/>
              </a:solidFill>
              <a:latin typeface="Lato Light"/>
              <a:sym typeface="Arial"/>
            </a:endParaRPr>
          </a:p>
        </p:txBody>
      </p:sp>
      <p:sp>
        <p:nvSpPr>
          <p:cNvPr id="274" name="Oval 273">
            <a:extLst>
              <a:ext uri="{FF2B5EF4-FFF2-40B4-BE49-F238E27FC236}">
                <a16:creationId xmlns:a16="http://schemas.microsoft.com/office/drawing/2014/main" id="{700D6C23-C3E9-F248-9E42-6013B230F14E}"/>
              </a:ext>
            </a:extLst>
          </p:cNvPr>
          <p:cNvSpPr/>
          <p:nvPr/>
        </p:nvSpPr>
        <p:spPr>
          <a:xfrm>
            <a:off x="3984505" y="300520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V</a:t>
            </a:r>
            <a:endParaRPr lang="vi-VN" sz="3199" b="1" kern="0" dirty="0">
              <a:solidFill>
                <a:prstClr val="black"/>
              </a:solidFill>
              <a:latin typeface="Lato Light"/>
              <a:sym typeface="Arial"/>
            </a:endParaRPr>
          </a:p>
        </p:txBody>
      </p:sp>
      <p:sp>
        <p:nvSpPr>
          <p:cNvPr id="276" name="Oval 275">
            <a:extLst>
              <a:ext uri="{FF2B5EF4-FFF2-40B4-BE49-F238E27FC236}">
                <a16:creationId xmlns:a16="http://schemas.microsoft.com/office/drawing/2014/main" id="{700D6C23-C3E9-F248-9E42-6013B230F14E}"/>
              </a:ext>
            </a:extLst>
          </p:cNvPr>
          <p:cNvSpPr/>
          <p:nvPr/>
        </p:nvSpPr>
        <p:spPr>
          <a:xfrm>
            <a:off x="4576820" y="299342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Ả</a:t>
            </a:r>
            <a:endParaRPr lang="vi-VN" sz="3199" b="1" kern="0" dirty="0">
              <a:solidFill>
                <a:prstClr val="black"/>
              </a:solidFill>
              <a:latin typeface="Lato Light"/>
              <a:sym typeface="Arial"/>
            </a:endParaRPr>
          </a:p>
        </p:txBody>
      </p:sp>
      <p:sp>
        <p:nvSpPr>
          <p:cNvPr id="277" name="Oval 276">
            <a:extLst>
              <a:ext uri="{FF2B5EF4-FFF2-40B4-BE49-F238E27FC236}">
                <a16:creationId xmlns:a16="http://schemas.microsoft.com/office/drawing/2014/main" id="{700D6C23-C3E9-F248-9E42-6013B230F14E}"/>
              </a:ext>
            </a:extLst>
          </p:cNvPr>
          <p:cNvSpPr/>
          <p:nvPr/>
        </p:nvSpPr>
        <p:spPr>
          <a:xfrm>
            <a:off x="5239392" y="296420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latin typeface="Calibri"/>
                <a:sym typeface="Arial"/>
              </a:rPr>
              <a:t>I</a:t>
            </a:r>
            <a:endParaRPr lang="vi-VN" sz="3199" b="1" kern="0" dirty="0">
              <a:latin typeface="Lato Light"/>
              <a:sym typeface="Arial"/>
            </a:endParaRPr>
          </a:p>
        </p:txBody>
      </p:sp>
      <p:sp>
        <p:nvSpPr>
          <p:cNvPr id="278" name="Oval 277">
            <a:extLst>
              <a:ext uri="{FF2B5EF4-FFF2-40B4-BE49-F238E27FC236}">
                <a16:creationId xmlns:a16="http://schemas.microsoft.com/office/drawing/2014/main" id="{700D6C23-C3E9-F248-9E42-6013B230F14E}"/>
              </a:ext>
            </a:extLst>
          </p:cNvPr>
          <p:cNvSpPr/>
          <p:nvPr/>
        </p:nvSpPr>
        <p:spPr>
          <a:xfrm>
            <a:off x="5936348" y="2961723"/>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T</a:t>
            </a:r>
            <a:endParaRPr lang="vi-VN" sz="3199" b="1" kern="0" dirty="0">
              <a:solidFill>
                <a:prstClr val="black"/>
              </a:solidFill>
              <a:latin typeface="Lato Light"/>
              <a:sym typeface="Arial"/>
            </a:endParaRPr>
          </a:p>
        </p:txBody>
      </p:sp>
      <p:sp>
        <p:nvSpPr>
          <p:cNvPr id="280" name="Oval 279">
            <a:extLst>
              <a:ext uri="{FF2B5EF4-FFF2-40B4-BE49-F238E27FC236}">
                <a16:creationId xmlns:a16="http://schemas.microsoft.com/office/drawing/2014/main" id="{700D6C23-C3E9-F248-9E42-6013B230F14E}"/>
              </a:ext>
            </a:extLst>
          </p:cNvPr>
          <p:cNvSpPr/>
          <p:nvPr/>
        </p:nvSpPr>
        <p:spPr>
          <a:xfrm>
            <a:off x="2623425" y="30289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281" name="Oval 280">
            <a:extLst>
              <a:ext uri="{FF2B5EF4-FFF2-40B4-BE49-F238E27FC236}">
                <a16:creationId xmlns:a16="http://schemas.microsoft.com/office/drawing/2014/main" id="{700D6C23-C3E9-F248-9E42-6013B230F14E}"/>
              </a:ext>
            </a:extLst>
          </p:cNvPr>
          <p:cNvSpPr/>
          <p:nvPr/>
        </p:nvSpPr>
        <p:spPr>
          <a:xfrm>
            <a:off x="6461617" y="3690386"/>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H</a:t>
            </a:r>
            <a:endParaRPr lang="vi-VN" sz="3199" b="1" kern="0" dirty="0">
              <a:solidFill>
                <a:prstClr val="black"/>
              </a:solidFill>
              <a:latin typeface="Lato Light"/>
              <a:sym typeface="Arial"/>
            </a:endParaRPr>
          </a:p>
        </p:txBody>
      </p:sp>
      <p:sp>
        <p:nvSpPr>
          <p:cNvPr id="282" name="Oval 281">
            <a:extLst>
              <a:ext uri="{FF2B5EF4-FFF2-40B4-BE49-F238E27FC236}">
                <a16:creationId xmlns:a16="http://schemas.microsoft.com/office/drawing/2014/main" id="{700D6C23-C3E9-F248-9E42-6013B230F14E}"/>
              </a:ext>
            </a:extLst>
          </p:cNvPr>
          <p:cNvSpPr/>
          <p:nvPr/>
        </p:nvSpPr>
        <p:spPr>
          <a:xfrm>
            <a:off x="4619632" y="369560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Đ</a:t>
            </a:r>
            <a:endParaRPr lang="vi-VN" sz="3199" b="1" kern="0" dirty="0">
              <a:solidFill>
                <a:prstClr val="black"/>
              </a:solidFill>
              <a:latin typeface="Lato Light"/>
              <a:sym typeface="Arial"/>
            </a:endParaRPr>
          </a:p>
        </p:txBody>
      </p:sp>
      <p:sp>
        <p:nvSpPr>
          <p:cNvPr id="284" name="Oval 283">
            <a:extLst>
              <a:ext uri="{FF2B5EF4-FFF2-40B4-BE49-F238E27FC236}">
                <a16:creationId xmlns:a16="http://schemas.microsoft.com/office/drawing/2014/main" id="{700D6C23-C3E9-F248-9E42-6013B230F14E}"/>
              </a:ext>
            </a:extLst>
          </p:cNvPr>
          <p:cNvSpPr/>
          <p:nvPr/>
        </p:nvSpPr>
        <p:spPr>
          <a:xfrm>
            <a:off x="5213633" y="370437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285" name="Oval 284">
            <a:extLst>
              <a:ext uri="{FF2B5EF4-FFF2-40B4-BE49-F238E27FC236}">
                <a16:creationId xmlns:a16="http://schemas.microsoft.com/office/drawing/2014/main" id="{700D6C23-C3E9-F248-9E42-6013B230F14E}"/>
              </a:ext>
            </a:extLst>
          </p:cNvPr>
          <p:cNvSpPr/>
          <p:nvPr/>
        </p:nvSpPr>
        <p:spPr>
          <a:xfrm>
            <a:off x="5860065" y="3674889"/>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N</a:t>
            </a:r>
            <a:endParaRPr lang="vi-VN" sz="3199" b="1" kern="0" dirty="0">
              <a:solidFill>
                <a:prstClr val="black"/>
              </a:solidFill>
              <a:latin typeface="Lato Light"/>
              <a:sym typeface="Arial"/>
            </a:endParaRPr>
          </a:p>
        </p:txBody>
      </p:sp>
      <p:sp>
        <p:nvSpPr>
          <p:cNvPr id="298" name="Oval 297">
            <a:extLst>
              <a:ext uri="{FF2B5EF4-FFF2-40B4-BE49-F238E27FC236}">
                <a16:creationId xmlns:a16="http://schemas.microsoft.com/office/drawing/2014/main" id="{700D6C23-C3E9-F248-9E42-6013B230F14E}"/>
              </a:ext>
            </a:extLst>
          </p:cNvPr>
          <p:cNvSpPr/>
          <p:nvPr/>
        </p:nvSpPr>
        <p:spPr>
          <a:xfrm>
            <a:off x="7931332" y="299089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M</a:t>
            </a:r>
            <a:endParaRPr lang="vi-VN" sz="3199" b="1" kern="0" dirty="0">
              <a:solidFill>
                <a:prstClr val="black"/>
              </a:solidFill>
              <a:latin typeface="Lato Light"/>
              <a:sym typeface="Arial"/>
            </a:endParaRPr>
          </a:p>
        </p:txBody>
      </p:sp>
      <p:sp>
        <p:nvSpPr>
          <p:cNvPr id="300" name="Oval 299">
            <a:extLst>
              <a:ext uri="{FF2B5EF4-FFF2-40B4-BE49-F238E27FC236}">
                <a16:creationId xmlns:a16="http://schemas.microsoft.com/office/drawing/2014/main" id="{700D6C23-C3E9-F248-9E42-6013B230F14E}"/>
              </a:ext>
            </a:extLst>
          </p:cNvPr>
          <p:cNvSpPr/>
          <p:nvPr/>
        </p:nvSpPr>
        <p:spPr>
          <a:xfrm>
            <a:off x="8369281" y="365954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smtClean="0">
                <a:solidFill>
                  <a:prstClr val="black"/>
                </a:solidFill>
                <a:latin typeface="Calibri"/>
                <a:sym typeface="Arial"/>
              </a:rPr>
              <a:t>O</a:t>
            </a:r>
            <a:endParaRPr lang="vi-VN" sz="3199" b="1" kern="0" dirty="0">
              <a:solidFill>
                <a:prstClr val="black"/>
              </a:solidFill>
              <a:latin typeface="Lato Light"/>
              <a:sym typeface="Arial"/>
            </a:endParaRPr>
          </a:p>
        </p:txBody>
      </p:sp>
      <p:sp>
        <p:nvSpPr>
          <p:cNvPr id="305" name="Oval 304">
            <a:extLst>
              <a:ext uri="{FF2B5EF4-FFF2-40B4-BE49-F238E27FC236}">
                <a16:creationId xmlns:a16="http://schemas.microsoft.com/office/drawing/2014/main" id="{700D6C23-C3E9-F248-9E42-6013B230F14E}"/>
              </a:ext>
            </a:extLst>
          </p:cNvPr>
          <p:cNvSpPr/>
          <p:nvPr/>
        </p:nvSpPr>
        <p:spPr>
          <a:xfrm>
            <a:off x="3954414" y="2287074"/>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Í</a:t>
            </a:r>
            <a:endParaRPr lang="vi-VN" sz="3199" b="1" kern="0" dirty="0">
              <a:solidFill>
                <a:prstClr val="black"/>
              </a:solidFill>
              <a:latin typeface="Lato Light"/>
              <a:sym typeface="Arial"/>
            </a:endParaRPr>
          </a:p>
        </p:txBody>
      </p:sp>
      <p:sp>
        <p:nvSpPr>
          <p:cNvPr id="320" name="Oval 319">
            <a:extLst>
              <a:ext uri="{FF2B5EF4-FFF2-40B4-BE49-F238E27FC236}">
                <a16:creationId xmlns:a16="http://schemas.microsoft.com/office/drawing/2014/main" id="{700D6C23-C3E9-F248-9E42-6013B230F14E}"/>
              </a:ext>
            </a:extLst>
          </p:cNvPr>
          <p:cNvSpPr/>
          <p:nvPr/>
        </p:nvSpPr>
        <p:spPr>
          <a:xfrm>
            <a:off x="7739663" y="3659542"/>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Á</a:t>
            </a:r>
            <a:endParaRPr lang="vi-VN" sz="3199" b="1" kern="0" dirty="0">
              <a:solidFill>
                <a:prstClr val="black"/>
              </a:solidFill>
              <a:latin typeface="Lato Light"/>
              <a:sym typeface="Arial"/>
            </a:endParaRPr>
          </a:p>
        </p:txBody>
      </p:sp>
      <p:sp>
        <p:nvSpPr>
          <p:cNvPr id="325" name="Oval 324">
            <a:extLst>
              <a:ext uri="{FF2B5EF4-FFF2-40B4-BE49-F238E27FC236}">
                <a16:creationId xmlns:a16="http://schemas.microsoft.com/office/drawing/2014/main" id="{700D6C23-C3E9-F248-9E42-6013B230F14E}"/>
              </a:ext>
            </a:extLst>
          </p:cNvPr>
          <p:cNvSpPr/>
          <p:nvPr/>
        </p:nvSpPr>
        <p:spPr>
          <a:xfrm>
            <a:off x="1484191" y="2247328"/>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Ú</a:t>
            </a:r>
            <a:endParaRPr lang="vi-VN" sz="3199" b="1" kern="0" dirty="0">
              <a:solidFill>
                <a:prstClr val="black"/>
              </a:solidFill>
              <a:latin typeface="Lato Light"/>
              <a:sym typeface="Arial"/>
            </a:endParaRPr>
          </a:p>
        </p:txBody>
      </p:sp>
      <p:sp>
        <p:nvSpPr>
          <p:cNvPr id="326" name="Oval 325">
            <a:extLst>
              <a:ext uri="{FF2B5EF4-FFF2-40B4-BE49-F238E27FC236}">
                <a16:creationId xmlns:a16="http://schemas.microsoft.com/office/drawing/2014/main" id="{700D6C23-C3E9-F248-9E42-6013B230F14E}"/>
              </a:ext>
            </a:extLst>
          </p:cNvPr>
          <p:cNvSpPr/>
          <p:nvPr/>
        </p:nvSpPr>
        <p:spPr>
          <a:xfrm>
            <a:off x="7270881" y="299089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Â</a:t>
            </a:r>
            <a:endParaRPr lang="vi-VN" sz="3199" b="1" kern="0" dirty="0">
              <a:solidFill>
                <a:prstClr val="black"/>
              </a:solidFill>
              <a:latin typeface="Lato Light"/>
              <a:sym typeface="Arial"/>
            </a:endParaRPr>
          </a:p>
        </p:txBody>
      </p:sp>
      <p:sp>
        <p:nvSpPr>
          <p:cNvPr id="327" name="Oval 326">
            <a:extLst>
              <a:ext uri="{FF2B5EF4-FFF2-40B4-BE49-F238E27FC236}">
                <a16:creationId xmlns:a16="http://schemas.microsoft.com/office/drawing/2014/main" id="{700D6C23-C3E9-F248-9E42-6013B230F14E}"/>
              </a:ext>
            </a:extLst>
          </p:cNvPr>
          <p:cNvSpPr/>
          <p:nvPr/>
        </p:nvSpPr>
        <p:spPr>
          <a:xfrm>
            <a:off x="7100850" y="3665437"/>
            <a:ext cx="604465" cy="604465"/>
          </a:xfrm>
          <a:prstGeom prst="ellipse">
            <a:avLst/>
          </a:prstGeom>
          <a:solidFill>
            <a:sysClr val="window" lastClr="FFFFFF"/>
          </a:solidFill>
          <a:ln w="12700" cap="flat" cmpd="sng" algn="ctr">
            <a:solidFill>
              <a:srgbClr val="70AD47"/>
            </a:solidFill>
            <a:prstDash val="solid"/>
            <a:miter lim="800000"/>
          </a:ln>
          <a:effectLst/>
        </p:spPr>
        <p:txBody>
          <a:bodyPr lIns="121849" tIns="60925" rIns="121849" bIns="60925" rtlCol="0" anchor="ctr"/>
          <a:lstStyle/>
          <a:p>
            <a:pPr algn="ctr" defTabSz="913899"/>
            <a:r>
              <a:rPr lang="en-US" sz="3199" b="1" kern="0">
                <a:solidFill>
                  <a:prstClr val="black"/>
                </a:solidFill>
                <a:latin typeface="Calibri"/>
                <a:sym typeface="Arial"/>
              </a:rPr>
              <a:t>Đ</a:t>
            </a:r>
            <a:endParaRPr lang="vi-VN" sz="3199" b="1" kern="0" dirty="0">
              <a:solidFill>
                <a:prstClr val="black"/>
              </a:solidFill>
              <a:latin typeface="Lato Light"/>
              <a:sym typeface="Arial"/>
            </a:endParaRPr>
          </a:p>
        </p:txBody>
      </p:sp>
      <p:pic>
        <p:nvPicPr>
          <p:cNvPr id="4098" name="Picture 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933" y="5262085"/>
            <a:ext cx="1717675" cy="1914183"/>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5-Point Star 8">
            <a:extLst>
              <a:ext uri="{FF2B5EF4-FFF2-40B4-BE49-F238E27FC236}">
                <a16:creationId xmlns:a16="http://schemas.microsoft.com/office/drawing/2014/main" id="{7AA9CF7A-C72F-414D-B56F-661BE1DDEFC5}"/>
              </a:ext>
            </a:extLst>
          </p:cNvPr>
          <p:cNvSpPr/>
          <p:nvPr/>
        </p:nvSpPr>
        <p:spPr>
          <a:xfrm>
            <a:off x="10229732" y="788597"/>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1</a:t>
            </a:r>
          </a:p>
        </p:txBody>
      </p:sp>
      <p:sp>
        <p:nvSpPr>
          <p:cNvPr id="148" name="5-Point Star 8">
            <a:extLst>
              <a:ext uri="{FF2B5EF4-FFF2-40B4-BE49-F238E27FC236}">
                <a16:creationId xmlns:a16="http://schemas.microsoft.com/office/drawing/2014/main" id="{7AA9CF7A-C72F-414D-B56F-661BE1DDEFC5}"/>
              </a:ext>
            </a:extLst>
          </p:cNvPr>
          <p:cNvSpPr/>
          <p:nvPr/>
        </p:nvSpPr>
        <p:spPr>
          <a:xfrm>
            <a:off x="10239207" y="1490632"/>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2</a:t>
            </a:r>
          </a:p>
        </p:txBody>
      </p:sp>
      <p:sp>
        <p:nvSpPr>
          <p:cNvPr id="149" name="5-Point Star 8">
            <a:extLst>
              <a:ext uri="{FF2B5EF4-FFF2-40B4-BE49-F238E27FC236}">
                <a16:creationId xmlns:a16="http://schemas.microsoft.com/office/drawing/2014/main" id="{7AA9CF7A-C72F-414D-B56F-661BE1DDEFC5}"/>
              </a:ext>
            </a:extLst>
          </p:cNvPr>
          <p:cNvSpPr/>
          <p:nvPr/>
        </p:nvSpPr>
        <p:spPr>
          <a:xfrm>
            <a:off x="10267075" y="2254883"/>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3</a:t>
            </a:r>
          </a:p>
        </p:txBody>
      </p:sp>
      <p:sp>
        <p:nvSpPr>
          <p:cNvPr id="150" name="5-Point Star 8">
            <a:extLst>
              <a:ext uri="{FF2B5EF4-FFF2-40B4-BE49-F238E27FC236}">
                <a16:creationId xmlns:a16="http://schemas.microsoft.com/office/drawing/2014/main" id="{7AA9CF7A-C72F-414D-B56F-661BE1DDEFC5}"/>
              </a:ext>
            </a:extLst>
          </p:cNvPr>
          <p:cNvSpPr/>
          <p:nvPr/>
        </p:nvSpPr>
        <p:spPr>
          <a:xfrm>
            <a:off x="10334826" y="3017075"/>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4</a:t>
            </a:r>
          </a:p>
        </p:txBody>
      </p:sp>
      <p:sp>
        <p:nvSpPr>
          <p:cNvPr id="160" name="5-Point Star 8">
            <a:extLst>
              <a:ext uri="{FF2B5EF4-FFF2-40B4-BE49-F238E27FC236}">
                <a16:creationId xmlns:a16="http://schemas.microsoft.com/office/drawing/2014/main" id="{7AA9CF7A-C72F-414D-B56F-661BE1DDEFC5}"/>
              </a:ext>
            </a:extLst>
          </p:cNvPr>
          <p:cNvSpPr/>
          <p:nvPr/>
        </p:nvSpPr>
        <p:spPr>
          <a:xfrm>
            <a:off x="10301736" y="3743814"/>
            <a:ext cx="837414" cy="818538"/>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8834">
              <a:defRPr/>
            </a:pPr>
            <a:r>
              <a:rPr lang="en-US" sz="3199" b="1" kern="0" dirty="0">
                <a:solidFill>
                  <a:prstClr val="black"/>
                </a:solidFill>
                <a:latin typeface="Times New Roman" panose="02020603050405020304" pitchFamily="18" charset="0"/>
                <a:cs typeface="Times New Roman" panose="02020603050405020304" pitchFamily="18" charset="0"/>
              </a:rPr>
              <a:t>5</a:t>
            </a:r>
          </a:p>
        </p:txBody>
      </p:sp>
      <p:pic>
        <p:nvPicPr>
          <p:cNvPr id="2" name="Picture 1"/>
          <p:cNvPicPr>
            <a:picLocks noChangeAspect="1"/>
          </p:cNvPicPr>
          <p:nvPr/>
        </p:nvPicPr>
        <p:blipFill>
          <a:blip r:embed="rId12"/>
          <a:stretch>
            <a:fillRect/>
          </a:stretch>
        </p:blipFill>
        <p:spPr>
          <a:xfrm>
            <a:off x="1679466" y="4153083"/>
            <a:ext cx="3283912" cy="2283992"/>
          </a:xfrm>
          <a:prstGeom prst="rect">
            <a:avLst/>
          </a:prstGeom>
        </p:spPr>
      </p:pic>
      <p:pic>
        <p:nvPicPr>
          <p:cNvPr id="159" name="Picture 158"/>
          <p:cNvPicPr>
            <a:picLocks noChangeAspect="1"/>
          </p:cNvPicPr>
          <p:nvPr/>
        </p:nvPicPr>
        <p:blipFill>
          <a:blip r:embed="rId12"/>
          <a:stretch>
            <a:fillRect/>
          </a:stretch>
        </p:blipFill>
        <p:spPr>
          <a:xfrm>
            <a:off x="1514272" y="65200"/>
            <a:ext cx="2269184" cy="1578239"/>
          </a:xfrm>
          <a:prstGeom prst="rect">
            <a:avLst/>
          </a:prstGeom>
        </p:spPr>
      </p:pic>
    </p:spTree>
    <p:extLst>
      <p:ext uri="{BB962C8B-B14F-4D97-AF65-F5344CB8AC3E}">
        <p14:creationId xmlns:p14="http://schemas.microsoft.com/office/powerpoint/2010/main" val="85743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barn(inVertical)">
                                      <p:cBhvr>
                                        <p:cTn id="22" dur="500"/>
                                        <p:tgtEl>
                                          <p:spTgt spid="10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arn(inVertical)">
                                      <p:cBhvr>
                                        <p:cTn id="25" dur="500"/>
                                        <p:tgtEl>
                                          <p:spTgt spid="10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barn(inVertical)">
                                      <p:cBhvr>
                                        <p:cTn id="28" dur="500"/>
                                        <p:tgtEl>
                                          <p:spTgt spid="10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barn(inVertical)">
                                      <p:cBhvr>
                                        <p:cTn id="31" dur="500"/>
                                        <p:tgtEl>
                                          <p:spTgt spid="10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barn(inVertical)">
                                      <p:cBhvr>
                                        <p:cTn id="34" dur="500"/>
                                        <p:tgtEl>
                                          <p:spTgt spid="7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arn(inVertical)">
                                      <p:cBhvr>
                                        <p:cTn id="37" dur="500"/>
                                        <p:tgtEl>
                                          <p:spTgt spid="7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barn(inVertical)">
                                      <p:cBhvr>
                                        <p:cTn id="40" dur="500"/>
                                        <p:tgtEl>
                                          <p:spTgt spid="1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barn(inVertical)">
                                      <p:cBhvr>
                                        <p:cTn id="43" dur="500"/>
                                        <p:tgtEl>
                                          <p:spTgt spid="7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barn(inVertical)">
                                      <p:cBhvr>
                                        <p:cTn id="46" dur="500"/>
                                        <p:tgtEl>
                                          <p:spTgt spid="7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barn(inVertical)">
                                      <p:cBhvr>
                                        <p:cTn id="52" dur="500"/>
                                        <p:tgtEl>
                                          <p:spTgt spid="7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barn(inVertical)">
                                      <p:cBhvr>
                                        <p:cTn id="55" dur="500"/>
                                        <p:tgtEl>
                                          <p:spTgt spid="6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arn(inVertical)">
                                      <p:cBhvr>
                                        <p:cTn id="58" dur="500"/>
                                        <p:tgtEl>
                                          <p:spTgt spid="6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barn(inVertical)">
                                      <p:cBhvr>
                                        <p:cTn id="61" dur="500"/>
                                        <p:tgtEl>
                                          <p:spTgt spid="6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barn(inVertical)">
                                      <p:cBhvr>
                                        <p:cTn id="64" dur="500"/>
                                        <p:tgtEl>
                                          <p:spTgt spid="6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barn(inVertical)">
                                      <p:cBhvr>
                                        <p:cTn id="67" dur="500"/>
                                        <p:tgtEl>
                                          <p:spTgt spid="6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barn(inVertical)">
                                      <p:cBhvr>
                                        <p:cTn id="73" dur="500"/>
                                        <p:tgtEl>
                                          <p:spTgt spid="5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barn(inVertical)">
                                      <p:cBhvr>
                                        <p:cTn id="76" dur="500"/>
                                        <p:tgtEl>
                                          <p:spTgt spid="5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barn(inVertical)">
                                      <p:cBhvr>
                                        <p:cTn id="82" dur="500"/>
                                        <p:tgtEl>
                                          <p:spTgt spid="5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43"/>
                                        </p:tgtEl>
                                        <p:attrNameLst>
                                          <p:attrName>style.visibility</p:attrName>
                                        </p:attrNameLst>
                                      </p:cBhvr>
                                      <p:to>
                                        <p:strVal val="visible"/>
                                      </p:to>
                                    </p:set>
                                    <p:animEffect transition="in" filter="barn(inVertical)">
                                      <p:cBhvr>
                                        <p:cTn id="85" dur="500"/>
                                        <p:tgtEl>
                                          <p:spTgt spid="14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barn(inVertical)">
                                      <p:cBhvr>
                                        <p:cTn id="91" dur="500"/>
                                        <p:tgtEl>
                                          <p:spTgt spid="39"/>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barn(inVertical)">
                                      <p:cBhvr>
                                        <p:cTn id="94" dur="500"/>
                                        <p:tgtEl>
                                          <p:spTgt spid="44"/>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45"/>
                                        </p:tgtEl>
                                        <p:attrNameLst>
                                          <p:attrName>style.visibility</p:attrName>
                                        </p:attrNameLst>
                                      </p:cBhvr>
                                      <p:to>
                                        <p:strVal val="visible"/>
                                      </p:to>
                                    </p:set>
                                    <p:animEffect transition="in" filter="barn(inVertical)">
                                      <p:cBhvr>
                                        <p:cTn id="103" dur="500"/>
                                        <p:tgtEl>
                                          <p:spTgt spid="145"/>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46"/>
                                        </p:tgtEl>
                                        <p:attrNameLst>
                                          <p:attrName>style.visibility</p:attrName>
                                        </p:attrNameLst>
                                      </p:cBhvr>
                                      <p:to>
                                        <p:strVal val="visible"/>
                                      </p:to>
                                    </p:set>
                                    <p:animEffect transition="in" filter="barn(inVertical)">
                                      <p:cBhvr>
                                        <p:cTn id="106" dur="500"/>
                                        <p:tgtEl>
                                          <p:spTgt spid="146"/>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44"/>
                                        </p:tgtEl>
                                        <p:attrNameLst>
                                          <p:attrName>style.visibility</p:attrName>
                                        </p:attrNameLst>
                                      </p:cBhvr>
                                      <p:to>
                                        <p:strVal val="visible"/>
                                      </p:to>
                                    </p:set>
                                    <p:animEffect transition="in" filter="barn(inVertical)">
                                      <p:cBhvr>
                                        <p:cTn id="109" dur="500"/>
                                        <p:tgtEl>
                                          <p:spTgt spid="14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arn(inVertical)">
                                      <p:cBhvr>
                                        <p:cTn id="112" dur="500"/>
                                        <p:tgtEl>
                                          <p:spTgt spid="3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barn(inVertical)">
                                      <p:cBhvr>
                                        <p:cTn id="118" dur="500"/>
                                        <p:tgtEl>
                                          <p:spTgt spid="3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barn(inVertical)">
                                      <p:cBhvr>
                                        <p:cTn id="121" dur="500"/>
                                        <p:tgtEl>
                                          <p:spTgt spid="31"/>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barn(inVertical)">
                                      <p:cBhvr>
                                        <p:cTn id="124" dur="500"/>
                                        <p:tgtEl>
                                          <p:spTgt spid="29"/>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47"/>
                                        </p:tgtEl>
                                        <p:attrNameLst>
                                          <p:attrName>style.visibility</p:attrName>
                                        </p:attrNameLst>
                                      </p:cBhvr>
                                      <p:to>
                                        <p:strVal val="visible"/>
                                      </p:to>
                                    </p:set>
                                    <p:animEffect transition="in" filter="barn(inVertical)">
                                      <p:cBhvr>
                                        <p:cTn id="129" dur="500"/>
                                        <p:tgtEl>
                                          <p:spTgt spid="147"/>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48"/>
                                        </p:tgtEl>
                                        <p:attrNameLst>
                                          <p:attrName>style.visibility</p:attrName>
                                        </p:attrNameLst>
                                      </p:cBhvr>
                                      <p:to>
                                        <p:strVal val="visible"/>
                                      </p:to>
                                    </p:set>
                                    <p:animEffect transition="in" filter="barn(inVertical)">
                                      <p:cBhvr>
                                        <p:cTn id="132" dur="500"/>
                                        <p:tgtEl>
                                          <p:spTgt spid="14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149"/>
                                        </p:tgtEl>
                                        <p:attrNameLst>
                                          <p:attrName>style.visibility</p:attrName>
                                        </p:attrNameLst>
                                      </p:cBhvr>
                                      <p:to>
                                        <p:strVal val="visible"/>
                                      </p:to>
                                    </p:set>
                                    <p:animEffect transition="in" filter="barn(inVertical)">
                                      <p:cBhvr>
                                        <p:cTn id="135" dur="500"/>
                                        <p:tgtEl>
                                          <p:spTgt spid="149"/>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50"/>
                                        </p:tgtEl>
                                        <p:attrNameLst>
                                          <p:attrName>style.visibility</p:attrName>
                                        </p:attrNameLst>
                                      </p:cBhvr>
                                      <p:to>
                                        <p:strVal val="visible"/>
                                      </p:to>
                                    </p:set>
                                    <p:animEffect transition="in" filter="barn(inVertical)">
                                      <p:cBhvr>
                                        <p:cTn id="138" dur="500"/>
                                        <p:tgtEl>
                                          <p:spTgt spid="15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animEffect transition="in" filter="barn(inVertical)">
                                      <p:cBhvr>
                                        <p:cTn id="14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148"/>
                    </p:tgtEl>
                  </p:cond>
                </p:stCondLst>
                <p:endSync evt="end" delay="0">
                  <p:rtn val="all"/>
                </p:endSync>
                <p:childTnLst>
                  <p:par>
                    <p:cTn id="143" fill="hold">
                      <p:stCondLst>
                        <p:cond delay="0"/>
                      </p:stCondLst>
                      <p:childTnLst>
                        <p:par>
                          <p:cTn id="144" fill="hold">
                            <p:stCondLst>
                              <p:cond delay="0"/>
                            </p:stCondLst>
                            <p:childTnLst>
                              <p:par>
                                <p:cTn id="145" presetID="16" presetClass="entr" presetSubtype="21" fill="hold" grpId="0" nodeType="withEffect">
                                  <p:stCondLst>
                                    <p:cond delay="0"/>
                                  </p:stCondLst>
                                  <p:childTnLst>
                                    <p:set>
                                      <p:cBhvr>
                                        <p:cTn id="146" dur="1" fill="hold">
                                          <p:stCondLst>
                                            <p:cond delay="0"/>
                                          </p:stCondLst>
                                        </p:cTn>
                                        <p:tgtEl>
                                          <p:spTgt spid="181"/>
                                        </p:tgtEl>
                                        <p:attrNameLst>
                                          <p:attrName>style.visibility</p:attrName>
                                        </p:attrNameLst>
                                      </p:cBhvr>
                                      <p:to>
                                        <p:strVal val="visible"/>
                                      </p:to>
                                    </p:set>
                                    <p:animEffect transition="in" filter="barn(inVertical)">
                                      <p:cBhvr>
                                        <p:cTn id="147" dur="500"/>
                                        <p:tgtEl>
                                          <p:spTgt spid="181"/>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201"/>
                                        </p:tgtEl>
                                        <p:attrNameLst>
                                          <p:attrName>style.visibility</p:attrName>
                                        </p:attrNameLst>
                                      </p:cBhvr>
                                      <p:to>
                                        <p:strVal val="visible"/>
                                      </p:to>
                                    </p:set>
                                    <p:animEffect transition="in" filter="barn(inVertical)">
                                      <p:cBhvr>
                                        <p:cTn id="150" dur="500"/>
                                        <p:tgtEl>
                                          <p:spTgt spid="201"/>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183"/>
                                        </p:tgtEl>
                                        <p:attrNameLst>
                                          <p:attrName>style.visibility</p:attrName>
                                        </p:attrNameLst>
                                      </p:cBhvr>
                                      <p:to>
                                        <p:strVal val="visible"/>
                                      </p:to>
                                    </p:set>
                                    <p:animEffect transition="in" filter="barn(inVertical)">
                                      <p:cBhvr>
                                        <p:cTn id="153" dur="500"/>
                                        <p:tgtEl>
                                          <p:spTgt spid="183"/>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182"/>
                                        </p:tgtEl>
                                        <p:attrNameLst>
                                          <p:attrName>style.visibility</p:attrName>
                                        </p:attrNameLst>
                                      </p:cBhvr>
                                      <p:to>
                                        <p:strVal val="visible"/>
                                      </p:to>
                                    </p:set>
                                    <p:animEffect transition="in" filter="barn(inVertical)">
                                      <p:cBhvr>
                                        <p:cTn id="156" dur="500"/>
                                        <p:tgtEl>
                                          <p:spTgt spid="182"/>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77"/>
                                        </p:tgtEl>
                                        <p:attrNameLst>
                                          <p:attrName>style.visibility</p:attrName>
                                        </p:attrNameLst>
                                      </p:cBhvr>
                                      <p:to>
                                        <p:strVal val="visible"/>
                                      </p:to>
                                    </p:set>
                                    <p:animEffect transition="in" filter="barn(inVertical)">
                                      <p:cBhvr>
                                        <p:cTn id="159" dur="500"/>
                                        <p:tgtEl>
                                          <p:spTgt spid="17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176"/>
                                        </p:tgtEl>
                                        <p:attrNameLst>
                                          <p:attrName>style.visibility</p:attrName>
                                        </p:attrNameLst>
                                      </p:cBhvr>
                                      <p:to>
                                        <p:strVal val="visible"/>
                                      </p:to>
                                    </p:set>
                                    <p:animEffect transition="in" filter="barn(inVertical)">
                                      <p:cBhvr>
                                        <p:cTn id="162" dur="500"/>
                                        <p:tgtEl>
                                          <p:spTgt spid="176"/>
                                        </p:tgtEl>
                                      </p:cBhvr>
                                    </p:animEffect>
                                  </p:childTnLst>
                                </p:cTn>
                              </p:par>
                            </p:childTnLst>
                          </p:cTn>
                        </p:par>
                      </p:childTnLst>
                    </p:cTn>
                  </p:par>
                </p:childTnLst>
              </p:cTn>
              <p:nextCondLst>
                <p:cond evt="onClick" delay="0">
                  <p:tgtEl>
                    <p:spTgt spid="148"/>
                  </p:tgtEl>
                </p:cond>
              </p:nextCondLst>
            </p:seq>
            <p:seq concurrent="1" nextAc="seek">
              <p:cTn id="163" restart="whenNotActive" fill="hold" evtFilter="cancelBubble" nodeType="interactiveSeq">
                <p:stCondLst>
                  <p:cond evt="onClick" delay="0">
                    <p:tgtEl>
                      <p:spTgt spid="147"/>
                    </p:tgtEl>
                  </p:cond>
                </p:stCondLst>
                <p:endSync evt="end" delay="0">
                  <p:rtn val="all"/>
                </p:endSync>
                <p:childTnLst>
                  <p:par>
                    <p:cTn id="164" fill="hold">
                      <p:stCondLst>
                        <p:cond delay="0"/>
                      </p:stCondLst>
                      <p:childTnLst>
                        <p:par>
                          <p:cTn id="165" fill="hold">
                            <p:stCondLst>
                              <p:cond delay="0"/>
                            </p:stCondLst>
                            <p:childTnLst>
                              <p:par>
                                <p:cTn id="166" presetID="16" presetClass="entr" presetSubtype="21" fill="hold" grpId="0" nodeType="withEffect">
                                  <p:stCondLst>
                                    <p:cond delay="0"/>
                                  </p:stCondLst>
                                  <p:childTnLst>
                                    <p:set>
                                      <p:cBhvr>
                                        <p:cTn id="167" dur="1" fill="hold">
                                          <p:stCondLst>
                                            <p:cond delay="0"/>
                                          </p:stCondLst>
                                        </p:cTn>
                                        <p:tgtEl>
                                          <p:spTgt spid="184"/>
                                        </p:tgtEl>
                                        <p:attrNameLst>
                                          <p:attrName>style.visibility</p:attrName>
                                        </p:attrNameLst>
                                      </p:cBhvr>
                                      <p:to>
                                        <p:strVal val="visible"/>
                                      </p:to>
                                    </p:set>
                                    <p:animEffect transition="in" filter="barn(inVertical)">
                                      <p:cBhvr>
                                        <p:cTn id="168" dur="500"/>
                                        <p:tgtEl>
                                          <p:spTgt spid="18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185"/>
                                        </p:tgtEl>
                                        <p:attrNameLst>
                                          <p:attrName>style.visibility</p:attrName>
                                        </p:attrNameLst>
                                      </p:cBhvr>
                                      <p:to>
                                        <p:strVal val="visible"/>
                                      </p:to>
                                    </p:set>
                                    <p:animEffect transition="in" filter="barn(inVertical)">
                                      <p:cBhvr>
                                        <p:cTn id="171" dur="500"/>
                                        <p:tgtEl>
                                          <p:spTgt spid="185"/>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186"/>
                                        </p:tgtEl>
                                        <p:attrNameLst>
                                          <p:attrName>style.visibility</p:attrName>
                                        </p:attrNameLst>
                                      </p:cBhvr>
                                      <p:to>
                                        <p:strVal val="visible"/>
                                      </p:to>
                                    </p:set>
                                    <p:animEffect transition="in" filter="barn(inVertical)">
                                      <p:cBhvr>
                                        <p:cTn id="174" dur="500"/>
                                        <p:tgtEl>
                                          <p:spTgt spid="186"/>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187"/>
                                        </p:tgtEl>
                                        <p:attrNameLst>
                                          <p:attrName>style.visibility</p:attrName>
                                        </p:attrNameLst>
                                      </p:cBhvr>
                                      <p:to>
                                        <p:strVal val="visible"/>
                                      </p:to>
                                    </p:set>
                                    <p:animEffect transition="in" filter="barn(inVertical)">
                                      <p:cBhvr>
                                        <p:cTn id="177" dur="500"/>
                                        <p:tgtEl>
                                          <p:spTgt spid="187"/>
                                        </p:tgtEl>
                                      </p:cBhvr>
                                    </p:animEffect>
                                  </p:childTnLst>
                                </p:cTn>
                              </p:par>
                              <p:par>
                                <p:cTn id="178" presetID="16" presetClass="entr" presetSubtype="21" fill="hold" grpId="0" nodeType="withEffect">
                                  <p:stCondLst>
                                    <p:cond delay="0"/>
                                  </p:stCondLst>
                                  <p:childTnLst>
                                    <p:set>
                                      <p:cBhvr>
                                        <p:cTn id="179" dur="1" fill="hold">
                                          <p:stCondLst>
                                            <p:cond delay="0"/>
                                          </p:stCondLst>
                                        </p:cTn>
                                        <p:tgtEl>
                                          <p:spTgt spid="188"/>
                                        </p:tgtEl>
                                        <p:attrNameLst>
                                          <p:attrName>style.visibility</p:attrName>
                                        </p:attrNameLst>
                                      </p:cBhvr>
                                      <p:to>
                                        <p:strVal val="visible"/>
                                      </p:to>
                                    </p:set>
                                    <p:animEffect transition="in" filter="barn(inVertical)">
                                      <p:cBhvr>
                                        <p:cTn id="180" dur="500"/>
                                        <p:tgtEl>
                                          <p:spTgt spid="188"/>
                                        </p:tgtEl>
                                      </p:cBhvr>
                                    </p:animEffect>
                                  </p:childTnLst>
                                </p:cTn>
                              </p:par>
                            </p:childTnLst>
                          </p:cTn>
                        </p:par>
                      </p:childTnLst>
                    </p:cTn>
                  </p:par>
                </p:childTnLst>
              </p:cTn>
              <p:nextCondLst>
                <p:cond evt="onClick" delay="0">
                  <p:tgtEl>
                    <p:spTgt spid="147"/>
                  </p:tgtEl>
                </p:cond>
              </p:nextCondLst>
            </p:seq>
            <p:seq concurrent="1" nextAc="seek">
              <p:cTn id="181" restart="whenNotActive" fill="hold" evtFilter="cancelBubble" nodeType="interactiveSeq">
                <p:stCondLst>
                  <p:cond evt="onClick" delay="0">
                    <p:tgtEl>
                      <p:spTgt spid="149"/>
                    </p:tgtEl>
                  </p:cond>
                </p:stCondLst>
                <p:endSync evt="end" delay="0">
                  <p:rtn val="all"/>
                </p:endSync>
                <p:childTnLst>
                  <p:par>
                    <p:cTn id="182" fill="hold">
                      <p:stCondLst>
                        <p:cond delay="0"/>
                      </p:stCondLst>
                      <p:childTnLst>
                        <p:par>
                          <p:cTn id="183" fill="hold">
                            <p:stCondLst>
                              <p:cond delay="0"/>
                            </p:stCondLst>
                            <p:childTnLst>
                              <p:par>
                                <p:cTn id="184" presetID="16" presetClass="entr" presetSubtype="21" fill="hold" grpId="0" nodeType="clickEffect">
                                  <p:stCondLst>
                                    <p:cond delay="0"/>
                                  </p:stCondLst>
                                  <p:childTnLst>
                                    <p:set>
                                      <p:cBhvr>
                                        <p:cTn id="185" dur="1" fill="hold">
                                          <p:stCondLst>
                                            <p:cond delay="0"/>
                                          </p:stCondLst>
                                        </p:cTn>
                                        <p:tgtEl>
                                          <p:spTgt spid="180"/>
                                        </p:tgtEl>
                                        <p:attrNameLst>
                                          <p:attrName>style.visibility</p:attrName>
                                        </p:attrNameLst>
                                      </p:cBhvr>
                                      <p:to>
                                        <p:strVal val="visible"/>
                                      </p:to>
                                    </p:set>
                                    <p:animEffect transition="in" filter="barn(inVertical)">
                                      <p:cBhvr>
                                        <p:cTn id="186" dur="500"/>
                                        <p:tgtEl>
                                          <p:spTgt spid="180"/>
                                        </p:tgtEl>
                                      </p:cBhvr>
                                    </p:animEffect>
                                  </p:childTnLst>
                                </p:cTn>
                              </p:par>
                              <p:par>
                                <p:cTn id="187" presetID="16" presetClass="entr" presetSubtype="21" fill="hold" grpId="0" nodeType="withEffect">
                                  <p:stCondLst>
                                    <p:cond delay="0"/>
                                  </p:stCondLst>
                                  <p:childTnLst>
                                    <p:set>
                                      <p:cBhvr>
                                        <p:cTn id="188" dur="1" fill="hold">
                                          <p:stCondLst>
                                            <p:cond delay="0"/>
                                          </p:stCondLst>
                                        </p:cTn>
                                        <p:tgtEl>
                                          <p:spTgt spid="325"/>
                                        </p:tgtEl>
                                        <p:attrNameLst>
                                          <p:attrName>style.visibility</p:attrName>
                                        </p:attrNameLst>
                                      </p:cBhvr>
                                      <p:to>
                                        <p:strVal val="visible"/>
                                      </p:to>
                                    </p:set>
                                    <p:animEffect transition="in" filter="barn(inVertical)">
                                      <p:cBhvr>
                                        <p:cTn id="189" dur="500"/>
                                        <p:tgtEl>
                                          <p:spTgt spid="325"/>
                                        </p:tgtEl>
                                      </p:cBhvr>
                                    </p:animEffect>
                                  </p:childTnLst>
                                </p:cTn>
                              </p:par>
                              <p:par>
                                <p:cTn id="190" presetID="16" presetClass="entr" presetSubtype="21" fill="hold" grpId="0" nodeType="withEffect">
                                  <p:stCondLst>
                                    <p:cond delay="0"/>
                                  </p:stCondLst>
                                  <p:childTnLst>
                                    <p:set>
                                      <p:cBhvr>
                                        <p:cTn id="191" dur="1" fill="hold">
                                          <p:stCondLst>
                                            <p:cond delay="0"/>
                                          </p:stCondLst>
                                        </p:cTn>
                                        <p:tgtEl>
                                          <p:spTgt spid="265"/>
                                        </p:tgtEl>
                                        <p:attrNameLst>
                                          <p:attrName>style.visibility</p:attrName>
                                        </p:attrNameLst>
                                      </p:cBhvr>
                                      <p:to>
                                        <p:strVal val="visible"/>
                                      </p:to>
                                    </p:set>
                                    <p:animEffect transition="in" filter="barn(inVertical)">
                                      <p:cBhvr>
                                        <p:cTn id="192" dur="500"/>
                                        <p:tgtEl>
                                          <p:spTgt spid="265"/>
                                        </p:tgtEl>
                                      </p:cBhvr>
                                    </p:animEffect>
                                  </p:childTnLst>
                                </p:cTn>
                              </p:par>
                              <p:par>
                                <p:cTn id="193" presetID="16" presetClass="entr" presetSubtype="21" fill="hold" grpId="0" nodeType="withEffect">
                                  <p:stCondLst>
                                    <p:cond delay="0"/>
                                  </p:stCondLst>
                                  <p:childTnLst>
                                    <p:set>
                                      <p:cBhvr>
                                        <p:cTn id="194" dur="1" fill="hold">
                                          <p:stCondLst>
                                            <p:cond delay="0"/>
                                          </p:stCondLst>
                                        </p:cTn>
                                        <p:tgtEl>
                                          <p:spTgt spid="266"/>
                                        </p:tgtEl>
                                        <p:attrNameLst>
                                          <p:attrName>style.visibility</p:attrName>
                                        </p:attrNameLst>
                                      </p:cBhvr>
                                      <p:to>
                                        <p:strVal val="visible"/>
                                      </p:to>
                                    </p:set>
                                    <p:animEffect transition="in" filter="barn(inVertical)">
                                      <p:cBhvr>
                                        <p:cTn id="195" dur="500"/>
                                        <p:tgtEl>
                                          <p:spTgt spid="266"/>
                                        </p:tgtEl>
                                      </p:cBhvr>
                                    </p:animEffect>
                                  </p:childTnLst>
                                </p:cTn>
                              </p:par>
                              <p:par>
                                <p:cTn id="196" presetID="16" presetClass="entr" presetSubtype="21" fill="hold" grpId="0" nodeType="withEffect">
                                  <p:stCondLst>
                                    <p:cond delay="0"/>
                                  </p:stCondLst>
                                  <p:childTnLst>
                                    <p:set>
                                      <p:cBhvr>
                                        <p:cTn id="197" dur="1" fill="hold">
                                          <p:stCondLst>
                                            <p:cond delay="0"/>
                                          </p:stCondLst>
                                        </p:cTn>
                                        <p:tgtEl>
                                          <p:spTgt spid="267"/>
                                        </p:tgtEl>
                                        <p:attrNameLst>
                                          <p:attrName>style.visibility</p:attrName>
                                        </p:attrNameLst>
                                      </p:cBhvr>
                                      <p:to>
                                        <p:strVal val="visible"/>
                                      </p:to>
                                    </p:set>
                                    <p:animEffect transition="in" filter="barn(inVertical)">
                                      <p:cBhvr>
                                        <p:cTn id="198" dur="500"/>
                                        <p:tgtEl>
                                          <p:spTgt spid="267"/>
                                        </p:tgtEl>
                                      </p:cBhvr>
                                    </p:animEffect>
                                  </p:childTnLst>
                                </p:cTn>
                              </p:par>
                              <p:par>
                                <p:cTn id="199" presetID="16" presetClass="entr" presetSubtype="21" fill="hold" grpId="0" nodeType="withEffect">
                                  <p:stCondLst>
                                    <p:cond delay="0"/>
                                  </p:stCondLst>
                                  <p:childTnLst>
                                    <p:set>
                                      <p:cBhvr>
                                        <p:cTn id="200" dur="1" fill="hold">
                                          <p:stCondLst>
                                            <p:cond delay="0"/>
                                          </p:stCondLst>
                                        </p:cTn>
                                        <p:tgtEl>
                                          <p:spTgt spid="305"/>
                                        </p:tgtEl>
                                        <p:attrNameLst>
                                          <p:attrName>style.visibility</p:attrName>
                                        </p:attrNameLst>
                                      </p:cBhvr>
                                      <p:to>
                                        <p:strVal val="visible"/>
                                      </p:to>
                                    </p:set>
                                    <p:animEffect transition="in" filter="barn(inVertical)">
                                      <p:cBhvr>
                                        <p:cTn id="201" dur="500"/>
                                        <p:tgtEl>
                                          <p:spTgt spid="305"/>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268"/>
                                        </p:tgtEl>
                                        <p:attrNameLst>
                                          <p:attrName>style.visibility</p:attrName>
                                        </p:attrNameLst>
                                      </p:cBhvr>
                                      <p:to>
                                        <p:strVal val="visible"/>
                                      </p:to>
                                    </p:set>
                                    <p:animEffect transition="in" filter="barn(inVertical)">
                                      <p:cBhvr>
                                        <p:cTn id="204" dur="500"/>
                                        <p:tgtEl>
                                          <p:spTgt spid="268"/>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269"/>
                                        </p:tgtEl>
                                        <p:attrNameLst>
                                          <p:attrName>style.visibility</p:attrName>
                                        </p:attrNameLst>
                                      </p:cBhvr>
                                      <p:to>
                                        <p:strVal val="visible"/>
                                      </p:to>
                                    </p:set>
                                    <p:animEffect transition="in" filter="barn(inVertical)">
                                      <p:cBhvr>
                                        <p:cTn id="207" dur="500"/>
                                        <p:tgtEl>
                                          <p:spTgt spid="269"/>
                                        </p:tgtEl>
                                      </p:cBhvr>
                                    </p:animEffect>
                                  </p:childTnLst>
                                </p:cTn>
                              </p:par>
                            </p:childTnLst>
                          </p:cTn>
                        </p:par>
                      </p:childTnLst>
                    </p:cTn>
                  </p:par>
                </p:childTnLst>
              </p:cTn>
              <p:nextCondLst>
                <p:cond evt="onClick" delay="0">
                  <p:tgtEl>
                    <p:spTgt spid="149"/>
                  </p:tgtEl>
                </p:cond>
              </p:nextCondLst>
            </p:seq>
            <p:seq concurrent="1" nextAc="seek">
              <p:cTn id="208" restart="whenNotActive" fill="hold" evtFilter="cancelBubble" nodeType="interactiveSeq">
                <p:stCondLst>
                  <p:cond evt="onClick" delay="0">
                    <p:tgtEl>
                      <p:spTgt spid="160"/>
                    </p:tgtEl>
                  </p:cond>
                </p:stCondLst>
                <p:endSync evt="end" delay="0">
                  <p:rtn val="all"/>
                </p:endSync>
                <p:childTnLst>
                  <p:par>
                    <p:cTn id="209" fill="hold">
                      <p:stCondLst>
                        <p:cond delay="0"/>
                      </p:stCondLst>
                      <p:childTnLst>
                        <p:par>
                          <p:cTn id="210" fill="hold">
                            <p:stCondLst>
                              <p:cond delay="0"/>
                            </p:stCondLst>
                            <p:childTnLst>
                              <p:par>
                                <p:cTn id="211" presetID="16" presetClass="entr" presetSubtype="21" fill="hold" grpId="0" nodeType="clickEffect">
                                  <p:stCondLst>
                                    <p:cond delay="0"/>
                                  </p:stCondLst>
                                  <p:childTnLst>
                                    <p:set>
                                      <p:cBhvr>
                                        <p:cTn id="212" dur="1" fill="hold">
                                          <p:stCondLst>
                                            <p:cond delay="0"/>
                                          </p:stCondLst>
                                        </p:cTn>
                                        <p:tgtEl>
                                          <p:spTgt spid="282"/>
                                        </p:tgtEl>
                                        <p:attrNameLst>
                                          <p:attrName>style.visibility</p:attrName>
                                        </p:attrNameLst>
                                      </p:cBhvr>
                                      <p:to>
                                        <p:strVal val="visible"/>
                                      </p:to>
                                    </p:set>
                                    <p:animEffect transition="in" filter="barn(inVertical)">
                                      <p:cBhvr>
                                        <p:cTn id="213" dur="500"/>
                                        <p:tgtEl>
                                          <p:spTgt spid="282"/>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284"/>
                                        </p:tgtEl>
                                        <p:attrNameLst>
                                          <p:attrName>style.visibility</p:attrName>
                                        </p:attrNameLst>
                                      </p:cBhvr>
                                      <p:to>
                                        <p:strVal val="visible"/>
                                      </p:to>
                                    </p:set>
                                    <p:animEffect transition="in" filter="barn(inVertical)">
                                      <p:cBhvr>
                                        <p:cTn id="216" dur="500"/>
                                        <p:tgtEl>
                                          <p:spTgt spid="284"/>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285"/>
                                        </p:tgtEl>
                                        <p:attrNameLst>
                                          <p:attrName>style.visibility</p:attrName>
                                        </p:attrNameLst>
                                      </p:cBhvr>
                                      <p:to>
                                        <p:strVal val="visible"/>
                                      </p:to>
                                    </p:set>
                                    <p:animEffect transition="in" filter="barn(inVertical)">
                                      <p:cBhvr>
                                        <p:cTn id="219" dur="500"/>
                                        <p:tgtEl>
                                          <p:spTgt spid="285"/>
                                        </p:tgtEl>
                                      </p:cBhvr>
                                    </p:animEffect>
                                  </p:childTnLst>
                                </p:cTn>
                              </p:par>
                              <p:par>
                                <p:cTn id="220" presetID="16" presetClass="entr" presetSubtype="21" fill="hold" grpId="0" nodeType="withEffect">
                                  <p:stCondLst>
                                    <p:cond delay="0"/>
                                  </p:stCondLst>
                                  <p:childTnLst>
                                    <p:set>
                                      <p:cBhvr>
                                        <p:cTn id="221" dur="1" fill="hold">
                                          <p:stCondLst>
                                            <p:cond delay="0"/>
                                          </p:stCondLst>
                                        </p:cTn>
                                        <p:tgtEl>
                                          <p:spTgt spid="281"/>
                                        </p:tgtEl>
                                        <p:attrNameLst>
                                          <p:attrName>style.visibility</p:attrName>
                                        </p:attrNameLst>
                                      </p:cBhvr>
                                      <p:to>
                                        <p:strVal val="visible"/>
                                      </p:to>
                                    </p:set>
                                    <p:animEffect transition="in" filter="barn(inVertical)">
                                      <p:cBhvr>
                                        <p:cTn id="222" dur="500"/>
                                        <p:tgtEl>
                                          <p:spTgt spid="281"/>
                                        </p:tgtEl>
                                      </p:cBhvr>
                                    </p:animEffect>
                                  </p:childTnLst>
                                </p:cTn>
                              </p:par>
                              <p:par>
                                <p:cTn id="223" presetID="16" presetClass="entr" presetSubtype="21" fill="hold" grpId="0" nodeType="withEffect">
                                  <p:stCondLst>
                                    <p:cond delay="0"/>
                                  </p:stCondLst>
                                  <p:childTnLst>
                                    <p:set>
                                      <p:cBhvr>
                                        <p:cTn id="224" dur="1" fill="hold">
                                          <p:stCondLst>
                                            <p:cond delay="0"/>
                                          </p:stCondLst>
                                        </p:cTn>
                                        <p:tgtEl>
                                          <p:spTgt spid="327"/>
                                        </p:tgtEl>
                                        <p:attrNameLst>
                                          <p:attrName>style.visibility</p:attrName>
                                        </p:attrNameLst>
                                      </p:cBhvr>
                                      <p:to>
                                        <p:strVal val="visible"/>
                                      </p:to>
                                    </p:set>
                                    <p:animEffect transition="in" filter="barn(inVertical)">
                                      <p:cBhvr>
                                        <p:cTn id="225" dur="500"/>
                                        <p:tgtEl>
                                          <p:spTgt spid="327"/>
                                        </p:tgtEl>
                                      </p:cBhvr>
                                    </p:animEffect>
                                  </p:childTnLst>
                                </p:cTn>
                              </p:par>
                              <p:par>
                                <p:cTn id="226" presetID="16" presetClass="entr" presetSubtype="21" fill="hold" grpId="0" nodeType="withEffect">
                                  <p:stCondLst>
                                    <p:cond delay="0"/>
                                  </p:stCondLst>
                                  <p:childTnLst>
                                    <p:set>
                                      <p:cBhvr>
                                        <p:cTn id="227" dur="1" fill="hold">
                                          <p:stCondLst>
                                            <p:cond delay="0"/>
                                          </p:stCondLst>
                                        </p:cTn>
                                        <p:tgtEl>
                                          <p:spTgt spid="320"/>
                                        </p:tgtEl>
                                        <p:attrNameLst>
                                          <p:attrName>style.visibility</p:attrName>
                                        </p:attrNameLst>
                                      </p:cBhvr>
                                      <p:to>
                                        <p:strVal val="visible"/>
                                      </p:to>
                                    </p:set>
                                    <p:animEffect transition="in" filter="barn(inVertical)">
                                      <p:cBhvr>
                                        <p:cTn id="228" dur="500"/>
                                        <p:tgtEl>
                                          <p:spTgt spid="320"/>
                                        </p:tgtEl>
                                      </p:cBhvr>
                                    </p:animEffect>
                                  </p:childTnLst>
                                </p:cTn>
                              </p:par>
                              <p:par>
                                <p:cTn id="229" presetID="16" presetClass="entr" presetSubtype="21" fill="hold" grpId="0" nodeType="withEffect">
                                  <p:stCondLst>
                                    <p:cond delay="0"/>
                                  </p:stCondLst>
                                  <p:childTnLst>
                                    <p:set>
                                      <p:cBhvr>
                                        <p:cTn id="230" dur="1" fill="hold">
                                          <p:stCondLst>
                                            <p:cond delay="0"/>
                                          </p:stCondLst>
                                        </p:cTn>
                                        <p:tgtEl>
                                          <p:spTgt spid="300"/>
                                        </p:tgtEl>
                                        <p:attrNameLst>
                                          <p:attrName>style.visibility</p:attrName>
                                        </p:attrNameLst>
                                      </p:cBhvr>
                                      <p:to>
                                        <p:strVal val="visible"/>
                                      </p:to>
                                    </p:set>
                                    <p:animEffect transition="in" filter="barn(inVertical)">
                                      <p:cBhvr>
                                        <p:cTn id="231" dur="500"/>
                                        <p:tgtEl>
                                          <p:spTgt spid="300"/>
                                        </p:tgtEl>
                                      </p:cBhvr>
                                    </p:animEffect>
                                  </p:childTnLst>
                                </p:cTn>
                              </p:par>
                            </p:childTnLst>
                          </p:cTn>
                        </p:par>
                      </p:childTnLst>
                    </p:cTn>
                  </p:par>
                </p:childTnLst>
              </p:cTn>
              <p:nextCondLst>
                <p:cond evt="onClick" delay="0">
                  <p:tgtEl>
                    <p:spTgt spid="160"/>
                  </p:tgtEl>
                </p:cond>
              </p:nextCondLst>
            </p:seq>
            <p:seq concurrent="1" nextAc="seek">
              <p:cTn id="232" restart="whenNotActive" fill="hold" evtFilter="cancelBubble" nodeType="interactiveSeq">
                <p:stCondLst>
                  <p:cond evt="onClick" delay="0">
                    <p:tgtEl>
                      <p:spTgt spid="150"/>
                    </p:tgtEl>
                  </p:cond>
                </p:stCondLst>
                <p:endSync evt="end" delay="0">
                  <p:rtn val="all"/>
                </p:endSync>
                <p:childTnLst>
                  <p:par>
                    <p:cTn id="233" fill="hold">
                      <p:stCondLst>
                        <p:cond delay="0"/>
                      </p:stCondLst>
                      <p:childTnLst>
                        <p:par>
                          <p:cTn id="234" fill="hold">
                            <p:stCondLst>
                              <p:cond delay="0"/>
                            </p:stCondLst>
                            <p:childTnLst>
                              <p:par>
                                <p:cTn id="235" presetID="16" presetClass="entr" presetSubtype="21" fill="hold" grpId="0" nodeType="clickEffect">
                                  <p:stCondLst>
                                    <p:cond delay="0"/>
                                  </p:stCondLst>
                                  <p:childTnLst>
                                    <p:set>
                                      <p:cBhvr>
                                        <p:cTn id="236" dur="1" fill="hold">
                                          <p:stCondLst>
                                            <p:cond delay="0"/>
                                          </p:stCondLst>
                                        </p:cTn>
                                        <p:tgtEl>
                                          <p:spTgt spid="280"/>
                                        </p:tgtEl>
                                        <p:attrNameLst>
                                          <p:attrName>style.visibility</p:attrName>
                                        </p:attrNameLst>
                                      </p:cBhvr>
                                      <p:to>
                                        <p:strVal val="visible"/>
                                      </p:to>
                                    </p:set>
                                    <p:animEffect transition="in" filter="barn(inVertical)">
                                      <p:cBhvr>
                                        <p:cTn id="237" dur="500"/>
                                        <p:tgtEl>
                                          <p:spTgt spid="280"/>
                                        </p:tgtEl>
                                      </p:cBhvr>
                                    </p:animEffect>
                                  </p:childTnLst>
                                </p:cTn>
                              </p:par>
                              <p:par>
                                <p:cTn id="238" presetID="16" presetClass="entr" presetSubtype="21" fill="hold" grpId="0" nodeType="withEffect">
                                  <p:stCondLst>
                                    <p:cond delay="0"/>
                                  </p:stCondLst>
                                  <p:childTnLst>
                                    <p:set>
                                      <p:cBhvr>
                                        <p:cTn id="239" dur="1" fill="hold">
                                          <p:stCondLst>
                                            <p:cond delay="0"/>
                                          </p:stCondLst>
                                        </p:cTn>
                                        <p:tgtEl>
                                          <p:spTgt spid="273"/>
                                        </p:tgtEl>
                                        <p:attrNameLst>
                                          <p:attrName>style.visibility</p:attrName>
                                        </p:attrNameLst>
                                      </p:cBhvr>
                                      <p:to>
                                        <p:strVal val="visible"/>
                                      </p:to>
                                    </p:set>
                                    <p:animEffect transition="in" filter="barn(inVertical)">
                                      <p:cBhvr>
                                        <p:cTn id="240" dur="500"/>
                                        <p:tgtEl>
                                          <p:spTgt spid="273"/>
                                        </p:tgtEl>
                                      </p:cBhvr>
                                    </p:animEffect>
                                  </p:childTnLst>
                                </p:cTn>
                              </p:par>
                              <p:par>
                                <p:cTn id="241" presetID="16" presetClass="entr" presetSubtype="21" fill="hold" grpId="0" nodeType="withEffect">
                                  <p:stCondLst>
                                    <p:cond delay="0"/>
                                  </p:stCondLst>
                                  <p:childTnLst>
                                    <p:set>
                                      <p:cBhvr>
                                        <p:cTn id="242" dur="1" fill="hold">
                                          <p:stCondLst>
                                            <p:cond delay="0"/>
                                          </p:stCondLst>
                                        </p:cTn>
                                        <p:tgtEl>
                                          <p:spTgt spid="274"/>
                                        </p:tgtEl>
                                        <p:attrNameLst>
                                          <p:attrName>style.visibility</p:attrName>
                                        </p:attrNameLst>
                                      </p:cBhvr>
                                      <p:to>
                                        <p:strVal val="visible"/>
                                      </p:to>
                                    </p:set>
                                    <p:animEffect transition="in" filter="barn(inVertical)">
                                      <p:cBhvr>
                                        <p:cTn id="243" dur="500"/>
                                        <p:tgtEl>
                                          <p:spTgt spid="274"/>
                                        </p:tgtEl>
                                      </p:cBhvr>
                                    </p:animEffect>
                                  </p:childTnLst>
                                </p:cTn>
                              </p:par>
                              <p:par>
                                <p:cTn id="244" presetID="16" presetClass="entr" presetSubtype="21" fill="hold" grpId="0" nodeType="withEffect">
                                  <p:stCondLst>
                                    <p:cond delay="0"/>
                                  </p:stCondLst>
                                  <p:childTnLst>
                                    <p:set>
                                      <p:cBhvr>
                                        <p:cTn id="245" dur="1" fill="hold">
                                          <p:stCondLst>
                                            <p:cond delay="0"/>
                                          </p:stCondLst>
                                        </p:cTn>
                                        <p:tgtEl>
                                          <p:spTgt spid="276"/>
                                        </p:tgtEl>
                                        <p:attrNameLst>
                                          <p:attrName>style.visibility</p:attrName>
                                        </p:attrNameLst>
                                      </p:cBhvr>
                                      <p:to>
                                        <p:strVal val="visible"/>
                                      </p:to>
                                    </p:set>
                                    <p:animEffect transition="in" filter="barn(inVertical)">
                                      <p:cBhvr>
                                        <p:cTn id="246" dur="500"/>
                                        <p:tgtEl>
                                          <p:spTgt spid="276"/>
                                        </p:tgtEl>
                                      </p:cBhvr>
                                    </p:animEffect>
                                  </p:childTnLst>
                                </p:cTn>
                              </p:par>
                              <p:par>
                                <p:cTn id="247" presetID="16" presetClass="entr" presetSubtype="21" fill="hold" grpId="0" nodeType="withEffect">
                                  <p:stCondLst>
                                    <p:cond delay="0"/>
                                  </p:stCondLst>
                                  <p:childTnLst>
                                    <p:set>
                                      <p:cBhvr>
                                        <p:cTn id="248" dur="1" fill="hold">
                                          <p:stCondLst>
                                            <p:cond delay="0"/>
                                          </p:stCondLst>
                                        </p:cTn>
                                        <p:tgtEl>
                                          <p:spTgt spid="277"/>
                                        </p:tgtEl>
                                        <p:attrNameLst>
                                          <p:attrName>style.visibility</p:attrName>
                                        </p:attrNameLst>
                                      </p:cBhvr>
                                      <p:to>
                                        <p:strVal val="visible"/>
                                      </p:to>
                                    </p:set>
                                    <p:animEffect transition="in" filter="barn(inVertical)">
                                      <p:cBhvr>
                                        <p:cTn id="249" dur="500"/>
                                        <p:tgtEl>
                                          <p:spTgt spid="277"/>
                                        </p:tgtEl>
                                      </p:cBhvr>
                                    </p:animEffect>
                                  </p:childTnLst>
                                </p:cTn>
                              </p:par>
                              <p:par>
                                <p:cTn id="250" presetID="16" presetClass="entr" presetSubtype="21" fill="hold" grpId="0" nodeType="withEffect">
                                  <p:stCondLst>
                                    <p:cond delay="0"/>
                                  </p:stCondLst>
                                  <p:childTnLst>
                                    <p:set>
                                      <p:cBhvr>
                                        <p:cTn id="251" dur="1" fill="hold">
                                          <p:stCondLst>
                                            <p:cond delay="0"/>
                                          </p:stCondLst>
                                        </p:cTn>
                                        <p:tgtEl>
                                          <p:spTgt spid="278"/>
                                        </p:tgtEl>
                                        <p:attrNameLst>
                                          <p:attrName>style.visibility</p:attrName>
                                        </p:attrNameLst>
                                      </p:cBhvr>
                                      <p:to>
                                        <p:strVal val="visible"/>
                                      </p:to>
                                    </p:set>
                                    <p:animEffect transition="in" filter="barn(inVertical)">
                                      <p:cBhvr>
                                        <p:cTn id="252" dur="500"/>
                                        <p:tgtEl>
                                          <p:spTgt spid="278"/>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79"/>
                                        </p:tgtEl>
                                        <p:attrNameLst>
                                          <p:attrName>style.visibility</p:attrName>
                                        </p:attrNameLst>
                                      </p:cBhvr>
                                      <p:to>
                                        <p:strVal val="visible"/>
                                      </p:to>
                                    </p:set>
                                    <p:animEffect transition="in" filter="barn(inVertical)">
                                      <p:cBhvr>
                                        <p:cTn id="255" dur="500"/>
                                        <p:tgtEl>
                                          <p:spTgt spid="179"/>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326"/>
                                        </p:tgtEl>
                                        <p:attrNameLst>
                                          <p:attrName>style.visibility</p:attrName>
                                        </p:attrNameLst>
                                      </p:cBhvr>
                                      <p:to>
                                        <p:strVal val="visible"/>
                                      </p:to>
                                    </p:set>
                                    <p:animEffect transition="in" filter="barn(inVertical)">
                                      <p:cBhvr>
                                        <p:cTn id="258" dur="500"/>
                                        <p:tgtEl>
                                          <p:spTgt spid="326"/>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298"/>
                                        </p:tgtEl>
                                        <p:attrNameLst>
                                          <p:attrName>style.visibility</p:attrName>
                                        </p:attrNameLst>
                                      </p:cBhvr>
                                      <p:to>
                                        <p:strVal val="visible"/>
                                      </p:to>
                                    </p:set>
                                    <p:animEffect transition="in" filter="barn(inVertical)">
                                      <p:cBhvr>
                                        <p:cTn id="261" dur="500"/>
                                        <p:tgtEl>
                                          <p:spTgt spid="298"/>
                                        </p:tgtEl>
                                      </p:cBhvr>
                                    </p:animEffect>
                                  </p:childTnLst>
                                </p:cTn>
                              </p:par>
                            </p:childTnLst>
                          </p:cTn>
                        </p:par>
                      </p:childTnLst>
                    </p:cTn>
                  </p:par>
                </p:childTnLst>
              </p:cTn>
              <p:nextCondLst>
                <p:cond evt="onClick" delay="0">
                  <p:tgtEl>
                    <p:spTgt spid="150"/>
                  </p:tgtEl>
                </p:cond>
              </p:nextCondLst>
            </p:seq>
          </p:childTnLst>
        </p:cTn>
      </p:par>
    </p:tnLst>
    <p:bldLst>
      <p:bldP spid="20" grpId="0" animBg="1"/>
      <p:bldP spid="21" grpId="0" animBg="1"/>
      <p:bldP spid="22" grpId="0" animBg="1"/>
      <p:bldP spid="23" grpId="0" animBg="1"/>
      <p:bldP spid="26" grpId="0" animBg="1"/>
      <p:bldP spid="29" grpId="0" animBg="1"/>
      <p:bldP spid="31" grpId="0" animBg="1"/>
      <p:bldP spid="32" grpId="0" animBg="1"/>
      <p:bldP spid="34" grpId="0" animBg="1"/>
      <p:bldP spid="35" grpId="0" animBg="1"/>
      <p:bldP spid="39" grpId="0" animBg="1"/>
      <p:bldP spid="42" grpId="0" animBg="1"/>
      <p:bldP spid="44" grpId="0" animBg="1"/>
      <p:bldP spid="45" grpId="0" animBg="1"/>
      <p:bldP spid="54" grpId="0" animBg="1"/>
      <p:bldP spid="56" grpId="0" animBg="1"/>
      <p:bldP spid="57" grpId="0" animBg="1"/>
      <p:bldP spid="58" grpId="0" animBg="1"/>
      <p:bldP spid="61" grpId="0" animBg="1"/>
      <p:bldP spid="62" grpId="0" animBg="1"/>
      <p:bldP spid="63" grpId="0" animBg="1"/>
      <p:bldP spid="64" grpId="0" animBg="1"/>
      <p:bldP spid="65" grpId="0" animBg="1"/>
      <p:bldP spid="67" grpId="0" animBg="1"/>
      <p:bldP spid="68" grpId="0" animBg="1"/>
      <p:bldP spid="70" grpId="0" animBg="1"/>
      <p:bldP spid="71" grpId="0" animBg="1"/>
      <p:bldP spid="72" grpId="0" animBg="1"/>
      <p:bldP spid="73" grpId="0" animBg="1"/>
      <p:bldP spid="74" grpId="0" animBg="1"/>
      <p:bldP spid="77" grpId="0" animBg="1"/>
      <p:bldP spid="104" grpId="0" animBg="1"/>
      <p:bldP spid="105" grpId="0" animBg="1"/>
      <p:bldP spid="106" grpId="0" animBg="1"/>
      <p:bldP spid="107" grpId="0" animBg="1"/>
      <p:bldP spid="117" grpId="0" animBg="1"/>
      <p:bldP spid="143" grpId="0" animBg="1"/>
      <p:bldP spid="144" grpId="0" animBg="1"/>
      <p:bldP spid="145" grpId="0" animBg="1"/>
      <p:bldP spid="146" grpId="0" animBg="1"/>
      <p:bldP spid="184" grpId="0" animBg="1"/>
      <p:bldP spid="185" grpId="0" animBg="1"/>
      <p:bldP spid="186" grpId="0" animBg="1"/>
      <p:bldP spid="187" grpId="0" animBg="1"/>
      <p:bldP spid="188" grpId="0" animBg="1"/>
      <p:bldP spid="176" grpId="0" animBg="1"/>
      <p:bldP spid="177" grpId="0" animBg="1"/>
      <p:bldP spid="179" grpId="0" animBg="1"/>
      <p:bldP spid="180" grpId="0" animBg="1"/>
      <p:bldP spid="181" grpId="0" animBg="1"/>
      <p:bldP spid="182" grpId="0" animBg="1"/>
      <p:bldP spid="183" grpId="0" animBg="1"/>
      <p:bldP spid="201" grpId="0" animBg="1"/>
      <p:bldP spid="265" grpId="0" animBg="1"/>
      <p:bldP spid="266" grpId="0" animBg="1"/>
      <p:bldP spid="267" grpId="0" animBg="1"/>
      <p:bldP spid="268" grpId="0" animBg="1"/>
      <p:bldP spid="269" grpId="0" animBg="1"/>
      <p:bldP spid="273" grpId="0" animBg="1"/>
      <p:bldP spid="274" grpId="0" animBg="1"/>
      <p:bldP spid="276" grpId="0" animBg="1"/>
      <p:bldP spid="277" grpId="0" animBg="1"/>
      <p:bldP spid="278" grpId="0" animBg="1"/>
      <p:bldP spid="280" grpId="0" animBg="1"/>
      <p:bldP spid="281" grpId="0" animBg="1"/>
      <p:bldP spid="282" grpId="0" animBg="1"/>
      <p:bldP spid="284" grpId="0" animBg="1"/>
      <p:bldP spid="285" grpId="0" animBg="1"/>
      <p:bldP spid="298" grpId="0" animBg="1"/>
      <p:bldP spid="300" grpId="0" animBg="1"/>
      <p:bldP spid="305" grpId="0" animBg="1"/>
      <p:bldP spid="320" grpId="0" animBg="1"/>
      <p:bldP spid="325" grpId="0" animBg="1"/>
      <p:bldP spid="326" grpId="0" animBg="1"/>
      <p:bldP spid="327" grpId="0" animBg="1"/>
      <p:bldP spid="147" grpId="0" animBg="1"/>
      <p:bldP spid="148" grpId="0" animBg="1"/>
      <p:bldP spid="149" grpId="0" animBg="1"/>
      <p:bldP spid="150" grpId="0" animBg="1"/>
      <p:bldP spid="1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2931</Words>
  <Application>Microsoft Office PowerPoint</Application>
  <PresentationFormat>Widescreen</PresentationFormat>
  <Paragraphs>376</Paragraphs>
  <Slides>84</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84</vt:i4>
      </vt:variant>
    </vt:vector>
  </HeadingPairs>
  <TitlesOfParts>
    <vt:vector size="101" baseType="lpstr">
      <vt:lpstr>微软雅黑</vt:lpstr>
      <vt:lpstr>SimSun</vt:lpstr>
      <vt:lpstr>.VnTime</vt:lpstr>
      <vt:lpstr>Arial</vt:lpstr>
      <vt:lpstr>Arial Unicode MS</vt:lpstr>
      <vt:lpstr>Calibri</vt:lpstr>
      <vt:lpstr>Calibri Light</vt:lpstr>
      <vt:lpstr>等线</vt:lpstr>
      <vt:lpstr>Lato Light</vt:lpstr>
      <vt:lpstr>MS Mincho</vt:lpstr>
      <vt:lpstr>黑体</vt:lpstr>
      <vt:lpstr>Times New Roman</vt:lpstr>
      <vt:lpstr>Wingdings</vt:lpstr>
      <vt:lpstr>Office Theme</vt:lpstr>
      <vt:lpstr>1_Slide PowerPoint Hoat Hinh _ Toan Hoa  (69)</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cp:lastModifiedBy>
  <cp:revision>90</cp:revision>
  <dcterms:created xsi:type="dcterms:W3CDTF">2021-11-29T02:30:45Z</dcterms:created>
  <dcterms:modified xsi:type="dcterms:W3CDTF">2025-01-12T15:24:25Z</dcterms:modified>
</cp:coreProperties>
</file>