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78" r:id="rId4"/>
    <p:sldId id="257" r:id="rId5"/>
    <p:sldId id="275" r:id="rId6"/>
    <p:sldId id="274" r:id="rId7"/>
    <p:sldId id="261" r:id="rId8"/>
    <p:sldId id="276" r:id="rId9"/>
    <p:sldId id="277" r:id="rId10"/>
    <p:sldId id="279" r:id="rId11"/>
    <p:sldId id="269" r:id="rId12"/>
    <p:sldId id="270" r:id="rId13"/>
    <p:sldId id="272" r:id="rId14"/>
    <p:sldId id="280" r:id="rId15"/>
    <p:sldId id="273" r:id="rId16"/>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107"/>
    <a:srgbClr val="256B09"/>
    <a:srgbClr val="2978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47"/>
    <p:restoredTop sz="94654"/>
  </p:normalViewPr>
  <p:slideViewPr>
    <p:cSldViewPr>
      <p:cViewPr varScale="1">
        <p:scale>
          <a:sx n="92" d="100"/>
          <a:sy n="92" d="100"/>
        </p:scale>
        <p:origin x="906" y="72"/>
      </p:cViewPr>
      <p:guideLst>
        <p:guide orient="horz" pos="1620"/>
        <p:guide pos="2880"/>
      </p:guideLst>
    </p:cSldViewPr>
  </p:slideViewPr>
  <p:notesTextViewPr>
    <p:cViewPr>
      <p:scale>
        <a:sx n="100" d="100"/>
        <a:sy n="100" d="100"/>
      </p:scale>
      <p:origin x="0" y="-5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686F2F-AF1E-4E91-8DD1-29DCF02E858B}" type="datetimeFigureOut">
              <a:rPr lang="zh-CN" altLang="en-US" smtClean="0"/>
              <a:t>2021/7/31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3A7FD6-4AA0-4D8E-BB36-B66FF3C3945A}" type="slidenum">
              <a:rPr lang="zh-CN" altLang="en-US" smtClean="0"/>
              <a:t>‹#›</a:t>
            </a:fld>
            <a:endParaRPr lang="zh-CN" altLang="en-US"/>
          </a:p>
        </p:txBody>
      </p:sp>
    </p:spTree>
    <p:extLst>
      <p:ext uri="{BB962C8B-B14F-4D97-AF65-F5344CB8AC3E}">
        <p14:creationId xmlns:p14="http://schemas.microsoft.com/office/powerpoint/2010/main" val="1621096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1</a:t>
            </a:fld>
            <a:endParaRPr lang="zh-CN" altLang="en-US"/>
          </a:p>
        </p:txBody>
      </p:sp>
    </p:spTree>
    <p:extLst>
      <p:ext uri="{BB962C8B-B14F-4D97-AF65-F5344CB8AC3E}">
        <p14:creationId xmlns:p14="http://schemas.microsoft.com/office/powerpoint/2010/main" val="224941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https://www.facebook.com/baokefb</a:t>
            </a:r>
            <a:r>
              <a:rPr lang="en-US" sz="1200" kern="1200" dirty="0" smtClean="0">
                <a:solidFill>
                  <a:schemeClr val="tx1"/>
                </a:solidFill>
                <a:effectLst/>
                <a:latin typeface="+mn-lt"/>
                <a:ea typeface="+mn-ea"/>
                <a:cs typeface="+mn-cs"/>
              </a:rPr>
              <a:t>  - fb </a:t>
            </a:r>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Nhâm</a:t>
            </a:r>
            <a:r>
              <a:rPr lang="en-US" sz="1200" kern="1200" smtClean="0">
                <a:solidFill>
                  <a:schemeClr val="tx1"/>
                </a:solidFill>
                <a:effectLst/>
                <a:latin typeface="+mn-lt"/>
                <a:ea typeface="+mn-ea"/>
                <a:cs typeface="+mn-cs"/>
              </a:rPr>
              <a:t> -</a:t>
            </a:r>
            <a:r>
              <a:rPr lang="en-US" sz="1200" b="1" kern="1200" smtClean="0">
                <a:solidFill>
                  <a:schemeClr val="tx1"/>
                </a:solidFill>
                <a:effectLst/>
                <a:latin typeface="+mn-lt"/>
                <a:ea typeface="+mn-ea"/>
                <a:cs typeface="+mn-cs"/>
              </a:rPr>
              <a:t>0981.713.891</a:t>
            </a:r>
            <a:endParaRPr lang="en-US" sz="1200" kern="1200" smtClean="0">
              <a:solidFill>
                <a:schemeClr val="tx1"/>
              </a:solidFill>
              <a:effectLst/>
              <a:latin typeface="+mn-lt"/>
              <a:ea typeface="+mn-ea"/>
              <a:cs typeface="+mn-cs"/>
            </a:endParaRPr>
          </a:p>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10</a:t>
            </a:fld>
            <a:endParaRPr lang="zh-CN" altLang="en-US"/>
          </a:p>
        </p:txBody>
      </p:sp>
    </p:spTree>
    <p:extLst>
      <p:ext uri="{BB962C8B-B14F-4D97-AF65-F5344CB8AC3E}">
        <p14:creationId xmlns:p14="http://schemas.microsoft.com/office/powerpoint/2010/main" val="225859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11</a:t>
            </a:fld>
            <a:endParaRPr lang="zh-CN" altLang="en-US"/>
          </a:p>
        </p:txBody>
      </p:sp>
    </p:spTree>
    <p:extLst>
      <p:ext uri="{BB962C8B-B14F-4D97-AF65-F5344CB8AC3E}">
        <p14:creationId xmlns:p14="http://schemas.microsoft.com/office/powerpoint/2010/main" val="22260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12</a:t>
            </a:fld>
            <a:endParaRPr lang="zh-CN" altLang="en-US"/>
          </a:p>
        </p:txBody>
      </p:sp>
    </p:spTree>
    <p:extLst>
      <p:ext uri="{BB962C8B-B14F-4D97-AF65-F5344CB8AC3E}">
        <p14:creationId xmlns:p14="http://schemas.microsoft.com/office/powerpoint/2010/main" val="1606444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13</a:t>
            </a:fld>
            <a:endParaRPr lang="zh-CN" altLang="en-US"/>
          </a:p>
        </p:txBody>
      </p:sp>
    </p:spTree>
    <p:extLst>
      <p:ext uri="{BB962C8B-B14F-4D97-AF65-F5344CB8AC3E}">
        <p14:creationId xmlns:p14="http://schemas.microsoft.com/office/powerpoint/2010/main" val="2014444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14</a:t>
            </a:fld>
            <a:endParaRPr lang="zh-CN" altLang="en-US"/>
          </a:p>
        </p:txBody>
      </p:sp>
    </p:spTree>
    <p:extLst>
      <p:ext uri="{BB962C8B-B14F-4D97-AF65-F5344CB8AC3E}">
        <p14:creationId xmlns:p14="http://schemas.microsoft.com/office/powerpoint/2010/main" val="3676403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15</a:t>
            </a:fld>
            <a:endParaRPr lang="zh-CN" altLang="en-US"/>
          </a:p>
        </p:txBody>
      </p:sp>
    </p:spTree>
    <p:extLst>
      <p:ext uri="{BB962C8B-B14F-4D97-AF65-F5344CB8AC3E}">
        <p14:creationId xmlns:p14="http://schemas.microsoft.com/office/powerpoint/2010/main" val="195237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2</a:t>
            </a:fld>
            <a:endParaRPr lang="zh-CN" altLang="en-US"/>
          </a:p>
        </p:txBody>
      </p:sp>
    </p:spTree>
    <p:extLst>
      <p:ext uri="{BB962C8B-B14F-4D97-AF65-F5344CB8AC3E}">
        <p14:creationId xmlns:p14="http://schemas.microsoft.com/office/powerpoint/2010/main" val="404851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3</a:t>
            </a:fld>
            <a:endParaRPr lang="zh-CN" altLang="en-US"/>
          </a:p>
        </p:txBody>
      </p:sp>
    </p:spTree>
    <p:extLst>
      <p:ext uri="{BB962C8B-B14F-4D97-AF65-F5344CB8AC3E}">
        <p14:creationId xmlns:p14="http://schemas.microsoft.com/office/powerpoint/2010/main" val="17761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4</a:t>
            </a:fld>
            <a:endParaRPr lang="zh-CN" altLang="en-US"/>
          </a:p>
        </p:txBody>
      </p:sp>
    </p:spTree>
    <p:extLst>
      <p:ext uri="{BB962C8B-B14F-4D97-AF65-F5344CB8AC3E}">
        <p14:creationId xmlns:p14="http://schemas.microsoft.com/office/powerpoint/2010/main" val="197714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https://www.facebook.com/baokefb</a:t>
            </a:r>
            <a:r>
              <a:rPr lang="en-US" sz="1200" kern="1200" dirty="0" smtClean="0">
                <a:solidFill>
                  <a:schemeClr val="tx1"/>
                </a:solidFill>
                <a:effectLst/>
                <a:latin typeface="+mn-lt"/>
                <a:ea typeface="+mn-ea"/>
                <a:cs typeface="+mn-cs"/>
              </a:rPr>
              <a:t>  - fb </a:t>
            </a:r>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013A7FD6-4AA0-4D8E-BB36-B66FF3C3945A}" type="slidenum">
              <a:rPr lang="zh-CN" altLang="en-US" smtClean="0"/>
              <a:t>5</a:t>
            </a:fld>
            <a:endParaRPr lang="zh-CN" altLang="en-US"/>
          </a:p>
        </p:txBody>
      </p:sp>
    </p:spTree>
    <p:extLst>
      <p:ext uri="{BB962C8B-B14F-4D97-AF65-F5344CB8AC3E}">
        <p14:creationId xmlns:p14="http://schemas.microsoft.com/office/powerpoint/2010/main" val="872686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6</a:t>
            </a:fld>
            <a:endParaRPr lang="zh-CN" altLang="en-US"/>
          </a:p>
        </p:txBody>
      </p:sp>
    </p:spTree>
    <p:extLst>
      <p:ext uri="{BB962C8B-B14F-4D97-AF65-F5344CB8AC3E}">
        <p14:creationId xmlns:p14="http://schemas.microsoft.com/office/powerpoint/2010/main" val="374748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https://www.facebook.com/baokefb</a:t>
            </a:r>
            <a:r>
              <a:rPr lang="en-US" sz="1200" kern="1200" dirty="0" smtClean="0">
                <a:solidFill>
                  <a:schemeClr val="tx1"/>
                </a:solidFill>
                <a:effectLst/>
                <a:latin typeface="+mn-lt"/>
                <a:ea typeface="+mn-ea"/>
                <a:cs typeface="+mn-cs"/>
              </a:rPr>
              <a:t>  - fb </a:t>
            </a:r>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013A7FD6-4AA0-4D8E-BB36-B66FF3C3945A}" type="slidenum">
              <a:rPr lang="zh-CN" altLang="en-US" smtClean="0"/>
              <a:t>7</a:t>
            </a:fld>
            <a:endParaRPr lang="zh-CN" altLang="en-US"/>
          </a:p>
        </p:txBody>
      </p:sp>
    </p:spTree>
    <p:extLst>
      <p:ext uri="{BB962C8B-B14F-4D97-AF65-F5344CB8AC3E}">
        <p14:creationId xmlns:p14="http://schemas.microsoft.com/office/powerpoint/2010/main" val="962678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013A7FD6-4AA0-4D8E-BB36-B66FF3C3945A}" type="slidenum">
              <a:rPr lang="zh-CN" altLang="en-US" smtClean="0"/>
              <a:t>8</a:t>
            </a:fld>
            <a:endParaRPr lang="zh-CN" altLang="en-US"/>
          </a:p>
        </p:txBody>
      </p:sp>
    </p:spTree>
    <p:extLst>
      <p:ext uri="{BB962C8B-B14F-4D97-AF65-F5344CB8AC3E}">
        <p14:creationId xmlns:p14="http://schemas.microsoft.com/office/powerpoint/2010/main" val="1400753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3A7FD6-4AA0-4D8E-BB36-B66FF3C3945A}" type="slidenum">
              <a:rPr lang="zh-CN" altLang="en-US" smtClean="0"/>
              <a:t>9</a:t>
            </a:fld>
            <a:endParaRPr lang="zh-CN" altLang="en-US"/>
          </a:p>
        </p:txBody>
      </p:sp>
    </p:spTree>
    <p:extLst>
      <p:ext uri="{BB962C8B-B14F-4D97-AF65-F5344CB8AC3E}">
        <p14:creationId xmlns:p14="http://schemas.microsoft.com/office/powerpoint/2010/main" val="3326281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2021/7/31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2021/7/31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2021/7/31</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gif"/><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传网\PPT\员工风采PPT\1\8.png"/>
          <p:cNvPicPr>
            <a:picLocks noChangeAspect="1" noChangeArrowheads="1"/>
          </p:cNvPicPr>
          <p:nvPr/>
        </p:nvPicPr>
        <p:blipFill rotWithShape="1">
          <a:blip r:embed="rId5">
            <a:extLst>
              <a:ext uri="{28A0092B-C50C-407E-A947-70E740481C1C}">
                <a14:useLocalDpi xmlns:a14="http://schemas.microsoft.com/office/drawing/2010/main" val="0"/>
              </a:ext>
            </a:extLst>
          </a:blip>
          <a:srcRect r="67383"/>
          <a:stretch/>
        </p:blipFill>
        <p:spPr bwMode="auto">
          <a:xfrm>
            <a:off x="4242" y="-1588"/>
            <a:ext cx="2986087"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传网\PPT\员工风采PPT\1\63.png"/>
          <p:cNvPicPr>
            <a:picLocks noChangeAspect="1" noChangeArrowheads="1"/>
          </p:cNvPicPr>
          <p:nvPr/>
        </p:nvPicPr>
        <p:blipFill rotWithShape="1">
          <a:blip r:embed="rId6">
            <a:extLst>
              <a:ext uri="{28A0092B-C50C-407E-A947-70E740481C1C}">
                <a14:useLocalDpi xmlns:a14="http://schemas.microsoft.com/office/drawing/2010/main" val="0"/>
              </a:ext>
            </a:extLst>
          </a:blip>
          <a:srcRect t="72200"/>
          <a:stretch/>
        </p:blipFill>
        <p:spPr bwMode="auto">
          <a:xfrm>
            <a:off x="0" y="3713162"/>
            <a:ext cx="9155112" cy="14303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传网\PPT\员工风采PPT\1\69.png"/>
          <p:cNvPicPr>
            <a:picLocks noChangeAspect="1" noChangeArrowheads="1"/>
          </p:cNvPicPr>
          <p:nvPr/>
        </p:nvPicPr>
        <p:blipFill rotWithShape="1">
          <a:blip r:embed="rId7">
            <a:extLst>
              <a:ext uri="{28A0092B-C50C-407E-A947-70E740481C1C}">
                <a14:useLocalDpi xmlns:a14="http://schemas.microsoft.com/office/drawing/2010/main" val="0"/>
              </a:ext>
            </a:extLst>
          </a:blip>
          <a:srcRect l="4942" t="6294" r="10346" b="52237"/>
          <a:stretch/>
        </p:blipFill>
        <p:spPr bwMode="auto">
          <a:xfrm>
            <a:off x="-133864" y="-524594"/>
            <a:ext cx="9422840"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传网\PPT\员工风采PPT\1\6.png"/>
          <p:cNvPicPr>
            <a:picLocks noChangeAspect="1" noChangeArrowheads="1"/>
          </p:cNvPicPr>
          <p:nvPr/>
        </p:nvPicPr>
        <p:blipFill rotWithShape="1">
          <a:blip r:embed="rId8">
            <a:extLst>
              <a:ext uri="{28A0092B-C50C-407E-A947-70E740481C1C}">
                <a14:useLocalDpi xmlns:a14="http://schemas.microsoft.com/office/drawing/2010/main" val="0"/>
              </a:ext>
            </a:extLst>
          </a:blip>
          <a:srcRect l="76106" b="7621"/>
          <a:stretch/>
        </p:blipFill>
        <p:spPr bwMode="auto">
          <a:xfrm>
            <a:off x="7956376" y="1657233"/>
            <a:ext cx="1590600" cy="345591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传网\PPT\课件PPT\爬山虎的脚\素材cnn sccnn.com_201411260925 [转换].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0232" y="1563638"/>
            <a:ext cx="1461071" cy="35495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05250" y="1163532"/>
            <a:ext cx="5115021" cy="1815882"/>
          </a:xfrm>
          <a:prstGeom prst="rect">
            <a:avLst/>
          </a:prstGeom>
          <a:noFill/>
        </p:spPr>
        <p:txBody>
          <a:bodyPr wrap="square" rtlCol="0">
            <a:spAutoFit/>
          </a:bodyPr>
          <a:lstStyle/>
          <a:p>
            <a:pPr algn="ctr"/>
            <a:r>
              <a:rPr lang="en-US" altLang="zh-CN" sz="5600" dirty="0">
                <a:solidFill>
                  <a:srgbClr val="C00000"/>
                </a:solidFill>
                <a:latin typeface="Times New Roman" panose="02020603050405020304" pitchFamily="18" charset="0"/>
                <a:ea typeface="春联标准行书体" pitchFamily="65" charset="-122"/>
                <a:cs typeface="Times New Roman" panose="02020603050405020304" pitchFamily="18" charset="0"/>
              </a:rPr>
              <a:t>LÀM MỘT BÀI THƠ LỤC BÁT</a:t>
            </a:r>
            <a:endParaRPr lang="zh-CN" altLang="en-US" sz="5600" dirty="0">
              <a:solidFill>
                <a:srgbClr val="C00000"/>
              </a:solidFill>
              <a:latin typeface="Times New Roman" panose="02020603050405020304" pitchFamily="18" charset="0"/>
              <a:ea typeface="春联标准行书体" pitchFamily="65" charset="-122"/>
              <a:cs typeface="Times New Roman" panose="02020603050405020304" pitchFamily="18" charset="0"/>
            </a:endParaRPr>
          </a:p>
        </p:txBody>
      </p:sp>
      <p:pic>
        <p:nvPicPr>
          <p:cNvPr id="1028" name="Picture 4" descr="C:\Users\admin\Desktop\2390848452181335619.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23728" y="289757"/>
            <a:ext cx="2004319" cy="1503239"/>
          </a:xfrm>
          <a:prstGeom prst="rect">
            <a:avLst/>
          </a:prstGeom>
          <a:noFill/>
          <a:extLst>
            <a:ext uri="{909E8E84-426E-40DD-AFC4-6F175D3DCCD1}">
              <a14:hiddenFill xmlns:a14="http://schemas.microsoft.com/office/drawing/2010/main">
                <a:solidFill>
                  <a:srgbClr val="FFFFFF"/>
                </a:solidFill>
              </a14:hiddenFill>
            </a:ext>
          </a:extLst>
        </p:spPr>
      </p:pic>
      <p:pic>
        <p:nvPicPr>
          <p:cNvPr id="13" name="轻音乐-欢快(轻松 浪漫 mp3 128).wav">
            <a:hlinkClick r:id="" action="ppaction://media"/>
          </p:cNvPr>
          <p:cNvPicPr>
            <a:picLocks noChangeAspect="1"/>
          </p:cNvPicPr>
          <p:nvPr>
            <a:audioFile r:link="rId1"/>
            <p:extLst>
              <p:ext uri="{DAA4B4D4-6D71-4841-9C94-3DE7FCFB9230}">
                <p14:media xmlns:p14="http://schemas.microsoft.com/office/powerpoint/2010/main" r:embed="rId2">
                  <p14:trim end="16919.6399"/>
                </p14:media>
              </p:ext>
            </p:extLst>
          </p:nvPr>
        </p:nvPicPr>
        <p:blipFill>
          <a:blip r:embed="rId11"/>
          <a:stretch>
            <a:fillRect/>
          </a:stretch>
        </p:blipFill>
        <p:spPr>
          <a:xfrm>
            <a:off x="8446876" y="5241065"/>
            <a:ext cx="609600" cy="609600"/>
          </a:xfrm>
          <a:prstGeom prst="rect">
            <a:avLst/>
          </a:prstGeom>
        </p:spPr>
      </p:pic>
      <p:sp>
        <p:nvSpPr>
          <p:cNvPr id="19" name="TextBox 18"/>
          <p:cNvSpPr txBox="1"/>
          <p:nvPr/>
        </p:nvSpPr>
        <p:spPr>
          <a:xfrm>
            <a:off x="2773947" y="3069288"/>
            <a:ext cx="4966405" cy="523220"/>
          </a:xfrm>
          <a:prstGeom prst="rect">
            <a:avLst/>
          </a:prstGeom>
          <a:noFill/>
        </p:spPr>
        <p:txBody>
          <a:bodyPr wrap="square" rtlCol="0">
            <a:spAutoFit/>
          </a:bodyPr>
          <a:lstStyle/>
          <a:p>
            <a:r>
              <a:rPr lang="en-US" altLang="zh-CN" sz="2800" dirty="0">
                <a:solidFill>
                  <a:srgbClr val="7030A0"/>
                </a:solidFill>
                <a:latin typeface="Times New Roman" panose="02020603050405020304" pitchFamily="18" charset="0"/>
                <a:ea typeface="微软雅黑" pitchFamily="34" charset="-122"/>
                <a:cs typeface="Times New Roman" panose="02020603050405020304" pitchFamily="18" charset="0"/>
              </a:rPr>
              <a:t>GIÁO </a:t>
            </a:r>
            <a:r>
              <a:rPr lang="en-US" altLang="zh-CN" sz="2800" dirty="0" smtClean="0">
                <a:solidFill>
                  <a:srgbClr val="7030A0"/>
                </a:solidFill>
                <a:latin typeface="Times New Roman" panose="02020603050405020304" pitchFamily="18" charset="0"/>
                <a:ea typeface="微软雅黑" pitchFamily="34" charset="-122"/>
                <a:cs typeface="Times New Roman" panose="02020603050405020304" pitchFamily="18" charset="0"/>
              </a:rPr>
              <a:t>VIÊN:NGUYỄN NHÂM </a:t>
            </a:r>
            <a:endParaRPr lang="zh-CN" altLang="en-US" sz="2800" dirty="0">
              <a:solidFill>
                <a:srgbClr val="7030A0"/>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231452731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
                                      <p:cBhvr>
                                        <p:cTn id="6" dur="1" fill="hold"/>
                                        <p:tgtEl>
                                          <p:spTgt spid="13"/>
                                        </p:tgtEl>
                                      </p:cBhvr>
                                    </p:cmd>
                                  </p:childTnLst>
                                </p:cTn>
                              </p:par>
                              <p:par>
                                <p:cTn id="7" presetID="47"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60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23" presetClass="entr" presetSubtype="16" fill="hold" grpId="0" nodeType="withEffect">
                                  <p:stCondLst>
                                    <p:cond delay="1100"/>
                                  </p:stCondLst>
                                  <p:childTnLst>
                                    <p:set>
                                      <p:cBhvr>
                                        <p:cTn id="23" dur="1" fill="hold">
                                          <p:stCondLst>
                                            <p:cond delay="0"/>
                                          </p:stCondLst>
                                        </p:cTn>
                                        <p:tgtEl>
                                          <p:spTgt spid="8"/>
                                        </p:tgtEl>
                                        <p:attrNameLst>
                                          <p:attrName>style.visibility</p:attrName>
                                        </p:attrNameLst>
                                      </p:cBhvr>
                                      <p:to>
                                        <p:strVal val="visible"/>
                                      </p:to>
                                    </p:set>
                                    <p:anim calcmode="lin" valueType="num">
                                      <p:cBhvr>
                                        <p:cTn id="24" dur="2100" fill="hold"/>
                                        <p:tgtEl>
                                          <p:spTgt spid="8"/>
                                        </p:tgtEl>
                                        <p:attrNameLst>
                                          <p:attrName>ppt_w</p:attrName>
                                        </p:attrNameLst>
                                      </p:cBhvr>
                                      <p:tavLst>
                                        <p:tav tm="0">
                                          <p:val>
                                            <p:fltVal val="0"/>
                                          </p:val>
                                        </p:tav>
                                        <p:tav tm="100000">
                                          <p:val>
                                            <p:strVal val="#ppt_w"/>
                                          </p:val>
                                        </p:tav>
                                      </p:tavLst>
                                    </p:anim>
                                    <p:anim calcmode="lin" valueType="num">
                                      <p:cBhvr>
                                        <p:cTn id="25" dur="2100" fill="hold"/>
                                        <p:tgtEl>
                                          <p:spTgt spid="8"/>
                                        </p:tgtEl>
                                        <p:attrNameLst>
                                          <p:attrName>ppt_h</p:attrName>
                                        </p:attrNameLst>
                                      </p:cBhvr>
                                      <p:tavLst>
                                        <p:tav tm="0">
                                          <p:val>
                                            <p:fltVal val="0"/>
                                          </p:val>
                                        </p:tav>
                                        <p:tav tm="100000">
                                          <p:val>
                                            <p:strVal val="#ppt_h"/>
                                          </p:val>
                                        </p:tav>
                                      </p:tavLst>
                                    </p:anim>
                                  </p:childTnLst>
                                </p:cTn>
                              </p:par>
                              <p:par>
                                <p:cTn id="26" presetID="42" presetClass="entr" presetSubtype="0" fill="hold" grpId="0" nodeType="withEffect">
                                  <p:stCondLst>
                                    <p:cond delay="48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7000"/>
                                  </p:stCondLst>
                                  <p:childTnLst>
                                    <p:set>
                                      <p:cBhvr>
                                        <p:cTn id="32" dur="1" fill="hold">
                                          <p:stCondLst>
                                            <p:cond delay="0"/>
                                          </p:stCondLst>
                                        </p:cTn>
                                        <p:tgtEl>
                                          <p:spTgt spid="1027"/>
                                        </p:tgtEl>
                                        <p:attrNameLst>
                                          <p:attrName>style.visibility</p:attrName>
                                        </p:attrNameLst>
                                      </p:cBhvr>
                                      <p:to>
                                        <p:strVal val="visible"/>
                                      </p:to>
                                    </p:set>
                                    <p:animEffect transition="in" filter="fade">
                                      <p:cBhvr>
                                        <p:cTn id="33" dur="1000"/>
                                        <p:tgtEl>
                                          <p:spTgt spid="1027"/>
                                        </p:tgtEl>
                                      </p:cBhvr>
                                    </p:animEffect>
                                    <p:anim calcmode="lin" valueType="num">
                                      <p:cBhvr>
                                        <p:cTn id="34" dur="1000" fill="hold"/>
                                        <p:tgtEl>
                                          <p:spTgt spid="1027"/>
                                        </p:tgtEl>
                                        <p:attrNameLst>
                                          <p:attrName>ppt_x</p:attrName>
                                        </p:attrNameLst>
                                      </p:cBhvr>
                                      <p:tavLst>
                                        <p:tav tm="0">
                                          <p:val>
                                            <p:strVal val="#ppt_x"/>
                                          </p:val>
                                        </p:tav>
                                        <p:tav tm="100000">
                                          <p:val>
                                            <p:strVal val="#ppt_x"/>
                                          </p:val>
                                        </p:tav>
                                      </p:tavLst>
                                    </p:anim>
                                    <p:anim calcmode="lin" valueType="num">
                                      <p:cBhvr>
                                        <p:cTn id="35" dur="1000" fill="hold"/>
                                        <p:tgtEl>
                                          <p:spTgt spid="1027"/>
                                        </p:tgtEl>
                                        <p:attrNameLst>
                                          <p:attrName>ppt_y</p:attrName>
                                        </p:attrNameLst>
                                      </p:cBhvr>
                                      <p:tavLst>
                                        <p:tav tm="0">
                                          <p:val>
                                            <p:strVal val="#ppt_y+.1"/>
                                          </p:val>
                                        </p:tav>
                                        <p:tav tm="100000">
                                          <p:val>
                                            <p:strVal val="#ppt_y"/>
                                          </p:val>
                                        </p:tav>
                                      </p:tavLst>
                                    </p:anim>
                                  </p:childTnLst>
                                </p:cTn>
                              </p:par>
                              <p:par>
                                <p:cTn id="36" presetID="22" presetClass="entr" presetSubtype="4" fill="hold" nodeType="withEffect">
                                  <p:stCondLst>
                                    <p:cond delay="880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1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9" fill="hold" display="0">
                  <p:stCondLst>
                    <p:cond delay="indefinite"/>
                  </p:stCondLst>
                  <p:endCondLst>
                    <p:cond evt="onStopAudio" delay="0">
                      <p:tgtEl>
                        <p:sldTgt/>
                      </p:tgtEl>
                    </p:cond>
                  </p:endCondLst>
                </p:cTn>
                <p:tgtEl>
                  <p:spTgt spid="13"/>
                </p:tgtEl>
              </p:cMediaNode>
            </p:audio>
          </p:childTnLst>
        </p:cTn>
      </p:par>
    </p:tnLst>
    <p:bldLst>
      <p:bldP spid="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B0B6C31-2FC7-7748-8807-30F5F360D0D7}"/>
              </a:ext>
            </a:extLst>
          </p:cNvPr>
          <p:cNvSpPr/>
          <p:nvPr/>
        </p:nvSpPr>
        <p:spPr>
          <a:xfrm>
            <a:off x="1511660" y="2067695"/>
            <a:ext cx="6120680" cy="1584176"/>
          </a:xfrm>
          <a:prstGeom prst="roundRect">
            <a:avLst/>
          </a:prstGeom>
          <a:ln w="38100">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VN" sz="4000" b="1" dirty="0">
                <a:solidFill>
                  <a:srgbClr val="1C5107"/>
                </a:solidFill>
                <a:latin typeface="Times New Roman" panose="02020603050405020304" pitchFamily="18" charset="0"/>
                <a:cs typeface="Times New Roman" panose="02020603050405020304" pitchFamily="18" charset="0"/>
              </a:rPr>
              <a:t>VIẾT THEO </a:t>
            </a:r>
          </a:p>
          <a:p>
            <a:pPr algn="ctr"/>
            <a:r>
              <a:rPr lang="en-VN" sz="4000" b="1" dirty="0">
                <a:solidFill>
                  <a:srgbClr val="1C5107"/>
                </a:solidFill>
                <a:latin typeface="Times New Roman" panose="02020603050405020304" pitchFamily="18" charset="0"/>
                <a:cs typeface="Times New Roman" panose="02020603050405020304" pitchFamily="18" charset="0"/>
              </a:rPr>
              <a:t>QUY TRÌNH</a:t>
            </a:r>
          </a:p>
        </p:txBody>
      </p:sp>
      <p:sp>
        <p:nvSpPr>
          <p:cNvPr id="4" name="Diamond 3">
            <a:extLst>
              <a:ext uri="{FF2B5EF4-FFF2-40B4-BE49-F238E27FC236}">
                <a16:creationId xmlns:a16="http://schemas.microsoft.com/office/drawing/2014/main" id="{889E4441-EECB-4043-A5D0-CD012BCBFC2D}"/>
              </a:ext>
            </a:extLst>
          </p:cNvPr>
          <p:cNvSpPr/>
          <p:nvPr/>
        </p:nvSpPr>
        <p:spPr>
          <a:xfrm>
            <a:off x="3851920" y="483518"/>
            <a:ext cx="1440160" cy="1008112"/>
          </a:xfrm>
          <a:prstGeom prst="diamon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II</a:t>
            </a:r>
          </a:p>
        </p:txBody>
      </p:sp>
    </p:spTree>
    <p:extLst>
      <p:ext uri="{BB962C8B-B14F-4D97-AF65-F5344CB8AC3E}">
        <p14:creationId xmlns:p14="http://schemas.microsoft.com/office/powerpoint/2010/main" val="3446937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传网\PPT\同学录PPT\11\藤.png"/>
          <p:cNvPicPr>
            <a:picLocks noChangeAspect="1" noChangeArrowheads="1"/>
          </p:cNvPicPr>
          <p:nvPr/>
        </p:nvPicPr>
        <p:blipFill rotWithShape="1">
          <a:blip r:embed="rId3">
            <a:extLst>
              <a:ext uri="{28A0092B-C50C-407E-A947-70E740481C1C}">
                <a14:useLocalDpi xmlns:a14="http://schemas.microsoft.com/office/drawing/2010/main" val="0"/>
              </a:ext>
            </a:extLst>
          </a:blip>
          <a:srcRect l="10677" t="6694" r="37768" b="25636"/>
          <a:stretch/>
        </p:blipFill>
        <p:spPr bwMode="auto">
          <a:xfrm>
            <a:off x="-396552" y="-452586"/>
            <a:ext cx="2980134" cy="293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传网\PPT\同学录PPT\12\花朵.png"/>
          <p:cNvPicPr>
            <a:picLocks noChangeAspect="1" noChangeArrowheads="1"/>
          </p:cNvPicPr>
          <p:nvPr/>
        </p:nvPicPr>
        <p:blipFill rotWithShape="1">
          <a:blip r:embed="rId4">
            <a:extLst>
              <a:ext uri="{28A0092B-C50C-407E-A947-70E740481C1C}">
                <a14:useLocalDpi xmlns:a14="http://schemas.microsoft.com/office/drawing/2010/main" val="0"/>
              </a:ext>
            </a:extLst>
          </a:blip>
          <a:srcRect l="5105" t="78905" b="5556"/>
          <a:stretch/>
        </p:blipFill>
        <p:spPr bwMode="auto">
          <a:xfrm>
            <a:off x="-152400" y="4305300"/>
            <a:ext cx="9893689" cy="121500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admin\Desktop\1657060b85c5d7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1561469"/>
            <a:ext cx="1800200" cy="1775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003EC7A6-8F09-F741-80A1-5A0881E33880}"/>
              </a:ext>
            </a:extLst>
          </p:cNvPr>
          <p:cNvGraphicFramePr>
            <a:graphicFrameLocks noGrp="1"/>
          </p:cNvGraphicFramePr>
          <p:nvPr>
            <p:extLst>
              <p:ext uri="{D42A27DB-BD31-4B8C-83A1-F6EECF244321}">
                <p14:modId xmlns:p14="http://schemas.microsoft.com/office/powerpoint/2010/main" val="3917914403"/>
              </p:ext>
            </p:extLst>
          </p:nvPr>
        </p:nvGraphicFramePr>
        <p:xfrm>
          <a:off x="395536" y="608552"/>
          <a:ext cx="6380908" cy="3926396"/>
        </p:xfrm>
        <a:graphic>
          <a:graphicData uri="http://schemas.openxmlformats.org/drawingml/2006/table">
            <a:tbl>
              <a:tblPr firstRow="1" firstCol="1" bandRow="1">
                <a:tableStyleId>{5C22544A-7EE6-4342-B048-85BDC9FD1C3A}</a:tableStyleId>
              </a:tblPr>
              <a:tblGrid>
                <a:gridCol w="6380908">
                  <a:extLst>
                    <a:ext uri="{9D8B030D-6E8A-4147-A177-3AD203B41FA5}">
                      <a16:colId xmlns:a16="http://schemas.microsoft.com/office/drawing/2014/main" val="2957957077"/>
                    </a:ext>
                  </a:extLst>
                </a:gridCol>
              </a:tblGrid>
              <a:tr h="1548956">
                <a:tc>
                  <a:txBody>
                    <a:bodyPr/>
                    <a:lstStyle/>
                    <a:p>
                      <a:pPr algn="l">
                        <a:lnSpc>
                          <a:spcPct val="100000"/>
                        </a:lnSpc>
                      </a:pPr>
                      <a:r>
                        <a:rPr lang="en-US" sz="2600" b="0" kern="100" dirty="0">
                          <a:solidFill>
                            <a:schemeClr val="tx1"/>
                          </a:solidFill>
                          <a:effectLst/>
                          <a:latin typeface="Times New Roman" panose="02020603050405020304" pitchFamily="18" charset="0"/>
                          <a:cs typeface="Times New Roman" panose="02020603050405020304" pitchFamily="18" charset="0"/>
                        </a:rPr>
                        <a:t>1. </a:t>
                      </a:r>
                      <a:r>
                        <a:rPr lang="en-US" sz="2600" b="0" kern="100" dirty="0" err="1">
                          <a:solidFill>
                            <a:schemeClr val="tx1"/>
                          </a:solidFill>
                          <a:effectLst/>
                          <a:latin typeface="Times New Roman" panose="02020603050405020304" pitchFamily="18" charset="0"/>
                          <a:cs typeface="Times New Roman" panose="02020603050405020304" pitchFamily="18" charset="0"/>
                        </a:rPr>
                        <a:t>Sự</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việc</a:t>
                      </a:r>
                      <a:r>
                        <a:rPr lang="en-US" sz="2600" b="0" kern="100" dirty="0">
                          <a:solidFill>
                            <a:schemeClr val="tx1"/>
                          </a:solidFill>
                          <a:effectLst/>
                          <a:latin typeface="Times New Roman" panose="02020603050405020304" pitchFamily="18" charset="0"/>
                          <a:cs typeface="Times New Roman" panose="02020603050405020304" pitchFamily="18" charset="0"/>
                        </a:rPr>
                        <a:t>, con </a:t>
                      </a:r>
                      <a:r>
                        <a:rPr lang="en-US" sz="2600" b="0" kern="100" dirty="0" err="1">
                          <a:solidFill>
                            <a:schemeClr val="tx1"/>
                          </a:solidFill>
                          <a:effectLst/>
                          <a:latin typeface="Times New Roman" panose="02020603050405020304" pitchFamily="18" charset="0"/>
                          <a:cs typeface="Times New Roman" panose="02020603050405020304" pitchFamily="18" charset="0"/>
                        </a:rPr>
                        <a:t>người</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cảnh</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sắc</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thiên</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nhiên</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để</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lại</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cho</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em</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cảm</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xúc</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sâu</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sắc</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nhất</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là</a:t>
                      </a:r>
                      <a:r>
                        <a:rPr lang="en-US" sz="2600" b="0" kern="100" dirty="0">
                          <a:solidFill>
                            <a:schemeClr val="tx1"/>
                          </a:solidFill>
                          <a:effectLst/>
                          <a:latin typeface="Times New Roman" panose="02020603050405020304" pitchFamily="18" charset="0"/>
                          <a:cs typeface="Times New Roman" panose="02020603050405020304" pitchFamily="18" charset="0"/>
                        </a:rPr>
                        <a:t>: ………………………………………………………………………………………………</a:t>
                      </a:r>
                      <a:endParaRPr lang="en-VN" sz="2600" b="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69607606"/>
                  </a:ext>
                </a:extLst>
              </a:tr>
              <a:tr h="1548956">
                <a:tc>
                  <a:txBody>
                    <a:bodyPr/>
                    <a:lstStyle/>
                    <a:p>
                      <a:pPr algn="just">
                        <a:lnSpc>
                          <a:spcPct val="100000"/>
                        </a:lnSpc>
                      </a:pPr>
                      <a:r>
                        <a:rPr lang="en-US" sz="2600" b="0" kern="100" dirty="0">
                          <a:solidFill>
                            <a:schemeClr val="tx1"/>
                          </a:solidFill>
                          <a:effectLst/>
                          <a:latin typeface="Times New Roman" panose="02020603050405020304" pitchFamily="18" charset="0"/>
                          <a:cs typeface="Times New Roman" panose="02020603050405020304" pitchFamily="18" charset="0"/>
                        </a:rPr>
                        <a:t>2. </a:t>
                      </a:r>
                      <a:r>
                        <a:rPr lang="en-US" sz="2600" b="0" kern="100" dirty="0" err="1">
                          <a:solidFill>
                            <a:schemeClr val="tx1"/>
                          </a:solidFill>
                          <a:effectLst/>
                          <a:latin typeface="Times New Roman" panose="02020603050405020304" pitchFamily="18" charset="0"/>
                          <a:cs typeface="Times New Roman" panose="02020603050405020304" pitchFamily="18" charset="0"/>
                        </a:rPr>
                        <a:t>Từ</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ngữ</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hình</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ảnh</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nảy</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sinh</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trong</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đầu</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tôi</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là</a:t>
                      </a:r>
                      <a:r>
                        <a:rPr lang="en-US" sz="2600" b="0" kern="100" dirty="0">
                          <a:solidFill>
                            <a:schemeClr val="tx1"/>
                          </a:solidFill>
                          <a:effectLst/>
                          <a:latin typeface="Times New Roman" panose="02020603050405020304" pitchFamily="18" charset="0"/>
                          <a:cs typeface="Times New Roman" panose="02020603050405020304" pitchFamily="18" charset="0"/>
                        </a:rPr>
                        <a:t>: ………………………………………………………………………………………………..</a:t>
                      </a:r>
                      <a:endParaRPr lang="en-VN" sz="2600" b="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2777791"/>
                  </a:ext>
                </a:extLst>
              </a:tr>
              <a:tr h="730726">
                <a:tc>
                  <a:txBody>
                    <a:bodyPr/>
                    <a:lstStyle/>
                    <a:p>
                      <a:pPr algn="just">
                        <a:lnSpc>
                          <a:spcPct val="100000"/>
                        </a:lnSpc>
                      </a:pPr>
                      <a:r>
                        <a:rPr lang="en-US" sz="2600" b="0" kern="100" dirty="0">
                          <a:solidFill>
                            <a:schemeClr val="tx1"/>
                          </a:solidFill>
                          <a:effectLst/>
                          <a:latin typeface="Times New Roman" panose="02020603050405020304" pitchFamily="18" charset="0"/>
                          <a:cs typeface="Times New Roman" panose="02020603050405020304" pitchFamily="18" charset="0"/>
                        </a:rPr>
                        <a:t>3. </a:t>
                      </a:r>
                      <a:r>
                        <a:rPr lang="en-US" sz="2600" b="0" kern="100" dirty="0" err="1">
                          <a:solidFill>
                            <a:schemeClr val="tx1"/>
                          </a:solidFill>
                          <a:effectLst/>
                          <a:latin typeface="Times New Roman" panose="02020603050405020304" pitchFamily="18" charset="0"/>
                          <a:cs typeface="Times New Roman" panose="02020603050405020304" pitchFamily="18" charset="0"/>
                        </a:rPr>
                        <a:t>Tôi</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viết</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điều</a:t>
                      </a:r>
                      <a:r>
                        <a:rPr lang="en-US" sz="2600" b="0" kern="100" dirty="0">
                          <a:solidFill>
                            <a:schemeClr val="tx1"/>
                          </a:solidFill>
                          <a:effectLst/>
                          <a:latin typeface="Times New Roman" panose="02020603050405020304" pitchFamily="18" charset="0"/>
                          <a:cs typeface="Times New Roman" panose="02020603050405020304" pitchFamily="18" charset="0"/>
                        </a:rPr>
                        <a:t> </a:t>
                      </a:r>
                      <a:r>
                        <a:rPr lang="en-US" sz="2600" b="0" kern="100" dirty="0" err="1">
                          <a:solidFill>
                            <a:schemeClr val="tx1"/>
                          </a:solidFill>
                          <a:effectLst/>
                          <a:latin typeface="Times New Roman" panose="02020603050405020304" pitchFamily="18" charset="0"/>
                          <a:cs typeface="Times New Roman" panose="02020603050405020304" pitchFamily="18" charset="0"/>
                        </a:rPr>
                        <a:t>này</a:t>
                      </a:r>
                      <a:r>
                        <a:rPr lang="en-US" sz="2600" b="0" kern="100" dirty="0">
                          <a:solidFill>
                            <a:schemeClr val="tx1"/>
                          </a:solidFill>
                          <a:effectLst/>
                          <a:latin typeface="Times New Roman" panose="02020603050405020304" pitchFamily="18" charset="0"/>
                          <a:cs typeface="Times New Roman" panose="02020603050405020304" pitchFamily="18" charset="0"/>
                        </a:rPr>
                        <a:t> ra </a:t>
                      </a:r>
                      <a:r>
                        <a:rPr lang="en-US" sz="2600" b="0" kern="100" dirty="0" err="1">
                          <a:solidFill>
                            <a:schemeClr val="tx1"/>
                          </a:solidFill>
                          <a:effectLst/>
                          <a:latin typeface="Times New Roman" panose="02020603050405020304" pitchFamily="18" charset="0"/>
                          <a:cs typeface="Times New Roman" panose="02020603050405020304" pitchFamily="18" charset="0"/>
                        </a:rPr>
                        <a:t>để</a:t>
                      </a:r>
                      <a:r>
                        <a:rPr lang="en-US" sz="2600" b="0" kern="100" dirty="0">
                          <a:solidFill>
                            <a:schemeClr val="tx1"/>
                          </a:solidFill>
                          <a:effectLst/>
                          <a:latin typeface="Times New Roman" panose="02020603050405020304" pitchFamily="18" charset="0"/>
                          <a:cs typeface="Times New Roman" panose="02020603050405020304" pitchFamily="18" charset="0"/>
                        </a:rPr>
                        <a:t>: ………………………. ……………………….</a:t>
                      </a:r>
                      <a:endParaRPr lang="en-VN" sz="2600" b="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73025" marR="73025"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10587148"/>
                  </a:ext>
                </a:extLst>
              </a:tr>
            </a:tbl>
          </a:graphicData>
        </a:graphic>
      </p:graphicFrame>
    </p:spTree>
    <p:extLst>
      <p:ext uri="{BB962C8B-B14F-4D97-AF65-F5344CB8AC3E}">
        <p14:creationId xmlns:p14="http://schemas.microsoft.com/office/powerpoint/2010/main" val="3087806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100"/>
                                        <p:tgtEl>
                                          <p:spTgt spid="4"/>
                                        </p:tgtEl>
                                      </p:cBhvr>
                                    </p:animEffect>
                                  </p:childTnLst>
                                </p:cTn>
                              </p:par>
                            </p:childTnLst>
                          </p:cTn>
                        </p:par>
                        <p:par>
                          <p:cTn id="8" fill="hold">
                            <p:stCondLst>
                              <p:cond delay="1100"/>
                            </p:stCondLst>
                            <p:childTnLst>
                              <p:par>
                                <p:cTn id="9" presetID="42"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fade">
                                      <p:cBhvr>
                                        <p:cTn id="11" dur="1000"/>
                                        <p:tgtEl>
                                          <p:spTgt spid="8194"/>
                                        </p:tgtEl>
                                      </p:cBhvr>
                                    </p:animEffect>
                                    <p:anim calcmode="lin" valueType="num">
                                      <p:cBhvr>
                                        <p:cTn id="12" dur="1000" fill="hold"/>
                                        <p:tgtEl>
                                          <p:spTgt spid="8194"/>
                                        </p:tgtEl>
                                        <p:attrNameLst>
                                          <p:attrName>ppt_x</p:attrName>
                                        </p:attrNameLst>
                                      </p:cBhvr>
                                      <p:tavLst>
                                        <p:tav tm="0">
                                          <p:val>
                                            <p:strVal val="#ppt_x"/>
                                          </p:val>
                                        </p:tav>
                                        <p:tav tm="100000">
                                          <p:val>
                                            <p:strVal val="#ppt_x"/>
                                          </p:val>
                                        </p:tav>
                                      </p:tavLst>
                                    </p:anim>
                                    <p:anim calcmode="lin" valueType="num">
                                      <p:cBhvr>
                                        <p:cTn id="13" dur="1000" fill="hold"/>
                                        <p:tgtEl>
                                          <p:spTgt spid="8194"/>
                                        </p:tgtEl>
                                        <p:attrNameLst>
                                          <p:attrName>ppt_y</p:attrName>
                                        </p:attrNameLst>
                                      </p:cBhvr>
                                      <p:tavLst>
                                        <p:tav tm="0">
                                          <p:val>
                                            <p:strVal val="#ppt_y+.1"/>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传网\PPT\同学录PPT\11\藤.png"/>
          <p:cNvPicPr>
            <a:picLocks noChangeAspect="1" noChangeArrowheads="1"/>
          </p:cNvPicPr>
          <p:nvPr/>
        </p:nvPicPr>
        <p:blipFill rotWithShape="1">
          <a:blip r:embed="rId3">
            <a:extLst>
              <a:ext uri="{28A0092B-C50C-407E-A947-70E740481C1C}">
                <a14:useLocalDpi xmlns:a14="http://schemas.microsoft.com/office/drawing/2010/main" val="0"/>
              </a:ext>
            </a:extLst>
          </a:blip>
          <a:srcRect l="10677" t="6694" r="37768" b="25636"/>
          <a:stretch/>
        </p:blipFill>
        <p:spPr bwMode="auto">
          <a:xfrm>
            <a:off x="-396552" y="-452586"/>
            <a:ext cx="2980134" cy="293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传网\PPT\同学录PPT\12\花朵.png"/>
          <p:cNvPicPr>
            <a:picLocks noChangeAspect="1" noChangeArrowheads="1"/>
          </p:cNvPicPr>
          <p:nvPr/>
        </p:nvPicPr>
        <p:blipFill rotWithShape="1">
          <a:blip r:embed="rId4">
            <a:extLst>
              <a:ext uri="{28A0092B-C50C-407E-A947-70E740481C1C}">
                <a14:useLocalDpi xmlns:a14="http://schemas.microsoft.com/office/drawing/2010/main" val="0"/>
              </a:ext>
            </a:extLst>
          </a:blip>
          <a:srcRect l="5105" t="78905" b="5556"/>
          <a:stretch/>
        </p:blipFill>
        <p:spPr bwMode="auto">
          <a:xfrm>
            <a:off x="-152400" y="4305300"/>
            <a:ext cx="9893689" cy="121500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B65016A-6B0E-C348-8977-9274891194E9}"/>
              </a:ext>
            </a:extLst>
          </p:cNvPr>
          <p:cNvSpPr txBox="1"/>
          <p:nvPr/>
        </p:nvSpPr>
        <p:spPr>
          <a:xfrm>
            <a:off x="817605" y="313457"/>
            <a:ext cx="4319027" cy="523220"/>
          </a:xfrm>
          <a:prstGeom prst="rect">
            <a:avLst/>
          </a:prstGeom>
          <a:solidFill>
            <a:srgbClr val="29780A"/>
          </a:solidFill>
          <a:ln>
            <a:solidFill>
              <a:srgbClr val="29780A"/>
            </a:solidFill>
          </a:ln>
        </p:spPr>
        <p:txBody>
          <a:bodyPr wrap="square" rtlCol="0">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1. Xác định đề tài</a:t>
            </a:r>
          </a:p>
        </p:txBody>
      </p:sp>
      <p:sp>
        <p:nvSpPr>
          <p:cNvPr id="27" name="TextBox 26">
            <a:extLst>
              <a:ext uri="{FF2B5EF4-FFF2-40B4-BE49-F238E27FC236}">
                <a16:creationId xmlns:a16="http://schemas.microsoft.com/office/drawing/2014/main" id="{A4BDB324-E852-8F4F-81B4-930753C71290}"/>
              </a:ext>
            </a:extLst>
          </p:cNvPr>
          <p:cNvSpPr txBox="1"/>
          <p:nvPr/>
        </p:nvSpPr>
        <p:spPr>
          <a:xfrm>
            <a:off x="817606" y="1423628"/>
            <a:ext cx="4296234" cy="523220"/>
          </a:xfrm>
          <a:prstGeom prst="rect">
            <a:avLst/>
          </a:prstGeom>
          <a:solidFill>
            <a:srgbClr val="29780A"/>
          </a:solidFill>
          <a:ln>
            <a:solidFill>
              <a:srgbClr val="29780A"/>
            </a:solidFill>
          </a:ln>
        </p:spPr>
        <p:txBody>
          <a:bodyPr wrap="square" rtlCol="0">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2. Tìm ý tưởng cho bài thơ</a:t>
            </a:r>
          </a:p>
        </p:txBody>
      </p:sp>
      <p:sp>
        <p:nvSpPr>
          <p:cNvPr id="2" name="Down Arrow 1">
            <a:extLst>
              <a:ext uri="{FF2B5EF4-FFF2-40B4-BE49-F238E27FC236}">
                <a16:creationId xmlns:a16="http://schemas.microsoft.com/office/drawing/2014/main" id="{717498C7-07E7-2D4B-AF70-F057771A8165}"/>
              </a:ext>
            </a:extLst>
          </p:cNvPr>
          <p:cNvSpPr/>
          <p:nvPr/>
        </p:nvSpPr>
        <p:spPr>
          <a:xfrm>
            <a:off x="2749699" y="915566"/>
            <a:ext cx="432048" cy="45835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VN"/>
          </a:p>
        </p:txBody>
      </p:sp>
      <p:pic>
        <p:nvPicPr>
          <p:cNvPr id="28" name="Picture 3" descr="F:\未标题-1.png">
            <a:extLst>
              <a:ext uri="{FF2B5EF4-FFF2-40B4-BE49-F238E27FC236}">
                <a16:creationId xmlns:a16="http://schemas.microsoft.com/office/drawing/2014/main" id="{53B8AD27-1229-8D4F-8290-C5DA20C983F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26" t="18942" r="23264" b="17870"/>
          <a:stretch/>
        </p:blipFill>
        <p:spPr bwMode="auto">
          <a:xfrm>
            <a:off x="5857419" y="1176029"/>
            <a:ext cx="2468975" cy="315744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92BCFD8-621D-424B-B3DB-93EFE434094C}"/>
              </a:ext>
            </a:extLst>
          </p:cNvPr>
          <p:cNvSpPr txBox="1"/>
          <p:nvPr/>
        </p:nvSpPr>
        <p:spPr>
          <a:xfrm>
            <a:off x="794812" y="2590047"/>
            <a:ext cx="4319027" cy="523220"/>
          </a:xfrm>
          <a:prstGeom prst="rect">
            <a:avLst/>
          </a:prstGeom>
          <a:solidFill>
            <a:srgbClr val="29780A"/>
          </a:solidFill>
          <a:ln>
            <a:solidFill>
              <a:srgbClr val="29780A"/>
            </a:solidFill>
          </a:ln>
        </p:spPr>
        <p:txBody>
          <a:bodyPr wrap="square" rtlCol="0">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3. Làm thơ lục bát</a:t>
            </a:r>
          </a:p>
        </p:txBody>
      </p:sp>
      <p:sp>
        <p:nvSpPr>
          <p:cNvPr id="30" name="TextBox 29">
            <a:extLst>
              <a:ext uri="{FF2B5EF4-FFF2-40B4-BE49-F238E27FC236}">
                <a16:creationId xmlns:a16="http://schemas.microsoft.com/office/drawing/2014/main" id="{149A7F45-A216-724C-AA38-7A70FCA8FC17}"/>
              </a:ext>
            </a:extLst>
          </p:cNvPr>
          <p:cNvSpPr txBox="1"/>
          <p:nvPr/>
        </p:nvSpPr>
        <p:spPr>
          <a:xfrm>
            <a:off x="794813" y="3700218"/>
            <a:ext cx="4296234" cy="523220"/>
          </a:xfrm>
          <a:prstGeom prst="rect">
            <a:avLst/>
          </a:prstGeom>
          <a:solidFill>
            <a:srgbClr val="29780A"/>
          </a:solidFill>
          <a:ln>
            <a:solidFill>
              <a:srgbClr val="29780A"/>
            </a:solidFill>
          </a:ln>
        </p:spPr>
        <p:txBody>
          <a:bodyPr wrap="square" rtlCol="0">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4. Chỉnh sửa và chia sẻ</a:t>
            </a:r>
          </a:p>
        </p:txBody>
      </p:sp>
      <p:sp>
        <p:nvSpPr>
          <p:cNvPr id="31" name="Down Arrow 30">
            <a:extLst>
              <a:ext uri="{FF2B5EF4-FFF2-40B4-BE49-F238E27FC236}">
                <a16:creationId xmlns:a16="http://schemas.microsoft.com/office/drawing/2014/main" id="{6C94ADA8-2D7F-3F49-8A60-3E659BB01800}"/>
              </a:ext>
            </a:extLst>
          </p:cNvPr>
          <p:cNvSpPr/>
          <p:nvPr/>
        </p:nvSpPr>
        <p:spPr>
          <a:xfrm>
            <a:off x="2726906" y="3192156"/>
            <a:ext cx="432048" cy="45835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VN"/>
          </a:p>
        </p:txBody>
      </p:sp>
      <p:sp>
        <p:nvSpPr>
          <p:cNvPr id="32" name="Down Arrow 31">
            <a:extLst>
              <a:ext uri="{FF2B5EF4-FFF2-40B4-BE49-F238E27FC236}">
                <a16:creationId xmlns:a16="http://schemas.microsoft.com/office/drawing/2014/main" id="{544DB94F-1D64-C24A-8B50-0BFD5F6C0232}"/>
              </a:ext>
            </a:extLst>
          </p:cNvPr>
          <p:cNvSpPr/>
          <p:nvPr/>
        </p:nvSpPr>
        <p:spPr>
          <a:xfrm>
            <a:off x="2749699" y="2062642"/>
            <a:ext cx="432048" cy="45835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16610922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1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750"/>
                                        <p:tgtEl>
                                          <p:spTgt spid="28"/>
                                        </p:tgtEl>
                                      </p:cBhvr>
                                    </p:animEffect>
                                    <p:anim calcmode="lin" valueType="num">
                                      <p:cBhvr>
                                        <p:cTn id="11" dur="750" fill="hold"/>
                                        <p:tgtEl>
                                          <p:spTgt spid="28"/>
                                        </p:tgtEl>
                                        <p:attrNameLst>
                                          <p:attrName>ppt_x</p:attrName>
                                        </p:attrNameLst>
                                      </p:cBhvr>
                                      <p:tavLst>
                                        <p:tav tm="0">
                                          <p:val>
                                            <p:strVal val="#ppt_x"/>
                                          </p:val>
                                        </p:tav>
                                        <p:tav tm="100000">
                                          <p:val>
                                            <p:strVal val="#ppt_x"/>
                                          </p:val>
                                        </p:tav>
                                      </p:tavLst>
                                    </p:anim>
                                    <p:anim calcmode="lin" valueType="num">
                                      <p:cBhvr>
                                        <p:cTn id="12" dur="75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heckerboard(across)">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heckerboard(across)">
                                      <p:cBhvr>
                                        <p:cTn id="22" dur="500"/>
                                        <p:tgtEl>
                                          <p:spTgt spid="2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heckerboard(across)">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checkerboard(across)">
                                      <p:cBhvr>
                                        <p:cTn id="38" dur="500"/>
                                        <p:tgtEl>
                                          <p:spTgt spid="31"/>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checkerboard(across)">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 grpId="0" animBg="1"/>
      <p:bldP spid="29" grpId="0" animBg="1"/>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传网\PPT\同学录PPT\11\藤.png"/>
          <p:cNvPicPr>
            <a:picLocks noChangeAspect="1" noChangeArrowheads="1"/>
          </p:cNvPicPr>
          <p:nvPr/>
        </p:nvPicPr>
        <p:blipFill rotWithShape="1">
          <a:blip r:embed="rId3">
            <a:extLst>
              <a:ext uri="{28A0092B-C50C-407E-A947-70E740481C1C}">
                <a14:useLocalDpi xmlns:a14="http://schemas.microsoft.com/office/drawing/2010/main" val="0"/>
              </a:ext>
            </a:extLst>
          </a:blip>
          <a:srcRect l="10677" t="6694" r="37768" b="25636"/>
          <a:stretch/>
        </p:blipFill>
        <p:spPr bwMode="auto">
          <a:xfrm>
            <a:off x="-396552" y="-452586"/>
            <a:ext cx="2980134" cy="293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传网\PPT\同学录PPT\12\花朵.png"/>
          <p:cNvPicPr>
            <a:picLocks noChangeAspect="1" noChangeArrowheads="1"/>
          </p:cNvPicPr>
          <p:nvPr/>
        </p:nvPicPr>
        <p:blipFill rotWithShape="1">
          <a:blip r:embed="rId4">
            <a:extLst>
              <a:ext uri="{28A0092B-C50C-407E-A947-70E740481C1C}">
                <a14:useLocalDpi xmlns:a14="http://schemas.microsoft.com/office/drawing/2010/main" val="0"/>
              </a:ext>
            </a:extLst>
          </a:blip>
          <a:srcRect l="5105" t="78905" b="5556"/>
          <a:stretch/>
        </p:blipFill>
        <p:spPr bwMode="auto">
          <a:xfrm>
            <a:off x="-152400" y="4305300"/>
            <a:ext cx="9893689" cy="12150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图片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552" y="1920228"/>
            <a:ext cx="2852738" cy="285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 name="Table 1">
            <a:extLst>
              <a:ext uri="{FF2B5EF4-FFF2-40B4-BE49-F238E27FC236}">
                <a16:creationId xmlns:a16="http://schemas.microsoft.com/office/drawing/2014/main" id="{C56D9641-DCDE-DA42-A999-8001CA8159C5}"/>
              </a:ext>
            </a:extLst>
          </p:cNvPr>
          <p:cNvGraphicFramePr>
            <a:graphicFrameLocks noGrp="1"/>
          </p:cNvGraphicFramePr>
          <p:nvPr>
            <p:extLst>
              <p:ext uri="{D42A27DB-BD31-4B8C-83A1-F6EECF244321}">
                <p14:modId xmlns:p14="http://schemas.microsoft.com/office/powerpoint/2010/main" val="1740588077"/>
              </p:ext>
            </p:extLst>
          </p:nvPr>
        </p:nvGraphicFramePr>
        <p:xfrm>
          <a:off x="1907705" y="186044"/>
          <a:ext cx="7056785" cy="4401929"/>
        </p:xfrm>
        <a:graphic>
          <a:graphicData uri="http://schemas.openxmlformats.org/drawingml/2006/table">
            <a:tbl>
              <a:tblPr firstRow="1" firstCol="1" bandRow="1">
                <a:tableStyleId>{5C22544A-7EE6-4342-B048-85BDC9FD1C3A}</a:tableStyleId>
              </a:tblPr>
              <a:tblGrid>
                <a:gridCol w="761314">
                  <a:extLst>
                    <a:ext uri="{9D8B030D-6E8A-4147-A177-3AD203B41FA5}">
                      <a16:colId xmlns:a16="http://schemas.microsoft.com/office/drawing/2014/main" val="3532216226"/>
                    </a:ext>
                  </a:extLst>
                </a:gridCol>
                <a:gridCol w="393584">
                  <a:extLst>
                    <a:ext uri="{9D8B030D-6E8A-4147-A177-3AD203B41FA5}">
                      <a16:colId xmlns:a16="http://schemas.microsoft.com/office/drawing/2014/main" val="1897186311"/>
                    </a:ext>
                  </a:extLst>
                </a:gridCol>
                <a:gridCol w="939575">
                  <a:extLst>
                    <a:ext uri="{9D8B030D-6E8A-4147-A177-3AD203B41FA5}">
                      <a16:colId xmlns:a16="http://schemas.microsoft.com/office/drawing/2014/main" val="2995536122"/>
                    </a:ext>
                  </a:extLst>
                </a:gridCol>
                <a:gridCol w="358541">
                  <a:extLst>
                    <a:ext uri="{9D8B030D-6E8A-4147-A177-3AD203B41FA5}">
                      <a16:colId xmlns:a16="http://schemas.microsoft.com/office/drawing/2014/main" val="174556109"/>
                    </a:ext>
                  </a:extLst>
                </a:gridCol>
                <a:gridCol w="826830">
                  <a:extLst>
                    <a:ext uri="{9D8B030D-6E8A-4147-A177-3AD203B41FA5}">
                      <a16:colId xmlns:a16="http://schemas.microsoft.com/office/drawing/2014/main" val="3617978221"/>
                    </a:ext>
                  </a:extLst>
                </a:gridCol>
                <a:gridCol w="392563">
                  <a:extLst>
                    <a:ext uri="{9D8B030D-6E8A-4147-A177-3AD203B41FA5}">
                      <a16:colId xmlns:a16="http://schemas.microsoft.com/office/drawing/2014/main" val="4151638510"/>
                    </a:ext>
                  </a:extLst>
                </a:gridCol>
                <a:gridCol w="936104">
                  <a:extLst>
                    <a:ext uri="{9D8B030D-6E8A-4147-A177-3AD203B41FA5}">
                      <a16:colId xmlns:a16="http://schemas.microsoft.com/office/drawing/2014/main" val="2283360917"/>
                    </a:ext>
                  </a:extLst>
                </a:gridCol>
                <a:gridCol w="432048">
                  <a:extLst>
                    <a:ext uri="{9D8B030D-6E8A-4147-A177-3AD203B41FA5}">
                      <a16:colId xmlns:a16="http://schemas.microsoft.com/office/drawing/2014/main" val="3659659656"/>
                    </a:ext>
                  </a:extLst>
                </a:gridCol>
                <a:gridCol w="864096">
                  <a:extLst>
                    <a:ext uri="{9D8B030D-6E8A-4147-A177-3AD203B41FA5}">
                      <a16:colId xmlns:a16="http://schemas.microsoft.com/office/drawing/2014/main" val="2560896530"/>
                    </a:ext>
                  </a:extLst>
                </a:gridCol>
                <a:gridCol w="1152130">
                  <a:extLst>
                    <a:ext uri="{9D8B030D-6E8A-4147-A177-3AD203B41FA5}">
                      <a16:colId xmlns:a16="http://schemas.microsoft.com/office/drawing/2014/main" val="1206027097"/>
                    </a:ext>
                  </a:extLst>
                </a:gridCol>
              </a:tblGrid>
              <a:tr h="993985">
                <a:tc>
                  <a:txBody>
                    <a:bodyPr/>
                    <a:lstStyle/>
                    <a:p>
                      <a:pPr algn="r">
                        <a:lnSpc>
                          <a:spcPct val="115000"/>
                        </a:lnSpc>
                      </a:pPr>
                      <a:r>
                        <a:rPr lang="en-US" sz="2000" kern="100" dirty="0" err="1">
                          <a:effectLst/>
                          <a:latin typeface="Times New Roman" panose="02020603050405020304" pitchFamily="18" charset="0"/>
                          <a:cs typeface="Times New Roman" panose="02020603050405020304" pitchFamily="18" charset="0"/>
                        </a:rPr>
                        <a:t>Tiếng</a:t>
                      </a:r>
                      <a:endParaRPr lang="en-VN" sz="2000" kern="100" dirty="0">
                        <a:effectLst/>
                        <a:latin typeface="Times New Roman" panose="02020603050405020304" pitchFamily="18" charset="0"/>
                        <a:cs typeface="Times New Roman" panose="02020603050405020304" pitchFamily="18" charset="0"/>
                      </a:endParaRPr>
                    </a:p>
                    <a:p>
                      <a:pPr>
                        <a:lnSpc>
                          <a:spcPct val="115000"/>
                        </a:lnSpc>
                      </a:pPr>
                      <a:r>
                        <a:rPr lang="en-US" sz="2000" kern="100" dirty="0" err="1">
                          <a:effectLst/>
                          <a:latin typeface="Times New Roman" panose="02020603050405020304" pitchFamily="18" charset="0"/>
                          <a:cs typeface="Times New Roman" panose="02020603050405020304" pitchFamily="18" charset="0"/>
                        </a:rPr>
                        <a:t>Câu</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dirty="0">
                          <a:effectLst/>
                          <a:latin typeface="Times New Roman" panose="02020603050405020304" pitchFamily="18" charset="0"/>
                          <a:cs typeface="Times New Roman" panose="02020603050405020304" pitchFamily="18" charset="0"/>
                        </a:rPr>
                        <a:t>1</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2</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3</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4</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dirty="0">
                          <a:effectLst/>
                          <a:latin typeface="Times New Roman" panose="02020603050405020304" pitchFamily="18" charset="0"/>
                          <a:cs typeface="Times New Roman" panose="02020603050405020304" pitchFamily="18" charset="0"/>
                        </a:rPr>
                        <a:t>5</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dirty="0">
                          <a:effectLst/>
                          <a:latin typeface="Times New Roman" panose="02020603050405020304" pitchFamily="18" charset="0"/>
                          <a:cs typeface="Times New Roman" panose="02020603050405020304" pitchFamily="18" charset="0"/>
                        </a:rPr>
                        <a:t>6</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7</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8</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dirty="0" err="1">
                          <a:effectLst/>
                          <a:latin typeface="Times New Roman" panose="02020603050405020304" pitchFamily="18" charset="0"/>
                          <a:cs typeface="Times New Roman" panose="02020603050405020304" pitchFamily="18" charset="0"/>
                        </a:rPr>
                        <a:t>Nhịp</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thơ</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06578787"/>
                  </a:ext>
                </a:extLst>
              </a:tr>
              <a:tr h="851986">
                <a:tc>
                  <a:txBody>
                    <a:bodyPr/>
                    <a:lstStyle/>
                    <a:p>
                      <a:pPr algn="ctr">
                        <a:lnSpc>
                          <a:spcPct val="115000"/>
                        </a:lnSpc>
                      </a:pPr>
                      <a:r>
                        <a:rPr lang="en-US" sz="2000" kern="100" dirty="0" err="1">
                          <a:effectLst/>
                          <a:latin typeface="Times New Roman" panose="02020603050405020304" pitchFamily="18" charset="0"/>
                          <a:cs typeface="Times New Roman" panose="02020603050405020304" pitchFamily="18" charset="0"/>
                        </a:rPr>
                        <a:t>lục</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dirty="0" err="1">
                          <a:effectLst/>
                          <a:latin typeface="Times New Roman" panose="02020603050405020304" pitchFamily="18" charset="0"/>
                          <a:cs typeface="Times New Roman" panose="02020603050405020304" pitchFamily="18" charset="0"/>
                        </a:rPr>
                        <a:t>thanh</a:t>
                      </a:r>
                      <a:r>
                        <a:rPr lang="en-US" sz="2000" kern="100" dirty="0">
                          <a:effectLst/>
                          <a:latin typeface="Times New Roman" panose="02020603050405020304" pitchFamily="18" charset="0"/>
                          <a:cs typeface="Times New Roman" panose="02020603050405020304" pitchFamily="18" charset="0"/>
                        </a:rPr>
                        <a:t>:</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cs typeface="Times New Roman" panose="02020603050405020304" pitchFamily="18" charset="0"/>
                      </a:endParaRPr>
                    </a:p>
                    <a:p>
                      <a:pPr algn="ctr">
                        <a:lnSpc>
                          <a:spcPct val="115000"/>
                        </a:lnSpc>
                      </a:pPr>
                      <a:r>
                        <a:rPr lang="en-US" sz="2000" kern="100">
                          <a:effectLst/>
                          <a:latin typeface="Times New Roman" panose="02020603050405020304" pitchFamily="18" charset="0"/>
                          <a:cs typeface="Times New Roman" panose="02020603050405020304" pitchFamily="18" charset="0"/>
                        </a:rPr>
                        <a:t>vần:</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98856509"/>
                  </a:ext>
                </a:extLst>
              </a:tr>
              <a:tr h="851986">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bát</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cs typeface="Times New Roman" panose="02020603050405020304" pitchFamily="18" charset="0"/>
                      </a:endParaRPr>
                    </a:p>
                    <a:p>
                      <a:pPr algn="ctr">
                        <a:lnSpc>
                          <a:spcPct val="115000"/>
                        </a:lnSpc>
                      </a:pPr>
                      <a:r>
                        <a:rPr lang="en-US" sz="2000" kern="100">
                          <a:effectLst/>
                          <a:latin typeface="Times New Roman" panose="02020603050405020304" pitchFamily="18" charset="0"/>
                          <a:cs typeface="Times New Roman" panose="02020603050405020304" pitchFamily="18" charset="0"/>
                        </a:rPr>
                        <a:t>vần:</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cs typeface="Times New Roman" panose="02020603050405020304" pitchFamily="18" charset="0"/>
                      </a:endParaRPr>
                    </a:p>
                    <a:p>
                      <a:pPr algn="ctr">
                        <a:lnSpc>
                          <a:spcPct val="115000"/>
                        </a:lnSpc>
                      </a:pPr>
                      <a:r>
                        <a:rPr lang="en-US" sz="2000" kern="100">
                          <a:effectLst/>
                          <a:latin typeface="Times New Roman" panose="02020603050405020304" pitchFamily="18" charset="0"/>
                          <a:cs typeface="Times New Roman" panose="02020603050405020304" pitchFamily="18" charset="0"/>
                        </a:rPr>
                        <a:t>vần:</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00558612"/>
                  </a:ext>
                </a:extLst>
              </a:tr>
              <a:tr h="851986">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lục</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cs typeface="Times New Roman" panose="02020603050405020304" pitchFamily="18" charset="0"/>
                      </a:endParaRPr>
                    </a:p>
                    <a:p>
                      <a:pPr algn="ctr">
                        <a:lnSpc>
                          <a:spcPct val="115000"/>
                        </a:lnSpc>
                      </a:pPr>
                      <a:r>
                        <a:rPr lang="en-US" sz="2000" kern="100">
                          <a:effectLst/>
                          <a:latin typeface="Times New Roman" panose="02020603050405020304" pitchFamily="18" charset="0"/>
                          <a:cs typeface="Times New Roman" panose="02020603050405020304" pitchFamily="18" charset="0"/>
                        </a:rPr>
                        <a:t>vần:</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07770049"/>
                  </a:ext>
                </a:extLst>
              </a:tr>
              <a:tr h="851986">
                <a:tc>
                  <a:txBody>
                    <a:bodyPr/>
                    <a:lstStyle/>
                    <a:p>
                      <a:pPr algn="ctr">
                        <a:lnSpc>
                          <a:spcPct val="115000"/>
                        </a:lnSpc>
                      </a:pPr>
                      <a:r>
                        <a:rPr lang="en-US" sz="2000" kern="100" dirty="0" err="1">
                          <a:effectLst/>
                          <a:latin typeface="Times New Roman" panose="02020603050405020304" pitchFamily="18" charset="0"/>
                          <a:cs typeface="Times New Roman" panose="02020603050405020304" pitchFamily="18" charset="0"/>
                        </a:rPr>
                        <a:t>bát</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cs typeface="Times New Roman" panose="02020603050405020304" pitchFamily="18" charset="0"/>
                      </a:endParaRPr>
                    </a:p>
                    <a:p>
                      <a:pPr algn="ctr">
                        <a:lnSpc>
                          <a:spcPct val="115000"/>
                        </a:lnSpc>
                      </a:pPr>
                      <a:r>
                        <a:rPr lang="en-US" sz="2000" kern="100">
                          <a:effectLst/>
                          <a:latin typeface="Times New Roman" panose="02020603050405020304" pitchFamily="18" charset="0"/>
                          <a:cs typeface="Times New Roman" panose="02020603050405020304" pitchFamily="18" charset="0"/>
                        </a:rPr>
                        <a:t>vần:</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 </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2000" kern="100">
                          <a:effectLst/>
                          <a:latin typeface="Times New Roman" panose="02020603050405020304" pitchFamily="18" charset="0"/>
                          <a:cs typeface="Times New Roman" panose="02020603050405020304" pitchFamily="18" charset="0"/>
                        </a:rPr>
                        <a:t>thanh:</a:t>
                      </a:r>
                      <a:endParaRPr lang="en-VN" sz="2000" kern="100">
                        <a:effectLst/>
                        <a:latin typeface="Times New Roman" panose="02020603050405020304" pitchFamily="18" charset="0"/>
                        <a:cs typeface="Times New Roman" panose="02020603050405020304" pitchFamily="18" charset="0"/>
                      </a:endParaRPr>
                    </a:p>
                    <a:p>
                      <a:pPr algn="ctr">
                        <a:lnSpc>
                          <a:spcPct val="115000"/>
                        </a:lnSpc>
                      </a:pPr>
                      <a:r>
                        <a:rPr lang="en-US" sz="2000" kern="100">
                          <a:effectLst/>
                          <a:latin typeface="Times New Roman" panose="02020603050405020304" pitchFamily="18" charset="0"/>
                          <a:cs typeface="Times New Roman" panose="02020603050405020304" pitchFamily="18" charset="0"/>
                        </a:rPr>
                        <a:t>vần:</a:t>
                      </a:r>
                      <a:endParaRPr lang="en-VN"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pPr>
                      <a:r>
                        <a:rPr lang="en-US" sz="2000" kern="100" dirty="0">
                          <a:effectLst/>
                          <a:latin typeface="Times New Roman" panose="02020603050405020304" pitchFamily="18" charset="0"/>
                          <a:cs typeface="Times New Roman" panose="02020603050405020304" pitchFamily="18" charset="0"/>
                        </a:rPr>
                        <a:t> </a:t>
                      </a:r>
                      <a:endParaRPr lang="en-VN" sz="20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497962811"/>
                  </a:ext>
                </a:extLst>
              </a:tr>
            </a:tbl>
          </a:graphicData>
        </a:graphic>
      </p:graphicFrame>
    </p:spTree>
    <p:extLst>
      <p:ext uri="{BB962C8B-B14F-4D97-AF65-F5344CB8AC3E}">
        <p14:creationId xmlns:p14="http://schemas.microsoft.com/office/powerpoint/2010/main" val="12435633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100"/>
                                        <p:tgtEl>
                                          <p:spTgt spid="4"/>
                                        </p:tgtEl>
                                      </p:cBhvr>
                                    </p:animEffect>
                                  </p:childTnLst>
                                </p:cTn>
                              </p:par>
                            </p:childTnLst>
                          </p:cTn>
                        </p:par>
                        <p:par>
                          <p:cTn id="8" fill="hold">
                            <p:stCondLst>
                              <p:cond delay="11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3"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
                                        <p:tgtEl>
                                          <p:spTgt spid="2"/>
                                        </p:tgtEl>
                                      </p:cBhvr>
                                    </p:animEffect>
                                    <p:anim calcmode="lin" valueType="num">
                                      <p:cBhvr>
                                        <p:cTn id="17" dur="400" fill="hold"/>
                                        <p:tgtEl>
                                          <p:spTgt spid="2"/>
                                        </p:tgtEl>
                                        <p:attrNameLst>
                                          <p:attrName>ppt_x</p:attrName>
                                        </p:attrNameLst>
                                      </p:cBhvr>
                                      <p:tavLst>
                                        <p:tav tm="0">
                                          <p:val>
                                            <p:strVal val="#ppt_x"/>
                                          </p:val>
                                        </p:tav>
                                        <p:tav tm="100000">
                                          <p:val>
                                            <p:strVal val="#ppt_x"/>
                                          </p:val>
                                        </p:tav>
                                      </p:tavLst>
                                    </p:anim>
                                    <p:anim calcmode="lin" valueType="num">
                                      <p:cBhvr>
                                        <p:cTn id="18" dur="400" fill="hold"/>
                                        <p:tgtEl>
                                          <p:spTgt spid="2"/>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传网\PPT\同学录PPT\11\藤.png"/>
          <p:cNvPicPr>
            <a:picLocks noChangeAspect="1" noChangeArrowheads="1"/>
          </p:cNvPicPr>
          <p:nvPr/>
        </p:nvPicPr>
        <p:blipFill rotWithShape="1">
          <a:blip r:embed="rId3">
            <a:extLst>
              <a:ext uri="{28A0092B-C50C-407E-A947-70E740481C1C}">
                <a14:useLocalDpi xmlns:a14="http://schemas.microsoft.com/office/drawing/2010/main" val="0"/>
              </a:ext>
            </a:extLst>
          </a:blip>
          <a:srcRect l="10677" t="6694" r="37768" b="25636"/>
          <a:stretch/>
        </p:blipFill>
        <p:spPr bwMode="auto">
          <a:xfrm>
            <a:off x="-396552" y="-452586"/>
            <a:ext cx="2980134" cy="293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传网\PPT\同学录PPT\12\花朵.png"/>
          <p:cNvPicPr>
            <a:picLocks noChangeAspect="1" noChangeArrowheads="1"/>
          </p:cNvPicPr>
          <p:nvPr/>
        </p:nvPicPr>
        <p:blipFill rotWithShape="1">
          <a:blip r:embed="rId4">
            <a:extLst>
              <a:ext uri="{28A0092B-C50C-407E-A947-70E740481C1C}">
                <a14:useLocalDpi xmlns:a14="http://schemas.microsoft.com/office/drawing/2010/main" val="0"/>
              </a:ext>
            </a:extLst>
          </a:blip>
          <a:srcRect l="5105" t="78905" b="5556"/>
          <a:stretch/>
        </p:blipFill>
        <p:spPr bwMode="auto">
          <a:xfrm>
            <a:off x="-152400" y="4305300"/>
            <a:ext cx="9893689" cy="12150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图片3">
            <a:extLst>
              <a:ext uri="{FF2B5EF4-FFF2-40B4-BE49-F238E27FC236}">
                <a16:creationId xmlns:a16="http://schemas.microsoft.com/office/drawing/2014/main" id="{6390E764-3D14-2041-988A-4FE462FAB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834110"/>
            <a:ext cx="3808297" cy="282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45B4633F-F651-2245-94D1-7A6201C0BBED}"/>
              </a:ext>
            </a:extLst>
          </p:cNvPr>
          <p:cNvGraphicFramePr>
            <a:graphicFrameLocks noGrp="1"/>
          </p:cNvGraphicFramePr>
          <p:nvPr>
            <p:extLst>
              <p:ext uri="{D42A27DB-BD31-4B8C-83A1-F6EECF244321}">
                <p14:modId xmlns:p14="http://schemas.microsoft.com/office/powerpoint/2010/main" val="2810506669"/>
              </p:ext>
            </p:extLst>
          </p:nvPr>
        </p:nvGraphicFramePr>
        <p:xfrm>
          <a:off x="611560" y="163081"/>
          <a:ext cx="6408711" cy="4817338"/>
        </p:xfrm>
        <a:graphic>
          <a:graphicData uri="http://schemas.openxmlformats.org/drawingml/2006/table">
            <a:tbl>
              <a:tblPr firstRow="1" firstCol="1" bandRow="1">
                <a:tableStyleId>{5C22544A-7EE6-4342-B048-85BDC9FD1C3A}</a:tableStyleId>
              </a:tblPr>
              <a:tblGrid>
                <a:gridCol w="1008112">
                  <a:extLst>
                    <a:ext uri="{9D8B030D-6E8A-4147-A177-3AD203B41FA5}">
                      <a16:colId xmlns:a16="http://schemas.microsoft.com/office/drawing/2014/main" val="1821506351"/>
                    </a:ext>
                  </a:extLst>
                </a:gridCol>
                <a:gridCol w="4680520">
                  <a:extLst>
                    <a:ext uri="{9D8B030D-6E8A-4147-A177-3AD203B41FA5}">
                      <a16:colId xmlns:a16="http://schemas.microsoft.com/office/drawing/2014/main" val="2257180525"/>
                    </a:ext>
                  </a:extLst>
                </a:gridCol>
                <a:gridCol w="720079">
                  <a:extLst>
                    <a:ext uri="{9D8B030D-6E8A-4147-A177-3AD203B41FA5}">
                      <a16:colId xmlns:a16="http://schemas.microsoft.com/office/drawing/2014/main" val="4113119486"/>
                    </a:ext>
                  </a:extLst>
                </a:gridCol>
              </a:tblGrid>
              <a:tr h="445306">
                <a:tc>
                  <a:txBody>
                    <a:bodyPr/>
                    <a:lstStyle/>
                    <a:p>
                      <a:pPr algn="ctr">
                        <a:lnSpc>
                          <a:spcPct val="107000"/>
                        </a:lnSpc>
                      </a:pPr>
                      <a:r>
                        <a:rPr lang="en-US" sz="1600" kern="100">
                          <a:effectLst/>
                          <a:latin typeface="Times New Roman" panose="02020603050405020304" pitchFamily="18" charset="0"/>
                          <a:cs typeface="Times New Roman" panose="02020603050405020304" pitchFamily="18" charset="0"/>
                        </a:rPr>
                        <a:t>Phương diện</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tc>
                  <a:txBody>
                    <a:bodyPr/>
                    <a:lstStyle/>
                    <a:p>
                      <a:pPr algn="ctr">
                        <a:lnSpc>
                          <a:spcPct val="107000"/>
                        </a:lnSpc>
                      </a:pPr>
                      <a:r>
                        <a:rPr lang="en-US" sz="1600" kern="100" dirty="0" err="1">
                          <a:effectLst/>
                          <a:latin typeface="Times New Roman" panose="02020603050405020304" pitchFamily="18" charset="0"/>
                          <a:cs typeface="Times New Roman" panose="02020603050405020304" pitchFamily="18" charset="0"/>
                        </a:rPr>
                        <a:t>Nội</a:t>
                      </a:r>
                      <a:r>
                        <a:rPr lang="en-US" sz="1600" kern="100" dirty="0">
                          <a:effectLst/>
                          <a:latin typeface="Times New Roman" panose="02020603050405020304" pitchFamily="18" charset="0"/>
                          <a:cs typeface="Times New Roman" panose="02020603050405020304" pitchFamily="18" charset="0"/>
                        </a:rPr>
                        <a:t> dung </a:t>
                      </a:r>
                      <a:r>
                        <a:rPr lang="en-US" sz="1600" kern="100" dirty="0" err="1">
                          <a:effectLst/>
                          <a:latin typeface="Times New Roman" panose="02020603050405020304" pitchFamily="18" charset="0"/>
                          <a:cs typeface="Times New Roman" panose="02020603050405020304" pitchFamily="18" charset="0"/>
                        </a:rPr>
                        <a:t>kiểm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tra</a:t>
                      </a:r>
                      <a:endParaRPr lang="en-VN"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tc>
                  <a:txBody>
                    <a:bodyPr/>
                    <a:lstStyle/>
                    <a:p>
                      <a:pPr algn="ctr">
                        <a:lnSpc>
                          <a:spcPct val="107000"/>
                        </a:lnSpc>
                      </a:pPr>
                      <a:r>
                        <a:rPr lang="en-US" sz="1600" kern="100">
                          <a:effectLst/>
                          <a:latin typeface="Times New Roman" panose="02020603050405020304" pitchFamily="18" charset="0"/>
                          <a:cs typeface="Times New Roman" panose="02020603050405020304" pitchFamily="18" charset="0"/>
                        </a:rPr>
                        <a:t>Đạt/ Chưa đạt</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extLst>
                  <a:ext uri="{0D108BD9-81ED-4DB2-BD59-A6C34878D82A}">
                    <a16:rowId xmlns:a16="http://schemas.microsoft.com/office/drawing/2014/main" val="3315015305"/>
                  </a:ext>
                </a:extLst>
              </a:tr>
              <a:tr h="484940">
                <a:tc rowSpan="7">
                  <a:txBody>
                    <a:bodyPr/>
                    <a:lstStyle/>
                    <a:p>
                      <a:pPr algn="ctr">
                        <a:lnSpc>
                          <a:spcPct val="107000"/>
                        </a:lnSpc>
                      </a:pPr>
                      <a:r>
                        <a:rPr lang="en-US" sz="1600" kern="100">
                          <a:effectLst/>
                          <a:latin typeface="Times New Roman" panose="02020603050405020304" pitchFamily="18" charset="0"/>
                          <a:cs typeface="Times New Roman" panose="02020603050405020304" pitchFamily="18" charset="0"/>
                        </a:rPr>
                        <a:t>Hình thức</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Bài thơ gồm các dòng lục( sáu tiếng) và dòng bát ( tám tiếng xen kẽ)</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 </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extLst>
                  <a:ext uri="{0D108BD9-81ED-4DB2-BD59-A6C34878D82A}">
                    <a16:rowId xmlns:a16="http://schemas.microsoft.com/office/drawing/2014/main" val="3079152995"/>
                  </a:ext>
                </a:extLst>
              </a:tr>
              <a:tr h="432366">
                <a:tc vMerge="1">
                  <a:txBody>
                    <a:bodyPr/>
                    <a:lstStyle/>
                    <a:p>
                      <a:endParaRPr lang="en-VN"/>
                    </a:p>
                  </a:txBody>
                  <a:tcP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Các dòng thơ chủ yếu được ngắt nhịp chẵn.</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 </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extLst>
                  <a:ext uri="{0D108BD9-81ED-4DB2-BD59-A6C34878D82A}">
                    <a16:rowId xmlns:a16="http://schemas.microsoft.com/office/drawing/2014/main" val="626778097"/>
                  </a:ext>
                </a:extLst>
              </a:tr>
              <a:tr h="495432">
                <a:tc vMerge="1">
                  <a:txBody>
                    <a:bodyPr/>
                    <a:lstStyle/>
                    <a:p>
                      <a:endParaRPr lang="en-VN"/>
                    </a:p>
                  </a:txBody>
                  <a:tcP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Cách hiệp vần :tiếng thứ 6 của dòng lục vần với tiếng thứ sáu của dòng bát kế nó</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 </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extLst>
                  <a:ext uri="{0D108BD9-81ED-4DB2-BD59-A6C34878D82A}">
                    <a16:rowId xmlns:a16="http://schemas.microsoft.com/office/drawing/2014/main" val="3568928193"/>
                  </a:ext>
                </a:extLst>
              </a:tr>
              <a:tr h="486106">
                <a:tc vMerge="1">
                  <a:txBody>
                    <a:bodyPr/>
                    <a:lstStyle/>
                    <a:p>
                      <a:endParaRPr lang="en-VN"/>
                    </a:p>
                  </a:txBody>
                  <a:tcPr/>
                </a:tc>
                <a:tc>
                  <a:txBody>
                    <a:bodyPr/>
                    <a:lstStyle/>
                    <a:p>
                      <a:pPr>
                        <a:lnSpc>
                          <a:spcPct val="115000"/>
                        </a:lnSpc>
                      </a:pPr>
                      <a:r>
                        <a:rPr lang="en-US" sz="1600" kern="100" dirty="0" err="1">
                          <a:effectLst/>
                          <a:latin typeface="Times New Roman" panose="02020603050405020304" pitchFamily="18" charset="0"/>
                          <a:cs typeface="Times New Roman" panose="02020603050405020304" pitchFamily="18" charset="0"/>
                        </a:rPr>
                        <a:t>Tiếng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thứ</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tám</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dòng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bát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đó</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vần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với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tiếng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thứ</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sáu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của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dòng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lục</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kế</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tiếp</a:t>
                      </a:r>
                      <a:r>
                        <a:rPr lang="en-US" sz="1600" kern="100" dirty="0">
                          <a:effectLst/>
                          <a:latin typeface="Times New Roman" panose="02020603050405020304" pitchFamily="18" charset="0"/>
                          <a:cs typeface="Times New Roman" panose="02020603050405020304" pitchFamily="18" charset="0"/>
                        </a:rPr>
                        <a:t>.</a:t>
                      </a:r>
                      <a:endParaRPr lang="en-VN"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 </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extLst>
                  <a:ext uri="{0D108BD9-81ED-4DB2-BD59-A6C34878D82A}">
                    <a16:rowId xmlns:a16="http://schemas.microsoft.com/office/drawing/2014/main" val="1973328369"/>
                  </a:ext>
                </a:extLst>
              </a:tr>
              <a:tr h="493100">
                <a:tc vMerge="1">
                  <a:txBody>
                    <a:bodyPr/>
                    <a:lstStyle/>
                    <a:p>
                      <a:endParaRPr lang="en-VN"/>
                    </a:p>
                  </a:txBody>
                  <a:tcP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Bài thơ sử dụng một số biện pháp tu từ: so ánh, nhân hóa, điệp từ, điệp ngữ,… </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 </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extLst>
                  <a:ext uri="{0D108BD9-81ED-4DB2-BD59-A6C34878D82A}">
                    <a16:rowId xmlns:a16="http://schemas.microsoft.com/office/drawing/2014/main" val="1823045623"/>
                  </a:ext>
                </a:extLst>
              </a:tr>
              <a:tr h="483191">
                <a:tc vMerge="1">
                  <a:txBody>
                    <a:bodyPr/>
                    <a:lstStyle/>
                    <a:p>
                      <a:endParaRPr lang="en-VN"/>
                    </a:p>
                  </a:txBody>
                  <a:tcP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Các từ ngữ trong bài thơ thể hiện được chính xác điều người viết muốn nói</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 </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extLst>
                  <a:ext uri="{0D108BD9-81ED-4DB2-BD59-A6C34878D82A}">
                    <a16:rowId xmlns:a16="http://schemas.microsoft.com/office/drawing/2014/main" val="1474215801"/>
                  </a:ext>
                </a:extLst>
              </a:tr>
              <a:tr h="270448">
                <a:tc vMerge="1">
                  <a:txBody>
                    <a:bodyPr/>
                    <a:lstStyle/>
                    <a:p>
                      <a:endParaRPr lang="en-VN"/>
                    </a:p>
                  </a:txBody>
                  <a:tcP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Các hình ảnh sống động, thú vị</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 </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extLst>
                  <a:ext uri="{0D108BD9-81ED-4DB2-BD59-A6C34878D82A}">
                    <a16:rowId xmlns:a16="http://schemas.microsoft.com/office/drawing/2014/main" val="236672469"/>
                  </a:ext>
                </a:extLst>
              </a:tr>
              <a:tr h="657584">
                <a:tc>
                  <a:txBody>
                    <a:bodyPr/>
                    <a:lstStyle/>
                    <a:p>
                      <a:pPr algn="ctr">
                        <a:lnSpc>
                          <a:spcPct val="107000"/>
                        </a:lnSpc>
                      </a:pPr>
                      <a:r>
                        <a:rPr lang="en-US" sz="1600" kern="100">
                          <a:effectLst/>
                          <a:latin typeface="Times New Roman" panose="02020603050405020304" pitchFamily="18" charset="0"/>
                          <a:cs typeface="Times New Roman" panose="02020603050405020304" pitchFamily="18" charset="0"/>
                        </a:rPr>
                        <a:t>Nội dung</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tc>
                  <a:txBody>
                    <a:bodyPr/>
                    <a:lstStyle/>
                    <a:p>
                      <a:pPr>
                        <a:lnSpc>
                          <a:spcPct val="115000"/>
                        </a:lnSpc>
                      </a:pPr>
                      <a:r>
                        <a:rPr lang="en-US" sz="1600" kern="100">
                          <a:effectLst/>
                          <a:latin typeface="Times New Roman" panose="02020603050405020304" pitchFamily="18" charset="0"/>
                          <a:cs typeface="Times New Roman" panose="02020603050405020304" pitchFamily="18" charset="0"/>
                        </a:rPr>
                        <a:t>Bài thơ thể hiện được một trạng thài cảm xúc, một suy nghĩ, một cách nhìn nào đó về cuộc sống</a:t>
                      </a:r>
                      <a:endParaRPr lang="en-VN"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tc>
                  <a:txBody>
                    <a:bodyPr/>
                    <a:lstStyle/>
                    <a:p>
                      <a:pPr>
                        <a:lnSpc>
                          <a:spcPct val="115000"/>
                        </a:lnSpc>
                      </a:pPr>
                      <a:r>
                        <a:rPr lang="en-US" sz="1600" kern="100" dirty="0">
                          <a:effectLst/>
                          <a:latin typeface="Times New Roman" panose="02020603050405020304" pitchFamily="18" charset="0"/>
                          <a:cs typeface="Times New Roman" panose="02020603050405020304" pitchFamily="18" charset="0"/>
                        </a:rPr>
                        <a:t> </a:t>
                      </a:r>
                      <a:endParaRPr lang="en-VN"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50289" marR="50289" marT="0" marB="0" anchor="ctr"/>
                </a:tc>
                <a:extLst>
                  <a:ext uri="{0D108BD9-81ED-4DB2-BD59-A6C34878D82A}">
                    <a16:rowId xmlns:a16="http://schemas.microsoft.com/office/drawing/2014/main" val="3369554365"/>
                  </a:ext>
                </a:extLst>
              </a:tr>
            </a:tbl>
          </a:graphicData>
        </a:graphic>
      </p:graphicFrame>
    </p:spTree>
    <p:extLst>
      <p:ext uri="{BB962C8B-B14F-4D97-AF65-F5344CB8AC3E}">
        <p14:creationId xmlns:p14="http://schemas.microsoft.com/office/powerpoint/2010/main" val="33757049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100"/>
                                        <p:tgtEl>
                                          <p:spTgt spid="4"/>
                                        </p:tgtEl>
                                      </p:cBhvr>
                                    </p:animEffect>
                                  </p:childTnLst>
                                </p:cTn>
                              </p:par>
                            </p:childTnLst>
                          </p:cTn>
                        </p:par>
                        <p:par>
                          <p:cTn id="8" fill="hold">
                            <p:stCondLst>
                              <p:cond delay="1100"/>
                            </p:stCondLst>
                            <p:childTnLst>
                              <p:par>
                                <p:cTn id="9" presetID="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150" fill="hold"/>
                                        <p:tgtEl>
                                          <p:spTgt spid="6"/>
                                        </p:tgtEl>
                                        <p:attrNameLst>
                                          <p:attrName>ppt_x</p:attrName>
                                        </p:attrNameLst>
                                      </p:cBhvr>
                                      <p:tavLst>
                                        <p:tav tm="0">
                                          <p:val>
                                            <p:strVal val="1+#ppt_w/2"/>
                                          </p:val>
                                        </p:tav>
                                        <p:tav tm="100000">
                                          <p:val>
                                            <p:strVal val="#ppt_x"/>
                                          </p:val>
                                        </p:tav>
                                      </p:tavLst>
                                    </p:anim>
                                    <p:anim calcmode="lin" valueType="num">
                                      <p:cBhvr additive="base">
                                        <p:cTn id="12" dur="115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7" descr="D:\传网\PPT\同学录PPT\12\花朵.png"/>
          <p:cNvPicPr>
            <a:picLocks noChangeAspect="1" noChangeArrowheads="1"/>
          </p:cNvPicPr>
          <p:nvPr/>
        </p:nvPicPr>
        <p:blipFill rotWithShape="1">
          <a:blip r:embed="rId4">
            <a:extLst>
              <a:ext uri="{28A0092B-C50C-407E-A947-70E740481C1C}">
                <a14:useLocalDpi xmlns:a14="http://schemas.microsoft.com/office/drawing/2010/main" val="0"/>
              </a:ext>
            </a:extLst>
          </a:blip>
          <a:srcRect l="5105" t="78905" b="5556"/>
          <a:stretch/>
        </p:blipFill>
        <p:spPr bwMode="auto">
          <a:xfrm>
            <a:off x="-152400" y="4305300"/>
            <a:ext cx="9893689" cy="1215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E09B33-EF8B-C941-BB24-DBB4C6AE3A6F}"/>
              </a:ext>
            </a:extLst>
          </p:cNvPr>
          <p:cNvSpPr txBox="1"/>
          <p:nvPr/>
        </p:nvSpPr>
        <p:spPr>
          <a:xfrm>
            <a:off x="638690" y="1491630"/>
            <a:ext cx="7866620" cy="938719"/>
          </a:xfrm>
          <a:prstGeom prst="rect">
            <a:avLst/>
          </a:prstGeom>
          <a:noFill/>
        </p:spPr>
        <p:txBody>
          <a:bodyPr wrap="square" rtlCol="0">
            <a:spAutoFit/>
          </a:bodyPr>
          <a:lstStyle/>
          <a:p>
            <a:pPr algn="ctr"/>
            <a:r>
              <a:rPr lang="en-VN" sz="5500" b="1" i="1" dirty="0">
                <a:solidFill>
                  <a:schemeClr val="bg1"/>
                </a:solidFill>
                <a:latin typeface="Times New Roman" panose="02020603050405020304" pitchFamily="18" charset="0"/>
                <a:cs typeface="Times New Roman" panose="02020603050405020304" pitchFamily="18" charset="0"/>
              </a:rPr>
              <a:t>Chúc các em học tốt nhé !</a:t>
            </a:r>
          </a:p>
        </p:txBody>
      </p:sp>
      <p:pic>
        <p:nvPicPr>
          <p:cNvPr id="19" name="图片 23">
            <a:extLst>
              <a:ext uri="{FF2B5EF4-FFF2-40B4-BE49-F238E27FC236}">
                <a16:creationId xmlns:a16="http://schemas.microsoft.com/office/drawing/2014/main" id="{0E03C7AD-CED4-BB4E-91DD-B69C8262FF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078" y="3003798"/>
            <a:ext cx="5471844" cy="1781157"/>
          </a:xfrm>
          <a:prstGeom prst="rect">
            <a:avLst/>
          </a:prstGeom>
        </p:spPr>
      </p:pic>
    </p:spTree>
    <p:extLst>
      <p:ext uri="{BB962C8B-B14F-4D97-AF65-F5344CB8AC3E}">
        <p14:creationId xmlns:p14="http://schemas.microsoft.com/office/powerpoint/2010/main" val="29179472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5"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椭圆形标注 9">
            <a:extLst>
              <a:ext uri="{FF2B5EF4-FFF2-40B4-BE49-F238E27FC236}">
                <a16:creationId xmlns:a16="http://schemas.microsoft.com/office/drawing/2014/main" id="{660295D6-47EE-D547-92E1-3694B711A27C}"/>
              </a:ext>
            </a:extLst>
          </p:cNvPr>
          <p:cNvSpPr/>
          <p:nvPr/>
        </p:nvSpPr>
        <p:spPr>
          <a:xfrm>
            <a:off x="3347864" y="342638"/>
            <a:ext cx="4032448" cy="2949192"/>
          </a:xfrm>
          <a:prstGeom prst="wedgeEllipseCallout">
            <a:avLst>
              <a:gd name="adj1" fmla="val -51863"/>
              <a:gd name="adj2" fmla="val 61956"/>
            </a:avLst>
          </a:prstGeom>
          <a:solidFill>
            <a:srgbClr val="256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3" descr="D:\传网\PPT\课件PPT\爬山虎的脚\素材cnn sccnn.com_201411260925 [转换].png">
            <a:extLst>
              <a:ext uri="{FF2B5EF4-FFF2-40B4-BE49-F238E27FC236}">
                <a16:creationId xmlns:a16="http://schemas.microsoft.com/office/drawing/2014/main" id="{60346EAB-E477-CC4F-991D-92B96BEC51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1675" y="1631083"/>
            <a:ext cx="1461071" cy="35495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16FE178-13F6-5C41-8580-F78CFC837FBA}"/>
              </a:ext>
            </a:extLst>
          </p:cNvPr>
          <p:cNvSpPr txBox="1"/>
          <p:nvPr/>
        </p:nvSpPr>
        <p:spPr>
          <a:xfrm>
            <a:off x="3779912" y="771550"/>
            <a:ext cx="3168352" cy="2246769"/>
          </a:xfrm>
          <a:prstGeom prst="rect">
            <a:avLst/>
          </a:prstGeom>
          <a:noFill/>
        </p:spPr>
        <p:txBody>
          <a:bodyPr wrap="square" rtlCol="0">
            <a:spAutoFit/>
          </a:bodyPr>
          <a:lstStyle/>
          <a:p>
            <a:pPr algn="ctr"/>
            <a:r>
              <a:rPr lang="en-VN" sz="2800" dirty="0">
                <a:solidFill>
                  <a:schemeClr val="bg1"/>
                </a:solidFill>
                <a:latin typeface="Times New Roman" panose="02020603050405020304" pitchFamily="18" charset="0"/>
                <a:cs typeface="Times New Roman" panose="02020603050405020304" pitchFamily="18" charset="0"/>
              </a:rPr>
              <a:t>Em hãy đọc một bài / đoạn thơ lục bát mà em thích? Vì sao em lại thích bài thơ / đoạn thơ đó? </a:t>
            </a:r>
          </a:p>
        </p:txBody>
      </p:sp>
    </p:spTree>
    <p:extLst>
      <p:ext uri="{BB962C8B-B14F-4D97-AF65-F5344CB8AC3E}">
        <p14:creationId xmlns:p14="http://schemas.microsoft.com/office/powerpoint/2010/main" val="2424044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42" presetClass="entr" presetSubtype="0" fill="hold" nodeType="withEffect">
                                  <p:stCondLst>
                                    <p:cond delay="7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700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B0B6C31-2FC7-7748-8807-30F5F360D0D7}"/>
              </a:ext>
            </a:extLst>
          </p:cNvPr>
          <p:cNvSpPr/>
          <p:nvPr/>
        </p:nvSpPr>
        <p:spPr>
          <a:xfrm>
            <a:off x="1511660" y="1779662"/>
            <a:ext cx="6120680" cy="2664296"/>
          </a:xfrm>
          <a:prstGeom prst="roundRect">
            <a:avLst/>
          </a:prstGeom>
          <a:ln w="38100">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VN" sz="4000" b="1" dirty="0">
                <a:solidFill>
                  <a:srgbClr val="1C5107"/>
                </a:solidFill>
                <a:latin typeface="Times New Roman" panose="02020603050405020304" pitchFamily="18" charset="0"/>
                <a:cs typeface="Times New Roman" panose="02020603050405020304" pitchFamily="18" charset="0"/>
              </a:rPr>
              <a:t>TÌM HIỂU TRI THỨC TIẾNG VIỆT VÀ HƯỚNG DẪN PHÂN TÍCH KIỂU VĂN BẢN</a:t>
            </a:r>
          </a:p>
        </p:txBody>
      </p:sp>
      <p:sp>
        <p:nvSpPr>
          <p:cNvPr id="4" name="Diamond 3">
            <a:extLst>
              <a:ext uri="{FF2B5EF4-FFF2-40B4-BE49-F238E27FC236}">
                <a16:creationId xmlns:a16="http://schemas.microsoft.com/office/drawing/2014/main" id="{889E4441-EECB-4043-A5D0-CD012BCBFC2D}"/>
              </a:ext>
            </a:extLst>
          </p:cNvPr>
          <p:cNvSpPr/>
          <p:nvPr/>
        </p:nvSpPr>
        <p:spPr>
          <a:xfrm>
            <a:off x="3851920" y="483518"/>
            <a:ext cx="1440160" cy="1008112"/>
          </a:xfrm>
          <a:prstGeom prst="diamon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3372037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94C0375-D748-314C-B6AA-770D909D1388}"/>
              </a:ext>
            </a:extLst>
          </p:cNvPr>
          <p:cNvSpPr txBox="1"/>
          <p:nvPr/>
        </p:nvSpPr>
        <p:spPr>
          <a:xfrm>
            <a:off x="1084368" y="1455623"/>
            <a:ext cx="5476051" cy="1908215"/>
          </a:xfrm>
          <a:prstGeom prst="rect">
            <a:avLst/>
          </a:prstGeom>
          <a:noFill/>
          <a:ln>
            <a:solidFill>
              <a:srgbClr val="29780A"/>
            </a:solidFill>
          </a:ln>
        </p:spPr>
        <p:txBody>
          <a:bodyPr wrap="square" rtlCol="0" anchor="b">
            <a:spAutoFit/>
          </a:bodyPr>
          <a:lstStyle/>
          <a:p>
            <a:pPr algn="just"/>
            <a:endParaRPr lang="en-VN" sz="600" dirty="0">
              <a:latin typeface="Times New Roman" panose="02020603050405020304" pitchFamily="18" charset="0"/>
              <a:cs typeface="Times New Roman" panose="02020603050405020304" pitchFamily="18" charset="0"/>
            </a:endParaRPr>
          </a:p>
          <a:p>
            <a:pPr algn="just"/>
            <a:r>
              <a:rPr lang="en-VN" sz="2800" dirty="0">
                <a:latin typeface="Times New Roman" panose="02020603050405020304" pitchFamily="18" charset="0"/>
                <a:cs typeface="Times New Roman" panose="02020603050405020304" pitchFamily="18" charset="0"/>
              </a:rPr>
              <a:t>Một bài thơ lục bát có nội dung hay là nội dung đó thể hiện được một cách nhìn, cách cảm nhận mới lạ, sâu sắc, thú vị về cuộc sống.</a:t>
            </a:r>
          </a:p>
        </p:txBody>
      </p:sp>
      <p:pic>
        <p:nvPicPr>
          <p:cNvPr id="4" name="Picture 4" descr="D:\传网\PPT\同学录PPT\11\藤.png"/>
          <p:cNvPicPr>
            <a:picLocks noChangeAspect="1" noChangeArrowheads="1"/>
          </p:cNvPicPr>
          <p:nvPr/>
        </p:nvPicPr>
        <p:blipFill rotWithShape="1">
          <a:blip r:embed="rId3">
            <a:extLst>
              <a:ext uri="{28A0092B-C50C-407E-A947-70E740481C1C}">
                <a14:useLocalDpi xmlns:a14="http://schemas.microsoft.com/office/drawing/2010/main" val="0"/>
              </a:ext>
            </a:extLst>
          </a:blip>
          <a:srcRect l="10677" t="6694" r="37768" b="25636"/>
          <a:stretch/>
        </p:blipFill>
        <p:spPr bwMode="auto">
          <a:xfrm>
            <a:off x="-396552" y="-452586"/>
            <a:ext cx="2980134" cy="293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传网\PPT\同学录PPT\12\花朵.png"/>
          <p:cNvPicPr>
            <a:picLocks noChangeAspect="1" noChangeArrowheads="1"/>
          </p:cNvPicPr>
          <p:nvPr/>
        </p:nvPicPr>
        <p:blipFill rotWithShape="1">
          <a:blip r:embed="rId4">
            <a:extLst>
              <a:ext uri="{28A0092B-C50C-407E-A947-70E740481C1C}">
                <a14:useLocalDpi xmlns:a14="http://schemas.microsoft.com/office/drawing/2010/main" val="0"/>
              </a:ext>
            </a:extLst>
          </a:blip>
          <a:srcRect l="5105" t="78905" b="5556"/>
          <a:stretch/>
        </p:blipFill>
        <p:spPr bwMode="auto">
          <a:xfrm>
            <a:off x="-152400" y="4305300"/>
            <a:ext cx="9893689" cy="12150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平面素材\课件元素\8441\529be9bcbd20e [转换].png">
            <a:extLst>
              <a:ext uri="{FF2B5EF4-FFF2-40B4-BE49-F238E27FC236}">
                <a16:creationId xmlns:a16="http://schemas.microsoft.com/office/drawing/2014/main" id="{61CDCD1F-7E7A-4F44-B3F5-C7BAD9D007F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9434"/>
          <a:stretch/>
        </p:blipFill>
        <p:spPr bwMode="auto">
          <a:xfrm>
            <a:off x="7164288" y="2139687"/>
            <a:ext cx="1771393" cy="25070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10EB69-9343-0E4A-8CAF-FD6D1316B314}"/>
              </a:ext>
            </a:extLst>
          </p:cNvPr>
          <p:cNvSpPr txBox="1"/>
          <p:nvPr/>
        </p:nvSpPr>
        <p:spPr>
          <a:xfrm>
            <a:off x="1493658" y="242948"/>
            <a:ext cx="6156684" cy="523220"/>
          </a:xfrm>
          <a:prstGeom prst="rect">
            <a:avLst/>
          </a:prstGeom>
          <a:solidFill>
            <a:srgbClr val="29780A"/>
          </a:solidFill>
          <a:ln>
            <a:solidFill>
              <a:srgbClr val="29780A"/>
            </a:solidFill>
          </a:ln>
        </p:spPr>
        <p:txBody>
          <a:bodyPr wrap="square" rtlCol="0">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3. Tìm hiểu tri thức về kiểu văn bản</a:t>
            </a:r>
          </a:p>
        </p:txBody>
      </p:sp>
      <p:sp>
        <p:nvSpPr>
          <p:cNvPr id="11" name="TextBox 10">
            <a:extLst>
              <a:ext uri="{FF2B5EF4-FFF2-40B4-BE49-F238E27FC236}">
                <a16:creationId xmlns:a16="http://schemas.microsoft.com/office/drawing/2014/main" id="{3145EA52-4BB7-034A-8071-FB36087FD058}"/>
              </a:ext>
            </a:extLst>
          </p:cNvPr>
          <p:cNvSpPr txBox="1"/>
          <p:nvPr/>
        </p:nvSpPr>
        <p:spPr>
          <a:xfrm>
            <a:off x="611560" y="1100421"/>
            <a:ext cx="2664296" cy="523220"/>
          </a:xfrm>
          <a:prstGeom prst="rect">
            <a:avLst/>
          </a:prstGeom>
          <a:solidFill>
            <a:srgbClr val="29780A"/>
          </a:solidFill>
          <a:ln>
            <a:solidFill>
              <a:srgbClr val="29780A"/>
            </a:solidFill>
          </a:ln>
        </p:spPr>
        <p:txBody>
          <a:bodyPr wrap="square" rtlCol="0">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 Về nội dung</a:t>
            </a:r>
          </a:p>
        </p:txBody>
      </p:sp>
    </p:spTree>
    <p:extLst>
      <p:ext uri="{BB962C8B-B14F-4D97-AF65-F5344CB8AC3E}">
        <p14:creationId xmlns:p14="http://schemas.microsoft.com/office/powerpoint/2010/main" val="7736028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100"/>
                                        <p:tgtEl>
                                          <p:spTgt spid="4"/>
                                        </p:tgtEl>
                                      </p:cBhvr>
                                    </p:animEffect>
                                  </p:childTnLst>
                                </p:cTn>
                              </p:par>
                            </p:childTnLst>
                          </p:cTn>
                        </p:par>
                        <p:par>
                          <p:cTn id="8" fill="hold">
                            <p:stCondLst>
                              <p:cond delay="11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2100"/>
                            </p:stCondLst>
                            <p:childTnLst>
                              <p:par>
                                <p:cTn id="15" presetID="42" presetClass="path" presetSubtype="0" accel="50000" decel="50000" fill="hold" nodeType="afterEffect">
                                  <p:stCondLst>
                                    <p:cond delay="0"/>
                                  </p:stCondLst>
                                  <p:childTnLst>
                                    <p:animMotion origin="layout" path="M -4.44444E-6 3.33333E-6 L 0.68768 0.00277 " pathEditMode="relative" rAng="0" ptsTypes="AA">
                                      <p:cBhvr>
                                        <p:cTn id="16" dur="2952" fill="hold"/>
                                        <p:tgtEl>
                                          <p:spTgt spid="9"/>
                                        </p:tgtEl>
                                        <p:attrNameLst>
                                          <p:attrName>ppt_x</p:attrName>
                                          <p:attrName>ppt_y</p:attrName>
                                        </p:attrNameLst>
                                      </p:cBhvr>
                                      <p:rCtr x="34375" y="123"/>
                                    </p:animMotion>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94C0375-D748-314C-B6AA-770D909D1388}"/>
              </a:ext>
            </a:extLst>
          </p:cNvPr>
          <p:cNvSpPr txBox="1"/>
          <p:nvPr/>
        </p:nvSpPr>
        <p:spPr>
          <a:xfrm>
            <a:off x="1093515" y="1461702"/>
            <a:ext cx="5476051" cy="2769989"/>
          </a:xfrm>
          <a:prstGeom prst="rect">
            <a:avLst/>
          </a:prstGeom>
          <a:noFill/>
          <a:ln>
            <a:solidFill>
              <a:srgbClr val="29780A"/>
            </a:solidFill>
          </a:ln>
        </p:spPr>
        <p:txBody>
          <a:bodyPr wrap="square" rtlCol="0" anchor="t">
            <a:spAutoFit/>
          </a:bodyPr>
          <a:lstStyle/>
          <a:p>
            <a:pPr algn="just"/>
            <a:endParaRPr lang="en-VN" sz="600" dirty="0">
              <a:latin typeface="Times New Roman" panose="02020603050405020304" pitchFamily="18" charset="0"/>
              <a:cs typeface="Times New Roman" panose="02020603050405020304" pitchFamily="18" charset="0"/>
            </a:endParaRPr>
          </a:p>
          <a:p>
            <a:pPr marL="457200" indent="-457200" algn="just">
              <a:buFontTx/>
              <a:buChar char="-"/>
            </a:pPr>
            <a:r>
              <a:rPr lang="en-VN" sz="2800" dirty="0">
                <a:latin typeface="Times New Roman" panose="02020603050405020304" pitchFamily="18" charset="0"/>
                <a:cs typeface="Times New Roman" panose="02020603050405020304" pitchFamily="18" charset="0"/>
              </a:rPr>
              <a:t>Ngôn ngữ: hàm súc, gợi hình, gợi cảm.</a:t>
            </a:r>
          </a:p>
          <a:p>
            <a:pPr marL="457200" indent="-457200" algn="just">
              <a:buFontTx/>
              <a:buChar char="-"/>
            </a:pPr>
            <a:r>
              <a:rPr lang="en-VN" sz="2800" dirty="0">
                <a:latin typeface="Times New Roman" panose="02020603050405020304" pitchFamily="18" charset="0"/>
                <a:cs typeface="Times New Roman" panose="02020603050405020304" pitchFamily="18" charset="0"/>
              </a:rPr>
              <a:t>Sử dụng hài hoà các BPNT tạo những liên tưởng độc đáo, thú vị</a:t>
            </a:r>
          </a:p>
          <a:p>
            <a:pPr marL="457200" indent="-457200" algn="just">
              <a:buFontTx/>
              <a:buChar char="-"/>
            </a:pPr>
            <a:r>
              <a:rPr lang="en-VN" sz="2800" dirty="0">
                <a:latin typeface="Times New Roman" panose="02020603050405020304" pitchFamily="18" charset="0"/>
                <a:cs typeface="Times New Roman" panose="02020603050405020304" pitchFamily="18" charset="0"/>
              </a:rPr>
              <a:t>Cách gieo vần, nhịp điệu: theo quy luật của thơ.</a:t>
            </a:r>
          </a:p>
        </p:txBody>
      </p:sp>
      <p:pic>
        <p:nvPicPr>
          <p:cNvPr id="4" name="Picture 4" descr="D:\传网\PPT\同学录PPT\11\藤.png"/>
          <p:cNvPicPr>
            <a:picLocks noChangeAspect="1" noChangeArrowheads="1"/>
          </p:cNvPicPr>
          <p:nvPr/>
        </p:nvPicPr>
        <p:blipFill rotWithShape="1">
          <a:blip r:embed="rId3">
            <a:extLst>
              <a:ext uri="{28A0092B-C50C-407E-A947-70E740481C1C}">
                <a14:useLocalDpi xmlns:a14="http://schemas.microsoft.com/office/drawing/2010/main" val="0"/>
              </a:ext>
            </a:extLst>
          </a:blip>
          <a:srcRect l="10677" t="6694" r="37768" b="25636"/>
          <a:stretch/>
        </p:blipFill>
        <p:spPr bwMode="auto">
          <a:xfrm>
            <a:off x="-396552" y="-452586"/>
            <a:ext cx="2980134" cy="293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传网\PPT\同学录PPT\12\花朵.png"/>
          <p:cNvPicPr>
            <a:picLocks noChangeAspect="1" noChangeArrowheads="1"/>
          </p:cNvPicPr>
          <p:nvPr/>
        </p:nvPicPr>
        <p:blipFill rotWithShape="1">
          <a:blip r:embed="rId4">
            <a:extLst>
              <a:ext uri="{28A0092B-C50C-407E-A947-70E740481C1C}">
                <a14:useLocalDpi xmlns:a14="http://schemas.microsoft.com/office/drawing/2010/main" val="0"/>
              </a:ext>
            </a:extLst>
          </a:blip>
          <a:srcRect l="5105" t="78905" b="5556"/>
          <a:stretch/>
        </p:blipFill>
        <p:spPr bwMode="auto">
          <a:xfrm>
            <a:off x="-152400" y="4305300"/>
            <a:ext cx="9893689" cy="12150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10EB69-9343-0E4A-8CAF-FD6D1316B314}"/>
              </a:ext>
            </a:extLst>
          </p:cNvPr>
          <p:cNvSpPr txBox="1"/>
          <p:nvPr/>
        </p:nvSpPr>
        <p:spPr>
          <a:xfrm>
            <a:off x="1493658" y="242948"/>
            <a:ext cx="6156684" cy="523220"/>
          </a:xfrm>
          <a:prstGeom prst="rect">
            <a:avLst/>
          </a:prstGeom>
          <a:solidFill>
            <a:srgbClr val="29780A"/>
          </a:solidFill>
          <a:ln>
            <a:solidFill>
              <a:srgbClr val="29780A"/>
            </a:solidFill>
          </a:ln>
        </p:spPr>
        <p:txBody>
          <a:bodyPr wrap="square" rtlCol="0">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3. Tìm hiểu tri thức về kiểu văn bản</a:t>
            </a:r>
          </a:p>
        </p:txBody>
      </p:sp>
      <p:sp>
        <p:nvSpPr>
          <p:cNvPr id="11" name="TextBox 10">
            <a:extLst>
              <a:ext uri="{FF2B5EF4-FFF2-40B4-BE49-F238E27FC236}">
                <a16:creationId xmlns:a16="http://schemas.microsoft.com/office/drawing/2014/main" id="{3145EA52-4BB7-034A-8071-FB36087FD058}"/>
              </a:ext>
            </a:extLst>
          </p:cNvPr>
          <p:cNvSpPr txBox="1"/>
          <p:nvPr/>
        </p:nvSpPr>
        <p:spPr>
          <a:xfrm>
            <a:off x="611560" y="1100421"/>
            <a:ext cx="2664296" cy="523220"/>
          </a:xfrm>
          <a:prstGeom prst="rect">
            <a:avLst/>
          </a:prstGeom>
          <a:solidFill>
            <a:srgbClr val="29780A"/>
          </a:solidFill>
          <a:ln>
            <a:solidFill>
              <a:srgbClr val="29780A"/>
            </a:solidFill>
          </a:ln>
        </p:spPr>
        <p:txBody>
          <a:bodyPr wrap="square" rtlCol="0">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 Về hình thức</a:t>
            </a:r>
          </a:p>
        </p:txBody>
      </p:sp>
      <p:pic>
        <p:nvPicPr>
          <p:cNvPr id="8" name="Picture 2" descr="E:\平面素材\课件元素\8441\529be9bcbd20e [转换].png">
            <a:extLst>
              <a:ext uri="{FF2B5EF4-FFF2-40B4-BE49-F238E27FC236}">
                <a16:creationId xmlns:a16="http://schemas.microsoft.com/office/drawing/2014/main" id="{C54C90EB-DB30-074D-B56A-12532DF277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276" r="-3939"/>
          <a:stretch/>
        </p:blipFill>
        <p:spPr bwMode="auto">
          <a:xfrm>
            <a:off x="6912086" y="2254856"/>
            <a:ext cx="2180697" cy="2333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575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100"/>
                                        <p:tgtEl>
                                          <p:spTgt spid="4"/>
                                        </p:tgtEl>
                                      </p:cBhvr>
                                    </p:animEffect>
                                  </p:childTnLst>
                                </p:cTn>
                              </p:par>
                            </p:childTnLst>
                          </p:cTn>
                        </p:par>
                        <p:par>
                          <p:cTn id="8" fill="hold">
                            <p:stCondLst>
                              <p:cond delay="11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传网\PPT\同学录PPT\11\藤.png"/>
          <p:cNvPicPr>
            <a:picLocks noChangeAspect="1" noChangeArrowheads="1"/>
          </p:cNvPicPr>
          <p:nvPr/>
        </p:nvPicPr>
        <p:blipFill rotWithShape="1">
          <a:blip r:embed="rId3">
            <a:extLst>
              <a:ext uri="{28A0092B-C50C-407E-A947-70E740481C1C}">
                <a14:useLocalDpi xmlns:a14="http://schemas.microsoft.com/office/drawing/2010/main" val="0"/>
              </a:ext>
            </a:extLst>
          </a:blip>
          <a:srcRect l="10677" t="6694" r="37768" b="25636"/>
          <a:stretch/>
        </p:blipFill>
        <p:spPr bwMode="auto">
          <a:xfrm>
            <a:off x="-396552" y="-452586"/>
            <a:ext cx="2980134" cy="293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传网\PPT\同学录PPT\12\花朵.png"/>
          <p:cNvPicPr>
            <a:picLocks noChangeAspect="1" noChangeArrowheads="1"/>
          </p:cNvPicPr>
          <p:nvPr/>
        </p:nvPicPr>
        <p:blipFill rotWithShape="1">
          <a:blip r:embed="rId4">
            <a:extLst>
              <a:ext uri="{28A0092B-C50C-407E-A947-70E740481C1C}">
                <a14:useLocalDpi xmlns:a14="http://schemas.microsoft.com/office/drawing/2010/main" val="0"/>
              </a:ext>
            </a:extLst>
          </a:blip>
          <a:srcRect l="5105" t="78905" b="5556"/>
          <a:stretch/>
        </p:blipFill>
        <p:spPr bwMode="auto">
          <a:xfrm>
            <a:off x="-152400" y="4305300"/>
            <a:ext cx="9893689" cy="12150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10EB69-9343-0E4A-8CAF-FD6D1316B314}"/>
              </a:ext>
            </a:extLst>
          </p:cNvPr>
          <p:cNvSpPr txBox="1"/>
          <p:nvPr/>
        </p:nvSpPr>
        <p:spPr>
          <a:xfrm>
            <a:off x="1493658" y="242948"/>
            <a:ext cx="6156684" cy="523220"/>
          </a:xfrm>
          <a:prstGeom prst="rect">
            <a:avLst/>
          </a:prstGeom>
          <a:solidFill>
            <a:srgbClr val="29780A"/>
          </a:solidFill>
          <a:ln>
            <a:solidFill>
              <a:srgbClr val="29780A"/>
            </a:solidFill>
          </a:ln>
        </p:spPr>
        <p:txBody>
          <a:bodyPr wrap="square" rtlCol="0">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4. Hướng dẫn phân tích kiểu văn bản</a:t>
            </a:r>
          </a:p>
        </p:txBody>
      </p:sp>
      <p:sp>
        <p:nvSpPr>
          <p:cNvPr id="6" name="TextBox 5">
            <a:extLst>
              <a:ext uri="{FF2B5EF4-FFF2-40B4-BE49-F238E27FC236}">
                <a16:creationId xmlns:a16="http://schemas.microsoft.com/office/drawing/2014/main" id="{2FCC81EE-C4A6-CE49-B6C5-90982DC222D8}"/>
              </a:ext>
            </a:extLst>
          </p:cNvPr>
          <p:cNvSpPr txBox="1"/>
          <p:nvPr/>
        </p:nvSpPr>
        <p:spPr>
          <a:xfrm>
            <a:off x="4932040" y="1274213"/>
            <a:ext cx="3851920" cy="477054"/>
          </a:xfrm>
          <a:prstGeom prst="rect">
            <a:avLst/>
          </a:prstGeom>
          <a:noFill/>
          <a:ln>
            <a:solidFill>
              <a:srgbClr val="29780A"/>
            </a:solidFill>
          </a:ln>
        </p:spPr>
        <p:txBody>
          <a:bodyPr wrap="square" rtlCol="0" anchor="t">
            <a:spAutoFit/>
          </a:bodyPr>
          <a:lstStyle/>
          <a:p>
            <a:pPr algn="ctr"/>
            <a:r>
              <a:rPr lang="en-VN" sz="2400" b="1" dirty="0">
                <a:solidFill>
                  <a:srgbClr val="256B09"/>
                </a:solidFill>
                <a:latin typeface="Times New Roman" panose="02020603050405020304" pitchFamily="18" charset="0"/>
                <a:cs typeface="Times New Roman" panose="02020603050405020304" pitchFamily="18" charset="0"/>
              </a:rPr>
              <a:t>HOẠT ĐỘNG NHÓM ĐÔI</a:t>
            </a:r>
          </a:p>
        </p:txBody>
      </p:sp>
      <p:pic>
        <p:nvPicPr>
          <p:cNvPr id="3" name="Picture 2" descr="A picture containing toy&#10;&#10;Description automatically generated">
            <a:extLst>
              <a:ext uri="{FF2B5EF4-FFF2-40B4-BE49-F238E27FC236}">
                <a16:creationId xmlns:a16="http://schemas.microsoft.com/office/drawing/2014/main" id="{4FB0D12F-D412-FC4F-8EAC-88BDA4CDB3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1560" y="1562084"/>
            <a:ext cx="2932400" cy="2932400"/>
          </a:xfrm>
          <a:prstGeom prst="rect">
            <a:avLst/>
          </a:prstGeom>
        </p:spPr>
      </p:pic>
      <p:sp>
        <p:nvSpPr>
          <p:cNvPr id="11" name="TextBox 10">
            <a:extLst>
              <a:ext uri="{FF2B5EF4-FFF2-40B4-BE49-F238E27FC236}">
                <a16:creationId xmlns:a16="http://schemas.microsoft.com/office/drawing/2014/main" id="{A2AED2DD-774A-6642-A665-16B0E8EDAC29}"/>
              </a:ext>
            </a:extLst>
          </p:cNvPr>
          <p:cNvSpPr txBox="1"/>
          <p:nvPr/>
        </p:nvSpPr>
        <p:spPr>
          <a:xfrm>
            <a:off x="275695" y="1931159"/>
            <a:ext cx="5680592" cy="1815882"/>
          </a:xfrm>
          <a:prstGeom prst="rect">
            <a:avLst/>
          </a:prstGeom>
          <a:noFill/>
          <a:ln>
            <a:noFill/>
          </a:ln>
        </p:spPr>
        <p:txBody>
          <a:bodyPr wrap="square" rtlCol="0" anchor="t">
            <a:spAutoFit/>
          </a:bodyPr>
          <a:lstStyle/>
          <a:p>
            <a:pPr algn="ctr"/>
            <a:r>
              <a:rPr lang="en-US" sz="2800" i="1" dirty="0" err="1">
                <a:latin typeface="Times New Roman" panose="02020603050405020304" pitchFamily="18" charset="0"/>
                <a:cs typeface="Times New Roman" panose="02020603050405020304" pitchFamily="18" charset="0"/>
              </a:rPr>
              <a:t>Chăn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endParaRPr lang="en-VN" sz="2800" dirty="0">
              <a:latin typeface="Times New Roman" panose="02020603050405020304" pitchFamily="18" charset="0"/>
              <a:cs typeface="Times New Roman" panose="02020603050405020304" pitchFamily="18" charset="0"/>
            </a:endParaRPr>
          </a:p>
          <a:p>
            <a:pPr algn="ctr"/>
            <a:r>
              <a:rPr lang="en-US" sz="2800" i="1" dirty="0" err="1">
                <a:latin typeface="Times New Roman" panose="02020603050405020304" pitchFamily="18" charset="0"/>
                <a:cs typeface="Times New Roman" panose="02020603050405020304" pitchFamily="18" charset="0"/>
              </a:rPr>
              <a:t>Rạ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endParaRPr lang="en-VN" sz="2800" dirty="0">
              <a:latin typeface="Times New Roman" panose="02020603050405020304" pitchFamily="18" charset="0"/>
              <a:cs typeface="Times New Roman" panose="02020603050405020304" pitchFamily="18" charset="0"/>
            </a:endParaRPr>
          </a:p>
          <a:p>
            <a:pPr algn="ctr"/>
            <a:r>
              <a:rPr lang="en-US" sz="2800" i="1" dirty="0" err="1">
                <a:latin typeface="Times New Roman" panose="02020603050405020304" pitchFamily="18" charset="0"/>
                <a:cs typeface="Times New Roman" panose="02020603050405020304" pitchFamily="18" charset="0"/>
              </a:rPr>
              <a:t>Mải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đuổi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diều</a:t>
            </a:r>
            <a:endParaRPr lang="en-VN" sz="2800" dirty="0">
              <a:latin typeface="Times New Roman" panose="02020603050405020304" pitchFamily="18" charset="0"/>
              <a:cs typeface="Times New Roman" panose="02020603050405020304" pitchFamily="18" charset="0"/>
            </a:endParaRPr>
          </a:p>
          <a:p>
            <a:pPr algn="ctr"/>
            <a:r>
              <a:rPr lang="en-US" sz="2800" i="1" dirty="0" err="1">
                <a:latin typeface="Times New Roman" panose="02020603050405020304" pitchFamily="18" charset="0"/>
                <a:cs typeface="Times New Roman" panose="02020603050405020304" pitchFamily="18" charset="0"/>
              </a:rPr>
              <a:t>Củ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khoai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a:t>
            </a:r>
            <a:r>
              <a:rPr lang="en-US" sz="2800" i="1"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608986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1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传网\PPT\同学录PPT\11\藤.png"/>
          <p:cNvPicPr>
            <a:picLocks noChangeAspect="1" noChangeArrowheads="1"/>
          </p:cNvPicPr>
          <p:nvPr/>
        </p:nvPicPr>
        <p:blipFill rotWithShape="1">
          <a:blip r:embed="rId3">
            <a:extLst>
              <a:ext uri="{28A0092B-C50C-407E-A947-70E740481C1C}">
                <a14:useLocalDpi xmlns:a14="http://schemas.microsoft.com/office/drawing/2010/main" val="0"/>
              </a:ext>
            </a:extLst>
          </a:blip>
          <a:srcRect l="10677" t="6694" r="37768" b="25636"/>
          <a:stretch/>
        </p:blipFill>
        <p:spPr bwMode="auto">
          <a:xfrm>
            <a:off x="-396552" y="-452586"/>
            <a:ext cx="2980134" cy="293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传网\PPT\同学录PPT\12\花朵.png"/>
          <p:cNvPicPr>
            <a:picLocks noChangeAspect="1" noChangeArrowheads="1"/>
          </p:cNvPicPr>
          <p:nvPr/>
        </p:nvPicPr>
        <p:blipFill rotWithShape="1">
          <a:blip r:embed="rId4">
            <a:extLst>
              <a:ext uri="{28A0092B-C50C-407E-A947-70E740481C1C}">
                <a14:useLocalDpi xmlns:a14="http://schemas.microsoft.com/office/drawing/2010/main" val="0"/>
              </a:ext>
            </a:extLst>
          </a:blip>
          <a:srcRect l="5105" t="78905" b="5556"/>
          <a:stretch/>
        </p:blipFill>
        <p:spPr bwMode="auto">
          <a:xfrm>
            <a:off x="-152400" y="4305300"/>
            <a:ext cx="9893689" cy="12150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7">
            <a:extLst>
              <a:ext uri="{FF2B5EF4-FFF2-40B4-BE49-F238E27FC236}">
                <a16:creationId xmlns:a16="http://schemas.microsoft.com/office/drawing/2014/main" id="{B3C9EB79-066C-D341-A1F7-288154B1F948}"/>
              </a:ext>
            </a:extLst>
          </p:cNvPr>
          <p:cNvGraphicFramePr>
            <a:graphicFrameLocks noGrp="1"/>
          </p:cNvGraphicFramePr>
          <p:nvPr>
            <p:extLst>
              <p:ext uri="{D42A27DB-BD31-4B8C-83A1-F6EECF244321}">
                <p14:modId xmlns:p14="http://schemas.microsoft.com/office/powerpoint/2010/main" val="3480683232"/>
              </p:ext>
            </p:extLst>
          </p:nvPr>
        </p:nvGraphicFramePr>
        <p:xfrm>
          <a:off x="251520" y="97300"/>
          <a:ext cx="8640960" cy="4954378"/>
        </p:xfrm>
        <a:graphic>
          <a:graphicData uri="http://schemas.openxmlformats.org/drawingml/2006/table">
            <a:tbl>
              <a:tblPr firstRow="1" bandRow="1">
                <a:tableStyleId>{21E4AEA4-8DFA-4A89-87EB-49C32662AFE0}</a:tableStyleId>
              </a:tblPr>
              <a:tblGrid>
                <a:gridCol w="864096">
                  <a:extLst>
                    <a:ext uri="{9D8B030D-6E8A-4147-A177-3AD203B41FA5}">
                      <a16:colId xmlns:a16="http://schemas.microsoft.com/office/drawing/2014/main" val="1565922466"/>
                    </a:ext>
                  </a:extLst>
                </a:gridCol>
                <a:gridCol w="360040">
                  <a:extLst>
                    <a:ext uri="{9D8B030D-6E8A-4147-A177-3AD203B41FA5}">
                      <a16:colId xmlns:a16="http://schemas.microsoft.com/office/drawing/2014/main" val="1707471228"/>
                    </a:ext>
                  </a:extLst>
                </a:gridCol>
                <a:gridCol w="1152128">
                  <a:extLst>
                    <a:ext uri="{9D8B030D-6E8A-4147-A177-3AD203B41FA5}">
                      <a16:colId xmlns:a16="http://schemas.microsoft.com/office/drawing/2014/main" val="3980405998"/>
                    </a:ext>
                  </a:extLst>
                </a:gridCol>
                <a:gridCol w="288032">
                  <a:extLst>
                    <a:ext uri="{9D8B030D-6E8A-4147-A177-3AD203B41FA5}">
                      <a16:colId xmlns:a16="http://schemas.microsoft.com/office/drawing/2014/main" val="4153874058"/>
                    </a:ext>
                  </a:extLst>
                </a:gridCol>
                <a:gridCol w="1080120">
                  <a:extLst>
                    <a:ext uri="{9D8B030D-6E8A-4147-A177-3AD203B41FA5}">
                      <a16:colId xmlns:a16="http://schemas.microsoft.com/office/drawing/2014/main" val="344493132"/>
                    </a:ext>
                  </a:extLst>
                </a:gridCol>
                <a:gridCol w="360040">
                  <a:extLst>
                    <a:ext uri="{9D8B030D-6E8A-4147-A177-3AD203B41FA5}">
                      <a16:colId xmlns:a16="http://schemas.microsoft.com/office/drawing/2014/main" val="3651349359"/>
                    </a:ext>
                  </a:extLst>
                </a:gridCol>
                <a:gridCol w="1152128">
                  <a:extLst>
                    <a:ext uri="{9D8B030D-6E8A-4147-A177-3AD203B41FA5}">
                      <a16:colId xmlns:a16="http://schemas.microsoft.com/office/drawing/2014/main" val="2118703538"/>
                    </a:ext>
                  </a:extLst>
                </a:gridCol>
                <a:gridCol w="360040">
                  <a:extLst>
                    <a:ext uri="{9D8B030D-6E8A-4147-A177-3AD203B41FA5}">
                      <a16:colId xmlns:a16="http://schemas.microsoft.com/office/drawing/2014/main" val="855857836"/>
                    </a:ext>
                  </a:extLst>
                </a:gridCol>
                <a:gridCol w="1152128">
                  <a:extLst>
                    <a:ext uri="{9D8B030D-6E8A-4147-A177-3AD203B41FA5}">
                      <a16:colId xmlns:a16="http://schemas.microsoft.com/office/drawing/2014/main" val="549190625"/>
                    </a:ext>
                  </a:extLst>
                </a:gridCol>
                <a:gridCol w="1872208">
                  <a:extLst>
                    <a:ext uri="{9D8B030D-6E8A-4147-A177-3AD203B41FA5}">
                      <a16:colId xmlns:a16="http://schemas.microsoft.com/office/drawing/2014/main" val="2964358016"/>
                    </a:ext>
                  </a:extLst>
                </a:gridCol>
              </a:tblGrid>
              <a:tr h="965366">
                <a:tc>
                  <a:txBody>
                    <a:bodyPr/>
                    <a:lstStyle/>
                    <a:p>
                      <a:r>
                        <a:rPr lang="en-VN" sz="2200" dirty="0">
                          <a:latin typeface="Times New Roman" panose="02020603050405020304" pitchFamily="18" charset="0"/>
                          <a:cs typeface="Times New Roman" panose="02020603050405020304" pitchFamily="18" charset="0"/>
                        </a:rPr>
                        <a:t>Tiếng</a:t>
                      </a:r>
                    </a:p>
                    <a:p>
                      <a:r>
                        <a:rPr lang="en-VN" sz="2200" dirty="0">
                          <a:latin typeface="Times New Roman" panose="02020603050405020304" pitchFamily="18" charset="0"/>
                          <a:cs typeface="Times New Roman" panose="02020603050405020304" pitchFamily="18" charset="0"/>
                        </a:rPr>
                        <a:t>Câu</a:t>
                      </a:r>
                    </a:p>
                  </a:txBody>
                  <a:tcPr/>
                </a:tc>
                <a:tc>
                  <a:txBody>
                    <a:bodyPr/>
                    <a:lstStyle/>
                    <a:p>
                      <a:r>
                        <a:rPr lang="en-VN" sz="2200" dirty="0">
                          <a:latin typeface="Times New Roman" panose="02020603050405020304" pitchFamily="18" charset="0"/>
                          <a:cs typeface="Times New Roman" panose="02020603050405020304" pitchFamily="18" charset="0"/>
                        </a:rPr>
                        <a:t>1</a:t>
                      </a:r>
                    </a:p>
                  </a:txBody>
                  <a:tcPr/>
                </a:tc>
                <a:tc>
                  <a:txBody>
                    <a:bodyPr/>
                    <a:lstStyle/>
                    <a:p>
                      <a:r>
                        <a:rPr lang="en-VN" sz="2200" dirty="0">
                          <a:latin typeface="Times New Roman" panose="02020603050405020304" pitchFamily="18" charset="0"/>
                          <a:cs typeface="Times New Roman" panose="02020603050405020304" pitchFamily="18" charset="0"/>
                        </a:rPr>
                        <a:t>2</a:t>
                      </a:r>
                    </a:p>
                  </a:txBody>
                  <a:tcPr/>
                </a:tc>
                <a:tc>
                  <a:txBody>
                    <a:bodyPr/>
                    <a:lstStyle/>
                    <a:p>
                      <a:r>
                        <a:rPr lang="en-VN" sz="2200" dirty="0">
                          <a:latin typeface="Times New Roman" panose="02020603050405020304" pitchFamily="18" charset="0"/>
                          <a:cs typeface="Times New Roman" panose="02020603050405020304" pitchFamily="18" charset="0"/>
                        </a:rPr>
                        <a:t>3</a:t>
                      </a:r>
                    </a:p>
                  </a:txBody>
                  <a:tcPr/>
                </a:tc>
                <a:tc>
                  <a:txBody>
                    <a:bodyPr/>
                    <a:lstStyle/>
                    <a:p>
                      <a:r>
                        <a:rPr lang="en-VN" sz="2200" dirty="0">
                          <a:latin typeface="Times New Roman" panose="02020603050405020304" pitchFamily="18" charset="0"/>
                          <a:cs typeface="Times New Roman" panose="02020603050405020304" pitchFamily="18" charset="0"/>
                        </a:rPr>
                        <a:t>4</a:t>
                      </a:r>
                    </a:p>
                  </a:txBody>
                  <a:tcPr/>
                </a:tc>
                <a:tc>
                  <a:txBody>
                    <a:bodyPr/>
                    <a:lstStyle/>
                    <a:p>
                      <a:r>
                        <a:rPr lang="en-VN" sz="2200" dirty="0">
                          <a:latin typeface="Times New Roman" panose="02020603050405020304" pitchFamily="18" charset="0"/>
                          <a:cs typeface="Times New Roman" panose="02020603050405020304" pitchFamily="18" charset="0"/>
                        </a:rPr>
                        <a:t>5</a:t>
                      </a:r>
                    </a:p>
                  </a:txBody>
                  <a:tcPr/>
                </a:tc>
                <a:tc>
                  <a:txBody>
                    <a:bodyPr/>
                    <a:lstStyle/>
                    <a:p>
                      <a:r>
                        <a:rPr lang="en-VN" sz="2200" dirty="0">
                          <a:latin typeface="Times New Roman" panose="02020603050405020304" pitchFamily="18" charset="0"/>
                          <a:cs typeface="Times New Roman" panose="02020603050405020304" pitchFamily="18" charset="0"/>
                        </a:rPr>
                        <a:t>6</a:t>
                      </a:r>
                    </a:p>
                  </a:txBody>
                  <a:tcPr/>
                </a:tc>
                <a:tc>
                  <a:txBody>
                    <a:bodyPr/>
                    <a:lstStyle/>
                    <a:p>
                      <a:r>
                        <a:rPr lang="en-VN" sz="2200" dirty="0">
                          <a:latin typeface="Times New Roman" panose="02020603050405020304" pitchFamily="18" charset="0"/>
                          <a:cs typeface="Times New Roman" panose="02020603050405020304" pitchFamily="18" charset="0"/>
                        </a:rPr>
                        <a:t>7</a:t>
                      </a:r>
                    </a:p>
                  </a:txBody>
                  <a:tcPr/>
                </a:tc>
                <a:tc>
                  <a:txBody>
                    <a:bodyPr/>
                    <a:lstStyle/>
                    <a:p>
                      <a:r>
                        <a:rPr lang="en-VN" sz="2200" dirty="0">
                          <a:latin typeface="Times New Roman" panose="02020603050405020304" pitchFamily="18" charset="0"/>
                          <a:cs typeface="Times New Roman" panose="02020603050405020304" pitchFamily="18" charset="0"/>
                        </a:rPr>
                        <a:t>8</a:t>
                      </a:r>
                    </a:p>
                  </a:txBody>
                  <a:tcPr/>
                </a:tc>
                <a:tc>
                  <a:txBody>
                    <a:bodyPr/>
                    <a:lstStyle/>
                    <a:p>
                      <a:pPr algn="just"/>
                      <a:r>
                        <a:rPr lang="en-VN" sz="1800" b="0" dirty="0">
                          <a:latin typeface="Times New Roman" panose="02020603050405020304" pitchFamily="18" charset="0"/>
                          <a:cs typeface="Times New Roman" panose="02020603050405020304" pitchFamily="18" charset="0"/>
                        </a:rPr>
                        <a:t>Nhịp thơ/tác dụng của việc ngắt nhịp bất thường</a:t>
                      </a:r>
                    </a:p>
                  </a:txBody>
                  <a:tcPr/>
                </a:tc>
                <a:extLst>
                  <a:ext uri="{0D108BD9-81ED-4DB2-BD59-A6C34878D82A}">
                    <a16:rowId xmlns:a16="http://schemas.microsoft.com/office/drawing/2014/main" val="2525039043"/>
                  </a:ext>
                </a:extLst>
              </a:tr>
              <a:tr h="716996">
                <a:tc>
                  <a:txBody>
                    <a:bodyPr/>
                    <a:lstStyle/>
                    <a:p>
                      <a:pPr algn="ctr"/>
                      <a:r>
                        <a:rPr lang="en-US" sz="2200" dirty="0">
                          <a:latin typeface="Times New Roman" panose="02020603050405020304" pitchFamily="18" charset="0"/>
                          <a:cs typeface="Times New Roman" panose="02020603050405020304" pitchFamily="18" charset="0"/>
                        </a:rPr>
                        <a:t>L</a:t>
                      </a:r>
                      <a:r>
                        <a:rPr lang="en-VN" sz="2200" dirty="0">
                          <a:latin typeface="Times New Roman" panose="02020603050405020304" pitchFamily="18" charset="0"/>
                          <a:cs typeface="Times New Roman" panose="02020603050405020304" pitchFamily="18" charset="0"/>
                        </a:rPr>
                        <a:t>ục </a:t>
                      </a:r>
                    </a:p>
                  </a:txBody>
                  <a:tcPr/>
                </a:tc>
                <a:tc>
                  <a:txBody>
                    <a:bodyPr/>
                    <a:lstStyle/>
                    <a:p>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a:latin typeface="Times New Roman" panose="02020603050405020304" pitchFamily="18" charset="0"/>
                          <a:cs typeface="Times New Roman" panose="02020603050405020304" pitchFamily="18" charset="0"/>
                        </a:rPr>
                        <a:t>T</a:t>
                      </a:r>
                      <a:r>
                        <a:rPr lang="en-VN" sz="2200" dirty="0">
                          <a:latin typeface="Times New Roman" panose="02020603050405020304" pitchFamily="18" charset="0"/>
                          <a:cs typeface="Times New Roman" panose="02020603050405020304" pitchFamily="18" charset="0"/>
                        </a:rPr>
                        <a:t>râu</a:t>
                      </a:r>
                    </a:p>
                    <a:p>
                      <a:pPr algn="ctr"/>
                      <a:r>
                        <a:rPr lang="en-VN" sz="2200" dirty="0">
                          <a:latin typeface="Times New Roman" panose="02020603050405020304" pitchFamily="18" charset="0"/>
                          <a:cs typeface="Times New Roman" panose="02020603050405020304" pitchFamily="18" charset="0"/>
                        </a:rPr>
                        <a:t>(bằng)</a:t>
                      </a: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a:latin typeface="Times New Roman" panose="02020603050405020304" pitchFamily="18" charset="0"/>
                          <a:cs typeface="Times New Roman" panose="02020603050405020304" pitchFamily="18" charset="0"/>
                        </a:rPr>
                        <a:t>L</a:t>
                      </a:r>
                      <a:r>
                        <a:rPr lang="en-VN" sz="2200" dirty="0">
                          <a:latin typeface="Times New Roman" panose="02020603050405020304" pitchFamily="18" charset="0"/>
                          <a:cs typeface="Times New Roman" panose="02020603050405020304" pitchFamily="18" charset="0"/>
                        </a:rPr>
                        <a:t>ửa</a:t>
                      </a:r>
                    </a:p>
                    <a:p>
                      <a:pPr algn="ctr"/>
                      <a:r>
                        <a:rPr lang="en-VN" sz="2200" dirty="0">
                          <a:latin typeface="Times New Roman" panose="02020603050405020304" pitchFamily="18" charset="0"/>
                          <a:cs typeface="Times New Roman" panose="02020603050405020304" pitchFamily="18" charset="0"/>
                        </a:rPr>
                        <a:t>(trắc)</a:t>
                      </a: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err="1">
                          <a:latin typeface="Times New Roman" panose="02020603050405020304" pitchFamily="18" charset="0"/>
                          <a:cs typeface="Times New Roman" panose="02020603050405020304" pitchFamily="18" charset="0"/>
                        </a:rPr>
                        <a:t>Đ</a:t>
                      </a:r>
                      <a:r>
                        <a:rPr lang="en-VN" sz="2200" dirty="0">
                          <a:latin typeface="Times New Roman" panose="02020603050405020304" pitchFamily="18" charset="0"/>
                          <a:cs typeface="Times New Roman" panose="02020603050405020304" pitchFamily="18" charset="0"/>
                        </a:rPr>
                        <a:t>ồng</a:t>
                      </a:r>
                    </a:p>
                    <a:p>
                      <a:pPr algn="ctr"/>
                      <a:r>
                        <a:rPr lang="en-VN" sz="2200" dirty="0">
                          <a:latin typeface="Times New Roman" panose="02020603050405020304" pitchFamily="18" charset="0"/>
                          <a:cs typeface="Times New Roman" panose="02020603050405020304" pitchFamily="18" charset="0"/>
                        </a:rPr>
                        <a:t>(bằng)</a:t>
                      </a: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VN" sz="2200" dirty="0">
                          <a:latin typeface="Times New Roman" panose="02020603050405020304" pitchFamily="18" charset="0"/>
                          <a:cs typeface="Times New Roman" panose="02020603050405020304" pitchFamily="18" charset="0"/>
                        </a:rPr>
                        <a:t>2/2/2</a:t>
                      </a:r>
                    </a:p>
                  </a:txBody>
                  <a:tcPr/>
                </a:tc>
                <a:extLst>
                  <a:ext uri="{0D108BD9-81ED-4DB2-BD59-A6C34878D82A}">
                    <a16:rowId xmlns:a16="http://schemas.microsoft.com/office/drawing/2014/main" val="1382445551"/>
                  </a:ext>
                </a:extLst>
              </a:tr>
              <a:tr h="819092">
                <a:tc>
                  <a:txBody>
                    <a:bodyPr/>
                    <a:lstStyle/>
                    <a:p>
                      <a:pPr algn="ctr"/>
                      <a:r>
                        <a:rPr lang="en-VN" sz="2200" dirty="0">
                          <a:latin typeface="Times New Roman" panose="02020603050405020304" pitchFamily="18" charset="0"/>
                          <a:cs typeface="Times New Roman" panose="02020603050405020304" pitchFamily="18" charset="0"/>
                        </a:rPr>
                        <a:t>bát</a:t>
                      </a:r>
                    </a:p>
                  </a:txBody>
                  <a:tcPr/>
                </a:tc>
                <a:tc>
                  <a:txBody>
                    <a:bodyPr/>
                    <a:lstStyle/>
                    <a:p>
                      <a:endParaRPr lang="en-VN" sz="2200">
                        <a:latin typeface="Times New Roman" panose="02020603050405020304" pitchFamily="18" charset="0"/>
                        <a:cs typeface="Times New Roman" panose="02020603050405020304" pitchFamily="18" charset="0"/>
                      </a:endParaRPr>
                    </a:p>
                  </a:txBody>
                  <a:tcPr/>
                </a:tc>
                <a:tc>
                  <a:txBody>
                    <a:bodyPr/>
                    <a:lstStyle/>
                    <a:p>
                      <a:pPr algn="ctr"/>
                      <a:r>
                        <a:rPr lang="en-US" sz="2200" dirty="0">
                          <a:latin typeface="Times New Roman" panose="02020603050405020304" pitchFamily="18" charset="0"/>
                          <a:cs typeface="Times New Roman" panose="02020603050405020304" pitchFamily="18" charset="0"/>
                        </a:rPr>
                        <a:t>R</a:t>
                      </a:r>
                      <a:r>
                        <a:rPr lang="en-VN" sz="2200" dirty="0">
                          <a:latin typeface="Times New Roman" panose="02020603050405020304" pitchFamily="18" charset="0"/>
                          <a:cs typeface="Times New Roman" panose="02020603050405020304" pitchFamily="18" charset="0"/>
                        </a:rPr>
                        <a:t>ơm</a:t>
                      </a:r>
                    </a:p>
                    <a:p>
                      <a:pPr algn="ctr"/>
                      <a:r>
                        <a:rPr lang="en-VN" sz="2200" dirty="0">
                          <a:latin typeface="Times New Roman" panose="02020603050405020304" pitchFamily="18" charset="0"/>
                          <a:cs typeface="Times New Roman" panose="02020603050405020304" pitchFamily="18" charset="0"/>
                        </a:rPr>
                        <a:t>(bằng)</a:t>
                      </a: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err="1">
                          <a:latin typeface="Times New Roman" panose="02020603050405020304" pitchFamily="18" charset="0"/>
                          <a:cs typeface="Times New Roman" panose="02020603050405020304" pitchFamily="18" charset="0"/>
                        </a:rPr>
                        <a:t>Í</a:t>
                      </a:r>
                      <a:r>
                        <a:rPr lang="en-VN" sz="2200" dirty="0">
                          <a:latin typeface="Times New Roman" panose="02020603050405020304" pitchFamily="18" charset="0"/>
                          <a:cs typeface="Times New Roman" panose="02020603050405020304" pitchFamily="18" charset="0"/>
                        </a:rPr>
                        <a:t>t</a:t>
                      </a:r>
                    </a:p>
                    <a:p>
                      <a:pPr algn="ctr"/>
                      <a:r>
                        <a:rPr lang="en-VN" sz="2200" dirty="0">
                          <a:latin typeface="Times New Roman" panose="02020603050405020304" pitchFamily="18" charset="0"/>
                          <a:cs typeface="Times New Roman" panose="02020603050405020304" pitchFamily="18" charset="0"/>
                        </a:rPr>
                        <a:t>(trắc)</a:t>
                      </a: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err="1">
                          <a:latin typeface="Times New Roman" panose="02020603050405020304" pitchFamily="18" charset="0"/>
                          <a:cs typeface="Times New Roman" panose="02020603050405020304" pitchFamily="18" charset="0"/>
                        </a:rPr>
                        <a:t>Đ</a:t>
                      </a:r>
                      <a:r>
                        <a:rPr lang="en-VN" sz="2200" dirty="0">
                          <a:latin typeface="Times New Roman" panose="02020603050405020304" pitchFamily="18" charset="0"/>
                          <a:cs typeface="Times New Roman" panose="02020603050405020304" pitchFamily="18" charset="0"/>
                        </a:rPr>
                        <a:t>ông</a:t>
                      </a:r>
                    </a:p>
                    <a:p>
                      <a:pPr algn="ctr"/>
                      <a:r>
                        <a:rPr lang="en-VN" sz="2200" dirty="0">
                          <a:latin typeface="Times New Roman" panose="02020603050405020304" pitchFamily="18" charset="0"/>
                          <a:cs typeface="Times New Roman" panose="02020603050405020304" pitchFamily="18" charset="0"/>
                        </a:rPr>
                        <a:t>(bằng)</a:t>
                      </a: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a:latin typeface="Times New Roman" panose="02020603050405020304" pitchFamily="18" charset="0"/>
                          <a:cs typeface="Times New Roman" panose="02020603050405020304" pitchFamily="18" charset="0"/>
                        </a:rPr>
                        <a:t>N</a:t>
                      </a:r>
                      <a:r>
                        <a:rPr lang="en-VN" sz="2200" dirty="0">
                          <a:latin typeface="Times New Roman" panose="02020603050405020304" pitchFamily="18" charset="0"/>
                          <a:cs typeface="Times New Roman" panose="02020603050405020304" pitchFamily="18" charset="0"/>
                        </a:rPr>
                        <a:t>hiều</a:t>
                      </a:r>
                    </a:p>
                    <a:p>
                      <a:pPr algn="ctr"/>
                      <a:r>
                        <a:rPr lang="en-VN" sz="2200" dirty="0">
                          <a:latin typeface="Times New Roman" panose="02020603050405020304" pitchFamily="18" charset="0"/>
                          <a:cs typeface="Times New Roman" panose="02020603050405020304" pitchFamily="18" charset="0"/>
                        </a:rPr>
                        <a:t>(bằng)</a:t>
                      </a:r>
                    </a:p>
                  </a:txBody>
                  <a:tcPr/>
                </a:tc>
                <a:tc>
                  <a:txBody>
                    <a:bodyPr/>
                    <a:lstStyle/>
                    <a:p>
                      <a:pPr algn="ctr"/>
                      <a:r>
                        <a:rPr lang="en-VN" sz="2200" dirty="0">
                          <a:latin typeface="Times New Roman" panose="02020603050405020304" pitchFamily="18" charset="0"/>
                          <a:cs typeface="Times New Roman" panose="02020603050405020304" pitchFamily="18" charset="0"/>
                        </a:rPr>
                        <a:t>4/4</a:t>
                      </a:r>
                    </a:p>
                  </a:txBody>
                  <a:tcPr/>
                </a:tc>
                <a:extLst>
                  <a:ext uri="{0D108BD9-81ED-4DB2-BD59-A6C34878D82A}">
                    <a16:rowId xmlns:a16="http://schemas.microsoft.com/office/drawing/2014/main" val="2819345222"/>
                  </a:ext>
                </a:extLst>
              </a:tr>
              <a:tr h="720080">
                <a:tc>
                  <a:txBody>
                    <a:bodyPr/>
                    <a:lstStyle/>
                    <a:p>
                      <a:pPr algn="ctr"/>
                      <a:r>
                        <a:rPr lang="en-US" sz="2200" dirty="0">
                          <a:latin typeface="Times New Roman" panose="02020603050405020304" pitchFamily="18" charset="0"/>
                          <a:cs typeface="Times New Roman" panose="02020603050405020304" pitchFamily="18" charset="0"/>
                        </a:rPr>
                        <a:t>L</a:t>
                      </a:r>
                      <a:r>
                        <a:rPr lang="en-VN" sz="2200" dirty="0">
                          <a:latin typeface="Times New Roman" panose="02020603050405020304" pitchFamily="18" charset="0"/>
                          <a:cs typeface="Times New Roman" panose="02020603050405020304" pitchFamily="18" charset="0"/>
                        </a:rPr>
                        <a:t>ục</a:t>
                      </a:r>
                    </a:p>
                  </a:txBody>
                  <a:tcPr/>
                </a:tc>
                <a:tc>
                  <a:txBody>
                    <a:bodyPr/>
                    <a:lstStyle/>
                    <a:p>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a:latin typeface="Times New Roman" panose="02020603050405020304" pitchFamily="18" charset="0"/>
                          <a:cs typeface="Times New Roman" panose="02020603050405020304" pitchFamily="18" charset="0"/>
                        </a:rPr>
                        <a:t>M</a:t>
                      </a:r>
                      <a:r>
                        <a:rPr lang="en-VN" sz="2200" dirty="0">
                          <a:latin typeface="Times New Roman" panose="02020603050405020304" pitchFamily="18" charset="0"/>
                          <a:cs typeface="Times New Roman" panose="02020603050405020304" pitchFamily="18" charset="0"/>
                        </a:rPr>
                        <a:t>ê</a:t>
                      </a:r>
                    </a:p>
                    <a:p>
                      <a:pPr algn="ctr"/>
                      <a:r>
                        <a:rPr lang="en-VN" sz="2200" dirty="0">
                          <a:latin typeface="Times New Roman" panose="02020603050405020304" pitchFamily="18" charset="0"/>
                          <a:cs typeface="Times New Roman" panose="02020603050405020304" pitchFamily="18" charset="0"/>
                        </a:rPr>
                        <a:t>(bằng)</a:t>
                      </a: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a:latin typeface="Times New Roman" panose="02020603050405020304" pitchFamily="18" charset="0"/>
                          <a:cs typeface="Times New Roman" panose="02020603050405020304" pitchFamily="18" charset="0"/>
                        </a:rPr>
                        <a:t>M</a:t>
                      </a:r>
                      <a:r>
                        <a:rPr lang="en-VN" sz="2200" dirty="0">
                          <a:latin typeface="Times New Roman" panose="02020603050405020304" pitchFamily="18" charset="0"/>
                          <a:cs typeface="Times New Roman" panose="02020603050405020304" pitchFamily="18" charset="0"/>
                        </a:rPr>
                        <a:t>ột</a:t>
                      </a:r>
                    </a:p>
                    <a:p>
                      <a:pPr algn="ctr"/>
                      <a:r>
                        <a:rPr lang="en-VN" sz="2200" dirty="0">
                          <a:latin typeface="Times New Roman" panose="02020603050405020304" pitchFamily="18" charset="0"/>
                          <a:cs typeface="Times New Roman" panose="02020603050405020304" pitchFamily="18" charset="0"/>
                        </a:rPr>
                        <a:t>(trắc)</a:t>
                      </a: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a:latin typeface="Times New Roman" panose="02020603050405020304" pitchFamily="18" charset="0"/>
                          <a:cs typeface="Times New Roman" panose="02020603050405020304" pitchFamily="18" charset="0"/>
                        </a:rPr>
                        <a:t>D</a:t>
                      </a:r>
                      <a:r>
                        <a:rPr lang="en-VN" sz="2200" dirty="0">
                          <a:latin typeface="Times New Roman" panose="02020603050405020304" pitchFamily="18" charset="0"/>
                          <a:cs typeface="Times New Roman" panose="02020603050405020304" pitchFamily="18" charset="0"/>
                        </a:rPr>
                        <a:t>iều</a:t>
                      </a:r>
                    </a:p>
                    <a:p>
                      <a:pPr algn="ctr"/>
                      <a:r>
                        <a:rPr lang="en-VN" sz="2200" dirty="0">
                          <a:latin typeface="Times New Roman" panose="02020603050405020304" pitchFamily="18" charset="0"/>
                          <a:cs typeface="Times New Roman" panose="02020603050405020304" pitchFamily="18" charset="0"/>
                        </a:rPr>
                        <a:t>(bằng)</a:t>
                      </a: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VN" sz="2200" dirty="0">
                          <a:latin typeface="Times New Roman" panose="02020603050405020304" pitchFamily="18" charset="0"/>
                          <a:cs typeface="Times New Roman" panose="02020603050405020304" pitchFamily="18" charset="0"/>
                        </a:rPr>
                        <a:t>2/2/2</a:t>
                      </a:r>
                    </a:p>
                  </a:txBody>
                  <a:tcPr/>
                </a:tc>
                <a:extLst>
                  <a:ext uri="{0D108BD9-81ED-4DB2-BD59-A6C34878D82A}">
                    <a16:rowId xmlns:a16="http://schemas.microsoft.com/office/drawing/2014/main" val="2761243068"/>
                  </a:ext>
                </a:extLst>
              </a:tr>
              <a:tr h="1025343">
                <a:tc>
                  <a:txBody>
                    <a:bodyPr/>
                    <a:lstStyle/>
                    <a:p>
                      <a:pPr algn="ctr"/>
                      <a:r>
                        <a:rPr lang="en-VN" sz="2200" dirty="0">
                          <a:latin typeface="Times New Roman" panose="02020603050405020304" pitchFamily="18" charset="0"/>
                          <a:cs typeface="Times New Roman" panose="02020603050405020304" pitchFamily="18" charset="0"/>
                        </a:rPr>
                        <a:t>bát</a:t>
                      </a:r>
                    </a:p>
                  </a:txBody>
                  <a:tcPr/>
                </a:tc>
                <a:tc>
                  <a:txBody>
                    <a:bodyPr/>
                    <a:lstStyle/>
                    <a:p>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a:latin typeface="Times New Roman" panose="02020603050405020304" pitchFamily="18" charset="0"/>
                          <a:cs typeface="Times New Roman" panose="02020603050405020304" pitchFamily="18" charset="0"/>
                        </a:rPr>
                        <a:t>K</a:t>
                      </a:r>
                      <a:r>
                        <a:rPr lang="en-VN" sz="2200" dirty="0">
                          <a:latin typeface="Times New Roman" panose="02020603050405020304" pitchFamily="18" charset="0"/>
                          <a:cs typeface="Times New Roman" panose="02020603050405020304" pitchFamily="18" charset="0"/>
                        </a:rPr>
                        <a:t>hoai</a:t>
                      </a:r>
                    </a:p>
                    <a:p>
                      <a:pPr algn="ctr"/>
                      <a:r>
                        <a:rPr lang="en-VN" sz="2200" dirty="0">
                          <a:latin typeface="Times New Roman" panose="02020603050405020304" pitchFamily="18" charset="0"/>
                          <a:cs typeface="Times New Roman" panose="02020603050405020304" pitchFamily="18" charset="0"/>
                        </a:rPr>
                        <a:t>(bằng)</a:t>
                      </a: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err="1">
                          <a:latin typeface="Times New Roman" panose="02020603050405020304" pitchFamily="18" charset="0"/>
                          <a:cs typeface="Times New Roman" panose="02020603050405020304" pitchFamily="18" charset="0"/>
                        </a:rPr>
                        <a:t>Đ</a:t>
                      </a:r>
                      <a:r>
                        <a:rPr lang="en-VN" sz="2200" dirty="0">
                          <a:latin typeface="Times New Roman" panose="02020603050405020304" pitchFamily="18" charset="0"/>
                          <a:cs typeface="Times New Roman" panose="02020603050405020304" pitchFamily="18" charset="0"/>
                        </a:rPr>
                        <a:t>ể</a:t>
                      </a:r>
                    </a:p>
                    <a:p>
                      <a:pPr algn="ctr"/>
                      <a:r>
                        <a:rPr lang="en-VN" sz="2200" dirty="0">
                          <a:latin typeface="Times New Roman" panose="02020603050405020304" pitchFamily="18" charset="0"/>
                          <a:cs typeface="Times New Roman" panose="02020603050405020304" pitchFamily="18" charset="0"/>
                        </a:rPr>
                        <a:t>(trắc)</a:t>
                      </a: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a:latin typeface="Times New Roman" panose="02020603050405020304" pitchFamily="18" charset="0"/>
                          <a:cs typeface="Times New Roman" panose="02020603050405020304" pitchFamily="18" charset="0"/>
                        </a:rPr>
                        <a:t>C</a:t>
                      </a:r>
                      <a:r>
                        <a:rPr lang="en-VN" sz="2200" dirty="0">
                          <a:latin typeface="Times New Roman" panose="02020603050405020304" pitchFamily="18" charset="0"/>
                          <a:cs typeface="Times New Roman" panose="02020603050405020304" pitchFamily="18" charset="0"/>
                        </a:rPr>
                        <a:t>hiều</a:t>
                      </a:r>
                    </a:p>
                    <a:p>
                      <a:pPr algn="ctr"/>
                      <a:r>
                        <a:rPr lang="en-VN" sz="2200" dirty="0">
                          <a:latin typeface="Times New Roman" panose="02020603050405020304" pitchFamily="18" charset="0"/>
                          <a:cs typeface="Times New Roman" panose="02020603050405020304" pitchFamily="18" charset="0"/>
                        </a:rPr>
                        <a:t>(bằng)</a:t>
                      </a:r>
                    </a:p>
                  </a:txBody>
                  <a:tcPr/>
                </a:tc>
                <a:tc>
                  <a:txBody>
                    <a:bodyPr/>
                    <a:lstStyle/>
                    <a:p>
                      <a:pPr algn="ctr"/>
                      <a:endParaRPr lang="en-VN"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a:latin typeface="Times New Roman" panose="02020603050405020304" pitchFamily="18" charset="0"/>
                          <a:cs typeface="Times New Roman" panose="02020603050405020304" pitchFamily="18" charset="0"/>
                        </a:rPr>
                        <a:t>T</a:t>
                      </a:r>
                      <a:r>
                        <a:rPr lang="en-VN" sz="2200" dirty="0">
                          <a:latin typeface="Times New Roman" panose="02020603050405020304" pitchFamily="18" charset="0"/>
                          <a:cs typeface="Times New Roman" panose="02020603050405020304" pitchFamily="18" charset="0"/>
                        </a:rPr>
                        <a:t>ro</a:t>
                      </a:r>
                    </a:p>
                    <a:p>
                      <a:pPr algn="ctr"/>
                      <a:r>
                        <a:rPr lang="en-VN" sz="2200" dirty="0">
                          <a:latin typeface="Times New Roman" panose="02020603050405020304" pitchFamily="18" charset="0"/>
                          <a:cs typeface="Times New Roman" panose="02020603050405020304" pitchFamily="18" charset="0"/>
                        </a:rPr>
                        <a:t>(bằng)</a:t>
                      </a:r>
                    </a:p>
                  </a:txBody>
                  <a:tcPr/>
                </a:tc>
                <a:tc>
                  <a:txBody>
                    <a:bodyPr/>
                    <a:lstStyle/>
                    <a:p>
                      <a:pPr algn="ctr"/>
                      <a:r>
                        <a:rPr lang="en-VN" sz="2200" dirty="0">
                          <a:latin typeface="Times New Roman" panose="02020603050405020304" pitchFamily="18" charset="0"/>
                          <a:cs typeface="Times New Roman" panose="02020603050405020304" pitchFamily="18" charset="0"/>
                        </a:rPr>
                        <a:t>3/3/2</a:t>
                      </a:r>
                    </a:p>
                    <a:p>
                      <a:pPr algn="ctr"/>
                      <a:r>
                        <a:rPr lang="en-US" sz="1600" dirty="0">
                          <a:latin typeface="Times New Roman" panose="02020603050405020304" pitchFamily="18" charset="0"/>
                          <a:cs typeface="Times New Roman" panose="02020603050405020304" pitchFamily="18" charset="0"/>
                        </a:rPr>
                        <a:t>G</a:t>
                      </a:r>
                      <a:r>
                        <a:rPr lang="en-VN" sz="1600" dirty="0">
                          <a:latin typeface="Times New Roman" panose="02020603050405020304" pitchFamily="18" charset="0"/>
                          <a:cs typeface="Times New Roman" panose="02020603050405020304" pitchFamily="18" charset="0"/>
                        </a:rPr>
                        <a:t>óp phần diễn tả cảm xúc bâng khuâng của nhà thơ khi khoảng khắc hoàng hôn đang đến</a:t>
                      </a:r>
                    </a:p>
                  </a:txBody>
                  <a:tcPr/>
                </a:tc>
                <a:extLst>
                  <a:ext uri="{0D108BD9-81ED-4DB2-BD59-A6C34878D82A}">
                    <a16:rowId xmlns:a16="http://schemas.microsoft.com/office/drawing/2014/main" val="1267662995"/>
                  </a:ext>
                </a:extLst>
              </a:tr>
            </a:tbl>
          </a:graphicData>
        </a:graphic>
      </p:graphicFrame>
    </p:spTree>
    <p:extLst>
      <p:ext uri="{BB962C8B-B14F-4D97-AF65-F5344CB8AC3E}">
        <p14:creationId xmlns:p14="http://schemas.microsoft.com/office/powerpoint/2010/main" val="3012965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1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传网\PPT\同学录PPT\11\藤.png"/>
          <p:cNvPicPr>
            <a:picLocks noChangeAspect="1" noChangeArrowheads="1"/>
          </p:cNvPicPr>
          <p:nvPr/>
        </p:nvPicPr>
        <p:blipFill rotWithShape="1">
          <a:blip r:embed="rId3">
            <a:extLst>
              <a:ext uri="{28A0092B-C50C-407E-A947-70E740481C1C}">
                <a14:useLocalDpi xmlns:a14="http://schemas.microsoft.com/office/drawing/2010/main" val="0"/>
              </a:ext>
            </a:extLst>
          </a:blip>
          <a:srcRect l="10677" t="6694" r="37768" b="25636"/>
          <a:stretch/>
        </p:blipFill>
        <p:spPr bwMode="auto">
          <a:xfrm>
            <a:off x="-396552" y="-452586"/>
            <a:ext cx="2980134" cy="293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传网\PPT\同学录PPT\12\花朵.png"/>
          <p:cNvPicPr>
            <a:picLocks noChangeAspect="1" noChangeArrowheads="1"/>
          </p:cNvPicPr>
          <p:nvPr/>
        </p:nvPicPr>
        <p:blipFill rotWithShape="1">
          <a:blip r:embed="rId4">
            <a:extLst>
              <a:ext uri="{28A0092B-C50C-407E-A947-70E740481C1C}">
                <a14:useLocalDpi xmlns:a14="http://schemas.microsoft.com/office/drawing/2010/main" val="0"/>
              </a:ext>
            </a:extLst>
          </a:blip>
          <a:srcRect l="5105" t="78905" b="5556"/>
          <a:stretch/>
        </p:blipFill>
        <p:spPr bwMode="auto">
          <a:xfrm>
            <a:off x="-152400" y="4305300"/>
            <a:ext cx="9893689" cy="12150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2">
            <a:extLst>
              <a:ext uri="{FF2B5EF4-FFF2-40B4-BE49-F238E27FC236}">
                <a16:creationId xmlns:a16="http://schemas.microsoft.com/office/drawing/2014/main" id="{457709DA-8F1D-5C4F-891E-B72CA22B2471}"/>
              </a:ext>
            </a:extLst>
          </p:cNvPr>
          <p:cNvGraphicFramePr>
            <a:graphicFrameLocks noGrp="1"/>
          </p:cNvGraphicFramePr>
          <p:nvPr>
            <p:extLst>
              <p:ext uri="{D42A27DB-BD31-4B8C-83A1-F6EECF244321}">
                <p14:modId xmlns:p14="http://schemas.microsoft.com/office/powerpoint/2010/main" val="2769960510"/>
              </p:ext>
            </p:extLst>
          </p:nvPr>
        </p:nvGraphicFramePr>
        <p:xfrm>
          <a:off x="179511" y="356878"/>
          <a:ext cx="8784978" cy="4630634"/>
        </p:xfrm>
        <a:graphic>
          <a:graphicData uri="http://schemas.openxmlformats.org/drawingml/2006/table">
            <a:tbl>
              <a:tblPr firstRow="1" bandRow="1">
                <a:tableStyleId>{9DCAF9ED-07DC-4A11-8D7F-57B35C25682E}</a:tableStyleId>
              </a:tblPr>
              <a:tblGrid>
                <a:gridCol w="1464163">
                  <a:extLst>
                    <a:ext uri="{9D8B030D-6E8A-4147-A177-3AD203B41FA5}">
                      <a16:colId xmlns:a16="http://schemas.microsoft.com/office/drawing/2014/main" val="4287693782"/>
                    </a:ext>
                  </a:extLst>
                </a:gridCol>
                <a:gridCol w="1464163">
                  <a:extLst>
                    <a:ext uri="{9D8B030D-6E8A-4147-A177-3AD203B41FA5}">
                      <a16:colId xmlns:a16="http://schemas.microsoft.com/office/drawing/2014/main" val="3384228442"/>
                    </a:ext>
                  </a:extLst>
                </a:gridCol>
                <a:gridCol w="1464163">
                  <a:extLst>
                    <a:ext uri="{9D8B030D-6E8A-4147-A177-3AD203B41FA5}">
                      <a16:colId xmlns:a16="http://schemas.microsoft.com/office/drawing/2014/main" val="1189502991"/>
                    </a:ext>
                  </a:extLst>
                </a:gridCol>
                <a:gridCol w="1464163">
                  <a:extLst>
                    <a:ext uri="{9D8B030D-6E8A-4147-A177-3AD203B41FA5}">
                      <a16:colId xmlns:a16="http://schemas.microsoft.com/office/drawing/2014/main" val="3927037526"/>
                    </a:ext>
                  </a:extLst>
                </a:gridCol>
                <a:gridCol w="1464163">
                  <a:extLst>
                    <a:ext uri="{9D8B030D-6E8A-4147-A177-3AD203B41FA5}">
                      <a16:colId xmlns:a16="http://schemas.microsoft.com/office/drawing/2014/main" val="3452525212"/>
                    </a:ext>
                  </a:extLst>
                </a:gridCol>
                <a:gridCol w="1464163">
                  <a:extLst>
                    <a:ext uri="{9D8B030D-6E8A-4147-A177-3AD203B41FA5}">
                      <a16:colId xmlns:a16="http://schemas.microsoft.com/office/drawing/2014/main" val="3850870683"/>
                    </a:ext>
                  </a:extLst>
                </a:gridCol>
              </a:tblGrid>
              <a:tr h="1416157">
                <a:tc gridSpan="2">
                  <a:txBody>
                    <a:bodyPr/>
                    <a:lstStyle/>
                    <a:p>
                      <a:pPr algn="ctr"/>
                      <a:r>
                        <a:rPr lang="en-VN" sz="2500" dirty="0">
                          <a:latin typeface="Times New Roman" panose="02020603050405020304" pitchFamily="18" charset="0"/>
                          <a:cs typeface="Times New Roman" panose="02020603050405020304" pitchFamily="18" charset="0"/>
                        </a:rPr>
                        <a:t>Cảnh sắc thiên nhiên</a:t>
                      </a: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hMerge="1">
                  <a:txBody>
                    <a:bodyPr/>
                    <a:lstStyle/>
                    <a:p>
                      <a:endParaRPr lang="en-VN" dirty="0"/>
                    </a:p>
                  </a:txBody>
                  <a:tcPr/>
                </a:tc>
                <a:tc gridSpan="2">
                  <a:txBody>
                    <a:bodyPr/>
                    <a:lstStyle/>
                    <a:p>
                      <a:pPr algn="ctr"/>
                      <a:r>
                        <a:rPr lang="en-VN" sz="2500" dirty="0">
                          <a:latin typeface="Times New Roman" panose="02020603050405020304" pitchFamily="18" charset="0"/>
                          <a:cs typeface="Times New Roman" panose="02020603050405020304" pitchFamily="18" charset="0"/>
                        </a:rPr>
                        <a:t>Cảm xúc của tác giả</a:t>
                      </a: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hMerge="1">
                  <a:txBody>
                    <a:bodyPr/>
                    <a:lstStyle/>
                    <a:p>
                      <a:endParaRPr lang="en-VN" dirty="0"/>
                    </a:p>
                  </a:txBody>
                  <a:tcPr/>
                </a:tc>
                <a:tc>
                  <a:txBody>
                    <a:bodyPr/>
                    <a:lstStyle/>
                    <a:p>
                      <a:pPr algn="ctr"/>
                      <a:r>
                        <a:rPr lang="en-VN" sz="2500" dirty="0">
                          <a:latin typeface="Times New Roman" panose="02020603050405020304" pitchFamily="18" charset="0"/>
                          <a:cs typeface="Times New Roman" panose="02020603050405020304" pitchFamily="18" charset="0"/>
                        </a:rPr>
                        <a:t>Nét độc đáo của bài thơ</a:t>
                      </a: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pPr algn="ctr"/>
                      <a:r>
                        <a:rPr lang="en-VN" sz="2500" dirty="0">
                          <a:latin typeface="Times New Roman" panose="02020603050405020304" pitchFamily="18" charset="0"/>
                          <a:cs typeface="Times New Roman" panose="02020603050405020304" pitchFamily="18" charset="0"/>
                        </a:rPr>
                        <a:t>Cách làm thơ lục bát</a:t>
                      </a: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2448022800"/>
                  </a:ext>
                </a:extLst>
              </a:tr>
              <a:tr h="1416157">
                <a:tc>
                  <a:txBody>
                    <a:bodyPr/>
                    <a:lstStyle/>
                    <a:p>
                      <a:pPr algn="ctr"/>
                      <a:r>
                        <a:rPr lang="en-VN" sz="2500" dirty="0">
                          <a:latin typeface="Times New Roman" panose="02020603050405020304" pitchFamily="18" charset="0"/>
                          <a:cs typeface="Times New Roman" panose="02020603050405020304" pitchFamily="18" charset="0"/>
                        </a:rPr>
                        <a:t>Cách miêu tả</a:t>
                      </a: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pPr algn="ctr"/>
                      <a:r>
                        <a:rPr lang="en-VN" sz="2500" dirty="0">
                          <a:latin typeface="Times New Roman" panose="02020603050405020304" pitchFamily="18" charset="0"/>
                          <a:cs typeface="Times New Roman" panose="02020603050405020304" pitchFamily="18" charset="0"/>
                        </a:rPr>
                        <a:t>Chi tiết tiêu biểu</a:t>
                      </a: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pPr algn="ctr"/>
                      <a:r>
                        <a:rPr lang="en-VN" sz="2500" dirty="0">
                          <a:latin typeface="Times New Roman" panose="02020603050405020304" pitchFamily="18" charset="0"/>
                          <a:cs typeface="Times New Roman" panose="02020603050405020304" pitchFamily="18" charset="0"/>
                        </a:rPr>
                        <a:t>Cách thể hiện</a:t>
                      </a: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pPr algn="ctr"/>
                      <a:r>
                        <a:rPr lang="en-US" sz="2500" dirty="0">
                          <a:latin typeface="Times New Roman" panose="02020603050405020304" pitchFamily="18" charset="0"/>
                          <a:cs typeface="Times New Roman" panose="02020603050405020304" pitchFamily="18" charset="0"/>
                        </a:rPr>
                        <a:t>H</a:t>
                      </a:r>
                      <a:r>
                        <a:rPr lang="en-VN" sz="2500" dirty="0">
                          <a:latin typeface="Times New Roman" panose="02020603050405020304" pitchFamily="18" charset="0"/>
                          <a:cs typeface="Times New Roman" panose="02020603050405020304" pitchFamily="18" charset="0"/>
                        </a:rPr>
                        <a:t>ình ảnh thể hiện cảm xúc</a:t>
                      </a: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pPr algn="ctr"/>
                      <a:endParaRPr lang="en-VN" sz="2500" dirty="0">
                        <a:latin typeface="Times New Roman" panose="02020603050405020304" pitchFamily="18" charset="0"/>
                        <a:cs typeface="Times New Roman" panose="02020603050405020304" pitchFamily="18" charset="0"/>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pPr algn="ctr"/>
                      <a:endParaRPr lang="en-VN" sz="2500" dirty="0">
                        <a:latin typeface="Times New Roman" panose="02020603050405020304" pitchFamily="18" charset="0"/>
                        <a:cs typeface="Times New Roman" panose="02020603050405020304" pitchFamily="18" charset="0"/>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1492110"/>
                  </a:ext>
                </a:extLst>
              </a:tr>
              <a:tr h="1416157">
                <a:tc>
                  <a:txBody>
                    <a:bodyPr/>
                    <a:lstStyle/>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pPr algn="ctr"/>
                      <a:endParaRPr lang="en-VN" sz="2800">
                        <a:latin typeface="Times New Roman" panose="02020603050405020304" pitchFamily="18" charset="0"/>
                        <a:cs typeface="Times New Roman" panose="02020603050405020304" pitchFamily="18" charset="0"/>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pPr algn="ctr"/>
                      <a:endParaRPr lang="en-VN" sz="2800">
                        <a:latin typeface="Times New Roman" panose="02020603050405020304" pitchFamily="18" charset="0"/>
                        <a:cs typeface="Times New Roman" panose="02020603050405020304" pitchFamily="18" charset="0"/>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pPr algn="ctr"/>
                      <a:endParaRPr lang="en-VN" sz="2800">
                        <a:latin typeface="Times New Roman" panose="02020603050405020304" pitchFamily="18" charset="0"/>
                        <a:cs typeface="Times New Roman" panose="02020603050405020304" pitchFamily="18" charset="0"/>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pPr algn="ctr"/>
                      <a:endParaRPr lang="en-VN" sz="2800">
                        <a:latin typeface="Times New Roman" panose="02020603050405020304" pitchFamily="18" charset="0"/>
                        <a:cs typeface="Times New Roman" panose="02020603050405020304" pitchFamily="18" charset="0"/>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2242342075"/>
                  </a:ext>
                </a:extLst>
              </a:tr>
            </a:tbl>
          </a:graphicData>
        </a:graphic>
      </p:graphicFrame>
    </p:spTree>
    <p:extLst>
      <p:ext uri="{BB962C8B-B14F-4D97-AF65-F5344CB8AC3E}">
        <p14:creationId xmlns:p14="http://schemas.microsoft.com/office/powerpoint/2010/main" val="390715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1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传网\PPT\同学录PPT\11\藤.png"/>
          <p:cNvPicPr>
            <a:picLocks noChangeAspect="1" noChangeArrowheads="1"/>
          </p:cNvPicPr>
          <p:nvPr/>
        </p:nvPicPr>
        <p:blipFill rotWithShape="1">
          <a:blip r:embed="rId3">
            <a:extLst>
              <a:ext uri="{28A0092B-C50C-407E-A947-70E740481C1C}">
                <a14:useLocalDpi xmlns:a14="http://schemas.microsoft.com/office/drawing/2010/main" val="0"/>
              </a:ext>
            </a:extLst>
          </a:blip>
          <a:srcRect l="10677" t="6694" r="37768" b="25636"/>
          <a:stretch/>
        </p:blipFill>
        <p:spPr bwMode="auto">
          <a:xfrm>
            <a:off x="-396552" y="-452586"/>
            <a:ext cx="2980134" cy="293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传网\PPT\同学录PPT\12\花朵.png"/>
          <p:cNvPicPr>
            <a:picLocks noChangeAspect="1" noChangeArrowheads="1"/>
          </p:cNvPicPr>
          <p:nvPr/>
        </p:nvPicPr>
        <p:blipFill rotWithShape="1">
          <a:blip r:embed="rId4">
            <a:extLst>
              <a:ext uri="{28A0092B-C50C-407E-A947-70E740481C1C}">
                <a14:useLocalDpi xmlns:a14="http://schemas.microsoft.com/office/drawing/2010/main" val="0"/>
              </a:ext>
            </a:extLst>
          </a:blip>
          <a:srcRect l="5105" t="78905" b="5556"/>
          <a:stretch/>
        </p:blipFill>
        <p:spPr bwMode="auto">
          <a:xfrm>
            <a:off x="-152400" y="4305300"/>
            <a:ext cx="9893689" cy="12150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A0E74E9E-3F1C-264C-9A6F-64C0428B7E88}"/>
              </a:ext>
            </a:extLst>
          </p:cNvPr>
          <p:cNvGraphicFramePr>
            <a:graphicFrameLocks noGrp="1"/>
          </p:cNvGraphicFramePr>
          <p:nvPr>
            <p:extLst>
              <p:ext uri="{D42A27DB-BD31-4B8C-83A1-F6EECF244321}">
                <p14:modId xmlns:p14="http://schemas.microsoft.com/office/powerpoint/2010/main" val="534473662"/>
              </p:ext>
            </p:extLst>
          </p:nvPr>
        </p:nvGraphicFramePr>
        <p:xfrm>
          <a:off x="127594" y="170268"/>
          <a:ext cx="8888811" cy="4802964"/>
        </p:xfrm>
        <a:graphic>
          <a:graphicData uri="http://schemas.openxmlformats.org/drawingml/2006/table">
            <a:tbl>
              <a:tblPr firstRow="1" firstCol="1" bandRow="1">
                <a:tableStyleId>{5C22544A-7EE6-4342-B048-85BDC9FD1C3A}</a:tableStyleId>
              </a:tblPr>
              <a:tblGrid>
                <a:gridCol w="1480811">
                  <a:extLst>
                    <a:ext uri="{9D8B030D-6E8A-4147-A177-3AD203B41FA5}">
                      <a16:colId xmlns:a16="http://schemas.microsoft.com/office/drawing/2014/main" val="1003032695"/>
                    </a:ext>
                  </a:extLst>
                </a:gridCol>
                <a:gridCol w="1056878">
                  <a:extLst>
                    <a:ext uri="{9D8B030D-6E8A-4147-A177-3AD203B41FA5}">
                      <a16:colId xmlns:a16="http://schemas.microsoft.com/office/drawing/2014/main" val="1299464195"/>
                    </a:ext>
                  </a:extLst>
                </a:gridCol>
                <a:gridCol w="1123918">
                  <a:extLst>
                    <a:ext uri="{9D8B030D-6E8A-4147-A177-3AD203B41FA5}">
                      <a16:colId xmlns:a16="http://schemas.microsoft.com/office/drawing/2014/main" val="4143103065"/>
                    </a:ext>
                  </a:extLst>
                </a:gridCol>
                <a:gridCol w="1397010">
                  <a:extLst>
                    <a:ext uri="{9D8B030D-6E8A-4147-A177-3AD203B41FA5}">
                      <a16:colId xmlns:a16="http://schemas.microsoft.com/office/drawing/2014/main" val="2244006543"/>
                    </a:ext>
                  </a:extLst>
                </a:gridCol>
                <a:gridCol w="1671088">
                  <a:extLst>
                    <a:ext uri="{9D8B030D-6E8A-4147-A177-3AD203B41FA5}">
                      <a16:colId xmlns:a16="http://schemas.microsoft.com/office/drawing/2014/main" val="3381628424"/>
                    </a:ext>
                  </a:extLst>
                </a:gridCol>
                <a:gridCol w="2159106">
                  <a:extLst>
                    <a:ext uri="{9D8B030D-6E8A-4147-A177-3AD203B41FA5}">
                      <a16:colId xmlns:a16="http://schemas.microsoft.com/office/drawing/2014/main" val="956647735"/>
                    </a:ext>
                  </a:extLst>
                </a:gridCol>
              </a:tblGrid>
              <a:tr h="285671">
                <a:tc gridSpan="2">
                  <a:txBody>
                    <a:bodyPr/>
                    <a:lstStyle/>
                    <a:p>
                      <a:pPr algn="just">
                        <a:lnSpc>
                          <a:spcPct val="150000"/>
                        </a:lnSpc>
                      </a:pPr>
                      <a:r>
                        <a:rPr lang="en-US" sz="1500" b="1" kern="100" dirty="0" err="1">
                          <a:solidFill>
                            <a:schemeClr val="tx1"/>
                          </a:solidFill>
                          <a:effectLst/>
                          <a:latin typeface="Times New Roman" panose="02020603050405020304" pitchFamily="18" charset="0"/>
                          <a:cs typeface="Times New Roman" panose="02020603050405020304" pitchFamily="18" charset="0"/>
                        </a:rPr>
                        <a:t>Cảnh</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sắc</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thiên</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nhiên</a:t>
                      </a:r>
                      <a:endParaRPr lang="en-VN" sz="1500" b="1"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tc hMerge="1">
                  <a:txBody>
                    <a:bodyPr/>
                    <a:lstStyle/>
                    <a:p>
                      <a:endParaRPr lang="en-VN"/>
                    </a:p>
                  </a:txBody>
                  <a:tcPr/>
                </a:tc>
                <a:tc gridSpan="2">
                  <a:txBody>
                    <a:bodyPr/>
                    <a:lstStyle/>
                    <a:p>
                      <a:pPr algn="just">
                        <a:lnSpc>
                          <a:spcPct val="150000"/>
                        </a:lnSpc>
                      </a:pPr>
                      <a:r>
                        <a:rPr lang="en-US" sz="1500" b="1" kern="100">
                          <a:solidFill>
                            <a:schemeClr val="tx1"/>
                          </a:solidFill>
                          <a:effectLst/>
                          <a:latin typeface="Times New Roman" panose="02020603050405020304" pitchFamily="18" charset="0"/>
                          <a:cs typeface="Times New Roman" panose="02020603050405020304" pitchFamily="18" charset="0"/>
                        </a:rPr>
                        <a:t>Cảm xúc của tác giả</a:t>
                      </a:r>
                      <a:endParaRPr lang="en-VN" sz="1500" b="1" kern="1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tc hMerge="1">
                  <a:txBody>
                    <a:bodyPr/>
                    <a:lstStyle/>
                    <a:p>
                      <a:endParaRPr lang="en-VN"/>
                    </a:p>
                  </a:txBody>
                  <a:tcPr/>
                </a:tc>
                <a:tc rowSpan="2">
                  <a:txBody>
                    <a:bodyPr/>
                    <a:lstStyle/>
                    <a:p>
                      <a:pPr algn="ctr">
                        <a:lnSpc>
                          <a:spcPct val="150000"/>
                        </a:lnSpc>
                      </a:pPr>
                      <a:r>
                        <a:rPr lang="en-US" sz="1500" b="1" kern="100" dirty="0" err="1">
                          <a:solidFill>
                            <a:schemeClr val="tx1"/>
                          </a:solidFill>
                          <a:effectLst/>
                          <a:latin typeface="Times New Roman" panose="02020603050405020304" pitchFamily="18" charset="0"/>
                          <a:cs typeface="Times New Roman" panose="02020603050405020304" pitchFamily="18" charset="0"/>
                        </a:rPr>
                        <a:t>Nét</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độc</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đáo</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của</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bài</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thơ</a:t>
                      </a:r>
                      <a:endParaRPr lang="en-VN" sz="1500" b="1"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tc rowSpan="2">
                  <a:txBody>
                    <a:bodyPr/>
                    <a:lstStyle/>
                    <a:p>
                      <a:pPr algn="ctr">
                        <a:lnSpc>
                          <a:spcPct val="150000"/>
                        </a:lnSpc>
                      </a:pPr>
                      <a:r>
                        <a:rPr lang="en-US" sz="1500" b="1" kern="100" dirty="0" err="1">
                          <a:solidFill>
                            <a:schemeClr val="tx1"/>
                          </a:solidFill>
                          <a:effectLst/>
                          <a:latin typeface="Times New Roman" panose="02020603050405020304" pitchFamily="18" charset="0"/>
                          <a:cs typeface="Times New Roman" panose="02020603050405020304" pitchFamily="18" charset="0"/>
                        </a:rPr>
                        <a:t>Cách</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làm</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thơ</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lục</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bát</a:t>
                      </a:r>
                      <a:endParaRPr lang="en-VN" sz="1500" b="1"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320614038"/>
                  </a:ext>
                </a:extLst>
              </a:tr>
              <a:tr h="610297">
                <a:tc>
                  <a:txBody>
                    <a:bodyPr/>
                    <a:lstStyle/>
                    <a:p>
                      <a:pPr algn="just">
                        <a:lnSpc>
                          <a:spcPct val="150000"/>
                        </a:lnSpc>
                      </a:pPr>
                      <a:r>
                        <a:rPr lang="en-US" sz="1500" b="1" kern="100" dirty="0" err="1">
                          <a:solidFill>
                            <a:schemeClr val="tx1"/>
                          </a:solidFill>
                          <a:effectLst/>
                          <a:latin typeface="Times New Roman" panose="02020603050405020304" pitchFamily="18" charset="0"/>
                          <a:cs typeface="Times New Roman" panose="02020603050405020304" pitchFamily="18" charset="0"/>
                        </a:rPr>
                        <a:t>Cách</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miêu</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tả</a:t>
                      </a:r>
                      <a:endParaRPr lang="en-VN" sz="1500" b="1"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tc>
                  <a:txBody>
                    <a:bodyPr/>
                    <a:lstStyle/>
                    <a:p>
                      <a:pPr algn="just">
                        <a:lnSpc>
                          <a:spcPct val="150000"/>
                        </a:lnSpc>
                      </a:pPr>
                      <a:r>
                        <a:rPr lang="en-US" sz="1500" b="1" kern="100" dirty="0" err="1">
                          <a:solidFill>
                            <a:schemeClr val="tx1"/>
                          </a:solidFill>
                          <a:effectLst/>
                          <a:latin typeface="Times New Roman" panose="02020603050405020304" pitchFamily="18" charset="0"/>
                          <a:cs typeface="Times New Roman" panose="02020603050405020304" pitchFamily="18" charset="0"/>
                        </a:rPr>
                        <a:t>Tác</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dụng</a:t>
                      </a:r>
                      <a:endParaRPr lang="en-VN" sz="1500" b="1"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tc>
                  <a:txBody>
                    <a:bodyPr/>
                    <a:lstStyle/>
                    <a:p>
                      <a:pPr algn="just">
                        <a:lnSpc>
                          <a:spcPct val="150000"/>
                        </a:lnSpc>
                      </a:pPr>
                      <a:r>
                        <a:rPr lang="en-US" sz="1500" b="1" kern="100" dirty="0" err="1">
                          <a:solidFill>
                            <a:schemeClr val="tx1"/>
                          </a:solidFill>
                          <a:effectLst/>
                          <a:latin typeface="Times New Roman" panose="02020603050405020304" pitchFamily="18" charset="0"/>
                          <a:cs typeface="Times New Roman" panose="02020603050405020304" pitchFamily="18" charset="0"/>
                        </a:rPr>
                        <a:t>Cách</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thể</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hiện</a:t>
                      </a:r>
                      <a:endParaRPr lang="en-VN" sz="1500" b="1"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tc>
                  <a:txBody>
                    <a:bodyPr/>
                    <a:lstStyle/>
                    <a:p>
                      <a:pPr algn="just">
                        <a:lnSpc>
                          <a:spcPct val="150000"/>
                        </a:lnSpc>
                      </a:pPr>
                      <a:r>
                        <a:rPr lang="en-US" sz="1500" b="1" kern="100" dirty="0" err="1">
                          <a:solidFill>
                            <a:schemeClr val="tx1"/>
                          </a:solidFill>
                          <a:effectLst/>
                          <a:latin typeface="Times New Roman" panose="02020603050405020304" pitchFamily="18" charset="0"/>
                          <a:cs typeface="Times New Roman" panose="02020603050405020304" pitchFamily="18" charset="0"/>
                        </a:rPr>
                        <a:t>Hình</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ảnh</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thể</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hiện</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cảm</a:t>
                      </a:r>
                      <a:r>
                        <a:rPr lang="en-US" sz="1500" b="1" kern="100" dirty="0">
                          <a:solidFill>
                            <a:schemeClr val="tx1"/>
                          </a:solidFill>
                          <a:effectLst/>
                          <a:latin typeface="Times New Roman" panose="02020603050405020304" pitchFamily="18" charset="0"/>
                          <a:cs typeface="Times New Roman" panose="02020603050405020304" pitchFamily="18" charset="0"/>
                        </a:rPr>
                        <a:t> </a:t>
                      </a:r>
                      <a:r>
                        <a:rPr lang="en-US" sz="1500" b="1" kern="100" dirty="0" err="1">
                          <a:solidFill>
                            <a:schemeClr val="tx1"/>
                          </a:solidFill>
                          <a:effectLst/>
                          <a:latin typeface="Times New Roman" panose="02020603050405020304" pitchFamily="18" charset="0"/>
                          <a:cs typeface="Times New Roman" panose="02020603050405020304" pitchFamily="18" charset="0"/>
                        </a:rPr>
                        <a:t>xúc</a:t>
                      </a:r>
                      <a:endParaRPr lang="en-VN" sz="1500" b="1"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tc vMerge="1">
                  <a:txBody>
                    <a:bodyPr/>
                    <a:lstStyle/>
                    <a:p>
                      <a:endParaRPr lang="en-VN"/>
                    </a:p>
                  </a:txBody>
                  <a:tcPr/>
                </a:tc>
                <a:tc vMerge="1">
                  <a:txBody>
                    <a:bodyPr/>
                    <a:lstStyle/>
                    <a:p>
                      <a:endParaRPr lang="en-VN"/>
                    </a:p>
                  </a:txBody>
                  <a:tcPr/>
                </a:tc>
                <a:extLst>
                  <a:ext uri="{0D108BD9-81ED-4DB2-BD59-A6C34878D82A}">
                    <a16:rowId xmlns:a16="http://schemas.microsoft.com/office/drawing/2014/main" val="147563603"/>
                  </a:ext>
                </a:extLst>
              </a:tr>
              <a:tr h="3856560">
                <a:tc>
                  <a:txBody>
                    <a:bodyPr/>
                    <a:lstStyle/>
                    <a:p>
                      <a:pPr algn="just">
                        <a:lnSpc>
                          <a:spcPct val="150000"/>
                        </a:lnSpc>
                      </a:pPr>
                      <a:r>
                        <a:rPr lang="en-US" sz="1500" b="0" kern="100" dirty="0" err="1">
                          <a:solidFill>
                            <a:schemeClr val="tx1"/>
                          </a:solidFill>
                          <a:effectLst/>
                          <a:latin typeface="Times New Roman" panose="02020603050405020304" pitchFamily="18" charset="0"/>
                          <a:cs typeface="Times New Roman" panose="02020603050405020304" pitchFamily="18" charset="0"/>
                        </a:rPr>
                        <a:t>Miêu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tả</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bằng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một</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vài</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nét</a:t>
                      </a:r>
                      <a:r>
                        <a:rPr lang="en-US" sz="1500" b="0" kern="100" dirty="0">
                          <a:solidFill>
                            <a:schemeClr val="tx1"/>
                          </a:solidFill>
                          <a:effectLst/>
                          <a:latin typeface="Times New Roman" panose="02020603050405020304" pitchFamily="18" charset="0"/>
                          <a:cs typeface="Times New Roman" panose="02020603050405020304" pitchFamily="18" charset="0"/>
                        </a:rPr>
                        <a:t>, chi </a:t>
                      </a:r>
                      <a:r>
                        <a:rPr lang="en-US" sz="1500" b="0" kern="100" dirty="0" err="1">
                          <a:solidFill>
                            <a:schemeClr val="tx1"/>
                          </a:solidFill>
                          <a:effectLst/>
                          <a:latin typeface="Times New Roman" panose="02020603050405020304" pitchFamily="18" charset="0"/>
                          <a:cs typeface="Times New Roman" panose="02020603050405020304" pitchFamily="18" charset="0"/>
                        </a:rPr>
                        <a:t>tiết</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tiêu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biểu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chăn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trâu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thả</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diều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nướng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khoai</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đến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những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nét</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tiêu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biểu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như</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gió</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đông</a:t>
                      </a:r>
                      <a:r>
                        <a:rPr lang="en-US" sz="1500" b="0" kern="100" dirty="0">
                          <a:solidFill>
                            <a:schemeClr val="tx1"/>
                          </a:solidFill>
                          <a:effectLst/>
                          <a:latin typeface="Times New Roman" panose="02020603050405020304" pitchFamily="18" charset="0"/>
                          <a:cs typeface="Times New Roman" panose="02020603050405020304" pitchFamily="18" charset="0"/>
                        </a:rPr>
                        <a:t> hay </a:t>
                      </a:r>
                      <a:r>
                        <a:rPr lang="en-US" sz="1500" b="0" kern="100" dirty="0" err="1">
                          <a:solidFill>
                            <a:schemeClr val="tx1"/>
                          </a:solidFill>
                          <a:effectLst/>
                          <a:latin typeface="Times New Roman" panose="02020603050405020304" pitchFamily="18" charset="0"/>
                          <a:cs typeface="Times New Roman" panose="02020603050405020304" pitchFamily="18" charset="0"/>
                        </a:rPr>
                        <a:t>khoảnh</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khắc</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hoàng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hôn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đến</a:t>
                      </a:r>
                      <a:r>
                        <a:rPr lang="en-US" sz="1500" b="0" kern="100" dirty="0">
                          <a:solidFill>
                            <a:schemeClr val="tx1"/>
                          </a:solidFill>
                          <a:effectLst/>
                          <a:latin typeface="Times New Roman" panose="02020603050405020304" pitchFamily="18" charset="0"/>
                          <a:cs typeface="Times New Roman" panose="02020603050405020304" pitchFamily="18" charset="0"/>
                        </a:rPr>
                        <a:t>. </a:t>
                      </a:r>
                      <a:endParaRPr lang="en-VN" sz="1500" b="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just">
                        <a:lnSpc>
                          <a:spcPct val="150000"/>
                        </a:lnSpc>
                      </a:pPr>
                      <a:r>
                        <a:rPr lang="en-US" sz="1500" b="0" kern="100" dirty="0" err="1">
                          <a:solidFill>
                            <a:schemeClr val="tx1"/>
                          </a:solidFill>
                          <a:effectLst/>
                          <a:latin typeface="Times New Roman" panose="02020603050405020304" pitchFamily="18" charset="0"/>
                          <a:cs typeface="Times New Roman" panose="02020603050405020304" pitchFamily="18" charset="0"/>
                        </a:rPr>
                        <a:t>Tạo</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nên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bức</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tranh</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đồng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quê</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thanh</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bình</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yên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ả</a:t>
                      </a:r>
                      <a:r>
                        <a:rPr lang="en-US" sz="1500" b="0" kern="100" dirty="0">
                          <a:solidFill>
                            <a:schemeClr val="tx1"/>
                          </a:solidFill>
                          <a:effectLst/>
                          <a:latin typeface="Times New Roman" panose="02020603050405020304" pitchFamily="18" charset="0"/>
                          <a:cs typeface="Times New Roman" panose="02020603050405020304" pitchFamily="18" charset="0"/>
                        </a:rPr>
                        <a:t>.</a:t>
                      </a:r>
                      <a:endParaRPr lang="en-VN" sz="1500" b="0" kern="1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en-US" sz="1500" b="0" kern="100" dirty="0">
                          <a:solidFill>
                            <a:schemeClr val="tx1"/>
                          </a:solidFill>
                          <a:effectLst/>
                          <a:latin typeface="Times New Roman" panose="02020603050405020304" pitchFamily="18" charset="0"/>
                          <a:cs typeface="Times New Roman" panose="02020603050405020304" pitchFamily="18" charset="0"/>
                        </a:rPr>
                        <a:t> </a:t>
                      </a:r>
                      <a:endParaRPr lang="en-VN" sz="1500" b="0" kern="1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en-US" sz="1500" b="0" kern="100" dirty="0">
                          <a:solidFill>
                            <a:schemeClr val="tx1"/>
                          </a:solidFill>
                          <a:effectLst/>
                          <a:latin typeface="Times New Roman" panose="02020603050405020304" pitchFamily="18" charset="0"/>
                          <a:cs typeface="Times New Roman" panose="02020603050405020304" pitchFamily="18" charset="0"/>
                        </a:rPr>
                        <a:t> </a:t>
                      </a:r>
                      <a:endParaRPr lang="en-VN" sz="1500" b="0" kern="1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en-US" sz="1500" b="0" kern="100" dirty="0">
                          <a:solidFill>
                            <a:schemeClr val="tx1"/>
                          </a:solidFill>
                          <a:effectLst/>
                          <a:latin typeface="Times New Roman" panose="02020603050405020304" pitchFamily="18" charset="0"/>
                          <a:cs typeface="Times New Roman" panose="02020603050405020304" pitchFamily="18" charset="0"/>
                        </a:rPr>
                        <a:t> </a:t>
                      </a:r>
                      <a:endParaRPr lang="en-VN" sz="1500" b="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just">
                        <a:lnSpc>
                          <a:spcPct val="150000"/>
                        </a:lnSpc>
                      </a:pPr>
                      <a:r>
                        <a:rPr lang="en-US" sz="1500" b="0" kern="100">
                          <a:solidFill>
                            <a:schemeClr val="tx1"/>
                          </a:solidFill>
                          <a:effectLst/>
                          <a:latin typeface="Times New Roman" panose="02020603050405020304" pitchFamily="18" charset="0"/>
                          <a:cs typeface="Times New Roman" panose="02020603050405020304" pitchFamily="18" charset="0"/>
                        </a:rPr>
                        <a:t>Gián tiếp</a:t>
                      </a:r>
                      <a:endParaRPr lang="en-VN" sz="1500" b="0" kern="1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just">
                        <a:lnSpc>
                          <a:spcPct val="150000"/>
                        </a:lnSpc>
                      </a:pPr>
                      <a:r>
                        <a:rPr lang="en-US" sz="1500" b="0" kern="100" dirty="0" err="1">
                          <a:solidFill>
                            <a:schemeClr val="tx1"/>
                          </a:solidFill>
                          <a:effectLst/>
                          <a:latin typeface="Times New Roman" panose="02020603050405020304" pitchFamily="18" charset="0"/>
                          <a:cs typeface="Times New Roman" panose="02020603050405020304" pitchFamily="18" charset="0"/>
                        </a:rPr>
                        <a:t>Chăn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trâu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thả</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diều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nương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khoai</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cảm</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nhận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ấy</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còn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được</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thể</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hiện</a:t>
                      </a:r>
                      <a:r>
                        <a:rPr lang="en-US" sz="1500" b="0" kern="100" dirty="0">
                          <a:solidFill>
                            <a:schemeClr val="tx1"/>
                          </a:solidFill>
                          <a:effectLst/>
                          <a:latin typeface="Times New Roman" panose="02020603050405020304" pitchFamily="18" charset="0"/>
                          <a:cs typeface="Times New Roman" panose="02020603050405020304" pitchFamily="18" charset="0"/>
                        </a:rPr>
                        <a:t> qua </a:t>
                      </a:r>
                      <a:r>
                        <a:rPr lang="en-US" sz="1500" b="0" kern="100" dirty="0" err="1">
                          <a:solidFill>
                            <a:schemeClr val="tx1"/>
                          </a:solidFill>
                          <a:effectLst/>
                          <a:latin typeface="Times New Roman" panose="02020603050405020304" pitchFamily="18" charset="0"/>
                          <a:cs typeface="Times New Roman" panose="02020603050405020304" pitchFamily="18" charset="0"/>
                        </a:rPr>
                        <a:t>cảm</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nhận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về</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gió</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đông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về</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khoảnh</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khắc</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hoàng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hôn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đang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dần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buông</a:t>
                      </a:r>
                      <a:r>
                        <a:rPr lang="en-US" sz="1500" b="0" kern="100" dirty="0">
                          <a:solidFill>
                            <a:schemeClr val="tx1"/>
                          </a:solidFill>
                          <a:effectLst/>
                          <a:latin typeface="Times New Roman" panose="02020603050405020304" pitchFamily="18" charset="0"/>
                          <a:cs typeface="Times New Roman" panose="02020603050405020304" pitchFamily="18" charset="0"/>
                        </a:rPr>
                        <a:t>. </a:t>
                      </a:r>
                      <a:endParaRPr lang="en-VN" sz="1500" b="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just">
                        <a:lnSpc>
                          <a:spcPct val="150000"/>
                        </a:lnSpc>
                      </a:pPr>
                      <a:r>
                        <a:rPr lang="en-US" sz="1500" b="0" kern="100" dirty="0" err="1">
                          <a:solidFill>
                            <a:schemeClr val="tx1"/>
                          </a:solidFill>
                          <a:effectLst/>
                          <a:latin typeface="Times New Roman" panose="02020603050405020304" pitchFamily="18" charset="0"/>
                          <a:cs typeface="Times New Roman" panose="02020603050405020304" pitchFamily="18" charset="0"/>
                        </a:rPr>
                        <a:t>Sử</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dụng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phép</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đối</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giữa</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ít-nhiều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rạ</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rơm</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hữu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hình</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với</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gió</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đông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vô</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hình</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Đó</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còn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là</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sự</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liê</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tưởng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độc</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đáo</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củ</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khoai</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nướng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bị</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cháy</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hồng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rực</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đến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cảnh</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hoàng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hôn</a:t>
                      </a:r>
                      <a:r>
                        <a:rPr lang="en-US" sz="1500" b="0" kern="100" dirty="0">
                          <a:solidFill>
                            <a:schemeClr val="tx1"/>
                          </a:solidFill>
                          <a:effectLst/>
                          <a:latin typeface="Times New Roman" panose="02020603050405020304" pitchFamily="18" charset="0"/>
                          <a:cs typeface="Times New Roman" panose="02020603050405020304" pitchFamily="18" charset="0"/>
                        </a:rPr>
                        <a:t> bao </a:t>
                      </a:r>
                      <a:r>
                        <a:rPr lang="en-US" sz="1500" b="0" kern="100" dirty="0" err="1">
                          <a:solidFill>
                            <a:schemeClr val="tx1"/>
                          </a:solidFill>
                          <a:effectLst/>
                          <a:latin typeface="Times New Roman" panose="02020603050405020304" pitchFamily="18" charset="0"/>
                          <a:cs typeface="Times New Roman" panose="02020603050405020304" pitchFamily="18" charset="0"/>
                        </a:rPr>
                        <a:t>trùm</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không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gian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rộng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lớn</a:t>
                      </a:r>
                      <a:r>
                        <a:rPr lang="en-US" sz="1500" b="0" kern="100" dirty="0">
                          <a:solidFill>
                            <a:schemeClr val="tx1"/>
                          </a:solidFill>
                          <a:effectLst/>
                          <a:latin typeface="Times New Roman" panose="02020603050405020304" pitchFamily="18" charset="0"/>
                          <a:cs typeface="Times New Roman" panose="02020603050405020304" pitchFamily="18" charset="0"/>
                        </a:rPr>
                        <a:t>.</a:t>
                      </a:r>
                      <a:endParaRPr lang="en-VN" sz="1500" b="0" kern="100" dirty="0">
                        <a:solidFill>
                          <a:schemeClr val="tx1"/>
                        </a:solidFill>
                        <a:effectLst/>
                        <a:latin typeface="Times New Roman" panose="02020603050405020304" pitchFamily="18" charset="0"/>
                        <a:cs typeface="Times New Roman" panose="02020603050405020304" pitchFamily="18" charset="0"/>
                      </a:endParaRPr>
                    </a:p>
                  </a:txBody>
                  <a:tcPr marL="54800" marR="5480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just">
                        <a:lnSpc>
                          <a:spcPct val="150000"/>
                        </a:lnSpc>
                      </a:pP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Số</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dòng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số</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tiếng</a:t>
                      </a:r>
                      <a:r>
                        <a:rPr lang="en-US" sz="1500" b="0" kern="100" dirty="0">
                          <a:solidFill>
                            <a:schemeClr val="tx1"/>
                          </a:solidFill>
                          <a:effectLst/>
                          <a:latin typeface="Times New Roman" panose="02020603050405020304" pitchFamily="18" charset="0"/>
                          <a:cs typeface="Times New Roman" panose="02020603050405020304" pitchFamily="18" charset="0"/>
                        </a:rPr>
                        <a:t>: </a:t>
                      </a:r>
                      <a:endParaRPr lang="en-VN" sz="1500" b="0" kern="1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Gieo</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vần</a:t>
                      </a:r>
                      <a:r>
                        <a:rPr lang="en-US" sz="1500" b="0" kern="100" dirty="0">
                          <a:solidFill>
                            <a:schemeClr val="tx1"/>
                          </a:solidFill>
                          <a:effectLst/>
                          <a:latin typeface="Times New Roman" panose="02020603050405020304" pitchFamily="18" charset="0"/>
                          <a:cs typeface="Times New Roman" panose="02020603050405020304" pitchFamily="18" charset="0"/>
                        </a:rPr>
                        <a:t>: </a:t>
                      </a:r>
                      <a:endParaRPr lang="en-VN" sz="1500" b="0" kern="1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Nhịp</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thơ</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Nhịp</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chẵn</a:t>
                      </a:r>
                      <a:endParaRPr lang="en-VN" sz="1500" b="0" kern="1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Câu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lục</a:t>
                      </a:r>
                      <a:r>
                        <a:rPr lang="en-US" sz="1500" b="0" kern="100" dirty="0">
                          <a:solidFill>
                            <a:schemeClr val="tx1"/>
                          </a:solidFill>
                          <a:effectLst/>
                          <a:latin typeface="Times New Roman" panose="02020603050405020304" pitchFamily="18" charset="0"/>
                          <a:cs typeface="Times New Roman" panose="02020603050405020304" pitchFamily="18" charset="0"/>
                        </a:rPr>
                        <a:t>: 2/2/2</a:t>
                      </a:r>
                      <a:endParaRPr lang="en-VN" sz="1500" b="0" kern="1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Câu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bát</a:t>
                      </a:r>
                      <a:r>
                        <a:rPr lang="en-US" sz="1500" b="0" kern="100" dirty="0">
                          <a:solidFill>
                            <a:schemeClr val="tx1"/>
                          </a:solidFill>
                          <a:effectLst/>
                          <a:latin typeface="Times New Roman" panose="02020603050405020304" pitchFamily="18" charset="0"/>
                          <a:cs typeface="Times New Roman" panose="02020603050405020304" pitchFamily="18" charset="0"/>
                        </a:rPr>
                        <a:t>: 4/4</a:t>
                      </a:r>
                      <a:endParaRPr lang="en-VN" sz="1500" b="0" kern="1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en-US" sz="1500" b="0" kern="100" dirty="0">
                          <a:solidFill>
                            <a:schemeClr val="tx1"/>
                          </a:solidFill>
                          <a:effectLst/>
                          <a:latin typeface="Times New Roman" panose="02020603050405020304" pitchFamily="18" charset="0"/>
                          <a:cs typeface="Times New Roman" panose="02020603050405020304" pitchFamily="18" charset="0"/>
                        </a:rPr>
                        <a:t>+</a:t>
                      </a:r>
                      <a:r>
                        <a:rPr lang="en-US" sz="1500" b="0" kern="100" dirty="0" err="1">
                          <a:solidFill>
                            <a:schemeClr val="tx1"/>
                          </a:solidFill>
                          <a:effectLst/>
                          <a:latin typeface="Times New Roman" panose="02020603050405020304" pitchFamily="18" charset="0"/>
                          <a:cs typeface="Times New Roman" panose="02020603050405020304" pitchFamily="18" charset="0"/>
                        </a:rPr>
                        <a:t>Từ</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ngữ</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Giản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dị</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giàu</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sức</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gợi</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cảm</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kết</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hợp</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hài</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hoà</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các</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biện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pháp</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nghệ</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thuật</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để</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thể</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hiện</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tình</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cảm</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cảm</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xúc</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và</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ý</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tưởng</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của</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người</a:t>
                      </a:r>
                      <a:r>
                        <a:rPr lang="en-US" sz="1500" b="0" kern="100" dirty="0">
                          <a:solidFill>
                            <a:schemeClr val="tx1"/>
                          </a:solidFill>
                          <a:effectLst/>
                          <a:latin typeface="Times New Roman" panose="02020603050405020304" pitchFamily="18" charset="0"/>
                          <a:cs typeface="Times New Roman" panose="02020603050405020304" pitchFamily="18" charset="0"/>
                        </a:rPr>
                        <a:t> </a:t>
                      </a:r>
                      <a:r>
                        <a:rPr lang="en-US" sz="1500" b="0" kern="100" dirty="0" err="1">
                          <a:solidFill>
                            <a:schemeClr val="tx1"/>
                          </a:solidFill>
                          <a:effectLst/>
                          <a:latin typeface="Times New Roman" panose="02020603050405020304" pitchFamily="18" charset="0"/>
                          <a:cs typeface="Times New Roman" panose="02020603050405020304" pitchFamily="18" charset="0"/>
                        </a:rPr>
                        <a:t>viết</a:t>
                      </a:r>
                      <a:r>
                        <a:rPr lang="en-US" sz="1500" b="0" kern="100" dirty="0">
                          <a:solidFill>
                            <a:schemeClr val="tx1"/>
                          </a:solidFill>
                          <a:effectLst/>
                          <a:latin typeface="Times New Roman" panose="02020603050405020304" pitchFamily="18" charset="0"/>
                          <a:cs typeface="Times New Roman" panose="02020603050405020304" pitchFamily="18" charset="0"/>
                        </a:rPr>
                        <a:t>.</a:t>
                      </a:r>
                      <a:endParaRPr lang="en-VN" sz="1500" b="0" kern="1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4800" marR="5480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543594955"/>
                  </a:ext>
                </a:extLst>
              </a:tr>
            </a:tbl>
          </a:graphicData>
        </a:graphic>
      </p:graphicFrame>
    </p:spTree>
    <p:extLst>
      <p:ext uri="{BB962C8B-B14F-4D97-AF65-F5344CB8AC3E}">
        <p14:creationId xmlns:p14="http://schemas.microsoft.com/office/powerpoint/2010/main" val="41034298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1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TotalTime>
  <Words>917</Words>
  <Application>Microsoft Office PowerPoint</Application>
  <PresentationFormat>On-screen Show (16:9)</PresentationFormat>
  <Paragraphs>209</Paragraphs>
  <Slides>15</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微软雅黑</vt:lpstr>
      <vt:lpstr>宋体</vt:lpstr>
      <vt:lpstr>宋体</vt:lpstr>
      <vt:lpstr>Arial</vt:lpstr>
      <vt:lpstr>Calibri</vt:lpstr>
      <vt:lpstr>Times New Roman</vt:lpstr>
      <vt:lpstr>春联标准行书体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57</cp:revision>
  <dcterms:created xsi:type="dcterms:W3CDTF">2016-09-14T07:47:21Z</dcterms:created>
  <dcterms:modified xsi:type="dcterms:W3CDTF">2021-07-31T00:36:07Z</dcterms:modified>
</cp:coreProperties>
</file>