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95" r:id="rId2"/>
    <p:sldMasterId id="2147483714" r:id="rId3"/>
    <p:sldMasterId id="2147483726" r:id="rId4"/>
  </p:sldMasterIdLst>
  <p:notesMasterIdLst>
    <p:notesMasterId r:id="rId61"/>
  </p:notesMasterIdLst>
  <p:sldIdLst>
    <p:sldId id="461" r:id="rId5"/>
    <p:sldId id="579" r:id="rId6"/>
    <p:sldId id="580" r:id="rId7"/>
    <p:sldId id="581" r:id="rId8"/>
    <p:sldId id="462" r:id="rId9"/>
    <p:sldId id="575" r:id="rId10"/>
    <p:sldId id="585" r:id="rId11"/>
    <p:sldId id="582" r:id="rId12"/>
    <p:sldId id="584" r:id="rId13"/>
    <p:sldId id="583" r:id="rId14"/>
    <p:sldId id="572" r:id="rId15"/>
    <p:sldId id="573" r:id="rId16"/>
    <p:sldId id="574" r:id="rId17"/>
    <p:sldId id="483" r:id="rId18"/>
    <p:sldId id="586" r:id="rId19"/>
    <p:sldId id="491" r:id="rId20"/>
    <p:sldId id="492" r:id="rId21"/>
    <p:sldId id="495" r:id="rId22"/>
    <p:sldId id="521" r:id="rId23"/>
    <p:sldId id="496" r:id="rId24"/>
    <p:sldId id="522" r:id="rId25"/>
    <p:sldId id="524" r:id="rId26"/>
    <p:sldId id="525" r:id="rId27"/>
    <p:sldId id="529" r:id="rId28"/>
    <p:sldId id="577" r:id="rId29"/>
    <p:sldId id="513" r:id="rId30"/>
    <p:sldId id="590" r:id="rId31"/>
    <p:sldId id="591" r:id="rId32"/>
    <p:sldId id="592" r:id="rId33"/>
    <p:sldId id="593" r:id="rId34"/>
    <p:sldId id="594" r:id="rId35"/>
    <p:sldId id="596" r:id="rId36"/>
    <p:sldId id="597" r:id="rId37"/>
    <p:sldId id="514" r:id="rId38"/>
    <p:sldId id="598" r:id="rId39"/>
    <p:sldId id="600" r:id="rId40"/>
    <p:sldId id="540" r:id="rId41"/>
    <p:sldId id="601" r:id="rId42"/>
    <p:sldId id="602" r:id="rId43"/>
    <p:sldId id="603" r:id="rId44"/>
    <p:sldId id="604" r:id="rId45"/>
    <p:sldId id="605" r:id="rId46"/>
    <p:sldId id="606" r:id="rId47"/>
    <p:sldId id="607" r:id="rId48"/>
    <p:sldId id="608" r:id="rId49"/>
    <p:sldId id="515" r:id="rId50"/>
    <p:sldId id="612" r:id="rId51"/>
    <p:sldId id="613" r:id="rId52"/>
    <p:sldId id="614" r:id="rId53"/>
    <p:sldId id="615" r:id="rId54"/>
    <p:sldId id="560" r:id="rId55"/>
    <p:sldId id="517" r:id="rId56"/>
    <p:sldId id="619" r:id="rId57"/>
    <p:sldId id="620" r:id="rId58"/>
    <p:sldId id="587" r:id="rId59"/>
    <p:sldId id="578"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2">
          <p15:clr>
            <a:srgbClr val="A4A3A4"/>
          </p15:clr>
        </p15:guide>
        <p15:guide id="2" pos="38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B9F9F3"/>
    <a:srgbClr val="C6FAF5"/>
    <a:srgbClr val="CAFAF5"/>
    <a:srgbClr val="A7F7F0"/>
    <a:srgbClr val="AB9579"/>
    <a:srgbClr val="CCECFF"/>
    <a:srgbClr val="00FFFF"/>
    <a:srgbClr val="F75726"/>
    <a:srgbClr val="7FD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1" autoAdjust="0"/>
    <p:restoredTop sz="94033" autoAdjust="0"/>
  </p:normalViewPr>
  <p:slideViewPr>
    <p:cSldViewPr snapToGrid="0" showGuides="1">
      <p:cViewPr varScale="1">
        <p:scale>
          <a:sx n="69" d="100"/>
          <a:sy n="69" d="100"/>
        </p:scale>
        <p:origin x="666" y="84"/>
      </p:cViewPr>
      <p:guideLst>
        <p:guide orient="horz" pos="2122"/>
        <p:guide pos="3835"/>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8776BD67-0184-4804-A22C-55F2CC36FC69}" type="datetimeFigureOut">
              <a:rPr lang="zh-CN" altLang="en-US" smtClean="0"/>
              <a:t>2022/10/25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04D49DC2-6D12-4ECE-B595-35CFCF05F9FB}" type="slidenum">
              <a:rPr lang="zh-CN" altLang="en-US" smtClean="0"/>
              <a:t>‹#›</a:t>
            </a:fld>
            <a:endParaRPr lang="zh-CN" altLang="en-US" dirty="0"/>
          </a:p>
        </p:txBody>
      </p:sp>
    </p:spTree>
    <p:extLst>
      <p:ext uri="{BB962C8B-B14F-4D97-AF65-F5344CB8AC3E}">
        <p14:creationId xmlns:p14="http://schemas.microsoft.com/office/powerpoint/2010/main" val="116071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a:t>
            </a:fld>
            <a:endParaRPr lang="zh-CN" altLang="en-US" dirty="0"/>
          </a:p>
        </p:txBody>
      </p:sp>
    </p:spTree>
    <p:extLst>
      <p:ext uri="{BB962C8B-B14F-4D97-AF65-F5344CB8AC3E}">
        <p14:creationId xmlns:p14="http://schemas.microsoft.com/office/powerpoint/2010/main" val="401182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18</a:t>
            </a:fld>
            <a:endParaRPr lang="zh-CN" altLang="en-US" dirty="0"/>
          </a:p>
        </p:txBody>
      </p:sp>
    </p:spTree>
    <p:extLst>
      <p:ext uri="{BB962C8B-B14F-4D97-AF65-F5344CB8AC3E}">
        <p14:creationId xmlns:p14="http://schemas.microsoft.com/office/powerpoint/2010/main" val="190933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19</a:t>
            </a:fld>
            <a:endParaRPr lang="zh-CN" altLang="en-US" dirty="0"/>
          </a:p>
        </p:txBody>
      </p:sp>
    </p:spTree>
    <p:extLst>
      <p:ext uri="{BB962C8B-B14F-4D97-AF65-F5344CB8AC3E}">
        <p14:creationId xmlns:p14="http://schemas.microsoft.com/office/powerpoint/2010/main" val="28370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20</a:t>
            </a:fld>
            <a:endParaRPr lang="zh-CN" altLang="en-US" dirty="0"/>
          </a:p>
        </p:txBody>
      </p:sp>
    </p:spTree>
    <p:extLst>
      <p:ext uri="{BB962C8B-B14F-4D97-AF65-F5344CB8AC3E}">
        <p14:creationId xmlns:p14="http://schemas.microsoft.com/office/powerpoint/2010/main" val="728669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21</a:t>
            </a:fld>
            <a:endParaRPr lang="zh-CN" altLang="en-US" dirty="0"/>
          </a:p>
        </p:txBody>
      </p:sp>
    </p:spTree>
    <p:extLst>
      <p:ext uri="{BB962C8B-B14F-4D97-AF65-F5344CB8AC3E}">
        <p14:creationId xmlns:p14="http://schemas.microsoft.com/office/powerpoint/2010/main" val="404496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22</a:t>
            </a:fld>
            <a:endParaRPr lang="zh-CN" altLang="en-US" dirty="0"/>
          </a:p>
        </p:txBody>
      </p:sp>
    </p:spTree>
    <p:extLst>
      <p:ext uri="{BB962C8B-B14F-4D97-AF65-F5344CB8AC3E}">
        <p14:creationId xmlns:p14="http://schemas.microsoft.com/office/powerpoint/2010/main" val="721961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cầu</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HL,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sông</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BH,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thành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cổ</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chính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là</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những</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di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tích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lịch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sử</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của</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khúc</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ruột</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miền</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trung</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à</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đáp</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án</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ở</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đây</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là</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tỉnh</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 </a:t>
            </a:r>
            <a:r>
              <a:rPr lang="en-US" sz="1200" kern="1200" dirty="0" err="1">
                <a:solidFill>
                  <a:schemeClr val="tx1"/>
                </a:solidFill>
                <a:effectLst/>
                <a:latin typeface="思源黑体 CN Light" panose="020B0300000000000000" pitchFamily="34" charset="-122"/>
                <a:ea typeface="思源黑体 CN Light" panose="020B0300000000000000" pitchFamily="34" charset="-122"/>
                <a:cs typeface="+mn-cs"/>
              </a:rPr>
              <a:t>Qtri</a:t>
            </a:r>
            <a:r>
              <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rPr>
              <a:t>.</a:t>
            </a:r>
          </a:p>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23</a:t>
            </a:fld>
            <a:endParaRPr lang="zh-CN" altLang="en-US" dirty="0"/>
          </a:p>
        </p:txBody>
      </p:sp>
    </p:spTree>
    <p:extLst>
      <p:ext uri="{BB962C8B-B14F-4D97-AF65-F5344CB8AC3E}">
        <p14:creationId xmlns:p14="http://schemas.microsoft.com/office/powerpoint/2010/main" val="806936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思源黑体 CN Light" panose="020B0300000000000000" pitchFamily="34" charset="-122"/>
              <a:ea typeface="思源黑体 CN Light" panose="020B0300000000000000" pitchFamily="34" charset="-122"/>
              <a:cs typeface="+mn-cs"/>
            </a:endParaRPr>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24</a:t>
            </a:fld>
            <a:endParaRPr lang="zh-CN" altLang="en-US" dirty="0"/>
          </a:p>
        </p:txBody>
      </p:sp>
    </p:spTree>
    <p:extLst>
      <p:ext uri="{BB962C8B-B14F-4D97-AF65-F5344CB8AC3E}">
        <p14:creationId xmlns:p14="http://schemas.microsoft.com/office/powerpoint/2010/main" val="700176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26</a:t>
            </a:fld>
            <a:endParaRPr lang="zh-CN" altLang="en-US" dirty="0"/>
          </a:p>
        </p:txBody>
      </p:sp>
    </p:spTree>
    <p:extLst>
      <p:ext uri="{BB962C8B-B14F-4D97-AF65-F5344CB8AC3E}">
        <p14:creationId xmlns:p14="http://schemas.microsoft.com/office/powerpoint/2010/main" val="1642109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34</a:t>
            </a:fld>
            <a:endParaRPr lang="zh-CN" altLang="en-US" dirty="0"/>
          </a:p>
        </p:txBody>
      </p:sp>
    </p:spTree>
    <p:extLst>
      <p:ext uri="{BB962C8B-B14F-4D97-AF65-F5344CB8AC3E}">
        <p14:creationId xmlns:p14="http://schemas.microsoft.com/office/powerpoint/2010/main" val="245041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37</a:t>
            </a:fld>
            <a:endParaRPr lang="zh-CN" altLang="en-US" dirty="0"/>
          </a:p>
        </p:txBody>
      </p:sp>
    </p:spTree>
    <p:extLst>
      <p:ext uri="{BB962C8B-B14F-4D97-AF65-F5344CB8AC3E}">
        <p14:creationId xmlns:p14="http://schemas.microsoft.com/office/powerpoint/2010/main" val="2645416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480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D7226-0897-434E-A2EC-E688CD77B1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622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51</a:t>
            </a:fld>
            <a:endParaRPr lang="zh-CN" altLang="en-US" dirty="0"/>
          </a:p>
        </p:txBody>
      </p:sp>
    </p:spTree>
    <p:extLst>
      <p:ext uri="{BB962C8B-B14F-4D97-AF65-F5344CB8AC3E}">
        <p14:creationId xmlns:p14="http://schemas.microsoft.com/office/powerpoint/2010/main" val="897783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52</a:t>
            </a:fld>
            <a:endParaRPr lang="zh-CN" altLang="en-US" dirty="0"/>
          </a:p>
        </p:txBody>
      </p:sp>
    </p:spTree>
    <p:extLst>
      <p:ext uri="{BB962C8B-B14F-4D97-AF65-F5344CB8AC3E}">
        <p14:creationId xmlns:p14="http://schemas.microsoft.com/office/powerpoint/2010/main" val="237983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5</a:t>
            </a:fld>
            <a:endParaRPr lang="zh-CN" altLang="en-US" dirty="0"/>
          </a:p>
        </p:txBody>
      </p:sp>
    </p:spTree>
    <p:extLst>
      <p:ext uri="{BB962C8B-B14F-4D97-AF65-F5344CB8AC3E}">
        <p14:creationId xmlns:p14="http://schemas.microsoft.com/office/powerpoint/2010/main" val="146395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11</a:t>
            </a:fld>
            <a:endParaRPr lang="zh-CN" altLang="en-US" dirty="0"/>
          </a:p>
        </p:txBody>
      </p:sp>
    </p:spTree>
    <p:extLst>
      <p:ext uri="{BB962C8B-B14F-4D97-AF65-F5344CB8AC3E}">
        <p14:creationId xmlns:p14="http://schemas.microsoft.com/office/powerpoint/2010/main" val="1920429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12</a:t>
            </a:fld>
            <a:endParaRPr lang="zh-CN" altLang="en-US" dirty="0"/>
          </a:p>
        </p:txBody>
      </p:sp>
    </p:spTree>
    <p:extLst>
      <p:ext uri="{BB962C8B-B14F-4D97-AF65-F5344CB8AC3E}">
        <p14:creationId xmlns:p14="http://schemas.microsoft.com/office/powerpoint/2010/main" val="112500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13</a:t>
            </a:fld>
            <a:endParaRPr lang="zh-CN" altLang="en-US" dirty="0"/>
          </a:p>
        </p:txBody>
      </p:sp>
    </p:spTree>
    <p:extLst>
      <p:ext uri="{BB962C8B-B14F-4D97-AF65-F5344CB8AC3E}">
        <p14:creationId xmlns:p14="http://schemas.microsoft.com/office/powerpoint/2010/main" val="94917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14</a:t>
            </a:fld>
            <a:endParaRPr lang="zh-CN" altLang="en-US" dirty="0"/>
          </a:p>
        </p:txBody>
      </p:sp>
    </p:spTree>
    <p:extLst>
      <p:ext uri="{BB962C8B-B14F-4D97-AF65-F5344CB8AC3E}">
        <p14:creationId xmlns:p14="http://schemas.microsoft.com/office/powerpoint/2010/main" val="53732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16</a:t>
            </a:fld>
            <a:endParaRPr lang="zh-CN" altLang="en-US" dirty="0"/>
          </a:p>
        </p:txBody>
      </p:sp>
    </p:spTree>
    <p:extLst>
      <p:ext uri="{BB962C8B-B14F-4D97-AF65-F5344CB8AC3E}">
        <p14:creationId xmlns:p14="http://schemas.microsoft.com/office/powerpoint/2010/main" val="343183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D49DC2-6D12-4ECE-B595-35CFCF05F9FB}" type="slidenum">
              <a:rPr lang="zh-CN" altLang="en-US" smtClean="0"/>
              <a:t>17</a:t>
            </a:fld>
            <a:endParaRPr lang="zh-CN" altLang="en-US" dirty="0"/>
          </a:p>
        </p:txBody>
      </p:sp>
    </p:spTree>
    <p:extLst>
      <p:ext uri="{BB962C8B-B14F-4D97-AF65-F5344CB8AC3E}">
        <p14:creationId xmlns:p14="http://schemas.microsoft.com/office/powerpoint/2010/main" val="225903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27F17F-95A3-44F6-A4DE-9261A1CADF3A}"/>
              </a:ext>
            </a:extLst>
          </p:cNvPr>
          <p:cNvSpPr txBox="1"/>
          <p:nvPr userDrawn="1"/>
        </p:nvSpPr>
        <p:spPr>
          <a:xfrm>
            <a:off x="-13447" y="0"/>
            <a:ext cx="984997" cy="215444"/>
          </a:xfrm>
          <a:prstGeom prst="rect">
            <a:avLst/>
          </a:prstGeom>
          <a:noFill/>
        </p:spPr>
        <p:txBody>
          <a:bodyPr wrap="square">
            <a:spAutoFit/>
          </a:bodyPr>
          <a:lstStyle/>
          <a:p>
            <a:r>
              <a:rPr lang="en-US" sz="800">
                <a:solidFill>
                  <a:srgbClr val="B9F9F3"/>
                </a:solidFill>
              </a:rPr>
              <a:t>Ms. Ngọc Phan</a:t>
            </a:r>
          </a:p>
        </p:txBody>
      </p:sp>
    </p:spTree>
    <p:extLst>
      <p:ext uri="{BB962C8B-B14F-4D97-AF65-F5344CB8AC3E}">
        <p14:creationId xmlns:p14="http://schemas.microsoft.com/office/powerpoint/2010/main" val="2118646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151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6955843-6BC7-4757-99BE-EC20E2EB6891}"/>
              </a:ext>
            </a:extLst>
          </p:cNvPr>
          <p:cNvSpPr txBox="1"/>
          <p:nvPr userDrawn="1"/>
        </p:nvSpPr>
        <p:spPr>
          <a:xfrm>
            <a:off x="-13447" y="0"/>
            <a:ext cx="984997" cy="215444"/>
          </a:xfrm>
          <a:prstGeom prst="rect">
            <a:avLst/>
          </a:prstGeom>
          <a:noFill/>
        </p:spPr>
        <p:txBody>
          <a:bodyPr wrap="square">
            <a:spAutoFit/>
          </a:bodyPr>
          <a:lstStyle/>
          <a:p>
            <a:r>
              <a:rPr lang="en-US" sz="800">
                <a:solidFill>
                  <a:srgbClr val="B9F9F3"/>
                </a:solidFill>
              </a:rPr>
              <a:t>Ms. Ngọc Phan</a:t>
            </a:r>
          </a:p>
        </p:txBody>
      </p:sp>
    </p:spTree>
    <p:extLst>
      <p:ext uri="{BB962C8B-B14F-4D97-AF65-F5344CB8AC3E}">
        <p14:creationId xmlns:p14="http://schemas.microsoft.com/office/powerpoint/2010/main" val="569096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55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235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957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192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2022/10/25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5834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953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893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3462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2605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4604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6172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0084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6675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453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2022/10/25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69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248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321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988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318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987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00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582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0936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3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2022/10/25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533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2022/10/25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66607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C020E3F-2FDA-4C84-9DB5-6A7E4336AAF6}" type="datetimeFigureOut">
              <a:rPr lang="zh-CN" altLang="en-US" smtClean="0"/>
              <a:t>2022/10/25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09681C4-801E-43FF-99DB-022E85E1E4E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94" r:id="rId6"/>
    <p:sldLayoutId id="2147483654" r:id="rId7"/>
    <p:sldLayoutId id="2147483655" r:id="rId8"/>
    <p:sldLayoutId id="2147483656" r:id="rId9"/>
    <p:sldLayoutId id="2147483657" r:id="rId10"/>
    <p:sldLayoutId id="2147483658" r:id="rId11"/>
    <p:sldLayoutId id="2147483659" r:id="rId12"/>
    <p:sldLayoutId id="2147483699" r:id="rId13"/>
    <p:sldLayoutId id="2147483704" r:id="rId14"/>
    <p:sldLayoutId id="2147483713" r:id="rId15"/>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385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1CC55F6-5919-4D22-865C-DCFA36CDA06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2E0E50A-8EF1-40BC-B5B3-6B9E104E959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71919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10/25/2022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342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9.jpg"/><Relationship Id="rId5" Type="http://schemas.openxmlformats.org/officeDocument/2006/relationships/image" Target="../media/image18.jp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9.jpeg"/><Relationship Id="rId5" Type="http://schemas.microsoft.com/office/2007/relationships/hdphoto" Target="../media/hdphoto4.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0.jpeg"/><Relationship Id="rId5" Type="http://schemas.microsoft.com/office/2007/relationships/hdphoto" Target="../media/hdphoto4.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1.jpeg"/><Relationship Id="rId5" Type="http://schemas.microsoft.com/office/2007/relationships/hdphoto" Target="../media/hdphoto4.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6.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7.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9.jpg"/></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B0CB-1608-4DED-AF70-E2101F6C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35496" y="3653598"/>
            <a:ext cx="2576051" cy="3515552"/>
          </a:xfrm>
          <a:prstGeom prst="rect">
            <a:avLst/>
          </a:prstGeom>
        </p:spPr>
      </p:pic>
      <p:pic>
        <p:nvPicPr>
          <p:cNvPr id="3" name="Picture 6" descr="Vector du lịch Việt Nam miễn phí tuyệt đẹp">
            <a:extLst>
              <a:ext uri="{FF2B5EF4-FFF2-40B4-BE49-F238E27FC236}">
                <a16:creationId xmlns:a16="http://schemas.microsoft.com/office/drawing/2014/main" id="{542553F5-4E08-444E-8FF1-B483C2E811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34" b="92380" l="938" r="96952">
                        <a14:foregroundMark x1="9496" y1="42087" x2="21923" y2="44080"/>
                        <a14:foregroundMark x1="21923" y1="44080" x2="26260" y2="46307"/>
                        <a14:foregroundMark x1="13716" y1="33177" x2="22626" y2="36108"/>
                        <a14:foregroundMark x1="22626" y1="36108" x2="22626" y2="36108"/>
                        <a14:foregroundMark x1="89449" y1="38335" x2="87808" y2="43376"/>
                        <a14:foregroundMark x1="90152" y1="45604" x2="89449" y2="48183"/>
                        <a14:foregroundMark x1="92380" y1="52755" x2="90152" y2="54865"/>
                        <a14:foregroundMark x1="96131" y1="58382" x2="90387" y2="61665"/>
                        <a14:foregroundMark x1="96249" y1="68113" x2="96249" y2="68113"/>
                        <a14:foregroundMark x1="97069" y1="65885" x2="97069" y2="65885"/>
                        <a14:foregroundMark x1="95428" y1="56506" x2="95428" y2="56506"/>
                        <a14:foregroundMark x1="93552" y1="47948" x2="93552" y2="47948"/>
                        <a14:foregroundMark x1="91090" y1="36108" x2="91090" y2="39273"/>
                        <a14:foregroundMark x1="91090" y1="25909" x2="93200" y2="26143"/>
                        <a14:foregroundMark x1="66706" y1="7034" x2="66706" y2="7034"/>
                        <a14:foregroundMark x1="4572" y1="45721" x2="23095" y2="46659"/>
                        <a14:foregroundMark x1="3751" y1="68113" x2="3751" y2="65533"/>
                        <a14:foregroundMark x1="18757" y1="33177" x2="18757" y2="33177"/>
                        <a14:foregroundMark x1="21102" y1="30363" x2="21102" y2="30363"/>
                        <a14:foregroundMark x1="22392" y1="31301" x2="21805" y2="30129"/>
                        <a14:foregroundMark x1="27081" y1="38335" x2="27784" y2="41266"/>
                        <a14:foregroundMark x1="50528" y1="33177" x2="59906" y2="30363"/>
                        <a14:foregroundMark x1="59906" y1="30363" x2="58968" y2="41032"/>
                        <a14:foregroundMark x1="58968" y1="41032" x2="57796" y2="41618"/>
                        <a14:foregroundMark x1="58851" y1="28722" x2="58851" y2="28722"/>
                        <a14:foregroundMark x1="54982" y1="28136" x2="55686" y2="34584"/>
                        <a14:foregroundMark x1="21336" y1="30012" x2="26964" y2="40680"/>
                        <a14:foregroundMark x1="26964" y1="40680" x2="31536" y2="41149"/>
                        <a14:foregroundMark x1="15240" y1="30012" x2="13365" y2="27198"/>
                        <a14:foregroundMark x1="10903" y1="33177" x2="15240" y2="36694"/>
                        <a14:foregroundMark x1="938" y1="47362" x2="13247" y2="44431"/>
                        <a14:foregroundMark x1="13247" y1="44431" x2="17585" y2="44666"/>
                        <a14:foregroundMark x1="68347" y1="15592" x2="75498" y2="16530"/>
                        <a14:backgroundMark x1="14771" y1="77960" x2="91208" y2="81125"/>
                        <a14:backgroundMark x1="32591" y1="81712" x2="78898" y2="83705"/>
                        <a14:backgroundMark x1="21454" y1="82298" x2="76436" y2="84994"/>
                        <a14:backgroundMark x1="24267" y1="83822" x2="92966" y2="88042"/>
                        <a14:backgroundMark x1="34467" y1="86401" x2="66002" y2="88511"/>
                        <a14:backgroundMark x1="66002" y1="88511" x2="41852" y2="88277"/>
                        <a14:backgroundMark x1="41852" y1="88277" x2="72450" y2="90387"/>
                        <a14:backgroundMark x1="39508" y1="79719" x2="28722" y2="83353"/>
                        <a14:backgroundMark x1="28722" y1="83353" x2="41032" y2="97421"/>
                        <a14:backgroundMark x1="41032" y1="97421" x2="36342" y2="85463"/>
                        <a14:backgroundMark x1="36342" y1="85463" x2="21571" y2="83118"/>
                        <a14:backgroundMark x1="21571" y1="83118" x2="25557" y2="93904"/>
                        <a14:backgroundMark x1="25557" y1="93904" x2="29543" y2="94842"/>
                        <a14:backgroundMark x1="62720" y1="87808" x2="51348" y2="87573"/>
                        <a14:backgroundMark x1="51348" y1="87573" x2="60492" y2="96366"/>
                        <a14:backgroundMark x1="60492" y1="96366" x2="86166" y2="97538"/>
                        <a14:backgroundMark x1="86166" y1="97538" x2="71395" y2="92497"/>
                        <a14:backgroundMark x1="71395" y1="92497" x2="54982" y2="94842"/>
                      </a14:backgroundRemoval>
                    </a14:imgEffect>
                  </a14:imgLayer>
                </a14:imgProps>
              </a:ext>
              <a:ext uri="{28A0092B-C50C-407E-A947-70E740481C1C}">
                <a14:useLocalDpi xmlns:a14="http://schemas.microsoft.com/office/drawing/2010/main" val="0"/>
              </a:ext>
            </a:extLst>
          </a:blip>
          <a:srcRect/>
          <a:stretch>
            <a:fillRect/>
          </a:stretch>
        </p:blipFill>
        <p:spPr bwMode="auto">
          <a:xfrm>
            <a:off x="3913007" y="3570459"/>
            <a:ext cx="4291689" cy="429168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descr="51miz-E1074969-285A63C0"/>
          <p:cNvPicPr>
            <a:picLocks noChangeAspect="1"/>
          </p:cNvPicPr>
          <p:nvPr/>
        </p:nvPicPr>
        <p:blipFill>
          <a:blip r:embed="rId6"/>
          <a:stretch>
            <a:fillRect/>
          </a:stretch>
        </p:blipFill>
        <p:spPr>
          <a:xfrm rot="398729">
            <a:off x="-1578946" y="3284181"/>
            <a:ext cx="5824936" cy="3883479"/>
          </a:xfrm>
          <a:prstGeom prst="rect">
            <a:avLst/>
          </a:prstGeom>
        </p:spPr>
      </p:pic>
      <p:sp>
        <p:nvSpPr>
          <p:cNvPr id="7" name="Rounded Rectangle 7">
            <a:extLst>
              <a:ext uri="{FF2B5EF4-FFF2-40B4-BE49-F238E27FC236}">
                <a16:creationId xmlns:a16="http://schemas.microsoft.com/office/drawing/2014/main" id="{2F126EEB-7A2E-48DA-B208-BF255B979AD3}"/>
              </a:ext>
            </a:extLst>
          </p:cNvPr>
          <p:cNvSpPr/>
          <p:nvPr/>
        </p:nvSpPr>
        <p:spPr>
          <a:xfrm>
            <a:off x="5299423" y="895350"/>
            <a:ext cx="1558577" cy="5278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2"/>
                </a:solidFill>
                <a:latin typeface="Tinta Script" pitchFamily="50" charset="0"/>
                <a:ea typeface="Aachen" panose="02020500000000000000" pitchFamily="18" charset="0"/>
                <a:cs typeface="Aachen" panose="02020500000000000000" pitchFamily="18" charset="0"/>
                <a:sym typeface="+mn-lt"/>
              </a:rPr>
              <a:t>Bài</a:t>
            </a:r>
            <a:r>
              <a:rPr lang="en-US" sz="3600" b="1">
                <a:solidFill>
                  <a:schemeClr val="accent2"/>
                </a:solidFill>
                <a:latin typeface="Tinta Script" pitchFamily="50" charset="0"/>
                <a:ea typeface="Aachen" panose="02020500000000000000" pitchFamily="18" charset="0"/>
                <a:cs typeface="Aachen" panose="02020500000000000000" pitchFamily="18" charset="0"/>
                <a:sym typeface="+mn-lt"/>
              </a:rPr>
              <a:t> 3</a:t>
            </a:r>
            <a:endParaRPr lang="en-US" sz="3600" b="1">
              <a:latin typeface="Tinta Script" pitchFamily="50" charset="0"/>
              <a:ea typeface="Aachen" panose="02020500000000000000" pitchFamily="18" charset="0"/>
              <a:cs typeface="Aachen" panose="02020500000000000000" pitchFamily="18" charset="0"/>
            </a:endParaRPr>
          </a:p>
        </p:txBody>
      </p:sp>
      <p:sp>
        <p:nvSpPr>
          <p:cNvPr id="10" name="TextBox 21">
            <a:extLst>
              <a:ext uri="{FF2B5EF4-FFF2-40B4-BE49-F238E27FC236}">
                <a16:creationId xmlns:a16="http://schemas.microsoft.com/office/drawing/2014/main" id="{F54DA43B-CEBC-433F-ADBF-51ADD2281EED}"/>
              </a:ext>
            </a:extLst>
          </p:cNvPr>
          <p:cNvSpPr txBox="1"/>
          <p:nvPr/>
        </p:nvSpPr>
        <p:spPr>
          <a:xfrm>
            <a:off x="1483733" y="1717946"/>
            <a:ext cx="9303538" cy="1323439"/>
          </a:xfrm>
          <a:prstGeom prst="rect">
            <a:avLst/>
          </a:prstGeom>
          <a:noFill/>
        </p:spPr>
        <p:txBody>
          <a:bodyPr wrap="square" rtlCol="0">
            <a:spAutoFit/>
          </a:bodyPr>
          <a:lstStyle/>
          <a:p>
            <a:pPr algn="ctr"/>
            <a:r>
              <a:rPr lang="en-US" altLang="zh-CN" sz="8000" b="1">
                <a:solidFill>
                  <a:srgbClr val="FF66CC"/>
                </a:solidFill>
                <a:effectLst>
                  <a:outerShdw blurRad="38100" dist="38100" dir="2700000" algn="tl">
                    <a:srgbClr val="000000">
                      <a:alpha val="43137"/>
                    </a:srgbClr>
                  </a:outerShdw>
                </a:effectLst>
                <a:latin typeface="Tinta Script" pitchFamily="50" charset="0"/>
                <a:cs typeface="+mn-ea"/>
                <a:sym typeface="+mn-lt"/>
              </a:rPr>
              <a:t>Vẻ đẹp quê hương</a:t>
            </a:r>
            <a:endParaRPr lang="zh-CN" altLang="en-US" sz="8000" b="1" dirty="0">
              <a:solidFill>
                <a:srgbClr val="FF66CC"/>
              </a:solidFill>
              <a:effectLst>
                <a:outerShdw blurRad="38100" dist="38100" dir="2700000" algn="tl">
                  <a:srgbClr val="000000">
                    <a:alpha val="43137"/>
                  </a:srgbClr>
                </a:outerShdw>
              </a:effectLst>
              <a:latin typeface="Tinta Script" pitchFamily="50" charset="0"/>
              <a:cs typeface="+mn-ea"/>
              <a:sym typeface="+mn-lt"/>
            </a:endParaRPr>
          </a:p>
        </p:txBody>
      </p:sp>
    </p:spTree>
    <p:extLst>
      <p:ext uri="{BB962C8B-B14F-4D97-AF65-F5344CB8AC3E}">
        <p14:creationId xmlns:p14="http://schemas.microsoft.com/office/powerpoint/2010/main" val="156263395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07819" y="1286892"/>
            <a:ext cx="3030978" cy="4042755"/>
          </a:xfrm>
          <a:prstGeom prst="rightArrow">
            <a:avLst>
              <a:gd name="adj1" fmla="val 50000"/>
              <a:gd name="adj2" fmla="val 47715"/>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Thanh </a:t>
            </a:r>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điệu</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libri"/>
              <a:cs typeface="+mn-cs"/>
            </a:endParaRPr>
          </a:p>
        </p:txBody>
      </p:sp>
      <p:sp>
        <p:nvSpPr>
          <p:cNvPr id="6" name="Rounded Rectangle 5"/>
          <p:cNvSpPr/>
          <p:nvPr/>
        </p:nvSpPr>
        <p:spPr>
          <a:xfrm>
            <a:off x="3709852" y="2063933"/>
            <a:ext cx="7563394" cy="3265714"/>
          </a:xfrm>
          <a:prstGeom prst="roundRect">
            <a:avLst/>
          </a:prstGeom>
          <a:solidFill>
            <a:schemeClr val="bg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Tiếng </a:t>
            </a:r>
            <a:r>
              <a:rPr kumimoji="0" lang="pt-B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1,3,5,7 phối thanh tự do. Tiếng 2, 4, 6, 8 theo thứ tự: </a:t>
            </a:r>
            <a:endParaRPr kumimoji="0" lang="pt-BR"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B –T –B –B .</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278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21">
            <a:extLst>
              <a:ext uri="{FF2B5EF4-FFF2-40B4-BE49-F238E27FC236}">
                <a16:creationId xmlns:a16="http://schemas.microsoft.com/office/drawing/2014/main" id="{C0D3ACEC-DEF2-4578-980E-639348AB96E9}"/>
              </a:ext>
            </a:extLst>
          </p:cNvPr>
          <p:cNvSpPr txBox="1"/>
          <p:nvPr/>
        </p:nvSpPr>
        <p:spPr>
          <a:xfrm>
            <a:off x="1177636" y="1173234"/>
            <a:ext cx="9850581" cy="2923877"/>
          </a:xfrm>
          <a:prstGeom prst="rect">
            <a:avLst/>
          </a:prstGeom>
          <a:noFill/>
        </p:spPr>
        <p:txBody>
          <a:bodyPr wrap="square" rtlCol="0">
            <a:spAutoFit/>
          </a:bodyPr>
          <a:lstStyle/>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Anh</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đi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anh</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quê</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nhà</a:t>
            </a:r>
            <a:endPar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endParaRPr>
          </a:p>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canh</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rau</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muống</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cà</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dầm</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tương</a:t>
            </a:r>
            <a:endPar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endParaRPr>
          </a:p>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dãi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nắng</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dầm</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sương</a:t>
            </a:r>
            <a:endPar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endParaRPr>
          </a:p>
          <a:p>
            <a:pPr algn="ct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Nhớ</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ai</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tát</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nước</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bên</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đường</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hôm</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 </a:t>
            </a:r>
            <a:r>
              <a:rPr lang="en-US" altLang="zh-CN" sz="4000" b="1" dirty="0" err="1">
                <a:solidFill>
                  <a:schemeClr val="bg2">
                    <a:lumMod val="75000"/>
                  </a:schemeClr>
                </a:solidFill>
                <a:latin typeface="Times New Roman" panose="02020603050405020304" pitchFamily="18" charset="0"/>
                <a:cs typeface="Times New Roman" panose="02020603050405020304" pitchFamily="18" charset="0"/>
                <a:sym typeface="+mn-lt"/>
              </a:rPr>
              <a:t>nao</a:t>
            </a:r>
            <a:r>
              <a:rPr lang="en-US" altLang="zh-CN" sz="4000" b="1" dirty="0">
                <a:solidFill>
                  <a:schemeClr val="bg2">
                    <a:lumMod val="75000"/>
                  </a:schemeClr>
                </a:solidFill>
                <a:latin typeface="Times New Roman" panose="02020603050405020304" pitchFamily="18" charset="0"/>
                <a:cs typeface="Times New Roman" panose="02020603050405020304" pitchFamily="18" charset="0"/>
                <a:sym typeface="+mn-lt"/>
              </a:rPr>
              <a:t>.</a:t>
            </a:r>
          </a:p>
          <a:p>
            <a:pPr algn="ctr"/>
            <a:endParaRPr lang="zh-CN" altLang="en-US" sz="2400" dirty="0">
              <a:solidFill>
                <a:schemeClr val="bg2">
                  <a:lumMod val="75000"/>
                </a:schemeClr>
              </a:solidFill>
              <a:latin typeface="SVN-Anastasia" panose="020B0606040200020203" pitchFamily="34" charset="0"/>
              <a:cs typeface="+mn-ea"/>
              <a:sym typeface="+mn-lt"/>
            </a:endParaRPr>
          </a:p>
        </p:txBody>
      </p:sp>
      <p:sp>
        <p:nvSpPr>
          <p:cNvPr id="25" name="Rectangle 24">
            <a:extLst>
              <a:ext uri="{FF2B5EF4-FFF2-40B4-BE49-F238E27FC236}">
                <a16:creationId xmlns:a16="http://schemas.microsoft.com/office/drawing/2014/main" id="{54F79FCC-18AF-427E-944B-1B7FB25307EA}"/>
              </a:ext>
            </a:extLst>
          </p:cNvPr>
          <p:cNvSpPr/>
          <p:nvPr/>
        </p:nvSpPr>
        <p:spPr>
          <a:xfrm>
            <a:off x="2956299" y="5122696"/>
            <a:ext cx="710451" cy="707886"/>
          </a:xfrm>
          <a:prstGeom prst="rect">
            <a:avLst/>
          </a:prstGeom>
        </p:spPr>
        <p:txBody>
          <a:bodyPr wrap="none">
            <a:spAutoFit/>
          </a:bodyPr>
          <a:lstStyle/>
          <a:p>
            <a:r>
              <a:rPr lang="en-US" sz="4000">
                <a:solidFill>
                  <a:schemeClr val="bg1"/>
                </a:solidFill>
                <a:latin typeface="SVN-Amperzand" panose="02040603050506020204" pitchFamily="18" charset="0"/>
                <a:cs typeface="+mn-ea"/>
                <a:sym typeface="+mn-lt"/>
              </a:rPr>
              <a:t>04</a:t>
            </a:r>
            <a:endParaRPr lang="en-US" sz="4000">
              <a:solidFill>
                <a:schemeClr val="bg1"/>
              </a:solidFill>
              <a:latin typeface="SVN-Amperzand" panose="02040603050506020204" pitchFamily="18" charset="0"/>
            </a:endParaRPr>
          </a:p>
        </p:txBody>
      </p:sp>
      <p:sp>
        <p:nvSpPr>
          <p:cNvPr id="11" name="TextBox 10"/>
          <p:cNvSpPr txBox="1"/>
          <p:nvPr/>
        </p:nvSpPr>
        <p:spPr>
          <a:xfrm>
            <a:off x="401782" y="193964"/>
            <a:ext cx="3034145" cy="830997"/>
          </a:xfrm>
          <a:prstGeom prst="rect">
            <a:avLst/>
          </a:prstGeom>
          <a:noFill/>
        </p:spPr>
        <p:txBody>
          <a:bodyPr wrap="square" rtlCol="0">
            <a:spAutoFit/>
          </a:bodyPr>
          <a:lstStyle/>
          <a:p>
            <a:r>
              <a:rPr lang="en-US" sz="4800" b="1" dirty="0" smtClean="0">
                <a:latin typeface="Times New Roman" panose="02020603050405020304" pitchFamily="18" charset="0"/>
                <a:cs typeface="Times New Roman" panose="02020603050405020304" pitchFamily="18" charset="0"/>
              </a:rPr>
              <a:t>VÍ DỤ:</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66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25CC5-36FF-4175-B619-23D808A89F52}"/>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21441" y="1662396"/>
            <a:ext cx="981546" cy="2947972"/>
          </a:xfrm>
          <a:prstGeom prst="rect">
            <a:avLst/>
          </a:prstGeom>
        </p:spPr>
      </p:pic>
      <p:cxnSp>
        <p:nvCxnSpPr>
          <p:cNvPr id="4" name="Straight Connector 3">
            <a:extLst>
              <a:ext uri="{FF2B5EF4-FFF2-40B4-BE49-F238E27FC236}">
                <a16:creationId xmlns:a16="http://schemas.microsoft.com/office/drawing/2014/main" id="{3EEFE9FB-AAA0-4E3A-9DB3-B11F07C92228}"/>
              </a:ext>
            </a:extLst>
          </p:cNvPr>
          <p:cNvCxnSpPr>
            <a:cxnSpLocks/>
          </p:cNvCxnSpPr>
          <p:nvPr/>
        </p:nvCxnSpPr>
        <p:spPr>
          <a:xfrm>
            <a:off x="5623310" y="3247699"/>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21">
            <a:extLst>
              <a:ext uri="{FF2B5EF4-FFF2-40B4-BE49-F238E27FC236}">
                <a16:creationId xmlns:a16="http://schemas.microsoft.com/office/drawing/2014/main" id="{658B8FEC-76EA-413F-8B12-D27A3B234634}"/>
              </a:ext>
            </a:extLst>
          </p:cNvPr>
          <p:cNvSpPr txBox="1"/>
          <p:nvPr/>
        </p:nvSpPr>
        <p:spPr>
          <a:xfrm>
            <a:off x="-498963" y="567426"/>
            <a:ext cx="8095971" cy="2246769"/>
          </a:xfrm>
          <a:prstGeom prst="rect">
            <a:avLst/>
          </a:prstGeom>
          <a:noFill/>
        </p:spPr>
        <p:txBody>
          <a:bodyPr wrap="square" rtlCol="0">
            <a:spAutoFit/>
          </a:bodyPr>
          <a:lstStyle/>
          <a:p>
            <a:pPr algn="ctr"/>
            <a:r>
              <a:rPr lang="en-US" altLang="zh-CN" sz="2800" b="1" dirty="0" err="1">
                <a:solidFill>
                  <a:schemeClr val="bg2">
                    <a:lumMod val="75000"/>
                  </a:schemeClr>
                </a:solidFill>
                <a:latin typeface="Tinta Script" pitchFamily="50" charset="0"/>
                <a:cs typeface="+mn-ea"/>
                <a:sym typeface="+mn-lt"/>
              </a:rPr>
              <a:t>Anh</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đi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anh</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quê</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nhà</a:t>
            </a:r>
            <a:endParaRPr lang="en-US" altLang="zh-CN" sz="2800" b="1" dirty="0">
              <a:solidFill>
                <a:schemeClr val="bg2">
                  <a:lumMod val="75000"/>
                </a:schemeClr>
              </a:solidFill>
              <a:latin typeface="Tinta Script" pitchFamily="50" charset="0"/>
              <a:cs typeface="+mn-ea"/>
              <a:sym typeface="+mn-lt"/>
            </a:endParaRPr>
          </a:p>
          <a:p>
            <a:pPr algn="ct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canh</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rau</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muống</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cà</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dầm</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tương</a:t>
            </a:r>
            <a:endParaRPr lang="en-US" altLang="zh-CN" sz="2800" b="1" dirty="0">
              <a:solidFill>
                <a:schemeClr val="bg2">
                  <a:lumMod val="75000"/>
                </a:schemeClr>
              </a:solidFill>
              <a:latin typeface="Tinta Script" pitchFamily="50" charset="0"/>
              <a:cs typeface="+mn-ea"/>
              <a:sym typeface="+mn-lt"/>
            </a:endParaRPr>
          </a:p>
          <a:p>
            <a:pPr algn="ct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ai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dãi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nắng</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dầm</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sương</a:t>
            </a:r>
            <a:endParaRPr lang="en-US" altLang="zh-CN" sz="2800" b="1" dirty="0">
              <a:solidFill>
                <a:schemeClr val="bg2">
                  <a:lumMod val="75000"/>
                </a:schemeClr>
              </a:solidFill>
              <a:latin typeface="Tinta Script" pitchFamily="50" charset="0"/>
              <a:cs typeface="+mn-ea"/>
              <a:sym typeface="+mn-lt"/>
            </a:endParaRPr>
          </a:p>
          <a:p>
            <a:pPr algn="ctr"/>
            <a:r>
              <a:rPr lang="en-US" altLang="zh-CN" sz="2800" b="1" dirty="0" err="1">
                <a:solidFill>
                  <a:schemeClr val="bg2">
                    <a:lumMod val="75000"/>
                  </a:schemeClr>
                </a:solidFill>
                <a:latin typeface="Tinta Script" pitchFamily="50" charset="0"/>
                <a:cs typeface="+mn-ea"/>
                <a:sym typeface="+mn-lt"/>
              </a:rPr>
              <a:t>Nhớ</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ai</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tát</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nước</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bên</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đường</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hôm</a:t>
            </a:r>
            <a:r>
              <a:rPr lang="en-US" altLang="zh-CN" sz="2800" b="1" dirty="0">
                <a:solidFill>
                  <a:schemeClr val="bg2">
                    <a:lumMod val="75000"/>
                  </a:schemeClr>
                </a:solidFill>
                <a:latin typeface="Tinta Script" pitchFamily="50" charset="0"/>
                <a:cs typeface="+mn-ea"/>
                <a:sym typeface="+mn-lt"/>
              </a:rPr>
              <a:t> </a:t>
            </a:r>
            <a:r>
              <a:rPr lang="en-US" altLang="zh-CN" sz="2800" b="1" dirty="0" err="1">
                <a:solidFill>
                  <a:schemeClr val="bg2">
                    <a:lumMod val="75000"/>
                  </a:schemeClr>
                </a:solidFill>
                <a:latin typeface="Tinta Script" pitchFamily="50" charset="0"/>
                <a:cs typeface="+mn-ea"/>
                <a:sym typeface="+mn-lt"/>
              </a:rPr>
              <a:t>nao</a:t>
            </a:r>
            <a:r>
              <a:rPr lang="en-US" altLang="zh-CN" sz="2800" b="1" dirty="0">
                <a:solidFill>
                  <a:schemeClr val="bg2">
                    <a:lumMod val="75000"/>
                  </a:schemeClr>
                </a:solidFill>
                <a:latin typeface="Tinta Script" pitchFamily="50" charset="0"/>
                <a:cs typeface="+mn-ea"/>
                <a:sym typeface="+mn-lt"/>
              </a:rPr>
              <a:t>.</a:t>
            </a:r>
          </a:p>
          <a:p>
            <a:pPr algn="ctr"/>
            <a:endParaRPr lang="zh-CN" altLang="en-US" sz="2800" b="1" dirty="0">
              <a:solidFill>
                <a:schemeClr val="bg2">
                  <a:lumMod val="75000"/>
                </a:schemeClr>
              </a:solidFill>
              <a:latin typeface="Tinta Script" pitchFamily="50" charset="0"/>
              <a:cs typeface="+mn-ea"/>
              <a:sym typeface="+mn-lt"/>
            </a:endParaRPr>
          </a:p>
        </p:txBody>
      </p:sp>
      <p:cxnSp>
        <p:nvCxnSpPr>
          <p:cNvPr id="7" name="Straight Connector 6">
            <a:extLst>
              <a:ext uri="{FF2B5EF4-FFF2-40B4-BE49-F238E27FC236}">
                <a16:creationId xmlns:a16="http://schemas.microsoft.com/office/drawing/2014/main" id="{4969FF40-2E94-4829-A207-8AE8B98E00DA}"/>
              </a:ext>
            </a:extLst>
          </p:cNvPr>
          <p:cNvCxnSpPr/>
          <p:nvPr/>
        </p:nvCxnSpPr>
        <p:spPr>
          <a:xfrm flipH="1">
            <a:off x="2625714" y="523026"/>
            <a:ext cx="215665" cy="475506"/>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8" name="Straight Connector 7">
            <a:extLst>
              <a:ext uri="{FF2B5EF4-FFF2-40B4-BE49-F238E27FC236}">
                <a16:creationId xmlns:a16="http://schemas.microsoft.com/office/drawing/2014/main" id="{3A587446-887D-4423-AA77-3BB6CF95D5BD}"/>
              </a:ext>
            </a:extLst>
          </p:cNvPr>
          <p:cNvCxnSpPr/>
          <p:nvPr/>
        </p:nvCxnSpPr>
        <p:spPr>
          <a:xfrm flipH="1">
            <a:off x="3867646" y="1473210"/>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16:creationId xmlns:a16="http://schemas.microsoft.com/office/drawing/2014/main" id="{04AB2EFC-B2F8-4A3D-80F1-979A0D95C226}"/>
              </a:ext>
            </a:extLst>
          </p:cNvPr>
          <p:cNvCxnSpPr/>
          <p:nvPr/>
        </p:nvCxnSpPr>
        <p:spPr>
          <a:xfrm flipH="1">
            <a:off x="2276542" y="1436168"/>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AC21B146-B7A1-4F60-8B12-6249F5B283B4}"/>
              </a:ext>
            </a:extLst>
          </p:cNvPr>
          <p:cNvCxnSpPr/>
          <p:nvPr/>
        </p:nvCxnSpPr>
        <p:spPr>
          <a:xfrm flipH="1">
            <a:off x="3725752" y="998532"/>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id="{BF4D30DC-CC7F-470F-BAD4-9ABC50BCD89A}"/>
              </a:ext>
            </a:extLst>
          </p:cNvPr>
          <p:cNvCxnSpPr/>
          <p:nvPr/>
        </p:nvCxnSpPr>
        <p:spPr>
          <a:xfrm flipH="1">
            <a:off x="3019173" y="1894331"/>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BDFDABD6-A7AA-41CB-8807-13FC005E4C7F}"/>
              </a:ext>
            </a:extLst>
          </p:cNvPr>
          <p:cNvCxnSpPr/>
          <p:nvPr/>
        </p:nvCxnSpPr>
        <p:spPr>
          <a:xfrm flipH="1">
            <a:off x="4137792" y="517120"/>
            <a:ext cx="222799" cy="459745"/>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pic>
        <p:nvPicPr>
          <p:cNvPr id="13" name="图片 22">
            <a:extLst>
              <a:ext uri="{FF2B5EF4-FFF2-40B4-BE49-F238E27FC236}">
                <a16:creationId xmlns:a16="http://schemas.microsoft.com/office/drawing/2014/main" id="{5DE28A5A-667C-40B5-9318-5A2A76E46DF7}"/>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800063" y="535933"/>
            <a:ext cx="819551" cy="226610"/>
          </a:xfrm>
          <a:prstGeom prst="rect">
            <a:avLst/>
          </a:prstGeom>
        </p:spPr>
      </p:pic>
      <p:pic>
        <p:nvPicPr>
          <p:cNvPr id="14" name="图片 22">
            <a:extLst>
              <a:ext uri="{FF2B5EF4-FFF2-40B4-BE49-F238E27FC236}">
                <a16:creationId xmlns:a16="http://schemas.microsoft.com/office/drawing/2014/main" id="{4D18EF32-9548-475C-A5CD-F46B9AB4D67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603998" y="1299945"/>
            <a:ext cx="819551" cy="226610"/>
          </a:xfrm>
          <a:prstGeom prst="rect">
            <a:avLst/>
          </a:prstGeom>
        </p:spPr>
      </p:pic>
      <p:sp>
        <p:nvSpPr>
          <p:cNvPr id="15" name="TextBox 14">
            <a:extLst>
              <a:ext uri="{FF2B5EF4-FFF2-40B4-BE49-F238E27FC236}">
                <a16:creationId xmlns:a16="http://schemas.microsoft.com/office/drawing/2014/main" id="{EBAB19DC-8A0F-4946-A258-392D4862B3DC}"/>
              </a:ext>
            </a:extLst>
          </p:cNvPr>
          <p:cNvSpPr txBox="1"/>
          <p:nvPr/>
        </p:nvSpPr>
        <p:spPr>
          <a:xfrm>
            <a:off x="8544836" y="244261"/>
            <a:ext cx="3906941" cy="646331"/>
          </a:xfrm>
          <a:prstGeom prst="rect">
            <a:avLst/>
          </a:prstGeom>
          <a:noFill/>
        </p:spPr>
        <p:txBody>
          <a:bodyPr wrap="square">
            <a:spAutoFit/>
          </a:bodyPr>
          <a:lstStyle/>
          <a:p>
            <a:r>
              <a:rPr lang="vi-VN" sz="3600" dirty="0">
                <a:solidFill>
                  <a:schemeClr val="bg2"/>
                </a:solidFill>
                <a:latin typeface="SVN-Bear" panose="02040603050506020204" pitchFamily="18" charset="0"/>
                <a:cs typeface="Times New Roman" panose="02020603050405020304" pitchFamily="18" charset="0"/>
              </a:rPr>
              <a:t>Dòng lục: 6 tiếng</a:t>
            </a:r>
            <a:endParaRPr lang="en-US" sz="3600" dirty="0"/>
          </a:p>
        </p:txBody>
      </p:sp>
      <p:sp>
        <p:nvSpPr>
          <p:cNvPr id="16" name="TextBox 15">
            <a:extLst>
              <a:ext uri="{FF2B5EF4-FFF2-40B4-BE49-F238E27FC236}">
                <a16:creationId xmlns:a16="http://schemas.microsoft.com/office/drawing/2014/main" id="{7C9EA82C-7D6C-4298-BF81-37FE6078486C}"/>
              </a:ext>
            </a:extLst>
          </p:cNvPr>
          <p:cNvSpPr txBox="1"/>
          <p:nvPr/>
        </p:nvSpPr>
        <p:spPr>
          <a:xfrm>
            <a:off x="8545327" y="1079894"/>
            <a:ext cx="3906450" cy="646331"/>
          </a:xfrm>
          <a:prstGeom prst="rect">
            <a:avLst/>
          </a:prstGeom>
          <a:noFill/>
        </p:spPr>
        <p:txBody>
          <a:bodyPr wrap="square">
            <a:spAutoFit/>
          </a:bodyPr>
          <a:lstStyle/>
          <a:p>
            <a:r>
              <a:rPr lang="vi-VN" sz="3600" dirty="0">
                <a:solidFill>
                  <a:schemeClr val="bg2"/>
                </a:solidFill>
                <a:latin typeface="SVN-Bear" panose="02040603050506020204" pitchFamily="18" charset="0"/>
                <a:cs typeface="Times New Roman" panose="02020603050405020304" pitchFamily="18" charset="0"/>
              </a:rPr>
              <a:t>Dòng bát: 8 tiếng</a:t>
            </a:r>
            <a:endParaRPr lang="en-US" sz="3600" dirty="0"/>
          </a:p>
        </p:txBody>
      </p:sp>
      <p:pic>
        <p:nvPicPr>
          <p:cNvPr id="17" name="图片 22">
            <a:extLst>
              <a:ext uri="{FF2B5EF4-FFF2-40B4-BE49-F238E27FC236}">
                <a16:creationId xmlns:a16="http://schemas.microsoft.com/office/drawing/2014/main" id="{6BDC1E8E-9D19-466F-9143-0D4B99BA3D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75872" y="1934648"/>
            <a:ext cx="1194310" cy="524190"/>
          </a:xfrm>
          <a:prstGeom prst="rect">
            <a:avLst/>
          </a:prstGeom>
        </p:spPr>
      </p:pic>
      <p:sp>
        <p:nvSpPr>
          <p:cNvPr id="18" name="TextBox 17">
            <a:extLst>
              <a:ext uri="{FF2B5EF4-FFF2-40B4-BE49-F238E27FC236}">
                <a16:creationId xmlns:a16="http://schemas.microsoft.com/office/drawing/2014/main" id="{8272052C-F7F1-496B-AD5F-90FA41216793}"/>
              </a:ext>
            </a:extLst>
          </p:cNvPr>
          <p:cNvSpPr txBox="1"/>
          <p:nvPr/>
        </p:nvSpPr>
        <p:spPr>
          <a:xfrm>
            <a:off x="7884162" y="1814540"/>
            <a:ext cx="4677535" cy="1508105"/>
          </a:xfrm>
          <a:prstGeom prst="rect">
            <a:avLst/>
          </a:prstGeom>
          <a:noFill/>
        </p:spPr>
        <p:txBody>
          <a:bodyPr wrap="square">
            <a:spAutoFit/>
          </a:bodyPr>
          <a:lstStyle/>
          <a:p>
            <a:r>
              <a:rPr lang="vi-VN" sz="3600" dirty="0">
                <a:solidFill>
                  <a:schemeClr val="tx2"/>
                </a:solidFill>
                <a:latin typeface="SVN-Bear" panose="02040603050506020204" pitchFamily="18" charset="0"/>
                <a:cs typeface="Times New Roman" panose="02020603050405020304" pitchFamily="18" charset="0"/>
              </a:rPr>
              <a:t>Nhịp thơ: 2/2/2; 4/4</a:t>
            </a:r>
          </a:p>
          <a:p>
            <a:endParaRPr lang="en-US" sz="2400" dirty="0" smtClean="0">
              <a:solidFill>
                <a:schemeClr val="tx2"/>
              </a:solidFill>
              <a:latin typeface="SVN-Bear" panose="02040603050506020204" pitchFamily="18" charset="0"/>
              <a:cs typeface="Times New Roman" panose="02020603050405020304" pitchFamily="18" charset="0"/>
            </a:endParaRPr>
          </a:p>
          <a:p>
            <a:r>
              <a:rPr lang="vi-VN" sz="3200" dirty="0" smtClean="0">
                <a:solidFill>
                  <a:schemeClr val="tx2"/>
                </a:solidFill>
                <a:latin typeface="SVN-Bear" panose="02040603050506020204" pitchFamily="18" charset="0"/>
                <a:cs typeface="Times New Roman" panose="02020603050405020304" pitchFamily="18" charset="0"/>
              </a:rPr>
              <a:t>&gt;&gt;&gt; </a:t>
            </a:r>
            <a:r>
              <a:rPr lang="vi-VN" sz="3200" dirty="0">
                <a:solidFill>
                  <a:schemeClr val="tx2"/>
                </a:solidFill>
                <a:latin typeface="SVN-Bear" panose="02040603050506020204" pitchFamily="18" charset="0"/>
                <a:cs typeface="Times New Roman" panose="02020603050405020304" pitchFamily="18" charset="0"/>
              </a:rPr>
              <a:t>Nhịp chẵn</a:t>
            </a:r>
          </a:p>
        </p:txBody>
      </p:sp>
      <p:pic>
        <p:nvPicPr>
          <p:cNvPr id="19" name="Picture 18">
            <a:extLst>
              <a:ext uri="{FF2B5EF4-FFF2-40B4-BE49-F238E27FC236}">
                <a16:creationId xmlns:a16="http://schemas.microsoft.com/office/drawing/2014/main" id="{28B122F3-FADD-4A85-B971-787939A34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4020" y="3499293"/>
            <a:ext cx="6212744" cy="3358707"/>
          </a:xfrm>
          <a:prstGeom prst="rect">
            <a:avLst/>
          </a:prstGeom>
        </p:spPr>
      </p:pic>
      <p:sp>
        <p:nvSpPr>
          <p:cNvPr id="21" name="TextBox 20">
            <a:extLst>
              <a:ext uri="{FF2B5EF4-FFF2-40B4-BE49-F238E27FC236}">
                <a16:creationId xmlns:a16="http://schemas.microsoft.com/office/drawing/2014/main" id="{67279893-87D4-4CC7-B21A-76E7C5E76669}"/>
              </a:ext>
            </a:extLst>
          </p:cNvPr>
          <p:cNvSpPr txBox="1"/>
          <p:nvPr/>
        </p:nvSpPr>
        <p:spPr>
          <a:xfrm>
            <a:off x="5727294" y="4003258"/>
            <a:ext cx="4455797" cy="2062103"/>
          </a:xfrm>
          <a:prstGeom prst="rect">
            <a:avLst/>
          </a:prstGeom>
          <a:noFill/>
        </p:spPr>
        <p:txBody>
          <a:bodyPr wrap="square">
            <a:spAutoFit/>
          </a:bodyPr>
          <a:lstStyle/>
          <a:p>
            <a:pPr algn="just"/>
            <a:r>
              <a:rPr lang="vi-VN" sz="3200" b="1" dirty="0">
                <a:solidFill>
                  <a:schemeClr val="bg2"/>
                </a:solidFill>
                <a:latin typeface="SVN-Bear" panose="02040603050506020204" pitchFamily="18" charset="0"/>
                <a:cs typeface="Times New Roman" panose="02020603050405020304" pitchFamily="18" charset="0"/>
              </a:rPr>
              <a:t>1. Xác định số tiếng, số dòng của bài ca dao.</a:t>
            </a:r>
          </a:p>
          <a:p>
            <a:pPr algn="just"/>
            <a:r>
              <a:rPr lang="vi-VN" sz="3200" b="1" dirty="0">
                <a:solidFill>
                  <a:schemeClr val="bg2"/>
                </a:solidFill>
                <a:latin typeface="SVN-Bear" panose="02040603050506020204" pitchFamily="18" charset="0"/>
                <a:cs typeface="Times New Roman" panose="02020603050405020304" pitchFamily="18" charset="0"/>
              </a:rPr>
              <a:t>2. </a:t>
            </a:r>
            <a:r>
              <a:rPr lang="en-US" sz="3200" b="1" dirty="0" err="1">
                <a:solidFill>
                  <a:schemeClr val="bg2"/>
                </a:solidFill>
                <a:latin typeface="SVN-Bear" panose="02040603050506020204" pitchFamily="18" charset="0"/>
                <a:cs typeface="Times New Roman" panose="02020603050405020304" pitchFamily="18" charset="0"/>
              </a:rPr>
              <a:t>X</a:t>
            </a:r>
            <a:r>
              <a:rPr lang="en-US" sz="3200" b="1" dirty="0" err="1" smtClean="0">
                <a:solidFill>
                  <a:schemeClr val="bg2"/>
                </a:solidFill>
                <a:latin typeface="SVN-Bear" panose="02040603050506020204" pitchFamily="18" charset="0"/>
                <a:cs typeface="Times New Roman" panose="02020603050405020304" pitchFamily="18" charset="0"/>
              </a:rPr>
              <a:t>ác</a:t>
            </a:r>
            <a:r>
              <a:rPr lang="en-US" sz="3200" b="1" dirty="0" smtClean="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định</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cách</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ngắt</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nhịp</a:t>
            </a:r>
            <a:r>
              <a:rPr lang="en-US" sz="3200" b="1" dirty="0">
                <a:solidFill>
                  <a:schemeClr val="bg2"/>
                </a:solidFill>
                <a:latin typeface="SVN-Bear" panose="02040603050506020204" pitchFamily="18" charset="0"/>
                <a:cs typeface="Times New Roman" panose="02020603050405020304" pitchFamily="18" charset="0"/>
              </a:rPr>
              <a:t> ở </a:t>
            </a:r>
            <a:r>
              <a:rPr lang="en-US" sz="3200" b="1" dirty="0" err="1">
                <a:solidFill>
                  <a:schemeClr val="bg2"/>
                </a:solidFill>
                <a:latin typeface="SVN-Bear" panose="02040603050506020204" pitchFamily="18" charset="0"/>
                <a:cs typeface="Times New Roman" panose="02020603050405020304" pitchFamily="18" charset="0"/>
              </a:rPr>
              <a:t>mỗi</a:t>
            </a:r>
            <a:r>
              <a:rPr lang="en-US" sz="3200" b="1" dirty="0">
                <a:solidFill>
                  <a:schemeClr val="bg2"/>
                </a:solidFill>
                <a:latin typeface="SVN-Bear" panose="02040603050506020204" pitchFamily="18" charset="0"/>
                <a:cs typeface="Times New Roman" panose="02020603050405020304" pitchFamily="18" charset="0"/>
              </a:rPr>
              <a:t> </a:t>
            </a:r>
            <a:r>
              <a:rPr lang="en-US" sz="3200" b="1" dirty="0" err="1">
                <a:solidFill>
                  <a:schemeClr val="bg2"/>
                </a:solidFill>
                <a:latin typeface="SVN-Bear" panose="02040603050506020204" pitchFamily="18" charset="0"/>
                <a:cs typeface="Times New Roman" panose="02020603050405020304" pitchFamily="18" charset="0"/>
              </a:rPr>
              <a:t>câu</a:t>
            </a:r>
            <a:r>
              <a:rPr lang="en-US" sz="3200" b="1" dirty="0">
                <a:solidFill>
                  <a:schemeClr val="bg2"/>
                </a:solidFill>
                <a:latin typeface="SVN-Bear" panose="020406030505060202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1AC06635-B974-41DB-B281-E86B846C7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1198" y="12512"/>
            <a:ext cx="4803598" cy="3219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7184960"/>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par>
                          <p:cTn id="19" fill="hold">
                            <p:stCondLst>
                              <p:cond delay="500"/>
                            </p:stCondLst>
                            <p:childTnLst>
                              <p:par>
                                <p:cTn id="20" presetID="1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par>
                          <p:cTn id="24" fill="hold">
                            <p:stCondLst>
                              <p:cond delay="1000"/>
                            </p:stCondLst>
                            <p:childTnLst>
                              <p:par>
                                <p:cTn id="25" presetID="1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ppt_x</p:attrName>
                                        </p:attrNameLst>
                                      </p:cBhvr>
                                      <p:tavLst>
                                        <p:tav tm="0">
                                          <p:val>
                                            <p:strVal val="#ppt_x-#ppt_w*1.125000"/>
                                          </p:val>
                                        </p:tav>
                                        <p:tav tm="100000">
                                          <p:val>
                                            <p:strVal val="#ppt_x"/>
                                          </p:val>
                                        </p:tav>
                                      </p:tavLst>
                                    </p:anim>
                                    <p:animEffect transition="in" filter="wipe(righ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ppt_x</p:attrName>
                                        </p:attrNameLst>
                                      </p:cBhvr>
                                      <p:tavLst>
                                        <p:tav tm="0">
                                          <p:val>
                                            <p:strVal val="#ppt_x-#ppt_w*1.125000"/>
                                          </p:val>
                                        </p:tav>
                                        <p:tav tm="100000">
                                          <p:val>
                                            <p:strVal val="#ppt_x"/>
                                          </p:val>
                                        </p:tav>
                                      </p:tavLst>
                                    </p:anim>
                                    <p:animEffect transition="in" filter="wipe(right)">
                                      <p:cBhvr>
                                        <p:cTn id="34" dur="500"/>
                                        <p:tgtEl>
                                          <p:spTgt spid="14"/>
                                        </p:tgtEl>
                                      </p:cBhvr>
                                    </p:animEffect>
                                  </p:childTnLst>
                                </p:cTn>
                              </p:par>
                            </p:childTnLst>
                          </p:cTn>
                        </p:par>
                        <p:par>
                          <p:cTn id="35" fill="hold">
                            <p:stCondLst>
                              <p:cond delay="500"/>
                            </p:stCondLst>
                            <p:childTnLst>
                              <p:par>
                                <p:cTn id="36" presetID="1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childTnLst>
                          </p:cTn>
                        </p:par>
                        <p:par>
                          <p:cTn id="53" fill="hold">
                            <p:stCondLst>
                              <p:cond delay="3000"/>
                            </p:stCondLst>
                            <p:childTnLst>
                              <p:par>
                                <p:cTn id="54" presetID="10" presetClass="entr" presetSubtype="0" fill="hold" nodeType="afterEffect">
                                  <p:stCondLst>
                                    <p:cond delay="20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childTnLst>
                                </p:cTn>
                              </p:par>
                            </p:childTnLst>
                          </p:cTn>
                        </p:par>
                        <p:par>
                          <p:cTn id="61" fill="hold">
                            <p:stCondLst>
                              <p:cond delay="7000"/>
                            </p:stCondLst>
                            <p:childTnLst>
                              <p:par>
                                <p:cTn id="62" presetID="10" presetClass="entr" presetSubtype="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8"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p:tgtEl>
                                          <p:spTgt spid="17"/>
                                        </p:tgtEl>
                                        <p:attrNameLst>
                                          <p:attrName>ppt_x</p:attrName>
                                        </p:attrNameLst>
                                      </p:cBhvr>
                                      <p:tavLst>
                                        <p:tav tm="0">
                                          <p:val>
                                            <p:strVal val="#ppt_x-#ppt_w*1.125000"/>
                                          </p:val>
                                        </p:tav>
                                        <p:tav tm="100000">
                                          <p:val>
                                            <p:strVal val="#ppt_x"/>
                                          </p:val>
                                        </p:tav>
                                      </p:tavLst>
                                    </p:anim>
                                    <p:animEffect transition="in" filter="wipe(right)">
                                      <p:cBhvr>
                                        <p:cTn id="70" dur="500"/>
                                        <p:tgtEl>
                                          <p:spTgt spid="17"/>
                                        </p:tgtEl>
                                      </p:cBhvr>
                                    </p:animEffect>
                                  </p:childTnLst>
                                </p:cTn>
                              </p:par>
                            </p:childTnLst>
                          </p:cTn>
                        </p:par>
                        <p:par>
                          <p:cTn id="71" fill="hold">
                            <p:stCondLst>
                              <p:cond delay="500"/>
                            </p:stCondLst>
                            <p:childTnLst>
                              <p:par>
                                <p:cTn id="72" presetID="12" presetClass="entr" presetSubtype="8" fill="hold" grpId="0" nodeType="after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p:tgtEl>
                                          <p:spTgt spid="18"/>
                                        </p:tgtEl>
                                        <p:attrNameLst>
                                          <p:attrName>ppt_x</p:attrName>
                                        </p:attrNameLst>
                                      </p:cBhvr>
                                      <p:tavLst>
                                        <p:tav tm="0">
                                          <p:val>
                                            <p:strVal val="#ppt_x-#ppt_w*1.125000"/>
                                          </p:val>
                                        </p:tav>
                                        <p:tav tm="100000">
                                          <p:val>
                                            <p:strVal val="#ppt_x"/>
                                          </p:val>
                                        </p:tav>
                                      </p:tavLst>
                                    </p:anim>
                                    <p:animEffect transition="in" filter="wipe(righ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028ADCB-442C-406C-9A89-1D1C5C7F7417}"/>
              </a:ext>
            </a:extLst>
          </p:cNvPr>
          <p:cNvGraphicFramePr>
            <a:graphicFrameLocks noGrp="1"/>
          </p:cNvGraphicFramePr>
          <p:nvPr>
            <p:extLst>
              <p:ext uri="{D42A27DB-BD31-4B8C-83A1-F6EECF244321}">
                <p14:modId xmlns:p14="http://schemas.microsoft.com/office/powerpoint/2010/main" val="3659322387"/>
              </p:ext>
            </p:extLst>
          </p:nvPr>
        </p:nvGraphicFramePr>
        <p:xfrm>
          <a:off x="5828265" y="40594"/>
          <a:ext cx="6237478" cy="3536141"/>
        </p:xfrm>
        <a:graphic>
          <a:graphicData uri="http://schemas.openxmlformats.org/drawingml/2006/table">
            <a:tbl>
              <a:tblPr firstRow="1" firstCol="1" bandRow="1">
                <a:tableStyleId>{F5AB1C69-6EDB-4FF4-983F-18BD219EF322}</a:tableStyleId>
              </a:tblPr>
              <a:tblGrid>
                <a:gridCol w="1189317">
                  <a:extLst>
                    <a:ext uri="{9D8B030D-6E8A-4147-A177-3AD203B41FA5}">
                      <a16:colId xmlns:a16="http://schemas.microsoft.com/office/drawing/2014/main" val="836077311"/>
                    </a:ext>
                  </a:extLst>
                </a:gridCol>
                <a:gridCol w="641547">
                  <a:extLst>
                    <a:ext uri="{9D8B030D-6E8A-4147-A177-3AD203B41FA5}">
                      <a16:colId xmlns:a16="http://schemas.microsoft.com/office/drawing/2014/main" val="933000462"/>
                    </a:ext>
                  </a:extLst>
                </a:gridCol>
                <a:gridCol w="641547">
                  <a:extLst>
                    <a:ext uri="{9D8B030D-6E8A-4147-A177-3AD203B41FA5}">
                      <a16:colId xmlns:a16="http://schemas.microsoft.com/office/drawing/2014/main" val="2513038927"/>
                    </a:ext>
                  </a:extLst>
                </a:gridCol>
                <a:gridCol w="641547">
                  <a:extLst>
                    <a:ext uri="{9D8B030D-6E8A-4147-A177-3AD203B41FA5}">
                      <a16:colId xmlns:a16="http://schemas.microsoft.com/office/drawing/2014/main" val="43758711"/>
                    </a:ext>
                  </a:extLst>
                </a:gridCol>
                <a:gridCol w="641547">
                  <a:extLst>
                    <a:ext uri="{9D8B030D-6E8A-4147-A177-3AD203B41FA5}">
                      <a16:colId xmlns:a16="http://schemas.microsoft.com/office/drawing/2014/main" val="374656882"/>
                    </a:ext>
                  </a:extLst>
                </a:gridCol>
                <a:gridCol w="641547">
                  <a:extLst>
                    <a:ext uri="{9D8B030D-6E8A-4147-A177-3AD203B41FA5}">
                      <a16:colId xmlns:a16="http://schemas.microsoft.com/office/drawing/2014/main" val="2863008535"/>
                    </a:ext>
                  </a:extLst>
                </a:gridCol>
                <a:gridCol w="641547">
                  <a:extLst>
                    <a:ext uri="{9D8B030D-6E8A-4147-A177-3AD203B41FA5}">
                      <a16:colId xmlns:a16="http://schemas.microsoft.com/office/drawing/2014/main" val="3171119706"/>
                    </a:ext>
                  </a:extLst>
                </a:gridCol>
                <a:gridCol w="641547">
                  <a:extLst>
                    <a:ext uri="{9D8B030D-6E8A-4147-A177-3AD203B41FA5}">
                      <a16:colId xmlns:a16="http://schemas.microsoft.com/office/drawing/2014/main" val="160992769"/>
                    </a:ext>
                  </a:extLst>
                </a:gridCol>
                <a:gridCol w="557332">
                  <a:extLst>
                    <a:ext uri="{9D8B030D-6E8A-4147-A177-3AD203B41FA5}">
                      <a16:colId xmlns:a16="http://schemas.microsoft.com/office/drawing/2014/main" val="3472798108"/>
                    </a:ext>
                  </a:extLst>
                </a:gridCol>
              </a:tblGrid>
              <a:tr h="1474045">
                <a:tc>
                  <a:txBody>
                    <a:bodyPr/>
                    <a:lstStyle/>
                    <a:p>
                      <a:pPr algn="r">
                        <a:lnSpc>
                          <a:spcPct val="115000"/>
                        </a:lnSpc>
                        <a:spcAft>
                          <a:spcPts val="800"/>
                        </a:spcAft>
                      </a:pPr>
                      <a:r>
                        <a:rPr lang="en-US" sz="2400" b="0" dirty="0" err="1">
                          <a:effectLst/>
                          <a:latin typeface="SVN-Amperzand" panose="02040603050506020204" pitchFamily="18" charset="0"/>
                        </a:rPr>
                        <a:t>Tiếng</a:t>
                      </a:r>
                      <a:endParaRPr lang="x-none" sz="2400" b="0" dirty="0">
                        <a:effectLst/>
                        <a:latin typeface="SVN-Amperzand" panose="02040603050506020204" pitchFamily="18" charset="0"/>
                      </a:endParaRPr>
                    </a:p>
                    <a:p>
                      <a:pPr algn="l">
                        <a:lnSpc>
                          <a:spcPct val="115000"/>
                        </a:lnSpc>
                        <a:spcAft>
                          <a:spcPts val="800"/>
                        </a:spcAft>
                      </a:pPr>
                      <a:r>
                        <a:rPr lang="en-US" sz="2400" b="0">
                          <a:effectLst/>
                          <a:latin typeface="SVN-Amperzand" panose="02040603050506020204" pitchFamily="18" charset="0"/>
                        </a:rPr>
                        <a:t>Câu</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dirty="0">
                          <a:effectLst/>
                          <a:latin typeface="SVN-Amperzand" panose="02040603050506020204" pitchFamily="18" charset="0"/>
                        </a:rPr>
                        <a:t>1</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2</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3</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4</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5</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6</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7</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8</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350761253"/>
                  </a:ext>
                </a:extLst>
              </a:tr>
              <a:tr h="515524">
                <a:tc>
                  <a:txBody>
                    <a:bodyPr/>
                    <a:lstStyle/>
                    <a:p>
                      <a:pPr algn="ctr">
                        <a:lnSpc>
                          <a:spcPct val="115000"/>
                        </a:lnSpc>
                        <a:spcAft>
                          <a:spcPts val="800"/>
                        </a:spcAft>
                      </a:pPr>
                      <a:r>
                        <a:rPr lang="en-US" sz="2400" b="0" dirty="0" err="1">
                          <a:effectLst/>
                          <a:latin typeface="SVN-Amperzand" panose="02040603050506020204" pitchFamily="18" charset="0"/>
                        </a:rPr>
                        <a:t>lục</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022184525"/>
                  </a:ext>
                </a:extLst>
              </a:tr>
              <a:tr h="515524">
                <a:tc>
                  <a:txBody>
                    <a:bodyPr/>
                    <a:lstStyle/>
                    <a:p>
                      <a:pPr algn="ctr">
                        <a:lnSpc>
                          <a:spcPct val="115000"/>
                        </a:lnSpc>
                        <a:spcAft>
                          <a:spcPts val="800"/>
                        </a:spcAft>
                      </a:pPr>
                      <a:r>
                        <a:rPr lang="en-US" sz="2400" b="0">
                          <a:effectLst/>
                          <a:latin typeface="SVN-Amperzand" panose="02040603050506020204" pitchFamily="18" charset="0"/>
                        </a:rPr>
                        <a:t>bát</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625699010"/>
                  </a:ext>
                </a:extLst>
              </a:tr>
              <a:tr h="515524">
                <a:tc>
                  <a:txBody>
                    <a:bodyPr/>
                    <a:lstStyle/>
                    <a:p>
                      <a:pPr algn="ctr">
                        <a:lnSpc>
                          <a:spcPct val="115000"/>
                        </a:lnSpc>
                        <a:spcAft>
                          <a:spcPts val="800"/>
                        </a:spcAft>
                      </a:pPr>
                      <a:r>
                        <a:rPr lang="en-US" sz="2400" b="0">
                          <a:effectLst/>
                          <a:latin typeface="SVN-Amperzand" panose="02040603050506020204" pitchFamily="18" charset="0"/>
                        </a:rPr>
                        <a:t>lục</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385650159"/>
                  </a:ext>
                </a:extLst>
              </a:tr>
              <a:tr h="515524">
                <a:tc>
                  <a:txBody>
                    <a:bodyPr/>
                    <a:lstStyle/>
                    <a:p>
                      <a:pPr algn="ctr">
                        <a:lnSpc>
                          <a:spcPct val="115000"/>
                        </a:lnSpc>
                        <a:spcAft>
                          <a:spcPts val="800"/>
                        </a:spcAft>
                      </a:pPr>
                      <a:r>
                        <a:rPr lang="en-US" sz="2400" b="0" dirty="0" err="1">
                          <a:effectLst/>
                          <a:latin typeface="SVN-Amperzand" panose="02040603050506020204" pitchFamily="18" charset="0"/>
                        </a:rPr>
                        <a:t>bát</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15000"/>
                        </a:lnSpc>
                        <a:spcAft>
                          <a:spcPts val="800"/>
                        </a:spcAft>
                      </a:pPr>
                      <a:r>
                        <a:rPr lang="en-US" sz="2400" b="0">
                          <a:effectLst/>
                          <a:latin typeface="SVN-Amperzand" panose="02040603050506020204" pitchFamily="18" charset="0"/>
                        </a:rPr>
                        <a:t> </a:t>
                      </a:r>
                      <a:endParaRPr lang="x-none" sz="2400" b="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15000"/>
                        </a:lnSpc>
                        <a:spcAft>
                          <a:spcPts val="800"/>
                        </a:spcAft>
                      </a:pPr>
                      <a:r>
                        <a:rPr lang="en-US" sz="2400" b="0" dirty="0">
                          <a:effectLst/>
                          <a:latin typeface="SVN-Amperzand" panose="02040603050506020204" pitchFamily="18" charset="0"/>
                        </a:rPr>
                        <a:t> </a:t>
                      </a:r>
                      <a:endParaRPr lang="x-none" sz="2400" b="0" dirty="0">
                        <a:effectLst/>
                        <a:latin typeface="SVN-Amperzand" panose="020406030505060202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32114782"/>
                  </a:ext>
                </a:extLst>
              </a:tr>
            </a:tbl>
          </a:graphicData>
        </a:graphic>
      </p:graphicFrame>
      <p:cxnSp>
        <p:nvCxnSpPr>
          <p:cNvPr id="4" name="Straight Connector 3">
            <a:extLst>
              <a:ext uri="{FF2B5EF4-FFF2-40B4-BE49-F238E27FC236}">
                <a16:creationId xmlns:a16="http://schemas.microsoft.com/office/drawing/2014/main" id="{3EEFE9FB-AAA0-4E3A-9DB3-B11F07C92228}"/>
              </a:ext>
            </a:extLst>
          </p:cNvPr>
          <p:cNvCxnSpPr>
            <a:cxnSpLocks/>
          </p:cNvCxnSpPr>
          <p:nvPr/>
        </p:nvCxnSpPr>
        <p:spPr>
          <a:xfrm>
            <a:off x="5828265" y="675643"/>
            <a:ext cx="1194310" cy="13067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21">
            <a:extLst>
              <a:ext uri="{FF2B5EF4-FFF2-40B4-BE49-F238E27FC236}">
                <a16:creationId xmlns:a16="http://schemas.microsoft.com/office/drawing/2014/main" id="{658B8FEC-76EA-413F-8B12-D27A3B234634}"/>
              </a:ext>
            </a:extLst>
          </p:cNvPr>
          <p:cNvSpPr txBox="1"/>
          <p:nvPr/>
        </p:nvSpPr>
        <p:spPr>
          <a:xfrm>
            <a:off x="-1" y="362115"/>
            <a:ext cx="5708073" cy="2893100"/>
          </a:xfrm>
          <a:prstGeom prst="rect">
            <a:avLst/>
          </a:prstGeom>
          <a:noFill/>
        </p:spPr>
        <p:txBody>
          <a:bodyPr wrap="square" rtlCol="0">
            <a:spAutoFit/>
          </a:bodyPr>
          <a:lstStyle/>
          <a:p>
            <a:pPr algn="ctr"/>
            <a:r>
              <a:rPr lang="en-US" altLang="zh-CN" sz="2600" b="1" dirty="0" err="1">
                <a:solidFill>
                  <a:schemeClr val="bg2">
                    <a:lumMod val="75000"/>
                  </a:schemeClr>
                </a:solidFill>
                <a:latin typeface="Tinta Script" pitchFamily="50" charset="0"/>
                <a:cs typeface="+mn-ea"/>
                <a:sym typeface="+mn-lt"/>
              </a:rPr>
              <a:t>Anh</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đi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anh</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quê</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nhà</a:t>
            </a:r>
            <a:endParaRPr lang="en-US" altLang="zh-CN" sz="2600" b="1" dirty="0">
              <a:solidFill>
                <a:schemeClr val="bg2">
                  <a:lumMod val="75000"/>
                </a:schemeClr>
              </a:solidFill>
              <a:latin typeface="Tinta Script" pitchFamily="50" charset="0"/>
              <a:cs typeface="+mn-ea"/>
              <a:sym typeface="+mn-lt"/>
            </a:endParaRPr>
          </a:p>
          <a:p>
            <a:pPr algn="ct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canh</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rau</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muống</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cà</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dầm</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tương</a:t>
            </a:r>
            <a:endParaRPr lang="en-US" altLang="zh-CN" sz="2600" b="1" dirty="0">
              <a:solidFill>
                <a:schemeClr val="bg2">
                  <a:lumMod val="75000"/>
                </a:schemeClr>
              </a:solidFill>
              <a:latin typeface="Tinta Script" pitchFamily="50" charset="0"/>
              <a:cs typeface="+mn-ea"/>
              <a:sym typeface="+mn-lt"/>
            </a:endParaRPr>
          </a:p>
          <a:p>
            <a:pPr algn="ct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ai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dãi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nắng</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dầm</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sương</a:t>
            </a:r>
            <a:endParaRPr lang="en-US" altLang="zh-CN" sz="2600" b="1" dirty="0">
              <a:solidFill>
                <a:schemeClr val="bg2">
                  <a:lumMod val="75000"/>
                </a:schemeClr>
              </a:solidFill>
              <a:latin typeface="Tinta Script" pitchFamily="50" charset="0"/>
              <a:cs typeface="+mn-ea"/>
              <a:sym typeface="+mn-lt"/>
            </a:endParaRPr>
          </a:p>
          <a:p>
            <a:pPr algn="ctr"/>
            <a:r>
              <a:rPr lang="en-US" altLang="zh-CN" sz="2600" b="1" dirty="0" err="1">
                <a:solidFill>
                  <a:schemeClr val="bg2">
                    <a:lumMod val="75000"/>
                  </a:schemeClr>
                </a:solidFill>
                <a:latin typeface="Tinta Script" pitchFamily="50" charset="0"/>
                <a:cs typeface="+mn-ea"/>
                <a:sym typeface="+mn-lt"/>
              </a:rPr>
              <a:t>Nhớ</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ai</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tát</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nước</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bên</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đường</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hôm</a:t>
            </a:r>
            <a:r>
              <a:rPr lang="en-US" altLang="zh-CN" sz="2600" b="1" dirty="0">
                <a:solidFill>
                  <a:schemeClr val="bg2">
                    <a:lumMod val="75000"/>
                  </a:schemeClr>
                </a:solidFill>
                <a:latin typeface="Tinta Script" pitchFamily="50" charset="0"/>
                <a:cs typeface="+mn-ea"/>
                <a:sym typeface="+mn-lt"/>
              </a:rPr>
              <a:t> </a:t>
            </a:r>
            <a:r>
              <a:rPr lang="en-US" altLang="zh-CN" sz="2600" b="1" dirty="0" err="1">
                <a:solidFill>
                  <a:schemeClr val="bg2">
                    <a:lumMod val="75000"/>
                  </a:schemeClr>
                </a:solidFill>
                <a:latin typeface="Tinta Script" pitchFamily="50" charset="0"/>
                <a:cs typeface="+mn-ea"/>
                <a:sym typeface="+mn-lt"/>
              </a:rPr>
              <a:t>nao</a:t>
            </a:r>
            <a:r>
              <a:rPr lang="en-US" altLang="zh-CN" sz="2600" b="1" dirty="0">
                <a:solidFill>
                  <a:schemeClr val="bg2">
                    <a:lumMod val="75000"/>
                  </a:schemeClr>
                </a:solidFill>
                <a:latin typeface="Tinta Script" pitchFamily="50" charset="0"/>
                <a:cs typeface="+mn-ea"/>
                <a:sym typeface="+mn-lt"/>
              </a:rPr>
              <a:t>.</a:t>
            </a:r>
          </a:p>
          <a:p>
            <a:pPr algn="ctr"/>
            <a:endParaRPr lang="zh-CN" altLang="en-US" sz="2600" b="1" dirty="0">
              <a:solidFill>
                <a:schemeClr val="bg2">
                  <a:lumMod val="75000"/>
                </a:schemeClr>
              </a:solidFill>
              <a:latin typeface="Tinta Script" pitchFamily="50" charset="0"/>
              <a:cs typeface="+mn-ea"/>
              <a:sym typeface="+mn-lt"/>
            </a:endParaRPr>
          </a:p>
        </p:txBody>
      </p:sp>
      <p:sp>
        <p:nvSpPr>
          <p:cNvPr id="21" name="TextBox 20">
            <a:extLst>
              <a:ext uri="{FF2B5EF4-FFF2-40B4-BE49-F238E27FC236}">
                <a16:creationId xmlns:a16="http://schemas.microsoft.com/office/drawing/2014/main" id="{67279893-87D4-4CC7-B21A-76E7C5E76669}"/>
              </a:ext>
            </a:extLst>
          </p:cNvPr>
          <p:cNvSpPr txBox="1"/>
          <p:nvPr/>
        </p:nvSpPr>
        <p:spPr>
          <a:xfrm>
            <a:off x="126257" y="4191608"/>
            <a:ext cx="12065743" cy="2062103"/>
          </a:xfrm>
          <a:prstGeom prst="rect">
            <a:avLst/>
          </a:prstGeom>
          <a:noFill/>
        </p:spPr>
        <p:txBody>
          <a:bodyPr wrap="square">
            <a:spAutoFit/>
          </a:bodyPr>
          <a:lstStyle/>
          <a:p>
            <a:pPr algn="just"/>
            <a:r>
              <a:rPr lang="vi-VN" sz="3200" b="1" dirty="0" smtClean="0">
                <a:solidFill>
                  <a:schemeClr val="bg2"/>
                </a:solidFill>
                <a:latin typeface="Times New Roman" panose="02020603050405020304" pitchFamily="18" charset="0"/>
                <a:cs typeface="Times New Roman" panose="02020603050405020304" pitchFamily="18" charset="0"/>
              </a:rPr>
              <a:t>3.Điền </a:t>
            </a:r>
            <a:r>
              <a:rPr lang="vi-VN" sz="3200" b="1" dirty="0">
                <a:solidFill>
                  <a:schemeClr val="bg2"/>
                </a:solidFill>
                <a:latin typeface="Times New Roman" panose="02020603050405020304" pitchFamily="18" charset="0"/>
                <a:cs typeface="Times New Roman" panose="02020603050405020304" pitchFamily="18" charset="0"/>
              </a:rPr>
              <a:t>các tiếng ở vị trí thứ 2-4-6-8 của các câu trong bài ca dao vào bảng bên.</a:t>
            </a:r>
          </a:p>
          <a:p>
            <a:pPr algn="just"/>
            <a:r>
              <a:rPr lang="vi-VN" sz="3200" b="1" dirty="0">
                <a:solidFill>
                  <a:schemeClr val="bg2"/>
                </a:solidFill>
                <a:latin typeface="Times New Roman" panose="02020603050405020304" pitchFamily="18" charset="0"/>
                <a:cs typeface="Times New Roman" panose="02020603050405020304" pitchFamily="18" charset="0"/>
              </a:rPr>
              <a:t>4. Nhận xét về tiếng thứ 6 của dòng lục và tiếng thứ 6 của dòng bát, tiếng thứ 8 của dòng bát và tiếng thứ 6 của dòng lục tiếp theo</a:t>
            </a:r>
            <a:r>
              <a:rPr lang="vi-VN" sz="3200" b="1" dirty="0" smtClean="0">
                <a:solidFill>
                  <a:schemeClr val="bg2"/>
                </a:solidFill>
                <a:latin typeface="Times New Roman" panose="02020603050405020304" pitchFamily="18" charset="0"/>
                <a:cs typeface="Times New Roman" panose="02020603050405020304" pitchFamily="18" charset="0"/>
              </a:rPr>
              <a:t>.</a:t>
            </a:r>
            <a:endParaRPr lang="vi-VN" sz="3200" b="1"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660937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91652F2-285B-584E-B209-AA283263720B}"/>
              </a:ext>
            </a:extLst>
          </p:cNvPr>
          <p:cNvGraphicFramePr>
            <a:graphicFrameLocks noGrp="1"/>
          </p:cNvGraphicFramePr>
          <p:nvPr>
            <p:extLst>
              <p:ext uri="{D42A27DB-BD31-4B8C-83A1-F6EECF244321}">
                <p14:modId xmlns:p14="http://schemas.microsoft.com/office/powerpoint/2010/main" val="814078590"/>
              </p:ext>
            </p:extLst>
          </p:nvPr>
        </p:nvGraphicFramePr>
        <p:xfrm>
          <a:off x="106192" y="103955"/>
          <a:ext cx="12085807" cy="6544360"/>
        </p:xfrm>
        <a:graphic>
          <a:graphicData uri="http://schemas.openxmlformats.org/drawingml/2006/table">
            <a:tbl>
              <a:tblPr firstRow="1" firstCol="1" bandRow="1">
                <a:tableStyleId>{21E4AEA4-8DFA-4A89-87EB-49C32662AFE0}</a:tableStyleId>
              </a:tblPr>
              <a:tblGrid>
                <a:gridCol w="849772">
                  <a:extLst>
                    <a:ext uri="{9D8B030D-6E8A-4147-A177-3AD203B41FA5}">
                      <a16:colId xmlns:a16="http://schemas.microsoft.com/office/drawing/2014/main" val="836077311"/>
                    </a:ext>
                  </a:extLst>
                </a:gridCol>
                <a:gridCol w="498763">
                  <a:extLst>
                    <a:ext uri="{9D8B030D-6E8A-4147-A177-3AD203B41FA5}">
                      <a16:colId xmlns:a16="http://schemas.microsoft.com/office/drawing/2014/main" val="933000462"/>
                    </a:ext>
                  </a:extLst>
                </a:gridCol>
                <a:gridCol w="2161309">
                  <a:extLst>
                    <a:ext uri="{9D8B030D-6E8A-4147-A177-3AD203B41FA5}">
                      <a16:colId xmlns:a16="http://schemas.microsoft.com/office/drawing/2014/main" val="2513038927"/>
                    </a:ext>
                  </a:extLst>
                </a:gridCol>
                <a:gridCol w="429491">
                  <a:extLst>
                    <a:ext uri="{9D8B030D-6E8A-4147-A177-3AD203B41FA5}">
                      <a16:colId xmlns:a16="http://schemas.microsoft.com/office/drawing/2014/main" val="43758711"/>
                    </a:ext>
                  </a:extLst>
                </a:gridCol>
                <a:gridCol w="2355273">
                  <a:extLst>
                    <a:ext uri="{9D8B030D-6E8A-4147-A177-3AD203B41FA5}">
                      <a16:colId xmlns:a16="http://schemas.microsoft.com/office/drawing/2014/main" val="374656882"/>
                    </a:ext>
                  </a:extLst>
                </a:gridCol>
                <a:gridCol w="498764">
                  <a:extLst>
                    <a:ext uri="{9D8B030D-6E8A-4147-A177-3AD203B41FA5}">
                      <a16:colId xmlns:a16="http://schemas.microsoft.com/office/drawing/2014/main" val="2863008535"/>
                    </a:ext>
                  </a:extLst>
                </a:gridCol>
                <a:gridCol w="2493818">
                  <a:extLst>
                    <a:ext uri="{9D8B030D-6E8A-4147-A177-3AD203B41FA5}">
                      <a16:colId xmlns:a16="http://schemas.microsoft.com/office/drawing/2014/main" val="3171119706"/>
                    </a:ext>
                  </a:extLst>
                </a:gridCol>
                <a:gridCol w="429491">
                  <a:extLst>
                    <a:ext uri="{9D8B030D-6E8A-4147-A177-3AD203B41FA5}">
                      <a16:colId xmlns:a16="http://schemas.microsoft.com/office/drawing/2014/main" val="160992769"/>
                    </a:ext>
                  </a:extLst>
                </a:gridCol>
                <a:gridCol w="2369126">
                  <a:extLst>
                    <a:ext uri="{9D8B030D-6E8A-4147-A177-3AD203B41FA5}">
                      <a16:colId xmlns:a16="http://schemas.microsoft.com/office/drawing/2014/main" val="3472798108"/>
                    </a:ext>
                  </a:extLst>
                </a:gridCol>
              </a:tblGrid>
              <a:tr h="1426794">
                <a:tc>
                  <a:txBody>
                    <a:bodyPr/>
                    <a:lstStyle/>
                    <a:p>
                      <a:pPr algn="r">
                        <a:lnSpc>
                          <a:spcPct val="100000"/>
                        </a:lnSpc>
                        <a:spcAft>
                          <a:spcPts val="800"/>
                        </a:spcAft>
                      </a:pPr>
                      <a:r>
                        <a:rPr lang="en-US" sz="2400" dirty="0" err="1" smtClean="0">
                          <a:effectLst/>
                          <a:latin typeface="Times New Roman" panose="02020603050405020304" pitchFamily="18" charset="0"/>
                          <a:ea typeface="Aachen" panose="02020500000000000000" pitchFamily="18" charset="0"/>
                          <a:cs typeface="Times New Roman" panose="02020603050405020304" pitchFamily="18" charset="0"/>
                        </a:rPr>
                        <a:t>Tiếng</a:t>
                      </a:r>
                      <a:endParaRPr lang="en-US" sz="2400" dirty="0">
                        <a:effectLst/>
                        <a:latin typeface="Times New Roman" panose="02020603050405020304" pitchFamily="18" charset="0"/>
                        <a:ea typeface="Aachen" panose="02020500000000000000" pitchFamily="18" charset="0"/>
                        <a:cs typeface="Times New Roman" panose="02020603050405020304" pitchFamily="18" charset="0"/>
                      </a:endParaRPr>
                    </a:p>
                    <a:p>
                      <a:pPr algn="l">
                        <a:lnSpc>
                          <a:spcPct val="100000"/>
                        </a:lnSpc>
                        <a:spcAft>
                          <a:spcPts val="800"/>
                        </a:spcAft>
                      </a:pPr>
                      <a:r>
                        <a:rPr lang="en-US" sz="2400" dirty="0" err="1" smtClean="0">
                          <a:effectLst/>
                          <a:latin typeface="Times New Roman" panose="02020603050405020304" pitchFamily="18" charset="0"/>
                          <a:ea typeface="Aachen" panose="02020500000000000000" pitchFamily="18" charset="0"/>
                          <a:cs typeface="Times New Roman" panose="02020603050405020304" pitchFamily="18" charset="0"/>
                        </a:rPr>
                        <a:t>Câu</a:t>
                      </a:r>
                      <a:endParaRPr lang="x-none" sz="24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1</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2</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3</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4</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5</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6</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a:effectLst/>
                          <a:latin typeface="Times New Roman" panose="02020603050405020304" pitchFamily="18" charset="0"/>
                          <a:cs typeface="Times New Roman" panose="02020603050405020304" pitchFamily="18" charset="0"/>
                        </a:rPr>
                        <a:t>7</a:t>
                      </a:r>
                      <a:endParaRPr lang="x-none"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dirty="0">
                          <a:effectLst/>
                          <a:latin typeface="Times New Roman" panose="02020603050405020304" pitchFamily="18" charset="0"/>
                          <a:cs typeface="Times New Roman" panose="02020603050405020304" pitchFamily="18" charset="0"/>
                        </a:rPr>
                        <a:t>8</a:t>
                      </a:r>
                      <a:endParaRPr lang="x-none"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350761253"/>
                  </a:ext>
                </a:extLst>
              </a:tr>
              <a:tr h="1246293">
                <a:tc>
                  <a:txBody>
                    <a:bodyPr/>
                    <a:lstStyle/>
                    <a:p>
                      <a:pPr algn="ctr">
                        <a:lnSpc>
                          <a:spcPct val="100000"/>
                        </a:lnSpc>
                        <a:spcAft>
                          <a:spcPts val="800"/>
                        </a:spcAft>
                      </a:pPr>
                      <a:r>
                        <a:rPr lang="en-US" sz="3200" dirty="0" err="1">
                          <a:effectLst/>
                          <a:latin typeface="Times New Roman" panose="02020603050405020304" pitchFamily="18" charset="0"/>
                          <a:ea typeface="Aachen" panose="02020500000000000000" pitchFamily="18" charset="0"/>
                          <a:cs typeface="Times New Roman" panose="02020603050405020304" pitchFamily="18" charset="0"/>
                        </a:rPr>
                        <a:t>lục</a:t>
                      </a:r>
                      <a:endParaRPr lang="x-none" sz="32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cs typeface="Times New Roman" panose="02020603050405020304" pitchFamily="18" charset="0"/>
                        </a:rPr>
                        <a:t>Đi</a:t>
                      </a:r>
                      <a:r>
                        <a:rPr lang="en-US" sz="3200" b="1" dirty="0" smtClean="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3200" b="0" dirty="0" smtClean="0">
                          <a:effectLst/>
                          <a:latin typeface="Times New Roman" panose="02020603050405020304" pitchFamily="18" charset="0"/>
                          <a:cs typeface="Times New Roman" panose="02020603050405020304" pitchFamily="18" charset="0"/>
                        </a:rPr>
                        <a:t>(</a:t>
                      </a:r>
                      <a:r>
                        <a:rPr lang="en-US" sz="3200" b="1" dirty="0" smtClean="0">
                          <a:effectLst/>
                          <a:latin typeface="Times New Roman" panose="02020603050405020304" pitchFamily="18" charset="0"/>
                          <a:cs typeface="Times New Roman" panose="02020603050405020304" pitchFamily="18" charset="0"/>
                        </a:rPr>
                        <a:t>B</a:t>
                      </a:r>
                      <a:r>
                        <a:rPr lang="en-US" sz="3200" b="0" dirty="0" smtClean="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cs typeface="Times New Roman" panose="02020603050405020304" pitchFamily="18" charset="0"/>
                        </a:rPr>
                        <a:t>nhớ</a:t>
                      </a:r>
                      <a:r>
                        <a:rPr lang="en-US" sz="3200" b="1" dirty="0" smtClean="0">
                          <a:effectLst/>
                          <a:latin typeface="Times New Roman" panose="02020603050405020304" pitchFamily="18" charset="0"/>
                          <a:cs typeface="Times New Roman" panose="02020603050405020304" pitchFamily="18" charset="0"/>
                        </a:rPr>
                        <a:t> </a:t>
                      </a:r>
                    </a:p>
                    <a:p>
                      <a:pPr algn="ctr">
                        <a:lnSpc>
                          <a:spcPct val="100000"/>
                        </a:lnSpc>
                        <a:spcAft>
                          <a:spcPts val="800"/>
                        </a:spcAft>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T</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0" baseline="0" dirty="0">
                          <a:effectLst/>
                          <a:latin typeface="Times New Roman" panose="02020603050405020304" pitchFamily="18" charset="0"/>
                          <a:ea typeface="Calibri" panose="020F0502020204030204" pitchFamily="34" charset="0"/>
                          <a:cs typeface="Times New Roman" panose="02020603050405020304" pitchFamily="18" charset="0"/>
                        </a:rPr>
                        <a:t> a</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022184525"/>
                  </a:ext>
                </a:extLst>
              </a:tr>
              <a:tr h="1246293">
                <a:tc>
                  <a:txBody>
                    <a:bodyPr/>
                    <a:lstStyle/>
                    <a:p>
                      <a:pPr algn="ctr">
                        <a:lnSpc>
                          <a:spcPct val="100000"/>
                        </a:lnSpc>
                        <a:spcAft>
                          <a:spcPts val="800"/>
                        </a:spcAft>
                      </a:pPr>
                      <a:r>
                        <a:rPr lang="en-US" sz="3200">
                          <a:effectLst/>
                          <a:latin typeface="Times New Roman" panose="02020603050405020304" pitchFamily="18" charset="0"/>
                          <a:ea typeface="Aachen" panose="02020500000000000000" pitchFamily="18" charset="0"/>
                          <a:cs typeface="Times New Roman" panose="02020603050405020304" pitchFamily="18" charset="0"/>
                        </a:rPr>
                        <a:t>bát</a:t>
                      </a:r>
                      <a:endParaRPr lang="x-none" sz="320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endParaRPr lang="en-US" sz="3200" b="0"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cs typeface="Times New Roman" panose="02020603050405020304" pitchFamily="18" charset="0"/>
                        </a:rPr>
                        <a:t>Canh</a:t>
                      </a:r>
                      <a:endParaRPr lang="en-US" sz="3200" b="1" dirty="0" smtClean="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cs typeface="Times New Roman" panose="02020603050405020304" pitchFamily="18" charset="0"/>
                        </a:rPr>
                        <a:t>Muống</a:t>
                      </a:r>
                      <a:endParaRPr lang="en-US" sz="3200" b="1" dirty="0" smtClean="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smtClean="0">
                          <a:effectLst/>
                          <a:latin typeface="Times New Roman" panose="02020603050405020304" pitchFamily="18" charset="0"/>
                          <a:cs typeface="Times New Roman" panose="02020603050405020304" pitchFamily="18" charset="0"/>
                        </a:rPr>
                        <a:t>(</a:t>
                      </a:r>
                      <a:r>
                        <a:rPr lang="en-US" sz="3200" b="1" dirty="0" smtClean="0">
                          <a:effectLst/>
                          <a:latin typeface="Times New Roman" panose="02020603050405020304" pitchFamily="18" charset="0"/>
                          <a:cs typeface="Times New Roman" panose="02020603050405020304" pitchFamily="18" charset="0"/>
                        </a:rPr>
                        <a:t>T</a:t>
                      </a:r>
                      <a:r>
                        <a:rPr lang="en-US" sz="3200" b="0" dirty="0" smtClean="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cs typeface="Times New Roman" panose="02020603050405020304" pitchFamily="18" charset="0"/>
                        </a:rPr>
                        <a:t>cà</a:t>
                      </a:r>
                      <a:r>
                        <a:rPr lang="en-US" sz="3200" b="1" baseline="0" dirty="0" smtClean="0">
                          <a:effectLst/>
                          <a:latin typeface="Times New Roman" panose="02020603050405020304" pitchFamily="18" charset="0"/>
                          <a:cs typeface="Times New Roman" panose="02020603050405020304" pitchFamily="18" charset="0"/>
                        </a:rPr>
                        <a:t> </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ương</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625699010"/>
                  </a:ext>
                </a:extLst>
              </a:tr>
              <a:tr h="1378687">
                <a:tc>
                  <a:txBody>
                    <a:bodyPr/>
                    <a:lstStyle/>
                    <a:p>
                      <a:pPr algn="ctr">
                        <a:lnSpc>
                          <a:spcPct val="100000"/>
                        </a:lnSpc>
                        <a:spcAft>
                          <a:spcPts val="800"/>
                        </a:spcAft>
                      </a:pPr>
                      <a:r>
                        <a:rPr lang="en-US" sz="3200" dirty="0" err="1">
                          <a:effectLst/>
                          <a:latin typeface="Times New Roman" panose="02020603050405020304" pitchFamily="18" charset="0"/>
                          <a:ea typeface="Aachen" panose="02020500000000000000" pitchFamily="18" charset="0"/>
                          <a:cs typeface="Times New Roman" panose="02020603050405020304" pitchFamily="18" charset="0"/>
                        </a:rPr>
                        <a:t>lục</a:t>
                      </a:r>
                      <a:endParaRPr lang="x-none" sz="32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ai</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nắng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T</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cs typeface="Times New Roman" panose="02020603050405020304" pitchFamily="18" charset="0"/>
                        </a:rPr>
                        <a:t>Sương</a:t>
                      </a:r>
                      <a:r>
                        <a:rPr lang="en-US" sz="3200" b="1" dirty="0" smtClean="0">
                          <a:effectLst/>
                          <a:latin typeface="Times New Roman" panose="02020603050405020304" pitchFamily="18" charset="0"/>
                          <a:cs typeface="Times New Roman" panose="02020603050405020304" pitchFamily="18" charset="0"/>
                        </a:rPr>
                        <a:t> </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ương</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385650159"/>
                  </a:ext>
                </a:extLst>
              </a:tr>
              <a:tr h="1246293">
                <a:tc>
                  <a:txBody>
                    <a:bodyPr/>
                    <a:lstStyle/>
                    <a:p>
                      <a:pPr algn="ctr">
                        <a:lnSpc>
                          <a:spcPct val="100000"/>
                        </a:lnSpc>
                        <a:spcAft>
                          <a:spcPts val="800"/>
                        </a:spcAft>
                      </a:pPr>
                      <a:r>
                        <a:rPr lang="en-US" sz="3200" dirty="0" err="1">
                          <a:effectLst/>
                          <a:latin typeface="Times New Roman" panose="02020603050405020304" pitchFamily="18" charset="0"/>
                          <a:ea typeface="Aachen" panose="02020500000000000000" pitchFamily="18" charset="0"/>
                          <a:cs typeface="Times New Roman" panose="02020603050405020304" pitchFamily="18" charset="0"/>
                        </a:rPr>
                        <a:t>bát</a:t>
                      </a:r>
                      <a:endParaRPr lang="x-none" sz="3200" dirty="0">
                        <a:effectLst/>
                        <a:latin typeface="Times New Roman" panose="02020603050405020304" pitchFamily="18" charset="0"/>
                        <a:ea typeface="Aachen" panose="02020500000000000000" pitchFamily="18"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ai</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nước</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T</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a:effectLst/>
                          <a:latin typeface="Times New Roman" panose="02020603050405020304" pitchFamily="18" charset="0"/>
                          <a:cs typeface="Times New Roman" panose="02020603050405020304" pitchFamily="18" charset="0"/>
                        </a:rPr>
                        <a:t>-</a:t>
                      </a: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smtClean="0">
                          <a:effectLst/>
                          <a:latin typeface="Times New Roman" panose="02020603050405020304" pitchFamily="18" charset="0"/>
                          <a:cs typeface="Times New Roman" panose="02020603050405020304" pitchFamily="18" charset="0"/>
                        </a:rPr>
                        <a:t>đường</a:t>
                      </a:r>
                      <a:r>
                        <a:rPr lang="en-US" sz="3200" b="1" dirty="0" smtClean="0">
                          <a:effectLst/>
                          <a:latin typeface="Times New Roman" panose="02020603050405020304" pitchFamily="18" charset="0"/>
                          <a:cs typeface="Times New Roman" panose="02020603050405020304" pitchFamily="18" charset="0"/>
                        </a:rPr>
                        <a:t> </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800"/>
                        </a:spcAft>
                      </a:pP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3200" b="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dirty="0" err="1">
                          <a:effectLst/>
                          <a:latin typeface="Times New Roman" panose="02020603050405020304" pitchFamily="18" charset="0"/>
                          <a:ea typeface="Calibri" panose="020F0502020204030204" pitchFamily="34" charset="0"/>
                          <a:cs typeface="Times New Roman" panose="02020603050405020304" pitchFamily="18" charset="0"/>
                        </a:rPr>
                        <a:t>ương</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algn="ctr">
                        <a:lnSpc>
                          <a:spcPct val="100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nchor="ctr"/>
                </a:tc>
                <a:tc>
                  <a:txBody>
                    <a:bodyPr/>
                    <a:lstStyle/>
                    <a:p>
                      <a:pPr algn="ctr">
                        <a:lnSpc>
                          <a:spcPct val="100000"/>
                        </a:lnSpc>
                        <a:spcAft>
                          <a:spcPts val="800"/>
                        </a:spcAft>
                      </a:pPr>
                      <a:r>
                        <a:rPr lang="en-US" sz="3200" b="1" dirty="0" err="1">
                          <a:effectLst/>
                          <a:latin typeface="Times New Roman" panose="02020603050405020304" pitchFamily="18" charset="0"/>
                          <a:cs typeface="Times New Roman" panose="02020603050405020304" pitchFamily="18" charset="0"/>
                        </a:rPr>
                        <a:t>nao</a:t>
                      </a:r>
                      <a:endParaRPr lang="en-US" sz="3200" b="1" dirty="0">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B</a:t>
                      </a: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x-none"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val="2132114782"/>
                  </a:ext>
                </a:extLst>
              </a:tr>
            </a:tbl>
          </a:graphicData>
        </a:graphic>
      </p:graphicFrame>
      <p:cxnSp>
        <p:nvCxnSpPr>
          <p:cNvPr id="3" name="Straight Connector 2">
            <a:extLst>
              <a:ext uri="{FF2B5EF4-FFF2-40B4-BE49-F238E27FC236}">
                <a16:creationId xmlns:a16="http://schemas.microsoft.com/office/drawing/2014/main" id="{E2201E41-DC14-0242-9A8B-A62DA57351F5}"/>
              </a:ext>
            </a:extLst>
          </p:cNvPr>
          <p:cNvCxnSpPr>
            <a:cxnSpLocks/>
          </p:cNvCxnSpPr>
          <p:nvPr/>
        </p:nvCxnSpPr>
        <p:spPr>
          <a:xfrm>
            <a:off x="219085" y="152624"/>
            <a:ext cx="972406" cy="78948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325E601-A80C-A74B-B677-65C390B6B2F8}"/>
              </a:ext>
            </a:extLst>
          </p:cNvPr>
          <p:cNvSpPr/>
          <p:nvPr/>
        </p:nvSpPr>
        <p:spPr>
          <a:xfrm>
            <a:off x="7408509" y="1454382"/>
            <a:ext cx="845103" cy="584775"/>
          </a:xfrm>
          <a:prstGeom prst="rect">
            <a:avLst/>
          </a:prstGeom>
        </p:spPr>
        <p:txBody>
          <a:bodyPr wrap="none">
            <a:spAutoFit/>
          </a:bodyPr>
          <a:lstStyle/>
          <a:p>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1CC0836-10A4-0642-880E-ACB4D83444C0}"/>
              </a:ext>
            </a:extLst>
          </p:cNvPr>
          <p:cNvSpPr/>
          <p:nvPr/>
        </p:nvSpPr>
        <p:spPr>
          <a:xfrm>
            <a:off x="7544763" y="2699770"/>
            <a:ext cx="572593" cy="584775"/>
          </a:xfrm>
          <a:prstGeom prst="rect">
            <a:avLst/>
          </a:prstGeom>
        </p:spPr>
        <p:txBody>
          <a:bodyPr wrap="none">
            <a:spAutoFit/>
          </a:bodyPr>
          <a:lstStyle/>
          <a:p>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A3C3FEB-47B2-BC4B-B337-B467666839C1}"/>
              </a:ext>
            </a:extLst>
          </p:cNvPr>
          <p:cNvSpPr/>
          <p:nvPr/>
        </p:nvSpPr>
        <p:spPr>
          <a:xfrm>
            <a:off x="10126185" y="2725613"/>
            <a:ext cx="1331524" cy="584775"/>
          </a:xfrm>
          <a:prstGeom prst="rect">
            <a:avLst/>
          </a:prstGeom>
        </p:spPr>
        <p:txBody>
          <a:bodyPr wrap="square">
            <a:spAutoFit/>
          </a:bodyPr>
          <a:lstStyle/>
          <a:p>
            <a:r>
              <a:rPr lang="en-US" sz="3200" b="1" dirty="0" err="1">
                <a:solidFill>
                  <a:srgbClr val="00B050"/>
                </a:solidFill>
                <a:latin typeface="Times New Roman" panose="02020603050405020304" pitchFamily="18" charset="0"/>
                <a:ea typeface="Calibri" panose="020F0502020204030204" pitchFamily="34" charset="0"/>
                <a:cs typeface="Times New Roman" panose="02020603050405020304" pitchFamily="18" charset="0"/>
              </a:rPr>
              <a:t>tương</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9FC7D5D-6004-D449-B8E7-058B1233BAAE}"/>
              </a:ext>
            </a:extLst>
          </p:cNvPr>
          <p:cNvSpPr/>
          <p:nvPr/>
        </p:nvSpPr>
        <p:spPr>
          <a:xfrm>
            <a:off x="7158413" y="3945158"/>
            <a:ext cx="1400518" cy="584775"/>
          </a:xfrm>
          <a:prstGeom prst="rect">
            <a:avLst/>
          </a:prstGeom>
        </p:spPr>
        <p:txBody>
          <a:bodyPr wrap="square">
            <a:spAutoFit/>
          </a:bodyPr>
          <a:lstStyle/>
          <a:p>
            <a:r>
              <a:rPr lang="en-US" sz="3200" b="1" dirty="0" err="1"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Sương</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64548E7-4AE3-5842-B241-C340CBCE7B63}"/>
              </a:ext>
            </a:extLst>
          </p:cNvPr>
          <p:cNvSpPr/>
          <p:nvPr/>
        </p:nvSpPr>
        <p:spPr>
          <a:xfrm>
            <a:off x="7158413" y="5328745"/>
            <a:ext cx="1616261" cy="584775"/>
          </a:xfrm>
          <a:prstGeom prst="rect">
            <a:avLst/>
          </a:prstGeom>
        </p:spPr>
        <p:txBody>
          <a:bodyPr wrap="square">
            <a:spAutoFit/>
          </a:bodyPr>
          <a:lstStyle/>
          <a:p>
            <a:r>
              <a:rPr lang="en-US" sz="3200" b="1" dirty="0" err="1">
                <a:solidFill>
                  <a:srgbClr val="00B050"/>
                </a:solidFill>
                <a:latin typeface="Times New Roman" panose="02020603050405020304" pitchFamily="18" charset="0"/>
                <a:cs typeface="Times New Roman" panose="02020603050405020304" pitchFamily="18" charset="0"/>
              </a:rPr>
              <a:t>đường</a:t>
            </a:r>
            <a:endParaRPr lang="en-US" sz="3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090223"/>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07819" y="1286892"/>
            <a:ext cx="3030978" cy="4042755"/>
          </a:xfrm>
          <a:prstGeom prst="rightArrow">
            <a:avLst>
              <a:gd name="adj1" fmla="val 50000"/>
              <a:gd name="adj2" fmla="val 47715"/>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000" b="1" dirty="0" smtClean="0">
                <a:solidFill>
                  <a:srgbClr val="FF0000"/>
                </a:solidFill>
                <a:latin typeface="Times New Roman" panose="02020603050405020304" pitchFamily="18" charset="0"/>
              </a:rPr>
              <a:t>Lục bát biến thể</a:t>
            </a:r>
            <a:endParaRPr kumimoji="0" lang="en-US" sz="4000" b="0" i="0" u="none" strike="noStrike" kern="1200" cap="none" spc="0" normalizeH="0" baseline="0" noProof="0" dirty="0">
              <a:ln>
                <a:noFill/>
              </a:ln>
              <a:solidFill>
                <a:srgbClr val="FF0000"/>
              </a:solidFill>
              <a:effectLst/>
              <a:uLnTx/>
              <a:uFillTx/>
              <a:latin typeface="Calibri"/>
              <a:cs typeface="+mn-cs"/>
            </a:endParaRPr>
          </a:p>
        </p:txBody>
      </p:sp>
      <p:sp>
        <p:nvSpPr>
          <p:cNvPr id="6" name="Rounded Rectangle 5"/>
          <p:cNvSpPr/>
          <p:nvPr/>
        </p:nvSpPr>
        <p:spPr>
          <a:xfrm>
            <a:off x="3709852" y="2063933"/>
            <a:ext cx="7563394" cy="3265714"/>
          </a:xfrm>
          <a:prstGeom prst="roundRect">
            <a:avLst/>
          </a:prstGeom>
          <a:solidFill>
            <a:schemeClr val="bg2"/>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zh-CN" sz="4400" dirty="0" err="1">
                <a:solidFill>
                  <a:schemeClr val="tx1"/>
                </a:solidFill>
                <a:latin typeface="Times New Roman" panose="02020603050405020304" pitchFamily="18" charset="0"/>
                <a:cs typeface="Times New Roman" panose="02020603050405020304" pitchFamily="18" charset="0"/>
                <a:sym typeface="+mn-lt"/>
              </a:rPr>
              <a:t>Lục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bát</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biến</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thể</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là</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thể</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thơ</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lục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bát</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có</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sự</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biến</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đổi</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về</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số</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tiếng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cách</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gieo</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vần</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cách</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ngắt</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nhịp</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cách</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phối</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hợp</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bằng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trắc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trong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các</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dòng</a:t>
            </a:r>
            <a:r>
              <a:rPr lang="en-US" altLang="zh-CN" sz="4400" dirty="0">
                <a:solidFill>
                  <a:schemeClr val="tx1"/>
                </a:solidFill>
                <a:latin typeface="Times New Roman" panose="02020603050405020304" pitchFamily="18" charset="0"/>
                <a:cs typeface="Times New Roman" panose="02020603050405020304" pitchFamily="18" charset="0"/>
                <a:sym typeface="+mn-lt"/>
              </a:rPr>
              <a:t> </a:t>
            </a:r>
            <a:r>
              <a:rPr lang="en-US" altLang="zh-CN" sz="4400" dirty="0" err="1">
                <a:solidFill>
                  <a:schemeClr val="tx1"/>
                </a:solidFill>
                <a:latin typeface="Times New Roman" panose="02020603050405020304" pitchFamily="18" charset="0"/>
                <a:cs typeface="Times New Roman" panose="02020603050405020304" pitchFamily="18" charset="0"/>
                <a:sym typeface="+mn-lt"/>
              </a:rPr>
              <a:t>thơ</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791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0A3D868-7D12-274F-A7C1-88641A76FFC1}"/>
              </a:ext>
            </a:extLst>
          </p:cNvPr>
          <p:cNvSpPr/>
          <p:nvPr/>
        </p:nvSpPr>
        <p:spPr>
          <a:xfrm>
            <a:off x="2083103" y="3400361"/>
            <a:ext cx="7225101" cy="1328021"/>
          </a:xfrm>
          <a:prstGeom prst="roundRect">
            <a:avLst/>
          </a:prstGeom>
          <a:noFill/>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algn="ctr"/>
            <a:r>
              <a:rPr lang="en-US" sz="3600" dirty="0">
                <a:solidFill>
                  <a:schemeClr val="bg2">
                    <a:lumMod val="75000"/>
                  </a:schemeClr>
                </a:solidFill>
                <a:latin typeface="Times New Roman" panose="02020603050405020304" pitchFamily="18" charset="0"/>
                <a:cs typeface="Times New Roman" panose="02020603050405020304" pitchFamily="18" charset="0"/>
              </a:rPr>
              <a:t>Con </a:t>
            </a:r>
            <a:r>
              <a:rPr lang="en-US" sz="3600" dirty="0" err="1">
                <a:solidFill>
                  <a:schemeClr val="bg2">
                    <a:lumMod val="75000"/>
                  </a:schemeClr>
                </a:solidFill>
                <a:latin typeface="Times New Roman" panose="02020603050405020304" pitchFamily="18" charset="0"/>
                <a:cs typeface="Times New Roman" panose="02020603050405020304" pitchFamily="18" charset="0"/>
              </a:rPr>
              <a:t>vua</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thì</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lại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làm</a:t>
            </a:r>
            <a:r>
              <a:rPr lang="en-US" sz="3600" b="1" dirty="0">
                <a:solidFill>
                  <a:schemeClr val="bg2">
                    <a:lumMod val="75000"/>
                  </a:schemeClr>
                </a:solidFill>
                <a:latin typeface="Times New Roman" panose="02020603050405020304" pitchFamily="18" charset="0"/>
                <a:cs typeface="Times New Roman" panose="02020603050405020304" pitchFamily="18" charset="0"/>
              </a:rPr>
              <a:t> </a:t>
            </a:r>
            <a:r>
              <a:rPr lang="en-US" sz="3600" b="1" dirty="0" err="1">
                <a:solidFill>
                  <a:srgbClr val="FF66CC"/>
                </a:solidFill>
                <a:latin typeface="Times New Roman" panose="02020603050405020304" pitchFamily="18" charset="0"/>
                <a:cs typeface="Times New Roman" panose="02020603050405020304" pitchFamily="18" charset="0"/>
              </a:rPr>
              <a:t>vua</a:t>
            </a:r>
            <a:endParaRPr lang="en-US" sz="3600" b="1" dirty="0">
              <a:solidFill>
                <a:srgbClr val="FF66CC"/>
              </a:solidFill>
              <a:latin typeface="Times New Roman" panose="02020603050405020304" pitchFamily="18" charset="0"/>
              <a:cs typeface="Times New Roman" panose="02020603050405020304" pitchFamily="18" charset="0"/>
            </a:endParaRPr>
          </a:p>
          <a:p>
            <a:pPr algn="ctr"/>
            <a:r>
              <a:rPr lang="en-US" sz="3600" dirty="0">
                <a:solidFill>
                  <a:schemeClr val="bg2">
                    <a:lumMod val="75000"/>
                  </a:schemeClr>
                </a:solidFill>
                <a:latin typeface="Times New Roman" panose="02020603050405020304" pitchFamily="18" charset="0"/>
                <a:cs typeface="Times New Roman" panose="02020603050405020304" pitchFamily="18" charset="0"/>
              </a:rPr>
              <a:t>Con </a:t>
            </a:r>
            <a:r>
              <a:rPr lang="en-US" sz="3600" dirty="0" err="1">
                <a:solidFill>
                  <a:schemeClr val="bg2">
                    <a:lumMod val="75000"/>
                  </a:schemeClr>
                </a:solidFill>
                <a:latin typeface="Times New Roman" panose="02020603050405020304" pitchFamily="18" charset="0"/>
                <a:cs typeface="Times New Roman" panose="02020603050405020304" pitchFamily="18" charset="0"/>
              </a:rPr>
              <a:t>sãi</a:t>
            </a:r>
            <a:r>
              <a:rPr lang="en-US" sz="3600" dirty="0">
                <a:solidFill>
                  <a:schemeClr val="bg2">
                    <a:lumMod val="75000"/>
                  </a:schemeClr>
                </a:solidFill>
                <a:latin typeface="Times New Roman" panose="02020603050405020304" pitchFamily="18" charset="0"/>
                <a:cs typeface="Times New Roman" panose="02020603050405020304" pitchFamily="18" charset="0"/>
              </a:rPr>
              <a:t> ở </a:t>
            </a:r>
            <a:r>
              <a:rPr lang="en-US" sz="3600" b="1" dirty="0" err="1">
                <a:solidFill>
                  <a:srgbClr val="FF66CC"/>
                </a:solidFill>
                <a:latin typeface="Times New Roman" panose="02020603050405020304" pitchFamily="18" charset="0"/>
                <a:cs typeface="Times New Roman" panose="02020603050405020304" pitchFamily="18" charset="0"/>
              </a:rPr>
              <a:t>chùa</a:t>
            </a:r>
            <a:r>
              <a:rPr lang="en-US" sz="3600" b="1"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thì</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quét</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lá</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đa</a:t>
            </a:r>
            <a:r>
              <a:rPr lang="en-US" sz="3600" dirty="0">
                <a:solidFill>
                  <a:schemeClr val="bg2">
                    <a:lumMod val="75000"/>
                  </a:schemeClr>
                </a:solidFill>
                <a:latin typeface="Times New Roman" panose="02020603050405020304" pitchFamily="18" charset="0"/>
                <a:cs typeface="Times New Roman" panose="02020603050405020304" pitchFamily="18" charset="0"/>
              </a:rPr>
              <a:t>.</a:t>
            </a:r>
          </a:p>
        </p:txBody>
      </p:sp>
      <p:sp>
        <p:nvSpPr>
          <p:cNvPr id="26" name="Rounded Rectangle 22">
            <a:extLst>
              <a:ext uri="{FF2B5EF4-FFF2-40B4-BE49-F238E27FC236}">
                <a16:creationId xmlns:a16="http://schemas.microsoft.com/office/drawing/2014/main" id="{6D30B819-FA01-4D16-BBF5-C07F00600876}"/>
              </a:ext>
            </a:extLst>
          </p:cNvPr>
          <p:cNvSpPr/>
          <p:nvPr/>
        </p:nvSpPr>
        <p:spPr>
          <a:xfrm>
            <a:off x="1066801" y="4951289"/>
            <a:ext cx="8383480" cy="1328021"/>
          </a:xfrm>
          <a:prstGeom prst="roundRect">
            <a:avLst/>
          </a:prstGeom>
          <a:noFill/>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algn="ctr"/>
            <a:r>
              <a:rPr lang="vi-VN" sz="2400" dirty="0">
                <a:solidFill>
                  <a:schemeClr val="bg2">
                    <a:lumMod val="75000"/>
                  </a:schemeClr>
                </a:solidFill>
                <a:latin typeface="Times New Roman" panose="02020603050405020304" pitchFamily="18" charset="0"/>
                <a:cs typeface="Times New Roman" panose="02020603050405020304" pitchFamily="18" charset="0"/>
              </a:rPr>
              <a:t> </a:t>
            </a:r>
            <a:r>
              <a:rPr lang="vi-VN" sz="3600" dirty="0">
                <a:solidFill>
                  <a:schemeClr val="bg2">
                    <a:lumMod val="75000"/>
                  </a:schemeClr>
                </a:solidFill>
                <a:latin typeface="Times New Roman" panose="02020603050405020304" pitchFamily="18" charset="0"/>
                <a:cs typeface="Times New Roman" panose="02020603050405020304" pitchFamily="18" charset="0"/>
              </a:rPr>
              <a:t>Công cha như núi Thái Sơn</a:t>
            </a:r>
          </a:p>
          <a:p>
            <a:pPr algn="ctr"/>
            <a:r>
              <a:rPr lang="vi-VN" sz="3600" dirty="0">
                <a:solidFill>
                  <a:schemeClr val="bg2">
                    <a:lumMod val="75000"/>
                  </a:schemeClr>
                </a:solidFill>
                <a:latin typeface="Times New Roman" panose="02020603050405020304" pitchFamily="18" charset="0"/>
                <a:cs typeface="Times New Roman" panose="02020603050405020304" pitchFamily="18" charset="0"/>
              </a:rPr>
              <a:t>Nghĩa </a:t>
            </a:r>
            <a:r>
              <a:rPr lang="vi-VN" sz="3600" dirty="0">
                <a:solidFill>
                  <a:srgbClr val="FF66CC"/>
                </a:solidFill>
                <a:latin typeface="Times New Roman" panose="02020603050405020304" pitchFamily="18" charset="0"/>
                <a:cs typeface="Times New Roman" panose="02020603050405020304" pitchFamily="18" charset="0"/>
              </a:rPr>
              <a:t>mẹ</a:t>
            </a:r>
            <a:r>
              <a:rPr lang="vi-VN" sz="3600" dirty="0">
                <a:solidFill>
                  <a:schemeClr val="bg2">
                    <a:lumMod val="75000"/>
                  </a:schemeClr>
                </a:solidFill>
                <a:latin typeface="Times New Roman" panose="02020603050405020304" pitchFamily="18" charset="0"/>
                <a:cs typeface="Times New Roman" panose="02020603050405020304" pitchFamily="18" charset="0"/>
              </a:rPr>
              <a:t> như nước trong </a:t>
            </a:r>
            <a:r>
              <a:rPr lang="vi-VN" sz="3600" dirty="0">
                <a:solidFill>
                  <a:srgbClr val="FF66CC"/>
                </a:solidFill>
                <a:latin typeface="Times New Roman" panose="02020603050405020304" pitchFamily="18" charset="0"/>
                <a:cs typeface="Times New Roman" panose="02020603050405020304" pitchFamily="18" charset="0"/>
              </a:rPr>
              <a:t>nguồn</a:t>
            </a:r>
            <a:r>
              <a:rPr lang="vi-VN" sz="3600" dirty="0">
                <a:solidFill>
                  <a:schemeClr val="bg2">
                    <a:lumMod val="75000"/>
                  </a:schemeClr>
                </a:solidFill>
                <a:latin typeface="Times New Roman" panose="02020603050405020304" pitchFamily="18" charset="0"/>
                <a:cs typeface="Times New Roman" panose="02020603050405020304" pitchFamily="18" charset="0"/>
              </a:rPr>
              <a:t> chảy ra.</a:t>
            </a:r>
          </a:p>
        </p:txBody>
      </p:sp>
      <p:grpSp>
        <p:nvGrpSpPr>
          <p:cNvPr id="31" name="Group 30">
            <a:extLst>
              <a:ext uri="{FF2B5EF4-FFF2-40B4-BE49-F238E27FC236}">
                <a16:creationId xmlns:a16="http://schemas.microsoft.com/office/drawing/2014/main" id="{1800C13A-D651-4B59-9461-ABF32B9E4651}"/>
              </a:ext>
            </a:extLst>
          </p:cNvPr>
          <p:cNvGrpSpPr/>
          <p:nvPr/>
        </p:nvGrpSpPr>
        <p:grpSpPr>
          <a:xfrm>
            <a:off x="360218" y="0"/>
            <a:ext cx="10883205" cy="3177454"/>
            <a:chOff x="36368" y="-212828"/>
            <a:chExt cx="10883205" cy="3177454"/>
          </a:xfrm>
        </p:grpSpPr>
        <p:sp>
          <p:nvSpPr>
            <p:cNvPr id="21" name="Rounded Rectangle 20">
              <a:extLst>
                <a:ext uri="{FF2B5EF4-FFF2-40B4-BE49-F238E27FC236}">
                  <a16:creationId xmlns:a16="http://schemas.microsoft.com/office/drawing/2014/main" id="{40A3D868-7D12-274F-A7C1-88641A76FFC1}"/>
                </a:ext>
              </a:extLst>
            </p:cNvPr>
            <p:cNvSpPr/>
            <p:nvPr/>
          </p:nvSpPr>
          <p:spPr>
            <a:xfrm>
              <a:off x="36368" y="410738"/>
              <a:ext cx="10883205" cy="2553888"/>
            </a:xfrm>
            <a:prstGeom prst="roundRect">
              <a:avLst/>
            </a:prstGeom>
            <a:noFill/>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indent="284163" algn="ctr">
                <a:tabLst>
                  <a:tab pos="741363" algn="l"/>
                </a:tabLst>
              </a:pPr>
              <a:r>
                <a:rPr lang="en-US" sz="2400" dirty="0">
                  <a:solidFill>
                    <a:schemeClr val="bg2">
                      <a:lumMod val="75000"/>
                    </a:schemeClr>
                  </a:solidFill>
                  <a:latin typeface="Times New Roman" panose="02020603050405020304" pitchFamily="18" charset="0"/>
                  <a:cs typeface="Times New Roman" panose="02020603050405020304" pitchFamily="18" charset="0"/>
                </a:rPr>
                <a:t> </a:t>
              </a:r>
              <a:r>
                <a:rPr lang="en-US" sz="2400" dirty="0" smtClean="0">
                  <a:solidFill>
                    <a:schemeClr val="bg2">
                      <a:lumMod val="75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75000"/>
                    </a:schemeClr>
                  </a:solidFill>
                  <a:latin typeface="Times New Roman" panose="02020603050405020304" pitchFamily="18" charset="0"/>
                  <a:cs typeface="Times New Roman" panose="02020603050405020304" pitchFamily="18" charset="0"/>
                </a:rPr>
                <a:t>Tò</a:t>
              </a:r>
              <a:r>
                <a:rPr lang="en-US" sz="3600" dirty="0" smtClean="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vò</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mà</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nuôi</a:t>
              </a:r>
              <a:r>
                <a:rPr lang="en-US" sz="3600" dirty="0">
                  <a:solidFill>
                    <a:schemeClr val="bg2">
                      <a:lumMod val="75000"/>
                    </a:schemeClr>
                  </a:solidFill>
                  <a:latin typeface="Times New Roman" panose="02020603050405020304" pitchFamily="18" charset="0"/>
                  <a:cs typeface="Times New Roman" panose="02020603050405020304" pitchFamily="18" charset="0"/>
                </a:rPr>
                <a:t> con </a:t>
              </a:r>
              <a:r>
                <a:rPr lang="en-US" sz="3600" b="1" dirty="0" err="1">
                  <a:solidFill>
                    <a:srgbClr val="FF66CC"/>
                  </a:solidFill>
                  <a:latin typeface="Times New Roman" panose="02020603050405020304" pitchFamily="18" charset="0"/>
                  <a:cs typeface="Times New Roman" panose="02020603050405020304" pitchFamily="18" charset="0"/>
                </a:rPr>
                <a:t>nhện</a:t>
              </a:r>
              <a:endParaRPr lang="en-US" sz="3600" dirty="0">
                <a:solidFill>
                  <a:srgbClr val="FF66CC"/>
                </a:solidFill>
                <a:latin typeface="Times New Roman" panose="02020603050405020304" pitchFamily="18" charset="0"/>
                <a:cs typeface="Times New Roman" panose="02020603050405020304" pitchFamily="18" charset="0"/>
              </a:endParaRPr>
            </a:p>
            <a:p>
              <a:pPr indent="284163" algn="ctr">
                <a:tabLst>
                  <a:tab pos="741363" algn="l"/>
                </a:tabLst>
              </a:pPr>
              <a:r>
                <a:rPr lang="en-US" sz="3600" dirty="0" err="1">
                  <a:solidFill>
                    <a:schemeClr val="bg2">
                      <a:lumMod val="75000"/>
                    </a:schemeClr>
                  </a:solidFill>
                  <a:latin typeface="Times New Roman" panose="02020603050405020304" pitchFamily="18" charset="0"/>
                  <a:cs typeface="Times New Roman" panose="02020603050405020304" pitchFamily="18" charset="0"/>
                </a:rPr>
                <a:t>Đến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khi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nó</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lớn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nó</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b="1" dirty="0" err="1">
                  <a:solidFill>
                    <a:srgbClr val="FF66CC"/>
                  </a:solidFill>
                  <a:latin typeface="Times New Roman" panose="02020603050405020304" pitchFamily="18" charset="0"/>
                  <a:cs typeface="Times New Roman" panose="02020603050405020304" pitchFamily="18" charset="0"/>
                </a:rPr>
                <a:t>quện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nhau</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đi</a:t>
              </a:r>
              <a:endParaRPr lang="en-US" sz="3600" dirty="0">
                <a:solidFill>
                  <a:schemeClr val="bg2">
                    <a:lumMod val="75000"/>
                  </a:schemeClr>
                </a:solidFill>
                <a:latin typeface="Times New Roman" panose="02020603050405020304" pitchFamily="18" charset="0"/>
                <a:cs typeface="Times New Roman" panose="02020603050405020304" pitchFamily="18" charset="0"/>
              </a:endParaRPr>
            </a:p>
            <a:p>
              <a:pPr indent="284163" algn="ctr">
                <a:tabLst>
                  <a:tab pos="741363" algn="l"/>
                </a:tabLst>
              </a:pPr>
              <a:r>
                <a:rPr lang="vi-VN"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smtClean="0">
                  <a:solidFill>
                    <a:schemeClr val="bg2">
                      <a:lumMod val="75000"/>
                    </a:schemeClr>
                  </a:solidFill>
                  <a:latin typeface="Times New Roman" panose="02020603050405020304" pitchFamily="18" charset="0"/>
                  <a:cs typeface="Times New Roman" panose="02020603050405020304" pitchFamily="18" charset="0"/>
                </a:rPr>
                <a:t> </a:t>
              </a:r>
              <a:r>
                <a:rPr lang="en-US" sz="3600" dirty="0" err="1" smtClean="0">
                  <a:solidFill>
                    <a:schemeClr val="bg2">
                      <a:lumMod val="75000"/>
                    </a:schemeClr>
                  </a:solidFill>
                  <a:latin typeface="Times New Roman" panose="02020603050405020304" pitchFamily="18" charset="0"/>
                  <a:cs typeface="Times New Roman" panose="02020603050405020304" pitchFamily="18" charset="0"/>
                </a:rPr>
                <a:t>Tò</a:t>
              </a:r>
              <a:r>
                <a:rPr lang="en-US" sz="3600" dirty="0" smtClean="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vò</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ngồi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khóc</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tỉ</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ti</a:t>
              </a:r>
              <a:endParaRPr lang="en-US" sz="3600" dirty="0">
                <a:solidFill>
                  <a:schemeClr val="bg2">
                    <a:lumMod val="75000"/>
                  </a:schemeClr>
                </a:solidFill>
                <a:latin typeface="Times New Roman" panose="02020603050405020304" pitchFamily="18" charset="0"/>
                <a:cs typeface="Times New Roman" panose="02020603050405020304" pitchFamily="18" charset="0"/>
              </a:endParaRPr>
            </a:p>
            <a:p>
              <a:pPr indent="284163" algn="ctr">
                <a:tabLst>
                  <a:tab pos="741363" algn="l"/>
                </a:tabLst>
              </a:pPr>
              <a:r>
                <a:rPr lang="en-US" sz="3600" dirty="0" err="1">
                  <a:solidFill>
                    <a:schemeClr val="bg2">
                      <a:lumMod val="75000"/>
                    </a:schemeClr>
                  </a:solidFill>
                  <a:latin typeface="Times New Roman" panose="02020603050405020304" pitchFamily="18" charset="0"/>
                  <a:cs typeface="Times New Roman" panose="02020603050405020304" pitchFamily="18" charset="0"/>
                </a:rPr>
                <a:t>Nhện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ơi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nhện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hỡi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Nhện</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đi</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đằng</a:t>
              </a:r>
              <a:r>
                <a:rPr lang="en-US" sz="3600" dirty="0">
                  <a:solidFill>
                    <a:schemeClr val="bg2">
                      <a:lumMod val="75000"/>
                    </a:schemeClr>
                  </a:solidFill>
                  <a:latin typeface="Times New Roman" panose="02020603050405020304" pitchFamily="18" charset="0"/>
                  <a:cs typeface="Times New Roman" panose="02020603050405020304" pitchFamily="18" charset="0"/>
                </a:rPr>
                <a:t> </a:t>
              </a:r>
              <a:r>
                <a:rPr lang="en-US" sz="3600" dirty="0" err="1">
                  <a:solidFill>
                    <a:schemeClr val="bg2">
                      <a:lumMod val="75000"/>
                    </a:schemeClr>
                  </a:solidFill>
                  <a:latin typeface="Times New Roman" panose="02020603050405020304" pitchFamily="18" charset="0"/>
                  <a:cs typeface="Times New Roman" panose="02020603050405020304" pitchFamily="18" charset="0"/>
                </a:rPr>
                <a:t>nào</a:t>
              </a:r>
              <a:r>
                <a:rPr lang="en-US" sz="3600" dirty="0">
                  <a:solidFill>
                    <a:schemeClr val="bg2">
                      <a:lumMod val="75000"/>
                    </a:schemeClr>
                  </a:solidFill>
                  <a:latin typeface="Times New Roman" panose="02020603050405020304" pitchFamily="18" charset="0"/>
                  <a:cs typeface="Times New Roman" panose="02020603050405020304" pitchFamily="18" charset="0"/>
                </a:rPr>
                <a:t>?</a:t>
              </a:r>
            </a:p>
          </p:txBody>
        </p:sp>
        <p:sp>
          <p:nvSpPr>
            <p:cNvPr id="29" name="MH_SubTitle_2">
              <a:extLst>
                <a:ext uri="{FF2B5EF4-FFF2-40B4-BE49-F238E27FC236}">
                  <a16:creationId xmlns:a16="http://schemas.microsoft.com/office/drawing/2014/main" id="{35173487-8605-4B8D-85E1-A9B699A7AB09}"/>
                </a:ext>
              </a:extLst>
            </p:cNvPr>
            <p:cNvSpPr txBox="1">
              <a:spLocks noChangeArrowheads="1"/>
            </p:cNvSpPr>
            <p:nvPr/>
          </p:nvSpPr>
          <p:spPr bwMode="auto">
            <a:xfrm>
              <a:off x="4283201" y="-212828"/>
              <a:ext cx="2177206" cy="57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914400" eaLnBrk="1" hangingPunct="1">
                <a:lnSpc>
                  <a:spcPct val="100000"/>
                </a:lnSpc>
                <a:spcBef>
                  <a:spcPct val="0"/>
                </a:spcBef>
                <a:buFontTx/>
                <a:buNone/>
              </a:pPr>
              <a:r>
                <a:rPr lang="vi-VN" altLang="zh-CN" sz="4000" b="1" dirty="0">
                  <a:solidFill>
                    <a:srgbClr val="2A2C52"/>
                  </a:solidFill>
                  <a:latin typeface="Times New Roman" panose="02020603050405020304" pitchFamily="18" charset="0"/>
                  <a:ea typeface="+mn-ea"/>
                  <a:cs typeface="Times New Roman" panose="02020603050405020304" pitchFamily="18" charset="0"/>
                  <a:sym typeface="+mn-lt"/>
                </a:rPr>
                <a:t>Ví dụ</a:t>
              </a:r>
              <a:endParaRPr lang="zh-CN" altLang="en-US" sz="4000" b="1" dirty="0">
                <a:solidFill>
                  <a:srgbClr val="2A2C52"/>
                </a:solidFill>
                <a:latin typeface="Times New Roman" panose="02020603050405020304" pitchFamily="18" charset="0"/>
                <a:ea typeface="+mn-ea"/>
                <a:cs typeface="Times New Roman" panose="02020603050405020304" pitchFamily="18" charset="0"/>
                <a:sym typeface="+mn-lt"/>
              </a:endParaRPr>
            </a:p>
          </p:txBody>
        </p:sp>
      </p:grpSp>
    </p:spTree>
    <p:extLst>
      <p:ext uri="{BB962C8B-B14F-4D97-AF65-F5344CB8AC3E}">
        <p14:creationId xmlns:p14="http://schemas.microsoft.com/office/powerpoint/2010/main" val="1224017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Single" invX="1"/>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heckerboard(across)">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37594" y="5252093"/>
            <a:ext cx="710451" cy="707886"/>
          </a:xfrm>
          <a:prstGeom prst="rect">
            <a:avLst/>
          </a:prstGeom>
        </p:spPr>
        <p:txBody>
          <a:bodyPr wrap="none">
            <a:spAutoFit/>
          </a:bodyPr>
          <a:lstStyle/>
          <a:p>
            <a:r>
              <a:rPr lang="en-US" sz="4000">
                <a:solidFill>
                  <a:schemeClr val="bg1"/>
                </a:solidFill>
                <a:latin typeface="SVN-Amperzand" panose="02040603050506020204" pitchFamily="18" charset="0"/>
                <a:cs typeface="+mn-ea"/>
                <a:sym typeface="+mn-lt"/>
              </a:rPr>
              <a:t>04</a:t>
            </a:r>
            <a:endParaRPr lang="en-US" sz="4000">
              <a:solidFill>
                <a:schemeClr val="bg1"/>
              </a:solidFill>
              <a:latin typeface="SVN-Amperzand" panose="02040603050506020204" pitchFamily="18" charset="0"/>
            </a:endParaRPr>
          </a:p>
        </p:txBody>
      </p:sp>
      <p:sp>
        <p:nvSpPr>
          <p:cNvPr id="21" name="Rounded Rectangle 20">
            <a:extLst>
              <a:ext uri="{FF2B5EF4-FFF2-40B4-BE49-F238E27FC236}">
                <a16:creationId xmlns:a16="http://schemas.microsoft.com/office/drawing/2014/main" id="{40A3D868-7D12-274F-A7C1-88641A76FFC1}"/>
              </a:ext>
            </a:extLst>
          </p:cNvPr>
          <p:cNvSpPr/>
          <p:nvPr/>
        </p:nvSpPr>
        <p:spPr>
          <a:xfrm>
            <a:off x="138545" y="4540117"/>
            <a:ext cx="5964027" cy="1532332"/>
          </a:xfrm>
          <a:prstGeom prst="roundRect">
            <a:avLst/>
          </a:prstGeom>
          <a:noFill/>
          <a:ln>
            <a:solidFill>
              <a:srgbClr val="00B050"/>
            </a:solid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r>
              <a:rPr lang="x-none" sz="2800" dirty="0">
                <a:solidFill>
                  <a:srgbClr val="00B050"/>
                </a:solidFill>
                <a:latin typeface="SVN-Bear" panose="02040603050506020204" pitchFamily="18" charset="0"/>
                <a:cs typeface="Times New Roman" panose="02020603050405020304" pitchFamily="18" charset="0"/>
              </a:rPr>
              <a:t>- Hình ảnh:</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mênh</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mông</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biển</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lúa</a:t>
            </a:r>
            <a:endParaRPr lang="x-none" sz="2800" dirty="0">
              <a:solidFill>
                <a:srgbClr val="00B050"/>
              </a:solidFill>
              <a:latin typeface="SVN-Bear" panose="02040603050506020204" pitchFamily="18" charset="0"/>
              <a:cs typeface="Times New Roman" panose="02020603050405020304" pitchFamily="18" charset="0"/>
            </a:endParaRPr>
          </a:p>
          <a:p>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Cảm</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cs typeface="Times New Roman" panose="02020603050405020304" pitchFamily="18" charset="0"/>
              </a:rPr>
              <a:t>xúc</a:t>
            </a:r>
            <a:r>
              <a:rPr lang="en-US" sz="2800" dirty="0">
                <a:solidFill>
                  <a:srgbClr val="00B050"/>
                </a:solidFill>
                <a:latin typeface="SVN-Bear" panose="02040603050506020204" pitchFamily="18" charset="0"/>
                <a:cs typeface="Times New Roman" panose="02020603050405020304" pitchFamily="18" charset="0"/>
              </a:rPr>
              <a:t>: </a:t>
            </a:r>
            <a:r>
              <a:rPr lang="en-US" sz="2800" dirty="0" err="1">
                <a:solidFill>
                  <a:srgbClr val="00B050"/>
                </a:solidFill>
                <a:latin typeface="SVN-Bear" panose="02040603050506020204" pitchFamily="18" charset="0"/>
              </a:rPr>
              <a:t>niềm</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tự</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hào</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và</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yêu</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mến</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vẻ</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đẹp</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của</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quê</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hương</a:t>
            </a:r>
            <a:r>
              <a:rPr lang="en-US" sz="2800" dirty="0">
                <a:solidFill>
                  <a:srgbClr val="00B050"/>
                </a:solidFill>
                <a:latin typeface="SVN-Bear" panose="02040603050506020204" pitchFamily="18" charset="0"/>
              </a:rPr>
              <a:t> </a:t>
            </a:r>
            <a:r>
              <a:rPr lang="en-US" sz="2800" dirty="0" err="1">
                <a:solidFill>
                  <a:srgbClr val="00B050"/>
                </a:solidFill>
                <a:latin typeface="SVN-Bear" panose="02040603050506020204" pitchFamily="18" charset="0"/>
              </a:rPr>
              <a:t>Việt</a:t>
            </a:r>
            <a:r>
              <a:rPr lang="en-US" sz="2800" dirty="0">
                <a:solidFill>
                  <a:srgbClr val="00B050"/>
                </a:solidFill>
                <a:latin typeface="SVN-Bear" panose="02040603050506020204" pitchFamily="18" charset="0"/>
              </a:rPr>
              <a:t> Nam.</a:t>
            </a:r>
            <a:endParaRPr lang="x-none" sz="2800" dirty="0">
              <a:solidFill>
                <a:srgbClr val="00B050"/>
              </a:solidFill>
              <a:latin typeface="SVN-Bear" panose="02040603050506020204" pitchFamily="18" charset="0"/>
              <a:cs typeface="Times New Roman" panose="02020603050405020304" pitchFamily="18" charset="0"/>
            </a:endParaRPr>
          </a:p>
        </p:txBody>
      </p:sp>
      <p:grpSp>
        <p:nvGrpSpPr>
          <p:cNvPr id="24" name="Group 23"/>
          <p:cNvGrpSpPr/>
          <p:nvPr/>
        </p:nvGrpSpPr>
        <p:grpSpPr>
          <a:xfrm>
            <a:off x="-529961" y="-188385"/>
            <a:ext cx="12424362" cy="1458552"/>
            <a:chOff x="4393319" y="432076"/>
            <a:chExt cx="6463528" cy="1458552"/>
          </a:xfrm>
        </p:grpSpPr>
        <p:sp>
          <p:nvSpPr>
            <p:cNvPr id="25" name="Rounded Rectangle 24"/>
            <p:cNvSpPr/>
            <p:nvPr/>
          </p:nvSpPr>
          <p:spPr>
            <a:xfrm>
              <a:off x="5605944" y="682680"/>
              <a:ext cx="5250903" cy="969901"/>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25A2B"/>
                  </a:solidFill>
                  <a:latin typeface="Times New Roman" panose="02020603050405020304" pitchFamily="18" charset="0"/>
                  <a:cs typeface="Times New Roman" panose="02020603050405020304" pitchFamily="18" charset="0"/>
                </a:rPr>
                <a:t>c. </a:t>
              </a:r>
              <a:r>
                <a:rPr lang="en-US" sz="3600" b="1" dirty="0" err="1" smtClean="0">
                  <a:solidFill>
                    <a:srgbClr val="F25A2B"/>
                  </a:solidFill>
                  <a:latin typeface="Times New Roman" panose="02020603050405020304" pitchFamily="18" charset="0"/>
                  <a:cs typeface="Times New Roman" panose="02020603050405020304" pitchFamily="18" charset="0"/>
                </a:rPr>
                <a:t>Hình</a:t>
              </a:r>
              <a:r>
                <a:rPr lang="en-US" sz="3600" b="1" dirty="0" smtClean="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ảnh</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tính</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a:solidFill>
                    <a:srgbClr val="F25A2B"/>
                  </a:solidFill>
                  <a:latin typeface="Times New Roman" panose="02020603050405020304" pitchFamily="18" charset="0"/>
                  <a:cs typeface="Times New Roman" panose="02020603050405020304" pitchFamily="18" charset="0"/>
                </a:rPr>
                <a:t>biểu</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smtClean="0">
                  <a:solidFill>
                    <a:srgbClr val="F25A2B"/>
                  </a:solidFill>
                  <a:latin typeface="Times New Roman" panose="02020603050405020304" pitchFamily="18" charset="0"/>
                  <a:cs typeface="Times New Roman" panose="02020603050405020304" pitchFamily="18" charset="0"/>
                </a:rPr>
                <a:t>cảm</a:t>
              </a:r>
              <a:r>
                <a:rPr lang="en-US" sz="3600" b="1" dirty="0">
                  <a:solidFill>
                    <a:srgbClr val="F25A2B"/>
                  </a:solidFill>
                  <a:latin typeface="Times New Roman" panose="02020603050405020304" pitchFamily="18" charset="0"/>
                  <a:cs typeface="Times New Roman" panose="02020603050405020304" pitchFamily="18" charset="0"/>
                </a:rPr>
                <a:t> </a:t>
              </a:r>
              <a:r>
                <a:rPr lang="en-US" sz="3600" b="1" dirty="0" err="1" smtClean="0">
                  <a:solidFill>
                    <a:srgbClr val="F25A2B"/>
                  </a:solidFill>
                  <a:latin typeface="Times New Roman" panose="02020603050405020304" pitchFamily="18" charset="0"/>
                  <a:cs typeface="Times New Roman" panose="02020603050405020304" pitchFamily="18" charset="0"/>
                </a:rPr>
                <a:t>của</a:t>
              </a:r>
              <a:r>
                <a:rPr lang="en-US" sz="3600" b="1" dirty="0" smtClean="0">
                  <a:solidFill>
                    <a:srgbClr val="F25A2B"/>
                  </a:solidFill>
                  <a:latin typeface="Times New Roman" panose="02020603050405020304" pitchFamily="18" charset="0"/>
                  <a:cs typeface="Times New Roman" panose="02020603050405020304" pitchFamily="18" charset="0"/>
                </a:rPr>
                <a:t> </a:t>
              </a:r>
              <a:r>
                <a:rPr lang="en-US" sz="3600" b="1" dirty="0" err="1" smtClean="0">
                  <a:solidFill>
                    <a:srgbClr val="F25A2B"/>
                  </a:solidFill>
                  <a:latin typeface="Times New Roman" panose="02020603050405020304" pitchFamily="18" charset="0"/>
                  <a:cs typeface="Times New Roman" panose="02020603050405020304" pitchFamily="18" charset="0"/>
                </a:rPr>
                <a:t>văn</a:t>
              </a:r>
              <a:r>
                <a:rPr lang="en-US" sz="3600" b="1" dirty="0" smtClean="0">
                  <a:solidFill>
                    <a:srgbClr val="F25A2B"/>
                  </a:solidFill>
                  <a:latin typeface="Times New Roman" panose="02020603050405020304" pitchFamily="18" charset="0"/>
                  <a:cs typeface="Times New Roman" panose="02020603050405020304" pitchFamily="18" charset="0"/>
                </a:rPr>
                <a:t> </a:t>
              </a:r>
              <a:r>
                <a:rPr lang="en-US" sz="3600" b="1" dirty="0" err="1" smtClean="0">
                  <a:solidFill>
                    <a:srgbClr val="F25A2B"/>
                  </a:solidFill>
                  <a:latin typeface="Times New Roman" panose="02020603050405020304" pitchFamily="18" charset="0"/>
                  <a:cs typeface="Times New Roman" panose="02020603050405020304" pitchFamily="18" charset="0"/>
                </a:rPr>
                <a:t>bản</a:t>
              </a:r>
              <a:r>
                <a:rPr lang="en-US" sz="3600" b="1" dirty="0" smtClean="0">
                  <a:solidFill>
                    <a:srgbClr val="F25A2B"/>
                  </a:solidFill>
                  <a:latin typeface="Times New Roman" panose="02020603050405020304" pitchFamily="18" charset="0"/>
                  <a:cs typeface="Times New Roman" panose="02020603050405020304" pitchFamily="18" charset="0"/>
                </a:rPr>
                <a:t> </a:t>
              </a:r>
              <a:r>
                <a:rPr lang="en-US" sz="3600" b="1" dirty="0" err="1" smtClean="0">
                  <a:solidFill>
                    <a:srgbClr val="F25A2B"/>
                  </a:solidFill>
                  <a:latin typeface="Times New Roman" panose="02020603050405020304" pitchFamily="18" charset="0"/>
                  <a:cs typeface="Times New Roman" panose="02020603050405020304" pitchFamily="18" charset="0"/>
                </a:rPr>
                <a:t>văn</a:t>
              </a:r>
              <a:r>
                <a:rPr lang="en-US" sz="3600" b="1" dirty="0" smtClean="0">
                  <a:solidFill>
                    <a:srgbClr val="F25A2B"/>
                  </a:solidFill>
                  <a:latin typeface="Times New Roman" panose="02020603050405020304" pitchFamily="18" charset="0"/>
                  <a:cs typeface="Times New Roman" panose="02020603050405020304" pitchFamily="18" charset="0"/>
                </a:rPr>
                <a:t> </a:t>
              </a:r>
              <a:r>
                <a:rPr lang="en-US" sz="3600" b="1" dirty="0" err="1" smtClean="0">
                  <a:solidFill>
                    <a:srgbClr val="F25A2B"/>
                  </a:solidFill>
                  <a:latin typeface="Times New Roman" panose="02020603050405020304" pitchFamily="18" charset="0"/>
                  <a:cs typeface="Times New Roman" panose="02020603050405020304" pitchFamily="18" charset="0"/>
                </a:rPr>
                <a:t>học</a:t>
              </a:r>
              <a:endParaRPr lang="vi-VN" sz="3600" b="1" dirty="0">
                <a:solidFill>
                  <a:srgbClr val="F25A2B"/>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cstate="print">
              <a:extLst>
                <a:ext uri="{BEBA8EAE-BF5A-486C-A8C5-ECC9F3942E4B}">
                  <a14:imgProps xmlns:a14="http://schemas.microsoft.com/office/drawing/2010/main">
                    <a14:imgLayer r:embed="rId4">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393319" y="432076"/>
              <a:ext cx="1263138" cy="1458552"/>
            </a:xfrm>
            <a:prstGeom prst="rect">
              <a:avLst/>
            </a:prstGeom>
          </p:spPr>
        </p:pic>
      </p:gr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3033" y="1591656"/>
            <a:ext cx="5701368" cy="3797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2403" y="1608720"/>
            <a:ext cx="5740515" cy="3797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 name="Group 2">
            <a:extLst>
              <a:ext uri="{FF2B5EF4-FFF2-40B4-BE49-F238E27FC236}">
                <a16:creationId xmlns:a16="http://schemas.microsoft.com/office/drawing/2014/main" id="{C96DBB22-5151-44C1-9D4B-3F977052244B}"/>
              </a:ext>
            </a:extLst>
          </p:cNvPr>
          <p:cNvGrpSpPr/>
          <p:nvPr/>
        </p:nvGrpSpPr>
        <p:grpSpPr>
          <a:xfrm>
            <a:off x="23963" y="1135196"/>
            <a:ext cx="5989950" cy="2198341"/>
            <a:chOff x="165697" y="784620"/>
            <a:chExt cx="5989950" cy="2198341"/>
          </a:xfrm>
        </p:grpSpPr>
        <p:sp>
          <p:nvSpPr>
            <p:cNvPr id="20" name="Rounded Rectangle 19">
              <a:extLst>
                <a:ext uri="{FF2B5EF4-FFF2-40B4-BE49-F238E27FC236}">
                  <a16:creationId xmlns:a16="http://schemas.microsoft.com/office/drawing/2014/main" id="{40A3D868-7D12-274F-A7C1-88641A76FFC1}"/>
                </a:ext>
              </a:extLst>
            </p:cNvPr>
            <p:cNvSpPr/>
            <p:nvPr/>
          </p:nvSpPr>
          <p:spPr>
            <a:xfrm>
              <a:off x="280279" y="976912"/>
              <a:ext cx="5612301" cy="1736643"/>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pPr algn="ctr"/>
              <a:r>
                <a:rPr lang="vi-VN" sz="3200" i="1" dirty="0" smtClean="0">
                  <a:solidFill>
                    <a:srgbClr val="00B050"/>
                  </a:solidFill>
                  <a:latin typeface="SVN-Bear" panose="02040603050506020204" pitchFamily="18" charset="0"/>
                </a:rPr>
                <a:t>“</a:t>
              </a:r>
              <a:r>
                <a:rPr lang="en-US" sz="3200" i="1" dirty="0" err="1">
                  <a:solidFill>
                    <a:srgbClr val="00B050"/>
                  </a:solidFill>
                  <a:latin typeface="SVN-Bear" panose="02040603050506020204" pitchFamily="18" charset="0"/>
                </a:rPr>
                <a:t>Việt</a:t>
              </a:r>
              <a:r>
                <a:rPr lang="en-US" sz="3200" i="1" dirty="0">
                  <a:solidFill>
                    <a:srgbClr val="00B050"/>
                  </a:solidFill>
                  <a:latin typeface="SVN-Bear" panose="02040603050506020204" pitchFamily="18" charset="0"/>
                </a:rPr>
                <a:t> Nam </a:t>
              </a:r>
              <a:r>
                <a:rPr lang="en-US" sz="3200" i="1" dirty="0" err="1">
                  <a:solidFill>
                    <a:srgbClr val="00B050"/>
                  </a:solidFill>
                  <a:latin typeface="SVN-Bear" panose="02040603050506020204" pitchFamily="18" charset="0"/>
                </a:rPr>
                <a:t>đất</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nước</a:t>
              </a:r>
              <a:r>
                <a:rPr lang="en-US" sz="3200" i="1" dirty="0">
                  <a:solidFill>
                    <a:srgbClr val="00B050"/>
                  </a:solidFill>
                  <a:latin typeface="SVN-Bear" panose="02040603050506020204" pitchFamily="18" charset="0"/>
                </a:rPr>
                <a:t> ta </a:t>
              </a:r>
              <a:r>
                <a:rPr lang="en-US" sz="3200" i="1" dirty="0" err="1">
                  <a:solidFill>
                    <a:srgbClr val="00B050"/>
                  </a:solidFill>
                  <a:latin typeface="SVN-Bear" panose="02040603050506020204" pitchFamily="18" charset="0"/>
                </a:rPr>
                <a:t>ơi</a:t>
              </a:r>
              <a:endParaRPr lang="vi-VN" sz="3200" i="1" dirty="0">
                <a:solidFill>
                  <a:srgbClr val="00B050"/>
                </a:solidFill>
                <a:latin typeface="SVN-Bear" panose="02040603050506020204" pitchFamily="18" charset="0"/>
              </a:endParaRPr>
            </a:p>
            <a:p>
              <a:pPr algn="ctr"/>
              <a:r>
                <a:rPr lang="en-US" sz="3200" i="1" dirty="0" err="1">
                  <a:solidFill>
                    <a:srgbClr val="00B050"/>
                  </a:solidFill>
                  <a:latin typeface="SVN-Bear" panose="02040603050506020204" pitchFamily="18" charset="0"/>
                </a:rPr>
                <a:t>Mênh</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mông</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biển</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lúa</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đâu</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trời</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đẹp</a:t>
              </a:r>
              <a:r>
                <a:rPr lang="en-US" sz="3200" i="1" dirty="0">
                  <a:solidFill>
                    <a:srgbClr val="00B050"/>
                  </a:solidFill>
                  <a:latin typeface="SVN-Bear" panose="02040603050506020204" pitchFamily="18" charset="0"/>
                </a:rPr>
                <a:t> </a:t>
              </a:r>
              <a:r>
                <a:rPr lang="en-US" sz="3200" i="1" dirty="0" err="1">
                  <a:solidFill>
                    <a:srgbClr val="00B050"/>
                  </a:solidFill>
                  <a:latin typeface="SVN-Bear" panose="02040603050506020204" pitchFamily="18" charset="0"/>
                </a:rPr>
                <a:t>hơn</a:t>
              </a:r>
              <a:r>
                <a:rPr lang="vi-VN" sz="3200" i="1" dirty="0">
                  <a:solidFill>
                    <a:srgbClr val="00B050"/>
                  </a:solidFill>
                  <a:latin typeface="SVN-Bear" panose="02040603050506020204" pitchFamily="18" charset="0"/>
                </a:rPr>
                <a:t>”</a:t>
              </a:r>
              <a:endParaRPr lang="en-US" sz="3200" i="1" dirty="0">
                <a:solidFill>
                  <a:srgbClr val="00B050"/>
                </a:solidFill>
                <a:latin typeface="SVN-Bear" panose="02040603050506020204" pitchFamily="18" charset="0"/>
              </a:endParaRPr>
            </a:p>
          </p:txBody>
        </p:sp>
        <p:sp>
          <p:nvSpPr>
            <p:cNvPr id="2" name="Cloud 1">
              <a:extLst>
                <a:ext uri="{FF2B5EF4-FFF2-40B4-BE49-F238E27FC236}">
                  <a16:creationId xmlns:a16="http://schemas.microsoft.com/office/drawing/2014/main" id="{3DCA6FF6-79DF-4FBD-A275-821B00EE3D4D}"/>
                </a:ext>
              </a:extLst>
            </p:cNvPr>
            <p:cNvSpPr/>
            <p:nvPr/>
          </p:nvSpPr>
          <p:spPr>
            <a:xfrm>
              <a:off x="165697" y="784620"/>
              <a:ext cx="5989950" cy="2198341"/>
            </a:xfrm>
            <a:prstGeom prst="cloud">
              <a:avLst/>
            </a:prstGeom>
            <a:noFill/>
            <a:ln>
              <a:solidFill>
                <a:schemeClr val="bg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16761EED-7D0D-4B51-82A6-58D670C6AAE6}"/>
              </a:ext>
            </a:extLst>
          </p:cNvPr>
          <p:cNvGrpSpPr/>
          <p:nvPr/>
        </p:nvGrpSpPr>
        <p:grpSpPr>
          <a:xfrm>
            <a:off x="29233" y="1189426"/>
            <a:ext cx="6073339" cy="2533443"/>
            <a:chOff x="-1266222" y="7285653"/>
            <a:chExt cx="6073339" cy="2533443"/>
          </a:xfrm>
        </p:grpSpPr>
        <p:sp>
          <p:nvSpPr>
            <p:cNvPr id="18" name="Rounded Rectangle 20">
              <a:extLst>
                <a:ext uri="{FF2B5EF4-FFF2-40B4-BE49-F238E27FC236}">
                  <a16:creationId xmlns:a16="http://schemas.microsoft.com/office/drawing/2014/main" id="{74B708F4-DDE5-4D71-B415-DFB52CB5878B}"/>
                </a:ext>
              </a:extLst>
            </p:cNvPr>
            <p:cNvSpPr/>
            <p:nvPr/>
          </p:nvSpPr>
          <p:spPr>
            <a:xfrm>
              <a:off x="-1266222" y="7333311"/>
              <a:ext cx="6073339" cy="2485785"/>
            </a:xfrm>
            <a:prstGeom prst="roundRect">
              <a:avLst/>
            </a:prstGeom>
            <a:solidFill>
              <a:schemeClr val="bg1"/>
            </a:solidFill>
            <a:ln>
              <a:solidFill>
                <a:srgbClr val="00B050"/>
              </a:solid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endParaRPr lang="vi-VN" sz="2000" dirty="0">
                <a:solidFill>
                  <a:srgbClr val="00B050"/>
                </a:solidFill>
                <a:latin typeface="SVN-Bear" panose="02040603050506020204" pitchFamily="18" charset="0"/>
                <a:cs typeface="Times New Roman" panose="02020603050405020304" pitchFamily="18" charset="0"/>
              </a:endParaRPr>
            </a:p>
            <a:p>
              <a:r>
                <a:rPr lang="vi-VN" sz="2400" dirty="0">
                  <a:solidFill>
                    <a:srgbClr val="00B050"/>
                  </a:solidFill>
                  <a:latin typeface="SVN-Bear" panose="02040603050506020204" pitchFamily="18" charset="0"/>
                  <a:cs typeface="Times New Roman" panose="02020603050405020304" pitchFamily="18" charset="0"/>
                </a:rPr>
                <a:t>Hình ảnh là một yếu tố quan trọng của thơ, giúp người đọc “nhìn” thấy, tưởng tượng cái mà nhà thơ miêu tả, cảm nhận qua các giác quan như: thính giác, khứu giác, vị giác, thị giác, xúc giác.</a:t>
              </a:r>
            </a:p>
          </p:txBody>
        </p:sp>
        <p:grpSp>
          <p:nvGrpSpPr>
            <p:cNvPr id="4" name="Group 3">
              <a:extLst>
                <a:ext uri="{FF2B5EF4-FFF2-40B4-BE49-F238E27FC236}">
                  <a16:creationId xmlns:a16="http://schemas.microsoft.com/office/drawing/2014/main" id="{D89861A0-1469-4FA5-A140-52AFE33198DD}"/>
                </a:ext>
              </a:extLst>
            </p:cNvPr>
            <p:cNvGrpSpPr/>
            <p:nvPr/>
          </p:nvGrpSpPr>
          <p:grpSpPr>
            <a:xfrm>
              <a:off x="653904" y="7285653"/>
              <a:ext cx="2422194" cy="611837"/>
              <a:chOff x="427997" y="6348301"/>
              <a:chExt cx="2422194" cy="611837"/>
            </a:xfrm>
          </p:grpSpPr>
          <p:sp>
            <p:nvSpPr>
              <p:cNvPr id="22" name="Rectangle: Rounded Corners 21">
                <a:extLst>
                  <a:ext uri="{FF2B5EF4-FFF2-40B4-BE49-F238E27FC236}">
                    <a16:creationId xmlns:a16="http://schemas.microsoft.com/office/drawing/2014/main" id="{0B4E86C7-B671-46C1-92B8-51D95A2642DE}"/>
                  </a:ext>
                </a:extLst>
              </p:cNvPr>
              <p:cNvSpPr/>
              <p:nvPr/>
            </p:nvSpPr>
            <p:spPr>
              <a:xfrm>
                <a:off x="662051" y="6379796"/>
                <a:ext cx="2188140" cy="580342"/>
              </a:xfrm>
              <a:prstGeom prst="roundRect">
                <a:avLst/>
              </a:prstGeom>
              <a:solidFill>
                <a:srgbClr val="7FD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H_SubTitle_2">
                <a:extLst>
                  <a:ext uri="{FF2B5EF4-FFF2-40B4-BE49-F238E27FC236}">
                    <a16:creationId xmlns:a16="http://schemas.microsoft.com/office/drawing/2014/main" id="{4587A9EF-2392-4250-8714-6E2AD68FC597}"/>
                  </a:ext>
                </a:extLst>
              </p:cNvPr>
              <p:cNvSpPr txBox="1">
                <a:spLocks noChangeArrowheads="1"/>
              </p:cNvSpPr>
              <p:nvPr/>
            </p:nvSpPr>
            <p:spPr bwMode="auto">
              <a:xfrm>
                <a:off x="427997" y="6348301"/>
                <a:ext cx="2233086" cy="59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914400" eaLnBrk="1" hangingPunct="1">
                  <a:lnSpc>
                    <a:spcPct val="100000"/>
                  </a:lnSpc>
                  <a:spcBef>
                    <a:spcPct val="0"/>
                  </a:spcBef>
                  <a:buFontTx/>
                  <a:buNone/>
                </a:pPr>
                <a:r>
                  <a:rPr lang="vi-VN" altLang="zh-CN" sz="3200" dirty="0">
                    <a:solidFill>
                      <a:srgbClr val="2A2C52"/>
                    </a:solidFill>
                    <a:latin typeface="SVN-Amperzand" panose="02040603050506020204" pitchFamily="18" charset="0"/>
                    <a:ea typeface="+mn-ea"/>
                    <a:cs typeface="+mn-ea"/>
                    <a:sym typeface="+mn-lt"/>
                  </a:rPr>
                  <a:t>Hình ảnh</a:t>
                </a:r>
                <a:endParaRPr lang="zh-CN" altLang="en-US" sz="3200" dirty="0">
                  <a:solidFill>
                    <a:srgbClr val="2A2C52"/>
                  </a:solidFill>
                  <a:latin typeface="SVN-Amperzand" panose="02040603050506020204" pitchFamily="18" charset="0"/>
                  <a:ea typeface="+mn-ea"/>
                  <a:cs typeface="+mn-ea"/>
                  <a:sym typeface="+mn-lt"/>
                </a:endParaRPr>
              </a:p>
            </p:txBody>
          </p:sp>
        </p:grpSp>
      </p:grpSp>
      <p:grpSp>
        <p:nvGrpSpPr>
          <p:cNvPr id="28" name="Group 27">
            <a:extLst>
              <a:ext uri="{FF2B5EF4-FFF2-40B4-BE49-F238E27FC236}">
                <a16:creationId xmlns:a16="http://schemas.microsoft.com/office/drawing/2014/main" id="{DE6A307D-01F8-4987-A7A0-FE31C92D465D}"/>
              </a:ext>
            </a:extLst>
          </p:cNvPr>
          <p:cNvGrpSpPr/>
          <p:nvPr/>
        </p:nvGrpSpPr>
        <p:grpSpPr>
          <a:xfrm>
            <a:off x="90028" y="4078857"/>
            <a:ext cx="5875368" cy="2483658"/>
            <a:chOff x="644378" y="4244989"/>
            <a:chExt cx="5218098" cy="2483658"/>
          </a:xfrm>
        </p:grpSpPr>
        <p:sp>
          <p:nvSpPr>
            <p:cNvPr id="30" name="Rounded Rectangle 20">
              <a:extLst>
                <a:ext uri="{FF2B5EF4-FFF2-40B4-BE49-F238E27FC236}">
                  <a16:creationId xmlns:a16="http://schemas.microsoft.com/office/drawing/2014/main" id="{4828F4F1-71B9-42DB-93B6-CEC101231F8E}"/>
                </a:ext>
              </a:extLst>
            </p:cNvPr>
            <p:cNvSpPr/>
            <p:nvPr/>
          </p:nvSpPr>
          <p:spPr>
            <a:xfrm>
              <a:off x="644378" y="4379070"/>
              <a:ext cx="5218098" cy="2349577"/>
            </a:xfrm>
            <a:prstGeom prst="roundRect">
              <a:avLst/>
            </a:prstGeom>
            <a:solidFill>
              <a:schemeClr val="bg1"/>
            </a:solidFill>
            <a:ln>
              <a:solidFill>
                <a:srgbClr val="00B050"/>
              </a:solidFill>
            </a:ln>
          </p:spPr>
          <p:style>
            <a:lnRef idx="2">
              <a:schemeClr val="accent5"/>
            </a:lnRef>
            <a:fillRef idx="1">
              <a:schemeClr val="lt1"/>
            </a:fillRef>
            <a:effectRef idx="0">
              <a:schemeClr val="accent5"/>
            </a:effectRef>
            <a:fontRef idx="minor">
              <a:schemeClr val="dk1"/>
            </a:fontRef>
          </p:style>
          <p:txBody>
            <a:bodyPr wrap="square" lIns="91438" tIns="45719" rIns="91438" bIns="45719" rtlCol="0" anchor="ctr">
              <a:spAutoFit/>
            </a:bodyPr>
            <a:lstStyle/>
            <a:p>
              <a:endParaRPr lang="vi-VN" sz="2000" dirty="0">
                <a:solidFill>
                  <a:srgbClr val="00B050"/>
                </a:solidFill>
                <a:latin typeface="SVN-Bear" panose="02040603050506020204" pitchFamily="18" charset="0"/>
                <a:cs typeface="Times New Roman" panose="02020603050405020304" pitchFamily="18" charset="0"/>
              </a:endParaRPr>
            </a:p>
            <a:p>
              <a:r>
                <a:rPr lang="vi-VN" sz="2800" dirty="0">
                  <a:solidFill>
                    <a:srgbClr val="00B050"/>
                  </a:solidFill>
                  <a:latin typeface="SVN-Bear" panose="02040603050506020204" pitchFamily="18" charset="0"/>
                  <a:cs typeface="Times New Roman" panose="02020603050405020304" pitchFamily="18" charset="0"/>
                </a:rPr>
                <a:t>Tính biểu cảm của văn bản văn học là khả năng văn bản gợi cho người đọc những cảm xúc vui, buồn, yêu, ghét</a:t>
              </a:r>
              <a:r>
                <a:rPr lang="en-US" sz="2800" dirty="0">
                  <a:solidFill>
                    <a:srgbClr val="00B050"/>
                  </a:solidFill>
                  <a:latin typeface="SVN-Bear" panose="02040603050506020204" pitchFamily="18" charset="0"/>
                  <a:cs typeface="Times New Roman" panose="02020603050405020304" pitchFamily="18" charset="0"/>
                </a:rPr>
                <a:t>.</a:t>
              </a:r>
              <a:endParaRPr lang="vi-VN" sz="2800" dirty="0">
                <a:solidFill>
                  <a:srgbClr val="00B050"/>
                </a:solidFill>
                <a:latin typeface="SVN-Bear" panose="020406030505060202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6C3CB013-85DF-4B6D-9FB0-76394CD44C40}"/>
                </a:ext>
              </a:extLst>
            </p:cNvPr>
            <p:cNvGrpSpPr/>
            <p:nvPr/>
          </p:nvGrpSpPr>
          <p:grpSpPr>
            <a:xfrm>
              <a:off x="2159724" y="4244989"/>
              <a:ext cx="2546381" cy="606228"/>
              <a:chOff x="1933817" y="3307637"/>
              <a:chExt cx="2546381" cy="606228"/>
            </a:xfrm>
          </p:grpSpPr>
          <p:sp>
            <p:nvSpPr>
              <p:cNvPr id="34" name="Rectangle: Rounded Corners 33">
                <a:extLst>
                  <a:ext uri="{FF2B5EF4-FFF2-40B4-BE49-F238E27FC236}">
                    <a16:creationId xmlns:a16="http://schemas.microsoft.com/office/drawing/2014/main" id="{C653E5EE-451B-463C-877B-3F6B94E836C3}"/>
                  </a:ext>
                </a:extLst>
              </p:cNvPr>
              <p:cNvSpPr/>
              <p:nvPr/>
            </p:nvSpPr>
            <p:spPr>
              <a:xfrm>
                <a:off x="2136611" y="3333523"/>
                <a:ext cx="2188140" cy="580342"/>
              </a:xfrm>
              <a:prstGeom prst="roundRect">
                <a:avLst/>
              </a:prstGeom>
              <a:solidFill>
                <a:srgbClr val="7FD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H_SubTitle_2">
                <a:extLst>
                  <a:ext uri="{FF2B5EF4-FFF2-40B4-BE49-F238E27FC236}">
                    <a16:creationId xmlns:a16="http://schemas.microsoft.com/office/drawing/2014/main" id="{99C464E4-DCEB-4E1E-8D8E-17F4DE23226E}"/>
                  </a:ext>
                </a:extLst>
              </p:cNvPr>
              <p:cNvSpPr txBox="1">
                <a:spLocks noChangeArrowheads="1"/>
              </p:cNvSpPr>
              <p:nvPr/>
            </p:nvSpPr>
            <p:spPr bwMode="auto">
              <a:xfrm>
                <a:off x="1933817" y="3307637"/>
                <a:ext cx="2546381" cy="59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defTabSz="914400" eaLnBrk="1" hangingPunct="1">
                  <a:lnSpc>
                    <a:spcPct val="100000"/>
                  </a:lnSpc>
                  <a:spcBef>
                    <a:spcPct val="0"/>
                  </a:spcBef>
                  <a:buFontTx/>
                  <a:buNone/>
                </a:pPr>
                <a:r>
                  <a:rPr lang="vi-VN" altLang="zh-CN" sz="3200" dirty="0">
                    <a:solidFill>
                      <a:srgbClr val="2A2C52"/>
                    </a:solidFill>
                    <a:latin typeface="SVN-Amperzand" panose="02040603050506020204" pitchFamily="18" charset="0"/>
                    <a:ea typeface="+mn-ea"/>
                    <a:cs typeface="+mn-ea"/>
                    <a:sym typeface="+mn-lt"/>
                  </a:rPr>
                  <a:t>Tính biểu cảm</a:t>
                </a:r>
                <a:endParaRPr lang="zh-CN" altLang="en-US" sz="3200" dirty="0">
                  <a:solidFill>
                    <a:srgbClr val="2A2C52"/>
                  </a:solidFill>
                  <a:latin typeface="SVN-Amperzand" panose="02040603050506020204" pitchFamily="18" charset="0"/>
                  <a:ea typeface="+mn-ea"/>
                  <a:cs typeface="+mn-ea"/>
                  <a:sym typeface="+mn-lt"/>
                </a:endParaRPr>
              </a:p>
            </p:txBody>
          </p:sp>
        </p:grpSp>
      </p:grpSp>
    </p:spTree>
    <p:extLst>
      <p:ext uri="{BB962C8B-B14F-4D97-AF65-F5344CB8AC3E}">
        <p14:creationId xmlns:p14="http://schemas.microsoft.com/office/powerpoint/2010/main" val="115800536"/>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heckerboard(across)">
                                      <p:cBhvr>
                                        <p:cTn id="19" dur="500"/>
                                        <p:tgtEl>
                                          <p:spTgt spid="21"/>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par>
                          <p:cTn id="30" fill="hold">
                            <p:stCondLst>
                              <p:cond delay="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par>
                                <p:cTn id="43" presetID="14" presetClass="entr" presetSubtype="1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B1520A-4917-45CB-9B5D-006E3400C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51922" y="4077492"/>
            <a:ext cx="6067851" cy="2929935"/>
          </a:xfrm>
          <a:prstGeom prst="rect">
            <a:avLst/>
          </a:prstGeom>
        </p:spPr>
      </p:pic>
      <p:pic>
        <p:nvPicPr>
          <p:cNvPr id="26" name="Picture 25">
            <a:extLst>
              <a:ext uri="{FF2B5EF4-FFF2-40B4-BE49-F238E27FC236}">
                <a16:creationId xmlns:a16="http://schemas.microsoft.com/office/drawing/2014/main" id="{14F29FD3-0418-4238-9D4A-310C531E0F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64" y="4710972"/>
            <a:ext cx="4708447" cy="2273531"/>
          </a:xfrm>
          <a:prstGeom prst="rect">
            <a:avLst/>
          </a:prstGeom>
        </p:spPr>
      </p:pic>
      <p:grpSp>
        <p:nvGrpSpPr>
          <p:cNvPr id="4" name="Group 3">
            <a:extLst>
              <a:ext uri="{FF2B5EF4-FFF2-40B4-BE49-F238E27FC236}">
                <a16:creationId xmlns:a16="http://schemas.microsoft.com/office/drawing/2014/main" id="{8F8B5119-ADD8-4985-8D49-150DC6C59D53}"/>
              </a:ext>
            </a:extLst>
          </p:cNvPr>
          <p:cNvGrpSpPr/>
          <p:nvPr/>
        </p:nvGrpSpPr>
        <p:grpSpPr>
          <a:xfrm>
            <a:off x="422007" y="295683"/>
            <a:ext cx="3674387" cy="786472"/>
            <a:chOff x="422007" y="295683"/>
            <a:chExt cx="3674387" cy="786472"/>
          </a:xfrm>
        </p:grpSpPr>
        <p:grpSp>
          <p:nvGrpSpPr>
            <p:cNvPr id="16" name="组合 32">
              <a:extLst>
                <a:ext uri="{FF2B5EF4-FFF2-40B4-BE49-F238E27FC236}">
                  <a16:creationId xmlns:a16="http://schemas.microsoft.com/office/drawing/2014/main" id="{06DBD873-2DC7-4E7B-9C0A-515363BA5A36}"/>
                </a:ext>
              </a:extLst>
            </p:cNvPr>
            <p:cNvGrpSpPr/>
            <p:nvPr/>
          </p:nvGrpSpPr>
          <p:grpSpPr>
            <a:xfrm>
              <a:off x="422007" y="295683"/>
              <a:ext cx="874304" cy="786472"/>
              <a:chOff x="6818812" y="2162158"/>
              <a:chExt cx="1038497" cy="934170"/>
            </a:xfrm>
          </p:grpSpPr>
          <p:pic>
            <p:nvPicPr>
              <p:cNvPr id="18" name="图片 33">
                <a:extLst>
                  <a:ext uri="{FF2B5EF4-FFF2-40B4-BE49-F238E27FC236}">
                    <a16:creationId xmlns:a16="http://schemas.microsoft.com/office/drawing/2014/main" id="{450624B6-390F-46D3-B745-09F81D4434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8812" y="2162158"/>
                <a:ext cx="986245" cy="934170"/>
              </a:xfrm>
              <a:prstGeom prst="rect">
                <a:avLst/>
              </a:prstGeom>
            </p:spPr>
          </p:pic>
          <p:sp>
            <p:nvSpPr>
              <p:cNvPr id="22" name="文本框 34">
                <a:extLst>
                  <a:ext uri="{FF2B5EF4-FFF2-40B4-BE49-F238E27FC236}">
                    <a16:creationId xmlns:a16="http://schemas.microsoft.com/office/drawing/2014/main" id="{A0739807-858B-48A9-8095-099C60F31BEC}"/>
                  </a:ext>
                </a:extLst>
              </p:cNvPr>
              <p:cNvSpPr txBox="1"/>
              <p:nvPr/>
            </p:nvSpPr>
            <p:spPr>
              <a:xfrm>
                <a:off x="6871064" y="2258412"/>
                <a:ext cx="986245" cy="73111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rPr>
                  <a:t>1</a:t>
                </a:r>
                <a:endParaRPr lang="zh-CN" altLang="en-US" sz="3200" dirty="0">
                  <a:ln w="38100">
                    <a:noFill/>
                  </a:ln>
                  <a:solidFill>
                    <a:srgbClr val="3E830E"/>
                  </a:solidFill>
                  <a:effectLst>
                    <a:outerShdw blurRad="50800" dist="38100" dir="2700000" algn="tl" rotWithShape="0">
                      <a:schemeClr val="accent6">
                        <a:lumMod val="50000"/>
                        <a:alpha val="40000"/>
                      </a:schemeClr>
                    </a:outerShdw>
                  </a:effectLst>
                  <a:latin typeface="+mn-lt"/>
                  <a:ea typeface="+mn-ea"/>
                  <a:cs typeface="+mn-ea"/>
                  <a:sym typeface="+mn-lt"/>
                </a:endParaRPr>
              </a:p>
            </p:txBody>
          </p:sp>
        </p:grpSp>
        <p:sp>
          <p:nvSpPr>
            <p:cNvPr id="17" name="Content Placeholder 4">
              <a:extLst>
                <a:ext uri="{FF2B5EF4-FFF2-40B4-BE49-F238E27FC236}">
                  <a16:creationId xmlns:a16="http://schemas.microsoft.com/office/drawing/2014/main" id="{8803CEFF-9113-4799-AC71-45B40EAE20D2}"/>
                </a:ext>
              </a:extLst>
            </p:cNvPr>
            <p:cNvSpPr txBox="1"/>
            <p:nvPr/>
          </p:nvSpPr>
          <p:spPr>
            <a:xfrm>
              <a:off x="1138840" y="467013"/>
              <a:ext cx="2957554" cy="498598"/>
            </a:xfrm>
            <a:prstGeom prst="rect">
              <a:avLst/>
            </a:prstGeom>
          </p:spPr>
          <p:txBody>
            <a:bodyPr vert="horz" wrap="square" lIns="0" tIns="0" rIns="0" bIns="0" rtlCol="0" anchor="ctr">
              <a:spAutoFit/>
            </a:bodyPr>
            <a:lstStyle>
              <a:lvl1pPr marL="347980" indent="-347980" algn="l" defTabSz="913765" rtl="0" eaLnBrk="1" latinLnBrk="0" hangingPunct="1">
                <a:lnSpc>
                  <a:spcPct val="90000"/>
                </a:lnSpc>
                <a:spcBef>
                  <a:spcPct val="20000"/>
                </a:spcBef>
                <a:buSzPct val="90000"/>
                <a:buFontTx/>
                <a:buBlip>
                  <a:blip r:embed="rId6"/>
                </a:buBlip>
                <a:defRPr sz="2800" kern="1200">
                  <a:gradFill>
                    <a:gsLst>
                      <a:gs pos="0">
                        <a:schemeClr val="tx1"/>
                      </a:gs>
                      <a:gs pos="86000">
                        <a:schemeClr val="tx1"/>
                      </a:gs>
                    </a:gsLst>
                    <a:lin ang="5400000" scaled="0"/>
                  </a:gradFill>
                  <a:latin typeface="+mn-lt"/>
                  <a:ea typeface="+mn-ea"/>
                  <a:cs typeface="+mn-cs"/>
                </a:defRPr>
              </a:lvl1pPr>
              <a:lvl2pPr marL="673100" indent="-339725" algn="l" defTabSz="913765" rtl="0" eaLnBrk="1" latinLnBrk="0" hangingPunct="1">
                <a:lnSpc>
                  <a:spcPct val="90000"/>
                </a:lnSpc>
                <a:spcBef>
                  <a:spcPct val="20000"/>
                </a:spcBef>
                <a:buSzPct val="90000"/>
                <a:buFontTx/>
                <a:buBlip>
                  <a:blip r:embed="rId6"/>
                </a:buBlip>
                <a:defRPr sz="2400" kern="1200">
                  <a:gradFill>
                    <a:gsLst>
                      <a:gs pos="0">
                        <a:schemeClr val="tx1"/>
                      </a:gs>
                      <a:gs pos="86000">
                        <a:schemeClr val="tx1"/>
                      </a:gs>
                    </a:gsLst>
                    <a:lin ang="5400000" scaled="0"/>
                  </a:gradFill>
                  <a:latin typeface="+mn-lt"/>
                  <a:ea typeface="+mn-ea"/>
                  <a:cs typeface="+mn-cs"/>
                </a:defRPr>
              </a:lvl2pPr>
              <a:lvl3pPr marL="962025" indent="-302895" algn="l" defTabSz="913765" rtl="0" eaLnBrk="1" latinLnBrk="0" hangingPunct="1">
                <a:lnSpc>
                  <a:spcPct val="90000"/>
                </a:lnSpc>
                <a:spcBef>
                  <a:spcPct val="20000"/>
                </a:spcBef>
                <a:buSzPct val="90000"/>
                <a:buFontTx/>
                <a:buBlip>
                  <a:blip r:embed="rId6"/>
                </a:buBlip>
                <a:defRPr sz="2000" kern="1200">
                  <a:gradFill>
                    <a:gsLst>
                      <a:gs pos="0">
                        <a:schemeClr val="tx1"/>
                      </a:gs>
                      <a:gs pos="86000">
                        <a:schemeClr val="tx1"/>
                      </a:gs>
                    </a:gsLst>
                    <a:lin ang="5400000" scaled="0"/>
                  </a:gradFill>
                  <a:latin typeface="+mn-lt"/>
                  <a:ea typeface="+mn-ea"/>
                  <a:cs typeface="+mn-cs"/>
                </a:defRPr>
              </a:lvl3pPr>
              <a:lvl4pPr marL="1227455" indent="-266065" algn="l" defTabSz="913765" rtl="0" eaLnBrk="1" latinLnBrk="0" hangingPunct="1">
                <a:lnSpc>
                  <a:spcPct val="90000"/>
                </a:lnSpc>
                <a:spcBef>
                  <a:spcPct val="20000"/>
                </a:spcBef>
                <a:buSzPct val="90000"/>
                <a:buFontTx/>
                <a:buBlip>
                  <a:blip r:embed="rId6"/>
                </a:buBlip>
                <a:defRPr sz="1800" kern="1200">
                  <a:gradFill>
                    <a:gsLst>
                      <a:gs pos="0">
                        <a:schemeClr val="tx1"/>
                      </a:gs>
                      <a:gs pos="86000">
                        <a:schemeClr val="tx1"/>
                      </a:gs>
                    </a:gsLst>
                    <a:lin ang="5400000" scaled="0"/>
                  </a:gradFill>
                  <a:latin typeface="+mn-lt"/>
                  <a:ea typeface="+mn-ea"/>
                  <a:cs typeface="+mn-cs"/>
                </a:defRPr>
              </a:lvl4pPr>
              <a:lvl5pPr marL="1515745" indent="-273685" algn="l" defTabSz="913765" rtl="0" eaLnBrk="1" latinLnBrk="0" hangingPunct="1">
                <a:lnSpc>
                  <a:spcPct val="90000"/>
                </a:lnSpc>
                <a:spcBef>
                  <a:spcPct val="20000"/>
                </a:spcBef>
                <a:buSzPct val="90000"/>
                <a:buFontTx/>
                <a:buBlip>
                  <a:blip r:embed="rId6"/>
                </a:buBlip>
                <a:defRPr sz="1800" kern="1200">
                  <a:gradFill>
                    <a:gsLst>
                      <a:gs pos="0">
                        <a:schemeClr val="tx1"/>
                      </a:gs>
                      <a:gs pos="86000">
                        <a:schemeClr val="tx1"/>
                      </a:gs>
                    </a:gsLst>
                    <a:lin ang="5400000" scaled="0"/>
                  </a:gradFill>
                  <a:latin typeface="+mn-lt"/>
                  <a:ea typeface="+mn-ea"/>
                  <a:cs typeface="+mn-cs"/>
                </a:defRPr>
              </a:lvl5pPr>
              <a:lvl6pPr marL="25146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36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Chuẩn</a:t>
              </a:r>
              <a:r>
                <a:rPr lang="en-US" altLang="zh-CN" sz="36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36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bị</a:t>
              </a:r>
              <a:r>
                <a:rPr lang="en-US" altLang="zh-CN" sz="36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a:t>
              </a:r>
              <a:r>
                <a:rPr lang="en-US" altLang="zh-CN" sz="3600" b="1" dirty="0" err="1">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đọc</a:t>
              </a:r>
              <a:endParaRPr lang="zh-CN" altLang="en-US" sz="3600" b="1" dirty="0">
                <a:solidFill>
                  <a:srgbClr val="00B050"/>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12" name="图片 1">
            <a:extLst>
              <a:ext uri="{FF2B5EF4-FFF2-40B4-BE49-F238E27FC236}">
                <a16:creationId xmlns:a16="http://schemas.microsoft.com/office/drawing/2014/main" id="{045C0E29-073F-4BA4-A67F-D84DC1BDAD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1280" y="0"/>
            <a:ext cx="1950720" cy="1770695"/>
          </a:xfrm>
          <a:prstGeom prst="rect">
            <a:avLst/>
          </a:prstGeom>
        </p:spPr>
      </p:pic>
      <p:pic>
        <p:nvPicPr>
          <p:cNvPr id="6" name="Picture 5">
            <a:extLst>
              <a:ext uri="{FF2B5EF4-FFF2-40B4-BE49-F238E27FC236}">
                <a16:creationId xmlns:a16="http://schemas.microsoft.com/office/drawing/2014/main" id="{F89D00D5-D95E-4512-B360-82016D5572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10729" y="680329"/>
            <a:ext cx="6072142" cy="5352752"/>
          </a:xfrm>
          <a:prstGeom prst="rect">
            <a:avLst/>
          </a:prstGeom>
        </p:spPr>
      </p:pic>
    </p:spTree>
    <p:extLst>
      <p:ext uri="{BB962C8B-B14F-4D97-AF65-F5344CB8AC3E}">
        <p14:creationId xmlns:p14="http://schemas.microsoft.com/office/powerpoint/2010/main" val="2657781368"/>
      </p:ext>
    </p:extLst>
  </p:cSld>
  <p:clrMapOvr>
    <a:masterClrMapping/>
  </p:clrMapOvr>
  <mc:AlternateContent xmlns:mc="http://schemas.openxmlformats.org/markup-compatibility/2006" xmlns:p14="http://schemas.microsoft.com/office/powerpoint/2010/main">
    <mc:Choice Requires="p14">
      <p:transition spd="slow" p14:dur="1600" advClick="0" advTm="3000">
        <p:blinds dir="vert"/>
      </p:transition>
    </mc:Choice>
    <mc:Fallback xmlns="">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ô Quyền và chiến thắng Bạch Đằng lịch sử">
            <a:extLst>
              <a:ext uri="{FF2B5EF4-FFF2-40B4-BE49-F238E27FC236}">
                <a16:creationId xmlns:a16="http://schemas.microsoft.com/office/drawing/2014/main" id="{24286170-E9CD-406F-BB9C-CD96255F9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922" y="2553492"/>
            <a:ext cx="457200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7" name="Group 26">
            <a:extLst>
              <a:ext uri="{FF2B5EF4-FFF2-40B4-BE49-F238E27FC236}">
                <a16:creationId xmlns:a16="http://schemas.microsoft.com/office/drawing/2014/main" id="{525A70A7-CD61-4B55-9914-4DE9C178AB3F}"/>
              </a:ext>
            </a:extLst>
          </p:cNvPr>
          <p:cNvGrpSpPr/>
          <p:nvPr/>
        </p:nvGrpSpPr>
        <p:grpSpPr>
          <a:xfrm>
            <a:off x="353611" y="-446722"/>
            <a:ext cx="7202095" cy="5708737"/>
            <a:chOff x="603823" y="-47664"/>
            <a:chExt cx="6578132" cy="4902005"/>
          </a:xfrm>
        </p:grpSpPr>
        <p:pic>
          <p:nvPicPr>
            <p:cNvPr id="28" name="图片 2">
              <a:extLst>
                <a:ext uri="{FF2B5EF4-FFF2-40B4-BE49-F238E27FC236}">
                  <a16:creationId xmlns:a16="http://schemas.microsoft.com/office/drawing/2014/main" id="{5447CFDF-92E8-4BEC-A5BE-8847BFC372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59152">
              <a:off x="603823" y="-47664"/>
              <a:ext cx="6578132" cy="4902005"/>
            </a:xfrm>
            <a:prstGeom prst="rect">
              <a:avLst/>
            </a:prstGeom>
            <a:ln>
              <a:noFill/>
            </a:ln>
          </p:spPr>
        </p:pic>
        <p:sp>
          <p:nvSpPr>
            <p:cNvPr id="29" name="Rectangle 28">
              <a:extLst>
                <a:ext uri="{FF2B5EF4-FFF2-40B4-BE49-F238E27FC236}">
                  <a16:creationId xmlns:a16="http://schemas.microsoft.com/office/drawing/2014/main" id="{FDB053AD-3215-4D77-8C87-4E19A7B78492}"/>
                </a:ext>
              </a:extLst>
            </p:cNvPr>
            <p:cNvSpPr/>
            <p:nvPr/>
          </p:nvSpPr>
          <p:spPr>
            <a:xfrm rot="634363">
              <a:off x="728637" y="1583480"/>
              <a:ext cx="5571279" cy="2616402"/>
            </a:xfrm>
            <a:prstGeom prst="rect">
              <a:avLst/>
            </a:prstGeom>
          </p:spPr>
          <p:txBody>
            <a:bodyPr wrap="square">
              <a:spAutoFit/>
            </a:bodyPr>
            <a:lstStyle/>
            <a:p>
              <a:pPr algn="ctr"/>
              <a:r>
                <a:rPr lang="en-US" sz="3200" b="1" dirty="0" err="1">
                  <a:solidFill>
                    <a:srgbClr val="00B050"/>
                  </a:solidFill>
                  <a:latin typeface="SVN-Bear" panose="02040603050506020204" pitchFamily="18" charset="0"/>
                </a:rPr>
                <a:t>Sông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nào</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cọc</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nhọn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giăng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hàng</a:t>
              </a:r>
              <a:r>
                <a:rPr lang="en-US" sz="3200" b="1" dirty="0">
                  <a:solidFill>
                    <a:srgbClr val="00B050"/>
                  </a:solidFill>
                  <a:latin typeface="SVN-Bear" panose="02040603050506020204" pitchFamily="18" charset="0"/>
                </a:rPr>
                <a:t>,</a:t>
              </a:r>
              <a:br>
                <a:rPr lang="en-US" sz="3200" b="1" dirty="0">
                  <a:solidFill>
                    <a:srgbClr val="00B050"/>
                  </a:solidFill>
                  <a:latin typeface="SVN-Bear" panose="02040603050506020204" pitchFamily="18" charset="0"/>
                </a:rPr>
              </a:br>
              <a:r>
                <a:rPr lang="en-US" sz="3200" b="1" dirty="0">
                  <a:solidFill>
                    <a:srgbClr val="00B050"/>
                  </a:solidFill>
                  <a:latin typeface="SVN-Bear" panose="02040603050506020204" pitchFamily="18" charset="0"/>
                </a:rPr>
                <a:t>Hai </a:t>
              </a:r>
              <a:r>
                <a:rPr lang="en-US" sz="3200" b="1" dirty="0" err="1">
                  <a:solidFill>
                    <a:srgbClr val="00B050"/>
                  </a:solidFill>
                  <a:latin typeface="SVN-Bear" panose="02040603050506020204" pitchFamily="18" charset="0"/>
                </a:rPr>
                <a:t>phen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đuổi</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bọn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tham</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tàn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bắc</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phương</a:t>
              </a:r>
              <a:r>
                <a:rPr lang="en-US" sz="3200" b="1" dirty="0">
                  <a:solidFill>
                    <a:srgbClr val="00B050"/>
                  </a:solidFill>
                  <a:latin typeface="SVN-Bear" panose="02040603050506020204" pitchFamily="18" charset="0"/>
                </a:rPr>
                <a:t>.</a:t>
              </a:r>
              <a:br>
                <a:rPr lang="en-US" sz="3200" b="1" dirty="0">
                  <a:solidFill>
                    <a:srgbClr val="00B050"/>
                  </a:solidFill>
                  <a:latin typeface="SVN-Bear" panose="02040603050506020204" pitchFamily="18" charset="0"/>
                </a:rPr>
              </a:br>
              <a:r>
                <a:rPr lang="en-US" sz="3200" b="1" dirty="0" err="1">
                  <a:solidFill>
                    <a:srgbClr val="00B050"/>
                  </a:solidFill>
                  <a:latin typeface="SVN-Bear" panose="02040603050506020204" pitchFamily="18" charset="0"/>
                </a:rPr>
                <a:t>Ngô</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Quyền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rồi</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Hưng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Đạo</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Vương</a:t>
              </a:r>
              <a:r>
                <a:rPr lang="en-US" sz="3200" b="1" dirty="0">
                  <a:solidFill>
                    <a:srgbClr val="00B050"/>
                  </a:solidFill>
                  <a:latin typeface="SVN-Bear" panose="02040603050506020204" pitchFamily="18" charset="0"/>
                </a:rPr>
                <a:t>,</a:t>
              </a:r>
              <a:br>
                <a:rPr lang="en-US" sz="3200" b="1" dirty="0">
                  <a:solidFill>
                    <a:srgbClr val="00B050"/>
                  </a:solidFill>
                  <a:latin typeface="SVN-Bear" panose="02040603050506020204" pitchFamily="18" charset="0"/>
                </a:rPr>
              </a:br>
              <a:r>
                <a:rPr lang="en-US" sz="3200" b="1" dirty="0" err="1">
                  <a:solidFill>
                    <a:srgbClr val="00B050"/>
                  </a:solidFill>
                  <a:latin typeface="SVN-Bear" panose="02040603050506020204" pitchFamily="18" charset="0"/>
                </a:rPr>
                <a:t>Quân</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Tầu</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hết</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dám</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coi</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thường</a:t>
              </a:r>
              <a:r>
                <a:rPr lang="en-US" sz="3200" b="1" dirty="0">
                  <a:solidFill>
                    <a:srgbClr val="00B050"/>
                  </a:solidFill>
                  <a:latin typeface="SVN-Bear" panose="02040603050506020204" pitchFamily="18" charset="0"/>
                </a:rPr>
                <a:t> </a:t>
              </a:r>
              <a:r>
                <a:rPr lang="en-US" sz="3200" b="1" dirty="0" err="1">
                  <a:solidFill>
                    <a:srgbClr val="00B050"/>
                  </a:solidFill>
                  <a:latin typeface="SVN-Bear" panose="02040603050506020204" pitchFamily="18" charset="0"/>
                </a:rPr>
                <a:t>dân</a:t>
              </a:r>
              <a:r>
                <a:rPr lang="en-US" sz="3200" b="1" dirty="0">
                  <a:solidFill>
                    <a:srgbClr val="00B050"/>
                  </a:solidFill>
                  <a:latin typeface="SVN-Bear" panose="02040603050506020204" pitchFamily="18" charset="0"/>
                </a:rPr>
                <a:t> Nam?</a:t>
              </a:r>
            </a:p>
          </p:txBody>
        </p:sp>
      </p:grpSp>
      <p:grpSp>
        <p:nvGrpSpPr>
          <p:cNvPr id="30" name="Group 29">
            <a:extLst>
              <a:ext uri="{FF2B5EF4-FFF2-40B4-BE49-F238E27FC236}">
                <a16:creationId xmlns:a16="http://schemas.microsoft.com/office/drawing/2014/main" id="{F56B275D-96ED-47AE-84C1-621C1C190E2A}"/>
              </a:ext>
            </a:extLst>
          </p:cNvPr>
          <p:cNvGrpSpPr/>
          <p:nvPr/>
        </p:nvGrpSpPr>
        <p:grpSpPr>
          <a:xfrm rot="21237881">
            <a:off x="6146376" y="1195364"/>
            <a:ext cx="5317199" cy="1187412"/>
            <a:chOff x="4771701" y="687450"/>
            <a:chExt cx="4261391" cy="1187412"/>
          </a:xfrm>
        </p:grpSpPr>
        <p:sp>
          <p:nvSpPr>
            <p:cNvPr id="31" name="Rounded Rectangle 23">
              <a:extLst>
                <a:ext uri="{FF2B5EF4-FFF2-40B4-BE49-F238E27FC236}">
                  <a16:creationId xmlns:a16="http://schemas.microsoft.com/office/drawing/2014/main" id="{208C0C5B-F889-4ADF-9F1C-E9D407D65E3A}"/>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Sông</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Bạch</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Đằng</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32" name="Picture 31">
              <a:extLst>
                <a:ext uri="{FF2B5EF4-FFF2-40B4-BE49-F238E27FC236}">
                  <a16:creationId xmlns:a16="http://schemas.microsoft.com/office/drawing/2014/main" id="{0387AEA0-49F1-45EC-9F51-6C51D5D7DD2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771701" y="687450"/>
              <a:ext cx="1776675" cy="1187412"/>
            </a:xfrm>
            <a:prstGeom prst="rect">
              <a:avLst/>
            </a:prstGeom>
          </p:spPr>
        </p:pic>
      </p:grpSp>
    </p:spTree>
    <p:extLst>
      <p:ext uri="{BB962C8B-B14F-4D97-AF65-F5344CB8AC3E}">
        <p14:creationId xmlns:p14="http://schemas.microsoft.com/office/powerpoint/2010/main" val="2652082836"/>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1" y="958147"/>
            <a:ext cx="10571018" cy="5638596"/>
          </a:xfrm>
          <a:prstGeom prst="rect">
            <a:avLst/>
          </a:prstGeom>
        </p:spPr>
      </p:pic>
      <p:sp>
        <p:nvSpPr>
          <p:cNvPr id="5" name="Rectangle 4"/>
          <p:cNvSpPr/>
          <p:nvPr/>
        </p:nvSpPr>
        <p:spPr>
          <a:xfrm>
            <a:off x="2823149" y="250261"/>
            <a:ext cx="6545703"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rPr>
              <a:t>HOẠT ĐỘNG KHỞI ĐỘNG</a:t>
            </a: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3183367" y="1465655"/>
            <a:ext cx="8759251" cy="2554545"/>
          </a:xfrm>
          <a:prstGeom prst="rect">
            <a:avLst/>
          </a:prstGeom>
        </p:spPr>
        <p:txBody>
          <a:bodyPr wrap="square">
            <a:spAutoFit/>
          </a:bodyPr>
          <a:lstStyle/>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Quan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sát</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cho</a:t>
            </a:r>
            <a:endPar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biết</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này</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ở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điểm</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Nêu</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cảm</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nhận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mn-cs"/>
              </a:rPr>
              <a:t>thân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3"/>
          <a:stretch>
            <a:fillRect/>
          </a:stretch>
        </p:blipFill>
        <p:spPr>
          <a:xfrm>
            <a:off x="360304" y="3851564"/>
            <a:ext cx="3491571" cy="2485753"/>
          </a:xfrm>
          <a:prstGeom prst="ellipse">
            <a:avLst/>
          </a:prstGeom>
          <a:ln>
            <a:noFill/>
          </a:ln>
          <a:effectLst>
            <a:softEdge rad="112500"/>
          </a:effectLst>
        </p:spPr>
      </p:pic>
    </p:spTree>
    <p:extLst>
      <p:ext uri="{BB962C8B-B14F-4D97-AF65-F5344CB8AC3E}">
        <p14:creationId xmlns:p14="http://schemas.microsoft.com/office/powerpoint/2010/main" val="566407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292834" y="-662950"/>
            <a:ext cx="6768200" cy="6846568"/>
            <a:chOff x="548312" y="-233336"/>
            <a:chExt cx="6181828" cy="5879043"/>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548312" y="-233336"/>
              <a:ext cx="6181828" cy="5879043"/>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623632" y="1893363"/>
              <a:ext cx="5358651" cy="2616402"/>
            </a:xfrm>
            <a:prstGeom prst="rect">
              <a:avLst/>
            </a:prstGeom>
          </p:spPr>
          <p:txBody>
            <a:bodyPr wrap="square">
              <a:spAutoFit/>
            </a:bodyPr>
            <a:lstStyle/>
            <a:p>
              <a:pPr algn="ctr"/>
              <a:r>
                <a:rPr lang="vi-VN" sz="3200" b="1" dirty="0">
                  <a:solidFill>
                    <a:srgbClr val="00B050"/>
                  </a:solidFill>
                  <a:latin typeface="SVN-Bear" panose="02040603050506020204" pitchFamily="18" charset="0"/>
                </a:rPr>
                <a:t>Sông nào chảy xuống Nam phần,</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Đổ ra chín nhánh cửa sông như rồng.</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Phun nước vào đến biển Đông,</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Phù sa bồi đắp cho đồng lúa xanh?</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669804" y="886570"/>
            <a:ext cx="4699931" cy="1187412"/>
            <a:chOff x="4396662" y="700971"/>
            <a:chExt cx="4636430"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Sông</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Cửu</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Long</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396662" y="700971"/>
              <a:ext cx="1776675" cy="1187412"/>
            </a:xfrm>
            <a:prstGeom prst="rect">
              <a:avLst/>
            </a:prstGeom>
          </p:spPr>
        </p:pic>
      </p:grpSp>
      <p:pic>
        <p:nvPicPr>
          <p:cNvPr id="3074" name="Picture 2" descr="Hướng dẫn sử dụng Atlat địa lí Việt Nam trang “vùng Đồng bằng sông Cửu Long”  (tr. 29) – ÔN THI ĐỊA LÝ – OTDL Channel">
            <a:extLst>
              <a:ext uri="{FF2B5EF4-FFF2-40B4-BE49-F238E27FC236}">
                <a16:creationId xmlns:a16="http://schemas.microsoft.com/office/drawing/2014/main" id="{4B99924F-5C7C-402C-BAB4-18118F9370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6018" y="2467838"/>
            <a:ext cx="4171693" cy="31976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943456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1000"/>
                                        <p:tgtEl>
                                          <p:spTgt spid="3074"/>
                                        </p:tgtEl>
                                      </p:cBhvr>
                                    </p:animEffect>
                                    <p:anim calcmode="lin" valueType="num">
                                      <p:cBhvr>
                                        <p:cTn id="17" dur="1000" fill="hold"/>
                                        <p:tgtEl>
                                          <p:spTgt spid="3074"/>
                                        </p:tgtEl>
                                        <p:attrNameLst>
                                          <p:attrName>ppt_x</p:attrName>
                                        </p:attrNameLst>
                                      </p:cBhvr>
                                      <p:tavLst>
                                        <p:tav tm="0">
                                          <p:val>
                                            <p:strVal val="#ppt_x"/>
                                          </p:val>
                                        </p:tav>
                                        <p:tav tm="100000">
                                          <p:val>
                                            <p:strVal val="#ppt_x"/>
                                          </p:val>
                                        </p:tav>
                                      </p:tavLst>
                                    </p:anim>
                                    <p:anim calcmode="lin" valueType="num">
                                      <p:cBhvr>
                                        <p:cTn id="1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229407" y="-298000"/>
            <a:ext cx="7245775" cy="5064369"/>
            <a:chOff x="490380" y="80041"/>
            <a:chExt cx="6618028" cy="4348696"/>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490380" y="80041"/>
              <a:ext cx="6618028" cy="4348696"/>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1052675" y="1696374"/>
              <a:ext cx="4871701" cy="1347843"/>
            </a:xfrm>
            <a:prstGeom prst="rect">
              <a:avLst/>
            </a:prstGeom>
          </p:spPr>
          <p:txBody>
            <a:bodyPr wrap="square">
              <a:spAutoFit/>
            </a:bodyPr>
            <a:lstStyle/>
            <a:p>
              <a:pPr algn="ctr"/>
              <a:r>
                <a:rPr lang="vi-VN" sz="3200" b="1" dirty="0">
                  <a:solidFill>
                    <a:srgbClr val="00B050"/>
                  </a:solidFill>
                  <a:latin typeface="SVN-Bear" panose="02040603050506020204" pitchFamily="18" charset="0"/>
                </a:rPr>
                <a:t>Núi nào năm ngọn quây quần</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Kim Mộc Thủy Hỏa Thổ gần bên nhau?</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312394" y="1262359"/>
            <a:ext cx="4640730" cy="1187412"/>
            <a:chOff x="4455063" y="672508"/>
            <a:chExt cx="4578029"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Ngũ</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Hành</a:t>
              </a:r>
              <a:r>
                <a:rPr lang="en-US"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 </a:t>
              </a:r>
              <a:r>
                <a:rPr lang="en-US" sz="3600" b="1" dirty="0" err="1">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Sơn</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455063" y="672508"/>
              <a:ext cx="1776675" cy="1187412"/>
            </a:xfrm>
            <a:prstGeom prst="rect">
              <a:avLst/>
            </a:prstGeom>
          </p:spPr>
        </p:pic>
      </p:grpSp>
      <p:pic>
        <p:nvPicPr>
          <p:cNvPr id="4098" name="Picture 2" descr="Danh Thắng Ngũ Hành Sơn - Cổng thông tin du lịch thành phố Đà Nẵng">
            <a:extLst>
              <a:ext uri="{FF2B5EF4-FFF2-40B4-BE49-F238E27FC236}">
                <a16:creationId xmlns:a16="http://schemas.microsoft.com/office/drawing/2014/main" id="{B093B4E9-BC6A-4AB0-AF76-F25B1A91BB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673"/>
          <a:stretch/>
        </p:blipFill>
        <p:spPr bwMode="auto">
          <a:xfrm>
            <a:off x="7244862" y="2420586"/>
            <a:ext cx="4303176" cy="2929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4070016"/>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anim calcmode="lin" valueType="num">
                                      <p:cBhvr>
                                        <p:cTn id="17" dur="1000" fill="hold"/>
                                        <p:tgtEl>
                                          <p:spTgt spid="4098"/>
                                        </p:tgtEl>
                                        <p:attrNameLst>
                                          <p:attrName>ppt_x</p:attrName>
                                        </p:attrNameLst>
                                      </p:cBhvr>
                                      <p:tavLst>
                                        <p:tav tm="0">
                                          <p:val>
                                            <p:strVal val="#ppt_x"/>
                                          </p:val>
                                        </p:tav>
                                        <p:tav tm="100000">
                                          <p:val>
                                            <p:strVal val="#ppt_x"/>
                                          </p:val>
                                        </p:tav>
                                      </p:tavLst>
                                    </p:anim>
                                    <p:anim calcmode="lin" valueType="num">
                                      <p:cBhvr>
                                        <p:cTn id="18"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31189" y="165449"/>
            <a:ext cx="7401987" cy="5064369"/>
            <a:chOff x="309335" y="477997"/>
            <a:chExt cx="6760706" cy="4348696"/>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309335" y="477997"/>
              <a:ext cx="6760706" cy="4348696"/>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535113" y="1870188"/>
              <a:ext cx="5514704" cy="2193549"/>
            </a:xfrm>
            <a:prstGeom prst="rect">
              <a:avLst/>
            </a:prstGeom>
          </p:spPr>
          <p:txBody>
            <a:bodyPr wrap="square">
              <a:spAutoFit/>
            </a:bodyPr>
            <a:lstStyle/>
            <a:p>
              <a:pPr algn="ctr"/>
              <a:r>
                <a:rPr lang="vi-VN" sz="3200" b="1" dirty="0">
                  <a:solidFill>
                    <a:srgbClr val="00B050"/>
                  </a:solidFill>
                  <a:latin typeface="SVN-Bear" panose="02040603050506020204" pitchFamily="18" charset="0"/>
                </a:rPr>
                <a:t>Tỉnh gì xứ sở vàng đen</a:t>
              </a:r>
            </a:p>
            <a:p>
              <a:pPr algn="ctr"/>
              <a:r>
                <a:rPr lang="vi-VN" sz="3200" b="1" dirty="0">
                  <a:solidFill>
                    <a:srgbClr val="00B050"/>
                  </a:solidFill>
                  <a:latin typeface="SVN-Bear" panose="02040603050506020204" pitchFamily="18" charset="0"/>
                </a:rPr>
                <a:t>Có chùa Yên Tử mây chen thông ngàn</a:t>
              </a:r>
            </a:p>
            <a:p>
              <a:pPr algn="ctr"/>
              <a:r>
                <a:rPr lang="vi-VN" sz="3200" b="1" dirty="0">
                  <a:solidFill>
                    <a:srgbClr val="00B050"/>
                  </a:solidFill>
                  <a:latin typeface="SVN-Bear" panose="02040603050506020204" pitchFamily="18" charset="0"/>
                </a:rPr>
                <a:t>Có Hạ Long đẹp tuyệt trần</a:t>
              </a:r>
            </a:p>
            <a:p>
              <a:pPr algn="ctr"/>
              <a:r>
                <a:rPr lang="vi-VN" sz="3200" b="1" dirty="0">
                  <a:solidFill>
                    <a:srgbClr val="00B050"/>
                  </a:solidFill>
                  <a:latin typeface="SVN-Bear" panose="02040603050506020204" pitchFamily="18" charset="0"/>
                </a:rPr>
                <a:t>Một lần đến vạn muôn lần mê say</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631089" y="1204168"/>
            <a:ext cx="5388336" cy="1187412"/>
            <a:chOff x="4771701" y="687450"/>
            <a:chExt cx="4261391"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5841259" y="882869"/>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Tỉnh Quảng Ninh</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771701" y="687450"/>
              <a:ext cx="1776675" cy="1187412"/>
            </a:xfrm>
            <a:prstGeom prst="rect">
              <a:avLst/>
            </a:prstGeom>
          </p:spPr>
        </p:pic>
      </p:grpSp>
      <p:pic>
        <p:nvPicPr>
          <p:cNvPr id="5122" name="Picture 2" descr="Vịnh Hạ Long tạm đóng cửa với du khách |=&amp;gt; Đăng trên báo Bắc Giang">
            <a:extLst>
              <a:ext uri="{FF2B5EF4-FFF2-40B4-BE49-F238E27FC236}">
                <a16:creationId xmlns:a16="http://schemas.microsoft.com/office/drawing/2014/main" id="{CD34E9D4-3BAC-4BC1-BA7D-370260CB7B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01" r="7846"/>
          <a:stretch/>
        </p:blipFill>
        <p:spPr bwMode="auto">
          <a:xfrm>
            <a:off x="6959997" y="2429927"/>
            <a:ext cx="4396154" cy="29271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08066845"/>
      </p:ext>
    </p:extLst>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1000"/>
                                        <p:tgtEl>
                                          <p:spTgt spid="5122"/>
                                        </p:tgtEl>
                                      </p:cBhvr>
                                    </p:animEffect>
                                    <p:anim calcmode="lin" valueType="num">
                                      <p:cBhvr>
                                        <p:cTn id="17" dur="1000" fill="hold"/>
                                        <p:tgtEl>
                                          <p:spTgt spid="5122"/>
                                        </p:tgtEl>
                                        <p:attrNameLst>
                                          <p:attrName>ppt_x</p:attrName>
                                        </p:attrNameLst>
                                      </p:cBhvr>
                                      <p:tavLst>
                                        <p:tav tm="0">
                                          <p:val>
                                            <p:strVal val="#ppt_x"/>
                                          </p:val>
                                        </p:tav>
                                        <p:tav tm="100000">
                                          <p:val>
                                            <p:strVal val="#ppt_x"/>
                                          </p:val>
                                        </p:tav>
                                      </p:tavLst>
                                    </p:anim>
                                    <p:anim calcmode="lin" valueType="num">
                                      <p:cBhvr>
                                        <p:cTn id="1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grpSp>
        <p:nvGrpSpPr>
          <p:cNvPr id="16" name="Group 15">
            <a:extLst>
              <a:ext uri="{FF2B5EF4-FFF2-40B4-BE49-F238E27FC236}">
                <a16:creationId xmlns:a16="http://schemas.microsoft.com/office/drawing/2014/main" id="{B2E5BD07-DA64-4014-A09A-F5E3FCF55A5F}"/>
              </a:ext>
            </a:extLst>
          </p:cNvPr>
          <p:cNvGrpSpPr/>
          <p:nvPr/>
        </p:nvGrpSpPr>
        <p:grpSpPr>
          <a:xfrm>
            <a:off x="301012" y="198636"/>
            <a:ext cx="7266835" cy="6020864"/>
            <a:chOff x="555781" y="500987"/>
            <a:chExt cx="6637263" cy="4348696"/>
          </a:xfrm>
        </p:grpSpPr>
        <p:pic>
          <p:nvPicPr>
            <p:cNvPr id="18" name="图片 2">
              <a:extLst>
                <a:ext uri="{FF2B5EF4-FFF2-40B4-BE49-F238E27FC236}">
                  <a16:creationId xmlns:a16="http://schemas.microsoft.com/office/drawing/2014/main" id="{C91961A9-3535-4A6A-B1A7-F443F29730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59152">
              <a:off x="555781" y="500987"/>
              <a:ext cx="6637263" cy="4348696"/>
            </a:xfrm>
            <a:prstGeom prst="rect">
              <a:avLst/>
            </a:prstGeom>
            <a:ln>
              <a:noFill/>
            </a:ln>
          </p:spPr>
        </p:pic>
        <p:sp>
          <p:nvSpPr>
            <p:cNvPr id="19" name="Rectangle 18">
              <a:extLst>
                <a:ext uri="{FF2B5EF4-FFF2-40B4-BE49-F238E27FC236}">
                  <a16:creationId xmlns:a16="http://schemas.microsoft.com/office/drawing/2014/main" id="{70B64043-3185-49DB-9E35-849010AF9257}"/>
                </a:ext>
              </a:extLst>
            </p:cNvPr>
            <p:cNvSpPr/>
            <p:nvPr/>
          </p:nvSpPr>
          <p:spPr>
            <a:xfrm rot="634363">
              <a:off x="956370" y="1984730"/>
              <a:ext cx="5056794" cy="2200751"/>
            </a:xfrm>
            <a:prstGeom prst="rect">
              <a:avLst/>
            </a:prstGeom>
          </p:spPr>
          <p:txBody>
            <a:bodyPr wrap="square">
              <a:spAutoFit/>
            </a:bodyPr>
            <a:lstStyle/>
            <a:p>
              <a:pPr algn="ctr"/>
              <a:r>
                <a:rPr lang="vi-VN" sz="3200" b="1" dirty="0">
                  <a:solidFill>
                    <a:srgbClr val="00B050"/>
                  </a:solidFill>
                  <a:latin typeface="SVN-Bear" panose="02040603050506020204" pitchFamily="18" charset="0"/>
                </a:rPr>
                <a:t>Tỉnh gì có cầu Hiền Lương</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Trăm năm còn mãi nhớ thương một thời</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Có sông Bến Hải xanh trời</a:t>
              </a:r>
              <a:br>
                <a:rPr lang="vi-VN" sz="3200" b="1" dirty="0">
                  <a:solidFill>
                    <a:srgbClr val="00B050"/>
                  </a:solidFill>
                  <a:latin typeface="SVN-Bear" panose="02040603050506020204" pitchFamily="18" charset="0"/>
                </a:rPr>
              </a:br>
              <a:r>
                <a:rPr lang="vi-VN" sz="3200" b="1" dirty="0">
                  <a:solidFill>
                    <a:srgbClr val="00B050"/>
                  </a:solidFill>
                  <a:latin typeface="SVN-Bear" panose="02040603050506020204" pitchFamily="18" charset="0"/>
                </a:rPr>
                <a:t>Có Thành Cổ vọng muôn đời tráng ca?</a:t>
              </a:r>
            </a:p>
          </p:txBody>
        </p:sp>
      </p:grpSp>
      <p:grpSp>
        <p:nvGrpSpPr>
          <p:cNvPr id="21" name="Group 20">
            <a:extLst>
              <a:ext uri="{FF2B5EF4-FFF2-40B4-BE49-F238E27FC236}">
                <a16:creationId xmlns:a16="http://schemas.microsoft.com/office/drawing/2014/main" id="{CEF36C0F-F211-4552-9C83-F2CCDCDCEB50}"/>
              </a:ext>
            </a:extLst>
          </p:cNvPr>
          <p:cNvGrpSpPr/>
          <p:nvPr/>
        </p:nvGrpSpPr>
        <p:grpSpPr>
          <a:xfrm rot="21237881">
            <a:off x="6632954" y="1239562"/>
            <a:ext cx="4715078" cy="1187412"/>
            <a:chOff x="4771701" y="687450"/>
            <a:chExt cx="4651373" cy="1187412"/>
          </a:xfrm>
        </p:grpSpPr>
        <p:sp>
          <p:nvSpPr>
            <p:cNvPr id="22" name="Rounded Rectangle 23">
              <a:extLst>
                <a:ext uri="{FF2B5EF4-FFF2-40B4-BE49-F238E27FC236}">
                  <a16:creationId xmlns:a16="http://schemas.microsoft.com/office/drawing/2014/main" id="{2332B06D-D931-4B74-8050-63041686D210}"/>
                </a:ext>
              </a:extLst>
            </p:cNvPr>
            <p:cNvSpPr/>
            <p:nvPr/>
          </p:nvSpPr>
          <p:spPr>
            <a:xfrm>
              <a:off x="6231241" y="772496"/>
              <a:ext cx="3191833" cy="774482"/>
            </a:xfrm>
            <a:prstGeom prst="roundRect">
              <a:avLst/>
            </a:prstGeom>
            <a:gradFill flip="none" rotWithShape="1">
              <a:gsLst>
                <a:gs pos="0">
                  <a:schemeClr val="accent3">
                    <a:lumMod val="40000"/>
                    <a:lumOff val="60000"/>
                    <a:tint val="66000"/>
                    <a:satMod val="160000"/>
                  </a:schemeClr>
                </a:gs>
                <a:gs pos="50000">
                  <a:schemeClr val="accent3">
                    <a:lumMod val="40000"/>
                    <a:lumOff val="60000"/>
                    <a:tint val="44500"/>
                    <a:satMod val="160000"/>
                  </a:schemeClr>
                </a:gs>
                <a:gs pos="100000">
                  <a:schemeClr val="accent3">
                    <a:lumMod val="40000"/>
                    <a:lumOff val="60000"/>
                    <a:tint val="23500"/>
                    <a:satMod val="160000"/>
                  </a:schemeClr>
                </a:gs>
              </a:gsLst>
              <a:lin ang="0" scaled="1"/>
              <a:tileRect/>
            </a:gradFill>
            <a:ln w="3175"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66CC"/>
                  </a:solidFill>
                  <a:effectLst>
                    <a:outerShdw blurRad="38100" dist="38100" dir="2700000" algn="tl">
                      <a:srgbClr val="000000">
                        <a:alpha val="43137"/>
                      </a:srgbClr>
                    </a:outerShdw>
                  </a:effectLst>
                  <a:latin typeface="SVN-Bear" panose="02040603050506020204" pitchFamily="18" charset="0"/>
                  <a:ea typeface="LinoScript" panose="020B0500000000000000" pitchFamily="34" charset="0"/>
                  <a:cs typeface="LinoScript" panose="020B0500000000000000" pitchFamily="34" charset="0"/>
                </a:rPr>
                <a:t>Tỉnh Quảng Trị</a:t>
              </a:r>
              <a:endParaRPr lang="vi-VN" sz="3600" b="1" dirty="0">
                <a:solidFill>
                  <a:srgbClr val="FF66CC"/>
                </a:solidFill>
                <a:effectLst>
                  <a:outerShdw blurRad="38100" dist="38100" dir="2700000" algn="tl">
                    <a:srgbClr val="000000">
                      <a:alpha val="43137"/>
                    </a:srgbClr>
                  </a:outerShdw>
                </a:effectLst>
                <a:latin typeface="LinoScript" panose="020B0500000000000000" pitchFamily="34" charset="0"/>
                <a:ea typeface="LinoScript" panose="020B0500000000000000" pitchFamily="34" charset="0"/>
                <a:cs typeface="LinoScript" panose="020B0500000000000000" pitchFamily="34" charset="0"/>
              </a:endParaRPr>
            </a:p>
          </p:txBody>
        </p:sp>
        <p:pic>
          <p:nvPicPr>
            <p:cNvPr id="23" name="Picture 22">
              <a:extLst>
                <a:ext uri="{FF2B5EF4-FFF2-40B4-BE49-F238E27FC236}">
                  <a16:creationId xmlns:a16="http://schemas.microsoft.com/office/drawing/2014/main" id="{41BCF3A2-9105-42E0-B8D5-36A62965711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6" b="89776" l="0" r="90000">
                          <a14:foregroundMark x1="48500" y1="54613" x2="48500" y2="54613"/>
                          <a14:foregroundMark x1="49833" y1="35910" x2="49833" y2="35910"/>
                          <a14:foregroundMark x1="66500" y1="35162" x2="66500" y2="35162"/>
                          <a14:foregroundMark x1="61500" y1="51870" x2="61500" y2="51870"/>
                          <a14:foregroundMark x1="59333" y1="58603" x2="59333" y2="58603"/>
                          <a14:foregroundMark x1="51333" y1="63840" x2="51333" y2="63840"/>
                          <a14:foregroundMark x1="44833" y1="62344" x2="44833" y2="62344"/>
                          <a14:foregroundMark x1="47500" y1="65087" x2="47500" y2="65087"/>
                          <a14:foregroundMark x1="49333" y1="64339" x2="49333" y2="64339"/>
                          <a14:foregroundMark x1="49333" y1="62095" x2="49333" y2="62095"/>
                          <a14:foregroundMark x1="48500" y1="60100" x2="48500" y2="60100"/>
                          <a14:foregroundMark x1="45000" y1="59850" x2="45000" y2="59850"/>
                          <a14:foregroundMark x1="46500" y1="58354" x2="46500" y2="58354"/>
                          <a14:foregroundMark x1="46500" y1="56110" x2="46500" y2="56110"/>
                          <a14:foregroundMark x1="49833" y1="54613" x2="49833" y2="54613"/>
                          <a14:foregroundMark x1="48833" y1="51372" x2="48833" y2="51372"/>
                          <a14:foregroundMark x1="39500" y1="58853" x2="39500" y2="58853"/>
                          <a14:foregroundMark x1="41833" y1="58853" x2="41833" y2="58853"/>
                          <a14:foregroundMark x1="34333" y1="62594" x2="34333" y2="62594"/>
                          <a14:foregroundMark x1="37333" y1="52618" x2="37333" y2="52618"/>
                          <a14:foregroundMark x1="46500" y1="56359" x2="46500" y2="56359"/>
                          <a14:foregroundMark x1="50000" y1="44140" x2="50000" y2="44140"/>
                          <a14:foregroundMark x1="37833" y1="51870" x2="37833" y2="51870"/>
                          <a14:foregroundMark x1="40000" y1="52618" x2="40000" y2="52618"/>
                          <a14:foregroundMark x1="36833" y1="44888" x2="36833" y2="44888"/>
                          <a14:foregroundMark x1="30333" y1="36908" x2="30333" y2="36908"/>
                          <a14:foregroundMark x1="25000" y1="35162" x2="25000" y2="35162"/>
                          <a14:foregroundMark x1="20333" y1="32419" x2="20333" y2="32419"/>
                          <a14:foregroundMark x1="29833" y1="39900" x2="29833" y2="39900"/>
                          <a14:foregroundMark x1="26500" y1="30175" x2="26500" y2="30175"/>
                          <a14:foregroundMark x1="29000" y1="33915" x2="29000" y2="33915"/>
                          <a14:foregroundMark x1="31833" y1="41147" x2="31833" y2="41147"/>
                          <a14:foregroundMark x1="32333" y1="37406" x2="32333" y2="37406"/>
                          <a14:foregroundMark x1="33833" y1="44140" x2="33833" y2="44140"/>
                          <a14:foregroundMark x1="34500" y1="50374" x2="34500" y2="50374"/>
                          <a14:foregroundMark x1="31000" y1="47132" x2="31000" y2="47132"/>
                          <a14:foregroundMark x1="43000" y1="30923" x2="43000" y2="30923"/>
                        </a14:backgroundRemoval>
                      </a14:imgEffect>
                    </a14:imgLayer>
                  </a14:imgProps>
                </a:ext>
                <a:ext uri="{28A0092B-C50C-407E-A947-70E740481C1C}">
                  <a14:useLocalDpi xmlns:a14="http://schemas.microsoft.com/office/drawing/2010/main" val="0"/>
                </a:ext>
              </a:extLst>
            </a:blip>
            <a:stretch>
              <a:fillRect/>
            </a:stretch>
          </p:blipFill>
          <p:spPr>
            <a:xfrm>
              <a:off x="4771701" y="687450"/>
              <a:ext cx="1776675" cy="1187412"/>
            </a:xfrm>
            <a:prstGeom prst="rect">
              <a:avLst/>
            </a:prstGeom>
          </p:spPr>
        </p:pic>
      </p:grpSp>
      <p:pic>
        <p:nvPicPr>
          <p:cNvPr id="7170" name="Picture 2" descr="Cầu Hiền Lương - Hien Luong Bridge | Yeudulich">
            <a:extLst>
              <a:ext uri="{FF2B5EF4-FFF2-40B4-BE49-F238E27FC236}">
                <a16:creationId xmlns:a16="http://schemas.microsoft.com/office/drawing/2014/main" id="{F8CAAE32-54FF-4B78-BBAD-B3231AD54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484" y="2463585"/>
            <a:ext cx="4476750" cy="3000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0560242"/>
      </p:ext>
    </p:extLst>
  </p:cSld>
  <p:clrMapOvr>
    <a:masterClrMapping/>
  </p:clrMapOvr>
  <p:transition spd="slow" advClick="0" advTm="30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fade">
                                      <p:cBhvr>
                                        <p:cTn id="16" dur="1000"/>
                                        <p:tgtEl>
                                          <p:spTgt spid="7170"/>
                                        </p:tgtEl>
                                      </p:cBhvr>
                                    </p:animEffect>
                                    <p:anim calcmode="lin" valueType="num">
                                      <p:cBhvr>
                                        <p:cTn id="17" dur="1000" fill="hold"/>
                                        <p:tgtEl>
                                          <p:spTgt spid="7170"/>
                                        </p:tgtEl>
                                        <p:attrNameLst>
                                          <p:attrName>ppt_x</p:attrName>
                                        </p:attrNameLst>
                                      </p:cBhvr>
                                      <p:tavLst>
                                        <p:tav tm="0">
                                          <p:val>
                                            <p:strVal val="#ppt_x"/>
                                          </p:val>
                                        </p:tav>
                                        <p:tav tm="100000">
                                          <p:val>
                                            <p:strVal val="#ppt_x"/>
                                          </p:val>
                                        </p:tav>
                                      </p:tavLst>
                                    </p:anim>
                                    <p:anim calcmode="lin" valueType="num">
                                      <p:cBhvr>
                                        <p:cTn id="18"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rot="642571">
            <a:off x="6019800" y="2797378"/>
            <a:ext cx="6096000" cy="369332"/>
          </a:xfrm>
          <a:prstGeom prst="rect">
            <a:avLst/>
          </a:prstGeom>
        </p:spPr>
        <p:txBody>
          <a:bodyPr>
            <a:spAutoFit/>
          </a:bodyPr>
          <a:lstStyle/>
          <a:p>
            <a:endParaRPr lang="vi-VN"/>
          </a:p>
        </p:txBody>
      </p:sp>
      <p:pic>
        <p:nvPicPr>
          <p:cNvPr id="7170" name="Picture 2" descr="Cầu Hiền Lương - Hien Luong Bridge | Yeudulich">
            <a:extLst>
              <a:ext uri="{FF2B5EF4-FFF2-40B4-BE49-F238E27FC236}">
                <a16:creationId xmlns:a16="http://schemas.microsoft.com/office/drawing/2014/main" id="{F8CAAE32-54FF-4B78-BBAD-B3231AD54C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450" y="3767165"/>
            <a:ext cx="4929187" cy="29050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2" descr="Vịnh Hạ Long tạm đóng cửa với du khách |=&amp;gt; Đăng trên báo Bắc Giang">
            <a:extLst>
              <a:ext uri="{FF2B5EF4-FFF2-40B4-BE49-F238E27FC236}">
                <a16:creationId xmlns:a16="http://schemas.microsoft.com/office/drawing/2014/main" id="{D6C0763B-8CB9-47DC-AFBA-7FAEB368D0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01" r="7846"/>
          <a:stretch/>
        </p:blipFill>
        <p:spPr bwMode="auto">
          <a:xfrm>
            <a:off x="7482274" y="378258"/>
            <a:ext cx="4476364" cy="29650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Ngô Quyền và chiến thắng Bạch Đằng lịch sử">
            <a:extLst>
              <a:ext uri="{FF2B5EF4-FFF2-40B4-BE49-F238E27FC236}">
                <a16:creationId xmlns:a16="http://schemas.microsoft.com/office/drawing/2014/main" id="{73244921-8D91-4782-9BBE-E1C266AA6A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171450"/>
            <a:ext cx="5815013" cy="28609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2" descr="Danh Thắng Ngũ Hành Sơn - Cổng thông tin du lịch thành phố Đà Nẵng">
            <a:extLst>
              <a:ext uri="{FF2B5EF4-FFF2-40B4-BE49-F238E27FC236}">
                <a16:creationId xmlns:a16="http://schemas.microsoft.com/office/drawing/2014/main" id="{2830542C-FCD4-4C55-B231-390E758DAC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673"/>
          <a:stretch/>
        </p:blipFill>
        <p:spPr bwMode="auto">
          <a:xfrm>
            <a:off x="1333605" y="3767166"/>
            <a:ext cx="4824308" cy="29050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76626365"/>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1673"/>
            <a:ext cx="8382000"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 </a:t>
            </a:r>
            <a:r>
              <a:rPr lang="en-US" sz="4800" b="1" u="sng" dirty="0" smtClean="0">
                <a:solidFill>
                  <a:srgbClr val="FF0000"/>
                </a:solidFill>
                <a:latin typeface="Times New Roman" panose="02020603050405020304" pitchFamily="18" charset="0"/>
                <a:cs typeface="Times New Roman" panose="02020603050405020304" pitchFamily="18" charset="0"/>
              </a:rPr>
              <a:t>TÌM HIỂU CHUNG</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925783" y="1618934"/>
            <a:ext cx="9822873" cy="830997"/>
          </a:xfrm>
          <a:prstGeom prst="rect">
            <a:avLst/>
          </a:prstGeom>
        </p:spPr>
        <p:txBody>
          <a:bodyPr wrap="square">
            <a:spAutoFit/>
          </a:bodyPr>
          <a:lstStyle/>
          <a:p>
            <a:pPr lvl="0" algn="ct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II.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Đọc</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r>
              <a:rPr lang="en-US" altLang="zh-C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văn</a:t>
            </a:r>
            <a:r>
              <a:rPr lang="en-US" altLang="zh-C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bản</a:t>
            </a:r>
            <a:endParaRPr lang="zh-CN" alt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04087299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839" y="985258"/>
            <a:ext cx="6572230" cy="5763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2" y="3786805"/>
            <a:ext cx="3858988" cy="28985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1" y="985258"/>
            <a:ext cx="3858988" cy="2598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BCA18A69-D94A-4C52-8496-23164428BD24}"/>
              </a:ext>
            </a:extLst>
          </p:cNvPr>
          <p:cNvSpPr/>
          <p:nvPr/>
        </p:nvSpPr>
        <p:spPr>
          <a:xfrm>
            <a:off x="5227608" y="5624423"/>
            <a:ext cx="3812875" cy="431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84D603-A9DC-AD49-967A-C7BFF69A9A9C}"/>
              </a:ext>
            </a:extLst>
          </p:cNvPr>
          <p:cNvSpPr/>
          <p:nvPr/>
        </p:nvSpPr>
        <p:spPr>
          <a:xfrm>
            <a:off x="5708073" y="183304"/>
            <a:ext cx="4172172" cy="646331"/>
          </a:xfrm>
          <a:prstGeom prst="rect">
            <a:avLst/>
          </a:prstGeom>
          <a:ln>
            <a:solidFill>
              <a:srgbClr val="FF66CC"/>
            </a:solidFill>
          </a:ln>
        </p:spPr>
        <p:txBody>
          <a:bodyPr wrap="square">
            <a:spAutoFit/>
          </a:bodyPr>
          <a:lstStyle/>
          <a:p>
            <a:r>
              <a:rPr lang="en-US" sz="3600" dirty="0" err="1">
                <a:solidFill>
                  <a:srgbClr val="FF66CC"/>
                </a:solidFill>
                <a:latin typeface="SVN-Bear" panose="02040603050506020204" pitchFamily="18" charset="0"/>
              </a:rPr>
              <a:t>Bài</a:t>
            </a:r>
            <a:r>
              <a:rPr lang="en-US" sz="3600" dirty="0">
                <a:solidFill>
                  <a:srgbClr val="FF66CC"/>
                </a:solidFill>
                <a:latin typeface="SVN-Bear" panose="02040603050506020204" pitchFamily="18" charset="0"/>
              </a:rPr>
              <a:t> ca </a:t>
            </a:r>
            <a:r>
              <a:rPr lang="en-US" sz="3600" dirty="0" err="1">
                <a:solidFill>
                  <a:srgbClr val="FF66CC"/>
                </a:solidFill>
                <a:latin typeface="SVN-Bear" panose="02040603050506020204" pitchFamily="18" charset="0"/>
              </a:rPr>
              <a:t>dao</a:t>
            </a:r>
            <a:r>
              <a:rPr lang="en-US" sz="3600" dirty="0">
                <a:solidFill>
                  <a:srgbClr val="FF66CC"/>
                </a:solidFill>
                <a:latin typeface="SVN-Bear" panose="02040603050506020204" pitchFamily="18" charset="0"/>
              </a:rPr>
              <a:t> 1</a:t>
            </a:r>
          </a:p>
        </p:txBody>
      </p:sp>
    </p:spTree>
    <p:extLst>
      <p:ext uri="{BB962C8B-B14F-4D97-AF65-F5344CB8AC3E}">
        <p14:creationId xmlns:p14="http://schemas.microsoft.com/office/powerpoint/2010/main" val="3707489073"/>
      </p:ext>
    </p:extLst>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53" presetClass="entr" presetSubtype="528" fill="hold" nodeType="afterEffect">
                                  <p:stCondLst>
                                    <p:cond delay="3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2000" fill="hold"/>
                                        <p:tgtEl>
                                          <p:spTgt spid="11"/>
                                        </p:tgtEl>
                                        <p:attrNameLst>
                                          <p:attrName>ppt_w</p:attrName>
                                        </p:attrNameLst>
                                      </p:cBhvr>
                                      <p:tavLst>
                                        <p:tav tm="0">
                                          <p:val>
                                            <p:fltVal val="0"/>
                                          </p:val>
                                        </p:tav>
                                        <p:tav tm="100000">
                                          <p:val>
                                            <p:strVal val="#ppt_w"/>
                                          </p:val>
                                        </p:tav>
                                      </p:tavLst>
                                    </p:anim>
                                    <p:anim calcmode="lin" valueType="num">
                                      <p:cBhvr>
                                        <p:cTn id="16" dur="2000" fill="hold"/>
                                        <p:tgtEl>
                                          <p:spTgt spid="11"/>
                                        </p:tgtEl>
                                        <p:attrNameLst>
                                          <p:attrName>ppt_h</p:attrName>
                                        </p:attrNameLst>
                                      </p:cBhvr>
                                      <p:tavLst>
                                        <p:tav tm="0">
                                          <p:val>
                                            <p:fltVal val="0"/>
                                          </p:val>
                                        </p:tav>
                                        <p:tav tm="100000">
                                          <p:val>
                                            <p:strVal val="#ppt_h"/>
                                          </p:val>
                                        </p:tav>
                                      </p:tavLst>
                                    </p:anim>
                                    <p:animEffect transition="in" filter="fade">
                                      <p:cBhvr>
                                        <p:cTn id="17" dur="2000"/>
                                        <p:tgtEl>
                                          <p:spTgt spid="11"/>
                                        </p:tgtEl>
                                      </p:cBhvr>
                                    </p:animEffect>
                                    <p:anim calcmode="lin" valueType="num">
                                      <p:cBhvr>
                                        <p:cTn id="18" dur="2000" fill="hold"/>
                                        <p:tgtEl>
                                          <p:spTgt spid="11"/>
                                        </p:tgtEl>
                                        <p:attrNameLst>
                                          <p:attrName>ppt_x</p:attrName>
                                        </p:attrNameLst>
                                      </p:cBhvr>
                                      <p:tavLst>
                                        <p:tav tm="0">
                                          <p:val>
                                            <p:fltVal val="0.5"/>
                                          </p:val>
                                        </p:tav>
                                        <p:tav tm="100000">
                                          <p:val>
                                            <p:strVal val="#ppt_x"/>
                                          </p:val>
                                        </p:tav>
                                      </p:tavLst>
                                    </p:anim>
                                    <p:anim calcmode="lin" valueType="num">
                                      <p:cBhvr>
                                        <p:cTn id="19" dur="2000" fill="hold"/>
                                        <p:tgtEl>
                                          <p:spTgt spid="11"/>
                                        </p:tgtEl>
                                        <p:attrNameLst>
                                          <p:attrName>ppt_y</p:attrName>
                                        </p:attrNameLst>
                                      </p:cBhvr>
                                      <p:tavLst>
                                        <p:tav tm="0">
                                          <p:val>
                                            <p:fltVal val="0.5"/>
                                          </p:val>
                                        </p:tav>
                                        <p:tav tm="100000">
                                          <p:val>
                                            <p:strVal val="#ppt_y"/>
                                          </p:val>
                                        </p:tav>
                                      </p:tavLst>
                                    </p:anim>
                                  </p:childTnLst>
                                </p:cTn>
                              </p:par>
                            </p:childTnLst>
                          </p:cTn>
                        </p:par>
                        <p:par>
                          <p:cTn id="20" fill="hold">
                            <p:stCondLst>
                              <p:cond delay="6000"/>
                            </p:stCondLst>
                            <p:childTnLst>
                              <p:par>
                                <p:cTn id="21" presetID="53" presetClass="entr" presetSubtype="528" fill="hold" nodeType="afterEffect">
                                  <p:stCondLst>
                                    <p:cond delay="200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0" fill="hold"/>
                                        <p:tgtEl>
                                          <p:spTgt spid="10"/>
                                        </p:tgtEl>
                                        <p:attrNameLst>
                                          <p:attrName>ppt_w</p:attrName>
                                        </p:attrNameLst>
                                      </p:cBhvr>
                                      <p:tavLst>
                                        <p:tav tm="0">
                                          <p:val>
                                            <p:fltVal val="0"/>
                                          </p:val>
                                        </p:tav>
                                        <p:tav tm="100000">
                                          <p:val>
                                            <p:strVal val="#ppt_w"/>
                                          </p:val>
                                        </p:tav>
                                      </p:tavLst>
                                    </p:anim>
                                    <p:anim calcmode="lin" valueType="num">
                                      <p:cBhvr>
                                        <p:cTn id="24" dur="2000" fill="hold"/>
                                        <p:tgtEl>
                                          <p:spTgt spid="10"/>
                                        </p:tgtEl>
                                        <p:attrNameLst>
                                          <p:attrName>ppt_h</p:attrName>
                                        </p:attrNameLst>
                                      </p:cBhvr>
                                      <p:tavLst>
                                        <p:tav tm="0">
                                          <p:val>
                                            <p:fltVal val="0"/>
                                          </p:val>
                                        </p:tav>
                                        <p:tav tm="100000">
                                          <p:val>
                                            <p:strVal val="#ppt_h"/>
                                          </p:val>
                                        </p:tav>
                                      </p:tavLst>
                                    </p:anim>
                                    <p:animEffect transition="in" filter="fade">
                                      <p:cBhvr>
                                        <p:cTn id="25" dur="2000"/>
                                        <p:tgtEl>
                                          <p:spTgt spid="10"/>
                                        </p:tgtEl>
                                      </p:cBhvr>
                                    </p:animEffect>
                                    <p:anim calcmode="lin" valueType="num">
                                      <p:cBhvr>
                                        <p:cTn id="26" dur="2000" fill="hold"/>
                                        <p:tgtEl>
                                          <p:spTgt spid="10"/>
                                        </p:tgtEl>
                                        <p:attrNameLst>
                                          <p:attrName>ppt_x</p:attrName>
                                        </p:attrNameLst>
                                      </p:cBhvr>
                                      <p:tavLst>
                                        <p:tav tm="0">
                                          <p:val>
                                            <p:fltVal val="0.5"/>
                                          </p:val>
                                        </p:tav>
                                        <p:tav tm="100000">
                                          <p:val>
                                            <p:strVal val="#ppt_x"/>
                                          </p:val>
                                        </p:tav>
                                      </p:tavLst>
                                    </p:anim>
                                    <p:anim calcmode="lin" valueType="num">
                                      <p:cBhvr>
                                        <p:cTn id="27" dur="20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51339" y="1019048"/>
            <a:ext cx="6743128" cy="400110"/>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rPr>
              <a:t>MỘT SỐ HÌNH ẢNH KINH THÀNH THĂNG LONG XƯA</a:t>
            </a:r>
            <a:endParaRPr kumimoji="0" lang="en-US" sz="2000" b="1" i="0" u="none" strike="noStrike" kern="1200" cap="none" spc="0" normalizeH="0" baseline="0" noProof="0" dirty="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201293" y="1897465"/>
            <a:ext cx="5467613" cy="4835843"/>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3"/>
          <a:stretch>
            <a:fillRect/>
          </a:stretch>
        </p:blipFill>
        <p:spPr>
          <a:xfrm>
            <a:off x="6555001" y="1910528"/>
            <a:ext cx="5470744" cy="4822779"/>
          </a:xfrm>
          <a:prstGeom prst="rect">
            <a:avLst/>
          </a:prstGeom>
          <a:ln w="228600" cap="sq" cmpd="thickThin">
            <a:solidFill>
              <a:srgbClr val="000000"/>
            </a:solidFill>
            <a:prstDash val="solid"/>
            <a:miter lim="800000"/>
          </a:ln>
          <a:effectLst>
            <a:innerShdw blurRad="76200">
              <a:srgbClr val="000000"/>
            </a:innerShdw>
          </a:effectLst>
        </p:spPr>
      </p:pic>
      <p:sp>
        <p:nvSpPr>
          <p:cNvPr id="6" name="Plaque 5"/>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rgbClr val="FF0000"/>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ca dao thứ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nhất.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14337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724436" y="1019048"/>
            <a:ext cx="6743128" cy="400110"/>
          </a:xfrm>
          <a:prstGeom prst="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rPr>
              <a:t>MỘT SỐ HÌNH ẢNH KINH THÀNH THĂNG LONG XƯA</a:t>
            </a:r>
            <a:endParaRPr kumimoji="0" lang="en-US" sz="2000" b="1" i="0" u="none" strike="noStrike" kern="1200" cap="none" spc="0" normalizeH="0" baseline="0" noProof="0" dirty="0">
              <a:ln/>
              <a:solidFill>
                <a:srgbClr val="C00000"/>
              </a:solidFill>
              <a:effectLst>
                <a:outerShdw blurRad="38100" dist="19050" dir="2700000" algn="tl" rotWithShape="0">
                  <a:prstClr val="black">
                    <a:lumMod val="50000"/>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67549" y="1871340"/>
            <a:ext cx="5534388" cy="4834260"/>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3"/>
          <a:stretch>
            <a:fillRect/>
          </a:stretch>
        </p:blipFill>
        <p:spPr>
          <a:xfrm>
            <a:off x="6543400" y="1871340"/>
            <a:ext cx="5496199" cy="4834260"/>
          </a:xfrm>
          <a:prstGeom prst="rect">
            <a:avLst/>
          </a:prstGeom>
          <a:ln w="228600" cap="sq" cmpd="thickThin">
            <a:solidFill>
              <a:srgbClr val="000000"/>
            </a:solidFill>
            <a:prstDash val="solid"/>
            <a:miter lim="800000"/>
          </a:ln>
          <a:effectLst>
            <a:innerShdw blurRad="76200">
              <a:srgbClr val="000000"/>
            </a:innerShdw>
          </a:effectLst>
        </p:spPr>
      </p:pic>
      <p:sp>
        <p:nvSpPr>
          <p:cNvPr id="6" name="Plaque 5"/>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rgbClr val="FF0000"/>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ca dao thứ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nhất.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226110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rot="20939102">
            <a:off x="323457" y="978176"/>
            <a:ext cx="12153358" cy="5615262"/>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rPr>
              <a:t>Hình</a:t>
            </a:r>
            <a:r>
              <a:rPr kumimoji="0" 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ảnh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kinh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Thăng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Long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được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gợi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lên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trong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bài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ca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dao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này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đặc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biệt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Những</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từ</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ngữ</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như</a:t>
            </a:r>
            <a:r>
              <a:rPr lang="en-US" sz="3600" b="1" dirty="0" smtClean="0">
                <a:solidFill>
                  <a:prstClr val="black"/>
                </a:solidFill>
                <a:latin typeface="Times New Roman" panose="02020603050405020304" pitchFamily="18" charset="0"/>
                <a:ea typeface="Times New Roman" panose="02020603050405020304" pitchFamily="18" charset="0"/>
              </a:rPr>
              <a:t> “ </a:t>
            </a:r>
            <a:r>
              <a:rPr lang="en-US" sz="3600" b="1" dirty="0" err="1" smtClean="0">
                <a:solidFill>
                  <a:prstClr val="black"/>
                </a:solidFill>
                <a:latin typeface="Times New Roman" panose="02020603050405020304" pitchFamily="18" charset="0"/>
                <a:ea typeface="Times New Roman" panose="02020603050405020304" pitchFamily="18" charset="0"/>
              </a:rPr>
              <a:t>phồn</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hoa</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thứ</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nhất</a:t>
            </a:r>
            <a:r>
              <a:rPr lang="en-US" sz="3600" b="1" dirty="0" smtClean="0">
                <a:solidFill>
                  <a:prstClr val="black"/>
                </a:solidFill>
                <a:latin typeface="Times New Roman" panose="02020603050405020304" pitchFamily="18" charset="0"/>
                <a:ea typeface="Times New Roman" panose="02020603050405020304" pitchFamily="18" charset="0"/>
              </a:rPr>
              <a:t> Long </a:t>
            </a:r>
            <a:r>
              <a:rPr lang="en-US" sz="3600" b="1" dirty="0" err="1" smtClean="0">
                <a:solidFill>
                  <a:prstClr val="black"/>
                </a:solidFill>
                <a:latin typeface="Times New Roman" panose="02020603050405020304" pitchFamily="18" charset="0"/>
                <a:ea typeface="Times New Roman" panose="02020603050405020304" pitchFamily="18" charset="0"/>
              </a:rPr>
              <a:t>Thành</a:t>
            </a:r>
            <a:r>
              <a:rPr lang="en-US" sz="3600" b="1" dirty="0" smtClean="0">
                <a:solidFill>
                  <a:prstClr val="black"/>
                </a:solidFill>
                <a:latin typeface="Times New Roman" panose="02020603050405020304" pitchFamily="18" charset="0"/>
                <a:ea typeface="Times New Roman" panose="02020603050405020304" pitchFamily="18" charset="0"/>
              </a:rPr>
              <a:t>” “ </a:t>
            </a:r>
            <a:r>
              <a:rPr lang="en-US" sz="3600" b="1" dirty="0" err="1" smtClean="0">
                <a:solidFill>
                  <a:prstClr val="black"/>
                </a:solidFill>
                <a:latin typeface="Times New Roman" panose="02020603050405020304" pitchFamily="18" charset="0"/>
                <a:ea typeface="Times New Roman" panose="02020603050405020304" pitchFamily="18" charset="0"/>
              </a:rPr>
              <a:t>người</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về</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nhớ</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cảnh</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ngẩn</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ngơ</a:t>
            </a:r>
            <a:r>
              <a:rPr lang="en-US" sz="3600" b="1" dirty="0" smtClean="0">
                <a:solidFill>
                  <a:prstClr val="black"/>
                </a:solidFill>
                <a:latin typeface="Times New Roman" panose="02020603050405020304" pitchFamily="18" charset="0"/>
                <a:ea typeface="Times New Roman" panose="02020603050405020304" pitchFamily="18" charset="0"/>
              </a:rPr>
              <a:t>”…..</a:t>
            </a:r>
            <a:r>
              <a:rPr lang="en-US" sz="3600" b="1" dirty="0" err="1" smtClean="0">
                <a:solidFill>
                  <a:prstClr val="black"/>
                </a:solidFill>
                <a:latin typeface="Times New Roman" panose="02020603050405020304" pitchFamily="18" charset="0"/>
                <a:ea typeface="Times New Roman" panose="02020603050405020304" pitchFamily="18" charset="0"/>
              </a:rPr>
              <a:t>đã</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góp</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phần</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thể</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hiện</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sắc</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thái</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cảm</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xúc</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gì</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của</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tác</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giả</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về</a:t>
            </a:r>
            <a:r>
              <a:rPr lang="en-US" sz="3600" b="1" dirty="0" smtClean="0">
                <a:solidFill>
                  <a:prstClr val="black"/>
                </a:solidFill>
                <a:latin typeface="Times New Roman" panose="02020603050405020304" pitchFamily="18" charset="0"/>
                <a:ea typeface="Times New Roman" panose="02020603050405020304" pitchFamily="18" charset="0"/>
              </a:rPr>
              <a:t> </a:t>
            </a:r>
            <a:r>
              <a:rPr lang="en-US" sz="3600" b="1" dirty="0" err="1" smtClean="0">
                <a:solidFill>
                  <a:prstClr val="black"/>
                </a:solidFill>
                <a:latin typeface="Times New Roman" panose="02020603050405020304" pitchFamily="18" charset="0"/>
                <a:ea typeface="Times New Roman" panose="02020603050405020304" pitchFamily="18" charset="0"/>
              </a:rPr>
              <a:t>đất</a:t>
            </a:r>
            <a:r>
              <a:rPr lang="en-US" sz="3600" b="1" dirty="0" smtClean="0">
                <a:solidFill>
                  <a:prstClr val="black"/>
                </a:solidFill>
                <a:latin typeface="Times New Roman" panose="02020603050405020304" pitchFamily="18" charset="0"/>
                <a:ea typeface="Times New Roman" panose="02020603050405020304" pitchFamily="18" charset="0"/>
              </a:rPr>
              <a:t> Long </a:t>
            </a:r>
            <a:r>
              <a:rPr lang="en-US" sz="3600" b="1" dirty="0" err="1" smtClean="0">
                <a:solidFill>
                  <a:prstClr val="black"/>
                </a:solidFill>
                <a:latin typeface="Times New Roman" panose="02020603050405020304" pitchFamily="18" charset="0"/>
                <a:ea typeface="Times New Roman" panose="02020603050405020304" pitchFamily="18" charset="0"/>
              </a:rPr>
              <a:t>Thành</a:t>
            </a:r>
            <a:r>
              <a:rPr lang="en-US" sz="3600" b="1" dirty="0">
                <a:solidFill>
                  <a:prstClr val="black"/>
                </a:solidFill>
                <a:latin typeface="Times New Roman" panose="02020603050405020304" pitchFamily="18" charset="0"/>
                <a:ea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sp>
        <p:nvSpPr>
          <p:cNvPr id="8" name="Plaque 7"/>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rgbClr val="FF0000"/>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ca dao thứ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nhất.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19814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53556" y="6146736"/>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8838033" y="6211669"/>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87927" y="249382"/>
            <a:ext cx="5403273" cy="5777345"/>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stretch>
            <a:fillRect/>
          </a:stretch>
        </p:blipFill>
        <p:spPr>
          <a:xfrm>
            <a:off x="6539345" y="249382"/>
            <a:ext cx="5278581" cy="589735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6349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rgbClr val="FF0000"/>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ca dao thứ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nhất.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04799" y="1153081"/>
            <a:ext cx="11887201" cy="3785652"/>
          </a:xfrm>
          <a:prstGeom prst="rect">
            <a:avLst/>
          </a:prstGeom>
        </p:spPr>
        <p:txBody>
          <a:bodyPr wrap="square">
            <a:spAutoFit/>
          </a:bodyPr>
          <a:lstStyle/>
          <a:p>
            <a:pPr>
              <a:defRPr/>
            </a:pPr>
            <a:r>
              <a:rPr lang="pt-BR" sz="4000" b="1" dirty="0">
                <a:solidFill>
                  <a:srgbClr val="FF0000"/>
                </a:solidFill>
                <a:latin typeface="Times New Roman" panose="02020603050405020304" pitchFamily="18" charset="0"/>
                <a:ea typeface="Times New Roman" panose="02020603050405020304" pitchFamily="18" charset="0"/>
              </a:rPr>
              <a:t>a. Sự giàu có, nhộn nhịp của kinh thành Thăng Long</a:t>
            </a:r>
            <a:r>
              <a:rPr lang="pt-BR" sz="4000" b="1" dirty="0" smtClean="0">
                <a:solidFill>
                  <a:srgbClr val="FF0000"/>
                </a:solidFill>
                <a:latin typeface="Times New Roman" panose="02020603050405020304" pitchFamily="18" charset="0"/>
                <a:ea typeface="Times New Roman" panose="02020603050405020304" pitchFamily="18" charset="0"/>
              </a:rPr>
              <a:t>.</a:t>
            </a:r>
          </a:p>
          <a:p>
            <a:pPr>
              <a:defRPr/>
            </a:pPr>
            <a:r>
              <a:rPr lang="pt-BR" sz="4000" b="1" dirty="0" smtClean="0">
                <a:solidFill>
                  <a:srgbClr val="FF0000"/>
                </a:solidFill>
                <a:latin typeface="Times New Roman" panose="02020603050405020304" pitchFamily="18" charset="0"/>
                <a:ea typeface="Times New Roman" panose="02020603050405020304" pitchFamily="18" charset="0"/>
              </a:rPr>
              <a:t>Hình ảnh kinh thành Thăng Long hiện ra</a:t>
            </a:r>
            <a:r>
              <a:rPr lang="pt-BR" sz="4000" b="1" dirty="0">
                <a:latin typeface="Times New Roman" panose="02020603050405020304" pitchFamily="18" charset="0"/>
                <a:ea typeface="Times New Roman" panose="02020603050405020304" pitchFamily="18" charset="0"/>
              </a:rPr>
              <a:t> </a:t>
            </a:r>
            <a:r>
              <a:rPr lang="pt-BR" sz="4000" b="1" dirty="0" smtClean="0">
                <a:solidFill>
                  <a:srgbClr val="FF0000"/>
                </a:solidFill>
                <a:latin typeface="Times New Roman" panose="02020603050405020304" pitchFamily="18" charset="0"/>
                <a:ea typeface="Times New Roman" panose="02020603050405020304" pitchFamily="18" charset="0"/>
              </a:rPr>
              <a:t>với </a:t>
            </a:r>
            <a:r>
              <a:rPr lang="pt-BR" sz="4000" b="1" dirty="0">
                <a:solidFill>
                  <a:srgbClr val="FF0000"/>
                </a:solidFill>
                <a:latin typeface="Times New Roman" panose="02020603050405020304" pitchFamily="18" charset="0"/>
                <a:ea typeface="Times New Roman" panose="02020603050405020304" pitchFamily="18" charset="0"/>
              </a:rPr>
              <a:t>rất nhiều phố phường (36): phong phú, đa dạng, đông đúc, nhộn nhịp.  Mỗi tên phố đều gắn với một sự vật cụ thể: Thau, đồng, cá, cờ, bàn...</a:t>
            </a:r>
            <a:endParaRPr lang="en-US" sz="4000" b="1" dirty="0">
              <a:solidFill>
                <a:srgbClr val="FF0000"/>
              </a:solidFill>
              <a:latin typeface="Times New Roman" panose="02020603050405020304" pitchFamily="18" charset="0"/>
              <a:ea typeface="Times New Roman" panose="02020603050405020304" pitchFamily="18" charset="0"/>
            </a:endParaRPr>
          </a:p>
          <a:p>
            <a:pPr lvl="0">
              <a:defRPr/>
            </a:pPr>
            <a:endParaRPr lang="pt-BR" sz="4000" b="1" dirty="0" smtClean="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1170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ounded Rectangle 1"/>
              <p:cNvSpPr/>
              <p:nvPr/>
            </p:nvSpPr>
            <p:spPr>
              <a:xfrm>
                <a:off x="201293" y="1080656"/>
                <a:ext cx="11267895" cy="5186926"/>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Tác dụng</a:t>
                </a: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làm nổi bật sự đông đúc, nhộn nhịp của kinh thành Thăng Long và sự gần gũi trong cách gọi tên phố phường của người Hà Nội.</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Sự </a:t>
                </a:r>
                <a:r>
                  <a:rPr kumimoji="0" lang="pt-BR" sz="40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giàu </a:t>
                </a: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có, nhộn nhịp: </a:t>
                </a:r>
                <a:r>
                  <a:rPr kumimoji="0" lang="pt-BR" sz="4000" b="0"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phố giăng</a:t>
                </a: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pt-BR" sz="4000" b="0"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mắc cửi, đường quanh bàn cờ</a:t>
                </a: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pt-BR" sz="4000" b="0" i="1" u="none" strike="noStrike" kern="1200" cap="none" spc="0" normalizeH="0" baseline="0" noProof="0">
                        <a:ln>
                          <a:noFill/>
                        </a:ln>
                        <a:solidFill>
                          <a:schemeClr val="tx1"/>
                        </a:solidFill>
                        <a:effectLst/>
                        <a:uLnTx/>
                        <a:uFillTx/>
                        <a:latin typeface="Cambria Math" panose="02040503050406030204" pitchFamily="18" charset="0"/>
                        <a:ea typeface="Times New Roman" panose="02020603050405020304" pitchFamily="18" charset="0"/>
                        <a:cs typeface="+mn-cs"/>
                      </a:rPr>
                      <m:t>→</m:t>
                    </m:r>
                  </m:oMath>
                </a14:m>
                <a:r>
                  <a:rPr kumimoji="0" lang="pt-BR" sz="4000" b="0" i="0" u="none" strike="noStrike" kern="1200" cap="none" spc="0" normalizeH="0" baseline="0" noProof="0" dirty="0" smtClean="0">
                    <a:ln>
                      <a:noFill/>
                    </a:ln>
                    <a:solidFill>
                      <a:schemeClr val="tx1"/>
                    </a:solidFill>
                    <a:effectLst/>
                    <a:uLnTx/>
                    <a:uFillTx/>
                    <a:latin typeface="Times New Roman" panose="02020603050405020304" pitchFamily="18" charset="0"/>
                    <a:ea typeface="Times New Roman" panose="02020603050405020304" pitchFamily="18" charset="0"/>
                    <a:cs typeface="+mn-cs"/>
                  </a:rPr>
                  <a:t> </a:t>
                </a: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rPr>
                  <a:t>Hàm ý miêu tả đường phố Thăng Long dọc ngang, ken dày như các sợi chỉ được mắc trên khung cửi dệt vải, như các ô trên bàn cờ.</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201293" y="1080656"/>
                <a:ext cx="11267895" cy="5186926"/>
              </a:xfrm>
              <a:prstGeom prst="roundRect">
                <a:avLst/>
              </a:prstGeom>
              <a:blipFill>
                <a:blip r:embed="rId2"/>
                <a:stretch>
                  <a:fillRect b="-2448"/>
                </a:stretch>
              </a:blipFill>
            </p:spPr>
            <p:txBody>
              <a:bodyPr/>
              <a:lstStyle/>
              <a:p>
                <a:r>
                  <a:rPr lang="en-US">
                    <a:noFill/>
                  </a:rPr>
                  <a:t> </a:t>
                </a:r>
              </a:p>
            </p:txBody>
          </p:sp>
        </mc:Fallback>
      </mc:AlternateContent>
      <p:sp>
        <p:nvSpPr>
          <p:cNvPr id="6" name="Plaque 5"/>
          <p:cNvSpPr/>
          <p:nvPr/>
        </p:nvSpPr>
        <p:spPr>
          <a:xfrm>
            <a:off x="201293" y="243818"/>
            <a:ext cx="5437507" cy="715870"/>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a:solidFill>
                  <a:srgbClr val="FF0000"/>
                </a:solidFill>
                <a:latin typeface="Times New Roman" panose="02020603050405020304" pitchFamily="18" charset="0"/>
                <a:ea typeface="Times New Roman" panose="02020603050405020304" pitchFamily="18" charset="0"/>
              </a:rPr>
              <a:t>1</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Bài </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ca dao thứ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nhất.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8821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ounded Rectangle 1"/>
              <p:cNvSpPr/>
              <p:nvPr/>
            </p:nvSpPr>
            <p:spPr>
              <a:xfrm>
                <a:off x="0" y="242833"/>
                <a:ext cx="11790218" cy="6421204"/>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b.Tâm trạng của tác giả</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 Tự hào về vẻ đẹp, sự giàu sang của kinh thành Thăng Long – trái tim của Tổ quốc.</a:t>
                </a:r>
                <a:endParaRPr kumimoji="0" lang="en-US"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r>
                  <a:rPr kumimoji="0" lang="pt-BR" sz="4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Người về nhớ cảnh ngẩn ngơ</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Tâm trạng </a:t>
                </a:r>
                <a:r>
                  <a:rPr kumimoji="0" lang="pt-BR" sz="40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rPr>
                  <a:t>lưu luyến, nhớ nhung </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của tác giả khi phải xa Long Thành: </a:t>
                </a:r>
                <a:r>
                  <a:rPr kumimoji="0" lang="pt-BR" sz="40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ngẩn ngơ</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Cách diễn tả nỗi nhớ rất đặc biệt: nhớ kinh thành Thăng Long mà như nhớ người yêu vậy.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pt-BR" sz="4000" b="1" i="1" u="none" strike="noStrike" kern="1200" cap="none" spc="0" normalizeH="0" baseline="0" noProof="0" smtClean="0">
                        <a:ln>
                          <a:noFill/>
                        </a:ln>
                        <a:solidFill>
                          <a:srgbClr val="FF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pt-BR"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Tác giả dân gian thể hiện tình yêu quê hương, đất nước sâu sắc.</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0" y="242833"/>
                <a:ext cx="11790218" cy="6421204"/>
              </a:xfrm>
              <a:prstGeom prst="roundRect">
                <a:avLst/>
              </a:prstGeom>
              <a:blipFill>
                <a:blip r:embed="rId2"/>
                <a:stretch>
                  <a:fillRect b="-1885"/>
                </a:stretch>
              </a:blipFill>
            </p:spPr>
            <p:txBody>
              <a:bodyPr/>
              <a:lstStyle/>
              <a:p>
                <a:r>
                  <a:rPr lang="en-US">
                    <a:noFill/>
                  </a:rPr>
                  <a:t> </a:t>
                </a:r>
              </a:p>
            </p:txBody>
          </p:sp>
        </mc:Fallback>
      </mc:AlternateContent>
    </p:spTree>
    <p:extLst>
      <p:ext uri="{BB962C8B-B14F-4D97-AF65-F5344CB8AC3E}">
        <p14:creationId xmlns:p14="http://schemas.microsoft.com/office/powerpoint/2010/main" val="29139283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56713" y="1759699"/>
            <a:ext cx="4075801" cy="4990010"/>
          </a:xfrm>
          <a:prstGeom prst="ellipse">
            <a:avLst/>
          </a:prstGeom>
          <a:ln>
            <a:noFill/>
          </a:ln>
          <a:effectLst>
            <a:softEdge rad="112500"/>
          </a:effectLst>
        </p:spPr>
      </p:pic>
      <p:grpSp>
        <p:nvGrpSpPr>
          <p:cNvPr id="2" name="Group 1"/>
          <p:cNvGrpSpPr/>
          <p:nvPr/>
        </p:nvGrpSpPr>
        <p:grpSpPr>
          <a:xfrm>
            <a:off x="4495801" y="1759698"/>
            <a:ext cx="6871065" cy="4990011"/>
            <a:chOff x="4950820" y="1658983"/>
            <a:chExt cx="6871065" cy="4990011"/>
          </a:xfrm>
        </p:grpSpPr>
        <p:pic>
          <p:nvPicPr>
            <p:cNvPr id="6" name="Picture 5"/>
            <p:cNvPicPr>
              <a:picLocks noChangeAspect="1"/>
            </p:cNvPicPr>
            <p:nvPr/>
          </p:nvPicPr>
          <p:blipFill>
            <a:blip r:embed="rId4"/>
            <a:stretch>
              <a:fillRect/>
            </a:stretch>
          </p:blipFill>
          <p:spPr>
            <a:xfrm>
              <a:off x="4950820" y="1658983"/>
              <a:ext cx="6871065" cy="4990011"/>
            </a:xfrm>
            <a:prstGeom prst="rect">
              <a:avLst/>
            </a:prstGeom>
          </p:spPr>
        </p:pic>
        <p:sp>
          <p:nvSpPr>
            <p:cNvPr id="9" name="TextBox 8"/>
            <p:cNvSpPr txBox="1"/>
            <p:nvPr/>
          </p:nvSpPr>
          <p:spPr>
            <a:xfrm>
              <a:off x="5205546" y="2799771"/>
              <a:ext cx="6361612"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Hai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bản</a:t>
              </a:r>
              <a:endPar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Nữ đọc lời hỏi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rPr>
                <a:t>Nam đọc lời </a:t>
              </a:r>
              <a:r>
                <a:rPr kumimoji="0" lang="vi-VN" sz="4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rPr>
                <a:t>đáp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946583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7109"/>
          <a:stretch/>
        </p:blipFill>
        <p:spPr>
          <a:xfrm>
            <a:off x="33165" y="0"/>
            <a:ext cx="12158835" cy="6457950"/>
          </a:xfrm>
          <a:prstGeom prst="rect">
            <a:avLst/>
          </a:prstGeom>
        </p:spPr>
      </p:pic>
      <p:grpSp>
        <p:nvGrpSpPr>
          <p:cNvPr id="8" name="Group 7">
            <a:extLst>
              <a:ext uri="{FF2B5EF4-FFF2-40B4-BE49-F238E27FC236}">
                <a16:creationId xmlns:a16="http://schemas.microsoft.com/office/drawing/2014/main" id="{FF6FE055-4198-4D0A-8BE8-8F5CA45C210D}"/>
              </a:ext>
            </a:extLst>
          </p:cNvPr>
          <p:cNvGrpSpPr/>
          <p:nvPr/>
        </p:nvGrpSpPr>
        <p:grpSpPr>
          <a:xfrm>
            <a:off x="6165273" y="74897"/>
            <a:ext cx="5792265" cy="2026917"/>
            <a:chOff x="7990742" y="126656"/>
            <a:chExt cx="3966795" cy="2026917"/>
          </a:xfrm>
        </p:grpSpPr>
        <p:sp>
          <p:nvSpPr>
            <p:cNvPr id="4" name="Speech Bubble: Rectangle with Corners Rounded 3">
              <a:extLst>
                <a:ext uri="{FF2B5EF4-FFF2-40B4-BE49-F238E27FC236}">
                  <a16:creationId xmlns:a16="http://schemas.microsoft.com/office/drawing/2014/main" id="{4F7E0C6E-D273-45A1-861B-19727FF9A7A3}"/>
                </a:ext>
              </a:extLst>
            </p:cNvPr>
            <p:cNvSpPr/>
            <p:nvPr/>
          </p:nvSpPr>
          <p:spPr>
            <a:xfrm>
              <a:off x="7990742" y="126656"/>
              <a:ext cx="3966795" cy="1837376"/>
            </a:xfrm>
            <a:prstGeom prst="wedgeRoundRectCallout">
              <a:avLst>
                <a:gd name="adj1" fmla="val -5694"/>
                <a:gd name="adj2" fmla="val 63752"/>
                <a:gd name="adj3" fmla="val 16667"/>
              </a:avLst>
            </a:prstGeom>
            <a:no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14" name="TextBox 13">
              <a:extLst>
                <a:ext uri="{FF2B5EF4-FFF2-40B4-BE49-F238E27FC236}">
                  <a16:creationId xmlns:a16="http://schemas.microsoft.com/office/drawing/2014/main" id="{66BAA3E9-2A01-4CD3-A3CA-D0052933FE5E}"/>
                </a:ext>
              </a:extLst>
            </p:cNvPr>
            <p:cNvSpPr txBox="1"/>
            <p:nvPr/>
          </p:nvSpPr>
          <p:spPr>
            <a:xfrm>
              <a:off x="8287678" y="214581"/>
              <a:ext cx="3441260" cy="1938992"/>
            </a:xfrm>
            <a:prstGeom prst="rect">
              <a:avLst/>
            </a:prstGeom>
            <a:noFill/>
          </p:spPr>
          <p:txBody>
            <a:bodyPr wrap="square">
              <a:spAutoFit/>
            </a:bodyPr>
            <a:lstStyle/>
            <a:p>
              <a:r>
                <a:rPr lang="en-US" sz="2000" b="1" dirty="0">
                  <a:latin typeface="SVN-Bear" panose="02040603050506020204" pitchFamily="18" charset="0"/>
                </a:rPr>
                <a:t>- </a:t>
              </a:r>
              <a:r>
                <a:rPr lang="en-US" sz="2400" b="1" dirty="0" err="1">
                  <a:latin typeface="SVN-Bear" panose="02040603050506020204" pitchFamily="18" charset="0"/>
                </a:rPr>
                <a:t>Em</a:t>
              </a:r>
              <a:r>
                <a:rPr lang="en-US" sz="2400" b="1" dirty="0">
                  <a:latin typeface="SVN-Bear" panose="02040603050506020204" pitchFamily="18" charset="0"/>
                </a:rPr>
                <a:t> </a:t>
              </a:r>
              <a:r>
                <a:rPr lang="en-US" sz="2400" b="1" dirty="0" err="1">
                  <a:latin typeface="SVN-Bear" panose="02040603050506020204" pitchFamily="18" charset="0"/>
                </a:rPr>
                <a:t>đố</a:t>
              </a:r>
              <a:r>
                <a:rPr lang="en-US" sz="2400" b="1" dirty="0">
                  <a:latin typeface="SVN-Bear" panose="02040603050506020204" pitchFamily="18" charset="0"/>
                </a:rPr>
                <a:t> </a:t>
              </a:r>
              <a:r>
                <a:rPr lang="en-US" sz="2400" b="1" dirty="0" err="1">
                  <a:latin typeface="SVN-Bear" panose="02040603050506020204" pitchFamily="18" charset="0"/>
                </a:rPr>
                <a:t>anh</a:t>
              </a:r>
              <a:r>
                <a:rPr lang="en-US" sz="2400" b="1" dirty="0">
                  <a:latin typeface="SVN-Bear" panose="02040603050506020204" pitchFamily="18" charset="0"/>
                </a:rPr>
                <a:t> </a:t>
              </a:r>
              <a:r>
                <a:rPr lang="en-US" sz="2400" b="1" dirty="0" err="1">
                  <a:latin typeface="SVN-Bear" panose="02040603050506020204" pitchFamily="18" charset="0"/>
                </a:rPr>
                <a:t>từ</a:t>
              </a:r>
              <a:r>
                <a:rPr lang="en-US" sz="2400" b="1" dirty="0">
                  <a:latin typeface="SVN-Bear" panose="02040603050506020204" pitchFamily="18" charset="0"/>
                </a:rPr>
                <a:t> Nam </a:t>
              </a:r>
              <a:r>
                <a:rPr lang="en-US" sz="2400" b="1" dirty="0" err="1">
                  <a:latin typeface="SVN-Bear" panose="02040603050506020204" pitchFamily="18" charset="0"/>
                </a:rPr>
                <a:t>chí</a:t>
              </a:r>
              <a:r>
                <a:rPr lang="en-US" sz="2400" b="1" dirty="0">
                  <a:latin typeface="SVN-Bear" panose="02040603050506020204" pitchFamily="18" charset="0"/>
                </a:rPr>
                <a:t> </a:t>
              </a:r>
              <a:r>
                <a:rPr lang="en-US" sz="2400" b="1" dirty="0" err="1">
                  <a:latin typeface="SVN-Bear" panose="02040603050506020204" pitchFamily="18" charset="0"/>
                </a:rPr>
                <a:t>Bắc</a:t>
              </a:r>
              <a:endParaRPr lang="en-US" sz="2400" b="1" dirty="0">
                <a:latin typeface="SVN-Bear" panose="02040603050506020204" pitchFamily="18" charset="0"/>
              </a:endParaRPr>
            </a:p>
            <a:p>
              <a:r>
                <a:rPr lang="en-US" sz="2400" b="1" dirty="0" err="1">
                  <a:latin typeface="SVN-Bear" panose="02040603050506020204" pitchFamily="18" charset="0"/>
                </a:rPr>
                <a:t>Sông</a:t>
              </a:r>
              <a:r>
                <a:rPr lang="en-US" sz="2400" b="1" dirty="0">
                  <a:latin typeface="SVN-Bear" panose="02040603050506020204" pitchFamily="18" charset="0"/>
                </a:rPr>
                <a:t> </a:t>
              </a:r>
              <a:r>
                <a:rPr lang="en-US" sz="2400" b="1" dirty="0" err="1">
                  <a:latin typeface="SVN-Bear" panose="02040603050506020204" pitchFamily="18" charset="0"/>
                </a:rPr>
                <a:t>nào</a:t>
              </a:r>
              <a:r>
                <a:rPr lang="en-US" sz="2400" b="1" dirty="0">
                  <a:latin typeface="SVN-Bear" panose="02040603050506020204" pitchFamily="18" charset="0"/>
                </a:rPr>
                <a:t> </a:t>
              </a:r>
              <a:r>
                <a:rPr lang="en-US" sz="2400" b="1" dirty="0" err="1">
                  <a:latin typeface="SVN-Bear" panose="02040603050506020204" pitchFamily="18" charset="0"/>
                </a:rPr>
                <a:t>là</a:t>
              </a:r>
              <a:r>
                <a:rPr lang="en-US" sz="2400" b="1" dirty="0">
                  <a:latin typeface="SVN-Bear" panose="02040603050506020204" pitchFamily="18" charset="0"/>
                </a:rPr>
                <a:t> </a:t>
              </a:r>
              <a:r>
                <a:rPr lang="en-US" sz="2400" b="1" dirty="0" err="1">
                  <a:latin typeface="SVN-Bear" panose="02040603050506020204" pitchFamily="18" charset="0"/>
                </a:rPr>
                <a:t>sông</a:t>
              </a:r>
              <a:r>
                <a:rPr lang="en-US" sz="2400" b="1" dirty="0">
                  <a:latin typeface="SVN-Bear" panose="02040603050506020204" pitchFamily="18" charset="0"/>
                </a:rPr>
                <a:t> </a:t>
              </a:r>
              <a:r>
                <a:rPr lang="en-US" sz="2400" b="1" dirty="0" err="1">
                  <a:latin typeface="SVN-Bear" panose="02040603050506020204" pitchFamily="18" charset="0"/>
                </a:rPr>
                <a:t>sâu</a:t>
              </a:r>
              <a:r>
                <a:rPr lang="en-US" sz="2400" b="1" dirty="0">
                  <a:latin typeface="SVN-Bear" panose="02040603050506020204" pitchFamily="18" charset="0"/>
                </a:rPr>
                <a:t> </a:t>
              </a:r>
              <a:r>
                <a:rPr lang="en-US" sz="2400" b="1" dirty="0" err="1">
                  <a:latin typeface="SVN-Bear" panose="02040603050506020204" pitchFamily="18" charset="0"/>
                </a:rPr>
                <a:t>nhất</a:t>
              </a:r>
              <a:r>
                <a:rPr lang="en-US" sz="2400" b="1" dirty="0">
                  <a:latin typeface="SVN-Bear" panose="02040603050506020204" pitchFamily="18" charset="0"/>
                </a:rPr>
                <a:t>?</a:t>
              </a:r>
            </a:p>
            <a:p>
              <a:r>
                <a:rPr lang="en-US" sz="2400" b="1" dirty="0" err="1">
                  <a:latin typeface="SVN-Bear" panose="02040603050506020204" pitchFamily="18" charset="0"/>
                </a:rPr>
                <a:t>Núi</a:t>
              </a:r>
              <a:r>
                <a:rPr lang="en-US" sz="2400" b="1" dirty="0">
                  <a:latin typeface="SVN-Bear" panose="02040603050506020204" pitchFamily="18" charset="0"/>
                </a:rPr>
                <a:t> </a:t>
              </a:r>
              <a:r>
                <a:rPr lang="en-US" sz="2400" b="1" dirty="0" err="1">
                  <a:latin typeface="SVN-Bear" panose="02040603050506020204" pitchFamily="18" charset="0"/>
                </a:rPr>
                <a:t>nào</a:t>
              </a:r>
              <a:r>
                <a:rPr lang="en-US" sz="2400" b="1" dirty="0">
                  <a:latin typeface="SVN-Bear" panose="02040603050506020204" pitchFamily="18" charset="0"/>
                </a:rPr>
                <a:t> </a:t>
              </a:r>
              <a:r>
                <a:rPr lang="en-US" sz="2400" b="1" dirty="0" err="1">
                  <a:latin typeface="SVN-Bear" panose="02040603050506020204" pitchFamily="18" charset="0"/>
                </a:rPr>
                <a:t>là</a:t>
              </a:r>
              <a:r>
                <a:rPr lang="en-US" sz="2400" b="1" dirty="0">
                  <a:latin typeface="SVN-Bear" panose="02040603050506020204" pitchFamily="18" charset="0"/>
                </a:rPr>
                <a:t> </a:t>
              </a:r>
              <a:r>
                <a:rPr lang="en-US" sz="2400" b="1" dirty="0" err="1">
                  <a:latin typeface="SVN-Bear" panose="02040603050506020204" pitchFamily="18" charset="0"/>
                </a:rPr>
                <a:t>núi</a:t>
              </a:r>
              <a:r>
                <a:rPr lang="en-US" sz="2400" b="1" dirty="0">
                  <a:latin typeface="SVN-Bear" panose="02040603050506020204" pitchFamily="18" charset="0"/>
                </a:rPr>
                <a:t> </a:t>
              </a:r>
              <a:r>
                <a:rPr lang="en-US" sz="2400" b="1" dirty="0" err="1">
                  <a:latin typeface="SVN-Bear" panose="02040603050506020204" pitchFamily="18" charset="0"/>
                </a:rPr>
                <a:t>cao</a:t>
              </a:r>
              <a:r>
                <a:rPr lang="en-US" sz="2400" b="1" dirty="0">
                  <a:latin typeface="SVN-Bear" panose="02040603050506020204" pitchFamily="18" charset="0"/>
                </a:rPr>
                <a:t> </a:t>
              </a:r>
              <a:r>
                <a:rPr lang="en-US" sz="2400" b="1" dirty="0" err="1">
                  <a:latin typeface="SVN-Bear" panose="02040603050506020204" pitchFamily="18" charset="0"/>
                </a:rPr>
                <a:t>nhất</a:t>
              </a:r>
              <a:r>
                <a:rPr lang="en-US" sz="2400" b="1" dirty="0">
                  <a:latin typeface="SVN-Bear" panose="02040603050506020204" pitchFamily="18" charset="0"/>
                </a:rPr>
                <a:t> </a:t>
              </a:r>
              <a:r>
                <a:rPr lang="en-US" sz="2400" b="1" dirty="0" err="1">
                  <a:latin typeface="SVN-Bear" panose="02040603050506020204" pitchFamily="18" charset="0"/>
                </a:rPr>
                <a:t>nước</a:t>
              </a:r>
              <a:r>
                <a:rPr lang="en-US" sz="2400" b="1" dirty="0">
                  <a:latin typeface="SVN-Bear" panose="02040603050506020204" pitchFamily="18" charset="0"/>
                </a:rPr>
                <a:t> ta?</a:t>
              </a:r>
            </a:p>
            <a:p>
              <a:r>
                <a:rPr lang="vi-VN" sz="2400" b="1" dirty="0">
                  <a:latin typeface="SVN-Bear" panose="02040603050506020204" pitchFamily="18" charset="0"/>
                </a:rPr>
                <a:t>      </a:t>
              </a:r>
              <a:r>
                <a:rPr lang="en-US" sz="2400" b="1" dirty="0" err="1">
                  <a:latin typeface="SVN-Bear" panose="02040603050506020204" pitchFamily="18" charset="0"/>
                </a:rPr>
                <a:t>Anh</a:t>
              </a:r>
              <a:r>
                <a:rPr lang="en-US" sz="2400" b="1" dirty="0">
                  <a:latin typeface="SVN-Bear" panose="02040603050506020204" pitchFamily="18" charset="0"/>
                </a:rPr>
                <a:t> </a:t>
              </a:r>
              <a:r>
                <a:rPr lang="en-US" sz="2400" b="1" dirty="0" err="1">
                  <a:latin typeface="SVN-Bear" panose="02040603050506020204" pitchFamily="18" charset="0"/>
                </a:rPr>
                <a:t>mà</a:t>
              </a:r>
              <a:r>
                <a:rPr lang="en-US" sz="2400" b="1" dirty="0">
                  <a:latin typeface="SVN-Bear" panose="02040603050506020204" pitchFamily="18" charset="0"/>
                </a:rPr>
                <a:t> </a:t>
              </a:r>
              <a:r>
                <a:rPr lang="en-US" sz="2400" b="1" dirty="0" err="1">
                  <a:latin typeface="SVN-Bear" panose="02040603050506020204" pitchFamily="18" charset="0"/>
                </a:rPr>
                <a:t>giảng</a:t>
              </a:r>
              <a:r>
                <a:rPr lang="en-US" sz="2400" b="1" dirty="0">
                  <a:latin typeface="SVN-Bear" panose="02040603050506020204" pitchFamily="18" charset="0"/>
                </a:rPr>
                <a:t> </a:t>
              </a:r>
              <a:r>
                <a:rPr lang="en-US" sz="2400" b="1" dirty="0" err="1">
                  <a:latin typeface="SVN-Bear" panose="02040603050506020204" pitchFamily="18" charset="0"/>
                </a:rPr>
                <a:t>được</a:t>
              </a:r>
              <a:r>
                <a:rPr lang="en-US" sz="2400" b="1" dirty="0">
                  <a:latin typeface="SVN-Bear" panose="02040603050506020204" pitchFamily="18" charset="0"/>
                </a:rPr>
                <a:t> </a:t>
              </a:r>
              <a:r>
                <a:rPr lang="en-US" sz="2400" b="1" dirty="0" err="1">
                  <a:latin typeface="SVN-Bear" panose="02040603050506020204" pitchFamily="18" charset="0"/>
                </a:rPr>
                <a:t>cho</a:t>
              </a:r>
              <a:r>
                <a:rPr lang="en-US" sz="2400" b="1" dirty="0">
                  <a:latin typeface="SVN-Bear" panose="02040603050506020204" pitchFamily="18" charset="0"/>
                </a:rPr>
                <a:t> </a:t>
              </a:r>
              <a:r>
                <a:rPr lang="en-US" sz="2400" b="1" dirty="0" err="1">
                  <a:latin typeface="SVN-Bear" panose="02040603050506020204" pitchFamily="18" charset="0"/>
                </a:rPr>
                <a:t>ra</a:t>
              </a:r>
              <a:endParaRPr lang="en-US" sz="2400" b="1" dirty="0">
                <a:latin typeface="SVN-Bear" panose="02040603050506020204" pitchFamily="18" charset="0"/>
              </a:endParaRPr>
            </a:p>
            <a:p>
              <a:r>
                <a:rPr lang="en-US" sz="2400" b="1" dirty="0" err="1">
                  <a:latin typeface="SVN-Bear" panose="02040603050506020204" pitchFamily="18" charset="0"/>
                </a:rPr>
                <a:t>Thì</a:t>
              </a:r>
              <a:r>
                <a:rPr lang="en-US" sz="2400" b="1" dirty="0">
                  <a:latin typeface="SVN-Bear" panose="02040603050506020204" pitchFamily="18" charset="0"/>
                </a:rPr>
                <a:t> </a:t>
              </a:r>
              <a:r>
                <a:rPr lang="en-US" sz="2400" b="1" dirty="0" err="1">
                  <a:latin typeface="SVN-Bear" panose="02040603050506020204" pitchFamily="18" charset="0"/>
                </a:rPr>
                <a:t>em</a:t>
              </a:r>
              <a:r>
                <a:rPr lang="en-US" sz="2400" b="1" dirty="0">
                  <a:latin typeface="SVN-Bear" panose="02040603050506020204" pitchFamily="18" charset="0"/>
                </a:rPr>
                <a:t> </a:t>
              </a:r>
              <a:r>
                <a:rPr lang="en-US" sz="2400" b="1" dirty="0" err="1">
                  <a:latin typeface="SVN-Bear" panose="02040603050506020204" pitchFamily="18" charset="0"/>
                </a:rPr>
                <a:t>kết</a:t>
              </a:r>
              <a:r>
                <a:rPr lang="en-US" sz="2400" b="1" dirty="0">
                  <a:latin typeface="SVN-Bear" panose="02040603050506020204" pitchFamily="18" charset="0"/>
                </a:rPr>
                <a:t> </a:t>
              </a:r>
              <a:r>
                <a:rPr lang="en-US" sz="2400" b="1" dirty="0" err="1">
                  <a:latin typeface="SVN-Bear" panose="02040603050506020204" pitchFamily="18" charset="0"/>
                </a:rPr>
                <a:t>nghĩa</a:t>
              </a:r>
              <a:r>
                <a:rPr lang="en-US" sz="2400" b="1" dirty="0">
                  <a:latin typeface="SVN-Bear" panose="02040603050506020204" pitchFamily="18" charset="0"/>
                </a:rPr>
                <a:t> </a:t>
              </a:r>
              <a:r>
                <a:rPr lang="en-US" sz="2400" b="1" dirty="0" err="1">
                  <a:latin typeface="SVN-Bear" panose="02040603050506020204" pitchFamily="18" charset="0"/>
                </a:rPr>
                <a:t>giao</a:t>
              </a:r>
              <a:r>
                <a:rPr lang="en-US" sz="2400" b="1" dirty="0">
                  <a:latin typeface="SVN-Bear" panose="02040603050506020204" pitchFamily="18" charset="0"/>
                </a:rPr>
                <a:t> </a:t>
              </a:r>
              <a:r>
                <a:rPr lang="en-US" sz="2400" b="1" dirty="0" err="1">
                  <a:latin typeface="SVN-Bear" panose="02040603050506020204" pitchFamily="18" charset="0"/>
                </a:rPr>
                <a:t>hòa</a:t>
              </a:r>
              <a:r>
                <a:rPr lang="en-US" sz="2400" b="1" dirty="0">
                  <a:latin typeface="SVN-Bear" panose="02040603050506020204" pitchFamily="18" charset="0"/>
                </a:rPr>
                <a:t> </a:t>
              </a:r>
              <a:r>
                <a:rPr lang="en-US" sz="2400" b="1" dirty="0" err="1">
                  <a:latin typeface="SVN-Bear" panose="02040603050506020204" pitchFamily="18" charset="0"/>
                </a:rPr>
                <a:t>cùng</a:t>
              </a:r>
              <a:r>
                <a:rPr lang="en-US" sz="2400" b="1" dirty="0">
                  <a:latin typeface="SVN-Bear" panose="02040603050506020204" pitchFamily="18" charset="0"/>
                </a:rPr>
                <a:t> </a:t>
              </a:r>
              <a:r>
                <a:rPr lang="en-US" sz="2400" b="1" dirty="0" err="1">
                  <a:latin typeface="SVN-Bear" panose="02040603050506020204" pitchFamily="18" charset="0"/>
                </a:rPr>
                <a:t>anh</a:t>
              </a:r>
              <a:r>
                <a:rPr lang="en-US" sz="2400" b="1" dirty="0">
                  <a:latin typeface="SVN-Bear" panose="02040603050506020204" pitchFamily="18" charset="0"/>
                </a:rPr>
                <a:t>.</a:t>
              </a:r>
            </a:p>
          </p:txBody>
        </p:sp>
      </p:grpSp>
      <p:grpSp>
        <p:nvGrpSpPr>
          <p:cNvPr id="6" name="Group 5">
            <a:extLst>
              <a:ext uri="{FF2B5EF4-FFF2-40B4-BE49-F238E27FC236}">
                <a16:creationId xmlns:a16="http://schemas.microsoft.com/office/drawing/2014/main" id="{A1CAF15D-3292-4965-9B95-D38AF8D41CCC}"/>
              </a:ext>
            </a:extLst>
          </p:cNvPr>
          <p:cNvGrpSpPr/>
          <p:nvPr/>
        </p:nvGrpSpPr>
        <p:grpSpPr>
          <a:xfrm>
            <a:off x="3214255" y="3024515"/>
            <a:ext cx="5195454" cy="2905229"/>
            <a:chOff x="3273280" y="336157"/>
            <a:chExt cx="4413738" cy="1575603"/>
          </a:xfrm>
        </p:grpSpPr>
        <p:sp>
          <p:nvSpPr>
            <p:cNvPr id="15" name="Speech Bubble: Rectangle with Corners Rounded 14">
              <a:extLst>
                <a:ext uri="{FF2B5EF4-FFF2-40B4-BE49-F238E27FC236}">
                  <a16:creationId xmlns:a16="http://schemas.microsoft.com/office/drawing/2014/main" id="{B8795524-FFB2-4C66-948A-647AD41272B1}"/>
                </a:ext>
              </a:extLst>
            </p:cNvPr>
            <p:cNvSpPr/>
            <p:nvPr/>
          </p:nvSpPr>
          <p:spPr>
            <a:xfrm>
              <a:off x="3273280" y="336157"/>
              <a:ext cx="4413738" cy="1575603"/>
            </a:xfrm>
            <a:prstGeom prst="wedgeRoundRectCallout">
              <a:avLst>
                <a:gd name="adj1" fmla="val -57700"/>
                <a:gd name="adj2" fmla="val -61553"/>
                <a:gd name="adj3" fmla="val 16667"/>
              </a:avLst>
            </a:prstGeom>
            <a:noFill/>
            <a:ln>
              <a:solidFill>
                <a:srgbClr val="72B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a:p>
          </p:txBody>
        </p:sp>
        <p:sp>
          <p:nvSpPr>
            <p:cNvPr id="16" name="TextBox 15">
              <a:extLst>
                <a:ext uri="{FF2B5EF4-FFF2-40B4-BE49-F238E27FC236}">
                  <a16:creationId xmlns:a16="http://schemas.microsoft.com/office/drawing/2014/main" id="{707D5F1A-C07C-4C19-839C-476BC4137B6A}"/>
                </a:ext>
              </a:extLst>
            </p:cNvPr>
            <p:cNvSpPr txBox="1"/>
            <p:nvPr/>
          </p:nvSpPr>
          <p:spPr>
            <a:xfrm>
              <a:off x="3494193" y="455714"/>
              <a:ext cx="3933629" cy="851279"/>
            </a:xfrm>
            <a:prstGeom prst="rect">
              <a:avLst/>
            </a:prstGeom>
            <a:noFill/>
          </p:spPr>
          <p:txBody>
            <a:bodyPr wrap="square">
              <a:spAutoFit/>
            </a:bodyPr>
            <a:lstStyle/>
            <a:p>
              <a:pPr algn="ctr"/>
              <a:r>
                <a:rPr lang="vi-VN" sz="2400" b="1" dirty="0">
                  <a:latin typeface="SVN-Bear" panose="02040603050506020204" pitchFamily="18" charset="0"/>
                </a:rPr>
                <a:t>- Sâu nhất là sông Bạch Đằng</a:t>
              </a:r>
            </a:p>
            <a:p>
              <a:pPr algn="ctr"/>
              <a:r>
                <a:rPr lang="vi-VN" sz="2400" b="1" dirty="0">
                  <a:latin typeface="SVN-Bear" panose="02040603050506020204" pitchFamily="18" charset="0"/>
                </a:rPr>
                <a:t>Ba lần giặc đến, ba lần giặc tan.</a:t>
              </a:r>
            </a:p>
            <a:p>
              <a:pPr algn="ctr"/>
              <a:r>
                <a:rPr lang="vi-VN" sz="2400" b="1" dirty="0">
                  <a:latin typeface="SVN-Bear" panose="02040603050506020204" pitchFamily="18" charset="0"/>
                </a:rPr>
                <a:t>Cao nhất là núi Lam Sơn</a:t>
              </a:r>
            </a:p>
            <a:p>
              <a:pPr algn="ctr"/>
              <a:r>
                <a:rPr lang="vi-VN" sz="2400" b="1" dirty="0">
                  <a:latin typeface="SVN-Bear" panose="02040603050506020204" pitchFamily="18" charset="0"/>
                </a:rPr>
                <a:t>Có ông Lê Lợi trong ngàn bước ra.</a:t>
              </a:r>
              <a:endParaRPr lang="en-US" sz="2400" b="1" dirty="0">
                <a:latin typeface="SVN-Bear" panose="02040603050506020204" pitchFamily="18" charset="0"/>
              </a:endParaRPr>
            </a:p>
          </p:txBody>
        </p:sp>
      </p:grpSp>
      <p:sp>
        <p:nvSpPr>
          <p:cNvPr id="11" name="Rectangle 10">
            <a:extLst>
              <a:ext uri="{FF2B5EF4-FFF2-40B4-BE49-F238E27FC236}">
                <a16:creationId xmlns:a16="http://schemas.microsoft.com/office/drawing/2014/main" id="{1024ACCE-CED8-8D4A-9B92-7652E656C3FD}"/>
              </a:ext>
            </a:extLst>
          </p:cNvPr>
          <p:cNvSpPr/>
          <p:nvPr/>
        </p:nvSpPr>
        <p:spPr>
          <a:xfrm>
            <a:off x="3436217" y="553370"/>
            <a:ext cx="2494594" cy="646331"/>
          </a:xfrm>
          <a:prstGeom prst="rect">
            <a:avLst/>
          </a:prstGeom>
          <a:ln>
            <a:solidFill>
              <a:srgbClr val="FF66CC"/>
            </a:solidFill>
          </a:ln>
        </p:spPr>
        <p:txBody>
          <a:bodyPr wrap="none">
            <a:spAutoFit/>
          </a:bodyPr>
          <a:lstStyle/>
          <a:p>
            <a:r>
              <a:rPr lang="en-US" sz="3600" b="1" dirty="0" err="1">
                <a:solidFill>
                  <a:srgbClr val="FF66CC"/>
                </a:solidFill>
                <a:latin typeface="SVN-Bear" panose="02040603050506020204" pitchFamily="18" charset="0"/>
              </a:rPr>
              <a:t>Bài</a:t>
            </a:r>
            <a:r>
              <a:rPr lang="en-US" sz="3600" b="1" dirty="0">
                <a:solidFill>
                  <a:srgbClr val="FF66CC"/>
                </a:solidFill>
                <a:latin typeface="SVN-Bear" panose="02040603050506020204" pitchFamily="18" charset="0"/>
              </a:rPr>
              <a:t> ca </a:t>
            </a:r>
            <a:r>
              <a:rPr lang="en-US" sz="3600" b="1" dirty="0" err="1">
                <a:solidFill>
                  <a:srgbClr val="FF66CC"/>
                </a:solidFill>
                <a:latin typeface="SVN-Bear" panose="02040603050506020204" pitchFamily="18" charset="0"/>
              </a:rPr>
              <a:t>dao</a:t>
            </a:r>
            <a:r>
              <a:rPr lang="en-US" sz="3600" b="1" dirty="0">
                <a:solidFill>
                  <a:srgbClr val="FF66CC"/>
                </a:solidFill>
                <a:latin typeface="SVN-Bear" panose="02040603050506020204" pitchFamily="18" charset="0"/>
              </a:rPr>
              <a:t> 2</a:t>
            </a:r>
          </a:p>
        </p:txBody>
      </p:sp>
    </p:spTree>
    <p:extLst>
      <p:ext uri="{BB962C8B-B14F-4D97-AF65-F5344CB8AC3E}">
        <p14:creationId xmlns:p14="http://schemas.microsoft.com/office/powerpoint/2010/main" val="756636269"/>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3236" y="873006"/>
            <a:ext cx="11105803" cy="5778413"/>
          </a:xfrm>
          <a:prstGeom prst="rect">
            <a:avLst/>
          </a:prstGeom>
        </p:spPr>
      </p:pic>
      <p:sp>
        <p:nvSpPr>
          <p:cNvPr id="10" name="Rectangle 9"/>
          <p:cNvSpPr/>
          <p:nvPr/>
        </p:nvSpPr>
        <p:spPr>
          <a:xfrm>
            <a:off x="1655616" y="1351048"/>
            <a:ext cx="8707583" cy="2708434"/>
          </a:xfrm>
          <a:prstGeom prst="rect">
            <a:avLst/>
          </a:prstGeom>
        </p:spPr>
        <p:txBody>
          <a:bodyPr wrap="square">
            <a:spAutoFit/>
          </a:bodyPr>
          <a:lstStyle/>
          <a:p>
            <a:pPr marL="0" marR="30480" lvl="0" indent="0"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ó nhận xét gì về hình thức thể loại bài </a:t>
            </a:r>
            <a:r>
              <a:rPr kumimoji="0" lang="vi-VN"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ca</a:t>
            </a:r>
            <a:r>
              <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dao</a:t>
            </a:r>
            <a:r>
              <a:rPr kumimoji="0" lang="en-US"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Hình thức </a:t>
            </a:r>
            <a:r>
              <a:rPr kumimoji="0" lang="vi-VN" sz="4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này </a:t>
            </a: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có nhiều trong ca dao dân ca không?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209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10145" y="2255081"/>
            <a:ext cx="9379528" cy="2939142"/>
          </a:xfrm>
          <a:prstGeom prst="ellipse">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H</a:t>
            </a:r>
            <a:r>
              <a:rPr kumimoji="0" lang="vi-VN" sz="4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ỏi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đáp, thường gặp trong ca dao trữ tình dao duyên cổ truyền VN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77103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DB5D-0849-4D03-B748-2624561DB473}"/>
              </a:ext>
            </a:extLst>
          </p:cNvPr>
          <p:cNvPicPr>
            <a:picLocks noChangeAspect="1"/>
          </p:cNvPicPr>
          <p:nvPr/>
        </p:nvPicPr>
        <p:blipFill rotWithShape="1">
          <a:blip r:embed="rId3">
            <a:extLst>
              <a:ext uri="{28A0092B-C50C-407E-A947-70E740481C1C}">
                <a14:useLocalDpi xmlns:a14="http://schemas.microsoft.com/office/drawing/2010/main" val="0"/>
              </a:ext>
            </a:extLst>
          </a:blip>
          <a:srcRect t="9251" b="9251"/>
          <a:stretch/>
        </p:blipFill>
        <p:spPr>
          <a:xfrm>
            <a:off x="0" y="1"/>
            <a:ext cx="12192000" cy="6858000"/>
          </a:xfrm>
          <a:prstGeom prst="rect">
            <a:avLst/>
          </a:prstGeom>
        </p:spPr>
      </p:pic>
      <p:grpSp>
        <p:nvGrpSpPr>
          <p:cNvPr id="16" name="Group 15">
            <a:extLst>
              <a:ext uri="{FF2B5EF4-FFF2-40B4-BE49-F238E27FC236}">
                <a16:creationId xmlns:a16="http://schemas.microsoft.com/office/drawing/2014/main" id="{A18E6608-A9C6-47F2-8447-391BF1F8993E}"/>
              </a:ext>
            </a:extLst>
          </p:cNvPr>
          <p:cNvGrpSpPr/>
          <p:nvPr/>
        </p:nvGrpSpPr>
        <p:grpSpPr>
          <a:xfrm>
            <a:off x="3048000" y="1816329"/>
            <a:ext cx="8077200" cy="2676512"/>
            <a:chOff x="1896209" y="190977"/>
            <a:chExt cx="6096000" cy="2676512"/>
          </a:xfrm>
        </p:grpSpPr>
        <p:sp>
          <p:nvSpPr>
            <p:cNvPr id="17" name="Rectangle: Rounded Corners 16">
              <a:extLst>
                <a:ext uri="{FF2B5EF4-FFF2-40B4-BE49-F238E27FC236}">
                  <a16:creationId xmlns:a16="http://schemas.microsoft.com/office/drawing/2014/main" id="{D9BF5AC0-E897-4A58-BA1B-03129363CAC4}"/>
                </a:ext>
              </a:extLst>
            </p:cNvPr>
            <p:cNvSpPr/>
            <p:nvPr/>
          </p:nvSpPr>
          <p:spPr>
            <a:xfrm>
              <a:off x="2587871" y="190977"/>
              <a:ext cx="4712677" cy="2306036"/>
            </a:xfrm>
            <a:prstGeom prst="round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2">
                    <a:lumMod val="20000"/>
                    <a:lumOff val="80000"/>
                  </a:schemeClr>
                </a:solidFill>
              </a:endParaRPr>
            </a:p>
          </p:txBody>
        </p:sp>
        <p:sp>
          <p:nvSpPr>
            <p:cNvPr id="18" name="Rectangle 17">
              <a:extLst>
                <a:ext uri="{FF2B5EF4-FFF2-40B4-BE49-F238E27FC236}">
                  <a16:creationId xmlns:a16="http://schemas.microsoft.com/office/drawing/2014/main" id="{92F6AA2A-0A18-4150-A565-BEB1392CF187}"/>
                </a:ext>
              </a:extLst>
            </p:cNvPr>
            <p:cNvSpPr/>
            <p:nvPr/>
          </p:nvSpPr>
          <p:spPr>
            <a:xfrm>
              <a:off x="1896209" y="559165"/>
              <a:ext cx="6096000" cy="2308324"/>
            </a:xfrm>
            <a:prstGeom prst="rect">
              <a:avLst/>
            </a:prstGeom>
          </p:spPr>
          <p:txBody>
            <a:bodyPr>
              <a:spAutoFit/>
            </a:bodyPr>
            <a:lstStyle/>
            <a:p>
              <a:pPr algn="ctr"/>
              <a:r>
                <a:rPr lang="en-US" sz="2400" b="1" dirty="0">
                  <a:latin typeface="SVN-Anastasia" panose="020B0606040200020203" pitchFamily="34" charset="0"/>
                </a:rPr>
                <a:t>- </a:t>
              </a:r>
              <a:r>
                <a:rPr lang="en-US" sz="3600" b="1" dirty="0" err="1">
                  <a:latin typeface="Times New Roman" panose="02020603050405020304" pitchFamily="18" charset="0"/>
                  <a:cs typeface="Times New Roman" panose="02020603050405020304" pitchFamily="18" charset="0"/>
                </a:rPr>
                <a:t>Bây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giờ</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đào</a:t>
              </a:r>
              <a:r>
                <a:rPr lang="en-US" sz="3600" b="1" dirty="0">
                  <a:latin typeface="Times New Roman" panose="02020603050405020304" pitchFamily="18" charset="0"/>
                  <a:cs typeface="Times New Roman" panose="02020603050405020304" pitchFamily="18" charset="0"/>
                </a:rPr>
                <a:t>,</a:t>
              </a:r>
            </a:p>
            <a:p>
              <a:pPr algn="ctr"/>
              <a:r>
                <a:rPr lang="en-US" sz="3600" b="1" dirty="0" err="1">
                  <a:latin typeface="Times New Roman" panose="02020603050405020304" pitchFamily="18" charset="0"/>
                  <a:cs typeface="Times New Roman" panose="02020603050405020304" pitchFamily="18" charset="0"/>
                </a:rPr>
                <a:t>Vườn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hay </a:t>
              </a:r>
              <a:r>
                <a:rPr lang="en-US" sz="3600" b="1" dirty="0" err="1">
                  <a:latin typeface="Times New Roman" panose="02020603050405020304" pitchFamily="18" charset="0"/>
                  <a:cs typeface="Times New Roman" panose="02020603050405020304" pitchFamily="18" charset="0"/>
                </a:rPr>
                <a:t>chưa</a:t>
              </a:r>
              <a:r>
                <a:rPr lang="en-US" sz="3600" b="1" dirty="0">
                  <a:latin typeface="Times New Roman" panose="02020603050405020304" pitchFamily="18" charset="0"/>
                  <a:cs typeface="Times New Roman" panose="02020603050405020304" pitchFamily="18" charset="0"/>
                </a:rPr>
                <a:t>?</a:t>
              </a:r>
            </a:p>
            <a:p>
              <a:pPr algn="ct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xin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thưa</a:t>
              </a:r>
              <a:r>
                <a:rPr lang="en-US" sz="3600" b="1" dirty="0">
                  <a:latin typeface="Times New Roman" panose="02020603050405020304" pitchFamily="18" charset="0"/>
                  <a:cs typeface="Times New Roman" panose="02020603050405020304" pitchFamily="18" charset="0"/>
                </a:rPr>
                <a:t>,</a:t>
              </a:r>
            </a:p>
            <a:p>
              <a:pPr algn="ctr"/>
              <a:r>
                <a:rPr lang="en-US" sz="3600" b="1" dirty="0" err="1">
                  <a:latin typeface="Times New Roman" panose="02020603050405020304" pitchFamily="18" charset="0"/>
                  <a:cs typeface="Times New Roman" panose="02020603050405020304" pitchFamily="18" charset="0"/>
                </a:rPr>
                <a:t>Vườn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hồng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chưa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337233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fallOve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83385" y="4318350"/>
            <a:ext cx="1963521" cy="1718457"/>
          </a:xfrm>
          <a:prstGeom prst="ellipse">
            <a:avLst/>
          </a:prstGeom>
          <a:ln>
            <a:noFill/>
          </a:ln>
          <a:effectLst>
            <a:softEdge rad="112500"/>
          </a:effectLst>
        </p:spPr>
      </p:pic>
      <p:sp>
        <p:nvSpPr>
          <p:cNvPr id="4" name="Oval Callout 3"/>
          <p:cNvSpPr/>
          <p:nvPr/>
        </p:nvSpPr>
        <p:spPr>
          <a:xfrm>
            <a:off x="3279634" y="1913555"/>
            <a:ext cx="8156895" cy="2899953"/>
          </a:xfrm>
          <a:prstGeom prst="wedgeEllipseCallout">
            <a:avLst/>
          </a:prstGeom>
          <a:blipFill>
            <a:blip r:embed="rId3"/>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điều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điều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0430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581892" y="1496291"/>
            <a:ext cx="2743200" cy="4551812"/>
          </a:xfrm>
          <a:prstGeom prst="rightArrow">
            <a:avLst>
              <a:gd name="adj1" fmla="val 50000"/>
              <a:gd name="adj2" fmla="val 36307"/>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5" name="Rounded Rectangle 4"/>
              <p:cNvSpPr/>
              <p:nvPr/>
            </p:nvSpPr>
            <p:spPr>
              <a:xfrm>
                <a:off x="3560618" y="1066801"/>
                <a:ext cx="7908571" cy="5611090"/>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tên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sông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tên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núi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có</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cao</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độ</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sâu</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nhất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nước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ta.</a:t>
                </a:r>
              </a:p>
              <a:p>
                <a:pPr marL="0" marR="30480" lvl="0" indent="0" algn="just" defTabSz="914400" rtl="0" eaLnBrk="1" fontAlgn="auto" latinLnBrk="0" hangingPunct="1">
                  <a:lnSpc>
                    <a:spcPct val="100000"/>
                  </a:lnSpc>
                  <a:spcBef>
                    <a:spcPts val="0"/>
                  </a:spcBef>
                  <a:spcAft>
                    <a:spcPts val="1200"/>
                  </a:spcAft>
                  <a:buClrTx/>
                  <a:buSzTx/>
                  <a:buFontTx/>
                  <a:buNone/>
                  <a:tabLst/>
                  <a:defRPr/>
                </a:pP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Cô </a:t>
                </a:r>
                <a:r>
                  <a:rPr lang="pt-BR" sz="4000" dirty="0" smtClean="0">
                    <a:solidFill>
                      <a:prstClr val="black"/>
                    </a:solidFill>
                    <a:latin typeface="Times New Roman" panose="02020603050405020304" pitchFamily="18" charset="0"/>
                    <a:ea typeface="Times New Roman" panose="02020603050405020304" pitchFamily="18" charset="0"/>
                  </a:rPr>
                  <a:t>gái</a:t>
                </a:r>
                <a:r>
                  <a:rPr kumimoji="0" lang="pt-BR"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thể hiện sự khéo léo trong cách hỏi.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14:m>
                  <m:oMath xmlns:m="http://schemas.openxmlformats.org/officeDocument/2006/math">
                    <m:r>
                      <a:rPr kumimoji="0" lang="pt-B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mn-cs"/>
                      </a:rPr>
                      <m:t>→</m:t>
                    </m:r>
                  </m:oMath>
                </a14:m>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Sự hiểu biết sâu sắc về những địa danh của quê hương, đất nước.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5" name="Rounded Rectangle 4"/>
              <p:cNvSpPr>
                <a:spLocks noRot="1" noChangeAspect="1" noMove="1" noResize="1" noEditPoints="1" noAdjustHandles="1" noChangeArrowheads="1" noChangeShapeType="1" noTextEdit="1"/>
              </p:cNvSpPr>
              <p:nvPr/>
            </p:nvSpPr>
            <p:spPr>
              <a:xfrm>
                <a:off x="3560618" y="1066801"/>
                <a:ext cx="7908571" cy="5611090"/>
              </a:xfrm>
              <a:prstGeom prst="roundRect">
                <a:avLst/>
              </a:prstGeom>
              <a:blipFill>
                <a:blip r:embed="rId2"/>
                <a:stretch>
                  <a:fillRect/>
                </a:stretch>
              </a:blipFill>
            </p:spPr>
            <p:txBody>
              <a:bodyPr/>
              <a:lstStyle/>
              <a:p>
                <a:r>
                  <a:rPr lang="en-US">
                    <a:noFill/>
                  </a:rPr>
                  <a:t> </a:t>
                </a:r>
              </a:p>
            </p:txBody>
          </p:sp>
        </mc:Fallback>
      </mc:AlternateContent>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4091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495120" y="6211669"/>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8886097" y="6156251"/>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90944" y="138545"/>
            <a:ext cx="5708073" cy="597131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3"/>
          <a:stretch>
            <a:fillRect/>
          </a:stretch>
        </p:blipFill>
        <p:spPr>
          <a:xfrm>
            <a:off x="6511637" y="138545"/>
            <a:ext cx="5361708" cy="60731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358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1161" y="2348385"/>
            <a:ext cx="3169300" cy="34640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Left Arrow Callout 1"/>
          <p:cNvSpPr/>
          <p:nvPr/>
        </p:nvSpPr>
        <p:spPr>
          <a:xfrm>
            <a:off x="2830265" y="1041240"/>
            <a:ext cx="9237043" cy="5650505"/>
          </a:xfrm>
          <a:prstGeom prst="leftArrowCallout">
            <a:avLst>
              <a:gd name="adj1" fmla="val 21829"/>
              <a:gd name="adj2" fmla="val 30036"/>
              <a:gd name="adj3" fmla="val 52437"/>
              <a:gd name="adj4" fmla="val 64977"/>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defTabSz="914400" rtl="0" eaLnBrk="1" fontAlgn="auto" latinLnBrk="0" hangingPunct="1">
              <a:lnSpc>
                <a:spcPct val="100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Những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riêng</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nào được nhắc tới trong lời đối đáp này?</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Vì sao chàng trai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cô gái lại dùng những địa danh với đặc điểm (của từng địa danh) như vậy để hỏi đáp</a:t>
            </a: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dung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gợi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8543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3" y="1362495"/>
            <a:ext cx="3248487" cy="3840480"/>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đáp</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657600" y="997528"/>
            <a:ext cx="8382000" cy="5860472"/>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Chàng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trai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nhắc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địa</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danh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trả</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núi</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Lam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Sơn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Bạch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Đằng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Vì</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liền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lẫy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lừng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chiến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vệ</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bờ</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cõi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ba lần phá tan quân xâm lược trên sông Bạch Đằng, cuộc khởi nghĩa của Lê Lợi và nghĩa quân Lam Sơn chiến thắng giặc Minh. Qua đó, đã thể hiện niềm tự hào và tình yêu với quê hương đất nước.</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697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1" y="2207623"/>
            <a:ext cx="3609895" cy="3840480"/>
          </a:xfrm>
          <a:prstGeom prst="rightArrow">
            <a:avLst>
              <a:gd name="adj1" fmla="val 50000"/>
              <a:gd name="adj2" fmla="val 45070"/>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4258492" y="2011680"/>
            <a:ext cx="7080068" cy="4232365"/>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thống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gắn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sắc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8669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5320" y="2110695"/>
            <a:ext cx="3169300" cy="3464052"/>
          </a:xfrm>
          <a:prstGeom prst="ellipse">
            <a:avLst/>
          </a:prstGeom>
          <a:ln>
            <a:noFill/>
          </a:ln>
          <a:effectLst>
            <a:softEdge rad="112500"/>
          </a:effectLst>
        </p:spPr>
      </p:pic>
      <p:sp>
        <p:nvSpPr>
          <p:cNvPr id="2" name="Left Arrow Callout 1"/>
          <p:cNvSpPr/>
          <p:nvPr/>
        </p:nvSpPr>
        <p:spPr>
          <a:xfrm>
            <a:off x="3313784" y="235527"/>
            <a:ext cx="8684252" cy="6386945"/>
          </a:xfrm>
          <a:prstGeom prst="leftArrowCallout">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 cách đối đáp như vậy, em hiểu gì về mối quan hệ tình cảm của đôi trai gái đó? Và họ là người như thế nào</a:t>
            </a: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2997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08362" y="1570313"/>
            <a:ext cx="3598620" cy="5010595"/>
          </a:xfrm>
          <a:prstGeom prst="rightArrow">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 Ý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nghĩa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đáp</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906983" y="1122218"/>
            <a:ext cx="8104908" cy="5458690"/>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Đây là một hình thức để trai gái thử tài nhau, đo độ hiểu biết về kiến thức địa lí, lịch sử, văn hoá…trong những cuộc hát đối đáp.</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Người hỏi biết chọn những nét tiêu biểu của từng địa danh để hỏi, người đáp hiểu rất rõ và trả lời ý của người hỏi -&gt; Từ đó để thể hiện chia sẻ ,v</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ui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lưu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Thể hiện sự yêu quí, tự hào về q</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uê</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hương, đất nước.</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9148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256713" y="2014451"/>
            <a:ext cx="2846705" cy="3840480"/>
          </a:xfrm>
          <a:prstGeom prst="rightArrow">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 Ý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hỏi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hỏi đáp:</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ounded Rectangle 4"/>
          <p:cNvSpPr/>
          <p:nvPr/>
        </p:nvSpPr>
        <p:spPr>
          <a:xfrm>
            <a:off x="3103419" y="1011382"/>
            <a:ext cx="8853054" cy="5846618"/>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Chàng trai cô gái cùng chung sự hiểu biết, cùng chung tình cảm với quê hương, đất nước. Đó là cơ sở và là cách để họ bày tỏ tình cảm với nhau.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-&gt; Chàng trai, cô gái là những người sâu sắc, tế nhị.</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chàng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trai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hồn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vẻ</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lịch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giữ</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56713" y="136693"/>
            <a:ext cx="5368232"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2. Bài ca dao thứ hai.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689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09" y="754080"/>
            <a:ext cx="3708941" cy="24339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09" y="3858413"/>
            <a:ext cx="3861646" cy="23292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TextBox 11">
            <a:extLst>
              <a:ext uri="{FF2B5EF4-FFF2-40B4-BE49-F238E27FC236}">
                <a16:creationId xmlns:a16="http://schemas.microsoft.com/office/drawing/2014/main" id="{7720966B-1AEE-4CC7-8189-81B94500CDF7}"/>
              </a:ext>
            </a:extLst>
          </p:cNvPr>
          <p:cNvSpPr txBox="1"/>
          <p:nvPr/>
        </p:nvSpPr>
        <p:spPr>
          <a:xfrm>
            <a:off x="4973782" y="2033910"/>
            <a:ext cx="6874099" cy="2308324"/>
          </a:xfrm>
          <a:prstGeom prst="rect">
            <a:avLst/>
          </a:prstGeom>
          <a:noFill/>
          <a:ln>
            <a:solidFill>
              <a:srgbClr val="FF66CC"/>
            </a:solidFill>
          </a:ln>
        </p:spPr>
        <p:txBody>
          <a:bodyPr wrap="square">
            <a:spAutoFit/>
          </a:bodyPr>
          <a:lstStyle/>
          <a:p>
            <a:pPr algn="ctr"/>
            <a:r>
              <a:rPr lang="vi-VN" sz="3600" b="1" dirty="0">
                <a:solidFill>
                  <a:srgbClr val="FF66CC"/>
                </a:solidFill>
                <a:latin typeface="SVN-Bear" panose="02040603050506020204" pitchFamily="18" charset="0"/>
              </a:rPr>
              <a:t>Bình Định có núi Vọng Phu,</a:t>
            </a:r>
          </a:p>
          <a:p>
            <a:pPr algn="ctr"/>
            <a:r>
              <a:rPr lang="vi-VN" sz="3600" b="1" dirty="0">
                <a:solidFill>
                  <a:srgbClr val="FF66CC"/>
                </a:solidFill>
                <a:latin typeface="SVN-Bear" panose="02040603050506020204" pitchFamily="18" charset="0"/>
              </a:rPr>
              <a:t>Có đầm Thị Nại, có cù lao Xanh</a:t>
            </a:r>
          </a:p>
          <a:p>
            <a:pPr algn="ctr"/>
            <a:r>
              <a:rPr lang="vi-VN" sz="3600" b="1" dirty="0">
                <a:solidFill>
                  <a:srgbClr val="FF66CC"/>
                </a:solidFill>
                <a:latin typeface="SVN-Bear" panose="02040603050506020204" pitchFamily="18" charset="0"/>
              </a:rPr>
              <a:t>Em về Bình Định cùng anh,</a:t>
            </a:r>
          </a:p>
          <a:p>
            <a:pPr algn="ctr"/>
            <a:r>
              <a:rPr lang="vi-VN" sz="3600" b="1" dirty="0">
                <a:solidFill>
                  <a:srgbClr val="FF66CC"/>
                </a:solidFill>
                <a:latin typeface="SVN-Bear" panose="02040603050506020204" pitchFamily="18" charset="0"/>
              </a:rPr>
              <a:t>Được ăn bí đỏ nấu canh nước dừa.</a:t>
            </a:r>
            <a:endParaRPr lang="en-US" sz="3600" b="1" dirty="0">
              <a:solidFill>
                <a:srgbClr val="FF66CC"/>
              </a:solidFill>
              <a:latin typeface="SVN-Bear" panose="02040603050506020204" pitchFamily="18" charset="0"/>
            </a:endParaRPr>
          </a:p>
        </p:txBody>
      </p:sp>
      <p:sp>
        <p:nvSpPr>
          <p:cNvPr id="10" name="Rectangle 9">
            <a:extLst>
              <a:ext uri="{FF2B5EF4-FFF2-40B4-BE49-F238E27FC236}">
                <a16:creationId xmlns:a16="http://schemas.microsoft.com/office/drawing/2014/main" id="{55C6B386-2625-BF43-8C4A-58B9001D3618}"/>
              </a:ext>
            </a:extLst>
          </p:cNvPr>
          <p:cNvSpPr/>
          <p:nvPr/>
        </p:nvSpPr>
        <p:spPr>
          <a:xfrm>
            <a:off x="7531679" y="650683"/>
            <a:ext cx="2494594" cy="646331"/>
          </a:xfrm>
          <a:prstGeom prst="rect">
            <a:avLst/>
          </a:prstGeom>
          <a:ln>
            <a:solidFill>
              <a:srgbClr val="FF66CC"/>
            </a:solidFill>
          </a:ln>
        </p:spPr>
        <p:txBody>
          <a:bodyPr wrap="none">
            <a:spAutoFit/>
          </a:bodyPr>
          <a:lstStyle/>
          <a:p>
            <a:r>
              <a:rPr lang="en-US" sz="3600" b="1" dirty="0" err="1">
                <a:solidFill>
                  <a:srgbClr val="FF66CC"/>
                </a:solidFill>
                <a:latin typeface="SVN-Bear" panose="02040603050506020204" pitchFamily="18" charset="0"/>
              </a:rPr>
              <a:t>Bài</a:t>
            </a:r>
            <a:r>
              <a:rPr lang="en-US" sz="3600" b="1" dirty="0">
                <a:solidFill>
                  <a:srgbClr val="FF66CC"/>
                </a:solidFill>
                <a:latin typeface="SVN-Bear" panose="02040603050506020204" pitchFamily="18" charset="0"/>
              </a:rPr>
              <a:t> ca </a:t>
            </a:r>
            <a:r>
              <a:rPr lang="en-US" sz="3600" b="1" dirty="0" err="1">
                <a:solidFill>
                  <a:srgbClr val="FF66CC"/>
                </a:solidFill>
                <a:latin typeface="SVN-Bear" panose="02040603050506020204" pitchFamily="18" charset="0"/>
              </a:rPr>
              <a:t>dao</a:t>
            </a:r>
            <a:r>
              <a:rPr lang="en-US" sz="3600" b="1" dirty="0">
                <a:solidFill>
                  <a:srgbClr val="FF66CC"/>
                </a:solidFill>
                <a:latin typeface="SVN-Bear" panose="02040603050506020204" pitchFamily="18" charset="0"/>
              </a:rPr>
              <a:t> 3</a:t>
            </a:r>
          </a:p>
        </p:txBody>
      </p:sp>
    </p:spTree>
    <p:extLst>
      <p:ext uri="{BB962C8B-B14F-4D97-AF65-F5344CB8AC3E}">
        <p14:creationId xmlns:p14="http://schemas.microsoft.com/office/powerpoint/2010/main" val="3829118513"/>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53" presetClass="entr" presetSubtype="52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fltVal val="0.5"/>
                                          </p:val>
                                        </p:tav>
                                        <p:tav tm="100000">
                                          <p:val>
                                            <p:strVal val="#ppt_x"/>
                                          </p:val>
                                        </p:tav>
                                      </p:tavLst>
                                    </p:anim>
                                    <p:anim calcmode="lin" valueType="num">
                                      <p:cBhvr>
                                        <p:cTn id="18" dur="1000" fill="hold"/>
                                        <p:tgtEl>
                                          <p:spTgt spid="22"/>
                                        </p:tgtEl>
                                        <p:attrNameLst>
                                          <p:attrName>ppt_y</p:attrName>
                                        </p:attrNameLst>
                                      </p:cBhvr>
                                      <p:tavLst>
                                        <p:tav tm="0">
                                          <p:val>
                                            <p:fltVal val="0.5"/>
                                          </p:val>
                                        </p:tav>
                                        <p:tav tm="100000">
                                          <p:val>
                                            <p:strVal val="#ppt_y"/>
                                          </p:val>
                                        </p:tav>
                                      </p:tavLst>
                                    </p:anim>
                                  </p:childTnLst>
                                </p:cTn>
                              </p:par>
                            </p:childTnLst>
                          </p:cTn>
                        </p:par>
                        <p:par>
                          <p:cTn id="19" fill="hold">
                            <p:stCondLst>
                              <p:cond delay="1500"/>
                            </p:stCondLst>
                            <p:childTnLst>
                              <p:par>
                                <p:cTn id="20" presetID="53" presetClass="entr" presetSubtype="52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fltVal val="0.5"/>
                                          </p:val>
                                        </p:tav>
                                        <p:tav tm="100000">
                                          <p:val>
                                            <p:strVal val="#ppt_x"/>
                                          </p:val>
                                        </p:tav>
                                      </p:tavLst>
                                    </p:anim>
                                    <p:anim calcmode="lin" valueType="num">
                                      <p:cBhvr>
                                        <p:cTn id="26" dur="10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1464986"/>
              </p:ext>
            </p:extLst>
          </p:nvPr>
        </p:nvGraphicFramePr>
        <p:xfrm>
          <a:off x="146776" y="1061830"/>
          <a:ext cx="11920532" cy="5289632"/>
        </p:xfrm>
        <a:graphic>
          <a:graphicData uri="http://schemas.openxmlformats.org/drawingml/2006/table">
            <a:tbl>
              <a:tblPr firstRow="1" bandRow="1">
                <a:tableStyleId>{5940675A-B579-460E-94D1-54222C63F5DA}</a:tableStyleId>
              </a:tblPr>
              <a:tblGrid>
                <a:gridCol w="2980133">
                  <a:extLst>
                    <a:ext uri="{9D8B030D-6E8A-4147-A177-3AD203B41FA5}">
                      <a16:colId xmlns:a16="http://schemas.microsoft.com/office/drawing/2014/main" val="3639203642"/>
                    </a:ext>
                  </a:extLst>
                </a:gridCol>
                <a:gridCol w="2980133">
                  <a:extLst>
                    <a:ext uri="{9D8B030D-6E8A-4147-A177-3AD203B41FA5}">
                      <a16:colId xmlns:a16="http://schemas.microsoft.com/office/drawing/2014/main" val="2691868680"/>
                    </a:ext>
                  </a:extLst>
                </a:gridCol>
                <a:gridCol w="2980133">
                  <a:extLst>
                    <a:ext uri="{9D8B030D-6E8A-4147-A177-3AD203B41FA5}">
                      <a16:colId xmlns:a16="http://schemas.microsoft.com/office/drawing/2014/main" val="1833276516"/>
                    </a:ext>
                  </a:extLst>
                </a:gridCol>
                <a:gridCol w="2980133">
                  <a:extLst>
                    <a:ext uri="{9D8B030D-6E8A-4147-A177-3AD203B41FA5}">
                      <a16:colId xmlns:a16="http://schemas.microsoft.com/office/drawing/2014/main" val="1305767910"/>
                    </a:ext>
                  </a:extLst>
                </a:gridCol>
              </a:tblGrid>
              <a:tr h="573007">
                <a:tc gridSpan="4">
                  <a:txBody>
                    <a:bodyPr/>
                    <a:lstStyle/>
                    <a:p>
                      <a:pPr marR="30480" algn="ctr">
                        <a:spcAft>
                          <a:spcPts val="1200"/>
                        </a:spcAft>
                      </a:pPr>
                      <a:r>
                        <a:rPr lang="pt-BR" sz="2800" b="1" dirty="0" smtClean="0">
                          <a:solidFill>
                            <a:srgbClr val="FF0000"/>
                          </a:solidFill>
                          <a:effectLst/>
                          <a:latin typeface="Times New Roman" panose="02020603050405020304" pitchFamily="18" charset="0"/>
                          <a:ea typeface="Times New Roman" panose="02020603050405020304" pitchFamily="18" charset="0"/>
                        </a:rPr>
                        <a:t>a. Vẻ đẹp của vùng đất Bình Định:</a:t>
                      </a:r>
                      <a:endParaRPr lang="en-US" sz="2800" dirty="0" smtClean="0">
                        <a:solidFill>
                          <a:srgbClr val="FF000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23153229"/>
                  </a:ext>
                </a:extLst>
              </a:tr>
              <a:tr h="1297358">
                <a:tc>
                  <a:txBody>
                    <a:bodyPr/>
                    <a:lstStyle/>
                    <a:p>
                      <a:pPr marL="30480" marR="30480" algn="just">
                        <a:spcAft>
                          <a:spcPts val="1200"/>
                        </a:spcAft>
                      </a:pPr>
                      <a:r>
                        <a:rPr lang="pt-BR" sz="2800" b="1" dirty="0" smtClean="0">
                          <a:solidFill>
                            <a:srgbClr val="FF0000"/>
                          </a:solidFill>
                          <a:effectLst/>
                          <a:latin typeface="Times New Roman" panose="02020603050405020304" pitchFamily="18" charset="0"/>
                          <a:ea typeface="Times New Roman" panose="02020603050405020304" pitchFamily="18" charset="0"/>
                        </a:rPr>
                        <a:t>+ Núi Vọng Phu.</a:t>
                      </a:r>
                      <a:endParaRPr lang="en-US" sz="2800" b="1" dirty="0" smtClean="0">
                        <a:solidFill>
                          <a:srgbClr val="FF0000"/>
                        </a:solidFill>
                        <a:effectLst/>
                        <a:latin typeface="Times New Roman" panose="02020603050405020304" pitchFamily="18" charset="0"/>
                        <a:ea typeface="Times New Roman" panose="02020603050405020304" pitchFamily="18" charset="0"/>
                      </a:endParaRPr>
                    </a:p>
                  </a:txBody>
                  <a:tcPr>
                    <a:solidFill>
                      <a:schemeClr val="tx2">
                        <a:lumMod val="20000"/>
                        <a:lumOff val="80000"/>
                      </a:schemeClr>
                    </a:solidFill>
                  </a:tcPr>
                </a:tc>
                <a:tc>
                  <a:txBody>
                    <a:bodyPr/>
                    <a:lstStyle/>
                    <a:p>
                      <a:pPr marL="30480" marR="30480" algn="just">
                        <a:spcAft>
                          <a:spcPts val="1200"/>
                        </a:spcAft>
                      </a:pPr>
                      <a:r>
                        <a:rPr lang="pt-BR" sz="2800" b="1" dirty="0" smtClean="0">
                          <a:solidFill>
                            <a:srgbClr val="FF0000"/>
                          </a:solidFill>
                          <a:effectLst/>
                          <a:latin typeface="Times New Roman" panose="02020603050405020304" pitchFamily="18" charset="0"/>
                          <a:ea typeface="Times New Roman" panose="02020603050405020304" pitchFamily="18" charset="0"/>
                        </a:rPr>
                        <a:t>+ Đầm Thị Nại.</a:t>
                      </a:r>
                      <a:endParaRPr lang="en-US" sz="2800" b="1" dirty="0" smtClean="0">
                        <a:solidFill>
                          <a:srgbClr val="FF0000"/>
                        </a:solidFill>
                        <a:effectLst/>
                        <a:latin typeface="Times New Roman" panose="02020603050405020304" pitchFamily="18" charset="0"/>
                        <a:ea typeface="Times New Roman" panose="02020603050405020304" pitchFamily="18" charset="0"/>
                      </a:endParaRPr>
                    </a:p>
                  </a:txBody>
                  <a:tcPr>
                    <a:solidFill>
                      <a:schemeClr val="accent3">
                        <a:lumMod val="20000"/>
                        <a:lumOff val="80000"/>
                      </a:schemeClr>
                    </a:solidFill>
                  </a:tcPr>
                </a:tc>
                <a:tc>
                  <a:txBody>
                    <a:bodyPr/>
                    <a:lstStyle/>
                    <a:p>
                      <a:pPr marL="30480" marR="30480" algn="just">
                        <a:spcAft>
                          <a:spcPts val="1200"/>
                        </a:spcAft>
                      </a:pPr>
                      <a:r>
                        <a:rPr lang="pt-BR" sz="2800" b="1" dirty="0" smtClean="0">
                          <a:solidFill>
                            <a:srgbClr val="FF0000"/>
                          </a:solidFill>
                          <a:effectLst/>
                          <a:latin typeface="Times New Roman" panose="02020603050405020304" pitchFamily="18" charset="0"/>
                          <a:ea typeface="Times New Roman" panose="02020603050405020304" pitchFamily="18" charset="0"/>
                        </a:rPr>
                        <a:t>+ Cù lao Xanh.</a:t>
                      </a:r>
                      <a:endParaRPr lang="en-US" sz="2800" b="1" dirty="0" smtClean="0">
                        <a:solidFill>
                          <a:srgbClr val="FF000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tc>
                  <a:txBody>
                    <a:bodyPr/>
                    <a:lstStyle/>
                    <a:p>
                      <a:r>
                        <a:rPr lang="pt-BR" sz="2800" b="1" dirty="0" smtClean="0">
                          <a:solidFill>
                            <a:srgbClr val="FF0000"/>
                          </a:solidFill>
                          <a:effectLst/>
                          <a:latin typeface="Times New Roman" panose="02020603050405020304" pitchFamily="18" charset="0"/>
                          <a:ea typeface="Times New Roman" panose="02020603050405020304" pitchFamily="18" charset="0"/>
                        </a:rPr>
                        <a:t>+ Có các món ăn truyền thống như: Canh bí</a:t>
                      </a:r>
                      <a:r>
                        <a:rPr lang="pt-BR" sz="2800" b="1" baseline="0" dirty="0" smtClean="0">
                          <a:solidFill>
                            <a:srgbClr val="FF0000"/>
                          </a:solidFill>
                          <a:effectLst/>
                          <a:latin typeface="Times New Roman" panose="02020603050405020304" pitchFamily="18" charset="0"/>
                          <a:ea typeface="Times New Roman" panose="02020603050405020304" pitchFamily="18" charset="0"/>
                        </a:rPr>
                        <a:t> đỏ.....</a:t>
                      </a:r>
                      <a:r>
                        <a:rPr lang="pt-BR" sz="2800" b="1" dirty="0" smtClean="0">
                          <a:solidFill>
                            <a:srgbClr val="FF0000"/>
                          </a:solidFill>
                          <a:effectLst/>
                          <a:latin typeface="Times New Roman" panose="02020603050405020304" pitchFamily="18" charset="0"/>
                          <a:ea typeface="Times New Roman" panose="02020603050405020304" pitchFamily="18" charset="0"/>
                        </a:rPr>
                        <a:t> </a:t>
                      </a:r>
                      <a:endParaRPr lang="en-US" sz="2800" b="1" dirty="0">
                        <a:solidFill>
                          <a:srgbClr val="FF0000"/>
                        </a:solidFill>
                      </a:endParaRPr>
                    </a:p>
                  </a:txBody>
                  <a:tcPr>
                    <a:solidFill>
                      <a:schemeClr val="accent6">
                        <a:lumMod val="40000"/>
                        <a:lumOff val="60000"/>
                      </a:schemeClr>
                    </a:solidFill>
                  </a:tcPr>
                </a:tc>
                <a:extLst>
                  <a:ext uri="{0D108BD9-81ED-4DB2-BD59-A6C34878D82A}">
                    <a16:rowId xmlns:a16="http://schemas.microsoft.com/office/drawing/2014/main" val="2214891519"/>
                  </a:ext>
                </a:extLst>
              </a:tr>
              <a:tr h="3345025">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71715042"/>
                  </a:ext>
                </a:extLst>
              </a:tr>
            </a:tbl>
          </a:graphicData>
        </a:graphic>
      </p:graphicFrame>
      <p:grpSp>
        <p:nvGrpSpPr>
          <p:cNvPr id="4" name="Group 3"/>
          <p:cNvGrpSpPr/>
          <p:nvPr/>
        </p:nvGrpSpPr>
        <p:grpSpPr>
          <a:xfrm>
            <a:off x="146776" y="2979682"/>
            <a:ext cx="11920531" cy="3878318"/>
            <a:chOff x="431073" y="3132082"/>
            <a:chExt cx="11764094" cy="3878318"/>
          </a:xfrm>
        </p:grpSpPr>
        <p:pic>
          <p:nvPicPr>
            <p:cNvPr id="3" name="Picture 2"/>
            <p:cNvPicPr>
              <a:picLocks noChangeAspect="1"/>
            </p:cNvPicPr>
            <p:nvPr/>
          </p:nvPicPr>
          <p:blipFill>
            <a:blip r:embed="rId3"/>
            <a:stretch>
              <a:fillRect/>
            </a:stretch>
          </p:blipFill>
          <p:spPr>
            <a:xfrm>
              <a:off x="431073" y="3448598"/>
              <a:ext cx="2808516" cy="3561802"/>
            </a:xfrm>
            <a:prstGeom prst="rect">
              <a:avLst/>
            </a:prstGeom>
          </p:spPr>
        </p:pic>
        <p:pic>
          <p:nvPicPr>
            <p:cNvPr id="6" name="Picture 5"/>
            <p:cNvPicPr>
              <a:picLocks noChangeAspect="1"/>
            </p:cNvPicPr>
            <p:nvPr/>
          </p:nvPicPr>
          <p:blipFill>
            <a:blip r:embed="rId4"/>
            <a:stretch>
              <a:fillRect/>
            </a:stretch>
          </p:blipFill>
          <p:spPr>
            <a:xfrm>
              <a:off x="3326050" y="3195328"/>
              <a:ext cx="2761243" cy="3815071"/>
            </a:xfrm>
            <a:prstGeom prst="rect">
              <a:avLst/>
            </a:prstGeom>
          </p:spPr>
        </p:pic>
        <p:pic>
          <p:nvPicPr>
            <p:cNvPr id="9" name="Picture 8"/>
            <p:cNvPicPr>
              <a:picLocks noChangeAspect="1"/>
            </p:cNvPicPr>
            <p:nvPr/>
          </p:nvPicPr>
          <p:blipFill>
            <a:blip r:embed="rId5"/>
            <a:stretch>
              <a:fillRect/>
            </a:stretch>
          </p:blipFill>
          <p:spPr>
            <a:xfrm>
              <a:off x="6221030" y="3152581"/>
              <a:ext cx="3075520" cy="3857818"/>
            </a:xfrm>
            <a:prstGeom prst="rect">
              <a:avLst/>
            </a:prstGeom>
          </p:spPr>
        </p:pic>
        <p:pic>
          <p:nvPicPr>
            <p:cNvPr id="10" name="Picture 9"/>
            <p:cNvPicPr>
              <a:picLocks noChangeAspect="1"/>
            </p:cNvPicPr>
            <p:nvPr/>
          </p:nvPicPr>
          <p:blipFill>
            <a:blip r:embed="rId6"/>
            <a:stretch>
              <a:fillRect/>
            </a:stretch>
          </p:blipFill>
          <p:spPr>
            <a:xfrm>
              <a:off x="9394735" y="3132082"/>
              <a:ext cx="2800432" cy="3878317"/>
            </a:xfrm>
            <a:prstGeom prst="rect">
              <a:avLst/>
            </a:prstGeom>
          </p:spPr>
        </p:pic>
      </p:grpSp>
      <p:sp>
        <p:nvSpPr>
          <p:cNvPr id="11" name="Plaque 10"/>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rgbClr val="FF0000"/>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Bài thứ </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ba. </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82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371302" y="1707384"/>
            <a:ext cx="2664823" cy="3866605"/>
          </a:xfrm>
          <a:prstGeom prst="rightArrow">
            <a:avLst>
              <a:gd name="adj1" fmla="val 50000"/>
              <a:gd name="adj2" fmla="val 43137"/>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Vẻ đẹp của vùng đất Bình Định: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036125" y="921877"/>
            <a:ext cx="9045039" cy="5769868"/>
          </a:xfrm>
          <a:prstGeom prst="roundRect">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Tác giả đã sử dụng phép điệp từ “</a:t>
            </a:r>
            <a:r>
              <a:rPr kumimoji="0" lang="vi-VN"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có”</a:t>
            </a:r>
            <a:r>
              <a:rPr kumimoji="0" lang="en-US"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đã </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góp phần nhấn mạnh những nét đẹp đặc trưng của Bình Định và thể hiện lòng tự hào của tác giả dân gian về mảnh đất quê hương.</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rgbClr val="FF0000"/>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Bài thứ </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ba. </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53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256711" y="1998329"/>
            <a:ext cx="2664823" cy="3866605"/>
          </a:xfrm>
          <a:prstGeom prst="rightArrow">
            <a:avLst>
              <a:gd name="adj1" fmla="val 50000"/>
              <a:gd name="adj2" fmla="val 42565"/>
            </a:avLst>
          </a:prstGeom>
          <a:blipFill>
            <a:blip r:embed="rId2"/>
            <a:tile tx="0" ty="0" sx="100000" sy="100000" flip="none" algn="tl"/>
          </a:blip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0000"/>
              </a:lnSpc>
              <a:spcBef>
                <a:spcPts val="0"/>
              </a:spcBef>
              <a:spcAft>
                <a:spcPts val="120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 Vẻ đẹp của vùng đất Bình Định: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2921534" y="1819211"/>
            <a:ext cx="9173484" cy="4775553"/>
          </a:xfrm>
          <a:prstGeom prst="roundRect">
            <a:avLst/>
          </a:prstGeom>
          <a:blipFill>
            <a:blip r:embed="rId3"/>
            <a:tile tx="0" ty="0" sx="100000" sy="100000" flip="none" algn="tl"/>
          </a:blipFill>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Biện pháp tu từ liệt kê: </a:t>
            </a:r>
            <a:r>
              <a:rPr kumimoji="0" lang="pt-BR" sz="3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núi Vọng Phu, đầm Thị Nại, cù lao Xanh.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Tác dụng</a:t>
            </a:r>
            <a:r>
              <a:rPr kumimoji="0" lang="pt-BR"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nhấn mạnh sự phong phú về các danh lam tháng cảnh, những nét đặc sắc về văn hóa vùng miền của mảnh đất thượng võ Bình Định. Qua đó làm nổi bật vẻ đẹp của quê hương Bình Định yêu dấu.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rgbClr val="FF0000"/>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Bài thứ </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ba. </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119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B0CB-1608-4DED-AF70-E2101F6C4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652756" y="3920764"/>
            <a:ext cx="2576051" cy="3515552"/>
          </a:xfrm>
          <a:prstGeom prst="rect">
            <a:avLst/>
          </a:prstGeom>
        </p:spPr>
      </p:pic>
      <p:pic>
        <p:nvPicPr>
          <p:cNvPr id="4" name="图片 26"/>
          <p:cNvPicPr>
            <a:picLocks noChangeAspect="1"/>
          </p:cNvPicPr>
          <p:nvPr/>
        </p:nvPicPr>
        <p:blipFill rotWithShape="1">
          <a:blip r:embed="rId4"/>
          <a:srcRect b="59977"/>
          <a:stretch/>
        </p:blipFill>
        <p:spPr>
          <a:xfrm>
            <a:off x="8071841" y="-763550"/>
            <a:ext cx="4848301" cy="2744797"/>
          </a:xfrm>
          <a:prstGeom prst="rect">
            <a:avLst/>
          </a:prstGeom>
        </p:spPr>
      </p:pic>
      <p:pic>
        <p:nvPicPr>
          <p:cNvPr id="5" name="图片 2" descr="51miz-E1074969-285A63C0"/>
          <p:cNvPicPr>
            <a:picLocks noChangeAspect="1"/>
          </p:cNvPicPr>
          <p:nvPr/>
        </p:nvPicPr>
        <p:blipFill>
          <a:blip r:embed="rId5"/>
          <a:stretch>
            <a:fillRect/>
          </a:stretch>
        </p:blipFill>
        <p:spPr>
          <a:xfrm rot="398729">
            <a:off x="-1578946" y="3284181"/>
            <a:ext cx="5824936" cy="3883479"/>
          </a:xfrm>
          <a:prstGeom prst="rect">
            <a:avLst/>
          </a:prstGeom>
        </p:spPr>
      </p:pic>
      <p:sp>
        <p:nvSpPr>
          <p:cNvPr id="10" name="TextBox 21">
            <a:extLst>
              <a:ext uri="{FF2B5EF4-FFF2-40B4-BE49-F238E27FC236}">
                <a16:creationId xmlns:a16="http://schemas.microsoft.com/office/drawing/2014/main" id="{F54DA43B-CEBC-433F-ADBF-51ADD2281EED}"/>
              </a:ext>
            </a:extLst>
          </p:cNvPr>
          <p:cNvSpPr txBox="1"/>
          <p:nvPr/>
        </p:nvSpPr>
        <p:spPr>
          <a:xfrm>
            <a:off x="1491982" y="511055"/>
            <a:ext cx="9448799" cy="1200329"/>
          </a:xfrm>
          <a:prstGeom prst="rect">
            <a:avLst/>
          </a:prstGeom>
          <a:noFill/>
        </p:spPr>
        <p:txBody>
          <a:bodyPr wrap="square" rtlCol="0">
            <a:spAutoFit/>
          </a:bodyPr>
          <a:lstStyle/>
          <a:p>
            <a:pPr algn="ct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Vẻ</a:t>
            </a:r>
            <a:r>
              <a:rPr lang="en-US" altLang="zh-CN" sz="7200" b="1" dirty="0">
                <a:solidFill>
                  <a:srgbClr val="FF0000"/>
                </a:solidFill>
                <a:effectLst>
                  <a:outerShdw blurRad="38100" dist="38100" dir="2700000" algn="tl">
                    <a:srgbClr val="000000">
                      <a:alpha val="43137"/>
                    </a:srgbClr>
                  </a:outerShdw>
                </a:effectLst>
                <a:latin typeface="Tinta Script" pitchFamily="50" charset="0"/>
                <a:cs typeface="+mn-ea"/>
                <a:sym typeface="+mn-lt"/>
              </a:rPr>
              <a:t> </a:t>
            </a: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đẹp</a:t>
            </a:r>
            <a:r>
              <a:rPr lang="en-US" altLang="zh-CN" sz="7200" b="1" dirty="0">
                <a:solidFill>
                  <a:srgbClr val="FF0000"/>
                </a:solidFill>
                <a:effectLst>
                  <a:outerShdw blurRad="38100" dist="38100" dir="2700000" algn="tl">
                    <a:srgbClr val="000000">
                      <a:alpha val="43137"/>
                    </a:srgbClr>
                  </a:outerShdw>
                </a:effectLst>
                <a:latin typeface="Tinta Script" pitchFamily="50" charset="0"/>
                <a:cs typeface="+mn-ea"/>
                <a:sym typeface="+mn-lt"/>
              </a:rPr>
              <a:t> </a:t>
            </a: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quê</a:t>
            </a:r>
            <a:r>
              <a:rPr lang="en-US" altLang="zh-CN" sz="7200" b="1" dirty="0">
                <a:solidFill>
                  <a:srgbClr val="FF0000"/>
                </a:solidFill>
                <a:effectLst>
                  <a:outerShdw blurRad="38100" dist="38100" dir="2700000" algn="tl">
                    <a:srgbClr val="000000">
                      <a:alpha val="43137"/>
                    </a:srgbClr>
                  </a:outerShdw>
                </a:effectLst>
                <a:latin typeface="Tinta Script" pitchFamily="50" charset="0"/>
                <a:cs typeface="+mn-ea"/>
                <a:sym typeface="+mn-lt"/>
              </a:rPr>
              <a:t> </a:t>
            </a:r>
            <a:r>
              <a:rPr lang="en-US" altLang="zh-CN" sz="7200" b="1" dirty="0" err="1">
                <a:solidFill>
                  <a:srgbClr val="FF0000"/>
                </a:solidFill>
                <a:effectLst>
                  <a:outerShdw blurRad="38100" dist="38100" dir="2700000" algn="tl">
                    <a:srgbClr val="000000">
                      <a:alpha val="43137"/>
                    </a:srgbClr>
                  </a:outerShdw>
                </a:effectLst>
                <a:latin typeface="Tinta Script" pitchFamily="50" charset="0"/>
                <a:cs typeface="+mn-ea"/>
                <a:sym typeface="+mn-lt"/>
              </a:rPr>
              <a:t>hương</a:t>
            </a:r>
            <a:endParaRPr lang="zh-CN" altLang="en-US" sz="7200" b="1" dirty="0">
              <a:solidFill>
                <a:srgbClr val="FF0000"/>
              </a:solidFill>
              <a:effectLst>
                <a:outerShdw blurRad="38100" dist="38100" dir="2700000" algn="tl">
                  <a:srgbClr val="000000">
                    <a:alpha val="43137"/>
                  </a:srgbClr>
                </a:outerShdw>
              </a:effectLst>
              <a:latin typeface="Tinta Script" pitchFamily="50" charset="0"/>
              <a:cs typeface="+mn-ea"/>
              <a:sym typeface="+mn-lt"/>
            </a:endParaRPr>
          </a:p>
        </p:txBody>
      </p:sp>
      <p:sp>
        <p:nvSpPr>
          <p:cNvPr id="11" name="Rounded Rectangle 7">
            <a:extLst>
              <a:ext uri="{FF2B5EF4-FFF2-40B4-BE49-F238E27FC236}">
                <a16:creationId xmlns:a16="http://schemas.microsoft.com/office/drawing/2014/main" id="{A75D4714-D3BB-445E-80CF-A2E34B3E11E0}"/>
              </a:ext>
            </a:extLst>
          </p:cNvPr>
          <p:cNvSpPr/>
          <p:nvPr/>
        </p:nvSpPr>
        <p:spPr>
          <a:xfrm>
            <a:off x="5282134" y="213763"/>
            <a:ext cx="1558577" cy="527863"/>
          </a:xfrm>
          <a:prstGeom prst="roundRect">
            <a:avLst>
              <a:gd name="adj" fmla="val 50000"/>
            </a:avLst>
          </a:prstGeom>
          <a:solidFill>
            <a:schemeClr val="bg1">
              <a:alpha val="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nta Script" pitchFamily="50" charset="0"/>
                <a:ea typeface="Aachen" panose="02020500000000000000" pitchFamily="18" charset="0"/>
                <a:cs typeface="Aachen" panose="02020500000000000000" pitchFamily="18" charset="0"/>
                <a:sym typeface="+mn-lt"/>
              </a:rPr>
              <a:t>Bài</a:t>
            </a:r>
            <a:r>
              <a:rPr lang="en-US" sz="3600" b="1" dirty="0">
                <a:solidFill>
                  <a:srgbClr val="FF0000"/>
                </a:solidFill>
                <a:latin typeface="Tinta Script" pitchFamily="50" charset="0"/>
                <a:ea typeface="Aachen" panose="02020500000000000000" pitchFamily="18" charset="0"/>
                <a:cs typeface="Aachen" panose="02020500000000000000" pitchFamily="18" charset="0"/>
                <a:sym typeface="+mn-lt"/>
              </a:rPr>
              <a:t> 3</a:t>
            </a:r>
            <a:endParaRPr lang="en-US" sz="3600" b="1" dirty="0">
              <a:solidFill>
                <a:srgbClr val="FF0000"/>
              </a:solidFill>
              <a:latin typeface="Tinta Script" pitchFamily="50" charset="0"/>
              <a:ea typeface="Aachen" panose="02020500000000000000" pitchFamily="18" charset="0"/>
              <a:cs typeface="Aachen" panose="02020500000000000000" pitchFamily="18" charset="0"/>
            </a:endParaRPr>
          </a:p>
        </p:txBody>
      </p:sp>
      <p:sp>
        <p:nvSpPr>
          <p:cNvPr id="13" name="文本框 4" descr="e7d195523061f1c03a90ee8e42cb24248e56383cd534985688F9F494128731F165EE95AB4B0C0A38076AAEA07667B1565C446FC45FF01DFB0E885BCDBDF3A284F3DB14DA61DD97F0BAB2E6C668FB4931CCA1232F21BFBFC3DE5B5028DBB0124DFB5E7AD3BD69448A441B432B7BAD1B97402D0A8D7D416C0A4E8132619B1C0A86C5146A202B5C4242F78B2D3C1D833CAE">
            <a:extLst>
              <a:ext uri="{FF2B5EF4-FFF2-40B4-BE49-F238E27FC236}">
                <a16:creationId xmlns:a16="http://schemas.microsoft.com/office/drawing/2014/main" id="{818E8AD5-608D-4017-8702-D57A7934AE05}"/>
              </a:ext>
            </a:extLst>
          </p:cNvPr>
          <p:cNvSpPr txBox="1"/>
          <p:nvPr/>
        </p:nvSpPr>
        <p:spPr>
          <a:xfrm>
            <a:off x="1587232" y="1693327"/>
            <a:ext cx="9353549" cy="2585323"/>
          </a:xfrm>
          <a:prstGeom prst="rect">
            <a:avLst/>
          </a:prstGeom>
          <a:noFill/>
          <a:effectLst>
            <a:glow rad="139700">
              <a:schemeClr val="tx1">
                <a:lumMod val="50000"/>
                <a:lumOff val="50000"/>
                <a:alpha val="40000"/>
              </a:schemeClr>
            </a:glow>
          </a:effectLst>
        </p:spPr>
        <p:txBody>
          <a:bodyPr wrap="square" rtlCol="0">
            <a:spAutoFit/>
          </a:bodyPr>
          <a:lstStyle/>
          <a:p>
            <a:pPr algn="ctr"/>
            <a:r>
              <a:rPr lang="en-US" altLang="zh-CN" sz="5400" b="1" dirty="0" smtClean="0">
                <a:solidFill>
                  <a:srgbClr val="FF0000"/>
                </a:solidFill>
                <a:latin typeface="SVN-Bira" panose="02040603050506020204" pitchFamily="18" charset="0"/>
                <a:ea typeface="方正细谭黑简体" panose="02000000000000000000" pitchFamily="2" charset="-122"/>
                <a:cs typeface="+mn-ea"/>
                <a:sym typeface="+mn-lt"/>
              </a:rPr>
              <a:t>TIẾT 29-30</a:t>
            </a:r>
          </a:p>
          <a:p>
            <a:pPr algn="ctr"/>
            <a:r>
              <a:rPr lang="en-US" altLang="zh-CN" sz="5400" b="1" dirty="0" err="1" smtClean="0">
                <a:solidFill>
                  <a:srgbClr val="FF0000"/>
                </a:solidFill>
                <a:latin typeface="SVN-Bira" panose="02040603050506020204" pitchFamily="18" charset="0"/>
                <a:ea typeface="方正细谭黑简体" panose="02000000000000000000" pitchFamily="2" charset="-122"/>
                <a:cs typeface="+mn-ea"/>
                <a:sym typeface="+mn-lt"/>
              </a:rPr>
              <a:t>Những</a:t>
            </a:r>
            <a:r>
              <a:rPr lang="en-US" altLang="zh-CN" sz="5400" b="1" dirty="0" smtClean="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câu</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hát</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dân</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gian</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về</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p>
          <a:p>
            <a:pPr algn="ct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vẻ</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đẹp</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quê</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r>
              <a:rPr lang="en-US" altLang="zh-CN" sz="5400" b="1" dirty="0" err="1">
                <a:solidFill>
                  <a:srgbClr val="FF0000"/>
                </a:solidFill>
                <a:latin typeface="SVN-Bira" panose="02040603050506020204" pitchFamily="18" charset="0"/>
                <a:ea typeface="方正细谭黑简体" panose="02000000000000000000" pitchFamily="2" charset="-122"/>
                <a:cs typeface="+mn-ea"/>
                <a:sym typeface="+mn-lt"/>
              </a:rPr>
              <a:t>hương</a:t>
            </a:r>
            <a:r>
              <a:rPr lang="en-US" altLang="zh-CN" sz="5400" b="1" dirty="0">
                <a:solidFill>
                  <a:srgbClr val="FF0000"/>
                </a:solidFill>
                <a:latin typeface="SVN-Bira" panose="02040603050506020204" pitchFamily="18" charset="0"/>
                <a:ea typeface="方正细谭黑简体" panose="02000000000000000000" pitchFamily="2" charset="-122"/>
                <a:cs typeface="+mn-ea"/>
                <a:sym typeface="+mn-lt"/>
              </a:rPr>
              <a:t> </a:t>
            </a:r>
          </a:p>
        </p:txBody>
      </p:sp>
    </p:spTree>
    <p:extLst>
      <p:ext uri="{BB962C8B-B14F-4D97-AF65-F5344CB8AC3E}">
        <p14:creationId xmlns:p14="http://schemas.microsoft.com/office/powerpoint/2010/main" val="55643055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6" presetClass="emph" presetSubtype="0" fill="hold" grpId="1" nodeType="withEffect">
                                  <p:stCondLst>
                                    <p:cond delay="500"/>
                                  </p:stCondLst>
                                  <p:iterate type="lt">
                                    <p:tmPct val="10000"/>
                                  </p:iterate>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par>
                                <p:cTn id="12" presetID="53" presetClass="entr" presetSubtype="16" fill="hold" grpId="0" nodeType="withEffect">
                                  <p:stCondLst>
                                    <p:cond delay="500"/>
                                  </p:stCondLst>
                                  <p:iterate type="lt">
                                    <p:tmPct val="10000"/>
                                  </p:iterate>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a:off x="146776" y="1684605"/>
            <a:ext cx="2933881" cy="3866605"/>
          </a:xfrm>
          <a:prstGeom prst="rightArrow">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0000"/>
              </a:lnSpc>
              <a:spcBef>
                <a:spcPts val="0"/>
              </a:spcBef>
              <a:spcAft>
                <a:spcPts val="120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pt-BR"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Tâm trạng tác giả</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3283528" y="623455"/>
            <a:ext cx="8700654" cy="6040581"/>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Tự </a:t>
            </a:r>
            <a:r>
              <a:rPr kumimoji="0" lang="pt-BR"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hào khi nói về mảnh đất Bình Định –vùng đất thượng tôn, thượng võ: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lịch sử đấu tranh anh hùng (chiến công của nghĩa quân Tây Sơn ở đầm Thị Nại), của lòng chung thuỷ, sắt son của người phụ nữ (núi Vọng Phu), của những món ăn dân dã đặc trưng nơi đây.</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Cloud Callout 1"/>
          <p:cNvSpPr/>
          <p:nvPr/>
        </p:nvSpPr>
        <p:spPr>
          <a:xfrm>
            <a:off x="3080657" y="1341183"/>
            <a:ext cx="6701247" cy="2623393"/>
          </a:xfrm>
          <a:prstGeom prst="cloudCallou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Cảm xúc của tác giả được thể hiện như thế nào?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46776" y="185562"/>
            <a:ext cx="3888568"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rgbClr val="FF0000"/>
                </a:solidFill>
                <a:latin typeface="Times New Roman" panose="02020603050405020304" pitchFamily="18" charset="0"/>
                <a:ea typeface="Times New Roman" panose="02020603050405020304" pitchFamily="18" charset="0"/>
              </a:rPr>
              <a:t>3</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Bài thứ </a:t>
            </a:r>
            <a:r>
              <a:rPr kumimoji="0" lang="pt-BR"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ba. </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41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1602A8-3C8F-438E-9516-D8755CA3946E}"/>
              </a:ext>
            </a:extLst>
          </p:cNvPr>
          <p:cNvGrpSpPr/>
          <p:nvPr/>
        </p:nvGrpSpPr>
        <p:grpSpPr>
          <a:xfrm>
            <a:off x="5860377" y="-20695"/>
            <a:ext cx="6151513" cy="2617108"/>
            <a:chOff x="793758" y="512386"/>
            <a:chExt cx="5359408" cy="3012658"/>
          </a:xfrm>
        </p:grpSpPr>
        <p:grpSp>
          <p:nvGrpSpPr>
            <p:cNvPr id="4" name="组合 54">
              <a:extLst>
                <a:ext uri="{FF2B5EF4-FFF2-40B4-BE49-F238E27FC236}">
                  <a16:creationId xmlns:a16="http://schemas.microsoft.com/office/drawing/2014/main" id="{CA83151B-9408-4D50-BAF7-5045A9B25059}"/>
                </a:ext>
              </a:extLst>
            </p:cNvPr>
            <p:cNvGrpSpPr/>
            <p:nvPr/>
          </p:nvGrpSpPr>
          <p:grpSpPr>
            <a:xfrm>
              <a:off x="793758" y="512386"/>
              <a:ext cx="5359408" cy="3012658"/>
              <a:chOff x="6496668" y="1798007"/>
              <a:chExt cx="2437895" cy="3889365"/>
            </a:xfrm>
          </p:grpSpPr>
          <p:sp>
            <p:nvSpPr>
              <p:cNvPr id="6" name="矩形: 圆角 55"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929E3CF7-2C40-4A62-A818-FCA76269356D}"/>
                  </a:ext>
                </a:extLst>
              </p:cNvPr>
              <p:cNvSpPr/>
              <p:nvPr/>
            </p:nvSpPr>
            <p:spPr>
              <a:xfrm>
                <a:off x="6526334" y="1884375"/>
                <a:ext cx="2408229" cy="3802997"/>
              </a:xfrm>
              <a:prstGeom prst="roundRect">
                <a:avLst>
                  <a:gd name="adj" fmla="val 5000"/>
                </a:avLst>
              </a:prstGeom>
              <a:noFill/>
              <a:ln>
                <a:solidFill>
                  <a:schemeClr val="tx2">
                    <a:lumMod val="60000"/>
                    <a:lumOff val="40000"/>
                  </a:schemeClr>
                </a:solidFill>
              </a:ln>
              <a:effectLst>
                <a:outerShdw blurRad="1066800" dist="1054100" dir="2700000" algn="tl" rotWithShape="0">
                  <a:schemeClr val="bg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圆角 5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id="{385BC7B6-12E0-458F-8603-B1A9424B1662}"/>
                  </a:ext>
                </a:extLst>
              </p:cNvPr>
              <p:cNvSpPr/>
              <p:nvPr/>
            </p:nvSpPr>
            <p:spPr>
              <a:xfrm>
                <a:off x="6496668" y="1798007"/>
                <a:ext cx="2408229" cy="3802995"/>
              </a:xfrm>
              <a:prstGeom prst="roundRect">
                <a:avLst>
                  <a:gd name="adj" fmla="val 5000"/>
                </a:avLst>
              </a:prstGeom>
              <a:noFill/>
              <a:ln w="190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21">
              <a:extLst>
                <a:ext uri="{FF2B5EF4-FFF2-40B4-BE49-F238E27FC236}">
                  <a16:creationId xmlns:a16="http://schemas.microsoft.com/office/drawing/2014/main" id="{69BC8E18-9759-471B-85CA-8FB3B59D18CB}"/>
                </a:ext>
              </a:extLst>
            </p:cNvPr>
            <p:cNvSpPr txBox="1"/>
            <p:nvPr/>
          </p:nvSpPr>
          <p:spPr>
            <a:xfrm>
              <a:off x="1114544" y="949071"/>
              <a:ext cx="4973405" cy="2090335"/>
            </a:xfrm>
            <a:prstGeom prst="rect">
              <a:avLst/>
            </a:prstGeom>
            <a:noFill/>
          </p:spPr>
          <p:txBody>
            <a:bodyPr wrap="square" rtlCol="0">
              <a:spAutoFit/>
            </a:bodyPr>
            <a:lstStyle/>
            <a:p>
              <a:pPr>
                <a:tabLst>
                  <a:tab pos="393700" algn="l"/>
                </a:tabLst>
              </a:pPr>
              <a:r>
                <a:rPr lang="en-US" sz="2800">
                  <a:solidFill>
                    <a:schemeClr val="bg2">
                      <a:lumMod val="75000"/>
                    </a:schemeClr>
                  </a:solidFill>
                  <a:latin typeface="SVN-Bear" panose="02040603050506020204" pitchFamily="18" charset="0"/>
                </a:rPr>
                <a:t>	Bình Định có núi Vọng Phu,</a:t>
              </a:r>
            </a:p>
            <a:p>
              <a:pPr>
                <a:tabLst>
                  <a:tab pos="393700" algn="l"/>
                </a:tabLst>
              </a:pPr>
              <a:r>
                <a:rPr lang="en-US" sz="2800">
                  <a:solidFill>
                    <a:schemeClr val="bg2">
                      <a:lumMod val="75000"/>
                    </a:schemeClr>
                  </a:solidFill>
                  <a:latin typeface="SVN-Bear" panose="02040603050506020204" pitchFamily="18" charset="0"/>
                </a:rPr>
                <a:t>Có đầm Thị Nại, có cù lao Xanh</a:t>
              </a:r>
            </a:p>
            <a:p>
              <a:pPr>
                <a:tabLst>
                  <a:tab pos="393700" algn="l"/>
                </a:tabLst>
              </a:pPr>
              <a:r>
                <a:rPr lang="en-US" sz="2800">
                  <a:solidFill>
                    <a:schemeClr val="bg2">
                      <a:lumMod val="75000"/>
                    </a:schemeClr>
                  </a:solidFill>
                  <a:latin typeface="SVN-Bear" panose="02040603050506020204" pitchFamily="18" charset="0"/>
                </a:rPr>
                <a:t>	Em về Bình Định cùng anh,</a:t>
              </a:r>
            </a:p>
            <a:p>
              <a:pPr>
                <a:tabLst>
                  <a:tab pos="393700" algn="l"/>
                </a:tabLst>
              </a:pPr>
              <a:r>
                <a:rPr lang="en-US" sz="2800">
                  <a:solidFill>
                    <a:schemeClr val="bg2">
                      <a:lumMod val="75000"/>
                    </a:schemeClr>
                  </a:solidFill>
                  <a:latin typeface="SVN-Bear" panose="02040603050506020204" pitchFamily="18" charset="0"/>
                </a:rPr>
                <a:t>Được ăn bí đỏ nấu canh nước dừa.</a:t>
              </a:r>
            </a:p>
          </p:txBody>
        </p:sp>
      </p:grpSp>
      <p:cxnSp>
        <p:nvCxnSpPr>
          <p:cNvPr id="8" name="Straight Connector 7">
            <a:extLst>
              <a:ext uri="{FF2B5EF4-FFF2-40B4-BE49-F238E27FC236}">
                <a16:creationId xmlns:a16="http://schemas.microsoft.com/office/drawing/2014/main" id="{2D12ABA5-8791-4104-9572-89F792C1A714}"/>
              </a:ext>
            </a:extLst>
          </p:cNvPr>
          <p:cNvCxnSpPr/>
          <p:nvPr/>
        </p:nvCxnSpPr>
        <p:spPr>
          <a:xfrm flipH="1">
            <a:off x="8255994" y="366961"/>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9" name="Straight Connector 8">
            <a:extLst>
              <a:ext uri="{FF2B5EF4-FFF2-40B4-BE49-F238E27FC236}">
                <a16:creationId xmlns:a16="http://schemas.microsoft.com/office/drawing/2014/main" id="{5A4CE876-D2BD-449A-A64E-FD34088B5E91}"/>
              </a:ext>
            </a:extLst>
          </p:cNvPr>
          <p:cNvCxnSpPr/>
          <p:nvPr/>
        </p:nvCxnSpPr>
        <p:spPr>
          <a:xfrm flipH="1">
            <a:off x="9208556" y="1266596"/>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0" name="Straight Connector 9">
            <a:extLst>
              <a:ext uri="{FF2B5EF4-FFF2-40B4-BE49-F238E27FC236}">
                <a16:creationId xmlns:a16="http://schemas.microsoft.com/office/drawing/2014/main" id="{A47FEB56-BA14-4086-BB5C-34E0940ECEA7}"/>
              </a:ext>
            </a:extLst>
          </p:cNvPr>
          <p:cNvCxnSpPr/>
          <p:nvPr/>
        </p:nvCxnSpPr>
        <p:spPr>
          <a:xfrm flipH="1">
            <a:off x="8653645" y="878040"/>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11" name="Straight Connector 10">
            <a:extLst>
              <a:ext uri="{FF2B5EF4-FFF2-40B4-BE49-F238E27FC236}">
                <a16:creationId xmlns:a16="http://schemas.microsoft.com/office/drawing/2014/main" id="{07DB9761-CCA4-4151-A85A-843273E55746}"/>
              </a:ext>
            </a:extLst>
          </p:cNvPr>
          <p:cNvCxnSpPr/>
          <p:nvPr/>
        </p:nvCxnSpPr>
        <p:spPr>
          <a:xfrm flipH="1">
            <a:off x="8397888" y="1756012"/>
            <a:ext cx="141894" cy="378372"/>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grpSp>
        <p:nvGrpSpPr>
          <p:cNvPr id="12" name="Group 11">
            <a:extLst>
              <a:ext uri="{FF2B5EF4-FFF2-40B4-BE49-F238E27FC236}">
                <a16:creationId xmlns:a16="http://schemas.microsoft.com/office/drawing/2014/main" id="{732A130C-B882-489F-8FE2-A531202F4D28}"/>
              </a:ext>
            </a:extLst>
          </p:cNvPr>
          <p:cNvGrpSpPr/>
          <p:nvPr/>
        </p:nvGrpSpPr>
        <p:grpSpPr>
          <a:xfrm>
            <a:off x="0" y="288915"/>
            <a:ext cx="5663086" cy="6881229"/>
            <a:chOff x="5650260" y="-1623311"/>
            <a:chExt cx="6066302" cy="12154474"/>
          </a:xfrm>
        </p:grpSpPr>
        <p:sp>
          <p:nvSpPr>
            <p:cNvPr id="13" name="TextBox 12">
              <a:extLst>
                <a:ext uri="{FF2B5EF4-FFF2-40B4-BE49-F238E27FC236}">
                  <a16:creationId xmlns:a16="http://schemas.microsoft.com/office/drawing/2014/main" id="{6393D5A2-85B9-4A1D-A5B5-B3FF58696741}"/>
                </a:ext>
              </a:extLst>
            </p:cNvPr>
            <p:cNvSpPr txBox="1"/>
            <p:nvPr/>
          </p:nvSpPr>
          <p:spPr>
            <a:xfrm>
              <a:off x="5650260" y="-1623311"/>
              <a:ext cx="6066302" cy="2772527"/>
            </a:xfrm>
            <a:prstGeom prst="rect">
              <a:avLst/>
            </a:prstGeom>
            <a:noFill/>
          </p:spPr>
          <p:txBody>
            <a:bodyPr wrap="square">
              <a:spAutoFit/>
            </a:bodyPr>
            <a:lstStyle/>
            <a:p>
              <a:pPr algn="ctr"/>
              <a:r>
                <a:rPr lang="en-US" sz="3200" b="1" dirty="0">
                  <a:latin typeface="SVN-Bear" panose="02040603050506020204" pitchFamily="18" charset="0"/>
                  <a:cs typeface="Times New Roman" panose="02020603050405020304" pitchFamily="18" charset="0"/>
                </a:rPr>
                <a:t>H</a:t>
              </a:r>
              <a:r>
                <a:rPr lang="vi-VN" sz="3200" b="1" dirty="0">
                  <a:latin typeface="SVN-Bear" panose="02040603050506020204" pitchFamily="18" charset="0"/>
                  <a:cs typeface="Times New Roman" panose="02020603050405020304" pitchFamily="18" charset="0"/>
                </a:rPr>
                <a:t>ãy chỉ ra đặc điểm của thể thơ lục bát qua bài ca dao này?</a:t>
              </a:r>
            </a:p>
            <a:p>
              <a:pPr algn="ctr"/>
              <a:r>
                <a:rPr lang="vi-VN" sz="3200" b="1" dirty="0">
                  <a:latin typeface="SVN-Bear" panose="02040603050506020204" pitchFamily="18" charset="0"/>
                  <a:cs typeface="Times New Roman" panose="02020603050405020304" pitchFamily="18" charset="0"/>
                </a:rPr>
                <a:t>Và điền vào bảng sau:</a:t>
              </a:r>
            </a:p>
          </p:txBody>
        </p:sp>
        <p:sp>
          <p:nvSpPr>
            <p:cNvPr id="14" name="Cloud 13">
              <a:extLst>
                <a:ext uri="{FF2B5EF4-FFF2-40B4-BE49-F238E27FC236}">
                  <a16:creationId xmlns:a16="http://schemas.microsoft.com/office/drawing/2014/main" id="{013402CA-C066-4CB5-955E-A5948AF868D3}"/>
                </a:ext>
              </a:extLst>
            </p:cNvPr>
            <p:cNvSpPr/>
            <p:nvPr/>
          </p:nvSpPr>
          <p:spPr>
            <a:xfrm flipV="1">
              <a:off x="5837663" y="10433662"/>
              <a:ext cx="4858547" cy="9750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8" name="Table 17">
            <a:extLst>
              <a:ext uri="{FF2B5EF4-FFF2-40B4-BE49-F238E27FC236}">
                <a16:creationId xmlns:a16="http://schemas.microsoft.com/office/drawing/2014/main" id="{028B1E23-F971-47BC-9401-3FFBB9127F46}"/>
              </a:ext>
            </a:extLst>
          </p:cNvPr>
          <p:cNvGraphicFramePr>
            <a:graphicFrameLocks noGrp="1"/>
          </p:cNvGraphicFramePr>
          <p:nvPr>
            <p:extLst>
              <p:ext uri="{D42A27DB-BD31-4B8C-83A1-F6EECF244321}">
                <p14:modId xmlns:p14="http://schemas.microsoft.com/office/powerpoint/2010/main" val="914873589"/>
              </p:ext>
            </p:extLst>
          </p:nvPr>
        </p:nvGraphicFramePr>
        <p:xfrm>
          <a:off x="471055" y="2917649"/>
          <a:ext cx="11145462" cy="3654504"/>
        </p:xfrm>
        <a:graphic>
          <a:graphicData uri="http://schemas.openxmlformats.org/drawingml/2006/table">
            <a:tbl>
              <a:tblPr>
                <a:tableStyleId>{BC89EF96-8CEA-46FF-86C4-4CE0E7609802}</a:tableStyleId>
              </a:tblPr>
              <a:tblGrid>
                <a:gridCol w="5791200">
                  <a:extLst>
                    <a:ext uri="{9D8B030D-6E8A-4147-A177-3AD203B41FA5}">
                      <a16:colId xmlns:a16="http://schemas.microsoft.com/office/drawing/2014/main" val="20000"/>
                    </a:ext>
                  </a:extLst>
                </a:gridCol>
                <a:gridCol w="5354262">
                  <a:extLst>
                    <a:ext uri="{9D8B030D-6E8A-4147-A177-3AD203B41FA5}">
                      <a16:colId xmlns:a16="http://schemas.microsoft.com/office/drawing/2014/main" val="20001"/>
                    </a:ext>
                  </a:extLst>
                </a:gridCol>
              </a:tblGrid>
              <a:tr h="753606">
                <a:tc>
                  <a:txBody>
                    <a:bodyPr/>
                    <a:lstStyle/>
                    <a:p>
                      <a:pPr marL="0" marR="0" algn="ctr">
                        <a:lnSpc>
                          <a:spcPct val="150000"/>
                        </a:lnSpc>
                        <a:spcBef>
                          <a:spcPts val="0"/>
                        </a:spcBef>
                        <a:spcAft>
                          <a:spcPts val="1000"/>
                        </a:spcAft>
                      </a:pPr>
                      <a:r>
                        <a:rPr lang="en-US" sz="2800" b="0" dirty="0" err="1">
                          <a:solidFill>
                            <a:schemeClr val="bg1"/>
                          </a:solidFill>
                          <a:effectLst/>
                          <a:latin typeface="SVN-Bear" panose="02040603050506020204" pitchFamily="18" charset="0"/>
                        </a:rPr>
                        <a:t>Đặc</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điểm</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của</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thể</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thơ</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lục</a:t>
                      </a:r>
                      <a:r>
                        <a:rPr lang="en-US" sz="2800" b="0" dirty="0">
                          <a:solidFill>
                            <a:schemeClr val="bg1"/>
                          </a:solidFill>
                          <a:effectLst/>
                          <a:latin typeface="SVN-Bear" panose="02040603050506020204" pitchFamily="18" charset="0"/>
                        </a:rPr>
                        <a:t> </a:t>
                      </a:r>
                      <a:r>
                        <a:rPr lang="en-US" sz="2800" b="0" dirty="0" err="1">
                          <a:solidFill>
                            <a:schemeClr val="bg1"/>
                          </a:solidFill>
                          <a:effectLst/>
                          <a:latin typeface="SVN-Bear" panose="02040603050506020204" pitchFamily="18" charset="0"/>
                        </a:rPr>
                        <a:t>bát</a:t>
                      </a:r>
                      <a:endParaRPr lang="en-US" sz="2800" b="0" dirty="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tc>
                  <a:txBody>
                    <a:bodyPr/>
                    <a:lstStyle/>
                    <a:p>
                      <a:pPr marL="0" marR="0" algn="ctr">
                        <a:lnSpc>
                          <a:spcPct val="150000"/>
                        </a:lnSpc>
                        <a:spcBef>
                          <a:spcPts val="0"/>
                        </a:spcBef>
                        <a:spcAft>
                          <a:spcPts val="1000"/>
                        </a:spcAft>
                      </a:pPr>
                      <a:r>
                        <a:rPr lang="en-US" sz="2800" b="0">
                          <a:solidFill>
                            <a:schemeClr val="bg1"/>
                          </a:solidFill>
                          <a:effectLst/>
                          <a:latin typeface="SVN-Bear" panose="02040603050506020204" pitchFamily="18" charset="0"/>
                        </a:rPr>
                        <a:t>Thể hiện trong bài ca dao </a:t>
                      </a:r>
                      <a:endParaRPr lang="en-US" sz="2800" b="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0"/>
                  </a:ext>
                </a:extLst>
              </a:tr>
              <a:tr h="467405">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Số</a:t>
                      </a:r>
                      <a:r>
                        <a:rPr lang="en-US" sz="2800" dirty="0">
                          <a:effectLst/>
                          <a:latin typeface="SVN-Bear" panose="02040603050506020204" pitchFamily="18" charset="0"/>
                        </a:rPr>
                        <a:t> </a:t>
                      </a:r>
                      <a:r>
                        <a:rPr lang="en-US" sz="2800" dirty="0" err="1">
                          <a:effectLst/>
                          <a:latin typeface="SVN-Bear" panose="02040603050506020204" pitchFamily="18" charset="0"/>
                        </a:rPr>
                        <a:t>dòng</a:t>
                      </a:r>
                      <a:r>
                        <a:rPr lang="en-US" sz="2800" dirty="0">
                          <a:effectLst/>
                          <a:latin typeface="SVN-Bear" panose="02040603050506020204" pitchFamily="18" charset="0"/>
                        </a:rPr>
                        <a:t> </a:t>
                      </a:r>
                      <a:r>
                        <a:rPr lang="en-US" sz="2800" dirty="0" err="1">
                          <a:effectLst/>
                          <a:latin typeface="SVN-Bear" panose="02040603050506020204" pitchFamily="18" charset="0"/>
                        </a:rPr>
                        <a:t>thơ</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1000"/>
                        </a:spcAft>
                        <a:buFont typeface="Calibri"/>
                        <a:buChar char="-"/>
                      </a:pPr>
                      <a:endParaRPr lang="en-US" sz="280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1"/>
                  </a:ext>
                </a:extLst>
              </a:tr>
              <a:tr h="753606">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Số</a:t>
                      </a:r>
                      <a:r>
                        <a:rPr lang="en-US" sz="2800" dirty="0">
                          <a:effectLst/>
                          <a:latin typeface="SVN-Bear" panose="02040603050506020204" pitchFamily="18" charset="0"/>
                        </a:rPr>
                        <a:t> </a:t>
                      </a:r>
                      <a:r>
                        <a:rPr lang="en-US" sz="2800" dirty="0" err="1">
                          <a:effectLst/>
                          <a:latin typeface="SVN-Bear" panose="02040603050506020204" pitchFamily="18" charset="0"/>
                        </a:rPr>
                        <a:t>tiếng</a:t>
                      </a:r>
                      <a:r>
                        <a:rPr lang="en-US" sz="2800" dirty="0">
                          <a:effectLst/>
                          <a:latin typeface="SVN-Bear" panose="02040603050506020204" pitchFamily="18" charset="0"/>
                        </a:rPr>
                        <a:t> </a:t>
                      </a:r>
                      <a:r>
                        <a:rPr lang="en-US" sz="2800" dirty="0" err="1">
                          <a:effectLst/>
                          <a:latin typeface="SVN-Bear" panose="02040603050506020204" pitchFamily="18" charset="0"/>
                        </a:rPr>
                        <a:t>trong</a:t>
                      </a:r>
                      <a:r>
                        <a:rPr lang="en-US" sz="2800" dirty="0">
                          <a:effectLst/>
                          <a:latin typeface="SVN-Bear" panose="02040603050506020204" pitchFamily="18" charset="0"/>
                        </a:rPr>
                        <a:t> </a:t>
                      </a:r>
                      <a:r>
                        <a:rPr lang="en-US" sz="2800" dirty="0" err="1">
                          <a:effectLst/>
                          <a:latin typeface="SVN-Bear" panose="02040603050506020204" pitchFamily="18" charset="0"/>
                        </a:rPr>
                        <a:t>từng</a:t>
                      </a:r>
                      <a:r>
                        <a:rPr lang="en-US" sz="2800" dirty="0">
                          <a:effectLst/>
                          <a:latin typeface="SVN-Bear" panose="02040603050506020204" pitchFamily="18" charset="0"/>
                        </a:rPr>
                        <a:t> </a:t>
                      </a:r>
                      <a:r>
                        <a:rPr lang="en-US" sz="2800" dirty="0" err="1">
                          <a:effectLst/>
                          <a:latin typeface="SVN-Bear" panose="02040603050506020204" pitchFamily="18" charset="0"/>
                        </a:rPr>
                        <a:t>dòng</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0"/>
                        </a:spcAft>
                        <a:buFont typeface="Calibri"/>
                        <a:buChar char="-"/>
                      </a:pPr>
                      <a:endParaRPr lang="en-US" sz="280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2"/>
                  </a:ext>
                </a:extLst>
              </a:tr>
              <a:tr h="753606">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Cách</a:t>
                      </a:r>
                      <a:r>
                        <a:rPr lang="en-US" sz="2800" dirty="0">
                          <a:effectLst/>
                          <a:latin typeface="SVN-Bear" panose="02040603050506020204" pitchFamily="18" charset="0"/>
                        </a:rPr>
                        <a:t> </a:t>
                      </a:r>
                      <a:r>
                        <a:rPr lang="en-US" sz="2800" dirty="0" err="1">
                          <a:effectLst/>
                          <a:latin typeface="SVN-Bear" panose="02040603050506020204" pitchFamily="18" charset="0"/>
                        </a:rPr>
                        <a:t>gieo</a:t>
                      </a:r>
                      <a:r>
                        <a:rPr lang="en-US" sz="2800" dirty="0">
                          <a:effectLst/>
                          <a:latin typeface="SVN-Bear" panose="02040603050506020204" pitchFamily="18" charset="0"/>
                        </a:rPr>
                        <a:t> </a:t>
                      </a:r>
                      <a:r>
                        <a:rPr lang="en-US" sz="2800" dirty="0" err="1">
                          <a:effectLst/>
                          <a:latin typeface="SVN-Bear" panose="02040603050506020204" pitchFamily="18" charset="0"/>
                        </a:rPr>
                        <a:t>vần</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0"/>
                        </a:spcAft>
                        <a:buFont typeface="Calibri"/>
                        <a:buChar char="-"/>
                      </a:pPr>
                      <a:endParaRPr lang="en-US" sz="280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3"/>
                  </a:ext>
                </a:extLst>
              </a:tr>
              <a:tr h="753606">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Nhịp</a:t>
                      </a:r>
                      <a:r>
                        <a:rPr lang="en-US" sz="2800" dirty="0">
                          <a:effectLst/>
                          <a:latin typeface="SVN-Bear" panose="02040603050506020204" pitchFamily="18" charset="0"/>
                        </a:rPr>
                        <a:t> </a:t>
                      </a:r>
                      <a:r>
                        <a:rPr lang="en-US" sz="2800" dirty="0" err="1">
                          <a:effectLst/>
                          <a:latin typeface="SVN-Bear" panose="02040603050506020204" pitchFamily="18" charset="0"/>
                        </a:rPr>
                        <a:t>thơ</a:t>
                      </a:r>
                      <a:endParaRPr lang="en-US" sz="2800" dirty="0">
                        <a:effectLst/>
                        <a:latin typeface="SVN-Bear" panose="02040603050506020204" pitchFamily="18" charset="0"/>
                        <a:ea typeface="Calibri"/>
                        <a:cs typeface="Times New Roman"/>
                      </a:endParaRPr>
                    </a:p>
                  </a:txBody>
                  <a:tcPr marL="68580" marR="68580" marT="0" marB="0"/>
                </a:tc>
                <a:tc>
                  <a:txBody>
                    <a:bodyPr/>
                    <a:lstStyle/>
                    <a:p>
                      <a:pPr marL="342900" marR="0" lvl="0" indent="-342900" algn="just">
                        <a:lnSpc>
                          <a:spcPct val="150000"/>
                        </a:lnSpc>
                        <a:spcBef>
                          <a:spcPts val="0"/>
                        </a:spcBef>
                        <a:spcAft>
                          <a:spcPts val="0"/>
                        </a:spcAft>
                        <a:buFont typeface="Calibri"/>
                        <a:buChar char="-"/>
                      </a:pPr>
                      <a:endParaRPr lang="en-US" sz="2800" dirty="0">
                        <a:effectLst/>
                        <a:latin typeface="SVN-Bear" panose="02040603050506020204" pitchFamily="18" charset="0"/>
                        <a:ea typeface="Calibri"/>
                        <a:cs typeface="Times New Roman"/>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19" name="Table 18">
            <a:extLst>
              <a:ext uri="{FF2B5EF4-FFF2-40B4-BE49-F238E27FC236}">
                <a16:creationId xmlns:a16="http://schemas.microsoft.com/office/drawing/2014/main" id="{F1B21E89-636C-495E-8251-7458253DE44F}"/>
              </a:ext>
            </a:extLst>
          </p:cNvPr>
          <p:cNvGraphicFramePr>
            <a:graphicFrameLocks noGrp="1"/>
          </p:cNvGraphicFramePr>
          <p:nvPr>
            <p:extLst>
              <p:ext uri="{D42A27DB-BD31-4B8C-83A1-F6EECF244321}">
                <p14:modId xmlns:p14="http://schemas.microsoft.com/office/powerpoint/2010/main" val="2349288702"/>
              </p:ext>
            </p:extLst>
          </p:nvPr>
        </p:nvGraphicFramePr>
        <p:xfrm>
          <a:off x="471055" y="2677175"/>
          <a:ext cx="11540835" cy="4153141"/>
        </p:xfrm>
        <a:graphic>
          <a:graphicData uri="http://schemas.openxmlformats.org/drawingml/2006/table">
            <a:tbl>
              <a:tblPr>
                <a:tableStyleId>{BC89EF96-8CEA-46FF-86C4-4CE0E7609802}</a:tableStyleId>
              </a:tblPr>
              <a:tblGrid>
                <a:gridCol w="4992571">
                  <a:extLst>
                    <a:ext uri="{9D8B030D-6E8A-4147-A177-3AD203B41FA5}">
                      <a16:colId xmlns:a16="http://schemas.microsoft.com/office/drawing/2014/main" val="20000"/>
                    </a:ext>
                  </a:extLst>
                </a:gridCol>
                <a:gridCol w="6548264">
                  <a:extLst>
                    <a:ext uri="{9D8B030D-6E8A-4147-A177-3AD203B41FA5}">
                      <a16:colId xmlns:a16="http://schemas.microsoft.com/office/drawing/2014/main" val="20001"/>
                    </a:ext>
                  </a:extLst>
                </a:gridCol>
              </a:tblGrid>
              <a:tr h="592498">
                <a:tc>
                  <a:txBody>
                    <a:bodyPr/>
                    <a:lstStyle/>
                    <a:p>
                      <a:pPr marL="0" marR="0" algn="ctr">
                        <a:lnSpc>
                          <a:spcPct val="150000"/>
                        </a:lnSpc>
                        <a:spcBef>
                          <a:spcPts val="0"/>
                        </a:spcBef>
                        <a:spcAft>
                          <a:spcPts val="1000"/>
                        </a:spcAft>
                      </a:pPr>
                      <a:r>
                        <a:rPr lang="en-US" sz="2800" b="1" dirty="0" err="1">
                          <a:solidFill>
                            <a:schemeClr val="bg1"/>
                          </a:solidFill>
                          <a:effectLst/>
                          <a:latin typeface="SVN-Bear" panose="02040603050506020204" pitchFamily="18" charset="0"/>
                        </a:rPr>
                        <a:t>Đặc</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điểm</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của</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thể</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thơ</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lục</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bát</a:t>
                      </a:r>
                      <a:endParaRPr lang="en-US" sz="2800" b="1" dirty="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tc>
                  <a:txBody>
                    <a:bodyPr/>
                    <a:lstStyle/>
                    <a:p>
                      <a:pPr marL="0" marR="0" algn="ctr">
                        <a:lnSpc>
                          <a:spcPct val="150000"/>
                        </a:lnSpc>
                        <a:spcBef>
                          <a:spcPts val="0"/>
                        </a:spcBef>
                        <a:spcAft>
                          <a:spcPts val="1000"/>
                        </a:spcAft>
                      </a:pPr>
                      <a:r>
                        <a:rPr lang="en-US" sz="2800" b="1" dirty="0" err="1">
                          <a:solidFill>
                            <a:schemeClr val="bg1"/>
                          </a:solidFill>
                          <a:effectLst/>
                          <a:latin typeface="SVN-Bear" panose="02040603050506020204" pitchFamily="18" charset="0"/>
                        </a:rPr>
                        <a:t>Thể</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hiện</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trong</a:t>
                      </a:r>
                      <a:r>
                        <a:rPr lang="en-US" sz="2800" b="1" dirty="0">
                          <a:solidFill>
                            <a:schemeClr val="bg1"/>
                          </a:solidFill>
                          <a:effectLst/>
                          <a:latin typeface="SVN-Bear" panose="02040603050506020204" pitchFamily="18" charset="0"/>
                        </a:rPr>
                        <a:t> </a:t>
                      </a:r>
                      <a:r>
                        <a:rPr lang="en-US" sz="2800" b="1" dirty="0" err="1">
                          <a:solidFill>
                            <a:schemeClr val="bg1"/>
                          </a:solidFill>
                          <a:effectLst/>
                          <a:latin typeface="SVN-Bear" panose="02040603050506020204" pitchFamily="18" charset="0"/>
                        </a:rPr>
                        <a:t>bài</a:t>
                      </a:r>
                      <a:r>
                        <a:rPr lang="en-US" sz="2800" b="1" dirty="0">
                          <a:solidFill>
                            <a:schemeClr val="bg1"/>
                          </a:solidFill>
                          <a:effectLst/>
                          <a:latin typeface="SVN-Bear" panose="02040603050506020204" pitchFamily="18" charset="0"/>
                        </a:rPr>
                        <a:t> ca </a:t>
                      </a:r>
                      <a:r>
                        <a:rPr lang="en-US" sz="2800" b="1" dirty="0" err="1">
                          <a:solidFill>
                            <a:schemeClr val="bg1"/>
                          </a:solidFill>
                          <a:effectLst/>
                          <a:latin typeface="SVN-Bear" panose="02040603050506020204" pitchFamily="18" charset="0"/>
                        </a:rPr>
                        <a:t>dao</a:t>
                      </a:r>
                      <a:r>
                        <a:rPr lang="en-US" sz="2800" b="1" dirty="0">
                          <a:solidFill>
                            <a:schemeClr val="bg1"/>
                          </a:solidFill>
                          <a:effectLst/>
                          <a:latin typeface="SVN-Bear" panose="02040603050506020204" pitchFamily="18" charset="0"/>
                        </a:rPr>
                        <a:t> </a:t>
                      </a:r>
                      <a:endParaRPr lang="en-US" sz="2800" b="1" dirty="0">
                        <a:solidFill>
                          <a:schemeClr val="bg1"/>
                        </a:solidFill>
                        <a:effectLst/>
                        <a:latin typeface="SVN-Bear" panose="02040603050506020204" pitchFamily="18" charset="0"/>
                        <a:ea typeface="Calibri"/>
                        <a:cs typeface="Times New Roman"/>
                      </a:endParaRPr>
                    </a:p>
                  </a:txBody>
                  <a:tcPr marL="68580" marR="68580" marT="0" marB="0">
                    <a:solidFill>
                      <a:schemeClr val="accent4">
                        <a:lumMod val="40000"/>
                        <a:lumOff val="60000"/>
                      </a:schemeClr>
                    </a:solidFill>
                  </a:tcPr>
                </a:tc>
                <a:extLst>
                  <a:ext uri="{0D108BD9-81ED-4DB2-BD59-A6C34878D82A}">
                    <a16:rowId xmlns:a16="http://schemas.microsoft.com/office/drawing/2014/main" val="10000"/>
                  </a:ext>
                </a:extLst>
              </a:tr>
              <a:tr h="474186">
                <a:tc>
                  <a:txBody>
                    <a:bodyPr/>
                    <a:lstStyle/>
                    <a:p>
                      <a:pPr marL="0" marR="0" algn="just">
                        <a:lnSpc>
                          <a:spcPct val="150000"/>
                        </a:lnSpc>
                        <a:spcBef>
                          <a:spcPts val="0"/>
                        </a:spcBef>
                        <a:spcAft>
                          <a:spcPts val="1000"/>
                        </a:spcAft>
                      </a:pPr>
                      <a:r>
                        <a:rPr lang="en-US" sz="2800">
                          <a:effectLst/>
                          <a:latin typeface="SVN-Bear" panose="02040603050506020204" pitchFamily="18" charset="0"/>
                        </a:rPr>
                        <a:t>Số dòng thơ</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1000"/>
                        </a:spcAft>
                        <a:buFont typeface="Calibri"/>
                        <a:buChar char="-"/>
                      </a:pPr>
                      <a:r>
                        <a:rPr lang="en-US" sz="2800">
                          <a:effectLst/>
                          <a:latin typeface="SVN-Bear" panose="02040603050506020204" pitchFamily="18" charset="0"/>
                        </a:rPr>
                        <a:t>4 dòng thơ: 2 cặp thơ lục bát</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1"/>
                  </a:ext>
                </a:extLst>
              </a:tr>
              <a:tr h="644449">
                <a:tc>
                  <a:txBody>
                    <a:bodyPr/>
                    <a:lstStyle/>
                    <a:p>
                      <a:pPr marL="0" marR="0" algn="just">
                        <a:lnSpc>
                          <a:spcPct val="150000"/>
                        </a:lnSpc>
                        <a:spcBef>
                          <a:spcPts val="0"/>
                        </a:spcBef>
                        <a:spcAft>
                          <a:spcPts val="1000"/>
                        </a:spcAft>
                      </a:pPr>
                      <a:r>
                        <a:rPr lang="en-US" sz="2800" dirty="0" err="1">
                          <a:effectLst/>
                          <a:latin typeface="SVN-Bear" panose="02040603050506020204" pitchFamily="18" charset="0"/>
                        </a:rPr>
                        <a:t>Số</a:t>
                      </a:r>
                      <a:r>
                        <a:rPr lang="en-US" sz="2800" dirty="0">
                          <a:effectLst/>
                          <a:latin typeface="SVN-Bear" panose="02040603050506020204" pitchFamily="18" charset="0"/>
                        </a:rPr>
                        <a:t> </a:t>
                      </a:r>
                      <a:r>
                        <a:rPr lang="en-US" sz="2800" dirty="0" err="1">
                          <a:effectLst/>
                          <a:latin typeface="SVN-Bear" panose="02040603050506020204" pitchFamily="18" charset="0"/>
                        </a:rPr>
                        <a:t>tiếng</a:t>
                      </a:r>
                      <a:r>
                        <a:rPr lang="en-US" sz="2800" dirty="0">
                          <a:effectLst/>
                          <a:latin typeface="SVN-Bear" panose="02040603050506020204" pitchFamily="18" charset="0"/>
                        </a:rPr>
                        <a:t> </a:t>
                      </a:r>
                      <a:r>
                        <a:rPr lang="en-US" sz="2800" dirty="0" err="1">
                          <a:effectLst/>
                          <a:latin typeface="SVN-Bear" panose="02040603050506020204" pitchFamily="18" charset="0"/>
                        </a:rPr>
                        <a:t>trong</a:t>
                      </a:r>
                      <a:r>
                        <a:rPr lang="en-US" sz="2800" dirty="0">
                          <a:effectLst/>
                          <a:latin typeface="SVN-Bear" panose="02040603050506020204" pitchFamily="18" charset="0"/>
                        </a:rPr>
                        <a:t> </a:t>
                      </a:r>
                      <a:r>
                        <a:rPr lang="en-US" sz="2800" dirty="0" err="1">
                          <a:effectLst/>
                          <a:latin typeface="SVN-Bear" panose="02040603050506020204" pitchFamily="18" charset="0"/>
                        </a:rPr>
                        <a:t>từng</a:t>
                      </a:r>
                      <a:r>
                        <a:rPr lang="en-US" sz="2800" dirty="0">
                          <a:effectLst/>
                          <a:latin typeface="SVN-Bear" panose="02040603050506020204" pitchFamily="18" charset="0"/>
                        </a:rPr>
                        <a:t> </a:t>
                      </a:r>
                      <a:r>
                        <a:rPr lang="en-US" sz="2800" dirty="0" err="1">
                          <a:effectLst/>
                          <a:latin typeface="SVN-Bear" panose="02040603050506020204" pitchFamily="18" charset="0"/>
                        </a:rPr>
                        <a:t>dòng</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0"/>
                        </a:spcAft>
                        <a:buFont typeface="Calibri"/>
                        <a:buChar char="-"/>
                      </a:pPr>
                      <a:r>
                        <a:rPr lang="en-US" sz="2800" dirty="0" err="1">
                          <a:effectLst/>
                          <a:latin typeface="SVN-Bear" panose="02040603050506020204" pitchFamily="18" charset="0"/>
                        </a:rPr>
                        <a:t>Dòng</a:t>
                      </a:r>
                      <a:r>
                        <a:rPr lang="en-US" sz="2800" dirty="0">
                          <a:effectLst/>
                          <a:latin typeface="SVN-Bear" panose="02040603050506020204" pitchFamily="18" charset="0"/>
                        </a:rPr>
                        <a:t> </a:t>
                      </a:r>
                      <a:r>
                        <a:rPr lang="en-US" sz="2800" dirty="0" err="1">
                          <a:effectLst/>
                          <a:latin typeface="SVN-Bear" panose="02040603050506020204" pitchFamily="18" charset="0"/>
                        </a:rPr>
                        <a:t>lục</a:t>
                      </a:r>
                      <a:r>
                        <a:rPr lang="en-US" sz="2800" dirty="0">
                          <a:effectLst/>
                          <a:latin typeface="SVN-Bear" panose="02040603050506020204" pitchFamily="18" charset="0"/>
                        </a:rPr>
                        <a:t>: 6 </a:t>
                      </a:r>
                      <a:r>
                        <a:rPr lang="en-US" sz="2800" dirty="0" err="1" smtClean="0">
                          <a:effectLst/>
                          <a:latin typeface="SVN-Bear" panose="02040603050506020204" pitchFamily="18" charset="0"/>
                        </a:rPr>
                        <a:t>tiếng</a:t>
                      </a:r>
                      <a:r>
                        <a:rPr lang="en-US" sz="2800" dirty="0" smtClean="0">
                          <a:effectLst/>
                          <a:latin typeface="SVN-Bear" panose="02040603050506020204" pitchFamily="18" charset="0"/>
                        </a:rPr>
                        <a:t>,</a:t>
                      </a:r>
                      <a:r>
                        <a:rPr lang="en-US" sz="2800" baseline="0" dirty="0" smtClean="0">
                          <a:effectLst/>
                          <a:latin typeface="SVN-Bear" panose="02040603050506020204" pitchFamily="18" charset="0"/>
                        </a:rPr>
                        <a:t> </a:t>
                      </a:r>
                      <a:r>
                        <a:rPr lang="en-US" sz="2800" dirty="0" err="1" smtClean="0">
                          <a:effectLst/>
                          <a:latin typeface="SVN-Bear" panose="02040603050506020204" pitchFamily="18" charset="0"/>
                        </a:rPr>
                        <a:t>Dòng</a:t>
                      </a:r>
                      <a:r>
                        <a:rPr lang="en-US" sz="2800" dirty="0" smtClean="0">
                          <a:effectLst/>
                          <a:latin typeface="SVN-Bear" panose="02040603050506020204" pitchFamily="18" charset="0"/>
                        </a:rPr>
                        <a:t> </a:t>
                      </a:r>
                      <a:r>
                        <a:rPr lang="en-US" sz="2800" dirty="0" err="1">
                          <a:effectLst/>
                          <a:latin typeface="SVN-Bear" panose="02040603050506020204" pitchFamily="18" charset="0"/>
                        </a:rPr>
                        <a:t>bát</a:t>
                      </a:r>
                      <a:r>
                        <a:rPr lang="en-US" sz="2800" dirty="0">
                          <a:effectLst/>
                          <a:latin typeface="SVN-Bear" panose="02040603050506020204" pitchFamily="18" charset="0"/>
                        </a:rPr>
                        <a:t>: 8 </a:t>
                      </a:r>
                      <a:r>
                        <a:rPr lang="en-US" sz="2800" dirty="0" err="1">
                          <a:effectLst/>
                          <a:latin typeface="SVN-Bear" panose="02040603050506020204" pitchFamily="18" charset="0"/>
                        </a:rPr>
                        <a:t>tiếng</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2"/>
                  </a:ext>
                </a:extLst>
              </a:tr>
              <a:tr h="948372">
                <a:tc>
                  <a:txBody>
                    <a:bodyPr/>
                    <a:lstStyle/>
                    <a:p>
                      <a:pPr marL="0" marR="0" algn="just">
                        <a:lnSpc>
                          <a:spcPct val="150000"/>
                        </a:lnSpc>
                        <a:spcBef>
                          <a:spcPts val="0"/>
                        </a:spcBef>
                        <a:spcAft>
                          <a:spcPts val="1000"/>
                        </a:spcAft>
                      </a:pPr>
                      <a:r>
                        <a:rPr lang="en-US" sz="2800">
                          <a:effectLst/>
                          <a:latin typeface="SVN-Bear" panose="02040603050506020204" pitchFamily="18" charset="0"/>
                        </a:rPr>
                        <a:t>Cách gieo vần</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0"/>
                        </a:spcAft>
                        <a:buFont typeface="Calibri"/>
                        <a:buChar char="-"/>
                      </a:pPr>
                      <a:r>
                        <a:rPr lang="en-US" sz="2800" dirty="0" err="1">
                          <a:effectLst/>
                          <a:latin typeface="SVN-Bear" panose="02040603050506020204" pitchFamily="18" charset="0"/>
                        </a:rPr>
                        <a:t>Vần</a:t>
                      </a:r>
                      <a:r>
                        <a:rPr lang="en-US" sz="2800" dirty="0">
                          <a:effectLst/>
                          <a:latin typeface="SVN-Bear" panose="02040603050506020204" pitchFamily="18" charset="0"/>
                        </a:rPr>
                        <a:t> (B): </a:t>
                      </a:r>
                      <a:r>
                        <a:rPr lang="en-US" sz="2800" dirty="0" err="1">
                          <a:effectLst/>
                          <a:latin typeface="SVN-Bear" panose="02040603050506020204" pitchFamily="18" charset="0"/>
                        </a:rPr>
                        <a:t>Phu-cù</a:t>
                      </a:r>
                      <a:r>
                        <a:rPr lang="en-US" sz="2800" dirty="0">
                          <a:effectLst/>
                          <a:latin typeface="SVN-Bear" panose="02040603050506020204" pitchFamily="18" charset="0"/>
                        </a:rPr>
                        <a:t>;</a:t>
                      </a:r>
                    </a:p>
                    <a:p>
                      <a:pPr marL="342900" marR="0" lvl="0" indent="-342900" algn="just">
                        <a:lnSpc>
                          <a:spcPct val="150000"/>
                        </a:lnSpc>
                        <a:spcBef>
                          <a:spcPts val="0"/>
                        </a:spcBef>
                        <a:spcAft>
                          <a:spcPts val="1000"/>
                        </a:spcAft>
                        <a:buFont typeface="Calibri"/>
                        <a:buChar char="-"/>
                      </a:pPr>
                      <a:r>
                        <a:rPr lang="en-US" sz="2800" dirty="0" err="1">
                          <a:effectLst/>
                          <a:latin typeface="SVN-Bear" panose="02040603050506020204" pitchFamily="18" charset="0"/>
                        </a:rPr>
                        <a:t>Vần</a:t>
                      </a:r>
                      <a:r>
                        <a:rPr lang="en-US" sz="2800" dirty="0">
                          <a:effectLst/>
                          <a:latin typeface="SVN-Bear" panose="02040603050506020204" pitchFamily="18" charset="0"/>
                        </a:rPr>
                        <a:t> (B): </a:t>
                      </a:r>
                      <a:r>
                        <a:rPr lang="en-US" sz="2800" dirty="0" err="1">
                          <a:effectLst/>
                          <a:latin typeface="SVN-Bear" panose="02040603050506020204" pitchFamily="18" charset="0"/>
                        </a:rPr>
                        <a:t>xanh</a:t>
                      </a:r>
                      <a:r>
                        <a:rPr lang="en-US" sz="2800" dirty="0">
                          <a:effectLst/>
                          <a:latin typeface="SVN-Bear" panose="02040603050506020204" pitchFamily="18" charset="0"/>
                        </a:rPr>
                        <a:t>- </a:t>
                      </a:r>
                      <a:r>
                        <a:rPr lang="en-US" sz="2800" dirty="0" err="1">
                          <a:effectLst/>
                          <a:latin typeface="SVN-Bear" panose="02040603050506020204" pitchFamily="18" charset="0"/>
                        </a:rPr>
                        <a:t>anh</a:t>
                      </a:r>
                      <a:r>
                        <a:rPr lang="en-US" sz="2800" dirty="0">
                          <a:effectLst/>
                          <a:latin typeface="SVN-Bear" panose="02040603050506020204" pitchFamily="18" charset="0"/>
                        </a:rPr>
                        <a:t>- </a:t>
                      </a:r>
                      <a:r>
                        <a:rPr lang="en-US" sz="2800" dirty="0" err="1">
                          <a:effectLst/>
                          <a:latin typeface="SVN-Bear" panose="02040603050506020204" pitchFamily="18" charset="0"/>
                        </a:rPr>
                        <a:t>canh</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3"/>
                  </a:ext>
                </a:extLst>
              </a:tr>
              <a:tr h="948372">
                <a:tc>
                  <a:txBody>
                    <a:bodyPr/>
                    <a:lstStyle/>
                    <a:p>
                      <a:pPr marL="0" marR="0" algn="just">
                        <a:lnSpc>
                          <a:spcPct val="150000"/>
                        </a:lnSpc>
                        <a:spcBef>
                          <a:spcPts val="0"/>
                        </a:spcBef>
                        <a:spcAft>
                          <a:spcPts val="1000"/>
                        </a:spcAft>
                      </a:pPr>
                      <a:r>
                        <a:rPr lang="en-US" sz="2800">
                          <a:effectLst/>
                          <a:latin typeface="SVN-Bear" panose="02040603050506020204" pitchFamily="18" charset="0"/>
                        </a:rPr>
                        <a:t>Nhịp thơ</a:t>
                      </a:r>
                      <a:endParaRPr lang="en-US" sz="280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tc>
                  <a:txBody>
                    <a:bodyPr/>
                    <a:lstStyle/>
                    <a:p>
                      <a:pPr marL="342900" marR="0" lvl="0" indent="-342900" algn="just">
                        <a:lnSpc>
                          <a:spcPct val="150000"/>
                        </a:lnSpc>
                        <a:spcBef>
                          <a:spcPts val="0"/>
                        </a:spcBef>
                        <a:spcAft>
                          <a:spcPts val="0"/>
                        </a:spcAft>
                        <a:buFont typeface="Calibri"/>
                        <a:buChar char="-"/>
                      </a:pPr>
                      <a:r>
                        <a:rPr lang="en-US" sz="2800" dirty="0">
                          <a:effectLst/>
                          <a:latin typeface="SVN-Bear" panose="02040603050506020204" pitchFamily="18" charset="0"/>
                        </a:rPr>
                        <a:t>2/4; 4/4; 4/2; </a:t>
                      </a:r>
                      <a:r>
                        <a:rPr lang="en-US" sz="2800" dirty="0" smtClean="0">
                          <a:effectLst/>
                          <a:latin typeface="SVN-Bear" panose="02040603050506020204" pitchFamily="18" charset="0"/>
                        </a:rPr>
                        <a:t>4/4</a:t>
                      </a:r>
                      <a:r>
                        <a:rPr lang="en-US" sz="2800" baseline="0" dirty="0" smtClean="0">
                          <a:effectLst/>
                          <a:latin typeface="SVN-Bear" panose="02040603050506020204" pitchFamily="18" charset="0"/>
                        </a:rPr>
                        <a:t>   -&gt; </a:t>
                      </a:r>
                      <a:r>
                        <a:rPr lang="en-US" sz="2800" dirty="0" err="1" smtClean="0">
                          <a:effectLst/>
                          <a:latin typeface="SVN-Bear" panose="02040603050506020204" pitchFamily="18" charset="0"/>
                        </a:rPr>
                        <a:t>Nhịp</a:t>
                      </a:r>
                      <a:r>
                        <a:rPr lang="en-US" sz="2800" dirty="0" smtClean="0">
                          <a:effectLst/>
                          <a:latin typeface="SVN-Bear" panose="02040603050506020204" pitchFamily="18" charset="0"/>
                        </a:rPr>
                        <a:t> </a:t>
                      </a:r>
                      <a:r>
                        <a:rPr lang="en-US" sz="2800" dirty="0" err="1">
                          <a:effectLst/>
                          <a:latin typeface="SVN-Bear" panose="02040603050506020204" pitchFamily="18" charset="0"/>
                        </a:rPr>
                        <a:t>chẵn</a:t>
                      </a:r>
                      <a:endParaRPr lang="en-US" sz="2800" dirty="0">
                        <a:effectLst/>
                        <a:latin typeface="SVN-Bear" panose="02040603050506020204" pitchFamily="18" charset="0"/>
                        <a:ea typeface="Calibri"/>
                        <a:cs typeface="Times New Roman"/>
                      </a:endParaRPr>
                    </a:p>
                  </a:txBody>
                  <a:tcPr marL="68580" marR="68580" marT="0" marB="0">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139033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25204" y="2160455"/>
            <a:ext cx="5988306" cy="1200329"/>
          </a:xfrm>
          <a:prstGeom prst="rect">
            <a:avLst/>
          </a:prstGeom>
          <a:ln>
            <a:solidFill>
              <a:srgbClr val="72BF1C"/>
            </a:solidFill>
          </a:ln>
        </p:spPr>
        <p:txBody>
          <a:bodyPr wrap="none">
            <a:spAutoFit/>
          </a:bodyPr>
          <a:lstStyle/>
          <a:p>
            <a:pPr algn="ctr"/>
            <a:r>
              <a:rPr lang="en-US" sz="3600" b="1" i="1" dirty="0">
                <a:latin typeface="SVN-Bear" panose="02040603050506020204" pitchFamily="18" charset="0"/>
                <a:cs typeface="Times New Roman" panose="02020603050405020304" pitchFamily="18" charset="0"/>
              </a:rPr>
              <a:t>Ai </a:t>
            </a:r>
            <a:r>
              <a:rPr lang="en-US" sz="3600" b="1" i="1" dirty="0" err="1">
                <a:latin typeface="SVN-Bear" panose="02040603050506020204" pitchFamily="18" charset="0"/>
                <a:cs typeface="Times New Roman" panose="02020603050405020304" pitchFamily="18" charset="0"/>
              </a:rPr>
              <a:t>ơi</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về</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miệt</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Tháp</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Mười</a:t>
            </a:r>
            <a:endParaRPr lang="en-US" sz="3600" b="1" i="1" dirty="0">
              <a:latin typeface="SVN-Bear" panose="02040603050506020204" pitchFamily="18" charset="0"/>
              <a:cs typeface="Times New Roman" panose="02020603050405020304" pitchFamily="18" charset="0"/>
            </a:endParaRPr>
          </a:p>
          <a:p>
            <a:pPr algn="ctr"/>
            <a:r>
              <a:rPr lang="en-US" sz="3600" b="1" i="1" dirty="0" err="1">
                <a:latin typeface="SVN-Bear" panose="02040603050506020204" pitchFamily="18" charset="0"/>
                <a:cs typeface="Times New Roman" panose="02020603050405020304" pitchFamily="18" charset="0"/>
              </a:rPr>
              <a:t>Cá</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tôm</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sẵn</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bắt</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lúa</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trời</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sẵn</a:t>
            </a:r>
            <a:r>
              <a:rPr lang="en-US" sz="3600" b="1" i="1" dirty="0">
                <a:latin typeface="SVN-Bear" panose="02040603050506020204" pitchFamily="18" charset="0"/>
                <a:cs typeface="Times New Roman" panose="02020603050405020304" pitchFamily="18" charset="0"/>
              </a:rPr>
              <a:t> </a:t>
            </a:r>
            <a:r>
              <a:rPr lang="en-US" sz="3600" b="1" i="1" dirty="0" err="1">
                <a:latin typeface="SVN-Bear" panose="02040603050506020204" pitchFamily="18" charset="0"/>
                <a:cs typeface="Times New Roman" panose="02020603050405020304" pitchFamily="18" charset="0"/>
              </a:rPr>
              <a:t>ăn</a:t>
            </a:r>
            <a:endParaRPr lang="x-none" sz="3600" b="1" i="1" dirty="0">
              <a:latin typeface="SVN-Bear" panose="020406030505060202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34713"/>
          <a:stretch/>
        </p:blipFill>
        <p:spPr>
          <a:xfrm>
            <a:off x="152399" y="124691"/>
            <a:ext cx="4946073" cy="34127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r="11024"/>
          <a:stretch/>
        </p:blipFill>
        <p:spPr>
          <a:xfrm>
            <a:off x="0" y="3774874"/>
            <a:ext cx="5098472" cy="30831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3499C8EF-F38B-AD4D-A2BF-CD47F1BF2F97}"/>
              </a:ext>
            </a:extLst>
          </p:cNvPr>
          <p:cNvSpPr/>
          <p:nvPr/>
        </p:nvSpPr>
        <p:spPr>
          <a:xfrm>
            <a:off x="7159212" y="1404065"/>
            <a:ext cx="2494594" cy="646331"/>
          </a:xfrm>
          <a:prstGeom prst="rect">
            <a:avLst/>
          </a:prstGeom>
          <a:ln>
            <a:solidFill>
              <a:srgbClr val="FF66CC"/>
            </a:solidFill>
          </a:ln>
        </p:spPr>
        <p:txBody>
          <a:bodyPr wrap="none">
            <a:spAutoFit/>
          </a:bodyPr>
          <a:lstStyle/>
          <a:p>
            <a:r>
              <a:rPr lang="en-US" sz="3600" b="1" dirty="0" err="1">
                <a:solidFill>
                  <a:srgbClr val="FF66CC"/>
                </a:solidFill>
                <a:latin typeface="SVN-Bear" panose="02040603050506020204" pitchFamily="18" charset="0"/>
              </a:rPr>
              <a:t>Bài</a:t>
            </a:r>
            <a:r>
              <a:rPr lang="en-US" sz="3600" b="1" dirty="0">
                <a:solidFill>
                  <a:srgbClr val="FF66CC"/>
                </a:solidFill>
                <a:latin typeface="SVN-Bear" panose="02040603050506020204" pitchFamily="18" charset="0"/>
              </a:rPr>
              <a:t> ca </a:t>
            </a:r>
            <a:r>
              <a:rPr lang="en-US" sz="3600" b="1" dirty="0" err="1">
                <a:solidFill>
                  <a:srgbClr val="FF66CC"/>
                </a:solidFill>
                <a:latin typeface="SVN-Bear" panose="02040603050506020204" pitchFamily="18" charset="0"/>
              </a:rPr>
              <a:t>dao</a:t>
            </a:r>
            <a:r>
              <a:rPr lang="en-US" sz="3600" b="1" dirty="0">
                <a:solidFill>
                  <a:srgbClr val="FF66CC"/>
                </a:solidFill>
                <a:latin typeface="SVN-Bear" panose="02040603050506020204" pitchFamily="18" charset="0"/>
              </a:rPr>
              <a:t> 4</a:t>
            </a:r>
          </a:p>
        </p:txBody>
      </p:sp>
    </p:spTree>
    <p:extLst>
      <p:ext uri="{BB962C8B-B14F-4D97-AF65-F5344CB8AC3E}">
        <p14:creationId xmlns:p14="http://schemas.microsoft.com/office/powerpoint/2010/main" val="233243752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53" presetClass="entr" presetSubtype="52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fltVal val="0.5"/>
                                          </p:val>
                                        </p:tav>
                                        <p:tav tm="100000">
                                          <p:val>
                                            <p:strVal val="#ppt_x"/>
                                          </p:val>
                                        </p:tav>
                                      </p:tavLst>
                                    </p:anim>
                                    <p:anim calcmode="lin" valueType="num">
                                      <p:cBhvr>
                                        <p:cTn id="19" dur="500" fill="hold"/>
                                        <p:tgtEl>
                                          <p:spTgt spid="13"/>
                                        </p:tgtEl>
                                        <p:attrNameLst>
                                          <p:attrName>ppt_y</p:attrName>
                                        </p:attrNameLst>
                                      </p:cBhvr>
                                      <p:tavLst>
                                        <p:tav tm="0">
                                          <p:val>
                                            <p:fltVal val="0.5"/>
                                          </p:val>
                                        </p:tav>
                                        <p:tav tm="100000">
                                          <p:val>
                                            <p:strVal val="#ppt_y"/>
                                          </p:val>
                                        </p:tav>
                                      </p:tavLst>
                                    </p:anim>
                                  </p:childTnLst>
                                </p:cTn>
                              </p:par>
                            </p:childTnLst>
                          </p:cTn>
                        </p:par>
                        <p:par>
                          <p:cTn id="20" fill="hold">
                            <p:stCondLst>
                              <p:cond delay="1500"/>
                            </p:stCondLst>
                            <p:childTnLst>
                              <p:par>
                                <p:cTn id="21" presetID="53" presetClass="entr" presetSubtype="52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fltVal val="0.5"/>
                                          </p:val>
                                        </p:tav>
                                        <p:tav tm="100000">
                                          <p:val>
                                            <p:strVal val="#ppt_x"/>
                                          </p:val>
                                        </p:tav>
                                      </p:tavLst>
                                    </p:anim>
                                    <p:anim calcmode="lin" valueType="num">
                                      <p:cBhvr>
                                        <p:cTn id="27"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71112" y="1157448"/>
            <a:ext cx="10563687" cy="5700552"/>
          </a:xfrm>
          <a:prstGeom prst="rect">
            <a:avLst/>
          </a:prstGeom>
        </p:spPr>
      </p:pic>
      <p:sp>
        <p:nvSpPr>
          <p:cNvPr id="5" name="Rectangle 4"/>
          <p:cNvSpPr/>
          <p:nvPr/>
        </p:nvSpPr>
        <p:spPr>
          <a:xfrm>
            <a:off x="2551515" y="1800939"/>
            <a:ext cx="8226531" cy="2308324"/>
          </a:xfrm>
          <a:prstGeom prst="rect">
            <a:avLst/>
          </a:prstGeom>
        </p:spPr>
        <p:txBody>
          <a:bodyPr wrap="square">
            <a:spAutoFit/>
          </a:bodyPr>
          <a:lstStyle/>
          <a:p>
            <a:pPr marL="30480" marR="30480" lvl="0" indent="0"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ảnh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tôm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sẵn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bắt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lúa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sẵn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ăn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vùng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Mười</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đó</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tình</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đối</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vùng</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đất</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en-US" sz="36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204461" y="21348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solidFill>
                  <a:srgbClr val="FF0000"/>
                </a:solidFill>
                <a:latin typeface="Times New Roman" panose="02020603050405020304" pitchFamily="18" charset="0"/>
                <a:ea typeface="Times New Roman" panose="02020603050405020304" pitchFamily="18" charset="0"/>
              </a:rPr>
              <a:t>4</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Bài </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ca dao thứ bốn.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732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360218" y="1205345"/>
            <a:ext cx="11679382" cy="5306291"/>
          </a:xfrm>
          <a:prstGeom prst="round2DiagRect">
            <a:avLst/>
          </a:prstGeom>
          <a:solidFill>
            <a:schemeClr val="accent3">
              <a:lumMod val="20000"/>
              <a:lumOff val="80000"/>
            </a:schemeClr>
          </a:solidFill>
          <a:ln w="28575"/>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Câu lục như một tiếng gọi, lời mời mọi người về vùng Đồng Tháp Mười.</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Những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hình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ảnh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tôm</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sẵn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bắt</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lúa</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trời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sẵn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ăn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thể</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hiện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s</a:t>
            </a: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ự trù phú về sản vật mà thiên nhiên đã hào phóng ban tặng và qua đó thể hiện niềm tự hào về sự giàu có của thiên nhiên vùng Đồng Tháp Mười</a:t>
            </a:r>
            <a:r>
              <a:rPr kumimoji="0" lang="vi-VN"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Plaque 5"/>
          <p:cNvSpPr/>
          <p:nvPr/>
        </p:nvSpPr>
        <p:spPr>
          <a:xfrm>
            <a:off x="204461" y="213487"/>
            <a:ext cx="4694109" cy="736314"/>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a:solidFill>
                  <a:srgbClr val="FF0000"/>
                </a:solidFill>
                <a:latin typeface="Times New Roman" panose="02020603050405020304" pitchFamily="18" charset="0"/>
                <a:ea typeface="Times New Roman" panose="02020603050405020304" pitchFamily="18" charset="0"/>
              </a:rPr>
              <a:t>4</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Bài </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ca dao thứ bốn. </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73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1673"/>
            <a:ext cx="8382000"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 </a:t>
            </a:r>
            <a:r>
              <a:rPr lang="en-US" sz="4800" b="1" u="sng" dirty="0" smtClean="0">
                <a:solidFill>
                  <a:srgbClr val="FF0000"/>
                </a:solidFill>
                <a:latin typeface="Times New Roman" panose="02020603050405020304" pitchFamily="18" charset="0"/>
                <a:cs typeface="Times New Roman" panose="02020603050405020304" pitchFamily="18" charset="0"/>
              </a:rPr>
              <a:t>TÌM HIỂU CHUNG</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925783" y="1618934"/>
            <a:ext cx="9822873" cy="830997"/>
          </a:xfrm>
          <a:prstGeom prst="rect">
            <a:avLst/>
          </a:prstGeom>
        </p:spPr>
        <p:txBody>
          <a:bodyPr wrap="square">
            <a:spAutoFit/>
          </a:bodyPr>
          <a:lstStyle/>
          <a:p>
            <a:pPr lvl="0" algn="ct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II.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Đọc</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r>
              <a:rPr lang="en-US" altLang="zh-C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văn</a:t>
            </a:r>
            <a:r>
              <a:rPr lang="en-US" altLang="zh-C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bản</a:t>
            </a:r>
            <a:endParaRPr lang="zh-CN" alt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5" name="TextBox 4"/>
          <p:cNvSpPr txBox="1"/>
          <p:nvPr/>
        </p:nvSpPr>
        <p:spPr>
          <a:xfrm>
            <a:off x="304800" y="2942826"/>
            <a:ext cx="7453745"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III. TỔNG KẾT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54443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236" y="169039"/>
            <a:ext cx="11928764" cy="6186309"/>
          </a:xfrm>
          <a:prstGeom prst="rect">
            <a:avLst/>
          </a:prstGeom>
        </p:spPr>
        <p:txBody>
          <a:bodyPr wrap="square">
            <a:spAutoFit/>
          </a:bodyPr>
          <a:lstStyle/>
          <a:p>
            <a:pPr algn="just">
              <a:spcAft>
                <a:spcPts val="0"/>
              </a:spcAft>
            </a:pPr>
            <a:r>
              <a:rPr lang="nl-NL" sz="4400" b="1" dirty="0">
                <a:solidFill>
                  <a:srgbClr val="FF0000"/>
                </a:solidFill>
                <a:latin typeface="Times New Roman" panose="02020603050405020304" pitchFamily="18" charset="0"/>
                <a:ea typeface="Times New Roman" panose="02020603050405020304" pitchFamily="18" charset="0"/>
              </a:rPr>
              <a:t>1. </a:t>
            </a:r>
            <a:r>
              <a:rPr lang="fr-FR" sz="4400" b="1" u="sng" dirty="0" err="1">
                <a:solidFill>
                  <a:srgbClr val="FF0000"/>
                </a:solidFill>
                <a:latin typeface="Times New Roman" panose="02020603050405020304" pitchFamily="18" charset="0"/>
                <a:ea typeface="Times New Roman" panose="02020603050405020304" pitchFamily="18" charset="0"/>
              </a:rPr>
              <a:t>Nghệ</a:t>
            </a:r>
            <a:r>
              <a:rPr lang="fr-FR" sz="4400" b="1" u="sng" dirty="0">
                <a:solidFill>
                  <a:srgbClr val="FF0000"/>
                </a:solidFill>
                <a:latin typeface="Times New Roman" panose="02020603050405020304" pitchFamily="18" charset="0"/>
                <a:ea typeface="Times New Roman" panose="02020603050405020304" pitchFamily="18" charset="0"/>
              </a:rPr>
              <a:t> </a:t>
            </a:r>
            <a:r>
              <a:rPr lang="fr-FR" sz="4400" b="1" u="sng" dirty="0" err="1">
                <a:solidFill>
                  <a:srgbClr val="FF0000"/>
                </a:solidFill>
                <a:latin typeface="Times New Roman" panose="02020603050405020304" pitchFamily="18" charset="0"/>
                <a:ea typeface="Times New Roman" panose="02020603050405020304" pitchFamily="18" charset="0"/>
              </a:rPr>
              <a:t>thuật</a:t>
            </a:r>
            <a:r>
              <a:rPr lang="fr-FR" sz="4400" b="1" u="sng" dirty="0">
                <a:solidFill>
                  <a:srgbClr val="FF0000"/>
                </a:solidFill>
                <a:latin typeface="Times New Roman" panose="02020603050405020304" pitchFamily="18" charset="0"/>
                <a:ea typeface="Times New Roman" panose="02020603050405020304" pitchFamily="18" charset="0"/>
              </a:rPr>
              <a:t> :</a:t>
            </a:r>
            <a:endParaRPr lang="en-US" sz="4400" dirty="0">
              <a:latin typeface="Times New Roman" panose="02020603050405020304" pitchFamily="18" charset="0"/>
              <a:ea typeface="Times New Roman" panose="02020603050405020304" pitchFamily="18" charset="0"/>
            </a:endParaRPr>
          </a:p>
          <a:p>
            <a:pPr>
              <a:spcAft>
                <a:spcPts val="0"/>
              </a:spcAft>
            </a:pPr>
            <a:r>
              <a:rPr lang="fr-FR" sz="4400" dirty="0">
                <a:solidFill>
                  <a:srgbClr val="FF0000"/>
                </a:solidFill>
                <a:latin typeface="Times New Roman" panose="02020603050405020304" pitchFamily="18" charset="0"/>
                <a:ea typeface="Times New Roman" panose="02020603050405020304" pitchFamily="18" charset="0"/>
              </a:rPr>
              <a:t>- </a:t>
            </a:r>
            <a:r>
              <a:rPr lang="fr-FR" sz="4400" dirty="0" err="1">
                <a:solidFill>
                  <a:srgbClr val="FF0000"/>
                </a:solidFill>
                <a:latin typeface="Times New Roman" panose="02020603050405020304" pitchFamily="18" charset="0"/>
                <a:ea typeface="Times New Roman" panose="02020603050405020304" pitchFamily="18" charset="0"/>
              </a:rPr>
              <a:t>Thể</a:t>
            </a:r>
            <a:r>
              <a:rPr lang="vi-VN" sz="4400" dirty="0">
                <a:solidFill>
                  <a:srgbClr val="FF0000"/>
                </a:solidFill>
                <a:latin typeface="Times New Roman" panose="02020603050405020304" pitchFamily="18" charset="0"/>
                <a:ea typeface="Times New Roman" panose="02020603050405020304" pitchFamily="18" charset="0"/>
              </a:rPr>
              <a:t> thơ lục bát, ngôn ngữ mộc mạc, </a:t>
            </a:r>
            <a:r>
              <a:rPr lang="en-US" sz="4400" dirty="0" err="1" smtClean="0">
                <a:solidFill>
                  <a:srgbClr val="FF0000"/>
                </a:solidFill>
                <a:latin typeface="Times New Roman" panose="02020603050405020304" pitchFamily="18" charset="0"/>
                <a:ea typeface="Times New Roman" panose="02020603050405020304" pitchFamily="18" charset="0"/>
              </a:rPr>
              <a:t>giàu</a:t>
            </a:r>
            <a:r>
              <a:rPr lang="vi-VN" sz="4400" dirty="0" smtClean="0">
                <a:solidFill>
                  <a:srgbClr val="FF0000"/>
                </a:solidFill>
                <a:latin typeface="Times New Roman" panose="02020603050405020304" pitchFamily="18" charset="0"/>
                <a:ea typeface="Times New Roman" panose="02020603050405020304" pitchFamily="18" charset="0"/>
              </a:rPr>
              <a:t> </a:t>
            </a:r>
            <a:r>
              <a:rPr lang="vi-VN" sz="4400" dirty="0">
                <a:solidFill>
                  <a:srgbClr val="FF0000"/>
                </a:solidFill>
                <a:latin typeface="Times New Roman" panose="02020603050405020304" pitchFamily="18" charset="0"/>
                <a:ea typeface="Times New Roman" panose="02020603050405020304" pitchFamily="18" charset="0"/>
              </a:rPr>
              <a:t>hình ảnh</a:t>
            </a:r>
            <a:br>
              <a:rPr lang="vi-VN" sz="4400" dirty="0">
                <a:solidFill>
                  <a:srgbClr val="FF0000"/>
                </a:solidFill>
                <a:latin typeface="Times New Roman" panose="02020603050405020304" pitchFamily="18" charset="0"/>
                <a:ea typeface="Times New Roman" panose="02020603050405020304" pitchFamily="18" charset="0"/>
              </a:rPr>
            </a:br>
            <a:r>
              <a:rPr lang="vi-VN" sz="4400" dirty="0">
                <a:solidFill>
                  <a:srgbClr val="FF0000"/>
                </a:solidFill>
                <a:latin typeface="Times New Roman" panose="02020603050405020304" pitchFamily="18" charset="0"/>
                <a:ea typeface="Times New Roman" panose="02020603050405020304" pitchFamily="18" charset="0"/>
              </a:rPr>
              <a:t>- Các biện pháp nghệ thuật: liệt kê, điệp từ.</a:t>
            </a:r>
            <a:endParaRPr lang="en-US" sz="4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fr-FR" sz="4400" dirty="0">
                <a:solidFill>
                  <a:srgbClr val="FF0000"/>
                </a:solidFill>
                <a:latin typeface="Times New Roman" panose="02020603050405020304" pitchFamily="18" charset="0"/>
                <a:ea typeface="Times New Roman" panose="02020603050405020304" pitchFamily="18" charset="0"/>
              </a:rPr>
              <a:t> </a:t>
            </a:r>
            <a:r>
              <a:rPr lang="nl-NL" sz="4400" b="1" dirty="0" smtClean="0">
                <a:solidFill>
                  <a:srgbClr val="FF0000"/>
                </a:solidFill>
                <a:latin typeface="Times New Roman" panose="02020603050405020304" pitchFamily="18" charset="0"/>
                <a:ea typeface="Times New Roman" panose="02020603050405020304" pitchFamily="18" charset="0"/>
              </a:rPr>
              <a:t>2</a:t>
            </a:r>
            <a:r>
              <a:rPr lang="nl-NL" sz="4400" b="1" dirty="0">
                <a:solidFill>
                  <a:srgbClr val="FF0000"/>
                </a:solidFill>
                <a:latin typeface="Times New Roman" panose="02020603050405020304" pitchFamily="18" charset="0"/>
                <a:ea typeface="Times New Roman" panose="02020603050405020304" pitchFamily="18" charset="0"/>
              </a:rPr>
              <a:t>.</a:t>
            </a:r>
            <a:r>
              <a:rPr lang="nl-NL" sz="4400" b="1" u="sng" dirty="0">
                <a:solidFill>
                  <a:srgbClr val="FF0000"/>
                </a:solidFill>
                <a:latin typeface="Times New Roman" panose="02020603050405020304" pitchFamily="18" charset="0"/>
                <a:ea typeface="Times New Roman" panose="02020603050405020304" pitchFamily="18" charset="0"/>
              </a:rPr>
              <a:t> Nội dung:</a:t>
            </a:r>
            <a:endParaRPr lang="en-US" sz="4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fr-FR" sz="4400" i="1" dirty="0">
                <a:solidFill>
                  <a:srgbClr val="FF0000"/>
                </a:solidFill>
                <a:latin typeface="Times New Roman" panose="02020603050405020304" pitchFamily="18" charset="0"/>
                <a:ea typeface="Times New Roman" panose="02020603050405020304" pitchFamily="18" charset="0"/>
              </a:rPr>
              <a:t>* </a:t>
            </a:r>
            <a:r>
              <a:rPr lang="fr-FR" sz="4400" i="1" dirty="0" err="1">
                <a:solidFill>
                  <a:srgbClr val="FF0000"/>
                </a:solidFill>
                <a:latin typeface="Times New Roman" panose="02020603050405020304" pitchFamily="18" charset="0"/>
                <a:ea typeface="Times New Roman" panose="02020603050405020304" pitchFamily="18" charset="0"/>
              </a:rPr>
              <a:t>Nội</a:t>
            </a:r>
            <a:r>
              <a:rPr lang="fr-FR" sz="4400" i="1" dirty="0">
                <a:solidFill>
                  <a:srgbClr val="FF0000"/>
                </a:solidFill>
                <a:latin typeface="Times New Roman" panose="02020603050405020304" pitchFamily="18" charset="0"/>
                <a:ea typeface="Times New Roman" panose="02020603050405020304" pitchFamily="18" charset="0"/>
              </a:rPr>
              <a:t> </a:t>
            </a:r>
            <a:r>
              <a:rPr lang="fr-FR" sz="4400" i="1" dirty="0" err="1">
                <a:solidFill>
                  <a:srgbClr val="FF0000"/>
                </a:solidFill>
                <a:latin typeface="Times New Roman" panose="02020603050405020304" pitchFamily="18" charset="0"/>
                <a:ea typeface="Times New Roman" panose="02020603050405020304" pitchFamily="18" charset="0"/>
              </a:rPr>
              <a:t>dung</a:t>
            </a:r>
            <a:r>
              <a:rPr lang="fr-FR" sz="4400" i="1" dirty="0">
                <a:solidFill>
                  <a:srgbClr val="FF0000"/>
                </a:solidFill>
                <a:latin typeface="Times New Roman" panose="02020603050405020304" pitchFamily="18" charset="0"/>
                <a:ea typeface="Times New Roman" panose="02020603050405020304" pitchFamily="18" charset="0"/>
              </a:rPr>
              <a:t>: </a:t>
            </a:r>
            <a:r>
              <a:rPr lang="fr-FR" sz="4400" dirty="0" err="1">
                <a:solidFill>
                  <a:srgbClr val="FF0000"/>
                </a:solidFill>
                <a:latin typeface="Times New Roman" panose="02020603050405020304" pitchFamily="18" charset="0"/>
                <a:ea typeface="Times New Roman" panose="02020603050405020304" pitchFamily="18" charset="0"/>
              </a:rPr>
              <a:t>Các</a:t>
            </a:r>
            <a:r>
              <a:rPr lang="vi-VN" sz="4400" dirty="0">
                <a:solidFill>
                  <a:srgbClr val="FF0000"/>
                </a:solidFill>
                <a:latin typeface="Times New Roman" panose="02020603050405020304" pitchFamily="18" charset="0"/>
                <a:ea typeface="Times New Roman" panose="02020603050405020304" pitchFamily="18" charset="0"/>
              </a:rPr>
              <a:t> bài ca dao đã thể hiện được vẻ đẹp cảnh vật, con người, truyền thống văn hóa của các vùng miền trên cả nước.</a:t>
            </a:r>
            <a:endParaRPr lang="en-US" sz="4400" dirty="0">
              <a:solidFill>
                <a:srgbClr val="FF0000"/>
              </a:solidFill>
              <a:latin typeface="Times New Roman" panose="02020603050405020304" pitchFamily="18" charset="0"/>
              <a:ea typeface="Times New Roman" panose="02020603050405020304" pitchFamily="18" charset="0"/>
            </a:endParaRPr>
          </a:p>
          <a:p>
            <a:pPr>
              <a:spcAft>
                <a:spcPts val="0"/>
              </a:spcAft>
            </a:pPr>
            <a:r>
              <a:rPr lang="fr-FR" sz="4400" i="1" dirty="0">
                <a:solidFill>
                  <a:srgbClr val="FF0000"/>
                </a:solidFill>
                <a:latin typeface="Times New Roman" panose="02020603050405020304" pitchFamily="18" charset="0"/>
                <a:ea typeface="Times New Roman" panose="02020603050405020304" pitchFamily="18" charset="0"/>
              </a:rPr>
              <a:t>* Ý </a:t>
            </a:r>
            <a:r>
              <a:rPr lang="fr-FR" sz="4400" i="1" dirty="0" err="1">
                <a:solidFill>
                  <a:srgbClr val="FF0000"/>
                </a:solidFill>
                <a:latin typeface="Times New Roman" panose="02020603050405020304" pitchFamily="18" charset="0"/>
                <a:ea typeface="Times New Roman" panose="02020603050405020304" pitchFamily="18" charset="0"/>
              </a:rPr>
              <a:t>nghĩa</a:t>
            </a:r>
            <a:r>
              <a:rPr lang="fr-FR" sz="4400" i="1" dirty="0">
                <a:solidFill>
                  <a:srgbClr val="FF0000"/>
                </a:solidFill>
                <a:latin typeface="Times New Roman" panose="02020603050405020304" pitchFamily="18" charset="0"/>
                <a:ea typeface="Times New Roman" panose="02020603050405020304" pitchFamily="18" charset="0"/>
              </a:rPr>
              <a:t>:</a:t>
            </a:r>
            <a:r>
              <a:rPr lang="fr-FR" sz="4400" dirty="0">
                <a:solidFill>
                  <a:srgbClr val="FF0000"/>
                </a:solidFill>
                <a:latin typeface="Times New Roman" panose="02020603050405020304" pitchFamily="18" charset="0"/>
                <a:ea typeface="Times New Roman" panose="02020603050405020304" pitchFamily="18" charset="0"/>
              </a:rPr>
              <a:t> </a:t>
            </a:r>
            <a:r>
              <a:rPr lang="fr-FR" sz="4400" dirty="0" err="1">
                <a:solidFill>
                  <a:srgbClr val="FF0000"/>
                </a:solidFill>
                <a:latin typeface="Times New Roman" panose="02020603050405020304" pitchFamily="18" charset="0"/>
                <a:ea typeface="Times New Roman" panose="02020603050405020304" pitchFamily="18" charset="0"/>
              </a:rPr>
              <a:t>Thể</a:t>
            </a:r>
            <a:r>
              <a:rPr lang="vi-VN" sz="4400" dirty="0">
                <a:solidFill>
                  <a:srgbClr val="FF0000"/>
                </a:solidFill>
                <a:latin typeface="Times New Roman" panose="02020603050405020304" pitchFamily="18" charset="0"/>
                <a:ea typeface="Times New Roman" panose="02020603050405020304" pitchFamily="18" charset="0"/>
              </a:rPr>
              <a:t> hiện niềm tự hào, yêu mến với thiên nhiên và con người.</a:t>
            </a:r>
            <a:endParaRPr lang="en-US" sz="4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20692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1673"/>
            <a:ext cx="8382000" cy="830997"/>
          </a:xfrm>
          <a:prstGeom prst="rect">
            <a:avLst/>
          </a:prstGeom>
          <a:noFill/>
        </p:spPr>
        <p:txBody>
          <a:bodyPr wrap="squar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I. </a:t>
            </a:r>
            <a:r>
              <a:rPr lang="en-US" sz="4800" b="1" u="sng" dirty="0" smtClean="0">
                <a:solidFill>
                  <a:srgbClr val="FF0000"/>
                </a:solidFill>
                <a:latin typeface="Times New Roman" panose="02020603050405020304" pitchFamily="18" charset="0"/>
                <a:cs typeface="Times New Roman" panose="02020603050405020304" pitchFamily="18" charset="0"/>
              </a:rPr>
              <a:t>TÌM HIỂU CHUNG</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21341" y="1217704"/>
            <a:ext cx="6908286" cy="830997"/>
          </a:xfrm>
          <a:prstGeom prst="rect">
            <a:avLst/>
          </a:prstGeom>
        </p:spPr>
        <p:txBody>
          <a:bodyPr wrap="square">
            <a:spAutoFit/>
          </a:bodyPr>
          <a:lstStyle/>
          <a:p>
            <a:pPr algn="ctr"/>
            <a:r>
              <a:rPr lang="en-US" altLang="zh-C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1. Tri </a:t>
            </a:r>
            <a:r>
              <a:rPr lang="en-US" altLang="zh-CN" sz="4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thức</a:t>
            </a:r>
            <a:r>
              <a:rPr lang="en-US" altLang="zh-C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đọc</a:t>
            </a:r>
            <a:r>
              <a:rPr lang="en-US" altLang="zh-CN"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 </a:t>
            </a:r>
            <a:r>
              <a:rPr lang="en-US" altLang="zh-CN" sz="48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hiểu</a:t>
            </a:r>
            <a:endParaRPr lang="zh-CN" alt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9865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23949" y="1643150"/>
            <a:ext cx="2665615" cy="331796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noProof="0" dirty="0" smtClean="0">
                <a:solidFill>
                  <a:srgbClr val="FF0000"/>
                </a:solidFill>
                <a:latin typeface="Times New Roman" panose="02020603050405020304" pitchFamily="18" charset="0"/>
                <a:ea typeface="Times New Roman" panose="02020603050405020304" pitchFamily="18" charset="0"/>
              </a:rPr>
              <a:t>- Lục bát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Rounded Rectangle 5"/>
          <p:cNvSpPr/>
          <p:nvPr/>
        </p:nvSpPr>
        <p:spPr>
          <a:xfrm>
            <a:off x="3394365" y="249381"/>
            <a:ext cx="8672944" cy="627610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4400" dirty="0" smtClean="0">
                <a:solidFill>
                  <a:srgbClr val="FF0000"/>
                </a:solidFill>
                <a:latin typeface="Times New Roman" panose="02020603050405020304" pitchFamily="18" charset="0"/>
                <a:ea typeface="Times New Roman" panose="02020603050405020304" pitchFamily="18" charset="0"/>
              </a:rPr>
              <a:t>Là thể thơ có từ lâu đời của dân tộc Việt Nam gồm một dòng 6 tiếng (dòng lục) và một dòng 8 tiếng (dòng bát)</a:t>
            </a:r>
            <a:r>
              <a:rPr kumimoji="0" lang="pt-BR"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432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423949" y="1643150"/>
            <a:ext cx="2665615" cy="3317966"/>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noProof="0" dirty="0" smtClean="0">
                <a:solidFill>
                  <a:srgbClr val="FF0000"/>
                </a:solidFill>
                <a:latin typeface="Times New Roman" panose="02020603050405020304" pitchFamily="18" charset="0"/>
                <a:ea typeface="Times New Roman" panose="02020603050405020304" pitchFamily="18" charset="0"/>
              </a:rPr>
              <a:t>- Cách gieo vần</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Rounded Rectangle 5"/>
          <p:cNvSpPr/>
          <p:nvPr/>
        </p:nvSpPr>
        <p:spPr>
          <a:xfrm>
            <a:off x="3394365" y="249381"/>
            <a:ext cx="8672944" cy="627610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717040" algn="l"/>
              </a:tabLst>
              <a:defRPr/>
            </a:pP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Tiếng </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thứ 6 của </a:t>
            </a:r>
            <a:r>
              <a:rPr lang="pt-BR" sz="4000" dirty="0" smtClean="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lục </a:t>
            </a: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vần </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với tiếng thứ 6 của </a:t>
            </a:r>
            <a:r>
              <a:rPr lang="pt-BR" sz="4000" dirty="0" smtClean="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bát kế</a:t>
            </a:r>
            <a:r>
              <a:rPr kumimoji="0" lang="pt-BR"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nó</a:t>
            </a: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tiếng thứ 8 của </a:t>
            </a:r>
            <a:r>
              <a:rPr lang="pt-BR" sz="4000" dirty="0" smtClean="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bát </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vần với tiếng thứ 6 của </a:t>
            </a:r>
            <a:r>
              <a:rPr lang="pt-BR" sz="4000" dirty="0" smtClean="0">
                <a:solidFill>
                  <a:srgbClr val="FF0000"/>
                </a:solidFill>
                <a:latin typeface="Times New Roman" panose="02020603050405020304" pitchFamily="18" charset="0"/>
                <a:ea typeface="Times New Roman" panose="02020603050405020304" pitchFamily="18" charset="0"/>
              </a:rPr>
              <a:t>dòng</a:t>
            </a: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lục tiếp</a:t>
            </a:r>
            <a:r>
              <a:rPr kumimoji="0" lang="pt-BR"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theo</a:t>
            </a:r>
            <a:r>
              <a:rPr kumimoji="0" lang="pt-BR"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a:t>
            </a:r>
            <a:r>
              <a:rPr kumimoji="0" lang="pt-BR"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672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256714" y="1908265"/>
            <a:ext cx="3820687" cy="4027515"/>
          </a:xfrm>
          <a:prstGeom prst="rightArrow">
            <a:avLst>
              <a:gd name="adj1" fmla="val 50000"/>
              <a:gd name="adj2" fmla="val 42746"/>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600" b="1" dirty="0" smtClean="0">
                <a:solidFill>
                  <a:srgbClr val="FF0000"/>
                </a:solidFill>
                <a:latin typeface="Times New Roman" panose="02020603050405020304" pitchFamily="18" charset="0"/>
                <a:ea typeface="Times New Roman" panose="02020603050405020304" pitchFamily="18" charset="0"/>
              </a:rPr>
              <a:t>Về n</a:t>
            </a:r>
            <a:r>
              <a:rPr kumimoji="0" lang="pt-BR"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gắt </a:t>
            </a:r>
            <a:r>
              <a:rPr kumimoji="0" lang="pt-BR"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nhịp</a:t>
            </a:r>
            <a:r>
              <a:rPr kumimoji="0" lang="pt-BR"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Rounded Rectangle 5"/>
          <p:cNvSpPr/>
          <p:nvPr/>
        </p:nvSpPr>
        <p:spPr>
          <a:xfrm>
            <a:off x="4322618" y="2008909"/>
            <a:ext cx="7523017" cy="4355869"/>
          </a:xfrm>
          <a:prstGeom prst="roundRect">
            <a:avLst/>
          </a:prstGeom>
          <a:solidFill>
            <a:schemeClr val="bg2"/>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Nhịp</a:t>
            </a:r>
            <a:r>
              <a:rPr kumimoji="0" lang="pt-BR" sz="40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chẵn: 2/2/2, 2/4/2, 4/4.....</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582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www.jpppt.com">
  <a:themeElements>
    <a:clrScheme name="自定义 1">
      <a:dk1>
        <a:sysClr val="windowText" lastClr="000000"/>
      </a:dk1>
      <a:lt1>
        <a:sysClr val="window" lastClr="FFFFFF"/>
      </a:lt1>
      <a:dk2>
        <a:srgbClr val="1B6D8B"/>
      </a:dk2>
      <a:lt2>
        <a:srgbClr val="1B6D8B"/>
      </a:lt2>
      <a:accent1>
        <a:srgbClr val="1B6D8B"/>
      </a:accent1>
      <a:accent2>
        <a:srgbClr val="1B6D8B"/>
      </a:accent2>
      <a:accent3>
        <a:srgbClr val="1B6D8B"/>
      </a:accent3>
      <a:accent4>
        <a:srgbClr val="1B6D8B"/>
      </a:accent4>
      <a:accent5>
        <a:srgbClr val="1B6D8B"/>
      </a:accent5>
      <a:accent6>
        <a:srgbClr val="1B6D8B"/>
      </a:accent6>
      <a:hlink>
        <a:srgbClr val="1B6D8B"/>
      </a:hlink>
      <a:folHlink>
        <a:srgbClr val="1B6D8B"/>
      </a:folHlink>
    </a:clrScheme>
    <a:fontScheme name="l3ev4bjd">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2591</Words>
  <Application>Microsoft Office PowerPoint</Application>
  <PresentationFormat>Widescreen</PresentationFormat>
  <Paragraphs>368</Paragraphs>
  <Slides>56</Slides>
  <Notes>22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56</vt:i4>
      </vt:variant>
    </vt:vector>
  </HeadingPairs>
  <TitlesOfParts>
    <vt:vector size="78" baseType="lpstr">
      <vt:lpstr>微软雅黑</vt:lpstr>
      <vt:lpstr>宋体</vt:lpstr>
      <vt:lpstr>Aachen</vt:lpstr>
      <vt:lpstr>Arial</vt:lpstr>
      <vt:lpstr>Calibri</vt:lpstr>
      <vt:lpstr>Calibri Light</vt:lpstr>
      <vt:lpstr>Cambria Math</vt:lpstr>
      <vt:lpstr>LinoScript</vt:lpstr>
      <vt:lpstr>SVN-Amperzand</vt:lpstr>
      <vt:lpstr>SVN-Anastasia</vt:lpstr>
      <vt:lpstr>SVN-Bear</vt:lpstr>
      <vt:lpstr>SVN-Bira</vt:lpstr>
      <vt:lpstr>SVN-Blenda Script</vt:lpstr>
      <vt:lpstr>Times New Roman</vt:lpstr>
      <vt:lpstr>Tinta Script</vt:lpstr>
      <vt:lpstr>义启小魏楷</vt:lpstr>
      <vt:lpstr>思源黑体 CN Light</vt:lpstr>
      <vt:lpstr>方正细谭黑简体</vt:lpstr>
      <vt:lpstr>www.jpppt.com</vt:lpstr>
      <vt:lpstr>www.freeppt7.com</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vietlanglit.com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Những câu hát dân gian về vẻ đẹp quê hương</dc:title>
  <dc:subject>B79_G6</dc:subject>
  <dc:creator/>
  <cp:keywords>vietlanglit</cp:keywords>
  <dc:description>vietlanglit.com</dc:description>
  <cp:lastModifiedBy/>
  <cp:revision>1</cp:revision>
  <dcterms:created xsi:type="dcterms:W3CDTF">2019-06-17T20:10:39Z</dcterms:created>
  <dcterms:modified xsi:type="dcterms:W3CDTF">2022-10-25T08:11:57Z</dcterms:modified>
  <cp:category>Ngữ văn 6 CTST</cp:category>
</cp:coreProperties>
</file>