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3"/>
  </p:notesMasterIdLst>
  <p:sldIdLst>
    <p:sldId id="471" r:id="rId2"/>
    <p:sldId id="328" r:id="rId3"/>
    <p:sldId id="399" r:id="rId4"/>
    <p:sldId id="494" r:id="rId5"/>
    <p:sldId id="495" r:id="rId6"/>
    <p:sldId id="496" r:id="rId7"/>
    <p:sldId id="497" r:id="rId8"/>
    <p:sldId id="498" r:id="rId9"/>
    <p:sldId id="499" r:id="rId10"/>
    <p:sldId id="500" r:id="rId11"/>
    <p:sldId id="501" r:id="rId12"/>
    <p:sldId id="502" r:id="rId13"/>
    <p:sldId id="503" r:id="rId14"/>
    <p:sldId id="504" r:id="rId15"/>
    <p:sldId id="505" r:id="rId16"/>
    <p:sldId id="506" r:id="rId17"/>
    <p:sldId id="507" r:id="rId18"/>
    <p:sldId id="493" r:id="rId19"/>
    <p:sldId id="484" r:id="rId20"/>
    <p:sldId id="485" r:id="rId21"/>
    <p:sldId id="486" r:id="rId22"/>
    <p:sldId id="487" r:id="rId23"/>
    <p:sldId id="472" r:id="rId24"/>
    <p:sldId id="488" r:id="rId25"/>
    <p:sldId id="490" r:id="rId26"/>
    <p:sldId id="444" r:id="rId27"/>
    <p:sldId id="477" r:id="rId28"/>
    <p:sldId id="491" r:id="rId29"/>
    <p:sldId id="489" r:id="rId30"/>
    <p:sldId id="483" r:id="rId31"/>
    <p:sldId id="492" r:id="rId32"/>
  </p:sldIdLst>
  <p:sldSz cx="9144000" cy="5145088"/>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23" autoAdjust="0"/>
    <p:restoredTop sz="94660"/>
  </p:normalViewPr>
  <p:slideViewPr>
    <p:cSldViewPr snapToGrid="0">
      <p:cViewPr varScale="1">
        <p:scale>
          <a:sx n="137" d="100"/>
          <a:sy n="137" d="100"/>
        </p:scale>
        <p:origin x="200" y="344"/>
      </p:cViewPr>
      <p:guideLst/>
    </p:cSldViewPr>
  </p:slideViewPr>
  <p:notesTextViewPr>
    <p:cViewPr>
      <p:scale>
        <a:sx n="1" d="1"/>
        <a:sy n="1" d="1"/>
      </p:scale>
      <p:origin x="0" y="0"/>
    </p:cViewPr>
  </p:notesTextViewPr>
  <p:sorterViewPr>
    <p:cViewPr>
      <p:scale>
        <a:sx n="47" d="100"/>
        <a:sy n="47"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3F07D-F64B-476D-B3EA-FFD0E44C9DB1}" type="datetimeFigureOut">
              <a:rPr lang="zh-CN" altLang="en-US" smtClean="0"/>
              <a:t>2021/7/31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F00E3-84AE-4C74-9370-0C5407C9671E}" type="slidenum">
              <a:rPr lang="zh-CN" altLang="en-US" smtClean="0"/>
              <a:t>‹#›</a:t>
            </a:fld>
            <a:endParaRPr lang="zh-CN" altLang="en-US"/>
          </a:p>
        </p:txBody>
      </p:sp>
    </p:spTree>
    <p:extLst>
      <p:ext uri="{BB962C8B-B14F-4D97-AF65-F5344CB8AC3E}">
        <p14:creationId xmlns:p14="http://schemas.microsoft.com/office/powerpoint/2010/main" val="173819946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912DA0-E78C-4199-8837-248ABF5A4FC4}" type="slidenum">
              <a:rPr lang="zh-CN" altLang="en-US" smtClean="0"/>
              <a:t>1</a:t>
            </a:fld>
            <a:endParaRPr lang="zh-CN" altLang="en-US"/>
          </a:p>
        </p:txBody>
      </p:sp>
    </p:spTree>
    <p:extLst>
      <p:ext uri="{BB962C8B-B14F-4D97-AF65-F5344CB8AC3E}">
        <p14:creationId xmlns:p14="http://schemas.microsoft.com/office/powerpoint/2010/main" val="885980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4029834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32587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2641734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854407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987932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136023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extLst>
      <p:ext uri="{BB962C8B-B14F-4D97-AF65-F5344CB8AC3E}">
        <p14:creationId xmlns:p14="http://schemas.microsoft.com/office/powerpoint/2010/main" val="83203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extLst>
      <p:ext uri="{BB962C8B-B14F-4D97-AF65-F5344CB8AC3E}">
        <p14:creationId xmlns:p14="http://schemas.microsoft.com/office/powerpoint/2010/main" val="1623142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10967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extLst>
      <p:ext uri="{BB962C8B-B14F-4D97-AF65-F5344CB8AC3E}">
        <p14:creationId xmlns:p14="http://schemas.microsoft.com/office/powerpoint/2010/main" val="236469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a:t>
            </a:fld>
            <a:endParaRPr lang="en-US" altLang="zh-CN" dirty="0"/>
          </a:p>
        </p:txBody>
      </p:sp>
    </p:spTree>
    <p:extLst>
      <p:ext uri="{BB962C8B-B14F-4D97-AF65-F5344CB8AC3E}">
        <p14:creationId xmlns:p14="http://schemas.microsoft.com/office/powerpoint/2010/main" val="2606205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3685887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extLst>
      <p:ext uri="{BB962C8B-B14F-4D97-AF65-F5344CB8AC3E}">
        <p14:creationId xmlns:p14="http://schemas.microsoft.com/office/powerpoint/2010/main" val="1353303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22</a:t>
            </a:fld>
            <a:endParaRPr lang="en-US" altLang="zh-CN" dirty="0"/>
          </a:p>
        </p:txBody>
      </p:sp>
    </p:spTree>
    <p:extLst>
      <p:ext uri="{BB962C8B-B14F-4D97-AF65-F5344CB8AC3E}">
        <p14:creationId xmlns:p14="http://schemas.microsoft.com/office/powerpoint/2010/main" val="2906072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t>23</a:t>
            </a:fld>
            <a:endParaRPr lang="zh-CN" altLang="en-US"/>
          </a:p>
        </p:txBody>
      </p:sp>
    </p:spTree>
    <p:extLst>
      <p:ext uri="{BB962C8B-B14F-4D97-AF65-F5344CB8AC3E}">
        <p14:creationId xmlns:p14="http://schemas.microsoft.com/office/powerpoint/2010/main" val="1554469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24</a:t>
            </a:fld>
            <a:endParaRPr lang="en-US" altLang="zh-CN" dirty="0"/>
          </a:p>
        </p:txBody>
      </p:sp>
    </p:spTree>
    <p:extLst>
      <p:ext uri="{BB962C8B-B14F-4D97-AF65-F5344CB8AC3E}">
        <p14:creationId xmlns:p14="http://schemas.microsoft.com/office/powerpoint/2010/main" val="399250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t>25</a:t>
            </a:fld>
            <a:endParaRPr lang="zh-CN" altLang="en-US"/>
          </a:p>
        </p:txBody>
      </p:sp>
    </p:spTree>
    <p:extLst>
      <p:ext uri="{BB962C8B-B14F-4D97-AF65-F5344CB8AC3E}">
        <p14:creationId xmlns:p14="http://schemas.microsoft.com/office/powerpoint/2010/main" val="1645622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26</a:t>
            </a:fld>
            <a:endParaRPr lang="en-GB"/>
          </a:p>
        </p:txBody>
      </p:sp>
    </p:spTree>
    <p:extLst>
      <p:ext uri="{BB962C8B-B14F-4D97-AF65-F5344CB8AC3E}">
        <p14:creationId xmlns:p14="http://schemas.microsoft.com/office/powerpoint/2010/main" val="1916978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27</a:t>
            </a:fld>
            <a:endParaRPr lang="zh-CN" altLang="en-US"/>
          </a:p>
        </p:txBody>
      </p:sp>
    </p:spTree>
    <p:extLst>
      <p:ext uri="{BB962C8B-B14F-4D97-AF65-F5344CB8AC3E}">
        <p14:creationId xmlns:p14="http://schemas.microsoft.com/office/powerpoint/2010/main" val="2915514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28</a:t>
            </a:fld>
            <a:endParaRPr lang="en-US" altLang="zh-CN" dirty="0"/>
          </a:p>
        </p:txBody>
      </p:sp>
    </p:spTree>
    <p:extLst>
      <p:ext uri="{BB962C8B-B14F-4D97-AF65-F5344CB8AC3E}">
        <p14:creationId xmlns:p14="http://schemas.microsoft.com/office/powerpoint/2010/main" val="25404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t>29</a:t>
            </a:fld>
            <a:endParaRPr lang="zh-CN" altLang="en-US"/>
          </a:p>
        </p:txBody>
      </p:sp>
    </p:spTree>
    <p:extLst>
      <p:ext uri="{BB962C8B-B14F-4D97-AF65-F5344CB8AC3E}">
        <p14:creationId xmlns:p14="http://schemas.microsoft.com/office/powerpoint/2010/main" val="378104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1637588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912DA0-E78C-4199-8837-248ABF5A4FC4}" type="slidenum">
              <a:rPr lang="zh-CN" altLang="en-US" smtClean="0"/>
              <a:t>30</a:t>
            </a:fld>
            <a:endParaRPr lang="zh-CN" altLang="en-US"/>
          </a:p>
        </p:txBody>
      </p:sp>
    </p:spTree>
    <p:extLst>
      <p:ext uri="{BB962C8B-B14F-4D97-AF65-F5344CB8AC3E}">
        <p14:creationId xmlns:p14="http://schemas.microsoft.com/office/powerpoint/2010/main" val="23809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3990065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140851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495949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2345900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253227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171626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2021/7/31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162465555"/>
      </p:ext>
    </p:extLst>
  </p:cSld>
  <p:clrMapOvr>
    <a:masterClrMapping/>
  </p:clrMapOvr>
  <p:transition spd="slow" advClick="0" advTm="3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8F817FC-9C38-4683-850A-C705946EA893}"/>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9C1A6F25-AFBB-43CC-84A6-A32AB3AFF50C}"/>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2021/7/31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1069599" y="10560"/>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工作体会</a:t>
            </a:r>
          </a:p>
        </p:txBody>
      </p:sp>
      <p:sp>
        <p:nvSpPr>
          <p:cNvPr id="6" name="椭圆 5">
            <a:extLst>
              <a:ext uri="{FF2B5EF4-FFF2-40B4-BE49-F238E27FC236}">
                <a16:creationId xmlns:a16="http://schemas.microsoft.com/office/drawing/2014/main" id="{2856A93C-97EE-428B-8785-0B156EB424AA}"/>
              </a:ext>
            </a:extLst>
          </p:cNvPr>
          <p:cNvSpPr/>
          <p:nvPr userDrawn="1"/>
        </p:nvSpPr>
        <p:spPr>
          <a:xfrm>
            <a:off x="628650" y="105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26194553"/>
      </p:ext>
    </p:extLst>
  </p:cSld>
  <p:clrMapOvr>
    <a:masterClrMapping/>
  </p:clrMapOvr>
  <p:transition spd="slow" advClick="0" advTm="3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C69B46B-109B-4226-9040-9294DBC07A02}"/>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2D0CE19C-3331-44C0-A9BB-B07BAECFFC15}"/>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2021/7/31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1040806" y="10560"/>
            <a:ext cx="1810578"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工作规划和展望</a:t>
            </a:r>
          </a:p>
        </p:txBody>
      </p:sp>
      <p:sp>
        <p:nvSpPr>
          <p:cNvPr id="6" name="椭圆 5">
            <a:extLst>
              <a:ext uri="{FF2B5EF4-FFF2-40B4-BE49-F238E27FC236}">
                <a16:creationId xmlns:a16="http://schemas.microsoft.com/office/drawing/2014/main" id="{933C31F1-0C0A-45FC-B50E-6E4214B9854F}"/>
              </a:ext>
            </a:extLst>
          </p:cNvPr>
          <p:cNvSpPr/>
          <p:nvPr userDrawn="1"/>
        </p:nvSpPr>
        <p:spPr>
          <a:xfrm>
            <a:off x="628650" y="105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7299788"/>
      </p:ext>
    </p:extLst>
  </p:cSld>
  <p:clrMapOvr>
    <a:masterClrMapping/>
  </p:clrMapOvr>
  <p:transition spd="slow" advClick="0" advTm="3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2021/7/31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788381738"/>
      </p:ext>
    </p:extLst>
  </p:cSld>
  <p:clrMapOvr>
    <a:masterClrMapping/>
  </p:clrMapOvr>
  <p:transition spd="slow" advClick="0" advTm="3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2021/7/31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382673272"/>
      </p:ext>
    </p:extLst>
  </p:cSld>
  <p:clrMapOvr>
    <a:masterClrMapping/>
  </p:clrMapOvr>
  <p:transition spd="slow" advClick="0" advTm="3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2021/7/31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709058077"/>
      </p:ext>
    </p:extLst>
  </p:cSld>
  <p:clrMapOvr>
    <a:masterClrMapping/>
  </p:clrMapOvr>
  <p:transition spd="slow" advClick="0" advTm="3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2021/7/31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565159830"/>
      </p:ext>
    </p:extLst>
  </p:cSld>
  <p:clrMapOvr>
    <a:masterClrMapping/>
  </p:clrMapOvr>
  <p:transition spd="slow" advClick="0" advTm="3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993095"/>
      </p:ext>
    </p:extLst>
  </p:cSld>
  <p:clrMapOvr>
    <a:masterClrMapping/>
  </p:clrMapOvr>
  <p:transition spd="slow" advClick="0" advTm="30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021971"/>
      </p:ext>
    </p:extLst>
  </p:cSld>
  <p:clrMapOvr>
    <a:masterClrMapping/>
  </p:clrMapOvr>
  <p:transition spd="slow" advClick="0" advTm="300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7" name="Picture Placeholder 17"/>
          <p:cNvSpPr>
            <a:spLocks noGrp="1"/>
          </p:cNvSpPr>
          <p:nvPr>
            <p:ph type="pic" sz="quarter" idx="13"/>
          </p:nvPr>
        </p:nvSpPr>
        <p:spPr>
          <a:xfrm>
            <a:off x="4648200" y="1962759"/>
            <a:ext cx="3924301" cy="2326405"/>
          </a:xfrm>
          <a:prstGeom prst="roundRect">
            <a:avLst>
              <a:gd name="adj" fmla="val 0"/>
            </a:avLst>
          </a:prstGeom>
        </p:spPr>
        <p:txBody>
          <a:bodyPr>
            <a:normAutofit/>
          </a:bodyPr>
          <a:lstStyle>
            <a:lvl1pPr marL="0" indent="0">
              <a:buFontTx/>
              <a:buNone/>
              <a:defRPr sz="1600">
                <a:solidFill>
                  <a:srgbClr val="17252F"/>
                </a:solidFill>
              </a:defRPr>
            </a:lvl1pPr>
          </a:lstStyle>
          <a:p>
            <a:endParaRPr lang="en-US" dirty="0"/>
          </a:p>
        </p:txBody>
      </p:sp>
      <p:sp>
        <p:nvSpPr>
          <p:cNvPr id="8" name="Text Placeholder 19"/>
          <p:cNvSpPr>
            <a:spLocks noGrp="1"/>
          </p:cNvSpPr>
          <p:nvPr>
            <p:ph type="body" sz="quarter" idx="14"/>
          </p:nvPr>
        </p:nvSpPr>
        <p:spPr>
          <a:xfrm>
            <a:off x="1219200" y="2348639"/>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9" name="Text Placeholder 21"/>
          <p:cNvSpPr>
            <a:spLocks noGrp="1"/>
          </p:cNvSpPr>
          <p:nvPr>
            <p:ph type="body" sz="quarter" idx="15"/>
          </p:nvPr>
        </p:nvSpPr>
        <p:spPr>
          <a:xfrm>
            <a:off x="457201" y="1254514"/>
            <a:ext cx="8229600" cy="479573"/>
          </a:xfrm>
        </p:spPr>
        <p:txBody>
          <a:bodyPr>
            <a:noAutofit/>
          </a:bodyPr>
          <a:lstStyle>
            <a:lvl1pPr marL="0" indent="0" algn="ctr">
              <a:lnSpc>
                <a:spcPts val="1499"/>
              </a:lnSpc>
              <a:buNone/>
              <a:defRPr sz="1050">
                <a:solidFill>
                  <a:srgbClr val="595959"/>
                </a:solidFill>
              </a:defRPr>
            </a:lvl1pPr>
            <a:lvl2pPr marL="457142" indent="0" algn="ctr">
              <a:buNone/>
              <a:defRPr sz="1100"/>
            </a:lvl2pPr>
            <a:lvl3pPr marL="914286" indent="0" algn="ctr">
              <a:buNone/>
              <a:defRPr sz="1100"/>
            </a:lvl3pPr>
            <a:lvl4pPr marL="1371428" indent="0" algn="ctr">
              <a:buNone/>
              <a:defRPr sz="1100"/>
            </a:lvl4pPr>
            <a:lvl5pPr marL="1828571" indent="0" algn="ctr">
              <a:buNone/>
              <a:defRPr sz="1100"/>
            </a:lvl5pPr>
          </a:lstStyle>
          <a:p>
            <a:pPr lvl="0"/>
            <a:endParaRPr lang="en-US" dirty="0"/>
          </a:p>
        </p:txBody>
      </p:sp>
      <p:sp>
        <p:nvSpPr>
          <p:cNvPr id="10" name="Text Placeholder 23"/>
          <p:cNvSpPr>
            <a:spLocks noGrp="1"/>
          </p:cNvSpPr>
          <p:nvPr>
            <p:ph type="body" sz="quarter" idx="16"/>
          </p:nvPr>
        </p:nvSpPr>
        <p:spPr>
          <a:xfrm>
            <a:off x="1219200" y="2119966"/>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1" name="Text Placeholder 19"/>
          <p:cNvSpPr>
            <a:spLocks noGrp="1"/>
          </p:cNvSpPr>
          <p:nvPr>
            <p:ph type="body" sz="quarter" idx="17"/>
          </p:nvPr>
        </p:nvSpPr>
        <p:spPr>
          <a:xfrm>
            <a:off x="1219200" y="3411003"/>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12" name="Text Placeholder 23"/>
          <p:cNvSpPr>
            <a:spLocks noGrp="1"/>
          </p:cNvSpPr>
          <p:nvPr>
            <p:ph type="body" sz="quarter" idx="18"/>
          </p:nvPr>
        </p:nvSpPr>
        <p:spPr>
          <a:xfrm>
            <a:off x="1219200" y="3182332"/>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3"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6" name="Text Placeholder 17"/>
          <p:cNvSpPr>
            <a:spLocks noGrp="1"/>
          </p:cNvSpPr>
          <p:nvPr>
            <p:ph type="body" sz="quarter" idx="23"/>
          </p:nvPr>
        </p:nvSpPr>
        <p:spPr>
          <a:xfrm>
            <a:off x="2057402" y="876571"/>
            <a:ext cx="5029199" cy="323950"/>
          </a:xfrm>
        </p:spPr>
        <p:txBody>
          <a:bodyPr>
            <a:noAutofit/>
          </a:bodyPr>
          <a:lstStyle>
            <a:lvl1pPr marL="0" indent="0" algn="ctr">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
        <p:nvSpPr>
          <p:cNvPr id="17"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dirty="0"/>
          </a:p>
        </p:txBody>
      </p:sp>
    </p:spTree>
    <p:extLst>
      <p:ext uri="{BB962C8B-B14F-4D97-AF65-F5344CB8AC3E}">
        <p14:creationId xmlns:p14="http://schemas.microsoft.com/office/powerpoint/2010/main" val="824456678"/>
      </p:ext>
    </p:extLst>
  </p:cSld>
  <p:clrMapOvr>
    <a:masterClrMapping/>
  </p:clrMapOvr>
  <p:transition spd="slow" advClick="0" advTm="300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5088"/>
          </a:xfrm>
        </p:spPr>
        <p:txBody>
          <a:bodyPr/>
          <a:lstStyle/>
          <a:p>
            <a:endParaRPr lang="en-US"/>
          </a:p>
        </p:txBody>
      </p:sp>
      <p:sp>
        <p:nvSpPr>
          <p:cNvPr id="18" name="Text Placeholder 17"/>
          <p:cNvSpPr>
            <a:spLocks noGrp="1"/>
          </p:cNvSpPr>
          <p:nvPr>
            <p:ph type="body" sz="quarter" idx="15"/>
          </p:nvPr>
        </p:nvSpPr>
        <p:spPr>
          <a:xfrm>
            <a:off x="5029200" y="2038979"/>
            <a:ext cx="3505200" cy="990906"/>
          </a:xfrm>
        </p:spPr>
        <p:txBody>
          <a:bodyPr>
            <a:noAutofit/>
          </a:bodyPr>
          <a:lstStyle>
            <a:lvl1pPr marL="0" indent="0">
              <a:buFontTx/>
              <a:buNone/>
              <a:defRPr sz="1050">
                <a:solidFill>
                  <a:srgbClr val="7F7F7F"/>
                </a:solidFill>
              </a:defRPr>
            </a:lvl1pPr>
            <a:lvl2pPr marL="457142" indent="0">
              <a:buFontTx/>
              <a:buNone/>
              <a:defRPr sz="1100"/>
            </a:lvl2pPr>
            <a:lvl3pPr marL="914286" indent="0">
              <a:buFontTx/>
              <a:buNone/>
              <a:defRPr sz="1100"/>
            </a:lvl3pPr>
            <a:lvl4pPr marL="1371428" indent="0">
              <a:buFontTx/>
              <a:buNone/>
              <a:defRPr sz="1100"/>
            </a:lvl4pPr>
            <a:lvl5pPr marL="1828571" indent="0">
              <a:buFontTx/>
              <a:buNone/>
              <a:defRPr sz="1100"/>
            </a:lvl5pPr>
          </a:lstStyle>
          <a:p>
            <a:pPr lvl="0"/>
            <a:endParaRPr lang="en-US" dirty="0"/>
          </a:p>
        </p:txBody>
      </p:sp>
      <p:sp>
        <p:nvSpPr>
          <p:cNvPr id="20" name="Content Placeholder 19"/>
          <p:cNvSpPr>
            <a:spLocks noGrp="1"/>
          </p:cNvSpPr>
          <p:nvPr>
            <p:ph sz="quarter" idx="16"/>
          </p:nvPr>
        </p:nvSpPr>
        <p:spPr>
          <a:xfrm>
            <a:off x="5791201" y="3182336"/>
            <a:ext cx="2438399" cy="308070"/>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1" name="Content Placeholder 19"/>
          <p:cNvSpPr>
            <a:spLocks noGrp="1"/>
          </p:cNvSpPr>
          <p:nvPr>
            <p:ph sz="quarter" idx="17"/>
          </p:nvPr>
        </p:nvSpPr>
        <p:spPr>
          <a:xfrm>
            <a:off x="5791201" y="3707977"/>
            <a:ext cx="2438399" cy="465263"/>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3" name="Text Placeholder 22"/>
          <p:cNvSpPr>
            <a:spLocks noGrp="1"/>
          </p:cNvSpPr>
          <p:nvPr>
            <p:ph type="body" sz="quarter" idx="18"/>
          </p:nvPr>
        </p:nvSpPr>
        <p:spPr>
          <a:xfrm>
            <a:off x="5029200" y="1810312"/>
            <a:ext cx="3505200" cy="357297"/>
          </a:xfrm>
        </p:spPr>
        <p:txBody>
          <a:bodyPr>
            <a:noAutofit/>
          </a:bodyPr>
          <a:lstStyle>
            <a:lvl1pPr marL="0" indent="0">
              <a:buFontTx/>
              <a:buNone/>
              <a:defRPr sz="1199" b="0" i="0">
                <a:solidFill>
                  <a:srgbClr val="1399EE"/>
                </a:solidFill>
                <a:latin typeface="Glegoo"/>
                <a:ea typeface="Calibri" panose="020F0502020204030204"/>
                <a:cs typeface="Glegoo"/>
              </a:defRPr>
            </a:lvl1pPr>
            <a:lvl2pPr marL="457142" indent="0">
              <a:buFontTx/>
              <a:buNone/>
              <a:defRPr sz="1300">
                <a:latin typeface="Open Sans" pitchFamily="34" charset="0"/>
                <a:ea typeface="Open Sans" pitchFamily="34" charset="0"/>
                <a:cs typeface="Open Sans" pitchFamily="34" charset="0"/>
              </a:defRPr>
            </a:lvl2pPr>
            <a:lvl3pPr marL="914286" indent="0">
              <a:buFontTx/>
              <a:buNone/>
              <a:defRPr sz="1300">
                <a:latin typeface="Open Sans" pitchFamily="34" charset="0"/>
                <a:ea typeface="Open Sans" pitchFamily="34" charset="0"/>
                <a:cs typeface="Open Sans" pitchFamily="34" charset="0"/>
              </a:defRPr>
            </a:lvl3pPr>
            <a:lvl4pPr marL="1371428" indent="0">
              <a:buFontTx/>
              <a:buNone/>
              <a:defRPr sz="1300">
                <a:latin typeface="Open Sans" pitchFamily="34" charset="0"/>
                <a:ea typeface="Open Sans" pitchFamily="34" charset="0"/>
                <a:cs typeface="Open Sans" pitchFamily="34" charset="0"/>
              </a:defRPr>
            </a:lvl4pPr>
            <a:lvl5pPr marL="1828571"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1" y="666956"/>
            <a:ext cx="3581400" cy="857515"/>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1" y="1257688"/>
            <a:ext cx="2188633" cy="323950"/>
          </a:xfrm>
        </p:spPr>
        <p:txBody>
          <a:bodyPr>
            <a:noAutofit/>
          </a:bodyPr>
          <a:lstStyle>
            <a:lvl1pPr marL="0" indent="0" algn="l">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245962757"/>
      </p:ext>
    </p:extLst>
  </p:cSld>
  <p:clrMapOvr>
    <a:masterClrMapping/>
  </p:clrMapOvr>
  <p:transition spd="slow" advClick="0" advTm="3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2021/7/31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645409652"/>
      </p:ext>
    </p:extLst>
  </p:cSld>
  <p:clrMapOvr>
    <a:masterClrMapping/>
  </p:clrMapOvr>
  <p:transition spd="slow" advClick="0" advTm="300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724390"/>
      </p:ext>
    </p:extLst>
  </p:cSld>
  <p:clrMapOvr>
    <a:masterClrMapping/>
  </p:clrMapOvr>
  <p:transition spd="slow" advClick="0" advTm="300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9144000" cy="5145088"/>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Tree>
    <p:extLst>
      <p:ext uri="{BB962C8B-B14F-4D97-AF65-F5344CB8AC3E}">
        <p14:creationId xmlns:p14="http://schemas.microsoft.com/office/powerpoint/2010/main" val="3969814692"/>
      </p:ext>
    </p:extLst>
  </p:cSld>
  <p:clrMapOvr>
    <a:masterClrMapping/>
  </p:clrMapOvr>
  <p:transition spd="slow" advClick="0" advTm="300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2838328082"/>
      </p:ext>
    </p:extLst>
  </p:cSld>
  <p:clrMapOvr>
    <a:masterClrMapping/>
  </p:clrMapOvr>
  <p:transition spd="slow" advClick="0" advTm="300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7361"/>
            <a:ext cx="9144000" cy="5162449"/>
          </a:xfrm>
          <a:prstGeom prst="rect">
            <a:avLst/>
          </a:prstGeom>
        </p:spPr>
      </p:pic>
      <p:sp>
        <p:nvSpPr>
          <p:cNvPr id="3" name="矩形 2"/>
          <p:cNvSpPr/>
          <p:nvPr userDrawn="1"/>
        </p:nvSpPr>
        <p:spPr>
          <a:xfrm>
            <a:off x="0" y="0"/>
            <a:ext cx="9144000" cy="5145088"/>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a:p>
        </p:txBody>
      </p:sp>
    </p:spTree>
    <p:extLst>
      <p:ext uri="{BB962C8B-B14F-4D97-AF65-F5344CB8AC3E}">
        <p14:creationId xmlns:p14="http://schemas.microsoft.com/office/powerpoint/2010/main" val="2472828044"/>
      </p:ext>
    </p:extLst>
  </p:cSld>
  <p:clrMapOvr>
    <a:masterClrMapping/>
  </p:clrMapOvr>
  <p:transition spd="slow" advClick="0" advTm="300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914112"/>
      </p:ext>
    </p:extLst>
  </p:cSld>
  <p:clrMapOvr>
    <a:masterClrMapping/>
  </p:clrMapOvr>
  <p:transition spd="slow" advClick="0" advTm="3000">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596972940"/>
      </p:ext>
    </p:extLst>
  </p:cSld>
  <p:clrMapOvr>
    <a:masterClrMapping/>
  </p:clrMapOvr>
  <p:transition spd="slow" advClick="0" advTm="3000">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4765810"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5" name="图片占位符 14"/>
          <p:cNvSpPr>
            <a:spLocks noGrp="1"/>
          </p:cNvSpPr>
          <p:nvPr>
            <p:ph type="pic" sz="quarter" idx="13"/>
          </p:nvPr>
        </p:nvSpPr>
        <p:spPr>
          <a:xfrm>
            <a:off x="4765810"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3" name="图片占位符 12"/>
          <p:cNvSpPr>
            <a:spLocks noGrp="1"/>
          </p:cNvSpPr>
          <p:nvPr>
            <p:ph type="pic" sz="quarter" idx="10"/>
          </p:nvPr>
        </p:nvSpPr>
        <p:spPr>
          <a:xfrm>
            <a:off x="1132439"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4" name="图片占位符 13"/>
          <p:cNvSpPr>
            <a:spLocks noGrp="1"/>
          </p:cNvSpPr>
          <p:nvPr>
            <p:ph type="pic" sz="quarter" idx="11"/>
          </p:nvPr>
        </p:nvSpPr>
        <p:spPr>
          <a:xfrm>
            <a:off x="1132439"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Tree>
    <p:extLst>
      <p:ext uri="{BB962C8B-B14F-4D97-AF65-F5344CB8AC3E}">
        <p14:creationId xmlns:p14="http://schemas.microsoft.com/office/powerpoint/2010/main" val="2667911240"/>
      </p:ext>
    </p:extLst>
  </p:cSld>
  <p:clrMapOvr>
    <a:masterClrMapping/>
  </p:clrMapOvr>
  <p:transition spd="slow" advClick="0" advTm="3000">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1ABD6C95-1F10-4D01-91D3-BF5008DD33F9}"/>
              </a:ext>
            </a:extLst>
          </p:cNvPr>
          <p:cNvSpPr>
            <a:spLocks noGrp="1"/>
          </p:cNvSpPr>
          <p:nvPr>
            <p:ph type="pic" sz="quarter" idx="10"/>
          </p:nvPr>
        </p:nvSpPr>
        <p:spPr>
          <a:xfrm>
            <a:off x="903330" y="1472928"/>
            <a:ext cx="3379272" cy="1763860"/>
          </a:xfrm>
          <a:custGeom>
            <a:avLst/>
            <a:gdLst>
              <a:gd name="connsiteX0" fmla="*/ 0 w 4505696"/>
              <a:gd name="connsiteY0" fmla="*/ 0 h 2351088"/>
              <a:gd name="connsiteX1" fmla="*/ 4505696 w 4505696"/>
              <a:gd name="connsiteY1" fmla="*/ 0 h 2351088"/>
              <a:gd name="connsiteX2" fmla="*/ 4505696 w 4505696"/>
              <a:gd name="connsiteY2" fmla="*/ 2351088 h 2351088"/>
              <a:gd name="connsiteX3" fmla="*/ 0 w 4505696"/>
              <a:gd name="connsiteY3" fmla="*/ 2351088 h 2351088"/>
            </a:gdLst>
            <a:ahLst/>
            <a:cxnLst>
              <a:cxn ang="0">
                <a:pos x="connsiteX0" y="connsiteY0"/>
              </a:cxn>
              <a:cxn ang="0">
                <a:pos x="connsiteX1" y="connsiteY1"/>
              </a:cxn>
              <a:cxn ang="0">
                <a:pos x="connsiteX2" y="connsiteY2"/>
              </a:cxn>
              <a:cxn ang="0">
                <a:pos x="connsiteX3" y="connsiteY3"/>
              </a:cxn>
            </a:cxnLst>
            <a:rect l="l" t="t" r="r" b="b"/>
            <a:pathLst>
              <a:path w="4505696" h="2351088">
                <a:moveTo>
                  <a:pt x="0" y="0"/>
                </a:moveTo>
                <a:lnTo>
                  <a:pt x="4505696" y="0"/>
                </a:lnTo>
                <a:lnTo>
                  <a:pt x="4505696" y="2351088"/>
                </a:lnTo>
                <a:lnTo>
                  <a:pt x="0" y="235108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58937952"/>
      </p:ext>
    </p:extLst>
  </p:cSld>
  <p:clrMapOvr>
    <a:masterClrMapping/>
  </p:clrMapOvr>
  <p:transition spd="slow" advClick="0" advTm="3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2021/7/31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605320051"/>
      </p:ext>
    </p:extLst>
  </p:cSld>
  <p:clrMapOvr>
    <a:masterClrMapping/>
  </p:clrMapOvr>
  <p:transition spd="slow" advClick="0" advTm="3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F8E7026-63EA-4E95-95C8-913B599A53F8}" type="datetimeFigureOut">
              <a:rPr lang="zh-CN" altLang="en-US" smtClean="0"/>
              <a:t>2021/7/31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145674547"/>
      </p:ext>
    </p:extLst>
  </p:cSld>
  <p:clrMapOvr>
    <a:masterClrMapping/>
  </p:clrMapOvr>
  <p:transition spd="slow" advClick="0" advTm="3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F8E7026-63EA-4E95-95C8-913B599A53F8}" type="datetimeFigureOut">
              <a:rPr lang="zh-CN" altLang="en-US" smtClean="0"/>
              <a:t>2021/7/31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637107430"/>
      </p:ext>
    </p:extLst>
  </p:cSld>
  <p:clrMapOvr>
    <a:masterClrMapping/>
  </p:clrMapOvr>
  <p:transition spd="slow" advClick="0" advTm="3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F8E7026-63EA-4E95-95C8-913B599A53F8}" type="datetimeFigureOut">
              <a:rPr lang="zh-CN" altLang="en-US" smtClean="0"/>
              <a:t>2021/7/31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994707922"/>
      </p:ext>
    </p:extLst>
  </p:cSld>
  <p:clrMapOvr>
    <a:masterClrMapping/>
  </p:clrMapOvr>
  <p:transition spd="slow" advClick="0" advTm="3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E7026-63EA-4E95-95C8-913B599A53F8}" type="datetimeFigureOut">
              <a:rPr lang="zh-CN" altLang="en-US" smtClean="0"/>
              <a:t>2021/7/31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667312266"/>
      </p:ext>
    </p:extLst>
  </p:cSld>
  <p:clrMapOvr>
    <a:masterClrMapping/>
  </p:clrMapOvr>
  <p:transition spd="slow" advClick="0" advTm="3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7E06D6F-D8B5-40B4-B858-1CB3D7646F80}"/>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E4856BFE-D3FC-4EFA-ACBB-6949569586BC}"/>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2021/7/31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959782" y="2822"/>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工作回顾</a:t>
            </a:r>
          </a:p>
        </p:txBody>
      </p:sp>
      <p:sp>
        <p:nvSpPr>
          <p:cNvPr id="10" name="椭圆 9">
            <a:extLst>
              <a:ext uri="{FF2B5EF4-FFF2-40B4-BE49-F238E27FC236}">
                <a16:creationId xmlns:a16="http://schemas.microsoft.com/office/drawing/2014/main" id="{CA60B3EB-5B48-4300-B079-DA4C9D36AE0E}"/>
              </a:ext>
            </a:extLst>
          </p:cNvPr>
          <p:cNvSpPr/>
          <p:nvPr userDrawn="1"/>
        </p:nvSpPr>
        <p:spPr>
          <a:xfrm>
            <a:off x="538497" y="2822"/>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575416"/>
      </p:ext>
    </p:extLst>
  </p:cSld>
  <p:clrMapOvr>
    <a:masterClrMapping/>
  </p:clrMapOvr>
  <p:transition spd="slow" advClick="0" advTm="3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02FEE6F-5110-4896-BB72-D3F0E4B4C66D}"/>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CAB73F46-AC0F-423D-A713-38A124202761}"/>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2021/7/31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906779" y="2385"/>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自我评价</a:t>
            </a:r>
          </a:p>
        </p:txBody>
      </p:sp>
      <p:sp>
        <p:nvSpPr>
          <p:cNvPr id="6" name="椭圆 5">
            <a:extLst>
              <a:ext uri="{FF2B5EF4-FFF2-40B4-BE49-F238E27FC236}">
                <a16:creationId xmlns:a16="http://schemas.microsoft.com/office/drawing/2014/main" id="{D885BA86-9C7F-4C80-A73D-092FAC52EA38}"/>
              </a:ext>
            </a:extLst>
          </p:cNvPr>
          <p:cNvSpPr/>
          <p:nvPr userDrawn="1"/>
        </p:nvSpPr>
        <p:spPr>
          <a:xfrm>
            <a:off x="512740" y="2385"/>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59561556"/>
      </p:ext>
    </p:extLst>
  </p:cSld>
  <p:clrMapOvr>
    <a:masterClrMapping/>
  </p:clrMapOvr>
  <p:transition spd="slow" advClick="0" advTm="3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6F8E7026-63EA-4E95-95C8-913B599A53F8}" type="datetimeFigureOut">
              <a:rPr lang="zh-CN" altLang="en-US" smtClean="0"/>
              <a:t>2021/7/31</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50342767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3" r:id="rId8"/>
    <p:sldLayoutId id="2147483684" r:id="rId9"/>
    <p:sldLayoutId id="2147483685" r:id="rId10"/>
    <p:sldLayoutId id="2147483686" r:id="rId11"/>
    <p:sldLayoutId id="2147483678" r:id="rId12"/>
    <p:sldLayoutId id="2147483679" r:id="rId13"/>
    <p:sldLayoutId id="2147483680" r:id="rId14"/>
    <p:sldLayoutId id="2147483681" r:id="rId15"/>
    <p:sldLayoutId id="2147483661" r:id="rId16"/>
    <p:sldLayoutId id="2147483662" r:id="rId17"/>
    <p:sldLayoutId id="2147483668" r:id="rId18"/>
    <p:sldLayoutId id="2147483669"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Lst>
  <p:transition spd="slow" advClick="0" advTm="3000">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5012C27-A147-4548-88B3-C50073C6A69E}"/>
              </a:ext>
            </a:extLst>
          </p:cNvPr>
          <p:cNvPicPr>
            <a:picLocks noChangeAspect="1"/>
          </p:cNvPicPr>
          <p:nvPr/>
        </p:nvPicPr>
        <p:blipFill>
          <a:blip r:embed="rId5"/>
          <a:stretch>
            <a:fillRect/>
          </a:stretch>
        </p:blipFill>
        <p:spPr>
          <a:xfrm>
            <a:off x="1662" y="2385"/>
            <a:ext cx="9144019" cy="5144599"/>
          </a:xfrm>
          <a:prstGeom prst="rect">
            <a:avLst/>
          </a:prstGeom>
        </p:spPr>
      </p:pic>
      <p:sp>
        <p:nvSpPr>
          <p:cNvPr id="3" name="矩形 2">
            <a:extLst>
              <a:ext uri="{FF2B5EF4-FFF2-40B4-BE49-F238E27FC236}">
                <a16:creationId xmlns:a16="http://schemas.microsoft.com/office/drawing/2014/main" id="{F1E2EBB7-BF84-4347-8FF9-408FE994B4ED}"/>
              </a:ext>
            </a:extLst>
          </p:cNvPr>
          <p:cNvSpPr/>
          <p:nvPr/>
        </p:nvSpPr>
        <p:spPr>
          <a:xfrm>
            <a:off x="2725710" y="3124331"/>
            <a:ext cx="3493906" cy="477054"/>
          </a:xfrm>
          <a:prstGeom prst="rect">
            <a:avLst/>
          </a:prstGeom>
        </p:spPr>
        <p:txBody>
          <a:bodyPr wrap="none">
            <a:spAutoFit/>
            <a:scene3d>
              <a:camera prst="perspectiveFront"/>
              <a:lightRig rig="threePt" dir="t"/>
            </a:scene3d>
            <a:sp3d>
              <a:bevelT w="6350"/>
            </a:sp3d>
          </a:bodyPr>
          <a:lstStyle/>
          <a:p>
            <a:pPr algn="ctr">
              <a:defRPr/>
            </a:pPr>
            <a:r>
              <a:rPr lang="vi-VN" altLang="zh-CN" sz="2500" spc="300" dirty="0">
                <a:solidFill>
                  <a:schemeClr val="bg1">
                    <a:lumMod val="95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GIÁO VIÊN: ………</a:t>
            </a:r>
            <a:endParaRPr lang="zh-CN" altLang="en-US" sz="2500" spc="300" dirty="0">
              <a:solidFill>
                <a:schemeClr val="bg1">
                  <a:lumMod val="95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endParaRPr>
          </a:p>
        </p:txBody>
      </p:sp>
      <p:sp>
        <p:nvSpPr>
          <p:cNvPr id="6" name="文本框 5">
            <a:extLst>
              <a:ext uri="{FF2B5EF4-FFF2-40B4-BE49-F238E27FC236}">
                <a16:creationId xmlns:a16="http://schemas.microsoft.com/office/drawing/2014/main" id="{C67DCFCD-0A5B-458B-A565-2D089FC94DDD}"/>
              </a:ext>
            </a:extLst>
          </p:cNvPr>
          <p:cNvSpPr txBox="1"/>
          <p:nvPr/>
        </p:nvSpPr>
        <p:spPr>
          <a:xfrm>
            <a:off x="1855209" y="1716267"/>
            <a:ext cx="5234908" cy="1225939"/>
          </a:xfrm>
          <a:prstGeom prst="rect">
            <a:avLst/>
          </a:prstGeom>
          <a:noFill/>
        </p:spPr>
        <p:txBody>
          <a:bodyPr wrap="none" rtlCol="0">
            <a:prstTxWarp prst="textWave4">
              <a:avLst/>
            </a:prstTxWarp>
            <a:spAutoFit/>
            <a:scene3d>
              <a:camera prst="orthographicFront"/>
              <a:lightRig rig="glow" dir="t"/>
            </a:scene3d>
            <a:sp3d>
              <a:bevelT w="12700" h="12700"/>
              <a:bevelB w="31750" h="25400"/>
            </a:sp3d>
          </a:bodyPr>
          <a:lstStyle/>
          <a:p>
            <a:pPr algn="ctr"/>
            <a:r>
              <a:rPr lang="vi-VN" altLang="zh-CN" sz="4800" b="1" dirty="0">
                <a:solidFill>
                  <a:srgbClr val="FFCB28"/>
                </a:solidFill>
                <a:effectLst>
                  <a:outerShdw blurRad="25400" dist="38100" dir="2700000" algn="tl" rotWithShape="0">
                    <a:prstClr val="black">
                      <a:alpha val="44000"/>
                    </a:prstClr>
                  </a:outerShdw>
                </a:effectLst>
                <a:latin typeface="Times New Roman" panose="02020603050405020304" pitchFamily="18" charset="0"/>
                <a:ea typeface="汉仪夏日体W" panose="00020600040101010101" pitchFamily="18" charset="-122"/>
                <a:cs typeface="Times New Roman" panose="02020603050405020304" pitchFamily="18" charset="0"/>
              </a:rPr>
              <a:t>ÔN TẬP</a:t>
            </a:r>
            <a:endParaRPr lang="zh-CN" altLang="en-US" sz="4800" b="1" dirty="0">
              <a:solidFill>
                <a:srgbClr val="FFCB28"/>
              </a:solidFill>
              <a:effectLst>
                <a:outerShdw blurRad="25400" dist="38100" dir="2700000" algn="tl" rotWithShape="0">
                  <a:prstClr val="black">
                    <a:alpha val="44000"/>
                  </a:prstClr>
                </a:outerShdw>
              </a:effectLst>
              <a:latin typeface="Times New Roman" panose="02020603050405020304" pitchFamily="18" charset="0"/>
              <a:ea typeface="汉仪夏日体W" panose="00020600040101010101" pitchFamily="18" charset="-122"/>
              <a:cs typeface="Times New Roman" panose="02020603050405020304" pitchFamily="18" charset="0"/>
            </a:endParaRPr>
          </a:p>
        </p:txBody>
      </p:sp>
      <p:pic>
        <p:nvPicPr>
          <p:cNvPr id="9" name="伤心的爱 heartbreak love">
            <a:hlinkClick r:id="" action="ppaction://media"/>
            <a:extLst>
              <a:ext uri="{FF2B5EF4-FFF2-40B4-BE49-F238E27FC236}">
                <a16:creationId xmlns:a16="http://schemas.microsoft.com/office/drawing/2014/main" id="{3AE022A4-6C01-415C-84CC-1EDEDCA80015}"/>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97157" y="1716267"/>
            <a:ext cx="609600" cy="609600"/>
          </a:xfrm>
          <a:prstGeom prst="rect">
            <a:avLst/>
          </a:prstGeom>
        </p:spPr>
      </p:pic>
    </p:spTree>
    <p:extLst>
      <p:ext uri="{BB962C8B-B14F-4D97-AF65-F5344CB8AC3E}">
        <p14:creationId xmlns:p14="http://schemas.microsoft.com/office/powerpoint/2010/main" val="2694712126"/>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50" presetClass="entr" presetSubtype="0" decel="10000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1000" fill="hold"/>
                                        <p:tgtEl>
                                          <p:spTgt spid="2"/>
                                        </p:tgtEl>
                                        <p:attrNameLst>
                                          <p:attrName>ppt_w</p:attrName>
                                        </p:attrNameLst>
                                      </p:cBhvr>
                                      <p:tavLst>
                                        <p:tav tm="0">
                                          <p:val>
                                            <p:strVal val="#ppt_w+.3"/>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Effect transition="in" filter="fade">
                                      <p:cBhvr>
                                        <p:cTn id="11" dur="10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26" repeatCount="indefinite" fill="hold" display="0">
                  <p:stCondLst>
                    <p:cond delay="indefinite"/>
                  </p:stCondLst>
                  <p:endCondLst>
                    <p:cond evt="onStopAudio" delay="0">
                      <p:tgtEl>
                        <p:sldTgt/>
                      </p:tgtEl>
                    </p:cond>
                  </p:endCondLst>
                </p:cTn>
                <p:tgtEl>
                  <p:spTgt spid="9"/>
                </p:tgtEl>
              </p:cMediaNode>
            </p:audio>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954107"/>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Bài thơ “Chuyện cổ nước mình” có âm điệu như thế nào?</a:t>
            </a:r>
          </a:p>
        </p:txBody>
      </p:sp>
      <p:sp>
        <p:nvSpPr>
          <p:cNvPr id="6" name="TextBox 5">
            <a:extLst>
              <a:ext uri="{FF2B5EF4-FFF2-40B4-BE49-F238E27FC236}">
                <a16:creationId xmlns:a16="http://schemas.microsoft.com/office/drawing/2014/main" id="{14A6236F-0178-AA4E-9F6B-17ACF5B16F6F}"/>
              </a:ext>
            </a:extLst>
          </p:cNvPr>
          <p:cNvSpPr txBox="1"/>
          <p:nvPr/>
        </p:nvSpPr>
        <p:spPr>
          <a:xfrm>
            <a:off x="314959" y="1584248"/>
            <a:ext cx="8514081" cy="523220"/>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Âm điệu sôi nổi, hào hùng</a:t>
            </a:r>
          </a:p>
        </p:txBody>
      </p:sp>
      <p:sp>
        <p:nvSpPr>
          <p:cNvPr id="7" name="TextBox 6">
            <a:extLst>
              <a:ext uri="{FF2B5EF4-FFF2-40B4-BE49-F238E27FC236}">
                <a16:creationId xmlns:a16="http://schemas.microsoft.com/office/drawing/2014/main" id="{B6479637-9AB6-7348-80EC-FA3FD57D224A}"/>
              </a:ext>
            </a:extLst>
          </p:cNvPr>
          <p:cNvSpPr txBox="1"/>
          <p:nvPr/>
        </p:nvSpPr>
        <p:spPr>
          <a:xfrm>
            <a:off x="314959" y="2199913"/>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Âm điệu nhẹ nhàng, mang màu sắc ca dao, dân ca</a:t>
            </a:r>
          </a:p>
        </p:txBody>
      </p:sp>
      <p:sp>
        <p:nvSpPr>
          <p:cNvPr id="9" name="TextBox 8">
            <a:extLst>
              <a:ext uri="{FF2B5EF4-FFF2-40B4-BE49-F238E27FC236}">
                <a16:creationId xmlns:a16="http://schemas.microsoft.com/office/drawing/2014/main" id="{5CAF0F65-3B64-7440-AFC7-33118FACE955}"/>
              </a:ext>
            </a:extLst>
          </p:cNvPr>
          <p:cNvSpPr txBox="1"/>
          <p:nvPr/>
        </p:nvSpPr>
        <p:spPr>
          <a:xfrm>
            <a:off x="313276" y="2830545"/>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Âm điệu sôi nổi, mang màu sắc dân ca</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3276" y="3402501"/>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Âm điệu hào hùng, mang màu anh hùng ca</a:t>
            </a:r>
          </a:p>
        </p:txBody>
      </p:sp>
    </p:spTree>
    <p:extLst>
      <p:ext uri="{BB962C8B-B14F-4D97-AF65-F5344CB8AC3E}">
        <p14:creationId xmlns:p14="http://schemas.microsoft.com/office/powerpoint/2010/main" val="696153292"/>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1384995"/>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Câu thơ “Ở hiền thì lại gặp lành” trong bài thơ “Chuyện cổ nước mình” gợi cho em liên tưởng truyện dân gian nào?</a:t>
            </a:r>
          </a:p>
        </p:txBody>
      </p:sp>
      <p:sp>
        <p:nvSpPr>
          <p:cNvPr id="6" name="TextBox 5">
            <a:extLst>
              <a:ext uri="{FF2B5EF4-FFF2-40B4-BE49-F238E27FC236}">
                <a16:creationId xmlns:a16="http://schemas.microsoft.com/office/drawing/2014/main" id="{14A6236F-0178-AA4E-9F6B-17ACF5B16F6F}"/>
              </a:ext>
            </a:extLst>
          </p:cNvPr>
          <p:cNvSpPr txBox="1"/>
          <p:nvPr/>
        </p:nvSpPr>
        <p:spPr>
          <a:xfrm>
            <a:off x="316642" y="2005849"/>
            <a:ext cx="8514081" cy="523220"/>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Thạch Sanh, Cây tre trăm đốt, Cây khế</a:t>
            </a:r>
          </a:p>
        </p:txBody>
      </p:sp>
      <p:sp>
        <p:nvSpPr>
          <p:cNvPr id="7" name="TextBox 6">
            <a:extLst>
              <a:ext uri="{FF2B5EF4-FFF2-40B4-BE49-F238E27FC236}">
                <a16:creationId xmlns:a16="http://schemas.microsoft.com/office/drawing/2014/main" id="{B6479637-9AB6-7348-80EC-FA3FD57D224A}"/>
              </a:ext>
            </a:extLst>
          </p:cNvPr>
          <p:cNvSpPr txBox="1"/>
          <p:nvPr/>
        </p:nvSpPr>
        <p:spPr>
          <a:xfrm>
            <a:off x="316642" y="2621514"/>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Cây tre trăm đốt, Tấm Cám, Đẽo cày giữa đường</a:t>
            </a:r>
          </a:p>
        </p:txBody>
      </p:sp>
      <p:sp>
        <p:nvSpPr>
          <p:cNvPr id="9" name="TextBox 8">
            <a:extLst>
              <a:ext uri="{FF2B5EF4-FFF2-40B4-BE49-F238E27FC236}">
                <a16:creationId xmlns:a16="http://schemas.microsoft.com/office/drawing/2014/main" id="{5CAF0F65-3B64-7440-AFC7-33118FACE955}"/>
              </a:ext>
            </a:extLst>
          </p:cNvPr>
          <p:cNvSpPr txBox="1"/>
          <p:nvPr/>
        </p:nvSpPr>
        <p:spPr>
          <a:xfrm>
            <a:off x="314959" y="3252146"/>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Tấm Cám, Cây tre trăm đốt, Treo biển</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4959" y="3824102"/>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Em bé thông minh, Cây khế, Thầy bói xem voi</a:t>
            </a:r>
          </a:p>
        </p:txBody>
      </p:sp>
    </p:spTree>
    <p:extLst>
      <p:ext uri="{BB962C8B-B14F-4D97-AF65-F5344CB8AC3E}">
        <p14:creationId xmlns:p14="http://schemas.microsoft.com/office/powerpoint/2010/main" val="1666851321"/>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954107"/>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Trong truyện “Em bé thông minh”, em bé đã thắng sứ giả mấy lần?</a:t>
            </a:r>
          </a:p>
        </p:txBody>
      </p:sp>
      <p:sp>
        <p:nvSpPr>
          <p:cNvPr id="6" name="TextBox 5">
            <a:extLst>
              <a:ext uri="{FF2B5EF4-FFF2-40B4-BE49-F238E27FC236}">
                <a16:creationId xmlns:a16="http://schemas.microsoft.com/office/drawing/2014/main" id="{14A6236F-0178-AA4E-9F6B-17ACF5B16F6F}"/>
              </a:ext>
            </a:extLst>
          </p:cNvPr>
          <p:cNvSpPr txBox="1"/>
          <p:nvPr/>
        </p:nvSpPr>
        <p:spPr>
          <a:xfrm>
            <a:off x="3710082" y="2049324"/>
            <a:ext cx="2936241" cy="523220"/>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Một lần</a:t>
            </a:r>
          </a:p>
        </p:txBody>
      </p:sp>
      <p:sp>
        <p:nvSpPr>
          <p:cNvPr id="7" name="TextBox 6">
            <a:extLst>
              <a:ext uri="{FF2B5EF4-FFF2-40B4-BE49-F238E27FC236}">
                <a16:creationId xmlns:a16="http://schemas.microsoft.com/office/drawing/2014/main" id="{B6479637-9AB6-7348-80EC-FA3FD57D224A}"/>
              </a:ext>
            </a:extLst>
          </p:cNvPr>
          <p:cNvSpPr txBox="1"/>
          <p:nvPr/>
        </p:nvSpPr>
        <p:spPr>
          <a:xfrm>
            <a:off x="3710082" y="2664989"/>
            <a:ext cx="293624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Ba lần</a:t>
            </a:r>
          </a:p>
        </p:txBody>
      </p:sp>
      <p:sp>
        <p:nvSpPr>
          <p:cNvPr id="9" name="TextBox 8">
            <a:extLst>
              <a:ext uri="{FF2B5EF4-FFF2-40B4-BE49-F238E27FC236}">
                <a16:creationId xmlns:a16="http://schemas.microsoft.com/office/drawing/2014/main" id="{5CAF0F65-3B64-7440-AFC7-33118FACE955}"/>
              </a:ext>
            </a:extLst>
          </p:cNvPr>
          <p:cNvSpPr txBox="1"/>
          <p:nvPr/>
        </p:nvSpPr>
        <p:spPr>
          <a:xfrm>
            <a:off x="3708399" y="3295621"/>
            <a:ext cx="293624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Bốn lần</a:t>
            </a:r>
          </a:p>
        </p:txBody>
      </p:sp>
      <p:sp>
        <p:nvSpPr>
          <p:cNvPr id="10" name="TextBox 9">
            <a:extLst>
              <a:ext uri="{FF2B5EF4-FFF2-40B4-BE49-F238E27FC236}">
                <a16:creationId xmlns:a16="http://schemas.microsoft.com/office/drawing/2014/main" id="{0B5ABF7D-91AE-CA42-85DD-6119FD95CDB5}"/>
              </a:ext>
            </a:extLst>
          </p:cNvPr>
          <p:cNvSpPr txBox="1"/>
          <p:nvPr/>
        </p:nvSpPr>
        <p:spPr>
          <a:xfrm>
            <a:off x="3708399" y="3867577"/>
            <a:ext cx="293624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Năm lần</a:t>
            </a:r>
          </a:p>
        </p:txBody>
      </p:sp>
    </p:spTree>
    <p:extLst>
      <p:ext uri="{BB962C8B-B14F-4D97-AF65-F5344CB8AC3E}">
        <p14:creationId xmlns:p14="http://schemas.microsoft.com/office/powerpoint/2010/main" val="3657038239"/>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954107"/>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Nhân vật Sọ Dừa trong truyện Sọ Dừa thuộc kiểu nhân vật gì?</a:t>
            </a:r>
          </a:p>
        </p:txBody>
      </p:sp>
      <p:sp>
        <p:nvSpPr>
          <p:cNvPr id="6" name="TextBox 5">
            <a:extLst>
              <a:ext uri="{FF2B5EF4-FFF2-40B4-BE49-F238E27FC236}">
                <a16:creationId xmlns:a16="http://schemas.microsoft.com/office/drawing/2014/main" id="{14A6236F-0178-AA4E-9F6B-17ACF5B16F6F}"/>
              </a:ext>
            </a:extLst>
          </p:cNvPr>
          <p:cNvSpPr txBox="1"/>
          <p:nvPr/>
        </p:nvSpPr>
        <p:spPr>
          <a:xfrm>
            <a:off x="316642" y="2005849"/>
            <a:ext cx="8514081" cy="523220"/>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Người mồ côi</a:t>
            </a:r>
          </a:p>
        </p:txBody>
      </p:sp>
      <p:sp>
        <p:nvSpPr>
          <p:cNvPr id="7" name="TextBox 6">
            <a:extLst>
              <a:ext uri="{FF2B5EF4-FFF2-40B4-BE49-F238E27FC236}">
                <a16:creationId xmlns:a16="http://schemas.microsoft.com/office/drawing/2014/main" id="{B6479637-9AB6-7348-80EC-FA3FD57D224A}"/>
              </a:ext>
            </a:extLst>
          </p:cNvPr>
          <p:cNvSpPr txBox="1"/>
          <p:nvPr/>
        </p:nvSpPr>
        <p:spPr>
          <a:xfrm>
            <a:off x="316642" y="2621514"/>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Người nghèo khổ</a:t>
            </a:r>
          </a:p>
        </p:txBody>
      </p:sp>
      <p:sp>
        <p:nvSpPr>
          <p:cNvPr id="9" name="TextBox 8">
            <a:extLst>
              <a:ext uri="{FF2B5EF4-FFF2-40B4-BE49-F238E27FC236}">
                <a16:creationId xmlns:a16="http://schemas.microsoft.com/office/drawing/2014/main" id="{5CAF0F65-3B64-7440-AFC7-33118FACE955}"/>
              </a:ext>
            </a:extLst>
          </p:cNvPr>
          <p:cNvSpPr txBox="1"/>
          <p:nvPr/>
        </p:nvSpPr>
        <p:spPr>
          <a:xfrm>
            <a:off x="314959" y="3252146"/>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Người mang lốt xấu xí</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4959" y="3824102"/>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a:t>
            </a:r>
            <a:r>
              <a:rPr lang="en-US" sz="2800" dirty="0">
                <a:latin typeface="Times New Roman" panose="02020603050405020304" pitchFamily="18" charset="0"/>
                <a:cs typeface="Times New Roman" panose="02020603050405020304" pitchFamily="18" charset="0"/>
              </a:rPr>
              <a:t>Ng</a:t>
            </a:r>
            <a:r>
              <a:rPr lang="en-VN" sz="2800" dirty="0">
                <a:latin typeface="Times New Roman" panose="02020603050405020304" pitchFamily="18" charset="0"/>
                <a:cs typeface="Times New Roman" panose="02020603050405020304" pitchFamily="18" charset="0"/>
              </a:rPr>
              <a:t>ười tài năng</a:t>
            </a:r>
          </a:p>
        </p:txBody>
      </p:sp>
    </p:spTree>
    <p:extLst>
      <p:ext uri="{BB962C8B-B14F-4D97-AF65-F5344CB8AC3E}">
        <p14:creationId xmlns:p14="http://schemas.microsoft.com/office/powerpoint/2010/main" val="3690947843"/>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956964" cy="523220"/>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Nhân vật Sọ Dừa trong truyện Sọ Dừa có biệt tài gì?</a:t>
            </a:r>
          </a:p>
        </p:txBody>
      </p:sp>
      <p:sp>
        <p:nvSpPr>
          <p:cNvPr id="6" name="TextBox 5">
            <a:extLst>
              <a:ext uri="{FF2B5EF4-FFF2-40B4-BE49-F238E27FC236}">
                <a16:creationId xmlns:a16="http://schemas.microsoft.com/office/drawing/2014/main" id="{14A6236F-0178-AA4E-9F6B-17ACF5B16F6F}"/>
              </a:ext>
            </a:extLst>
          </p:cNvPr>
          <p:cNvSpPr txBox="1"/>
          <p:nvPr/>
        </p:nvSpPr>
        <p:spPr>
          <a:xfrm>
            <a:off x="628257" y="1414971"/>
            <a:ext cx="8514081" cy="523220"/>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Chăn bò rất giỏi, thổi sáo rất hay</a:t>
            </a:r>
          </a:p>
        </p:txBody>
      </p:sp>
      <p:sp>
        <p:nvSpPr>
          <p:cNvPr id="7" name="TextBox 6">
            <a:extLst>
              <a:ext uri="{FF2B5EF4-FFF2-40B4-BE49-F238E27FC236}">
                <a16:creationId xmlns:a16="http://schemas.microsoft.com/office/drawing/2014/main" id="{B6479637-9AB6-7348-80EC-FA3FD57D224A}"/>
              </a:ext>
            </a:extLst>
          </p:cNvPr>
          <p:cNvSpPr txBox="1"/>
          <p:nvPr/>
        </p:nvSpPr>
        <p:spPr>
          <a:xfrm>
            <a:off x="628257" y="2030636"/>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Chăn bò rất giỏi, hát rất hay</a:t>
            </a:r>
          </a:p>
        </p:txBody>
      </p:sp>
      <p:sp>
        <p:nvSpPr>
          <p:cNvPr id="9" name="TextBox 8">
            <a:extLst>
              <a:ext uri="{FF2B5EF4-FFF2-40B4-BE49-F238E27FC236}">
                <a16:creationId xmlns:a16="http://schemas.microsoft.com/office/drawing/2014/main" id="{5CAF0F65-3B64-7440-AFC7-33118FACE955}"/>
              </a:ext>
            </a:extLst>
          </p:cNvPr>
          <p:cNvSpPr txBox="1"/>
          <p:nvPr/>
        </p:nvSpPr>
        <p:spPr>
          <a:xfrm>
            <a:off x="626574" y="2661268"/>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Căn bò rất giỏi, nói chuyện rất hay</a:t>
            </a:r>
          </a:p>
        </p:txBody>
      </p:sp>
      <p:sp>
        <p:nvSpPr>
          <p:cNvPr id="10" name="TextBox 9">
            <a:extLst>
              <a:ext uri="{FF2B5EF4-FFF2-40B4-BE49-F238E27FC236}">
                <a16:creationId xmlns:a16="http://schemas.microsoft.com/office/drawing/2014/main" id="{0B5ABF7D-91AE-CA42-85DD-6119FD95CDB5}"/>
              </a:ext>
            </a:extLst>
          </p:cNvPr>
          <p:cNvSpPr txBox="1"/>
          <p:nvPr/>
        </p:nvSpPr>
        <p:spPr>
          <a:xfrm>
            <a:off x="626574" y="3233224"/>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a:t>
            </a:r>
            <a:r>
              <a:rPr lang="vi-VN" sz="2800" dirty="0">
                <a:latin typeface="Times New Roman" panose="02020603050405020304" pitchFamily="18" charset="0"/>
                <a:cs typeface="Times New Roman" panose="02020603050405020304" pitchFamily="18" charset="0"/>
              </a:rPr>
              <a:t>Chăn bò rất giỏi, nấu ăn rất ngon</a:t>
            </a:r>
            <a:endParaRPr lang="en-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114675"/>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956964" cy="1384995"/>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Trong truyện “Em bé thông minh”, qua các lần em thắng viên quan, thắng vua, thắng sứ giả chứng tỏ em bé là người như thế nào?</a:t>
            </a:r>
          </a:p>
        </p:txBody>
      </p:sp>
      <p:sp>
        <p:nvSpPr>
          <p:cNvPr id="6" name="TextBox 5">
            <a:extLst>
              <a:ext uri="{FF2B5EF4-FFF2-40B4-BE49-F238E27FC236}">
                <a16:creationId xmlns:a16="http://schemas.microsoft.com/office/drawing/2014/main" id="{14A6236F-0178-AA4E-9F6B-17ACF5B16F6F}"/>
              </a:ext>
            </a:extLst>
          </p:cNvPr>
          <p:cNvSpPr txBox="1"/>
          <p:nvPr/>
        </p:nvSpPr>
        <p:spPr>
          <a:xfrm>
            <a:off x="314959" y="2042707"/>
            <a:ext cx="8514081" cy="523220"/>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Có tài năng và được các vị thần giúp đỡ</a:t>
            </a:r>
          </a:p>
        </p:txBody>
      </p:sp>
      <p:sp>
        <p:nvSpPr>
          <p:cNvPr id="7" name="TextBox 6">
            <a:extLst>
              <a:ext uri="{FF2B5EF4-FFF2-40B4-BE49-F238E27FC236}">
                <a16:creationId xmlns:a16="http://schemas.microsoft.com/office/drawing/2014/main" id="{B6479637-9AB6-7348-80EC-FA3FD57D224A}"/>
              </a:ext>
            </a:extLst>
          </p:cNvPr>
          <p:cNvSpPr txBox="1"/>
          <p:nvPr/>
        </p:nvSpPr>
        <p:spPr>
          <a:xfrm>
            <a:off x="314959" y="2658372"/>
            <a:ext cx="8514081" cy="954107"/>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Có trí thông minh hơn người, có lòng can đảm và sự hồn nhiên</a:t>
            </a:r>
          </a:p>
        </p:txBody>
      </p:sp>
      <p:sp>
        <p:nvSpPr>
          <p:cNvPr id="9" name="TextBox 8">
            <a:extLst>
              <a:ext uri="{FF2B5EF4-FFF2-40B4-BE49-F238E27FC236}">
                <a16:creationId xmlns:a16="http://schemas.microsoft.com/office/drawing/2014/main" id="{5CAF0F65-3B64-7440-AFC7-33118FACE955}"/>
              </a:ext>
            </a:extLst>
          </p:cNvPr>
          <p:cNvSpPr txBox="1"/>
          <p:nvPr/>
        </p:nvSpPr>
        <p:spPr>
          <a:xfrm>
            <a:off x="313278" y="3532692"/>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Có trí thông minh hơn người, có sức khoẻ hơn người</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3278" y="4104648"/>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a:t>
            </a:r>
            <a:r>
              <a:rPr lang="vi-VN" sz="2800" dirty="0">
                <a:latin typeface="Times New Roman" panose="02020603050405020304" pitchFamily="18" charset="0"/>
                <a:cs typeface="Times New Roman" panose="02020603050405020304" pitchFamily="18" charset="0"/>
              </a:rPr>
              <a:t>Có trí thông minh và lòng nhân hậu</a:t>
            </a:r>
            <a:endParaRPr lang="en-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773103"/>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956964" cy="954107"/>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Qua bài thơ Chuyện cổ nước mình, tác giả muốn ca ngợi điều gì ?</a:t>
            </a:r>
          </a:p>
        </p:txBody>
      </p:sp>
      <p:sp>
        <p:nvSpPr>
          <p:cNvPr id="6" name="TextBox 5">
            <a:extLst>
              <a:ext uri="{FF2B5EF4-FFF2-40B4-BE49-F238E27FC236}">
                <a16:creationId xmlns:a16="http://schemas.microsoft.com/office/drawing/2014/main" id="{14A6236F-0178-AA4E-9F6B-17ACF5B16F6F}"/>
              </a:ext>
            </a:extLst>
          </p:cNvPr>
          <p:cNvSpPr txBox="1"/>
          <p:nvPr/>
        </p:nvSpPr>
        <p:spPr>
          <a:xfrm>
            <a:off x="314959" y="1593841"/>
            <a:ext cx="8514081" cy="523220"/>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Truyện cổ tích hay hơn truyện cười</a:t>
            </a:r>
          </a:p>
        </p:txBody>
      </p:sp>
      <p:sp>
        <p:nvSpPr>
          <p:cNvPr id="7" name="TextBox 6">
            <a:extLst>
              <a:ext uri="{FF2B5EF4-FFF2-40B4-BE49-F238E27FC236}">
                <a16:creationId xmlns:a16="http://schemas.microsoft.com/office/drawing/2014/main" id="{B6479637-9AB6-7348-80EC-FA3FD57D224A}"/>
              </a:ext>
            </a:extLst>
          </p:cNvPr>
          <p:cNvSpPr txBox="1"/>
          <p:nvPr/>
        </p:nvSpPr>
        <p:spPr>
          <a:xfrm>
            <a:off x="314959" y="2209506"/>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Truyện cổ tích hay hơn truyện ngụ ngôn</a:t>
            </a:r>
          </a:p>
        </p:txBody>
      </p:sp>
      <p:sp>
        <p:nvSpPr>
          <p:cNvPr id="9" name="TextBox 8">
            <a:extLst>
              <a:ext uri="{FF2B5EF4-FFF2-40B4-BE49-F238E27FC236}">
                <a16:creationId xmlns:a16="http://schemas.microsoft.com/office/drawing/2014/main" id="{5CAF0F65-3B64-7440-AFC7-33118FACE955}"/>
              </a:ext>
            </a:extLst>
          </p:cNvPr>
          <p:cNvSpPr txBox="1"/>
          <p:nvPr/>
        </p:nvSpPr>
        <p:spPr>
          <a:xfrm>
            <a:off x="313278" y="2825171"/>
            <a:ext cx="8514081" cy="1384995"/>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Truyện cổ tích nước mình rất hay. Đó là những câu chuyện về lòng nhân hậu, sự công bằng cũng như chứa đựng những kinh nghiệm sống quý báu của ông cha</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3278" y="4313453"/>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a:t>
            </a:r>
            <a:r>
              <a:rPr lang="vi-VN" sz="2800" dirty="0">
                <a:latin typeface="Times New Roman" panose="02020603050405020304" pitchFamily="18" charset="0"/>
                <a:cs typeface="Times New Roman" panose="02020603050405020304" pitchFamily="18" charset="0"/>
              </a:rPr>
              <a:t>Truyện cổ nước mình rất hay hơn các nước khác</a:t>
            </a:r>
            <a:endParaRPr lang="en-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7096924"/>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0394" y="409775"/>
            <a:ext cx="7956964" cy="523220"/>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Trạng ngữ là gì?</a:t>
            </a:r>
          </a:p>
        </p:txBody>
      </p:sp>
      <p:sp>
        <p:nvSpPr>
          <p:cNvPr id="6" name="TextBox 5">
            <a:extLst>
              <a:ext uri="{FF2B5EF4-FFF2-40B4-BE49-F238E27FC236}">
                <a16:creationId xmlns:a16="http://schemas.microsoft.com/office/drawing/2014/main" id="{14A6236F-0178-AA4E-9F6B-17ACF5B16F6F}"/>
              </a:ext>
            </a:extLst>
          </p:cNvPr>
          <p:cNvSpPr txBox="1"/>
          <p:nvPr/>
        </p:nvSpPr>
        <p:spPr>
          <a:xfrm>
            <a:off x="313277" y="868413"/>
            <a:ext cx="8514081" cy="1384995"/>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Là thành phần chính của câu, giúp xác định thời gian, nơi chốn, nguyên nhân, mục đích… của sự việc nêu trong câu.</a:t>
            </a:r>
          </a:p>
        </p:txBody>
      </p:sp>
      <p:sp>
        <p:nvSpPr>
          <p:cNvPr id="7" name="TextBox 6">
            <a:extLst>
              <a:ext uri="{FF2B5EF4-FFF2-40B4-BE49-F238E27FC236}">
                <a16:creationId xmlns:a16="http://schemas.microsoft.com/office/drawing/2014/main" id="{B6479637-9AB6-7348-80EC-FA3FD57D224A}"/>
              </a:ext>
            </a:extLst>
          </p:cNvPr>
          <p:cNvSpPr txBox="1"/>
          <p:nvPr/>
        </p:nvSpPr>
        <p:spPr>
          <a:xfrm>
            <a:off x="311596" y="2149146"/>
            <a:ext cx="8514081" cy="1384995"/>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Là thành phần phụ của câu, giúp xác định thời gian, nơi chốn, nguyên nhân, mục đích,… của sự việc nêu trong câu</a:t>
            </a:r>
          </a:p>
        </p:txBody>
      </p:sp>
      <p:sp>
        <p:nvSpPr>
          <p:cNvPr id="9" name="TextBox 8">
            <a:extLst>
              <a:ext uri="{FF2B5EF4-FFF2-40B4-BE49-F238E27FC236}">
                <a16:creationId xmlns:a16="http://schemas.microsoft.com/office/drawing/2014/main" id="{5CAF0F65-3B64-7440-AFC7-33118FACE955}"/>
              </a:ext>
            </a:extLst>
          </p:cNvPr>
          <p:cNvSpPr txBox="1"/>
          <p:nvPr/>
        </p:nvSpPr>
        <p:spPr>
          <a:xfrm>
            <a:off x="314959" y="3349448"/>
            <a:ext cx="8514081" cy="1384995"/>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Là thành phần phụ của câu, giúp xác định thời gian, nơi chốn, nguyên nhân, mục đích,… của sự việc nêu trong đoạn văn.</a:t>
            </a:r>
          </a:p>
        </p:txBody>
      </p:sp>
    </p:spTree>
    <p:extLst>
      <p:ext uri="{BB962C8B-B14F-4D97-AF65-F5344CB8AC3E}">
        <p14:creationId xmlns:p14="http://schemas.microsoft.com/office/powerpoint/2010/main" val="2045052504"/>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0" y="557558"/>
            <a:ext cx="9144000" cy="954107"/>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Hãy tóm tắt cốt truyện và nêu chủ đề của các truyện đã đọc vào bảng theo mẫu sau:</a:t>
            </a:r>
          </a:p>
        </p:txBody>
      </p:sp>
      <p:graphicFrame>
        <p:nvGraphicFramePr>
          <p:cNvPr id="8" name="Table 7">
            <a:extLst>
              <a:ext uri="{FF2B5EF4-FFF2-40B4-BE49-F238E27FC236}">
                <a16:creationId xmlns:a16="http://schemas.microsoft.com/office/drawing/2014/main" id="{E208FD39-FCE5-934E-8095-FF69A38A1FCB}"/>
              </a:ext>
            </a:extLst>
          </p:cNvPr>
          <p:cNvGraphicFramePr>
            <a:graphicFrameLocks noGrp="1"/>
          </p:cNvGraphicFramePr>
          <p:nvPr/>
        </p:nvGraphicFramePr>
        <p:xfrm>
          <a:off x="329783" y="1555669"/>
          <a:ext cx="8484434" cy="2941320"/>
        </p:xfrm>
        <a:graphic>
          <a:graphicData uri="http://schemas.openxmlformats.org/drawingml/2006/table">
            <a:tbl>
              <a:tblPr>
                <a:tableStyleId>{5C22544A-7EE6-4342-B048-85BDC9FD1C3A}</a:tableStyleId>
              </a:tblPr>
              <a:tblGrid>
                <a:gridCol w="3230381">
                  <a:extLst>
                    <a:ext uri="{9D8B030D-6E8A-4147-A177-3AD203B41FA5}">
                      <a16:colId xmlns:a16="http://schemas.microsoft.com/office/drawing/2014/main" val="1237657737"/>
                    </a:ext>
                  </a:extLst>
                </a:gridCol>
                <a:gridCol w="2788170">
                  <a:extLst>
                    <a:ext uri="{9D8B030D-6E8A-4147-A177-3AD203B41FA5}">
                      <a16:colId xmlns:a16="http://schemas.microsoft.com/office/drawing/2014/main" val="3724593117"/>
                    </a:ext>
                  </a:extLst>
                </a:gridCol>
                <a:gridCol w="2465883">
                  <a:extLst>
                    <a:ext uri="{9D8B030D-6E8A-4147-A177-3AD203B41FA5}">
                      <a16:colId xmlns:a16="http://schemas.microsoft.com/office/drawing/2014/main" val="3023892410"/>
                    </a:ext>
                  </a:extLst>
                </a:gridCol>
              </a:tblGrid>
              <a:tr h="0">
                <a:tc>
                  <a:txBody>
                    <a:bodyPr/>
                    <a:lstStyle/>
                    <a:p>
                      <a:pPr algn="ctr" fontAlgn="t">
                        <a:lnSpc>
                          <a:spcPct val="150000"/>
                        </a:lnSpc>
                      </a:pPr>
                      <a:r>
                        <a:rPr lang="en-US" sz="2800" b="0" kern="100" dirty="0" err="1">
                          <a:effectLst/>
                          <a:latin typeface="Times New Roman" panose="02020603050405020304" pitchFamily="18" charset="0"/>
                          <a:cs typeface="Times New Roman" panose="02020603050405020304" pitchFamily="18" charset="0"/>
                        </a:rPr>
                        <a:t>Tên</a:t>
                      </a:r>
                      <a:r>
                        <a:rPr lang="en-US" sz="2800" b="0" kern="100" dirty="0">
                          <a:effectLst/>
                          <a:latin typeface="Times New Roman" panose="02020603050405020304" pitchFamily="18" charset="0"/>
                          <a:cs typeface="Times New Roman" panose="02020603050405020304" pitchFamily="18" charset="0"/>
                        </a:rPr>
                        <a:t> </a:t>
                      </a:r>
                      <a:r>
                        <a:rPr lang="en-US" sz="2800" b="0" kern="100" dirty="0" err="1">
                          <a:effectLst/>
                          <a:latin typeface="Times New Roman" panose="02020603050405020304" pitchFamily="18" charset="0"/>
                          <a:cs typeface="Times New Roman" panose="02020603050405020304" pitchFamily="18" charset="0"/>
                        </a:rPr>
                        <a:t>truyện</a:t>
                      </a:r>
                      <a:endParaRPr lang="en-VN" sz="2800" b="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t">
                        <a:lnSpc>
                          <a:spcPct val="150000"/>
                        </a:lnSpc>
                      </a:pPr>
                      <a:r>
                        <a:rPr lang="en-US" sz="2800" b="0" kern="100">
                          <a:effectLst/>
                          <a:latin typeface="Times New Roman" panose="02020603050405020304" pitchFamily="18" charset="0"/>
                          <a:cs typeface="Times New Roman" panose="02020603050405020304" pitchFamily="18" charset="0"/>
                        </a:rPr>
                        <a:t>Tóm tắt cốt truyện</a:t>
                      </a:r>
                      <a:endParaRPr lang="en-VN" sz="2800" b="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t">
                        <a:lnSpc>
                          <a:spcPct val="150000"/>
                        </a:lnSpc>
                      </a:pPr>
                      <a:r>
                        <a:rPr lang="en-US" sz="2800" b="0" kern="100" dirty="0" err="1">
                          <a:effectLst/>
                          <a:latin typeface="Times New Roman" panose="02020603050405020304" pitchFamily="18" charset="0"/>
                          <a:cs typeface="Times New Roman" panose="02020603050405020304" pitchFamily="18" charset="0"/>
                        </a:rPr>
                        <a:t>Chủ</a:t>
                      </a:r>
                      <a:r>
                        <a:rPr lang="en-US" sz="2800" b="0" kern="100" dirty="0">
                          <a:effectLst/>
                          <a:latin typeface="Times New Roman" panose="02020603050405020304" pitchFamily="18" charset="0"/>
                          <a:cs typeface="Times New Roman" panose="02020603050405020304" pitchFamily="18" charset="0"/>
                        </a:rPr>
                        <a:t> </a:t>
                      </a:r>
                      <a:r>
                        <a:rPr lang="en-US" sz="2800" b="0" kern="100" dirty="0" err="1">
                          <a:effectLst/>
                          <a:latin typeface="Times New Roman" panose="02020603050405020304" pitchFamily="18" charset="0"/>
                          <a:cs typeface="Times New Roman" panose="02020603050405020304" pitchFamily="18" charset="0"/>
                        </a:rPr>
                        <a:t>đề</a:t>
                      </a:r>
                      <a:r>
                        <a:rPr lang="en-US" sz="2800" b="0" kern="100" dirty="0">
                          <a:effectLst/>
                          <a:latin typeface="Times New Roman" panose="02020603050405020304" pitchFamily="18" charset="0"/>
                          <a:cs typeface="Times New Roman" panose="02020603050405020304" pitchFamily="18" charset="0"/>
                        </a:rPr>
                        <a:t> </a:t>
                      </a:r>
                      <a:r>
                        <a:rPr lang="en-US" sz="2800" b="0" kern="100" dirty="0" err="1">
                          <a:effectLst/>
                          <a:latin typeface="Times New Roman" panose="02020603050405020304" pitchFamily="18" charset="0"/>
                          <a:cs typeface="Times New Roman" panose="02020603050405020304" pitchFamily="18" charset="0"/>
                        </a:rPr>
                        <a:t>truyện</a:t>
                      </a:r>
                      <a:endParaRPr lang="en-VN" sz="2800" b="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8337622"/>
                  </a:ext>
                </a:extLst>
              </a:tr>
              <a:tr h="0">
                <a:tc>
                  <a:txBody>
                    <a:bodyPr/>
                    <a:lstStyle/>
                    <a:p>
                      <a:pPr fontAlgn="t">
                        <a:lnSpc>
                          <a:spcPct val="150000"/>
                        </a:lnSpc>
                      </a:pPr>
                      <a:r>
                        <a:rPr lang="en-US" sz="2800" b="0" i="1" kern="100" dirty="0" err="1">
                          <a:effectLst/>
                          <a:latin typeface="Times New Roman" panose="02020603050405020304" pitchFamily="18" charset="0"/>
                          <a:cs typeface="Times New Roman" panose="02020603050405020304" pitchFamily="18" charset="0"/>
                        </a:rPr>
                        <a:t>Sọ</a:t>
                      </a:r>
                      <a:r>
                        <a:rPr lang="en-US" sz="2800" b="0" i="1" kern="100" dirty="0">
                          <a:effectLst/>
                          <a:latin typeface="Times New Roman" panose="02020603050405020304" pitchFamily="18" charset="0"/>
                          <a:cs typeface="Times New Roman" panose="02020603050405020304" pitchFamily="18" charset="0"/>
                        </a:rPr>
                        <a:t> </a:t>
                      </a:r>
                      <a:r>
                        <a:rPr lang="en-US" sz="2800" b="0" i="1" kern="100" dirty="0" err="1">
                          <a:effectLst/>
                          <a:latin typeface="Times New Roman" panose="02020603050405020304" pitchFamily="18" charset="0"/>
                          <a:cs typeface="Times New Roman" panose="02020603050405020304" pitchFamily="18" charset="0"/>
                        </a:rPr>
                        <a:t>Dừa</a:t>
                      </a:r>
                      <a:endParaRPr lang="en-VN" sz="2800" b="0" i="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fontAlgn="t">
                        <a:lnSpc>
                          <a:spcPct val="150000"/>
                        </a:lnSpc>
                      </a:pPr>
                      <a:r>
                        <a:rPr lang="en-US" sz="2800" kern="100" dirty="0">
                          <a:effectLst/>
                          <a:latin typeface="Times New Roman" panose="02020603050405020304" pitchFamily="18" charset="0"/>
                          <a:cs typeface="Times New Roman" panose="02020603050405020304" pitchFamily="18" charset="0"/>
                        </a:rPr>
                        <a:t> </a:t>
                      </a:r>
                      <a:endParaRPr lang="en-VN" sz="2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pPr fontAlgn="t">
                        <a:lnSpc>
                          <a:spcPct val="150000"/>
                        </a:lnSpc>
                      </a:pPr>
                      <a:r>
                        <a:rPr lang="en-US" sz="2800" kern="100">
                          <a:effectLst/>
                          <a:latin typeface="Times New Roman" panose="02020603050405020304" pitchFamily="18" charset="0"/>
                          <a:cs typeface="Times New Roman" panose="02020603050405020304" pitchFamily="18" charset="0"/>
                        </a:rPr>
                        <a:t> </a:t>
                      </a:r>
                      <a:endParaRPr lang="en-VN"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2626778"/>
                  </a:ext>
                </a:extLst>
              </a:tr>
              <a:tr h="0">
                <a:tc>
                  <a:txBody>
                    <a:bodyPr/>
                    <a:lstStyle/>
                    <a:p>
                      <a:pPr fontAlgn="t">
                        <a:lnSpc>
                          <a:spcPct val="150000"/>
                        </a:lnSpc>
                      </a:pPr>
                      <a:r>
                        <a:rPr lang="en-US" sz="2800" b="0" i="1" kern="100">
                          <a:effectLst/>
                          <a:latin typeface="Times New Roman" panose="02020603050405020304" pitchFamily="18" charset="0"/>
                          <a:cs typeface="Times New Roman" panose="02020603050405020304" pitchFamily="18" charset="0"/>
                        </a:rPr>
                        <a:t>Em bé thông minh</a:t>
                      </a:r>
                      <a:endParaRPr lang="en-VN" sz="2800" b="0" i="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fontAlgn="t">
                        <a:lnSpc>
                          <a:spcPct val="150000"/>
                        </a:lnSpc>
                      </a:pPr>
                      <a:r>
                        <a:rPr lang="en-US" sz="2800" kern="100">
                          <a:effectLst/>
                          <a:latin typeface="Times New Roman" panose="02020603050405020304" pitchFamily="18" charset="0"/>
                          <a:cs typeface="Times New Roman" panose="02020603050405020304" pitchFamily="18" charset="0"/>
                        </a:rPr>
                        <a:t> </a:t>
                      </a:r>
                      <a:endParaRPr lang="en-VN"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pPr fontAlgn="t">
                        <a:lnSpc>
                          <a:spcPct val="150000"/>
                        </a:lnSpc>
                      </a:pPr>
                      <a:r>
                        <a:rPr lang="en-US" sz="2800" kern="100">
                          <a:effectLst/>
                          <a:latin typeface="Times New Roman" panose="02020603050405020304" pitchFamily="18" charset="0"/>
                          <a:cs typeface="Times New Roman" panose="02020603050405020304" pitchFamily="18" charset="0"/>
                        </a:rPr>
                        <a:t> </a:t>
                      </a:r>
                      <a:endParaRPr lang="en-VN"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4876815"/>
                  </a:ext>
                </a:extLst>
              </a:tr>
              <a:tr h="0">
                <a:tc>
                  <a:txBody>
                    <a:bodyPr/>
                    <a:lstStyle/>
                    <a:p>
                      <a:pPr fontAlgn="t">
                        <a:lnSpc>
                          <a:spcPct val="150000"/>
                        </a:lnSpc>
                      </a:pPr>
                      <a:r>
                        <a:rPr lang="en-US" sz="2800" b="0" i="1" kern="100" dirty="0">
                          <a:effectLst/>
                          <a:latin typeface="Times New Roman" panose="02020603050405020304" pitchFamily="18" charset="0"/>
                          <a:cs typeface="Times New Roman" panose="02020603050405020304" pitchFamily="18" charset="0"/>
                        </a:rPr>
                        <a:t>Non-</a:t>
                      </a:r>
                      <a:r>
                        <a:rPr lang="en-US" sz="2800" b="0" i="1" kern="100" dirty="0" err="1">
                          <a:effectLst/>
                          <a:latin typeface="Times New Roman" panose="02020603050405020304" pitchFamily="18" charset="0"/>
                          <a:cs typeface="Times New Roman" panose="02020603050405020304" pitchFamily="18" charset="0"/>
                        </a:rPr>
                        <a:t>bu</a:t>
                      </a:r>
                      <a:r>
                        <a:rPr lang="en-US" sz="2800" b="0" i="1" kern="100" dirty="0">
                          <a:effectLst/>
                          <a:latin typeface="Times New Roman" panose="02020603050405020304" pitchFamily="18" charset="0"/>
                          <a:cs typeface="Times New Roman" panose="02020603050405020304" pitchFamily="18" charset="0"/>
                        </a:rPr>
                        <a:t> </a:t>
                      </a:r>
                      <a:r>
                        <a:rPr lang="en-US" sz="2800" b="0" i="1" kern="100" dirty="0" err="1">
                          <a:effectLst/>
                          <a:latin typeface="Times New Roman" panose="02020603050405020304" pitchFamily="18" charset="0"/>
                          <a:cs typeface="Times New Roman" panose="02020603050405020304" pitchFamily="18" charset="0"/>
                        </a:rPr>
                        <a:t>và</a:t>
                      </a:r>
                      <a:r>
                        <a:rPr lang="en-US" sz="2800" b="0" i="1" kern="100" dirty="0">
                          <a:effectLst/>
                          <a:latin typeface="Times New Roman" panose="02020603050405020304" pitchFamily="18" charset="0"/>
                          <a:cs typeface="Times New Roman" panose="02020603050405020304" pitchFamily="18" charset="0"/>
                        </a:rPr>
                        <a:t> Heng-</a:t>
                      </a:r>
                      <a:r>
                        <a:rPr lang="en-US" sz="2800" b="0" i="1" kern="100" dirty="0" err="1">
                          <a:effectLst/>
                          <a:latin typeface="Times New Roman" panose="02020603050405020304" pitchFamily="18" charset="0"/>
                          <a:cs typeface="Times New Roman" panose="02020603050405020304" pitchFamily="18" charset="0"/>
                        </a:rPr>
                        <a:t>bu</a:t>
                      </a:r>
                      <a:endParaRPr lang="en-VN" sz="2800" b="0" i="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fontAlgn="t">
                        <a:lnSpc>
                          <a:spcPct val="150000"/>
                        </a:lnSpc>
                      </a:pPr>
                      <a:r>
                        <a:rPr lang="en-US" sz="2800" kern="100">
                          <a:effectLst/>
                          <a:latin typeface="Times New Roman" panose="02020603050405020304" pitchFamily="18" charset="0"/>
                          <a:cs typeface="Times New Roman" panose="02020603050405020304" pitchFamily="18" charset="0"/>
                        </a:rPr>
                        <a:t> </a:t>
                      </a:r>
                      <a:endParaRPr lang="en-VN"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pPr fontAlgn="t">
                        <a:lnSpc>
                          <a:spcPct val="150000"/>
                        </a:lnSpc>
                      </a:pPr>
                      <a:r>
                        <a:rPr lang="en-US" sz="2800" kern="100" dirty="0">
                          <a:effectLst/>
                          <a:latin typeface="Times New Roman" panose="02020603050405020304" pitchFamily="18" charset="0"/>
                          <a:cs typeface="Times New Roman" panose="02020603050405020304" pitchFamily="18" charset="0"/>
                        </a:rPr>
                        <a:t> </a:t>
                      </a:r>
                      <a:endParaRPr lang="en-VN" sz="2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5152977"/>
                  </a:ext>
                </a:extLst>
              </a:tr>
            </a:tbl>
          </a:graphicData>
        </a:graphic>
      </p:graphicFrame>
    </p:spTree>
    <p:extLst>
      <p:ext uri="{BB962C8B-B14F-4D97-AF65-F5344CB8AC3E}">
        <p14:creationId xmlns:p14="http://schemas.microsoft.com/office/powerpoint/2010/main" val="1243451531"/>
      </p:ext>
    </p:extLst>
  </p:cSld>
  <p:clrMapOvr>
    <a:masterClrMapping/>
  </p:clrMapOvr>
  <p:transition spd="slow" advClick="0">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Table 7">
            <a:extLst>
              <a:ext uri="{FF2B5EF4-FFF2-40B4-BE49-F238E27FC236}">
                <a16:creationId xmlns:a16="http://schemas.microsoft.com/office/drawing/2014/main" id="{E208FD39-FCE5-934E-8095-FF69A38A1FCB}"/>
              </a:ext>
            </a:extLst>
          </p:cNvPr>
          <p:cNvGraphicFramePr>
            <a:graphicFrameLocks noGrp="1"/>
          </p:cNvGraphicFramePr>
          <p:nvPr>
            <p:extLst>
              <p:ext uri="{D42A27DB-BD31-4B8C-83A1-F6EECF244321}">
                <p14:modId xmlns:p14="http://schemas.microsoft.com/office/powerpoint/2010/main" val="1838468062"/>
              </p:ext>
            </p:extLst>
          </p:nvPr>
        </p:nvGraphicFramePr>
        <p:xfrm>
          <a:off x="104699" y="197748"/>
          <a:ext cx="8898623" cy="4850130"/>
        </p:xfrm>
        <a:graphic>
          <a:graphicData uri="http://schemas.openxmlformats.org/drawingml/2006/table">
            <a:tbl>
              <a:tblPr>
                <a:tableStyleId>{5C22544A-7EE6-4342-B048-85BDC9FD1C3A}</a:tableStyleId>
              </a:tblPr>
              <a:tblGrid>
                <a:gridCol w="1048852">
                  <a:extLst>
                    <a:ext uri="{9D8B030D-6E8A-4147-A177-3AD203B41FA5}">
                      <a16:colId xmlns:a16="http://schemas.microsoft.com/office/drawing/2014/main" val="1237657737"/>
                    </a:ext>
                  </a:extLst>
                </a:gridCol>
                <a:gridCol w="6555544">
                  <a:extLst>
                    <a:ext uri="{9D8B030D-6E8A-4147-A177-3AD203B41FA5}">
                      <a16:colId xmlns:a16="http://schemas.microsoft.com/office/drawing/2014/main" val="3724593117"/>
                    </a:ext>
                  </a:extLst>
                </a:gridCol>
                <a:gridCol w="1294227">
                  <a:extLst>
                    <a:ext uri="{9D8B030D-6E8A-4147-A177-3AD203B41FA5}">
                      <a16:colId xmlns:a16="http://schemas.microsoft.com/office/drawing/2014/main" val="3023892410"/>
                    </a:ext>
                  </a:extLst>
                </a:gridCol>
              </a:tblGrid>
              <a:tr h="2393188">
                <a:tc>
                  <a:txBody>
                    <a:bodyPr/>
                    <a:lstStyle/>
                    <a:p>
                      <a:pPr algn="ctr" fontAlgn="t">
                        <a:lnSpc>
                          <a:spcPct val="150000"/>
                        </a:lnSpc>
                      </a:pPr>
                      <a:r>
                        <a:rPr lang="en-US" sz="1600" b="1" i="1" kern="100" dirty="0" err="1">
                          <a:effectLst/>
                          <a:latin typeface="Times New Roman" panose="02020603050405020304" pitchFamily="18" charset="0"/>
                          <a:cs typeface="Times New Roman" panose="02020603050405020304" pitchFamily="18" charset="0"/>
                        </a:rPr>
                        <a:t>Sọ</a:t>
                      </a:r>
                      <a:r>
                        <a:rPr lang="en-US" sz="1600" b="1" i="1" kern="100" dirty="0">
                          <a:effectLst/>
                          <a:latin typeface="Times New Roman" panose="02020603050405020304" pitchFamily="18" charset="0"/>
                          <a:cs typeface="Times New Roman" panose="02020603050405020304" pitchFamily="18" charset="0"/>
                        </a:rPr>
                        <a:t> </a:t>
                      </a:r>
                      <a:r>
                        <a:rPr lang="en-US" sz="1600" b="1" i="1" kern="100" dirty="0" err="1">
                          <a:effectLst/>
                          <a:latin typeface="Times New Roman" panose="02020603050405020304" pitchFamily="18" charset="0"/>
                          <a:cs typeface="Times New Roman" panose="02020603050405020304" pitchFamily="18" charset="0"/>
                        </a:rPr>
                        <a:t>Dừa</a:t>
                      </a:r>
                      <a:endParaRPr lang="en-VN" sz="1600" b="1" i="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fontAlgn="t">
                        <a:lnSpc>
                          <a:spcPct val="150000"/>
                        </a:lnSpc>
                      </a:pPr>
                      <a:r>
                        <a:rPr lang="en-US" sz="1600" kern="100" dirty="0">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xưa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đôi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chồng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già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hiếm</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muộn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ở</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hôm</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rừng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hái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củi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uống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cái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mang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ít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lâu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sau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sinh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đứa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bé</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kì</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dị</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chân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tay</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tròn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Thấy</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đứa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bé</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nói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giữ</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nuôi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đặt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luôn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tên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mẹ</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vất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chăn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đàn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bò</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Cậu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chăn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bò</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rất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giỏi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Ba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gái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thay</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nhau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đưa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cơm</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Hai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chị</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kênh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kiệu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hắt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hủi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út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đãi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cậu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tử</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đem</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lòng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nhờ</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mẹ</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thách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cưới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thật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to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nhưng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thấy</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mang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đủ</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đồ</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thách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cưới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đành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út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chàng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Nhờ</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chăm</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đèn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sách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đỗ</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trạng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vua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cử</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sứ</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Trước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chàng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đưa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hòn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đá</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lửa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dao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hai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trứng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phòng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tai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hoạ</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Nhờ</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chàng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thoát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nạn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hai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chồng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hạnh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phúc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a:t>
                      </a:r>
                      <a:r>
                        <a:rPr lang="en-VN" sz="1600" dirty="0">
                          <a:effectLst/>
                          <a:latin typeface="Times New Roman" panose="02020603050405020304" pitchFamily="18" charset="0"/>
                          <a:cs typeface="Times New Roman" panose="02020603050405020304" pitchFamily="18" charset="0"/>
                        </a:rPr>
                        <a:t> </a:t>
                      </a:r>
                      <a:endParaRPr lang="en-VN"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t">
                        <a:lnSpc>
                          <a:spcPct val="150000"/>
                        </a:lnSpc>
                      </a:pPr>
                      <a:r>
                        <a:rPr lang="en-US" sz="1600" kern="100" dirty="0">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ước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mơ</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bằng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ở</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hiền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gặp</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lành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kẻ</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độc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ác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sẽ</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bị</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trừng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trị</a:t>
                      </a:r>
                      <a:r>
                        <a:rPr lang="en-VN" sz="1600" dirty="0">
                          <a:effectLst/>
                          <a:latin typeface="Times New Roman" panose="02020603050405020304" pitchFamily="18" charset="0"/>
                          <a:cs typeface="Times New Roman" panose="02020603050405020304" pitchFamily="18" charset="0"/>
                        </a:rPr>
                        <a:t> </a:t>
                      </a:r>
                      <a:endParaRPr lang="en-VN"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2626778"/>
                  </a:ext>
                </a:extLst>
              </a:tr>
            </a:tbl>
          </a:graphicData>
        </a:graphic>
      </p:graphicFrame>
    </p:spTree>
    <p:extLst>
      <p:ext uri="{BB962C8B-B14F-4D97-AF65-F5344CB8AC3E}">
        <p14:creationId xmlns:p14="http://schemas.microsoft.com/office/powerpoint/2010/main" val="3125073046"/>
      </p:ext>
    </p:extLst>
  </p:cSld>
  <p:clrMapOvr>
    <a:masterClrMapping/>
  </p:clrMapOvr>
  <p:transition spd="slow" advClick="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3130990-E755-47AE-91B6-BB3AD2DF0AA6}"/>
              </a:ext>
            </a:extLst>
          </p:cNvPr>
          <p:cNvPicPr>
            <a:picLocks noChangeAspect="1"/>
          </p:cNvPicPr>
          <p:nvPr/>
        </p:nvPicPr>
        <p:blipFill>
          <a:blip r:embed="rId3"/>
          <a:stretch>
            <a:fillRect/>
          </a:stretch>
        </p:blipFill>
        <p:spPr>
          <a:xfrm>
            <a:off x="1662" y="2385"/>
            <a:ext cx="9144019" cy="5144599"/>
          </a:xfrm>
          <a:prstGeom prst="rect">
            <a:avLst/>
          </a:prstGeom>
        </p:spPr>
      </p:pic>
      <p:grpSp>
        <p:nvGrpSpPr>
          <p:cNvPr id="10" name="组合 9">
            <a:extLst>
              <a:ext uri="{FF2B5EF4-FFF2-40B4-BE49-F238E27FC236}">
                <a16:creationId xmlns:a16="http://schemas.microsoft.com/office/drawing/2014/main" id="{AF085B08-1E75-4DD2-B440-49C3A2C07DA0}"/>
              </a:ext>
            </a:extLst>
          </p:cNvPr>
          <p:cNvGrpSpPr/>
          <p:nvPr/>
        </p:nvGrpSpPr>
        <p:grpSpPr>
          <a:xfrm>
            <a:off x="3587343" y="1650270"/>
            <a:ext cx="1969314" cy="1844548"/>
            <a:chOff x="4353170" y="1223943"/>
            <a:chExt cx="1068877" cy="1068876"/>
          </a:xfrm>
        </p:grpSpPr>
        <p:sp>
          <p:nvSpPr>
            <p:cNvPr id="11" name="Freeform: Shape 2">
              <a:extLst>
                <a:ext uri="{FF2B5EF4-FFF2-40B4-BE49-F238E27FC236}">
                  <a16:creationId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p>
          </p:txBody>
        </p:sp>
        <p:sp>
          <p:nvSpPr>
            <p:cNvPr id="12" name="Freeform: Shape 9">
              <a:extLst>
                <a:ext uri="{FF2B5EF4-FFF2-40B4-BE49-F238E27FC236}">
                  <a16:creationId xmlns:a16="http://schemas.microsoft.com/office/drawing/2014/main" id="{ED646FE5-C2B4-4381-93D7-27FDC8CDB86A}"/>
                </a:ext>
              </a:extLst>
            </p:cNvPr>
            <p:cNvSpPr>
              <a:spLocks/>
            </p:cNvSpPr>
            <p:nvPr/>
          </p:nvSpPr>
          <p:spPr bwMode="auto">
            <a:xfrm>
              <a:off x="4661998" y="1333620"/>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4500" b="1" dirty="0">
                  <a:solidFill>
                    <a:srgbClr val="FFFFFF"/>
                  </a:solidFill>
                </a:rPr>
                <a:t>01</a:t>
              </a:r>
            </a:p>
          </p:txBody>
        </p:sp>
      </p:grpSp>
    </p:spTree>
    <p:extLst>
      <p:ext uri="{BB962C8B-B14F-4D97-AF65-F5344CB8AC3E}">
        <p14:creationId xmlns:p14="http://schemas.microsoft.com/office/powerpoint/2010/main" val="717667044"/>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Table 7">
            <a:extLst>
              <a:ext uri="{FF2B5EF4-FFF2-40B4-BE49-F238E27FC236}">
                <a16:creationId xmlns:a16="http://schemas.microsoft.com/office/drawing/2014/main" id="{E208FD39-FCE5-934E-8095-FF69A38A1FCB}"/>
              </a:ext>
            </a:extLst>
          </p:cNvPr>
          <p:cNvGraphicFramePr>
            <a:graphicFrameLocks noGrp="1"/>
          </p:cNvGraphicFramePr>
          <p:nvPr>
            <p:extLst>
              <p:ext uri="{D42A27DB-BD31-4B8C-83A1-F6EECF244321}">
                <p14:modId xmlns:p14="http://schemas.microsoft.com/office/powerpoint/2010/main" val="3872802496"/>
              </p:ext>
            </p:extLst>
          </p:nvPr>
        </p:nvGraphicFramePr>
        <p:xfrm>
          <a:off x="122688" y="453041"/>
          <a:ext cx="8898623" cy="4438650"/>
        </p:xfrm>
        <a:graphic>
          <a:graphicData uri="http://schemas.openxmlformats.org/drawingml/2006/table">
            <a:tbl>
              <a:tblPr>
                <a:tableStyleId>{5C22544A-7EE6-4342-B048-85BDC9FD1C3A}</a:tableStyleId>
              </a:tblPr>
              <a:tblGrid>
                <a:gridCol w="1048852">
                  <a:extLst>
                    <a:ext uri="{9D8B030D-6E8A-4147-A177-3AD203B41FA5}">
                      <a16:colId xmlns:a16="http://schemas.microsoft.com/office/drawing/2014/main" val="1237657737"/>
                    </a:ext>
                  </a:extLst>
                </a:gridCol>
                <a:gridCol w="5613009">
                  <a:extLst>
                    <a:ext uri="{9D8B030D-6E8A-4147-A177-3AD203B41FA5}">
                      <a16:colId xmlns:a16="http://schemas.microsoft.com/office/drawing/2014/main" val="3724593117"/>
                    </a:ext>
                  </a:extLst>
                </a:gridCol>
                <a:gridCol w="2236762">
                  <a:extLst>
                    <a:ext uri="{9D8B030D-6E8A-4147-A177-3AD203B41FA5}">
                      <a16:colId xmlns:a16="http://schemas.microsoft.com/office/drawing/2014/main" val="3023892410"/>
                    </a:ext>
                  </a:extLst>
                </a:gridCol>
              </a:tblGrid>
              <a:tr h="2393188">
                <a:tc>
                  <a:txBody>
                    <a:bodyPr/>
                    <a:lstStyle/>
                    <a:p>
                      <a:pPr algn="ctr" fontAlgn="t">
                        <a:lnSpc>
                          <a:spcPct val="150000"/>
                        </a:lnSpc>
                      </a:pPr>
                      <a:r>
                        <a:rPr lang="en-US" sz="1900" b="1" i="1" kern="100" dirty="0" err="1">
                          <a:effectLst/>
                          <a:latin typeface="Times New Roman" panose="02020603050405020304" pitchFamily="18" charset="0"/>
                          <a:cs typeface="Times New Roman" panose="02020603050405020304" pitchFamily="18" charset="0"/>
                        </a:rPr>
                        <a:t>Em</a:t>
                      </a:r>
                      <a:r>
                        <a:rPr lang="en-US" sz="1900" b="1" i="1" kern="100" dirty="0">
                          <a:effectLst/>
                          <a:latin typeface="Times New Roman" panose="02020603050405020304" pitchFamily="18" charset="0"/>
                          <a:cs typeface="Times New Roman" panose="02020603050405020304" pitchFamily="18" charset="0"/>
                        </a:rPr>
                        <a:t> </a:t>
                      </a:r>
                      <a:r>
                        <a:rPr lang="en-US" sz="1900" b="1" i="1" kern="100" dirty="0" err="1">
                          <a:effectLst/>
                          <a:latin typeface="Times New Roman" panose="02020603050405020304" pitchFamily="18" charset="0"/>
                          <a:cs typeface="Times New Roman" panose="02020603050405020304" pitchFamily="18" charset="0"/>
                        </a:rPr>
                        <a:t>bé</a:t>
                      </a:r>
                      <a:endParaRPr lang="en-US" sz="1900" b="1" i="1" kern="100" dirty="0">
                        <a:effectLst/>
                        <a:latin typeface="Times New Roman" panose="02020603050405020304" pitchFamily="18" charset="0"/>
                        <a:cs typeface="Times New Roman" panose="02020603050405020304" pitchFamily="18" charset="0"/>
                      </a:endParaRPr>
                    </a:p>
                    <a:p>
                      <a:pPr algn="ctr" fontAlgn="t">
                        <a:lnSpc>
                          <a:spcPct val="150000"/>
                        </a:lnSpc>
                      </a:pPr>
                      <a:r>
                        <a:rPr lang="en-US" sz="1900" b="1" i="1" kern="100" dirty="0" err="1">
                          <a:effectLst/>
                          <a:latin typeface="Times New Roman" panose="02020603050405020304" pitchFamily="18" charset="0"/>
                          <a:ea typeface="SimSun" panose="02010600030101010101" pitchFamily="2" charset="-122"/>
                          <a:cs typeface="Times New Roman" panose="02020603050405020304" pitchFamily="18" charset="0"/>
                        </a:rPr>
                        <a:t>thông</a:t>
                      </a:r>
                      <a:r>
                        <a:rPr lang="en-US" sz="19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900" b="1" i="1" kern="100" dirty="0" err="1">
                          <a:effectLst/>
                          <a:latin typeface="Times New Roman" panose="02020603050405020304" pitchFamily="18" charset="0"/>
                          <a:ea typeface="SimSun" panose="02010600030101010101" pitchFamily="2" charset="-122"/>
                          <a:cs typeface="Times New Roman" panose="02020603050405020304" pitchFamily="18" charset="0"/>
                        </a:rPr>
                        <a:t>minh</a:t>
                      </a:r>
                      <a:endParaRPr lang="en-VN" sz="1900" b="1" i="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fontAlgn="t">
                        <a:lnSpc>
                          <a:spcPct val="150000"/>
                        </a:lnSpc>
                      </a:pPr>
                      <a:r>
                        <a:rPr lang="en-US" sz="1900" kern="100" dirty="0">
                          <a:effectLst/>
                          <a:latin typeface="Times New Roman" panose="02020603050405020304" pitchFamily="18" charset="0"/>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xưa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vua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sai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viên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dò</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la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khắp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nơi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tìm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giỏi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hôm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đường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viên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năng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bé</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qua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đáp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nhạy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minh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báo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vua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Vua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hay tin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trực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tiếp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huống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oái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oăm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thử</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Lần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thử</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thách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cuối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bé</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trí</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minh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thắng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điều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kiện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thách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đố</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sứ</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thần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giúp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đất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thoát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khỏi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Sau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phong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Trạng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giúp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Vua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triều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chính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a:t>
                      </a:r>
                      <a:r>
                        <a:rPr lang="en-VN" sz="1900" dirty="0">
                          <a:effectLst/>
                          <a:latin typeface="Times New Roman" panose="02020603050405020304" pitchFamily="18" charset="0"/>
                          <a:cs typeface="Times New Roman" panose="02020603050405020304" pitchFamily="18" charset="0"/>
                        </a:rPr>
                        <a:t> </a:t>
                      </a:r>
                      <a:endParaRPr lang="en-VN" sz="19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t">
                        <a:lnSpc>
                          <a:spcPct val="150000"/>
                        </a:lnSpc>
                      </a:pP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Truyện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cao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trí</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minh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gian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phẩm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trí</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tuệ</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cụ</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lao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nghèo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trí</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minh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đúc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rút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phong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a:t>
                      </a:r>
                      <a:r>
                        <a:rPr lang="en-VN" sz="1900" dirty="0">
                          <a:effectLst/>
                          <a:latin typeface="Times New Roman" panose="02020603050405020304" pitchFamily="18" charset="0"/>
                          <a:cs typeface="Times New Roman" panose="02020603050405020304" pitchFamily="18" charset="0"/>
                        </a:rPr>
                        <a:t> </a:t>
                      </a:r>
                      <a:endParaRPr lang="en-VN" sz="19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2626778"/>
                  </a:ext>
                </a:extLst>
              </a:tr>
            </a:tbl>
          </a:graphicData>
        </a:graphic>
      </p:graphicFrame>
    </p:spTree>
    <p:extLst>
      <p:ext uri="{BB962C8B-B14F-4D97-AF65-F5344CB8AC3E}">
        <p14:creationId xmlns:p14="http://schemas.microsoft.com/office/powerpoint/2010/main" val="3739933382"/>
      </p:ext>
    </p:extLst>
  </p:cSld>
  <p:clrMapOvr>
    <a:masterClrMapping/>
  </p:clrMapOvr>
  <p:transition spd="slow" advClick="0">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Table 7">
            <a:extLst>
              <a:ext uri="{FF2B5EF4-FFF2-40B4-BE49-F238E27FC236}">
                <a16:creationId xmlns:a16="http://schemas.microsoft.com/office/drawing/2014/main" id="{E208FD39-FCE5-934E-8095-FF69A38A1FCB}"/>
              </a:ext>
            </a:extLst>
          </p:cNvPr>
          <p:cNvGraphicFramePr>
            <a:graphicFrameLocks noGrp="1"/>
          </p:cNvGraphicFramePr>
          <p:nvPr>
            <p:extLst>
              <p:ext uri="{D42A27DB-BD31-4B8C-83A1-F6EECF244321}">
                <p14:modId xmlns:p14="http://schemas.microsoft.com/office/powerpoint/2010/main" val="1933288790"/>
              </p:ext>
            </p:extLst>
          </p:nvPr>
        </p:nvGraphicFramePr>
        <p:xfrm>
          <a:off x="122688" y="453041"/>
          <a:ext cx="8898623" cy="4438650"/>
        </p:xfrm>
        <a:graphic>
          <a:graphicData uri="http://schemas.openxmlformats.org/drawingml/2006/table">
            <a:tbl>
              <a:tblPr>
                <a:tableStyleId>{5C22544A-7EE6-4342-B048-85BDC9FD1C3A}</a:tableStyleId>
              </a:tblPr>
              <a:tblGrid>
                <a:gridCol w="1048852">
                  <a:extLst>
                    <a:ext uri="{9D8B030D-6E8A-4147-A177-3AD203B41FA5}">
                      <a16:colId xmlns:a16="http://schemas.microsoft.com/office/drawing/2014/main" val="1237657737"/>
                    </a:ext>
                  </a:extLst>
                </a:gridCol>
                <a:gridCol w="6340608">
                  <a:extLst>
                    <a:ext uri="{9D8B030D-6E8A-4147-A177-3AD203B41FA5}">
                      <a16:colId xmlns:a16="http://schemas.microsoft.com/office/drawing/2014/main" val="3724593117"/>
                    </a:ext>
                  </a:extLst>
                </a:gridCol>
                <a:gridCol w="1509163">
                  <a:extLst>
                    <a:ext uri="{9D8B030D-6E8A-4147-A177-3AD203B41FA5}">
                      <a16:colId xmlns:a16="http://schemas.microsoft.com/office/drawing/2014/main" val="3023892410"/>
                    </a:ext>
                  </a:extLst>
                </a:gridCol>
              </a:tblGrid>
              <a:tr h="2393188">
                <a:tc>
                  <a:txBody>
                    <a:bodyPr/>
                    <a:lstStyle/>
                    <a:p>
                      <a:pPr algn="ctr" fontAlgn="t">
                        <a:lnSpc>
                          <a:spcPct val="150000"/>
                        </a:lnSpc>
                      </a:pPr>
                      <a:r>
                        <a:rPr lang="en-US" sz="1900" b="1" i="1" kern="100" dirty="0">
                          <a:effectLst/>
                          <a:latin typeface="Times New Roman" panose="02020603050405020304" pitchFamily="18" charset="0"/>
                          <a:cs typeface="Times New Roman" panose="02020603050405020304" pitchFamily="18" charset="0"/>
                        </a:rPr>
                        <a:t>Non-</a:t>
                      </a:r>
                      <a:r>
                        <a:rPr lang="en-US" sz="1900" b="1" i="1" kern="100" dirty="0" err="1">
                          <a:effectLst/>
                          <a:latin typeface="Times New Roman" panose="02020603050405020304" pitchFamily="18" charset="0"/>
                          <a:cs typeface="Times New Roman" panose="02020603050405020304" pitchFamily="18" charset="0"/>
                        </a:rPr>
                        <a:t>bu</a:t>
                      </a:r>
                      <a:r>
                        <a:rPr lang="en-US" sz="1900" b="1" i="1" kern="100" dirty="0">
                          <a:effectLst/>
                          <a:latin typeface="Times New Roman" panose="02020603050405020304" pitchFamily="18" charset="0"/>
                          <a:cs typeface="Times New Roman" panose="02020603050405020304" pitchFamily="18" charset="0"/>
                        </a:rPr>
                        <a:t> </a:t>
                      </a:r>
                      <a:r>
                        <a:rPr lang="en-US" sz="1900" b="1" i="1" kern="100" dirty="0" err="1">
                          <a:effectLst/>
                          <a:latin typeface="Times New Roman" panose="02020603050405020304" pitchFamily="18" charset="0"/>
                          <a:cs typeface="Times New Roman" panose="02020603050405020304" pitchFamily="18" charset="0"/>
                        </a:rPr>
                        <a:t>và</a:t>
                      </a:r>
                      <a:r>
                        <a:rPr lang="en-US" sz="1900" b="1" i="1" kern="100" dirty="0">
                          <a:effectLst/>
                          <a:latin typeface="Times New Roman" panose="02020603050405020304" pitchFamily="18" charset="0"/>
                          <a:cs typeface="Times New Roman" panose="02020603050405020304" pitchFamily="18" charset="0"/>
                        </a:rPr>
                        <a:t> Heng-</a:t>
                      </a:r>
                      <a:r>
                        <a:rPr lang="en-US" sz="1900" b="1" i="1" kern="100" dirty="0" err="1">
                          <a:effectLst/>
                          <a:latin typeface="Times New Roman" panose="02020603050405020304" pitchFamily="18" charset="0"/>
                          <a:cs typeface="Times New Roman" panose="02020603050405020304" pitchFamily="18" charset="0"/>
                        </a:rPr>
                        <a:t>bu</a:t>
                      </a:r>
                      <a:endParaRPr lang="en-VN" sz="1900" b="1" i="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algn="just"/>
                      <a:r>
                        <a:rPr lang="en-US" sz="1900" kern="100" dirty="0">
                          <a:effectLst/>
                          <a:latin typeface="Times New Roman" panose="02020603050405020304" pitchFamily="18" charset="0"/>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xưa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đình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hai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Non-</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tham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lam,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xấu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tính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giành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hết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Heng-</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hiền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tốt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bụng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chẳng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gì</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nhưng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vẫn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siêng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năng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lụng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giúp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đỡ</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nghèo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khổ</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năm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đôi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chim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nhạn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tổ</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mái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cứu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chim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nhạn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khỏi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hiểm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nguy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mùa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xuân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đôi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chim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nhạn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quay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chàng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hạt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bầu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Chàng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bầu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lớn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chàng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bổ</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rất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nhiều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châu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hồng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ngọc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tiền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giàu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a:t>
                      </a:r>
                      <a:endParaRPr lang="en-VN" sz="19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thấy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vậy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cũng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theo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nhưng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bẻ</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gãy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chim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nhạn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non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hi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vọng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sẽ</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ơn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nhưng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hạt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bầu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thì</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bổ</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toàn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tráng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sĩ</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tây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cầm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gậy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rồi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thành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kẻ</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mày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xót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đình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a:t>
                      </a:r>
                      <a:r>
                        <a:rPr lang="en-VN" sz="1900" dirty="0">
                          <a:effectLst/>
                          <a:latin typeface="Times New Roman" panose="02020603050405020304" pitchFamily="18" charset="0"/>
                          <a:cs typeface="Times New Roman" panose="02020603050405020304" pitchFamily="18" charset="0"/>
                        </a:rPr>
                        <a:t> </a:t>
                      </a:r>
                      <a:endParaRPr lang="en-VN" sz="19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t">
                        <a:lnSpc>
                          <a:spcPct val="150000"/>
                        </a:lnSpc>
                      </a:pP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ước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mơ</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bằng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ở</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hiền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gặp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kẻ</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độc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ác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sẽ</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bị</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trừng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trị</a:t>
                      </a:r>
                      <a:r>
                        <a:rPr lang="en-VN" sz="1900" dirty="0">
                          <a:effectLst/>
                          <a:latin typeface="Times New Roman" panose="02020603050405020304" pitchFamily="18" charset="0"/>
                          <a:cs typeface="Times New Roman" panose="02020603050405020304" pitchFamily="18" charset="0"/>
                        </a:rPr>
                        <a:t> </a:t>
                      </a:r>
                      <a:endParaRPr lang="en-VN" sz="19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2626778"/>
                  </a:ext>
                </a:extLst>
              </a:tr>
            </a:tbl>
          </a:graphicData>
        </a:graphic>
      </p:graphicFrame>
    </p:spTree>
    <p:extLst>
      <p:ext uri="{BB962C8B-B14F-4D97-AF65-F5344CB8AC3E}">
        <p14:creationId xmlns:p14="http://schemas.microsoft.com/office/powerpoint/2010/main" val="4042641097"/>
      </p:ext>
    </p:extLst>
  </p:cSld>
  <p:clrMapOvr>
    <a:masterClrMapping/>
  </p:clrMapOvr>
  <p:transition spd="slow" advClick="0">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3130990-E755-47AE-91B6-BB3AD2DF0AA6}"/>
              </a:ext>
            </a:extLst>
          </p:cNvPr>
          <p:cNvPicPr>
            <a:picLocks noChangeAspect="1"/>
          </p:cNvPicPr>
          <p:nvPr/>
        </p:nvPicPr>
        <p:blipFill>
          <a:blip r:embed="rId3"/>
          <a:stretch>
            <a:fillRect/>
          </a:stretch>
        </p:blipFill>
        <p:spPr>
          <a:xfrm>
            <a:off x="1662" y="2385"/>
            <a:ext cx="9144019" cy="5144599"/>
          </a:xfrm>
          <a:prstGeom prst="rect">
            <a:avLst/>
          </a:prstGeom>
        </p:spPr>
      </p:pic>
      <p:grpSp>
        <p:nvGrpSpPr>
          <p:cNvPr id="10" name="组合 9">
            <a:extLst>
              <a:ext uri="{FF2B5EF4-FFF2-40B4-BE49-F238E27FC236}">
                <a16:creationId xmlns:a16="http://schemas.microsoft.com/office/drawing/2014/main" id="{AF085B08-1E75-4DD2-B440-49C3A2C07DA0}"/>
              </a:ext>
            </a:extLst>
          </p:cNvPr>
          <p:cNvGrpSpPr/>
          <p:nvPr/>
        </p:nvGrpSpPr>
        <p:grpSpPr>
          <a:xfrm>
            <a:off x="3939035" y="1945691"/>
            <a:ext cx="1969314" cy="1844548"/>
            <a:chOff x="4353170" y="1223943"/>
            <a:chExt cx="1068877" cy="1068876"/>
          </a:xfrm>
        </p:grpSpPr>
        <p:sp>
          <p:nvSpPr>
            <p:cNvPr id="11" name="Freeform: Shape 2">
              <a:extLst>
                <a:ext uri="{FF2B5EF4-FFF2-40B4-BE49-F238E27FC236}">
                  <a16:creationId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p>
          </p:txBody>
        </p:sp>
        <p:sp>
          <p:nvSpPr>
            <p:cNvPr id="12" name="Freeform: Shape 9">
              <a:extLst>
                <a:ext uri="{FF2B5EF4-FFF2-40B4-BE49-F238E27FC236}">
                  <a16:creationId xmlns:a16="http://schemas.microsoft.com/office/drawing/2014/main" id="{ED646FE5-C2B4-4381-93D7-27FDC8CDB86A}"/>
                </a:ext>
              </a:extLst>
            </p:cNvPr>
            <p:cNvSpPr>
              <a:spLocks/>
            </p:cNvSpPr>
            <p:nvPr/>
          </p:nvSpPr>
          <p:spPr bwMode="auto">
            <a:xfrm>
              <a:off x="4661998" y="1333620"/>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4500" b="1" dirty="0">
                  <a:solidFill>
                    <a:srgbClr val="FFFFFF"/>
                  </a:solidFill>
                </a:rPr>
                <a:t>02</a:t>
              </a:r>
            </a:p>
          </p:txBody>
        </p:sp>
      </p:grpSp>
    </p:spTree>
    <p:extLst>
      <p:ext uri="{BB962C8B-B14F-4D97-AF65-F5344CB8AC3E}">
        <p14:creationId xmlns:p14="http://schemas.microsoft.com/office/powerpoint/2010/main" val="3231967648"/>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22858PICdbgea5Gz679dY_PIC2018.png">
            <a:extLst>
              <a:ext uri="{FF2B5EF4-FFF2-40B4-BE49-F238E27FC236}">
                <a16:creationId xmlns:a16="http://schemas.microsoft.com/office/drawing/2014/main" id="{D77DD5B4-3F6B-2443-B7D7-3C62D001BD50}"/>
              </a:ext>
            </a:extLst>
          </p:cNvPr>
          <p:cNvPicPr>
            <a:picLocks noChangeAspect="1"/>
          </p:cNvPicPr>
          <p:nvPr/>
        </p:nvPicPr>
        <p:blipFill>
          <a:blip r:embed="rId3" cstate="print"/>
          <a:stretch>
            <a:fillRect/>
          </a:stretch>
        </p:blipFill>
        <p:spPr>
          <a:xfrm>
            <a:off x="5620466" y="1944688"/>
            <a:ext cx="3200400" cy="3200400"/>
          </a:xfrm>
          <a:prstGeom prst="rect">
            <a:avLst/>
          </a:prstGeom>
        </p:spPr>
      </p:pic>
      <p:pic>
        <p:nvPicPr>
          <p:cNvPr id="22" name="图片 7">
            <a:extLst>
              <a:ext uri="{FF2B5EF4-FFF2-40B4-BE49-F238E27FC236}">
                <a16:creationId xmlns:a16="http://schemas.microsoft.com/office/drawing/2014/main" id="{EB11A811-E1E1-B94B-84A8-1E93C659EA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73" y="-394420"/>
            <a:ext cx="4318781" cy="4678215"/>
          </a:xfrm>
          <a:prstGeom prst="rect">
            <a:avLst/>
          </a:prstGeom>
        </p:spPr>
      </p:pic>
      <p:sp>
        <p:nvSpPr>
          <p:cNvPr id="23" name="TextBox 22">
            <a:extLst>
              <a:ext uri="{FF2B5EF4-FFF2-40B4-BE49-F238E27FC236}">
                <a16:creationId xmlns:a16="http://schemas.microsoft.com/office/drawing/2014/main" id="{4A86F937-BB6F-A84F-BDDE-A5D70D110780}"/>
              </a:ext>
            </a:extLst>
          </p:cNvPr>
          <p:cNvSpPr txBox="1"/>
          <p:nvPr/>
        </p:nvSpPr>
        <p:spPr>
          <a:xfrm rot="20600912">
            <a:off x="1856936" y="1880046"/>
            <a:ext cx="2897945" cy="1384995"/>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Em thích nhất truyện nào trong các truyện trên?</a:t>
            </a:r>
          </a:p>
        </p:txBody>
      </p:sp>
    </p:spTree>
    <p:extLst>
      <p:ext uri="{BB962C8B-B14F-4D97-AF65-F5344CB8AC3E}">
        <p14:creationId xmlns:p14="http://schemas.microsoft.com/office/powerpoint/2010/main" val="971512876"/>
      </p:ext>
    </p:extLst>
  </p:cSld>
  <p:clrMapOvr>
    <a:masterClrMapping/>
  </p:clrMapOvr>
  <p:transition spd="slow" advClick="0">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3130990-E755-47AE-91B6-BB3AD2DF0AA6}"/>
              </a:ext>
            </a:extLst>
          </p:cNvPr>
          <p:cNvPicPr>
            <a:picLocks noChangeAspect="1"/>
          </p:cNvPicPr>
          <p:nvPr/>
        </p:nvPicPr>
        <p:blipFill>
          <a:blip r:embed="rId3"/>
          <a:stretch>
            <a:fillRect/>
          </a:stretch>
        </p:blipFill>
        <p:spPr>
          <a:xfrm>
            <a:off x="1662" y="2385"/>
            <a:ext cx="9144019" cy="5144599"/>
          </a:xfrm>
          <a:prstGeom prst="rect">
            <a:avLst/>
          </a:prstGeom>
        </p:spPr>
      </p:pic>
      <p:grpSp>
        <p:nvGrpSpPr>
          <p:cNvPr id="10" name="组合 9">
            <a:extLst>
              <a:ext uri="{FF2B5EF4-FFF2-40B4-BE49-F238E27FC236}">
                <a16:creationId xmlns:a16="http://schemas.microsoft.com/office/drawing/2014/main" id="{AF085B08-1E75-4DD2-B440-49C3A2C07DA0}"/>
              </a:ext>
            </a:extLst>
          </p:cNvPr>
          <p:cNvGrpSpPr/>
          <p:nvPr/>
        </p:nvGrpSpPr>
        <p:grpSpPr>
          <a:xfrm>
            <a:off x="3812426" y="1959759"/>
            <a:ext cx="1969314" cy="1844548"/>
            <a:chOff x="4353170" y="1223943"/>
            <a:chExt cx="1068877" cy="1068876"/>
          </a:xfrm>
        </p:grpSpPr>
        <p:sp>
          <p:nvSpPr>
            <p:cNvPr id="11" name="Freeform: Shape 2">
              <a:extLst>
                <a:ext uri="{FF2B5EF4-FFF2-40B4-BE49-F238E27FC236}">
                  <a16:creationId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p>
          </p:txBody>
        </p:sp>
        <p:sp>
          <p:nvSpPr>
            <p:cNvPr id="12" name="Freeform: Shape 9">
              <a:extLst>
                <a:ext uri="{FF2B5EF4-FFF2-40B4-BE49-F238E27FC236}">
                  <a16:creationId xmlns:a16="http://schemas.microsoft.com/office/drawing/2014/main" id="{ED646FE5-C2B4-4381-93D7-27FDC8CDB86A}"/>
                </a:ext>
              </a:extLst>
            </p:cNvPr>
            <p:cNvSpPr>
              <a:spLocks/>
            </p:cNvSpPr>
            <p:nvPr/>
          </p:nvSpPr>
          <p:spPr bwMode="auto">
            <a:xfrm>
              <a:off x="4661998" y="1333620"/>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4500" b="1" dirty="0">
                  <a:solidFill>
                    <a:srgbClr val="FFFFFF"/>
                  </a:solidFill>
                </a:rPr>
                <a:t>03</a:t>
              </a:r>
            </a:p>
          </p:txBody>
        </p:sp>
      </p:grpSp>
    </p:spTree>
    <p:extLst>
      <p:ext uri="{BB962C8B-B14F-4D97-AF65-F5344CB8AC3E}">
        <p14:creationId xmlns:p14="http://schemas.microsoft.com/office/powerpoint/2010/main" val="3145848"/>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22858PICdbgea5Gz679dY_PIC2018.png">
            <a:extLst>
              <a:ext uri="{FF2B5EF4-FFF2-40B4-BE49-F238E27FC236}">
                <a16:creationId xmlns:a16="http://schemas.microsoft.com/office/drawing/2014/main" id="{D77DD5B4-3F6B-2443-B7D7-3C62D001BD50}"/>
              </a:ext>
            </a:extLst>
          </p:cNvPr>
          <p:cNvPicPr>
            <a:picLocks noChangeAspect="1"/>
          </p:cNvPicPr>
          <p:nvPr/>
        </p:nvPicPr>
        <p:blipFill>
          <a:blip r:embed="rId3" cstate="print"/>
          <a:stretch>
            <a:fillRect/>
          </a:stretch>
        </p:blipFill>
        <p:spPr>
          <a:xfrm>
            <a:off x="5620466" y="1944688"/>
            <a:ext cx="3200400" cy="3200400"/>
          </a:xfrm>
          <a:prstGeom prst="rect">
            <a:avLst/>
          </a:prstGeom>
        </p:spPr>
      </p:pic>
      <p:pic>
        <p:nvPicPr>
          <p:cNvPr id="5" name="Picture 4">
            <a:extLst>
              <a:ext uri="{FF2B5EF4-FFF2-40B4-BE49-F238E27FC236}">
                <a16:creationId xmlns:a16="http://schemas.microsoft.com/office/drawing/2014/main" id="{44D7EE2A-6369-1E4D-98F4-A2358281D912}"/>
              </a:ext>
            </a:extLst>
          </p:cNvPr>
          <p:cNvPicPr>
            <a:picLocks noChangeAspect="1"/>
          </p:cNvPicPr>
          <p:nvPr/>
        </p:nvPicPr>
        <p:blipFill rotWithShape="1">
          <a:blip r:embed="rId4">
            <a:extLst>
              <a:ext uri="{28A0092B-C50C-407E-A947-70E740481C1C}">
                <a14:useLocalDpi xmlns:a14="http://schemas.microsoft.com/office/drawing/2010/main" val="0"/>
              </a:ext>
            </a:extLst>
          </a:blip>
          <a:srcRect l="49651" t="2280" r="3639" b="61383"/>
          <a:stretch/>
        </p:blipFill>
        <p:spPr>
          <a:xfrm>
            <a:off x="168813" y="0"/>
            <a:ext cx="6274191" cy="6525196"/>
          </a:xfrm>
          <a:prstGeom prst="rect">
            <a:avLst/>
          </a:prstGeom>
        </p:spPr>
      </p:pic>
      <p:sp>
        <p:nvSpPr>
          <p:cNvPr id="23" name="TextBox 22">
            <a:extLst>
              <a:ext uri="{FF2B5EF4-FFF2-40B4-BE49-F238E27FC236}">
                <a16:creationId xmlns:a16="http://schemas.microsoft.com/office/drawing/2014/main" id="{4A86F937-BB6F-A84F-BDDE-A5D70D110780}"/>
              </a:ext>
            </a:extLst>
          </p:cNvPr>
          <p:cNvSpPr txBox="1"/>
          <p:nvPr/>
        </p:nvSpPr>
        <p:spPr>
          <a:xfrm rot="21441025">
            <a:off x="1459527" y="1393013"/>
            <a:ext cx="3692761" cy="2677656"/>
          </a:xfrm>
          <a:prstGeom prst="rect">
            <a:avLst/>
          </a:prstGeom>
          <a:noFill/>
        </p:spPr>
        <p:txBody>
          <a:bodyPr wrap="square" rtlCol="0">
            <a:spAutoFit/>
          </a:bodyPr>
          <a:lstStyle/>
          <a:p>
            <a:pPr algn="ctr"/>
            <a:r>
              <a:rPr lang="en-VN" sz="2800" i="1" dirty="0">
                <a:latin typeface="Times New Roman" panose="02020603050405020304" pitchFamily="18" charset="0"/>
                <a:cs typeface="Times New Roman" panose="02020603050405020304" pitchFamily="18" charset="0"/>
              </a:rPr>
              <a:t>Theo em, để có thể kể lại truyện cổ tích một cách sinh động, hấp dẫn (bằng hình thức viết và nói) thì cần phải chú ý những điều gì?</a:t>
            </a:r>
          </a:p>
        </p:txBody>
      </p:sp>
    </p:spTree>
    <p:extLst>
      <p:ext uri="{BB962C8B-B14F-4D97-AF65-F5344CB8AC3E}">
        <p14:creationId xmlns:p14="http://schemas.microsoft.com/office/powerpoint/2010/main" val="3442811392"/>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698117" y="889736"/>
            <a:ext cx="1734618" cy="3133306"/>
            <a:chOff x="4665731" y="1530069"/>
            <a:chExt cx="2860538" cy="5166121"/>
          </a:xfrm>
        </p:grpSpPr>
        <p:sp>
          <p:nvSpPr>
            <p:cNvPr id="6" name="Freeform 5"/>
            <p:cNvSpPr>
              <a:spLocks/>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a:spLocks/>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a:spLocks/>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a:spLocks/>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a:spLocks/>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58"/>
            <p:cNvSpPr>
              <a:spLocks/>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0"/>
            <p:cNvSpPr>
              <a:spLocks/>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1"/>
            <p:cNvSpPr>
              <a:spLocks/>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a:spLocks/>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a:spLocks/>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a:spLocks/>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65"/>
            <p:cNvSpPr>
              <a:spLocks/>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78"/>
            <p:cNvSpPr>
              <a:spLocks/>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79"/>
            <p:cNvSpPr>
              <a:spLocks/>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0"/>
            <p:cNvSpPr>
              <a:spLocks/>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9" name="Rectangle 88"/>
          <p:cNvSpPr/>
          <p:nvPr/>
        </p:nvSpPr>
        <p:spPr>
          <a:xfrm>
            <a:off x="3105703" y="4015011"/>
            <a:ext cx="2919446" cy="922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a:extLst>
              <a:ext uri="{FF2B5EF4-FFF2-40B4-BE49-F238E27FC236}">
                <a16:creationId xmlns:a16="http://schemas.microsoft.com/office/drawing/2014/main" id="{E4FBE382-A994-9A4A-9A72-463B87B89178}"/>
              </a:ext>
            </a:extLst>
          </p:cNvPr>
          <p:cNvSpPr txBox="1"/>
          <p:nvPr/>
        </p:nvSpPr>
        <p:spPr>
          <a:xfrm>
            <a:off x="2679030" y="4242731"/>
            <a:ext cx="3692761" cy="523220"/>
          </a:xfrm>
          <a:prstGeom prst="rect">
            <a:avLst/>
          </a:prstGeom>
          <a:noFill/>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Về hình thức viết</a:t>
            </a:r>
          </a:p>
        </p:txBody>
      </p:sp>
      <p:sp>
        <p:nvSpPr>
          <p:cNvPr id="47" name="TextBox 46">
            <a:extLst>
              <a:ext uri="{FF2B5EF4-FFF2-40B4-BE49-F238E27FC236}">
                <a16:creationId xmlns:a16="http://schemas.microsoft.com/office/drawing/2014/main" id="{801369E3-AAF8-FC43-B6AE-280E431D481E}"/>
              </a:ext>
            </a:extLst>
          </p:cNvPr>
          <p:cNvSpPr txBox="1"/>
          <p:nvPr/>
        </p:nvSpPr>
        <p:spPr>
          <a:xfrm>
            <a:off x="44245" y="2367310"/>
            <a:ext cx="4087491" cy="1292662"/>
          </a:xfrm>
          <a:prstGeom prst="rect">
            <a:avLst/>
          </a:prstGeom>
          <a:noFill/>
        </p:spPr>
        <p:txBody>
          <a:bodyPr wrap="square" rtlCol="0">
            <a:spAutoFit/>
          </a:bodyPr>
          <a:lstStyle/>
          <a:p>
            <a:pPr algn="ctr"/>
            <a:r>
              <a:rPr lang="en-VN" sz="2600" i="1" dirty="0">
                <a:latin typeface="Times New Roman" panose="02020603050405020304" pitchFamily="18" charset="0"/>
                <a:cs typeface="Times New Roman" panose="02020603050405020304" pitchFamily="18" charset="0"/>
              </a:rPr>
              <a:t>Tìm đọc truyện cổ tích (chi tiết ấn tượng, nhân vật đáng nhớ, cốt truyện thú vị?)</a:t>
            </a:r>
          </a:p>
        </p:txBody>
      </p:sp>
      <p:sp>
        <p:nvSpPr>
          <p:cNvPr id="48" name="TextBox 47">
            <a:extLst>
              <a:ext uri="{FF2B5EF4-FFF2-40B4-BE49-F238E27FC236}">
                <a16:creationId xmlns:a16="http://schemas.microsoft.com/office/drawing/2014/main" id="{6147F76C-A9FB-1146-AF24-B2EBED86DFEA}"/>
              </a:ext>
            </a:extLst>
          </p:cNvPr>
          <p:cNvSpPr txBox="1"/>
          <p:nvPr/>
        </p:nvSpPr>
        <p:spPr>
          <a:xfrm>
            <a:off x="5154191" y="1436765"/>
            <a:ext cx="4087491" cy="892552"/>
          </a:xfrm>
          <a:prstGeom prst="rect">
            <a:avLst/>
          </a:prstGeom>
          <a:noFill/>
        </p:spPr>
        <p:txBody>
          <a:bodyPr wrap="square" rtlCol="0">
            <a:spAutoFit/>
          </a:bodyPr>
          <a:lstStyle/>
          <a:p>
            <a:pPr algn="ctr"/>
            <a:r>
              <a:rPr lang="en-VN" sz="2600" i="1" dirty="0">
                <a:latin typeface="Times New Roman" panose="02020603050405020304" pitchFamily="18" charset="0"/>
                <a:cs typeface="Times New Roman" panose="02020603050405020304" pitchFamily="18" charset="0"/>
              </a:rPr>
              <a:t>Tìm ý và lập dàn ý (hoàn cảnh, nhân vật, sự việc,…)</a:t>
            </a:r>
          </a:p>
        </p:txBody>
      </p:sp>
      <p:sp>
        <p:nvSpPr>
          <p:cNvPr id="49" name="TextBox 48">
            <a:extLst>
              <a:ext uri="{FF2B5EF4-FFF2-40B4-BE49-F238E27FC236}">
                <a16:creationId xmlns:a16="http://schemas.microsoft.com/office/drawing/2014/main" id="{7EDB120E-E478-9649-91B5-AC52193F92B0}"/>
              </a:ext>
            </a:extLst>
          </p:cNvPr>
          <p:cNvSpPr txBox="1"/>
          <p:nvPr/>
        </p:nvSpPr>
        <p:spPr>
          <a:xfrm>
            <a:off x="462430" y="550072"/>
            <a:ext cx="3514829" cy="1292662"/>
          </a:xfrm>
          <a:prstGeom prst="rect">
            <a:avLst/>
          </a:prstGeom>
          <a:noFill/>
        </p:spPr>
        <p:txBody>
          <a:bodyPr wrap="square" rtlCol="0">
            <a:spAutoFit/>
          </a:bodyPr>
          <a:lstStyle/>
          <a:p>
            <a:pPr algn="ctr"/>
            <a:r>
              <a:rPr lang="en-VN" sz="2600" i="1" dirty="0">
                <a:latin typeface="Times New Roman" panose="02020603050405020304" pitchFamily="18" charset="0"/>
                <a:cs typeface="Times New Roman" panose="02020603050405020304" pitchFamily="18" charset="0"/>
              </a:rPr>
              <a:t>Đảm bảo các đặc điểm của kiểu bài kể lại truyện cổ tích</a:t>
            </a:r>
          </a:p>
        </p:txBody>
      </p:sp>
    </p:spTree>
    <p:extLst>
      <p:ext uri="{BB962C8B-B14F-4D97-AF65-F5344CB8AC3E}">
        <p14:creationId xmlns:p14="http://schemas.microsoft.com/office/powerpoint/2010/main" val="4142153277"/>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2051437"/>
            <a:ext cx="3354156" cy="1104828"/>
            <a:chOff x="0" y="2734405"/>
            <a:chExt cx="4472208" cy="1472650"/>
          </a:xfrm>
        </p:grpSpPr>
        <p:grpSp>
          <p:nvGrpSpPr>
            <p:cNvPr id="4" name="Group 14"/>
            <p:cNvGrpSpPr/>
            <p:nvPr/>
          </p:nvGrpSpPr>
          <p:grpSpPr>
            <a:xfrm>
              <a:off x="0" y="2734405"/>
              <a:ext cx="4472208" cy="1472650"/>
              <a:chOff x="0" y="2903219"/>
              <a:chExt cx="4472208" cy="1472650"/>
            </a:xfrm>
          </p:grpSpPr>
          <p:sp>
            <p:nvSpPr>
              <p:cNvPr id="13" name="Rectangle 12"/>
              <p:cNvSpPr/>
              <p:nvPr/>
            </p:nvSpPr>
            <p:spPr>
              <a:xfrm>
                <a:off x="0" y="2903219"/>
                <a:ext cx="3713871" cy="147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sp>
            <p:nvSpPr>
              <p:cNvPr id="14" name="Oval 13"/>
              <p:cNvSpPr/>
              <p:nvPr/>
            </p:nvSpPr>
            <p:spPr>
              <a:xfrm>
                <a:off x="2999558" y="2903219"/>
                <a:ext cx="1472650" cy="1472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grpSp>
        <p:sp>
          <p:nvSpPr>
            <p:cNvPr id="16" name="Oval 15"/>
            <p:cNvSpPr/>
            <p:nvPr/>
          </p:nvSpPr>
          <p:spPr>
            <a:xfrm>
              <a:off x="3127350" y="2862197"/>
              <a:ext cx="1217066" cy="12170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sp>
          <p:nvSpPr>
            <p:cNvPr id="22" name="AutoShape 117"/>
            <p:cNvSpPr>
              <a:spLocks/>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900" dirty="0">
                <a:solidFill>
                  <a:srgbClr val="FFFFFF"/>
                </a:solidFill>
                <a:effectLst>
                  <a:outerShdw blurRad="38100" dist="38100" dir="2700000" algn="tl">
                    <a:srgbClr val="000000"/>
                  </a:outerShdw>
                </a:effectLst>
                <a:latin typeface="微软雅黑" pitchFamily="34" charset="-122"/>
                <a:ea typeface="微软雅黑" pitchFamily="34" charset="-122"/>
                <a:sym typeface="Gill Sans" charset="0"/>
              </a:endParaRPr>
            </a:p>
          </p:txBody>
        </p:sp>
      </p:grpSp>
      <p:grpSp>
        <p:nvGrpSpPr>
          <p:cNvPr id="15" name="Group 29"/>
          <p:cNvGrpSpPr/>
          <p:nvPr/>
        </p:nvGrpSpPr>
        <p:grpSpPr>
          <a:xfrm>
            <a:off x="-709896" y="-440854"/>
            <a:ext cx="9291188" cy="5430129"/>
            <a:chOff x="-171471" y="612511"/>
            <a:chExt cx="10823911" cy="5479705"/>
          </a:xfrm>
        </p:grpSpPr>
        <p:grpSp>
          <p:nvGrpSpPr>
            <p:cNvPr id="17" name="Group 4"/>
            <p:cNvGrpSpPr/>
            <p:nvPr/>
          </p:nvGrpSpPr>
          <p:grpSpPr>
            <a:xfrm>
              <a:off x="-171471" y="612511"/>
              <a:ext cx="10823911" cy="5479705"/>
              <a:chOff x="-4321403" y="-375292"/>
              <a:chExt cx="14406624" cy="7293488"/>
            </a:xfrm>
          </p:grpSpPr>
          <p:sp>
            <p:nvSpPr>
              <p:cNvPr id="6" name="Block Arc 5"/>
              <p:cNvSpPr/>
              <p:nvPr/>
            </p:nvSpPr>
            <p:spPr>
              <a:xfrm>
                <a:off x="-4321403" y="-375292"/>
                <a:ext cx="7293488" cy="7293488"/>
              </a:xfrm>
              <a:prstGeom prst="blockArc">
                <a:avLst>
                  <a:gd name="adj1" fmla="val 18900000"/>
                  <a:gd name="adj2" fmla="val 3617657"/>
                  <a:gd name="adj3" fmla="val 0"/>
                </a:avLst>
              </a:prstGeom>
              <a:ln>
                <a:solidFill>
                  <a:schemeClr val="accent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784110" y="961009"/>
                <a:ext cx="7301111" cy="1705412"/>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8" name="Oval 7"/>
              <p:cNvSpPr/>
              <p:nvPr/>
            </p:nvSpPr>
            <p:spPr>
              <a:xfrm>
                <a:off x="1796313" y="1126066"/>
                <a:ext cx="1665131" cy="1354665"/>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8"/>
              <p:cNvSpPr/>
              <p:nvPr/>
            </p:nvSpPr>
            <p:spPr>
              <a:xfrm>
                <a:off x="3178046" y="2889020"/>
                <a:ext cx="6907175" cy="170541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10" name="Oval 9"/>
              <p:cNvSpPr/>
              <p:nvPr/>
            </p:nvSpPr>
            <p:spPr>
              <a:xfrm>
                <a:off x="2190248" y="3131396"/>
                <a:ext cx="1665131" cy="1354665"/>
              </a:xfrm>
              <a:prstGeom prst="ellipse">
                <a:avLst/>
              </a:prstGeom>
              <a:ln>
                <a:solidFill>
                  <a:schemeClr val="accent3"/>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784110" y="4836808"/>
                <a:ext cx="7301111" cy="1705411"/>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12" name="Oval 11"/>
              <p:cNvSpPr/>
              <p:nvPr/>
            </p:nvSpPr>
            <p:spPr>
              <a:xfrm>
                <a:off x="1535182" y="4968315"/>
                <a:ext cx="1665131" cy="1354665"/>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9" name="TextBox 18"/>
            <p:cNvSpPr txBox="1"/>
            <p:nvPr/>
          </p:nvSpPr>
          <p:spPr>
            <a:xfrm>
              <a:off x="4743070" y="2075666"/>
              <a:ext cx="652111" cy="481409"/>
            </a:xfrm>
            <a:prstGeom prst="rect">
              <a:avLst/>
            </a:prstGeom>
            <a:noFill/>
          </p:spPr>
          <p:txBody>
            <a:bodyPr wrap="none" rtlCol="0">
              <a:spAutoFit/>
            </a:bodyPr>
            <a:lstStyle/>
            <a:p>
              <a:r>
                <a:rPr lang="en-US" sz="2500" dirty="0">
                  <a:solidFill>
                    <a:schemeClr val="tx1">
                      <a:lumMod val="75000"/>
                      <a:lumOff val="25000"/>
                    </a:schemeClr>
                  </a:solidFill>
                  <a:latin typeface="微软雅黑" pitchFamily="34" charset="-122"/>
                  <a:ea typeface="微软雅黑" pitchFamily="34" charset="-122"/>
                </a:rPr>
                <a:t>01</a:t>
              </a:r>
              <a:endParaRPr lang="en-GB" sz="2500" dirty="0">
                <a:solidFill>
                  <a:schemeClr val="tx1">
                    <a:lumMod val="75000"/>
                    <a:lumOff val="25000"/>
                  </a:schemeClr>
                </a:solidFill>
                <a:latin typeface="微软雅黑" pitchFamily="34" charset="-122"/>
                <a:ea typeface="微软雅黑" pitchFamily="34" charset="-122"/>
              </a:endParaRPr>
            </a:p>
          </p:txBody>
        </p:sp>
        <p:sp>
          <p:nvSpPr>
            <p:cNvPr id="20" name="TextBox 19"/>
            <p:cNvSpPr txBox="1"/>
            <p:nvPr/>
          </p:nvSpPr>
          <p:spPr>
            <a:xfrm>
              <a:off x="5052711" y="3586477"/>
              <a:ext cx="652111" cy="481409"/>
            </a:xfrm>
            <a:prstGeom prst="rect">
              <a:avLst/>
            </a:prstGeom>
            <a:noFill/>
          </p:spPr>
          <p:txBody>
            <a:bodyPr wrap="none" rtlCol="0">
              <a:spAutoFit/>
            </a:bodyPr>
            <a:lstStyle/>
            <a:p>
              <a:r>
                <a:rPr lang="en-US" sz="2500" dirty="0">
                  <a:solidFill>
                    <a:schemeClr val="tx1">
                      <a:lumMod val="75000"/>
                      <a:lumOff val="25000"/>
                    </a:schemeClr>
                  </a:solidFill>
                  <a:latin typeface="微软雅黑" pitchFamily="34" charset="-122"/>
                  <a:ea typeface="微软雅黑" pitchFamily="34" charset="-122"/>
                </a:rPr>
                <a:t>02</a:t>
              </a:r>
              <a:endParaRPr lang="en-GB" sz="2500" dirty="0">
                <a:solidFill>
                  <a:schemeClr val="tx1">
                    <a:lumMod val="75000"/>
                    <a:lumOff val="25000"/>
                  </a:schemeClr>
                </a:solidFill>
                <a:latin typeface="微软雅黑" pitchFamily="34" charset="-122"/>
                <a:ea typeface="微软雅黑" pitchFamily="34" charset="-122"/>
              </a:endParaRPr>
            </a:p>
          </p:txBody>
        </p:sp>
        <p:sp>
          <p:nvSpPr>
            <p:cNvPr id="21" name="TextBox 20"/>
            <p:cNvSpPr txBox="1"/>
            <p:nvPr/>
          </p:nvSpPr>
          <p:spPr>
            <a:xfrm>
              <a:off x="4560551" y="4962401"/>
              <a:ext cx="652111" cy="481409"/>
            </a:xfrm>
            <a:prstGeom prst="rect">
              <a:avLst/>
            </a:prstGeom>
            <a:noFill/>
          </p:spPr>
          <p:txBody>
            <a:bodyPr wrap="none" rtlCol="0">
              <a:spAutoFit/>
            </a:bodyPr>
            <a:lstStyle/>
            <a:p>
              <a:r>
                <a:rPr lang="en-US" sz="2500" dirty="0">
                  <a:solidFill>
                    <a:schemeClr val="tx1">
                      <a:lumMod val="75000"/>
                      <a:lumOff val="25000"/>
                    </a:schemeClr>
                  </a:solidFill>
                  <a:latin typeface="微软雅黑" pitchFamily="34" charset="-122"/>
                  <a:ea typeface="微软雅黑" pitchFamily="34" charset="-122"/>
                </a:rPr>
                <a:t>03</a:t>
              </a:r>
              <a:endParaRPr lang="en-GB" sz="2500" dirty="0">
                <a:solidFill>
                  <a:schemeClr val="tx1">
                    <a:lumMod val="75000"/>
                    <a:lumOff val="25000"/>
                  </a:schemeClr>
                </a:solidFill>
                <a:latin typeface="微软雅黑" pitchFamily="34" charset="-122"/>
                <a:ea typeface="微软雅黑" pitchFamily="34" charset="-122"/>
              </a:endParaRPr>
            </a:p>
          </p:txBody>
        </p:sp>
      </p:grpSp>
      <p:sp>
        <p:nvSpPr>
          <p:cNvPr id="30" name="TextBox 29">
            <a:extLst>
              <a:ext uri="{FF2B5EF4-FFF2-40B4-BE49-F238E27FC236}">
                <a16:creationId xmlns:a16="http://schemas.microsoft.com/office/drawing/2014/main" id="{527C878C-C39E-4945-A2B7-224542FD325C}"/>
              </a:ext>
            </a:extLst>
          </p:cNvPr>
          <p:cNvSpPr txBox="1"/>
          <p:nvPr/>
        </p:nvSpPr>
        <p:spPr>
          <a:xfrm>
            <a:off x="205137" y="2147311"/>
            <a:ext cx="2019660" cy="954107"/>
          </a:xfrm>
          <a:prstGeom prst="rect">
            <a:avLst/>
          </a:prstGeom>
          <a:noFill/>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Về hình thức nói</a:t>
            </a:r>
          </a:p>
        </p:txBody>
      </p:sp>
      <p:sp>
        <p:nvSpPr>
          <p:cNvPr id="31" name="TextBox 30">
            <a:extLst>
              <a:ext uri="{FF2B5EF4-FFF2-40B4-BE49-F238E27FC236}">
                <a16:creationId xmlns:a16="http://schemas.microsoft.com/office/drawing/2014/main" id="{58A20CF9-2868-184F-88BD-F4CD11F231F4}"/>
              </a:ext>
            </a:extLst>
          </p:cNvPr>
          <p:cNvSpPr txBox="1"/>
          <p:nvPr/>
        </p:nvSpPr>
        <p:spPr>
          <a:xfrm>
            <a:off x="4054398" y="562163"/>
            <a:ext cx="4454608" cy="1292662"/>
          </a:xfrm>
          <a:prstGeom prst="rect">
            <a:avLst/>
          </a:prstGeom>
          <a:noFill/>
        </p:spPr>
        <p:txBody>
          <a:bodyPr wrap="square" rtlCol="0">
            <a:spAutoFit/>
          </a:bodyPr>
          <a:lstStyle/>
          <a:p>
            <a:pPr algn="ctr"/>
            <a:r>
              <a:rPr lang="en-VN" sz="2600" i="1" dirty="0">
                <a:solidFill>
                  <a:schemeClr val="bg1"/>
                </a:solidFill>
                <a:latin typeface="Times New Roman" panose="02020603050405020304" pitchFamily="18" charset="0"/>
                <a:cs typeface="Times New Roman" panose="02020603050405020304" pitchFamily="18" charset="0"/>
              </a:rPr>
              <a:t>Xác định đề tài, người nghe, mục đích, không gian, thời gian, nội dung.</a:t>
            </a:r>
          </a:p>
        </p:txBody>
      </p:sp>
      <p:sp>
        <p:nvSpPr>
          <p:cNvPr id="32" name="TextBox 31">
            <a:extLst>
              <a:ext uri="{FF2B5EF4-FFF2-40B4-BE49-F238E27FC236}">
                <a16:creationId xmlns:a16="http://schemas.microsoft.com/office/drawing/2014/main" id="{BDCBD7CD-FD96-B847-95BD-9C0276333334}"/>
              </a:ext>
            </a:extLst>
          </p:cNvPr>
          <p:cNvSpPr txBox="1"/>
          <p:nvPr/>
        </p:nvSpPr>
        <p:spPr>
          <a:xfrm>
            <a:off x="4608680" y="1978006"/>
            <a:ext cx="3631283" cy="1292662"/>
          </a:xfrm>
          <a:prstGeom prst="rect">
            <a:avLst/>
          </a:prstGeom>
          <a:noFill/>
        </p:spPr>
        <p:txBody>
          <a:bodyPr wrap="square" rtlCol="0">
            <a:spAutoFit/>
          </a:bodyPr>
          <a:lstStyle/>
          <a:p>
            <a:pPr algn="ctr"/>
            <a:r>
              <a:rPr lang="en-VN" sz="2600" i="1" dirty="0">
                <a:solidFill>
                  <a:schemeClr val="bg1"/>
                </a:solidFill>
                <a:latin typeface="Times New Roman" panose="02020603050405020304" pitchFamily="18" charset="0"/>
                <a:cs typeface="Times New Roman" panose="02020603050405020304" pitchFamily="18" charset="0"/>
              </a:rPr>
              <a:t>Tìm ý tưởng, sử dụng thêm kênh hình để bài nói sinh động</a:t>
            </a:r>
          </a:p>
        </p:txBody>
      </p:sp>
      <p:sp>
        <p:nvSpPr>
          <p:cNvPr id="33" name="TextBox 32">
            <a:extLst>
              <a:ext uri="{FF2B5EF4-FFF2-40B4-BE49-F238E27FC236}">
                <a16:creationId xmlns:a16="http://schemas.microsoft.com/office/drawing/2014/main" id="{B67B1BB2-6673-F14D-A753-074B2FC89AAA}"/>
              </a:ext>
            </a:extLst>
          </p:cNvPr>
          <p:cNvSpPr txBox="1"/>
          <p:nvPr/>
        </p:nvSpPr>
        <p:spPr>
          <a:xfrm>
            <a:off x="4196703" y="3451121"/>
            <a:ext cx="4297634" cy="1292662"/>
          </a:xfrm>
          <a:prstGeom prst="rect">
            <a:avLst/>
          </a:prstGeom>
          <a:noFill/>
        </p:spPr>
        <p:txBody>
          <a:bodyPr wrap="square" rtlCol="0">
            <a:spAutoFit/>
          </a:bodyPr>
          <a:lstStyle/>
          <a:p>
            <a:pPr algn="ctr"/>
            <a:r>
              <a:rPr lang="en-VN" sz="2600" i="1" dirty="0">
                <a:solidFill>
                  <a:schemeClr val="bg1"/>
                </a:solidFill>
                <a:latin typeface="Times New Roman" panose="02020603050405020304" pitchFamily="18" charset="0"/>
                <a:cs typeface="Times New Roman" panose="02020603050405020304" pitchFamily="18" charset="0"/>
              </a:rPr>
              <a:t>Chú ý giọng điệu, kết hợp cử chỉ, nét mặt, điệu bổ, lựa chọn từ ngữ phù hợp</a:t>
            </a:r>
          </a:p>
        </p:txBody>
      </p:sp>
    </p:spTree>
    <p:extLst>
      <p:ext uri="{BB962C8B-B14F-4D97-AF65-F5344CB8AC3E}">
        <p14:creationId xmlns:p14="http://schemas.microsoft.com/office/powerpoint/2010/main" val="842026019"/>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3130990-E755-47AE-91B6-BB3AD2DF0AA6}"/>
              </a:ext>
            </a:extLst>
          </p:cNvPr>
          <p:cNvPicPr>
            <a:picLocks noChangeAspect="1"/>
          </p:cNvPicPr>
          <p:nvPr/>
        </p:nvPicPr>
        <p:blipFill>
          <a:blip r:embed="rId3"/>
          <a:stretch>
            <a:fillRect/>
          </a:stretch>
        </p:blipFill>
        <p:spPr>
          <a:xfrm>
            <a:off x="1662" y="2385"/>
            <a:ext cx="9144019" cy="5144599"/>
          </a:xfrm>
          <a:prstGeom prst="rect">
            <a:avLst/>
          </a:prstGeom>
        </p:spPr>
      </p:pic>
      <p:grpSp>
        <p:nvGrpSpPr>
          <p:cNvPr id="10" name="组合 9">
            <a:extLst>
              <a:ext uri="{FF2B5EF4-FFF2-40B4-BE49-F238E27FC236}">
                <a16:creationId xmlns:a16="http://schemas.microsoft.com/office/drawing/2014/main" id="{AF085B08-1E75-4DD2-B440-49C3A2C07DA0}"/>
              </a:ext>
            </a:extLst>
          </p:cNvPr>
          <p:cNvGrpSpPr/>
          <p:nvPr/>
        </p:nvGrpSpPr>
        <p:grpSpPr>
          <a:xfrm>
            <a:off x="3812426" y="1959759"/>
            <a:ext cx="1969314" cy="1844548"/>
            <a:chOff x="4353170" y="1223943"/>
            <a:chExt cx="1068877" cy="1068876"/>
          </a:xfrm>
        </p:grpSpPr>
        <p:sp>
          <p:nvSpPr>
            <p:cNvPr id="11" name="Freeform: Shape 2">
              <a:extLst>
                <a:ext uri="{FF2B5EF4-FFF2-40B4-BE49-F238E27FC236}">
                  <a16:creationId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p>
          </p:txBody>
        </p:sp>
        <p:sp>
          <p:nvSpPr>
            <p:cNvPr id="12" name="Freeform: Shape 9">
              <a:extLst>
                <a:ext uri="{FF2B5EF4-FFF2-40B4-BE49-F238E27FC236}">
                  <a16:creationId xmlns:a16="http://schemas.microsoft.com/office/drawing/2014/main" id="{ED646FE5-C2B4-4381-93D7-27FDC8CDB86A}"/>
                </a:ext>
              </a:extLst>
            </p:cNvPr>
            <p:cNvSpPr>
              <a:spLocks/>
            </p:cNvSpPr>
            <p:nvPr/>
          </p:nvSpPr>
          <p:spPr bwMode="auto">
            <a:xfrm>
              <a:off x="4661998" y="1333620"/>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4500" b="1" dirty="0">
                  <a:solidFill>
                    <a:srgbClr val="FFFFFF"/>
                  </a:solidFill>
                </a:rPr>
                <a:t>04</a:t>
              </a:r>
            </a:p>
          </p:txBody>
        </p:sp>
      </p:grpSp>
    </p:spTree>
    <p:extLst>
      <p:ext uri="{BB962C8B-B14F-4D97-AF65-F5344CB8AC3E}">
        <p14:creationId xmlns:p14="http://schemas.microsoft.com/office/powerpoint/2010/main" val="1996331122"/>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CBEA814-47C9-4549-93A7-DE5AC0F1E1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1136" y="0"/>
            <a:ext cx="5272864" cy="5213876"/>
          </a:xfrm>
          <a:prstGeom prst="rect">
            <a:avLst/>
          </a:prstGeom>
        </p:spPr>
      </p:pic>
      <p:sp>
        <p:nvSpPr>
          <p:cNvPr id="22" name="TextBox 21">
            <a:extLst>
              <a:ext uri="{FF2B5EF4-FFF2-40B4-BE49-F238E27FC236}">
                <a16:creationId xmlns:a16="http://schemas.microsoft.com/office/drawing/2014/main" id="{9D6F1C4F-D023-BF4D-919B-B349C60EF047}"/>
              </a:ext>
            </a:extLst>
          </p:cNvPr>
          <p:cNvSpPr txBox="1"/>
          <p:nvPr/>
        </p:nvSpPr>
        <p:spPr>
          <a:xfrm rot="20917114">
            <a:off x="4866931" y="1526102"/>
            <a:ext cx="2452534" cy="2092881"/>
          </a:xfrm>
          <a:prstGeom prst="rect">
            <a:avLst/>
          </a:prstGeom>
          <a:noFill/>
        </p:spPr>
        <p:txBody>
          <a:bodyPr wrap="square" rtlCol="0">
            <a:spAutoFit/>
          </a:bodyPr>
          <a:lstStyle/>
          <a:p>
            <a:pPr algn="ctr"/>
            <a:r>
              <a:rPr lang="en-VN" sz="2600" i="1" dirty="0">
                <a:latin typeface="Times New Roman" panose="02020603050405020304" pitchFamily="18" charset="0"/>
                <a:cs typeface="Times New Roman" panose="02020603050405020304" pitchFamily="18" charset="0"/>
              </a:rPr>
              <a:t>Truyện cổ tích có ý nghĩa như thế nào đối với cuộc sống của chúng ta?</a:t>
            </a:r>
          </a:p>
        </p:txBody>
      </p:sp>
      <p:pic>
        <p:nvPicPr>
          <p:cNvPr id="7170" name="Picture 2" descr="9 truyện cổ tích hay nhất bố mẹ nên kể cho bé nghe">
            <a:extLst>
              <a:ext uri="{FF2B5EF4-FFF2-40B4-BE49-F238E27FC236}">
                <a16:creationId xmlns:a16="http://schemas.microsoft.com/office/drawing/2014/main" id="{F0950DF3-2317-E143-978F-C327D38834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85961">
            <a:off x="1280187" y="510770"/>
            <a:ext cx="2448629" cy="15878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ế Giới Truyện Cổ Tích - Chuyện Cổ Tích - Truyện Cổ Tích hay cho bé">
            <a:extLst>
              <a:ext uri="{FF2B5EF4-FFF2-40B4-BE49-F238E27FC236}">
                <a16:creationId xmlns:a16="http://schemas.microsoft.com/office/drawing/2014/main" id="{2DF5148D-C49B-8D45-9857-EA4DAA3564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45643">
            <a:off x="1855631" y="3272383"/>
            <a:ext cx="2373531" cy="158219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op 18 Câu chuyện cổ tích Việt Nam hay nhất - Toplist.vn">
            <a:extLst>
              <a:ext uri="{FF2B5EF4-FFF2-40B4-BE49-F238E27FC236}">
                <a16:creationId xmlns:a16="http://schemas.microsoft.com/office/drawing/2014/main" id="{47FB3780-2B9B-2946-856B-6A21684BF2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1195">
            <a:off x="208485" y="1823130"/>
            <a:ext cx="2780992" cy="166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272633"/>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0" y="360608"/>
            <a:ext cx="9144000" cy="954107"/>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Trong truyện “Em bé thông minh” tại sao em bé lại được vua ban thưởng?</a:t>
            </a:r>
          </a:p>
        </p:txBody>
      </p:sp>
      <p:sp>
        <p:nvSpPr>
          <p:cNvPr id="6" name="TextBox 5">
            <a:extLst>
              <a:ext uri="{FF2B5EF4-FFF2-40B4-BE49-F238E27FC236}">
                <a16:creationId xmlns:a16="http://schemas.microsoft.com/office/drawing/2014/main" id="{14A6236F-0178-AA4E-9F6B-17ACF5B16F6F}"/>
              </a:ext>
            </a:extLst>
          </p:cNvPr>
          <p:cNvSpPr txBox="1"/>
          <p:nvPr/>
        </p:nvSpPr>
        <p:spPr>
          <a:xfrm>
            <a:off x="406399" y="1314715"/>
            <a:ext cx="8514081" cy="523220"/>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Nhờ sự giúp đỡ của viên quan</a:t>
            </a:r>
          </a:p>
        </p:txBody>
      </p:sp>
      <p:sp>
        <p:nvSpPr>
          <p:cNvPr id="7" name="TextBox 6">
            <a:extLst>
              <a:ext uri="{FF2B5EF4-FFF2-40B4-BE49-F238E27FC236}">
                <a16:creationId xmlns:a16="http://schemas.microsoft.com/office/drawing/2014/main" id="{B6479637-9AB6-7348-80EC-FA3FD57D224A}"/>
              </a:ext>
            </a:extLst>
          </p:cNvPr>
          <p:cNvSpPr txBox="1"/>
          <p:nvPr/>
        </p:nvSpPr>
        <p:spPr>
          <a:xfrm>
            <a:off x="406397" y="2149146"/>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Nhờ sự giúp đỡ của sứ giả</a:t>
            </a:r>
          </a:p>
        </p:txBody>
      </p:sp>
      <p:sp>
        <p:nvSpPr>
          <p:cNvPr id="9" name="TextBox 8">
            <a:extLst>
              <a:ext uri="{FF2B5EF4-FFF2-40B4-BE49-F238E27FC236}">
                <a16:creationId xmlns:a16="http://schemas.microsoft.com/office/drawing/2014/main" id="{5CAF0F65-3B64-7440-AFC7-33118FACE955}"/>
              </a:ext>
            </a:extLst>
          </p:cNvPr>
          <p:cNvSpPr txBox="1"/>
          <p:nvPr/>
        </p:nvSpPr>
        <p:spPr>
          <a:xfrm>
            <a:off x="406397" y="2930047"/>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Nhờ sự yêu mến của công chúa</a:t>
            </a:r>
          </a:p>
        </p:txBody>
      </p:sp>
      <p:sp>
        <p:nvSpPr>
          <p:cNvPr id="10" name="TextBox 9">
            <a:extLst>
              <a:ext uri="{FF2B5EF4-FFF2-40B4-BE49-F238E27FC236}">
                <a16:creationId xmlns:a16="http://schemas.microsoft.com/office/drawing/2014/main" id="{0B5ABF7D-91AE-CA42-85DD-6119FD95CDB5}"/>
              </a:ext>
            </a:extLst>
          </p:cNvPr>
          <p:cNvSpPr txBox="1"/>
          <p:nvPr/>
        </p:nvSpPr>
        <p:spPr>
          <a:xfrm>
            <a:off x="406397" y="3710948"/>
            <a:ext cx="8514081" cy="954107"/>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Nhờ sự thông minh, hiểu biết và kinh nghiệm của bản thân.</a:t>
            </a:r>
          </a:p>
        </p:txBody>
      </p:sp>
    </p:spTree>
    <p:extLst>
      <p:ext uri="{BB962C8B-B14F-4D97-AF65-F5344CB8AC3E}">
        <p14:creationId xmlns:p14="http://schemas.microsoft.com/office/powerpoint/2010/main" val="3802794631"/>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chemeClr val="accent2"/>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5012C27-A147-4548-88B3-C50073C6A69E}"/>
              </a:ext>
            </a:extLst>
          </p:cNvPr>
          <p:cNvPicPr>
            <a:picLocks noChangeAspect="1"/>
          </p:cNvPicPr>
          <p:nvPr/>
        </p:nvPicPr>
        <p:blipFill>
          <a:blip r:embed="rId3"/>
          <a:stretch>
            <a:fillRect/>
          </a:stretch>
        </p:blipFill>
        <p:spPr>
          <a:xfrm>
            <a:off x="1662" y="2385"/>
            <a:ext cx="9144019" cy="5144599"/>
          </a:xfrm>
          <a:prstGeom prst="rect">
            <a:avLst/>
          </a:prstGeom>
        </p:spPr>
      </p:pic>
      <p:sp>
        <p:nvSpPr>
          <p:cNvPr id="4" name="TextBox 3">
            <a:extLst>
              <a:ext uri="{FF2B5EF4-FFF2-40B4-BE49-F238E27FC236}">
                <a16:creationId xmlns:a16="http://schemas.microsoft.com/office/drawing/2014/main" id="{5557374B-E717-BB43-B9D2-9FB3DB022F34}"/>
              </a:ext>
            </a:extLst>
          </p:cNvPr>
          <p:cNvSpPr txBox="1"/>
          <p:nvPr/>
        </p:nvSpPr>
        <p:spPr>
          <a:xfrm>
            <a:off x="1878037" y="1849269"/>
            <a:ext cx="5387926" cy="1446550"/>
          </a:xfrm>
          <a:prstGeom prst="rect">
            <a:avLst/>
          </a:prstGeom>
          <a:noFill/>
        </p:spPr>
        <p:txBody>
          <a:bodyPr wrap="square" rtlCol="0">
            <a:spAutoFit/>
          </a:bodyPr>
          <a:lstStyle/>
          <a:p>
            <a:pPr algn="ctr"/>
            <a:r>
              <a:rPr lang="en-VN" sz="4400" b="1" i="1" dirty="0">
                <a:solidFill>
                  <a:schemeClr val="bg1"/>
                </a:solidFill>
                <a:latin typeface="Times New Roman" panose="02020603050405020304" pitchFamily="18" charset="0"/>
                <a:cs typeface="Times New Roman" panose="02020603050405020304" pitchFamily="18" charset="0"/>
              </a:rPr>
              <a:t>Chúc các em luôn ngoan và học tốt !</a:t>
            </a:r>
          </a:p>
        </p:txBody>
      </p:sp>
    </p:spTree>
    <p:extLst>
      <p:ext uri="{BB962C8B-B14F-4D97-AF65-F5344CB8AC3E}">
        <p14:creationId xmlns:p14="http://schemas.microsoft.com/office/powerpoint/2010/main" val="3942038088"/>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Giá trị của lời cảm ơn trong cuộc sống bạn nên trân trọng |  GiaTriCuocSong.org">
            <a:extLst>
              <a:ext uri="{FF2B5EF4-FFF2-40B4-BE49-F238E27FC236}">
                <a16:creationId xmlns:a16="http://schemas.microsoft.com/office/drawing/2014/main" id="{01717364-B9A7-6942-8B1D-F17772FF7D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972"/>
          <a:stretch/>
        </p:blipFill>
        <p:spPr bwMode="auto">
          <a:xfrm>
            <a:off x="20" y="10"/>
            <a:ext cx="9143980" cy="5145076"/>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11554" y="-173254"/>
            <a:ext cx="1057445" cy="1407490"/>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908" y="962444"/>
            <a:ext cx="364296"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607002" y="4526721"/>
            <a:ext cx="484175"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2583" y="4292155"/>
            <a:ext cx="1696473" cy="85293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262802"/>
      </p:ext>
    </p:extLst>
  </p:cSld>
  <p:clrMapOvr>
    <a:masterClrMapping/>
  </p:clrMapOvr>
  <p:transition spd="slow" advClick="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0" y="612384"/>
            <a:ext cx="9144000" cy="523220"/>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Mục đích chính của truyện “Em bé thông minh” là gì?</a:t>
            </a:r>
          </a:p>
        </p:txBody>
      </p:sp>
      <p:sp>
        <p:nvSpPr>
          <p:cNvPr id="6" name="TextBox 5">
            <a:extLst>
              <a:ext uri="{FF2B5EF4-FFF2-40B4-BE49-F238E27FC236}">
                <a16:creationId xmlns:a16="http://schemas.microsoft.com/office/drawing/2014/main" id="{14A6236F-0178-AA4E-9F6B-17ACF5B16F6F}"/>
              </a:ext>
            </a:extLst>
          </p:cNvPr>
          <p:cNvSpPr txBox="1"/>
          <p:nvPr/>
        </p:nvSpPr>
        <p:spPr>
          <a:xfrm>
            <a:off x="406399" y="1314715"/>
            <a:ext cx="8514081" cy="1384995"/>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Ca ngợi sự lạc quan của người dân lao động, luôn tạo ra tiếng cười vui vẻ sau những ngày lao động vất vả, mệt nhọc.</a:t>
            </a:r>
          </a:p>
        </p:txBody>
      </p:sp>
      <p:sp>
        <p:nvSpPr>
          <p:cNvPr id="7" name="TextBox 6">
            <a:extLst>
              <a:ext uri="{FF2B5EF4-FFF2-40B4-BE49-F238E27FC236}">
                <a16:creationId xmlns:a16="http://schemas.microsoft.com/office/drawing/2014/main" id="{B6479637-9AB6-7348-80EC-FA3FD57D224A}"/>
              </a:ext>
            </a:extLst>
          </p:cNvPr>
          <p:cNvSpPr txBox="1"/>
          <p:nvPr/>
        </p:nvSpPr>
        <p:spPr>
          <a:xfrm>
            <a:off x="404716" y="2746741"/>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Ca ngợi sự hào phóng của em bé khi mổ trâu khao làng</a:t>
            </a:r>
          </a:p>
        </p:txBody>
      </p:sp>
      <p:sp>
        <p:nvSpPr>
          <p:cNvPr id="9" name="TextBox 8">
            <a:extLst>
              <a:ext uri="{FF2B5EF4-FFF2-40B4-BE49-F238E27FC236}">
                <a16:creationId xmlns:a16="http://schemas.microsoft.com/office/drawing/2014/main" id="{5CAF0F65-3B64-7440-AFC7-33118FACE955}"/>
              </a:ext>
            </a:extLst>
          </p:cNvPr>
          <p:cNvSpPr txBox="1"/>
          <p:nvPr/>
        </p:nvSpPr>
        <p:spPr>
          <a:xfrm>
            <a:off x="404716" y="3318697"/>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Ca ngợi, khẳng định trí tuệ tài năng của người bình dân</a:t>
            </a:r>
          </a:p>
        </p:txBody>
      </p:sp>
      <p:sp>
        <p:nvSpPr>
          <p:cNvPr id="10" name="TextBox 9">
            <a:extLst>
              <a:ext uri="{FF2B5EF4-FFF2-40B4-BE49-F238E27FC236}">
                <a16:creationId xmlns:a16="http://schemas.microsoft.com/office/drawing/2014/main" id="{0B5ABF7D-91AE-CA42-85DD-6119FD95CDB5}"/>
              </a:ext>
            </a:extLst>
          </p:cNvPr>
          <p:cNvSpPr txBox="1"/>
          <p:nvPr/>
        </p:nvSpPr>
        <p:spPr>
          <a:xfrm>
            <a:off x="404716" y="3841917"/>
            <a:ext cx="8514081" cy="954107"/>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Ca ngợi ý chí và sức mạnh của con người trước các hoàn cảnh khó khăn</a:t>
            </a:r>
          </a:p>
        </p:txBody>
      </p:sp>
    </p:spTree>
    <p:extLst>
      <p:ext uri="{BB962C8B-B14F-4D97-AF65-F5344CB8AC3E}">
        <p14:creationId xmlns:p14="http://schemas.microsoft.com/office/powerpoint/2010/main" val="1719371394"/>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0" y="612384"/>
            <a:ext cx="9144000" cy="523220"/>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Trạng ngữ đứng ở vị trí nào trong câu?</a:t>
            </a:r>
          </a:p>
        </p:txBody>
      </p:sp>
      <p:sp>
        <p:nvSpPr>
          <p:cNvPr id="6" name="TextBox 5">
            <a:extLst>
              <a:ext uri="{FF2B5EF4-FFF2-40B4-BE49-F238E27FC236}">
                <a16:creationId xmlns:a16="http://schemas.microsoft.com/office/drawing/2014/main" id="{14A6236F-0178-AA4E-9F6B-17ACF5B16F6F}"/>
              </a:ext>
            </a:extLst>
          </p:cNvPr>
          <p:cNvSpPr txBox="1"/>
          <p:nvPr/>
        </p:nvSpPr>
        <p:spPr>
          <a:xfrm>
            <a:off x="406399" y="1314715"/>
            <a:ext cx="8514081" cy="523220"/>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Đầu câu</a:t>
            </a:r>
          </a:p>
        </p:txBody>
      </p:sp>
      <p:sp>
        <p:nvSpPr>
          <p:cNvPr id="7" name="TextBox 6">
            <a:extLst>
              <a:ext uri="{FF2B5EF4-FFF2-40B4-BE49-F238E27FC236}">
                <a16:creationId xmlns:a16="http://schemas.microsoft.com/office/drawing/2014/main" id="{B6479637-9AB6-7348-80EC-FA3FD57D224A}"/>
              </a:ext>
            </a:extLst>
          </p:cNvPr>
          <p:cNvSpPr txBox="1"/>
          <p:nvPr/>
        </p:nvSpPr>
        <p:spPr>
          <a:xfrm>
            <a:off x="404716" y="1989056"/>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Cuối câu</a:t>
            </a:r>
          </a:p>
        </p:txBody>
      </p:sp>
      <p:sp>
        <p:nvSpPr>
          <p:cNvPr id="9" name="TextBox 8">
            <a:extLst>
              <a:ext uri="{FF2B5EF4-FFF2-40B4-BE49-F238E27FC236}">
                <a16:creationId xmlns:a16="http://schemas.microsoft.com/office/drawing/2014/main" id="{5CAF0F65-3B64-7440-AFC7-33118FACE955}"/>
              </a:ext>
            </a:extLst>
          </p:cNvPr>
          <p:cNvSpPr txBox="1"/>
          <p:nvPr/>
        </p:nvSpPr>
        <p:spPr>
          <a:xfrm>
            <a:off x="404716" y="2561012"/>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Đầu câu và giữa câu</a:t>
            </a:r>
          </a:p>
        </p:txBody>
      </p:sp>
      <p:sp>
        <p:nvSpPr>
          <p:cNvPr id="10" name="TextBox 9">
            <a:extLst>
              <a:ext uri="{FF2B5EF4-FFF2-40B4-BE49-F238E27FC236}">
                <a16:creationId xmlns:a16="http://schemas.microsoft.com/office/drawing/2014/main" id="{0B5ABF7D-91AE-CA42-85DD-6119FD95CDB5}"/>
              </a:ext>
            </a:extLst>
          </p:cNvPr>
          <p:cNvSpPr txBox="1"/>
          <p:nvPr/>
        </p:nvSpPr>
        <p:spPr>
          <a:xfrm>
            <a:off x="404716" y="3132968"/>
            <a:ext cx="8514081" cy="954107"/>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Đầu câu nhưng cũng có thể đứng ở giữa câu và cuối câu</a:t>
            </a:r>
          </a:p>
        </p:txBody>
      </p:sp>
    </p:spTree>
    <p:extLst>
      <p:ext uri="{BB962C8B-B14F-4D97-AF65-F5344CB8AC3E}">
        <p14:creationId xmlns:p14="http://schemas.microsoft.com/office/powerpoint/2010/main" val="3053632428"/>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chemeClr val="accent2"/>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954107"/>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Trong truyện “Em bé thông minh”, em bé đã thắng vua mấy lần?</a:t>
            </a:r>
          </a:p>
        </p:txBody>
      </p:sp>
      <p:sp>
        <p:nvSpPr>
          <p:cNvPr id="6" name="TextBox 5">
            <a:extLst>
              <a:ext uri="{FF2B5EF4-FFF2-40B4-BE49-F238E27FC236}">
                <a16:creationId xmlns:a16="http://schemas.microsoft.com/office/drawing/2014/main" id="{14A6236F-0178-AA4E-9F6B-17ACF5B16F6F}"/>
              </a:ext>
            </a:extLst>
          </p:cNvPr>
          <p:cNvSpPr txBox="1"/>
          <p:nvPr/>
        </p:nvSpPr>
        <p:spPr>
          <a:xfrm>
            <a:off x="406399" y="1314715"/>
            <a:ext cx="8514081" cy="523220"/>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Hai lần</a:t>
            </a:r>
          </a:p>
        </p:txBody>
      </p:sp>
      <p:sp>
        <p:nvSpPr>
          <p:cNvPr id="7" name="TextBox 6">
            <a:extLst>
              <a:ext uri="{FF2B5EF4-FFF2-40B4-BE49-F238E27FC236}">
                <a16:creationId xmlns:a16="http://schemas.microsoft.com/office/drawing/2014/main" id="{B6479637-9AB6-7348-80EC-FA3FD57D224A}"/>
              </a:ext>
            </a:extLst>
          </p:cNvPr>
          <p:cNvSpPr txBox="1"/>
          <p:nvPr/>
        </p:nvSpPr>
        <p:spPr>
          <a:xfrm>
            <a:off x="404716" y="1989056"/>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Ba lần</a:t>
            </a:r>
          </a:p>
        </p:txBody>
      </p:sp>
      <p:sp>
        <p:nvSpPr>
          <p:cNvPr id="9" name="TextBox 8">
            <a:extLst>
              <a:ext uri="{FF2B5EF4-FFF2-40B4-BE49-F238E27FC236}">
                <a16:creationId xmlns:a16="http://schemas.microsoft.com/office/drawing/2014/main" id="{5CAF0F65-3B64-7440-AFC7-33118FACE955}"/>
              </a:ext>
            </a:extLst>
          </p:cNvPr>
          <p:cNvSpPr txBox="1"/>
          <p:nvPr/>
        </p:nvSpPr>
        <p:spPr>
          <a:xfrm>
            <a:off x="404716" y="2561012"/>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Bốn lần</a:t>
            </a:r>
          </a:p>
        </p:txBody>
      </p:sp>
      <p:sp>
        <p:nvSpPr>
          <p:cNvPr id="10" name="TextBox 9">
            <a:extLst>
              <a:ext uri="{FF2B5EF4-FFF2-40B4-BE49-F238E27FC236}">
                <a16:creationId xmlns:a16="http://schemas.microsoft.com/office/drawing/2014/main" id="{0B5ABF7D-91AE-CA42-85DD-6119FD95CDB5}"/>
              </a:ext>
            </a:extLst>
          </p:cNvPr>
          <p:cNvSpPr txBox="1"/>
          <p:nvPr/>
        </p:nvSpPr>
        <p:spPr>
          <a:xfrm>
            <a:off x="404716" y="3132968"/>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Năm lần</a:t>
            </a:r>
          </a:p>
        </p:txBody>
      </p:sp>
    </p:spTree>
    <p:extLst>
      <p:ext uri="{BB962C8B-B14F-4D97-AF65-F5344CB8AC3E}">
        <p14:creationId xmlns:p14="http://schemas.microsoft.com/office/powerpoint/2010/main" val="4034406815"/>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954107"/>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Tại sao cô Út trong truyện Sọ Dừa lại bằng lòng lấy Sọ Dừa?</a:t>
            </a:r>
          </a:p>
        </p:txBody>
      </p:sp>
      <p:sp>
        <p:nvSpPr>
          <p:cNvPr id="6" name="TextBox 5">
            <a:extLst>
              <a:ext uri="{FF2B5EF4-FFF2-40B4-BE49-F238E27FC236}">
                <a16:creationId xmlns:a16="http://schemas.microsoft.com/office/drawing/2014/main" id="{14A6236F-0178-AA4E-9F6B-17ACF5B16F6F}"/>
              </a:ext>
            </a:extLst>
          </p:cNvPr>
          <p:cNvSpPr txBox="1"/>
          <p:nvPr/>
        </p:nvSpPr>
        <p:spPr>
          <a:xfrm>
            <a:off x="314959" y="1584248"/>
            <a:ext cx="8514081" cy="523220"/>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Vì cô biết Sọ Dừa là người có tài.</a:t>
            </a:r>
          </a:p>
        </p:txBody>
      </p:sp>
      <p:sp>
        <p:nvSpPr>
          <p:cNvPr id="7" name="TextBox 6">
            <a:extLst>
              <a:ext uri="{FF2B5EF4-FFF2-40B4-BE49-F238E27FC236}">
                <a16:creationId xmlns:a16="http://schemas.microsoft.com/office/drawing/2014/main" id="{B6479637-9AB6-7348-80EC-FA3FD57D224A}"/>
              </a:ext>
            </a:extLst>
          </p:cNvPr>
          <p:cNvSpPr txBox="1"/>
          <p:nvPr/>
        </p:nvSpPr>
        <p:spPr>
          <a:xfrm>
            <a:off x="314959" y="2199913"/>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Vì cô biết Sọ Dừa là người thổi sáo hay</a:t>
            </a:r>
          </a:p>
        </p:txBody>
      </p:sp>
      <p:sp>
        <p:nvSpPr>
          <p:cNvPr id="9" name="TextBox 8">
            <a:extLst>
              <a:ext uri="{FF2B5EF4-FFF2-40B4-BE49-F238E27FC236}">
                <a16:creationId xmlns:a16="http://schemas.microsoft.com/office/drawing/2014/main" id="{5CAF0F65-3B64-7440-AFC7-33118FACE955}"/>
              </a:ext>
            </a:extLst>
          </p:cNvPr>
          <p:cNvSpPr txBox="1"/>
          <p:nvPr/>
        </p:nvSpPr>
        <p:spPr>
          <a:xfrm>
            <a:off x="313276" y="2830545"/>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Vì cô hiểu và coi trọng phẩm chất tốt đẹp của Sọ Dừa</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3276" y="3402501"/>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Vì cô thương hại Sọ Dừa</a:t>
            </a:r>
          </a:p>
        </p:txBody>
      </p:sp>
    </p:spTree>
    <p:extLst>
      <p:ext uri="{BB962C8B-B14F-4D97-AF65-F5344CB8AC3E}">
        <p14:creationId xmlns:p14="http://schemas.microsoft.com/office/powerpoint/2010/main" val="978313143"/>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954107"/>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Công việc đầu tiên mà Sọ Dừa trong truyện Sọ Dừa giúp mẹ là gì?</a:t>
            </a:r>
          </a:p>
        </p:txBody>
      </p:sp>
      <p:sp>
        <p:nvSpPr>
          <p:cNvPr id="6" name="TextBox 5">
            <a:extLst>
              <a:ext uri="{FF2B5EF4-FFF2-40B4-BE49-F238E27FC236}">
                <a16:creationId xmlns:a16="http://schemas.microsoft.com/office/drawing/2014/main" id="{14A6236F-0178-AA4E-9F6B-17ACF5B16F6F}"/>
              </a:ext>
            </a:extLst>
          </p:cNvPr>
          <p:cNvSpPr txBox="1"/>
          <p:nvPr/>
        </p:nvSpPr>
        <p:spPr>
          <a:xfrm>
            <a:off x="314959" y="1584248"/>
            <a:ext cx="8514081" cy="523220"/>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Nấu cơm, dọn dẹp nhà cửa</a:t>
            </a:r>
          </a:p>
        </p:txBody>
      </p:sp>
      <p:sp>
        <p:nvSpPr>
          <p:cNvPr id="7" name="TextBox 6">
            <a:extLst>
              <a:ext uri="{FF2B5EF4-FFF2-40B4-BE49-F238E27FC236}">
                <a16:creationId xmlns:a16="http://schemas.microsoft.com/office/drawing/2014/main" id="{B6479637-9AB6-7348-80EC-FA3FD57D224A}"/>
              </a:ext>
            </a:extLst>
          </p:cNvPr>
          <p:cNvSpPr txBox="1"/>
          <p:nvPr/>
        </p:nvSpPr>
        <p:spPr>
          <a:xfrm>
            <a:off x="314959" y="2199913"/>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Đi chợ cho nhà phú ông, làm công việc chăn bò</a:t>
            </a:r>
          </a:p>
        </p:txBody>
      </p:sp>
      <p:sp>
        <p:nvSpPr>
          <p:cNvPr id="9" name="TextBox 8">
            <a:extLst>
              <a:ext uri="{FF2B5EF4-FFF2-40B4-BE49-F238E27FC236}">
                <a16:creationId xmlns:a16="http://schemas.microsoft.com/office/drawing/2014/main" id="{5CAF0F65-3B64-7440-AFC7-33118FACE955}"/>
              </a:ext>
            </a:extLst>
          </p:cNvPr>
          <p:cNvSpPr txBox="1"/>
          <p:nvPr/>
        </p:nvSpPr>
        <p:spPr>
          <a:xfrm>
            <a:off x="313276" y="2830545"/>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Chăn bò cho mẹ</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3276" y="3402501"/>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Chăm sóc cây cối</a:t>
            </a:r>
          </a:p>
        </p:txBody>
      </p:sp>
    </p:spTree>
    <p:extLst>
      <p:ext uri="{BB962C8B-B14F-4D97-AF65-F5344CB8AC3E}">
        <p14:creationId xmlns:p14="http://schemas.microsoft.com/office/powerpoint/2010/main" val="2020954935"/>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523220"/>
          </a:xfrm>
          <a:prstGeom prst="rect">
            <a:avLst/>
          </a:prstGeom>
          <a:noFill/>
        </p:spPr>
        <p:txBody>
          <a:bodyPr wrap="square" rtlCol="0">
            <a:spAutoFit/>
          </a:bodyPr>
          <a:lstStyle/>
          <a:p>
            <a:pPr algn="ctr"/>
            <a:r>
              <a:rPr lang="en-VN" sz="2800" b="1" i="1" dirty="0">
                <a:latin typeface="Times New Roman" panose="02020603050405020304" pitchFamily="18" charset="0"/>
                <a:cs typeface="Times New Roman" panose="02020603050405020304" pitchFamily="18" charset="0"/>
              </a:rPr>
              <a:t>Bài thơ “Chuyện cổ nước mình” của tác giả nào?</a:t>
            </a:r>
          </a:p>
        </p:txBody>
      </p:sp>
      <p:sp>
        <p:nvSpPr>
          <p:cNvPr id="6" name="TextBox 5">
            <a:extLst>
              <a:ext uri="{FF2B5EF4-FFF2-40B4-BE49-F238E27FC236}">
                <a16:creationId xmlns:a16="http://schemas.microsoft.com/office/drawing/2014/main" id="{14A6236F-0178-AA4E-9F6B-17ACF5B16F6F}"/>
              </a:ext>
            </a:extLst>
          </p:cNvPr>
          <p:cNvSpPr txBox="1"/>
          <p:nvPr/>
        </p:nvSpPr>
        <p:spPr>
          <a:xfrm>
            <a:off x="314959" y="1584248"/>
            <a:ext cx="8514081" cy="523220"/>
          </a:xfrm>
          <a:prstGeom prst="rect">
            <a:avLst/>
          </a:prstGeom>
          <a:noFill/>
        </p:spPr>
        <p:txBody>
          <a:bodyPr wrap="square" rtlCol="0">
            <a:spAutoFit/>
          </a:bodyPr>
          <a:lstStyle/>
          <a:p>
            <a:pPr marL="514350" indent="-514350" algn="just">
              <a:buAutoNum type="alphaUcPeriod"/>
            </a:pPr>
            <a:r>
              <a:rPr lang="en-VN" sz="2800" dirty="0">
                <a:latin typeface="Times New Roman" panose="02020603050405020304" pitchFamily="18" charset="0"/>
                <a:cs typeface="Times New Roman" panose="02020603050405020304" pitchFamily="18" charset="0"/>
              </a:rPr>
              <a:t>Tố Hữu</a:t>
            </a:r>
          </a:p>
        </p:txBody>
      </p:sp>
      <p:sp>
        <p:nvSpPr>
          <p:cNvPr id="7" name="TextBox 6">
            <a:extLst>
              <a:ext uri="{FF2B5EF4-FFF2-40B4-BE49-F238E27FC236}">
                <a16:creationId xmlns:a16="http://schemas.microsoft.com/office/drawing/2014/main" id="{B6479637-9AB6-7348-80EC-FA3FD57D224A}"/>
              </a:ext>
            </a:extLst>
          </p:cNvPr>
          <p:cNvSpPr txBox="1"/>
          <p:nvPr/>
        </p:nvSpPr>
        <p:spPr>
          <a:xfrm>
            <a:off x="314959" y="2199913"/>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Xuân Quỳnh</a:t>
            </a:r>
          </a:p>
        </p:txBody>
      </p:sp>
      <p:sp>
        <p:nvSpPr>
          <p:cNvPr id="9" name="TextBox 8">
            <a:extLst>
              <a:ext uri="{FF2B5EF4-FFF2-40B4-BE49-F238E27FC236}">
                <a16:creationId xmlns:a16="http://schemas.microsoft.com/office/drawing/2014/main" id="{5CAF0F65-3B64-7440-AFC7-33118FACE955}"/>
              </a:ext>
            </a:extLst>
          </p:cNvPr>
          <p:cNvSpPr txBox="1"/>
          <p:nvPr/>
        </p:nvSpPr>
        <p:spPr>
          <a:xfrm>
            <a:off x="313276" y="2830545"/>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Trần Đăng Khoa</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3276" y="3402501"/>
            <a:ext cx="8514081"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Lâm Thị Mỹ Dạ</a:t>
            </a:r>
          </a:p>
        </p:txBody>
      </p:sp>
    </p:spTree>
    <p:extLst>
      <p:ext uri="{BB962C8B-B14F-4D97-AF65-F5344CB8AC3E}">
        <p14:creationId xmlns:p14="http://schemas.microsoft.com/office/powerpoint/2010/main" val="959946380"/>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3"/>
</p:tagLst>
</file>

<file path=ppt/theme/theme1.xml><?xml version="1.0" encoding="utf-8"?>
<a:theme xmlns:a="http://schemas.openxmlformats.org/drawingml/2006/main" name="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753</TotalTime>
  <Words>1838</Words>
  <Application>Microsoft Macintosh PowerPoint</Application>
  <PresentationFormat>Custom</PresentationFormat>
  <Paragraphs>149</Paragraphs>
  <Slides>31</Slides>
  <Notes>30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等线</vt:lpstr>
      <vt:lpstr>微软雅黑</vt:lpstr>
      <vt:lpstr>Arial</vt:lpstr>
      <vt:lpstr>Calibri</vt:lpstr>
      <vt:lpstr>Calibri Light</vt:lpstr>
      <vt:lpstr>Glegoo</vt:lpstr>
      <vt:lpstr>Lato Light</vt:lpstr>
      <vt:lpstr>Mission Gothic Regular</vt:lpstr>
      <vt:lpstr>Open Sans</vt:lpstr>
      <vt:lpstr>Roboto Condensed</vt:lpstr>
      <vt:lpstr>Times New Roman</vt:lpstr>
      <vt:lpstr>汉仪夏日体W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63</dc:title>
  <dc:creator>Administrator</dc:creator>
  <cp:lastModifiedBy>office014</cp:lastModifiedBy>
  <cp:revision>257</cp:revision>
  <dcterms:created xsi:type="dcterms:W3CDTF">2017-06-22T11:55:54Z</dcterms:created>
  <dcterms:modified xsi:type="dcterms:W3CDTF">2021-07-30T18:19:18Z</dcterms:modified>
</cp:coreProperties>
</file>