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21" r:id="rId2"/>
    <p:sldId id="256" r:id="rId3"/>
    <p:sldId id="339" r:id="rId4"/>
    <p:sldId id="362" r:id="rId5"/>
    <p:sldId id="363" r:id="rId6"/>
    <p:sldId id="364" r:id="rId7"/>
    <p:sldId id="365" r:id="rId8"/>
    <p:sldId id="376" r:id="rId9"/>
    <p:sldId id="377" r:id="rId10"/>
    <p:sldId id="378" r:id="rId11"/>
    <p:sldId id="379" r:id="rId12"/>
    <p:sldId id="380" r:id="rId13"/>
    <p:sldId id="366" r:id="rId14"/>
    <p:sldId id="381" r:id="rId15"/>
    <p:sldId id="367" r:id="rId16"/>
    <p:sldId id="382" r:id="rId17"/>
    <p:sldId id="383" r:id="rId18"/>
    <p:sldId id="386" r:id="rId19"/>
    <p:sldId id="387" r:id="rId20"/>
    <p:sldId id="352" r:id="rId21"/>
    <p:sldId id="369" r:id="rId22"/>
    <p:sldId id="370" r:id="rId23"/>
    <p:sldId id="371" r:id="rId24"/>
    <p:sldId id="372" r:id="rId25"/>
    <p:sldId id="368" r:id="rId26"/>
    <p:sldId id="373" r:id="rId27"/>
    <p:sldId id="374" r:id="rId28"/>
    <p:sldId id="375" r:id="rId29"/>
    <p:sldId id="384" r:id="rId30"/>
    <p:sldId id="3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C65"/>
    <a:srgbClr val="3B64AE"/>
    <a:srgbClr val="7AA35D"/>
    <a:srgbClr val="FFFFFF"/>
    <a:srgbClr val="931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28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041E7-AB3B-4199-95D6-5EA325018A0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789D3-B36D-4799-A300-AA9FCFDA1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4A2274-F44B-479C-A6B9-296D2156BF7C}" type="slidenum">
              <a:rPr lang="en-US" altLang="vi-VN" smtClean="0"/>
              <a:pPr/>
              <a:t>1</a:t>
            </a:fld>
            <a:endParaRPr lang="en-US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5D69-F4E3-483F-993E-F6A9289AA00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F34A-6716-4E6C-A38D-735BF5EC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7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5D69-F4E3-483F-993E-F6A9289AA00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F34A-6716-4E6C-A38D-735BF5EC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9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5D69-F4E3-483F-993E-F6A9289AA00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F34A-6716-4E6C-A38D-735BF5EC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4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5D69-F4E3-483F-993E-F6A9289AA00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F34A-6716-4E6C-A38D-735BF5EC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0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5D69-F4E3-483F-993E-F6A9289AA00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F34A-6716-4E6C-A38D-735BF5EC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9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5D69-F4E3-483F-993E-F6A9289AA00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F34A-6716-4E6C-A38D-735BF5EC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9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5D69-F4E3-483F-993E-F6A9289AA00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F34A-6716-4E6C-A38D-735BF5EC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5D69-F4E3-483F-993E-F6A9289AA00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F34A-6716-4E6C-A38D-735BF5EC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4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5D69-F4E3-483F-993E-F6A9289AA00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F34A-6716-4E6C-A38D-735BF5EC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9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5D69-F4E3-483F-993E-F6A9289AA00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F34A-6716-4E6C-A38D-735BF5EC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7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5D69-F4E3-483F-993E-F6A9289AA00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F34A-6716-4E6C-A38D-735BF5EC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05D69-F4E3-483F-993E-F6A9289AA00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EF34A-6716-4E6C-A38D-735BF5EC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0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2366" y="163355"/>
            <a:ext cx="6472937" cy="1629753"/>
          </a:xfrm>
          <a:prstGeom prst="flowChartTerminator">
            <a:avLst/>
          </a:prstGeom>
          <a:solidFill>
            <a:srgbClr val="F3EC1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Là món ăn không thể thiếu trong ngày tết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444137" y="2031965"/>
            <a:ext cx="5573205" cy="1207624"/>
          </a:xfrm>
          <a:prstGeom prst="flowChartTerminator">
            <a:avLst/>
          </a:prstGeom>
          <a:solidFill>
            <a:srgbClr val="90CC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Làm bằng gạo nếp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1410789" y="3398029"/>
            <a:ext cx="5204153" cy="1278473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5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Có hình vuông</a:t>
            </a:r>
          </a:p>
        </p:txBody>
      </p:sp>
      <p:sp>
        <p:nvSpPr>
          <p:cNvPr id="9" name="Left Arrow 8"/>
          <p:cNvSpPr/>
          <p:nvPr/>
        </p:nvSpPr>
        <p:spPr>
          <a:xfrm>
            <a:off x="5889171" y="4676502"/>
            <a:ext cx="5789023" cy="1924324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CE3C0E-C1DC-4D6C-AB34-C0334C69D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38" y="4844510"/>
            <a:ext cx="3937268" cy="2039892"/>
          </a:xfrm>
          <a:prstGeom prst="rect">
            <a:avLst/>
          </a:prstGeom>
        </p:spPr>
      </p:pic>
      <p:pic>
        <p:nvPicPr>
          <p:cNvPr id="2050" name="Picture 2" descr="Việt Sử Giai Thoại - Kho tàng kiến thức Lịch Sử Việt Nam và Thế Giới  meta_title - Blog">
            <a:extLst>
              <a:ext uri="{FF2B5EF4-FFF2-40B4-BE49-F238E27FC236}">
                <a16:creationId xmlns="" xmlns:a16="http://schemas.microsoft.com/office/drawing/2014/main" id="{66A82330-027C-4B52-B4EE-41B4087FC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04" y="298700"/>
            <a:ext cx="5460888" cy="4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sz="3600" b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- Riêng Lang Liêu được thần mách bảo dùng hai loại bánh dâng lễ Tiên Vương.</a:t>
            </a:r>
            <a:endParaRPr lang="en-US" altLang="en-US" sz="3600" b="1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1976"/>
            <a:ext cx="1219200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831975"/>
            <a:ext cx="12185651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48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sz="3600" b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- Vua Hùng chọn bánh để lễ Tiên Vương và tế trời đất, nhường ngôi báu cho chàng.</a:t>
            </a:r>
            <a:endParaRPr lang="en-US" altLang="en-US" sz="3600" b="1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6264"/>
            <a:ext cx="12192000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6264"/>
            <a:ext cx="121920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1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>
            <a:spLocks noChangeArrowheads="1"/>
          </p:cNvSpPr>
          <p:nvPr/>
        </p:nvSpPr>
        <p:spPr bwMode="auto">
          <a:xfrm>
            <a:off x="0" y="1"/>
            <a:ext cx="1178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- Từ đời Vua Hùng thứ 7, nước ta có tục lệ làm bánh chưng, bánh giày trong các dịp lễ tết.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6264"/>
            <a:ext cx="12192000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42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170" y="195331"/>
            <a:ext cx="1155627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5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endParaRPr lang="en-US" sz="5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endParaRPr lang="en-US" sz="5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1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>
            <a:spLocks noChangeArrowheads="1"/>
          </p:cNvSpPr>
          <p:nvPr/>
        </p:nvSpPr>
        <p:spPr bwMode="auto">
          <a:xfrm>
            <a:off x="0" y="533400"/>
            <a:ext cx="12192000" cy="52629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*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Bố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cục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: 3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phần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sym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800" b="1" dirty="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  <a:p>
            <a:pPr eaLnBrk="1" hangingPunct="1">
              <a:buFont typeface="Arial" charset="0"/>
              <a:buChar char="-"/>
              <a:defRPr/>
            </a:pP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P1: </a:t>
            </a:r>
            <a:r>
              <a:rPr lang="en-US" sz="4800" b="1" i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Từ</a:t>
            </a:r>
            <a:r>
              <a:rPr lang="en-US" sz="48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đầu</a:t>
            </a:r>
            <a:r>
              <a:rPr lang="en-US" sz="48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-&gt; </a:t>
            </a:r>
            <a:r>
              <a:rPr lang="en-US" sz="4800" b="1" i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chứng</a:t>
            </a:r>
            <a:r>
              <a:rPr lang="en-US" sz="48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giám</a:t>
            </a:r>
            <a:r>
              <a:rPr lang="en-US" sz="48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Vua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Hùng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chọn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người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nối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ngôi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.</a:t>
            </a:r>
          </a:p>
          <a:p>
            <a:pPr eaLnBrk="1" hangingPunct="1">
              <a:buFont typeface="Arial" charset="0"/>
              <a:buChar char="-"/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P2: </a:t>
            </a:r>
            <a:r>
              <a:rPr lang="en-US" sz="4800" b="1" i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Tiếp</a:t>
            </a:r>
            <a:r>
              <a:rPr lang="en-US" sz="48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-&gt; </a:t>
            </a:r>
            <a:r>
              <a:rPr lang="en-US" sz="4800" b="1" i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hình</a:t>
            </a:r>
            <a:r>
              <a:rPr lang="en-US" sz="48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tròn</a:t>
            </a:r>
            <a:r>
              <a:rPr lang="en-US" sz="48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Cuộc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đua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tài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dâng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lễ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vật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giữa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các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lang.</a:t>
            </a:r>
          </a:p>
          <a:p>
            <a:pPr eaLnBrk="1" hangingPunct="1">
              <a:buFont typeface="Arial" charset="0"/>
              <a:buChar char="-"/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P3: </a:t>
            </a:r>
            <a:r>
              <a:rPr lang="en-US" sz="4800" b="1" i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Còn</a:t>
            </a:r>
            <a:r>
              <a:rPr lang="en-US" sz="48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lại</a:t>
            </a:r>
            <a:r>
              <a:rPr lang="en-US" sz="48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Kết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quả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cuộc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thi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tài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.</a:t>
            </a:r>
            <a:endParaRPr lang="en-US" altLang="en-US" sz="4800" b="1" dirty="0">
              <a:solidFill>
                <a:srgbClr val="C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41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018" y="255660"/>
            <a:ext cx="880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HIỂU VĂN BẢN:</a:t>
            </a:r>
            <a:endParaRPr lang="en-US" sz="4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099" y="1520610"/>
            <a:ext cx="116477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5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5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5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5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5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5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5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5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5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54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5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Bánh</a:t>
            </a:r>
            <a:r>
              <a:rPr lang="en-US" sz="5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chưng</a:t>
            </a:r>
            <a:r>
              <a:rPr lang="en-US" sz="5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4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bánh</a:t>
            </a:r>
            <a:r>
              <a:rPr lang="en-US" sz="5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giầy</a:t>
            </a:r>
            <a:r>
              <a:rPr lang="en-US" sz="5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5400" b="1" u="sng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0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71600"/>
            <a:ext cx="12192000" cy="411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194" name="TextBox 1"/>
          <p:cNvSpPr>
            <a:spLocks noChangeArrowheads="1"/>
          </p:cNvSpPr>
          <p:nvPr/>
        </p:nvSpPr>
        <p:spPr bwMode="auto">
          <a:xfrm>
            <a:off x="0" y="2044700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	+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Giặc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ngoài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đã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dẹp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yên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	+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Vua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muốn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nhân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dân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no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ấm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	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+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Nhà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vua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đã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già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.</a:t>
            </a:r>
            <a:endParaRPr lang="en-US" altLang="en-US" sz="4400" dirty="0">
              <a:solidFill>
                <a:srgbClr val="C00000"/>
              </a:solidFill>
            </a:endParaRPr>
          </a:p>
        </p:txBody>
      </p:sp>
      <p:sp>
        <p:nvSpPr>
          <p:cNvPr id="8195" name="TextBox 2"/>
          <p:cNvSpPr>
            <a:spLocks noChangeArrowheads="1"/>
          </p:cNvSpPr>
          <p:nvPr/>
        </p:nvSpPr>
        <p:spPr bwMode="auto">
          <a:xfrm>
            <a:off x="-101600" y="4559284"/>
            <a:ext cx="1198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		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phải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nối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chí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vua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thiết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con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trưởng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.</a:t>
            </a:r>
            <a:endParaRPr lang="en-US" altLang="en-US" sz="3600" dirty="0"/>
          </a:p>
        </p:txBody>
      </p:sp>
      <p:sp>
        <p:nvSpPr>
          <p:cNvPr id="8199" name="TextBox 6"/>
          <p:cNvSpPr>
            <a:spLocks noChangeArrowheads="1"/>
          </p:cNvSpPr>
          <p:nvPr/>
        </p:nvSpPr>
        <p:spPr bwMode="auto">
          <a:xfrm>
            <a:off x="1625600" y="304800"/>
            <a:ext cx="1026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Vua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Hùng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chọn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người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nối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ngôi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"/>
            <a:ext cx="847725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>
              <a:defRPr sz="1600">
                <a:solidFill>
                  <a:schemeClr val="tx1"/>
                </a:solidFill>
                <a:latin typeface="Cambria" pitchFamily="18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Cambria" pitchFamily="18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Cambria" pitchFamily="18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rgbClr val="404040"/>
              </a:buClr>
              <a:buSzPct val="100000"/>
              <a:buFont typeface="Arial" charset="0"/>
              <a:defRPr sz="1400">
                <a:solidFill>
                  <a:schemeClr val="tx1"/>
                </a:solidFill>
                <a:latin typeface="Cambria" pitchFamily="18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rgbClr val="404040"/>
              </a:buClr>
              <a:buSzPct val="100000"/>
              <a:buFont typeface="Arial" charset="0"/>
              <a:defRPr sz="1400">
                <a:solidFill>
                  <a:schemeClr val="tx1"/>
                </a:solidFill>
                <a:latin typeface="Cambria" pitchFamily="18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rgbClr val="404040"/>
              </a:buClr>
              <a:buSzPct val="100000"/>
              <a:buFont typeface="Arial" charset="0"/>
              <a:defRPr sz="1400">
                <a:solidFill>
                  <a:schemeClr val="tx1"/>
                </a:solidFill>
                <a:latin typeface="Cambria" pitchFamily="18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rgbClr val="404040"/>
              </a:buClr>
              <a:buSzPct val="100000"/>
              <a:buFont typeface="Arial" charset="0"/>
              <a:defRPr sz="1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751" y="1452563"/>
            <a:ext cx="30364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Hoàn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cảnh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:</a:t>
            </a:r>
            <a:endParaRPr lang="en-US" altLang="en-US" sz="4000" b="1" dirty="0">
              <a:solidFill>
                <a:srgbClr val="C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6351" y="4559284"/>
            <a:ext cx="2069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- </a:t>
            </a:r>
            <a:r>
              <a:rPr lang="en-US" sz="3600" b="1" dirty="0">
                <a:latin typeface="Times New Roman" pitchFamily="18" charset="0"/>
                <a:sym typeface="Times New Roman" pitchFamily="18" charset="0"/>
              </a:rPr>
              <a:t>Ý </a:t>
            </a:r>
            <a:r>
              <a:rPr lang="en-US" sz="3600" b="1" dirty="0" err="1">
                <a:latin typeface="Times New Roman" pitchFamily="18" charset="0"/>
                <a:sym typeface="Times New Roman" pitchFamily="18" charset="0"/>
              </a:rPr>
              <a:t>định</a:t>
            </a:r>
            <a:r>
              <a:rPr lang="en-US" sz="3600" b="1" dirty="0">
                <a:latin typeface="Times New Roman" pitchFamily="18" charset="0"/>
                <a:sym typeface="Times New Roman" pitchFamily="18" charset="0"/>
              </a:rPr>
              <a:t>: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26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 autoUpdateAnimBg="0"/>
      <p:bldP spid="8195" grpId="0"/>
      <p:bldP spid="8199" grpId="0"/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90600"/>
            <a:ext cx="12192000" cy="426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b="1"/>
          </a:p>
        </p:txBody>
      </p:sp>
      <p:sp>
        <p:nvSpPr>
          <p:cNvPr id="26627" name="Date Placeholder 3"/>
          <p:cNvSpPr>
            <a:spLocks noGrp="1"/>
          </p:cNvSpPr>
          <p:nvPr>
            <p:ph type="dt" sz="quarter" idx="12"/>
          </p:nvPr>
        </p:nvSpPr>
        <p:spPr bwMode="auto">
          <a:xfrm>
            <a:off x="1521885" y="6602414"/>
            <a:ext cx="6978649" cy="23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>
              <a:defRPr sz="1600">
                <a:solidFill>
                  <a:schemeClr val="tx1"/>
                </a:solidFill>
                <a:latin typeface="Cambria" pitchFamily="18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Cambria" pitchFamily="18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Cambria" pitchFamily="18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rgbClr val="404040"/>
              </a:buClr>
              <a:buSzPct val="100000"/>
              <a:buFont typeface="Arial" charset="0"/>
              <a:defRPr sz="1400">
                <a:solidFill>
                  <a:schemeClr val="tx1"/>
                </a:solidFill>
                <a:latin typeface="Cambria" pitchFamily="18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rgbClr val="404040"/>
              </a:buClr>
              <a:buSzPct val="100000"/>
              <a:buFont typeface="Arial" charset="0"/>
              <a:defRPr sz="1400">
                <a:solidFill>
                  <a:schemeClr val="tx1"/>
                </a:solidFill>
                <a:latin typeface="Cambria" pitchFamily="18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rgbClr val="404040"/>
              </a:buClr>
              <a:buSzPct val="100000"/>
              <a:buFont typeface="Arial" charset="0"/>
              <a:defRPr sz="1400">
                <a:solidFill>
                  <a:schemeClr val="tx1"/>
                </a:solidFill>
                <a:latin typeface="Cambria" pitchFamily="18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rgbClr val="404040"/>
              </a:buClr>
              <a:buSzPct val="100000"/>
              <a:buFont typeface="Arial" charset="0"/>
              <a:defRPr sz="1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l"/>
            <a:fld id="{41B6ABC2-884E-4A93-AC07-E0A9AF75B14E}" type="datetime1">
              <a:rPr lang="en-US" altLang="en-US" sz="800" b="1" smtClean="0">
                <a:latin typeface="Arial" charset="0"/>
              </a:rPr>
              <a:pPr algn="l"/>
              <a:t>9/20/2023</a:t>
            </a:fld>
            <a:endParaRPr lang="en-US" sz="1800" b="1" smtClean="0">
              <a:latin typeface="Arial" charset="0"/>
            </a:endParaRPr>
          </a:p>
        </p:txBody>
      </p:sp>
      <p:sp>
        <p:nvSpPr>
          <p:cNvPr id="5" name="TextBox 3"/>
          <p:cNvSpPr>
            <a:spLocks noChangeArrowheads="1"/>
          </p:cNvSpPr>
          <p:nvPr/>
        </p:nvSpPr>
        <p:spPr bwMode="auto">
          <a:xfrm>
            <a:off x="3454400" y="1220788"/>
            <a:ext cx="91884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nhân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ngày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lễ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Tiên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Vương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6" name="TextBox 4"/>
          <p:cNvSpPr>
            <a:spLocks noChangeArrowheads="1"/>
          </p:cNvSpPr>
          <p:nvPr/>
        </p:nvSpPr>
        <p:spPr bwMode="auto">
          <a:xfrm>
            <a:off x="3454401" y="2044701"/>
            <a:ext cx="8293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Dâng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lễ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vật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cúng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Tiên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Vương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.</a:t>
            </a:r>
          </a:p>
        </p:txBody>
      </p:sp>
      <p:sp>
        <p:nvSpPr>
          <p:cNvPr id="8" name="TextBox 5"/>
          <p:cNvSpPr>
            <a:spLocks noChangeArrowheads="1"/>
          </p:cNvSpPr>
          <p:nvPr/>
        </p:nvSpPr>
        <p:spPr bwMode="auto">
          <a:xfrm>
            <a:off x="-57151" y="3157538"/>
            <a:ext cx="1223010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=&gt;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Vua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Hùng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Vương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thứ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7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chú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trọng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đề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cao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tài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trí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của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các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con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cho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dù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đó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là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con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thứ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.</a:t>
            </a:r>
          </a:p>
        </p:txBody>
      </p:sp>
      <p:sp>
        <p:nvSpPr>
          <p:cNvPr id="26631" name="Rectangle 1"/>
          <p:cNvSpPr>
            <a:spLocks noChangeArrowheads="1"/>
          </p:cNvSpPr>
          <p:nvPr/>
        </p:nvSpPr>
        <p:spPr bwMode="auto">
          <a:xfrm>
            <a:off x="-44451" y="1220788"/>
            <a:ext cx="30399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Thời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: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6632" name="Rectangle 2"/>
          <p:cNvSpPr>
            <a:spLocks noChangeArrowheads="1"/>
          </p:cNvSpPr>
          <p:nvPr/>
        </p:nvSpPr>
        <p:spPr bwMode="auto">
          <a:xfrm>
            <a:off x="0" y="2049463"/>
            <a:ext cx="30444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thức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: 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1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539" y="103868"/>
            <a:ext cx="10515600" cy="1325563"/>
          </a:xfrm>
        </p:spPr>
        <p:txBody>
          <a:bodyPr/>
          <a:lstStyle/>
          <a:p>
            <a:pPr lvl="0"/>
            <a:r>
              <a:rPr lang="en-GB" b="1" dirty="0" smtClean="0">
                <a:solidFill>
                  <a:srgbClr val="C00000"/>
                </a:solidFill>
              </a:rPr>
              <a:t>2</a:t>
            </a:r>
            <a:r>
              <a:rPr lang="en-GB" b="1" u="sng" dirty="0" smtClean="0">
                <a:solidFill>
                  <a:srgbClr val="C00000"/>
                </a:solidFill>
              </a:rPr>
              <a:t>. Lang </a:t>
            </a:r>
            <a:r>
              <a:rPr lang="en-GB" b="1" u="sng" dirty="0" err="1">
                <a:solidFill>
                  <a:srgbClr val="C00000"/>
                </a:solidFill>
              </a:rPr>
              <a:t>Liêu</a:t>
            </a:r>
            <a:r>
              <a:rPr lang="en-GB" b="1" u="sng" dirty="0">
                <a:solidFill>
                  <a:srgbClr val="C00000"/>
                </a:solidFill>
              </a:rPr>
              <a:t> </a:t>
            </a:r>
            <a:r>
              <a:rPr lang="en-GB" b="1" u="sng" dirty="0" err="1">
                <a:solidFill>
                  <a:srgbClr val="C00000"/>
                </a:solidFill>
              </a:rPr>
              <a:t>được</a:t>
            </a:r>
            <a:r>
              <a:rPr lang="en-GB" b="1" u="sng" dirty="0">
                <a:solidFill>
                  <a:srgbClr val="C00000"/>
                </a:solidFill>
              </a:rPr>
              <a:t> </a:t>
            </a:r>
            <a:r>
              <a:rPr lang="en-GB" b="1" u="sng" dirty="0" err="1">
                <a:solidFill>
                  <a:srgbClr val="C00000"/>
                </a:solidFill>
              </a:rPr>
              <a:t>thần</a:t>
            </a:r>
            <a:r>
              <a:rPr lang="en-GB" b="1" u="sng" dirty="0">
                <a:solidFill>
                  <a:srgbClr val="C00000"/>
                </a:solidFill>
              </a:rPr>
              <a:t> </a:t>
            </a:r>
            <a:r>
              <a:rPr lang="en-GB" b="1" u="sng" dirty="0" err="1">
                <a:solidFill>
                  <a:srgbClr val="C00000"/>
                </a:solidFill>
              </a:rPr>
              <a:t>giúp</a:t>
            </a:r>
            <a:r>
              <a:rPr lang="en-GB" b="1" u="sng" dirty="0">
                <a:solidFill>
                  <a:srgbClr val="C00000"/>
                </a:solidFill>
              </a:rPr>
              <a:t> </a:t>
            </a:r>
            <a:r>
              <a:rPr lang="en-GB" b="1" u="sng" dirty="0" err="1">
                <a:solidFill>
                  <a:srgbClr val="C00000"/>
                </a:solidFill>
              </a:rPr>
              <a:t>đỡ</a:t>
            </a:r>
            <a:r>
              <a:rPr lang="en-GB" u="sng" dirty="0">
                <a:solidFill>
                  <a:srgbClr val="C00000"/>
                </a:solidFill>
              </a:rPr>
              <a:t/>
            </a:r>
            <a:br>
              <a:rPr lang="en-GB" u="sng" dirty="0">
                <a:solidFill>
                  <a:srgbClr val="C00000"/>
                </a:solidFill>
              </a:rPr>
            </a:br>
            <a:endParaRPr lang="en-GB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604" y="817918"/>
            <a:ext cx="10515600" cy="4351338"/>
          </a:xfrm>
        </p:spPr>
        <p:txBody>
          <a:bodyPr>
            <a:noAutofit/>
          </a:bodyPr>
          <a:lstStyle/>
          <a:p>
            <a:pPr lvl="0"/>
            <a:r>
              <a:rPr lang="en-GB" sz="3600" dirty="0" smtClean="0">
                <a:solidFill>
                  <a:srgbClr val="C00000"/>
                </a:solidFill>
              </a:rPr>
              <a:t>Lang </a:t>
            </a:r>
            <a:r>
              <a:rPr lang="en-GB" sz="3600" dirty="0" err="1">
                <a:solidFill>
                  <a:srgbClr val="C00000"/>
                </a:solidFill>
              </a:rPr>
              <a:t>Liêu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là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người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duy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nhất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hiểu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được</a:t>
            </a:r>
            <a:r>
              <a:rPr lang="en-GB" sz="3600" dirty="0">
                <a:solidFill>
                  <a:srgbClr val="C00000"/>
                </a:solidFill>
              </a:rPr>
              <a:t> ý </a:t>
            </a:r>
            <a:r>
              <a:rPr lang="en-GB" sz="3600" dirty="0" err="1">
                <a:solidFill>
                  <a:srgbClr val="C00000"/>
                </a:solidFill>
              </a:rPr>
              <a:t>thần</a:t>
            </a:r>
            <a:r>
              <a:rPr lang="en-GB" sz="3600" dirty="0">
                <a:solidFill>
                  <a:srgbClr val="C00000"/>
                </a:solidFill>
              </a:rPr>
              <a:t>: </a:t>
            </a:r>
            <a:r>
              <a:rPr lang="en-GB" sz="3600" dirty="0" err="1">
                <a:solidFill>
                  <a:srgbClr val="C00000"/>
                </a:solidFill>
              </a:rPr>
              <a:t>chế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biến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món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ăn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từ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những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nguyên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liệu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đời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thường</a:t>
            </a:r>
            <a:r>
              <a:rPr lang="en-GB" sz="3600" dirty="0">
                <a:solidFill>
                  <a:srgbClr val="C00000"/>
                </a:solidFill>
              </a:rPr>
              <a:t>, </a:t>
            </a:r>
            <a:r>
              <a:rPr lang="en-GB" sz="3600" dirty="0" err="1">
                <a:solidFill>
                  <a:srgbClr val="C00000"/>
                </a:solidFill>
              </a:rPr>
              <a:t>gần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gũi</a:t>
            </a:r>
            <a:endParaRPr lang="en-GB" sz="3600" dirty="0">
              <a:solidFill>
                <a:srgbClr val="C00000"/>
              </a:solidFill>
            </a:endParaRPr>
          </a:p>
          <a:p>
            <a:r>
              <a:rPr lang="en-GB" sz="3600" dirty="0"/>
              <a:t> </a:t>
            </a:r>
            <a:r>
              <a:rPr lang="en-GB" sz="3600" dirty="0" err="1"/>
              <a:t>Nhân</a:t>
            </a:r>
            <a:r>
              <a:rPr lang="en-GB" sz="3600" dirty="0"/>
              <a:t> </a:t>
            </a:r>
            <a:r>
              <a:rPr lang="en-GB" sz="3600" dirty="0" err="1"/>
              <a:t>dân</a:t>
            </a:r>
            <a:r>
              <a:rPr lang="en-GB" sz="3600" dirty="0"/>
              <a:t> </a:t>
            </a:r>
            <a:r>
              <a:rPr lang="en-GB" sz="3600" dirty="0" err="1"/>
              <a:t>rất</a:t>
            </a:r>
            <a:r>
              <a:rPr lang="en-GB" sz="3600" dirty="0"/>
              <a:t> </a:t>
            </a:r>
            <a:r>
              <a:rPr lang="en-GB" sz="3600" dirty="0" err="1"/>
              <a:t>quý</a:t>
            </a:r>
            <a:r>
              <a:rPr lang="en-GB" sz="3600" dirty="0"/>
              <a:t> </a:t>
            </a:r>
            <a:r>
              <a:rPr lang="en-GB" sz="3600" dirty="0" err="1"/>
              <a:t>trọng</a:t>
            </a:r>
            <a:r>
              <a:rPr lang="en-GB" sz="3600" dirty="0"/>
              <a:t> </a:t>
            </a:r>
            <a:r>
              <a:rPr lang="en-GB" sz="3600" dirty="0" err="1"/>
              <a:t>cái</a:t>
            </a:r>
            <a:r>
              <a:rPr lang="en-GB" sz="3600" dirty="0"/>
              <a:t> </a:t>
            </a:r>
            <a:r>
              <a:rPr lang="en-GB" sz="3600" dirty="0" err="1"/>
              <a:t>nuôi</a:t>
            </a:r>
            <a:r>
              <a:rPr lang="en-GB" sz="3600" dirty="0"/>
              <a:t> </a:t>
            </a:r>
            <a:r>
              <a:rPr lang="en-GB" sz="3600" dirty="0" err="1"/>
              <a:t>sống</a:t>
            </a:r>
            <a:r>
              <a:rPr lang="en-GB" sz="3600" dirty="0"/>
              <a:t> </a:t>
            </a:r>
            <a:r>
              <a:rPr lang="en-GB" sz="3600" dirty="0" err="1"/>
              <a:t>mình</a:t>
            </a:r>
            <a:r>
              <a:rPr lang="en-GB" sz="3600" dirty="0"/>
              <a:t>, </a:t>
            </a:r>
            <a:r>
              <a:rPr lang="en-GB" sz="3600" dirty="0" err="1"/>
              <a:t>cái</a:t>
            </a:r>
            <a:r>
              <a:rPr lang="en-GB" sz="3600" dirty="0"/>
              <a:t> </a:t>
            </a:r>
            <a:r>
              <a:rPr lang="en-GB" sz="3600" dirty="0" err="1"/>
              <a:t>mình</a:t>
            </a:r>
            <a:r>
              <a:rPr lang="en-GB" sz="3600" dirty="0"/>
              <a:t> </a:t>
            </a:r>
            <a:r>
              <a:rPr lang="en-GB" sz="3600" dirty="0" err="1"/>
              <a:t>làm</a:t>
            </a:r>
            <a:r>
              <a:rPr lang="en-GB" sz="3600" dirty="0"/>
              <a:t> </a:t>
            </a:r>
            <a:r>
              <a:rPr lang="en-GB" sz="3600" dirty="0" err="1"/>
              <a:t>ra</a:t>
            </a:r>
            <a:r>
              <a:rPr lang="en-GB" sz="3600" dirty="0"/>
              <a:t> </a:t>
            </a:r>
            <a:r>
              <a:rPr lang="en-GB" sz="3600" dirty="0" err="1"/>
              <a:t>được</a:t>
            </a:r>
            <a:endParaRPr lang="en-GB" sz="3600" dirty="0"/>
          </a:p>
          <a:p>
            <a:r>
              <a:rPr lang="en-GB" sz="3600" dirty="0">
                <a:solidFill>
                  <a:srgbClr val="C00000"/>
                </a:solidFill>
              </a:rPr>
              <a:t>Ý </a:t>
            </a:r>
            <a:r>
              <a:rPr lang="en-GB" sz="3600" dirty="0" err="1">
                <a:solidFill>
                  <a:srgbClr val="C00000"/>
                </a:solidFill>
              </a:rPr>
              <a:t>nghĩa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bánh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chưng</a:t>
            </a:r>
            <a:r>
              <a:rPr lang="en-GB" sz="3600" dirty="0">
                <a:solidFill>
                  <a:srgbClr val="C00000"/>
                </a:solidFill>
              </a:rPr>
              <a:t>, </a:t>
            </a:r>
            <a:r>
              <a:rPr lang="en-GB" sz="3600" dirty="0" err="1">
                <a:solidFill>
                  <a:srgbClr val="C00000"/>
                </a:solidFill>
              </a:rPr>
              <a:t>bánh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giầy</a:t>
            </a:r>
            <a:r>
              <a:rPr lang="en-GB" sz="3600" dirty="0"/>
              <a:t>:</a:t>
            </a:r>
          </a:p>
          <a:p>
            <a:pPr lvl="0"/>
            <a:r>
              <a:rPr lang="en-GB" sz="3600" dirty="0" err="1"/>
              <a:t>Hai</a:t>
            </a:r>
            <a:r>
              <a:rPr lang="en-GB" sz="3600" dirty="0"/>
              <a:t> </a:t>
            </a:r>
            <a:r>
              <a:rPr lang="en-GB" sz="3600" dirty="0" err="1"/>
              <a:t>thứ</a:t>
            </a:r>
            <a:r>
              <a:rPr lang="en-GB" sz="3600" dirty="0"/>
              <a:t> </a:t>
            </a:r>
            <a:r>
              <a:rPr lang="en-GB" sz="3600" dirty="0" err="1"/>
              <a:t>bánh</a:t>
            </a:r>
            <a:r>
              <a:rPr lang="en-GB" sz="3600" dirty="0"/>
              <a:t> </a:t>
            </a:r>
            <a:r>
              <a:rPr lang="en-GB" sz="3600" dirty="0" err="1"/>
              <a:t>mang</a:t>
            </a:r>
            <a:r>
              <a:rPr lang="en-GB" sz="3600" dirty="0"/>
              <a:t> </a:t>
            </a:r>
            <a:r>
              <a:rPr lang="en-GB" sz="3600" dirty="0" err="1"/>
              <a:t>nhiều</a:t>
            </a:r>
            <a:r>
              <a:rPr lang="en-GB" sz="3600" dirty="0"/>
              <a:t> ý </a:t>
            </a:r>
            <a:r>
              <a:rPr lang="en-GB" sz="3600" dirty="0" err="1"/>
              <a:t>nghĩa</a:t>
            </a:r>
            <a:r>
              <a:rPr lang="en-GB" sz="3600" dirty="0"/>
              <a:t>:</a:t>
            </a:r>
          </a:p>
          <a:p>
            <a:pPr lvl="0"/>
            <a:r>
              <a:rPr lang="en-GB" sz="3600" dirty="0">
                <a:solidFill>
                  <a:srgbClr val="C00000"/>
                </a:solidFill>
              </a:rPr>
              <a:t>Ý </a:t>
            </a:r>
            <a:r>
              <a:rPr lang="en-GB" sz="3600" dirty="0" err="1">
                <a:solidFill>
                  <a:srgbClr val="C00000"/>
                </a:solidFill>
              </a:rPr>
              <a:t>nghĩa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thực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tế</a:t>
            </a:r>
            <a:r>
              <a:rPr lang="en-GB" sz="3600" dirty="0">
                <a:solidFill>
                  <a:srgbClr val="C00000"/>
                </a:solidFill>
              </a:rPr>
              <a:t>: </a:t>
            </a:r>
            <a:r>
              <a:rPr lang="en-GB" sz="3600" dirty="0" err="1">
                <a:solidFill>
                  <a:srgbClr val="C00000"/>
                </a:solidFill>
              </a:rPr>
              <a:t>quý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hạt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gạo</a:t>
            </a:r>
            <a:r>
              <a:rPr lang="en-GB" sz="3600" dirty="0">
                <a:solidFill>
                  <a:srgbClr val="C00000"/>
                </a:solidFill>
              </a:rPr>
              <a:t>, </a:t>
            </a:r>
            <a:r>
              <a:rPr lang="en-GB" sz="3600" dirty="0" err="1">
                <a:solidFill>
                  <a:srgbClr val="C00000"/>
                </a:solidFill>
              </a:rPr>
              <a:t>trọng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nghề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nông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/>
              <a:t>(</a:t>
            </a:r>
            <a:r>
              <a:rPr lang="en-GB" sz="3600" dirty="0" err="1"/>
              <a:t>là</a:t>
            </a:r>
            <a:r>
              <a:rPr lang="en-GB" sz="3600" dirty="0"/>
              <a:t> </a:t>
            </a:r>
            <a:r>
              <a:rPr lang="en-GB" sz="3600" dirty="0" err="1"/>
              <a:t>nghề</a:t>
            </a:r>
            <a:r>
              <a:rPr lang="en-GB" sz="3600" dirty="0"/>
              <a:t> </a:t>
            </a:r>
            <a:r>
              <a:rPr lang="en-GB" sz="3600" dirty="0" err="1"/>
              <a:t>gốc</a:t>
            </a:r>
            <a:r>
              <a:rPr lang="en-GB" sz="3600" dirty="0"/>
              <a:t> </a:t>
            </a:r>
            <a:r>
              <a:rPr lang="en-GB" sz="3600" dirty="0" err="1"/>
              <a:t>của</a:t>
            </a:r>
            <a:r>
              <a:rPr lang="en-GB" sz="3600" dirty="0"/>
              <a:t> </a:t>
            </a:r>
            <a:r>
              <a:rPr lang="en-GB" sz="3600" dirty="0" err="1"/>
              <a:t>đất</a:t>
            </a:r>
            <a:r>
              <a:rPr lang="en-GB" sz="3600" dirty="0"/>
              <a:t> </a:t>
            </a:r>
            <a:r>
              <a:rPr lang="en-GB" sz="3600" dirty="0" err="1"/>
              <a:t>nước</a:t>
            </a:r>
            <a:r>
              <a:rPr lang="en-GB" sz="3600" dirty="0"/>
              <a:t> </a:t>
            </a:r>
            <a:r>
              <a:rPr lang="en-GB" sz="3600" dirty="0" err="1"/>
              <a:t>làm</a:t>
            </a:r>
            <a:r>
              <a:rPr lang="en-GB" sz="3600" dirty="0"/>
              <a:t> </a:t>
            </a:r>
            <a:r>
              <a:rPr lang="en-GB" sz="3600" dirty="0" err="1"/>
              <a:t>cho</a:t>
            </a:r>
            <a:r>
              <a:rPr lang="en-GB" sz="3600" dirty="0"/>
              <a:t> ND </a:t>
            </a:r>
            <a:r>
              <a:rPr lang="en-GB" sz="3600" dirty="0" err="1"/>
              <a:t>được</a:t>
            </a:r>
            <a:r>
              <a:rPr lang="en-GB" sz="3600" dirty="0"/>
              <a:t> no </a:t>
            </a:r>
            <a:r>
              <a:rPr lang="en-GB" sz="3600" dirty="0" err="1"/>
              <a:t>ấm</a:t>
            </a:r>
            <a:r>
              <a:rPr lang="en-GB" sz="3600" dirty="0"/>
              <a:t>)</a:t>
            </a:r>
          </a:p>
          <a:p>
            <a:pPr lvl="0"/>
            <a:r>
              <a:rPr lang="en-GB" sz="3600" dirty="0">
                <a:solidFill>
                  <a:srgbClr val="C00000"/>
                </a:solidFill>
              </a:rPr>
              <a:t>Ý </a:t>
            </a:r>
            <a:r>
              <a:rPr lang="en-GB" sz="3600" dirty="0" err="1">
                <a:solidFill>
                  <a:srgbClr val="C00000"/>
                </a:solidFill>
              </a:rPr>
              <a:t>nghĩa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sâu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xa</a:t>
            </a:r>
            <a:r>
              <a:rPr lang="en-GB" sz="3600" dirty="0">
                <a:solidFill>
                  <a:srgbClr val="C00000"/>
                </a:solidFill>
              </a:rPr>
              <a:t>: </a:t>
            </a:r>
            <a:r>
              <a:rPr lang="en-GB" sz="3600" dirty="0" err="1">
                <a:solidFill>
                  <a:srgbClr val="C00000"/>
                </a:solidFill>
              </a:rPr>
              <a:t>đề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cao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phong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tục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thờ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kính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Trời</a:t>
            </a:r>
            <a:r>
              <a:rPr lang="en-GB" sz="3600" dirty="0">
                <a:solidFill>
                  <a:srgbClr val="C00000"/>
                </a:solidFill>
              </a:rPr>
              <a:t>, </a:t>
            </a:r>
            <a:r>
              <a:rPr lang="en-GB" sz="3600" dirty="0" err="1">
                <a:solidFill>
                  <a:srgbClr val="C00000"/>
                </a:solidFill>
              </a:rPr>
              <a:t>Đất</a:t>
            </a:r>
            <a:r>
              <a:rPr lang="en-GB" sz="3600" dirty="0">
                <a:solidFill>
                  <a:srgbClr val="C00000"/>
                </a:solidFill>
              </a:rPr>
              <a:t>, </a:t>
            </a:r>
            <a:r>
              <a:rPr lang="en-GB" sz="3600" dirty="0" err="1">
                <a:solidFill>
                  <a:srgbClr val="C00000"/>
                </a:solidFill>
              </a:rPr>
              <a:t>và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tổ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tiên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của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nhân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dân</a:t>
            </a:r>
            <a:endParaRPr lang="en-GB" sz="3600" dirty="0">
              <a:solidFill>
                <a:srgbClr val="C00000"/>
              </a:solidFill>
            </a:endParaRP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808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dirty="0" smtClean="0">
                <a:solidFill>
                  <a:srgbClr val="C00000"/>
                </a:solidFill>
              </a:rPr>
              <a:t>3.Lang </a:t>
            </a:r>
            <a:r>
              <a:rPr lang="en-GB" b="1" dirty="0" err="1">
                <a:solidFill>
                  <a:srgbClr val="C00000"/>
                </a:solidFill>
              </a:rPr>
              <a:t>Liêu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được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chọn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nối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ngôi</a:t>
            </a:r>
            <a:r>
              <a:rPr lang="en-GB" dirty="0">
                <a:solidFill>
                  <a:srgbClr val="C00000"/>
                </a:solidFill>
              </a:rPr>
              <a:t/>
            </a:r>
            <a:br>
              <a:rPr lang="en-GB" dirty="0">
                <a:solidFill>
                  <a:srgbClr val="C00000"/>
                </a:solidFill>
              </a:rPr>
            </a:b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57" y="1325111"/>
            <a:ext cx="10515600" cy="4351338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C00000"/>
                </a:solidFill>
              </a:rPr>
              <a:t>+ </a:t>
            </a:r>
            <a:r>
              <a:rPr lang="en-GB" sz="4800" dirty="0" err="1">
                <a:solidFill>
                  <a:srgbClr val="C00000"/>
                </a:solidFill>
              </a:rPr>
              <a:t>Hai</a:t>
            </a:r>
            <a:r>
              <a:rPr lang="en-GB" sz="4800" dirty="0">
                <a:solidFill>
                  <a:srgbClr val="C00000"/>
                </a:solidFill>
              </a:rPr>
              <a:t> </a:t>
            </a:r>
            <a:r>
              <a:rPr lang="en-GB" sz="4800" dirty="0" err="1">
                <a:solidFill>
                  <a:srgbClr val="C00000"/>
                </a:solidFill>
              </a:rPr>
              <a:t>thứ</a:t>
            </a:r>
            <a:r>
              <a:rPr lang="en-GB" sz="4800" dirty="0">
                <a:solidFill>
                  <a:srgbClr val="C00000"/>
                </a:solidFill>
              </a:rPr>
              <a:t> </a:t>
            </a:r>
            <a:r>
              <a:rPr lang="en-GB" sz="4800" dirty="0" err="1">
                <a:solidFill>
                  <a:srgbClr val="C00000"/>
                </a:solidFill>
              </a:rPr>
              <a:t>bánh</a:t>
            </a:r>
            <a:r>
              <a:rPr lang="en-GB" sz="4800" dirty="0">
                <a:solidFill>
                  <a:srgbClr val="C00000"/>
                </a:solidFill>
              </a:rPr>
              <a:t> </a:t>
            </a:r>
            <a:r>
              <a:rPr lang="en-GB" sz="4800" dirty="0" err="1">
                <a:solidFill>
                  <a:srgbClr val="C00000"/>
                </a:solidFill>
              </a:rPr>
              <a:t>của</a:t>
            </a:r>
            <a:r>
              <a:rPr lang="en-GB" sz="4800" dirty="0">
                <a:solidFill>
                  <a:srgbClr val="C00000"/>
                </a:solidFill>
              </a:rPr>
              <a:t> Lang </a:t>
            </a:r>
            <a:r>
              <a:rPr lang="en-GB" sz="4800" dirty="0" err="1">
                <a:solidFill>
                  <a:srgbClr val="C00000"/>
                </a:solidFill>
              </a:rPr>
              <a:t>Liêu</a:t>
            </a:r>
            <a:r>
              <a:rPr lang="en-GB" sz="4800" dirty="0">
                <a:solidFill>
                  <a:srgbClr val="C00000"/>
                </a:solidFill>
              </a:rPr>
              <a:t> </a:t>
            </a:r>
            <a:r>
              <a:rPr lang="en-GB" sz="4800" dirty="0" err="1">
                <a:solidFill>
                  <a:srgbClr val="C00000"/>
                </a:solidFill>
              </a:rPr>
              <a:t>tuy</a:t>
            </a:r>
            <a:r>
              <a:rPr lang="en-GB" sz="4800" dirty="0">
                <a:solidFill>
                  <a:srgbClr val="C00000"/>
                </a:solidFill>
              </a:rPr>
              <a:t> </a:t>
            </a:r>
            <a:r>
              <a:rPr lang="en-GB" sz="4800" dirty="0" err="1">
                <a:solidFill>
                  <a:srgbClr val="C00000"/>
                </a:solidFill>
              </a:rPr>
              <a:t>đạm</a:t>
            </a:r>
            <a:r>
              <a:rPr lang="en-GB" sz="4800" dirty="0">
                <a:solidFill>
                  <a:srgbClr val="C00000"/>
                </a:solidFill>
              </a:rPr>
              <a:t> </a:t>
            </a:r>
            <a:r>
              <a:rPr lang="en-GB" sz="4800" dirty="0" err="1">
                <a:solidFill>
                  <a:srgbClr val="C00000"/>
                </a:solidFill>
              </a:rPr>
              <a:t>bạc</a:t>
            </a:r>
            <a:r>
              <a:rPr lang="en-GB" sz="4800" dirty="0">
                <a:solidFill>
                  <a:srgbClr val="C00000"/>
                </a:solidFill>
              </a:rPr>
              <a:t> </a:t>
            </a:r>
            <a:r>
              <a:rPr lang="en-GB" sz="4800" dirty="0" err="1">
                <a:solidFill>
                  <a:srgbClr val="C00000"/>
                </a:solidFill>
              </a:rPr>
              <a:t>nhưng</a:t>
            </a:r>
            <a:r>
              <a:rPr lang="en-GB" sz="4800" dirty="0">
                <a:solidFill>
                  <a:srgbClr val="C00000"/>
                </a:solidFill>
              </a:rPr>
              <a:t> </a:t>
            </a:r>
            <a:r>
              <a:rPr lang="en-GB" sz="4800" dirty="0" err="1">
                <a:solidFill>
                  <a:srgbClr val="C00000"/>
                </a:solidFill>
              </a:rPr>
              <a:t>có</a:t>
            </a:r>
            <a:r>
              <a:rPr lang="en-GB" sz="4800" dirty="0">
                <a:solidFill>
                  <a:srgbClr val="C00000"/>
                </a:solidFill>
              </a:rPr>
              <a:t> ý </a:t>
            </a:r>
            <a:r>
              <a:rPr lang="en-GB" sz="4800" dirty="0" err="1">
                <a:solidFill>
                  <a:srgbClr val="C00000"/>
                </a:solidFill>
              </a:rPr>
              <a:t>nghĩa</a:t>
            </a:r>
            <a:r>
              <a:rPr lang="en-GB" sz="4800" dirty="0">
                <a:solidFill>
                  <a:srgbClr val="C00000"/>
                </a:solidFill>
              </a:rPr>
              <a:t> </a:t>
            </a:r>
            <a:r>
              <a:rPr lang="en-GB" sz="4800" dirty="0" err="1">
                <a:solidFill>
                  <a:srgbClr val="C00000"/>
                </a:solidFill>
              </a:rPr>
              <a:t>sâu</a:t>
            </a:r>
            <a:r>
              <a:rPr lang="en-GB" sz="4800" dirty="0">
                <a:solidFill>
                  <a:srgbClr val="C00000"/>
                </a:solidFill>
              </a:rPr>
              <a:t> </a:t>
            </a:r>
            <a:r>
              <a:rPr lang="en-GB" sz="4800" dirty="0" err="1">
                <a:solidFill>
                  <a:srgbClr val="C00000"/>
                </a:solidFill>
              </a:rPr>
              <a:t>xa</a:t>
            </a:r>
            <a:r>
              <a:rPr lang="en-GB" sz="4800" dirty="0">
                <a:solidFill>
                  <a:srgbClr val="C00000"/>
                </a:solidFill>
              </a:rPr>
              <a:t>.</a:t>
            </a:r>
          </a:p>
          <a:p>
            <a:r>
              <a:rPr lang="en-GB" sz="4800" dirty="0">
                <a:solidFill>
                  <a:srgbClr val="C00000"/>
                </a:solidFill>
              </a:rPr>
              <a:t>+ </a:t>
            </a:r>
            <a:r>
              <a:rPr lang="en-GB" sz="4800" dirty="0" err="1">
                <a:solidFill>
                  <a:srgbClr val="C00000"/>
                </a:solidFill>
              </a:rPr>
              <a:t>Vua</a:t>
            </a:r>
            <a:r>
              <a:rPr lang="en-GB" sz="4800" dirty="0">
                <a:solidFill>
                  <a:srgbClr val="C00000"/>
                </a:solidFill>
              </a:rPr>
              <a:t> cha </a:t>
            </a:r>
            <a:r>
              <a:rPr lang="en-GB" sz="4800" dirty="0" err="1">
                <a:solidFill>
                  <a:srgbClr val="C00000"/>
                </a:solidFill>
              </a:rPr>
              <a:t>truyền</a:t>
            </a:r>
            <a:r>
              <a:rPr lang="en-GB" sz="4800" dirty="0">
                <a:solidFill>
                  <a:srgbClr val="C00000"/>
                </a:solidFill>
              </a:rPr>
              <a:t> </a:t>
            </a:r>
            <a:r>
              <a:rPr lang="en-GB" sz="4800" dirty="0" err="1">
                <a:solidFill>
                  <a:srgbClr val="C00000"/>
                </a:solidFill>
              </a:rPr>
              <a:t>ngôi</a:t>
            </a:r>
            <a:r>
              <a:rPr lang="en-GB" sz="4800" dirty="0">
                <a:solidFill>
                  <a:srgbClr val="C00000"/>
                </a:solidFill>
              </a:rPr>
              <a:t> </a:t>
            </a:r>
            <a:r>
              <a:rPr lang="en-GB" sz="4800" dirty="0" err="1">
                <a:solidFill>
                  <a:srgbClr val="C00000"/>
                </a:solidFill>
              </a:rPr>
              <a:t>cho</a:t>
            </a:r>
            <a:r>
              <a:rPr lang="en-GB" sz="4800" dirty="0">
                <a:solidFill>
                  <a:srgbClr val="C00000"/>
                </a:solidFill>
              </a:rPr>
              <a:t> Lang </a:t>
            </a:r>
            <a:r>
              <a:rPr lang="en-GB" sz="4800" dirty="0" err="1">
                <a:solidFill>
                  <a:srgbClr val="C00000"/>
                </a:solidFill>
              </a:rPr>
              <a:t>Liêu</a:t>
            </a:r>
            <a:endParaRPr lang="en-GB" sz="4800" dirty="0">
              <a:solidFill>
                <a:srgbClr val="C00000"/>
              </a:solidFill>
            </a:endParaRPr>
          </a:p>
          <a:p>
            <a:r>
              <a:rPr lang="en-GB" sz="4800" dirty="0">
                <a:solidFill>
                  <a:srgbClr val="C00000"/>
                </a:solidFill>
              </a:rPr>
              <a:t>+ Mong </a:t>
            </a:r>
            <a:r>
              <a:rPr lang="en-GB" sz="4800" dirty="0" err="1">
                <a:solidFill>
                  <a:srgbClr val="C00000"/>
                </a:solidFill>
              </a:rPr>
              <a:t>muốn</a:t>
            </a:r>
            <a:r>
              <a:rPr lang="en-GB" sz="4800" dirty="0">
                <a:solidFill>
                  <a:srgbClr val="C00000"/>
                </a:solidFill>
              </a:rPr>
              <a:t> </a:t>
            </a:r>
            <a:r>
              <a:rPr lang="en-GB" sz="4800" dirty="0" err="1">
                <a:solidFill>
                  <a:srgbClr val="C00000"/>
                </a:solidFill>
              </a:rPr>
              <a:t>về</a:t>
            </a:r>
            <a:r>
              <a:rPr lang="en-GB" sz="4800" dirty="0">
                <a:solidFill>
                  <a:srgbClr val="C00000"/>
                </a:solidFill>
              </a:rPr>
              <a:t> </a:t>
            </a:r>
            <a:r>
              <a:rPr lang="en-GB" sz="4800" dirty="0" err="1">
                <a:solidFill>
                  <a:srgbClr val="C00000"/>
                </a:solidFill>
              </a:rPr>
              <a:t>một</a:t>
            </a:r>
            <a:r>
              <a:rPr lang="en-GB" sz="4800" dirty="0">
                <a:solidFill>
                  <a:srgbClr val="C00000"/>
                </a:solidFill>
              </a:rPr>
              <a:t> </a:t>
            </a:r>
            <a:r>
              <a:rPr lang="en-GB" sz="4800" dirty="0" err="1">
                <a:solidFill>
                  <a:srgbClr val="C00000"/>
                </a:solidFill>
              </a:rPr>
              <a:t>vị</a:t>
            </a:r>
            <a:r>
              <a:rPr lang="en-GB" sz="4800" dirty="0">
                <a:solidFill>
                  <a:srgbClr val="C00000"/>
                </a:solidFill>
              </a:rPr>
              <a:t> </a:t>
            </a:r>
            <a:r>
              <a:rPr lang="en-GB" sz="4800" dirty="0" err="1">
                <a:solidFill>
                  <a:srgbClr val="C00000"/>
                </a:solidFill>
              </a:rPr>
              <a:t>vua</a:t>
            </a:r>
            <a:r>
              <a:rPr lang="en-GB" sz="4800" dirty="0">
                <a:solidFill>
                  <a:srgbClr val="C00000"/>
                </a:solidFill>
              </a:rPr>
              <a:t> </a:t>
            </a:r>
            <a:r>
              <a:rPr lang="en-GB" sz="4800" dirty="0" err="1">
                <a:solidFill>
                  <a:srgbClr val="C00000"/>
                </a:solidFill>
              </a:rPr>
              <a:t>anh</a:t>
            </a:r>
            <a:r>
              <a:rPr lang="en-GB" sz="4800" dirty="0">
                <a:solidFill>
                  <a:srgbClr val="C00000"/>
                </a:solidFill>
              </a:rPr>
              <a:t> minh, </a:t>
            </a:r>
            <a:r>
              <a:rPr lang="en-GB" sz="4800" dirty="0" err="1">
                <a:solidFill>
                  <a:srgbClr val="C00000"/>
                </a:solidFill>
              </a:rPr>
              <a:t>yêu</a:t>
            </a:r>
            <a:r>
              <a:rPr lang="en-GB" sz="4800" dirty="0">
                <a:solidFill>
                  <a:srgbClr val="C00000"/>
                </a:solidFill>
              </a:rPr>
              <a:t> </a:t>
            </a:r>
            <a:r>
              <a:rPr lang="en-GB" sz="4800" dirty="0" err="1">
                <a:solidFill>
                  <a:srgbClr val="C00000"/>
                </a:solidFill>
              </a:rPr>
              <a:t>dân</a:t>
            </a:r>
            <a:r>
              <a:rPr lang="en-GB" sz="4800" dirty="0">
                <a:solidFill>
                  <a:srgbClr val="C00000"/>
                </a:solidFill>
              </a:rPr>
              <a:t>, </a:t>
            </a:r>
            <a:r>
              <a:rPr lang="en-GB" sz="4800" dirty="0" err="1">
                <a:solidFill>
                  <a:srgbClr val="C00000"/>
                </a:solidFill>
              </a:rPr>
              <a:t>lấy</a:t>
            </a:r>
            <a:r>
              <a:rPr lang="en-GB" sz="4800" dirty="0">
                <a:solidFill>
                  <a:srgbClr val="C00000"/>
                </a:solidFill>
              </a:rPr>
              <a:t> </a:t>
            </a:r>
            <a:r>
              <a:rPr lang="en-GB" sz="4800" dirty="0" err="1">
                <a:solidFill>
                  <a:srgbClr val="C00000"/>
                </a:solidFill>
              </a:rPr>
              <a:t>dân</a:t>
            </a:r>
            <a:r>
              <a:rPr lang="en-GB" sz="4800" dirty="0">
                <a:solidFill>
                  <a:srgbClr val="C00000"/>
                </a:solidFill>
              </a:rPr>
              <a:t> </a:t>
            </a:r>
            <a:r>
              <a:rPr lang="en-GB" sz="4800" dirty="0" err="1">
                <a:solidFill>
                  <a:srgbClr val="C00000"/>
                </a:solidFill>
              </a:rPr>
              <a:t>làm</a:t>
            </a:r>
            <a:r>
              <a:rPr lang="en-GB" sz="4800" dirty="0">
                <a:solidFill>
                  <a:srgbClr val="C00000"/>
                </a:solidFill>
              </a:rPr>
              <a:t> </a:t>
            </a:r>
            <a:r>
              <a:rPr lang="en-GB" sz="4800" dirty="0" err="1">
                <a:solidFill>
                  <a:srgbClr val="C00000"/>
                </a:solidFill>
              </a:rPr>
              <a:t>gốc</a:t>
            </a:r>
            <a:r>
              <a:rPr lang="en-GB" sz="4800" dirty="0">
                <a:solidFill>
                  <a:srgbClr val="C00000"/>
                </a:solidFill>
              </a:rPr>
              <a:t>.</a:t>
            </a:r>
          </a:p>
          <a:p>
            <a:endParaRPr lang="en-GB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guồn gốc, ý nghĩa của bánh chưng bánh giầy và bánh tét trong ngày Tết">
            <a:extLst>
              <a:ext uri="{FF2B5EF4-FFF2-40B4-BE49-F238E27FC236}">
                <a16:creationId xmlns="" xmlns:a16="http://schemas.microsoft.com/office/drawing/2014/main" id="{CCCC8F18-39B9-4E5C-9644-033543F1F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51E3E7-E7EF-4EAF-9B51-E5E1D8E2A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251" y="0"/>
            <a:ext cx="8934670" cy="12278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vi-V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vi-V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vi-V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vi-V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10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theo thể loại:</a:t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B1CA529-81E0-4BF3-8A1A-8945A89736FC}"/>
              </a:ext>
            </a:extLst>
          </p:cNvPr>
          <p:cNvSpPr txBox="1"/>
          <p:nvPr/>
        </p:nvSpPr>
        <p:spPr>
          <a:xfrm>
            <a:off x="2028711" y="1227899"/>
            <a:ext cx="975374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+mj-lt"/>
              </a:rPr>
              <a:t>BÁNH CHƯNG, BÁNH GIẦY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4489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638171"/>
              </p:ext>
            </p:extLst>
          </p:nvPr>
        </p:nvGraphicFramePr>
        <p:xfrm>
          <a:off x="104504" y="157764"/>
          <a:ext cx="11913324" cy="67480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16536">
                  <a:extLst>
                    <a:ext uri="{9D8B030D-6E8A-4147-A177-3AD203B41FA5}">
                      <a16:colId xmlns="" xmlns:a16="http://schemas.microsoft.com/office/drawing/2014/main" val="1549370574"/>
                    </a:ext>
                  </a:extLst>
                </a:gridCol>
                <a:gridCol w="3696788">
                  <a:extLst>
                    <a:ext uri="{9D8B030D-6E8A-4147-A177-3AD203B41FA5}">
                      <a16:colId xmlns="" xmlns:a16="http://schemas.microsoft.com/office/drawing/2014/main" val="977427805"/>
                    </a:ext>
                  </a:extLst>
                </a:gridCol>
              </a:tblGrid>
              <a:tr h="1184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38709084"/>
                  </a:ext>
                </a:extLst>
              </a:tr>
              <a:tr h="1401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xoay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09923662"/>
                  </a:ext>
                </a:extLst>
              </a:tr>
              <a:tr h="1449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15509332"/>
                  </a:ext>
                </a:extLst>
              </a:tr>
              <a:tr h="1777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xưa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nay"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57919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81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019033"/>
              </p:ext>
            </p:extLst>
          </p:nvPr>
        </p:nvGraphicFramePr>
        <p:xfrm>
          <a:off x="274319" y="156754"/>
          <a:ext cx="11665131" cy="65729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37761">
                  <a:extLst>
                    <a:ext uri="{9D8B030D-6E8A-4147-A177-3AD203B41FA5}">
                      <a16:colId xmlns="" xmlns:a16="http://schemas.microsoft.com/office/drawing/2014/main" val="2188077785"/>
                    </a:ext>
                  </a:extLst>
                </a:gridCol>
                <a:gridCol w="6727370">
                  <a:extLst>
                    <a:ext uri="{9D8B030D-6E8A-4147-A177-3AD203B41FA5}">
                      <a16:colId xmlns="" xmlns:a16="http://schemas.microsoft.com/office/drawing/2014/main" val="439929669"/>
                    </a:ext>
                  </a:extLst>
                </a:gridCol>
              </a:tblGrid>
              <a:tr h="637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4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4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4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4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4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4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02898225"/>
                  </a:ext>
                </a:extLst>
              </a:tr>
              <a:tr h="58414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xoay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4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tụng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4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347232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29646" y="856357"/>
            <a:ext cx="660980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403147"/>
              </p:ext>
            </p:extLst>
          </p:nvPr>
        </p:nvGraphicFramePr>
        <p:xfrm>
          <a:off x="274319" y="156753"/>
          <a:ext cx="11665131" cy="60089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31691">
                  <a:extLst>
                    <a:ext uri="{9D8B030D-6E8A-4147-A177-3AD203B41FA5}">
                      <a16:colId xmlns="" xmlns:a16="http://schemas.microsoft.com/office/drawing/2014/main" val="2188077785"/>
                    </a:ext>
                  </a:extLst>
                </a:gridCol>
                <a:gridCol w="5633440">
                  <a:extLst>
                    <a:ext uri="{9D8B030D-6E8A-4147-A177-3AD203B41FA5}">
                      <a16:colId xmlns="" xmlns:a16="http://schemas.microsoft.com/office/drawing/2014/main" val="439929669"/>
                    </a:ext>
                  </a:extLst>
                </a:gridCol>
              </a:tblGrid>
              <a:tr h="1001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5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5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5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5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5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5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02898225"/>
                  </a:ext>
                </a:extLst>
              </a:tr>
              <a:tr h="5007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5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5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5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7032420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74674" y="1123406"/>
            <a:ext cx="58173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Lang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4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405504"/>
              </p:ext>
            </p:extLst>
          </p:nvPr>
        </p:nvGraphicFramePr>
        <p:xfrm>
          <a:off x="274319" y="156754"/>
          <a:ext cx="11665131" cy="651836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76950">
                  <a:extLst>
                    <a:ext uri="{9D8B030D-6E8A-4147-A177-3AD203B41FA5}">
                      <a16:colId xmlns="" xmlns:a16="http://schemas.microsoft.com/office/drawing/2014/main" val="2188077785"/>
                    </a:ext>
                  </a:extLst>
                </a:gridCol>
                <a:gridCol w="6688181">
                  <a:extLst>
                    <a:ext uri="{9D8B030D-6E8A-4147-A177-3AD203B41FA5}">
                      <a16:colId xmlns="" xmlns:a16="http://schemas.microsoft.com/office/drawing/2014/main" val="439929669"/>
                    </a:ext>
                  </a:extLst>
                </a:gridCol>
              </a:tblGrid>
              <a:tr h="1086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5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5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5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5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5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5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02898225"/>
                  </a:ext>
                </a:extLst>
              </a:tr>
              <a:tr h="5431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xưa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nay”.</a:t>
                      </a:r>
                      <a:endParaRPr lang="en-US" sz="5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5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4774732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55771" y="1162594"/>
            <a:ext cx="629629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86" y="123165"/>
            <a:ext cx="880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HIỂU VĂN BẢN:</a:t>
            </a:r>
            <a:endParaRPr lang="en-US" sz="4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655" y="1115976"/>
            <a:ext cx="117783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2.Đặc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Bánh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chưng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bánh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giầy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5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8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970717"/>
              </p:ext>
            </p:extLst>
          </p:nvPr>
        </p:nvGraphicFramePr>
        <p:xfrm>
          <a:off x="209005" y="138732"/>
          <a:ext cx="11791406" cy="63619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20120">
                  <a:extLst>
                    <a:ext uri="{9D8B030D-6E8A-4147-A177-3AD203B41FA5}">
                      <a16:colId xmlns="" xmlns:a16="http://schemas.microsoft.com/office/drawing/2014/main" val="3376752539"/>
                    </a:ext>
                  </a:extLst>
                </a:gridCol>
                <a:gridCol w="3571286">
                  <a:extLst>
                    <a:ext uri="{9D8B030D-6E8A-4147-A177-3AD203B41FA5}">
                      <a16:colId xmlns="" xmlns:a16="http://schemas.microsoft.com/office/drawing/2014/main" val="3929142194"/>
                    </a:ext>
                  </a:extLst>
                </a:gridCol>
              </a:tblGrid>
              <a:tr h="1144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7165987"/>
                  </a:ext>
                </a:extLst>
              </a:tr>
              <a:tr h="14861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27795319"/>
                  </a:ext>
                </a:extLst>
              </a:tr>
              <a:tr h="1735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có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252871"/>
                  </a:ext>
                </a:extLst>
              </a:tr>
              <a:tr h="11444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tụng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64044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2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41916"/>
              </p:ext>
            </p:extLst>
          </p:nvPr>
        </p:nvGraphicFramePr>
        <p:xfrm>
          <a:off x="209005" y="138732"/>
          <a:ext cx="11791406" cy="58995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29201">
                  <a:extLst>
                    <a:ext uri="{9D8B030D-6E8A-4147-A177-3AD203B41FA5}">
                      <a16:colId xmlns="" xmlns:a16="http://schemas.microsoft.com/office/drawing/2014/main" val="3376752539"/>
                    </a:ext>
                  </a:extLst>
                </a:gridCol>
                <a:gridCol w="6762205">
                  <a:extLst>
                    <a:ext uri="{9D8B030D-6E8A-4147-A177-3AD203B41FA5}">
                      <a16:colId xmlns="" xmlns:a16="http://schemas.microsoft.com/office/drawing/2014/main" val="3929142194"/>
                    </a:ext>
                  </a:extLst>
                </a:gridCol>
              </a:tblGrid>
              <a:tr h="11675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5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5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5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5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5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5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7165987"/>
                  </a:ext>
                </a:extLst>
              </a:tr>
              <a:tr h="43041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5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2779531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60274" y="1436914"/>
            <a:ext cx="63746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Lang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24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829016"/>
              </p:ext>
            </p:extLst>
          </p:nvPr>
        </p:nvGraphicFramePr>
        <p:xfrm>
          <a:off x="209005" y="138732"/>
          <a:ext cx="11791406" cy="648413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84618">
                  <a:extLst>
                    <a:ext uri="{9D8B030D-6E8A-4147-A177-3AD203B41FA5}">
                      <a16:colId xmlns="" xmlns:a16="http://schemas.microsoft.com/office/drawing/2014/main" val="3376752539"/>
                    </a:ext>
                  </a:extLst>
                </a:gridCol>
                <a:gridCol w="7506788">
                  <a:extLst>
                    <a:ext uri="{9D8B030D-6E8A-4147-A177-3AD203B41FA5}">
                      <a16:colId xmlns="" xmlns:a16="http://schemas.microsoft.com/office/drawing/2014/main" val="3929142194"/>
                    </a:ext>
                  </a:extLst>
                </a:gridCol>
              </a:tblGrid>
              <a:tr h="1262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5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5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5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5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5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5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7165987"/>
                  </a:ext>
                </a:extLst>
              </a:tr>
              <a:tr h="52213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có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5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25287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45875" y="1319349"/>
            <a:ext cx="734132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Lang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3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790083"/>
              </p:ext>
            </p:extLst>
          </p:nvPr>
        </p:nvGraphicFramePr>
        <p:xfrm>
          <a:off x="209005" y="138731"/>
          <a:ext cx="11791406" cy="60872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40926">
                  <a:extLst>
                    <a:ext uri="{9D8B030D-6E8A-4147-A177-3AD203B41FA5}">
                      <a16:colId xmlns="" xmlns:a16="http://schemas.microsoft.com/office/drawing/2014/main" val="3376752539"/>
                    </a:ext>
                  </a:extLst>
                </a:gridCol>
                <a:gridCol w="7650480">
                  <a:extLst>
                    <a:ext uri="{9D8B030D-6E8A-4147-A177-3AD203B41FA5}">
                      <a16:colId xmlns="" xmlns:a16="http://schemas.microsoft.com/office/drawing/2014/main" val="3929142194"/>
                    </a:ext>
                  </a:extLst>
                </a:gridCol>
              </a:tblGrid>
              <a:tr h="1023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5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5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5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5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5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5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7165987"/>
                  </a:ext>
                </a:extLst>
              </a:tr>
              <a:tr h="50633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5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5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5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5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5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tụng</a:t>
                      </a:r>
                      <a:r>
                        <a:rPr lang="en-US" sz="5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5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5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</a:t>
                      </a:r>
                      <a:r>
                        <a:rPr lang="en-US" sz="5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5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5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6404406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15247" y="1214846"/>
            <a:ext cx="75851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5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1591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II.TỔNG KẾT:</a:t>
            </a:r>
          </a:p>
        </p:txBody>
      </p:sp>
      <p:sp>
        <p:nvSpPr>
          <p:cNvPr id="29699" name="TextBox 7"/>
          <p:cNvSpPr txBox="1">
            <a:spLocks noChangeArrowheads="1"/>
          </p:cNvSpPr>
          <p:nvPr/>
        </p:nvSpPr>
        <p:spPr bwMode="auto">
          <a:xfrm>
            <a:off x="815911" y="884541"/>
            <a:ext cx="28793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>
              <a:defRPr sz="1600">
                <a:solidFill>
                  <a:schemeClr val="tx1"/>
                </a:solidFill>
                <a:latin typeface="Cambria" pitchFamily="18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Cambria" pitchFamily="18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Cambria" pitchFamily="18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rgbClr val="404040"/>
              </a:buClr>
              <a:buSzPct val="100000"/>
              <a:buFont typeface="Arial" charset="0"/>
              <a:defRPr sz="1400">
                <a:solidFill>
                  <a:schemeClr val="tx1"/>
                </a:solidFill>
                <a:latin typeface="Cambria" pitchFamily="18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rgbClr val="404040"/>
              </a:buClr>
              <a:buSzPct val="100000"/>
              <a:buFont typeface="Arial" charset="0"/>
              <a:defRPr sz="1400">
                <a:solidFill>
                  <a:schemeClr val="tx1"/>
                </a:solidFill>
                <a:latin typeface="Cambria" pitchFamily="18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rgbClr val="404040"/>
              </a:buClr>
              <a:buSzPct val="100000"/>
              <a:buFont typeface="Arial" charset="0"/>
              <a:defRPr sz="1400">
                <a:solidFill>
                  <a:schemeClr val="tx1"/>
                </a:solidFill>
                <a:latin typeface="Cambria" pitchFamily="18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rgbClr val="404040"/>
              </a:buClr>
              <a:buSzPct val="100000"/>
              <a:buFont typeface="Arial" charset="0"/>
              <a:defRPr sz="1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1.Nội dung: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0" y="1600201"/>
            <a:ext cx="12192000" cy="56323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 m</a:t>
            </a: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 n</a:t>
            </a:r>
            <a:r>
              <a:rPr lang="vi-VN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no.</a:t>
            </a:r>
          </a:p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vi-VN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6761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5972" b="40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DE5BBDE-CF01-4C21-B429-35EE6A8B52C1}"/>
              </a:ext>
            </a:extLst>
          </p:cNvPr>
          <p:cNvSpPr txBox="1"/>
          <p:nvPr/>
        </p:nvSpPr>
        <p:spPr>
          <a:xfrm>
            <a:off x="188252" y="208811"/>
            <a:ext cx="5964354" cy="1325393"/>
          </a:xfrm>
          <a:prstGeom prst="rect">
            <a:avLst/>
          </a:prstGeom>
          <a:solidFill>
            <a:schemeClr val="tx1">
              <a:alpha val="39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bánh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477" r="10765" b="-1"/>
          <a:stretch/>
        </p:blipFill>
        <p:spPr>
          <a:xfrm>
            <a:off x="8452963" y="3681463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9123" r="10494" b="3"/>
          <a:stretch/>
        </p:blipFill>
        <p:spPr>
          <a:xfrm>
            <a:off x="5398281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7846" r="1215"/>
          <a:stretch/>
        </p:blipFill>
        <p:spPr>
          <a:xfrm>
            <a:off x="7621024" y="-3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25C6ACE-4E86-4CF1-A93C-8109BA108C7E}"/>
              </a:ext>
            </a:extLst>
          </p:cNvPr>
          <p:cNvSpPr txBox="1"/>
          <p:nvPr/>
        </p:nvSpPr>
        <p:spPr>
          <a:xfrm>
            <a:off x="188252" y="1743005"/>
            <a:ext cx="46155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ỗi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ta, con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hởi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dong,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Để nhớ về truyền </a:t>
            </a:r>
            <a:r>
              <a:rPr lang="vi-VN" sz="3200" b="1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65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524001" y="533400"/>
            <a:ext cx="9133417" cy="123348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ghệ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ưở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típ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sz="4000" b="1" dirty="0" err="1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sz="4000" b="1" dirty="0" err="1" smtClean="0">
                <a:latin typeface="Times New Roman" pitchFamily="18" charset="0"/>
                <a:cs typeface="Times New Roman" pitchFamily="18" charset="0"/>
              </a:rPr>
              <a:t>ườn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dirty="0" err="1" smtClean="0">
                <a:latin typeface="Times New Roman" pitchFamily="18" charset="0"/>
                <a:cs typeface="Times New Roman" pitchFamily="18" charset="0"/>
              </a:rPr>
              <a:t>đượ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en-GB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7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ự tích bánh chưng – bánh giầy và ý nghĩa ‘Trời tròn Đất vuông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11901442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Sự Tích &quot;Bánh Chưng Bánh Giầy&quot; - Thực dưỡng Khai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Sự Tích &quot;Bánh Chưng Bánh Giầy&quot; - Thực dưỡng Khai Mi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Sự Tích &quot;Bánh Chưng Bánh Giầy&quot; - Thực dưỡng Khai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Sự Tích &quot;Bánh Chưng Bánh Giầy&quot; - Thực dưỡng Khai Mi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Sự Tích &quot;Bánh Chưng Bánh Giầy&quot; - Thực dưỡng Khai M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6"/>
            <a:ext cx="11914505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7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ánh giầy là gì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11927568" cy="669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Sự Tích &quot;Bánh Chưng Bánh Giầy&quot; - Thực dưỡng Khai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Sự Tích &quot;Bánh Chưng Bánh Giầy&quot; - Thực dưỡng Khai Mi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Sự Tích &quot;Bánh Chưng Bánh Giầy&quot; - Thực dưỡng Khai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Sự Tích &quot;Bánh Chưng Bánh Giầy&quot; - Thực dưỡng Khai Mi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Nguồn gốc, ý nghĩa bánh chưng, bánh giầy ngày Tết cổ truy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7"/>
            <a:ext cx="11927568" cy="65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33401"/>
            <a:ext cx="1219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- Nhân lúc về già, vua Hùng Vương thứ 7 trong ngày lễ Tiên vương có ý định chọn người nối ngôi.</a:t>
            </a:r>
            <a:endParaRPr lang="en-US" altLang="en-US" sz="3200" b="1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" y="2690814"/>
            <a:ext cx="121793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28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sz="3600" b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- Các lang cố ý làm vừa lòng vua bằng những mâm cỗ thật đầy, thật hậu.</a:t>
            </a:r>
            <a:endParaRPr lang="en-US" altLang="en-US" sz="3600" b="1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6263"/>
            <a:ext cx="1219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1" y="1863725"/>
            <a:ext cx="12236451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78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1005</Words>
  <Application>Microsoft Office PowerPoint</Application>
  <PresentationFormat>Custom</PresentationFormat>
  <Paragraphs>108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  TIẾT 10 Đọc mở rộng theo thể loại: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Lang Liêu được thần giúp đỡ </vt:lpstr>
      <vt:lpstr>3.Lang Liêu được chọn nối ngôi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II.TỔNG KẾT:</vt:lpstr>
      <vt:lpstr>2. Nghệ thuật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Ha</dc:creator>
  <cp:lastModifiedBy>Ái Diễm</cp:lastModifiedBy>
  <cp:revision>54</cp:revision>
  <dcterms:created xsi:type="dcterms:W3CDTF">2021-07-28T03:51:39Z</dcterms:created>
  <dcterms:modified xsi:type="dcterms:W3CDTF">2023-09-20T04:08:30Z</dcterms:modified>
</cp:coreProperties>
</file>