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  <p:sldMasterId id="2147484016" r:id="rId2"/>
  </p:sldMasterIdLst>
  <p:notesMasterIdLst>
    <p:notesMasterId r:id="rId39"/>
  </p:notesMasterIdLst>
  <p:handoutMasterIdLst>
    <p:handoutMasterId r:id="rId40"/>
  </p:handoutMasterIdLst>
  <p:sldIdLst>
    <p:sldId id="3407" r:id="rId3"/>
    <p:sldId id="3442" r:id="rId4"/>
    <p:sldId id="3441" r:id="rId5"/>
    <p:sldId id="3288" r:id="rId6"/>
    <p:sldId id="3418" r:id="rId7"/>
    <p:sldId id="3318" r:id="rId8"/>
    <p:sldId id="3408" r:id="rId9"/>
    <p:sldId id="3410" r:id="rId10"/>
    <p:sldId id="3411" r:id="rId11"/>
    <p:sldId id="3447" r:id="rId12"/>
    <p:sldId id="3448" r:id="rId13"/>
    <p:sldId id="3449" r:id="rId14"/>
    <p:sldId id="3412" r:id="rId15"/>
    <p:sldId id="3450" r:id="rId16"/>
    <p:sldId id="3451" r:id="rId17"/>
    <p:sldId id="3445" r:id="rId18"/>
    <p:sldId id="3452" r:id="rId19"/>
    <p:sldId id="3461" r:id="rId20"/>
    <p:sldId id="3423" r:id="rId21"/>
    <p:sldId id="3424" r:id="rId22"/>
    <p:sldId id="3456" r:id="rId23"/>
    <p:sldId id="3428" r:id="rId24"/>
    <p:sldId id="3457" r:id="rId25"/>
    <p:sldId id="3399" r:id="rId26"/>
    <p:sldId id="3458" r:id="rId27"/>
    <p:sldId id="3459" r:id="rId28"/>
    <p:sldId id="3416" r:id="rId29"/>
    <p:sldId id="3455" r:id="rId30"/>
    <p:sldId id="3460" r:id="rId31"/>
    <p:sldId id="3430" r:id="rId32"/>
    <p:sldId id="3431" r:id="rId33"/>
    <p:sldId id="3435" r:id="rId34"/>
    <p:sldId id="3436" r:id="rId35"/>
    <p:sldId id="3437" r:id="rId36"/>
    <p:sldId id="3438" r:id="rId37"/>
    <p:sldId id="3440" r:id="rId38"/>
  </p:sldIdLst>
  <p:sldSz cx="9145588" cy="5145088"/>
  <p:notesSz cx="6858000" cy="9144000"/>
  <p:custDataLst>
    <p:tags r:id="rId4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999" indent="-1298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256" indent="-261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514" indent="-394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771" indent="-5261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803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96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612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285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  <p15:guide id="10" orient="horz" pos="2976">
          <p15:clr>
            <a:srgbClr val="A4A3A4"/>
          </p15:clr>
        </p15:guide>
        <p15:guide id="11" pos="2881">
          <p15:clr>
            <a:srgbClr val="A4A3A4"/>
          </p15:clr>
        </p15:guide>
        <p15:guide id="12" pos="5397">
          <p15:clr>
            <a:srgbClr val="A4A3A4"/>
          </p15:clr>
        </p15:guide>
        <p15:guide id="13" pos="267">
          <p15:clr>
            <a:srgbClr val="A4A3A4"/>
          </p15:clr>
        </p15:guide>
        <p15:guide id="14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9F0CB"/>
    <a:srgbClr val="FAF2D2"/>
    <a:srgbClr val="FCF7E3"/>
    <a:srgbClr val="B2B2B2"/>
    <a:srgbClr val="6DAFFD"/>
    <a:srgbClr val="F768E0"/>
    <a:srgbClr val="ED2E31"/>
    <a:srgbClr val="39B3A2"/>
    <a:srgbClr val="EB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3488" autoAdjust="0"/>
  </p:normalViewPr>
  <p:slideViewPr>
    <p:cSldViewPr>
      <p:cViewPr varScale="1">
        <p:scale>
          <a:sx n="91" d="100"/>
          <a:sy n="91" d="100"/>
        </p:scale>
        <p:origin x="966" y="72"/>
      </p:cViewPr>
      <p:guideLst>
        <p:guide pos="4050"/>
        <p:guide orient="horz" pos="4183"/>
        <p:guide pos="7588"/>
        <p:guide pos="376"/>
        <p:guide pos="1350"/>
        <p:guide orient="horz" pos="2976"/>
        <p:guide pos="2881"/>
        <p:guide pos="5397"/>
        <p:guide pos="267"/>
        <p:guide pos="96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28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40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919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35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51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443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53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62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708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72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61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981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00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71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2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923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851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703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9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29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Tháp Rùa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Tháp xây trên đảo Rùa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ừ thời vua Lê Thánh Tông đã dựng Điếu Đài ở đó để 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vua ra câu cá. Sang thời Lê Trung Hưng (khoảng thế kỷ XVII-thế kỷ XVIII) thì chúaTrịnh Giang cho xây Tả vọng dinh trên đảo rùa là nơi vui chơi hóng mát, sau bị phá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hỏng khi Lê Chiêu Thống lên nắm 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Tháp Rùa được xây theo hình vuông có 3 tầng, tầng dưới xây rộng hơn, rồi thunhỏ dần lên tầng trên, các mặt phía đông và tây có 3 cửa cuốn. Phía nam và bắc có 2 cửacuốn nhọn ở đầu. Đỉnh 2 tầng có lan can chạy xung quanh. Bốn đầu đao đắp uốn cong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dần lên vào giữa đỉnh, trên đỉnh có hình ngôi sao 5 cánh.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D496D1-6DE7-4FD3-8385-7660B3B34FF4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40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11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981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3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4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68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2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50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5F6264-6436-4F62-BBD6-102663E97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E481B-F7FE-4C0E-9F6D-AAD234252D7D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96" y="1282700"/>
            <a:ext cx="788807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96" y="3443160"/>
            <a:ext cx="788807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96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59" y="1369642"/>
            <a:ext cx="3886875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954" y="1369642"/>
            <a:ext cx="3886875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86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273929"/>
            <a:ext cx="7888070" cy="9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51" y="1261261"/>
            <a:ext cx="3869012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51" y="1879386"/>
            <a:ext cx="3869012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954" y="1261261"/>
            <a:ext cx="3888066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954" y="1879386"/>
            <a:ext cx="3888066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50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24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52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066" y="740798"/>
            <a:ext cx="4629954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41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066" y="740798"/>
            <a:ext cx="4629954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86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26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812" y="273928"/>
            <a:ext cx="1972017" cy="43602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59" y="273928"/>
            <a:ext cx="5801732" cy="43602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90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55CAEC-A6FC-440C-A6AA-A0EE1153F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80040-F02F-4CEF-8507-F274B3B56B83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22741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E6DEAE-00B4-4C07-BC10-E63E1F340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804AC-2958-41D5-9D0F-E038B707035A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4C44189-7F30-47C1-8C11-A62F9F948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9E4AF-200F-4533-BFCE-4D339E6EF66A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41457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538554-67FA-4D2B-BCE8-54D06CAA9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CA860-0DED-4DBB-9AF4-6A75510C1413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4C44189-7F30-47C1-8C11-A62F9F948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9E4AF-200F-4533-BFCE-4D339E6EF66A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2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2023/6/14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55CAEC-A6FC-440C-A6AA-A0EE1153F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80040-F02F-4CEF-8507-F274B3B56B83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982BA-964E-4DB3-9EFE-837B92AB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D3CD-F9DC-4AC1-8C47-02853998B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A17A2-5209-47F5-B51B-B3C02FE3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1FE1-9535-404E-B166-3E7C15D7C66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7448A-E0D2-4637-9CDD-138EF9F4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25E25-840B-466B-B611-E6B831DC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852D-E7CC-4809-8314-E2AC3D1C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99" y="842032"/>
            <a:ext cx="685919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99" y="2702363"/>
            <a:ext cx="685919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52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1FE1-9535-404E-B166-3E7C15D7C66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852D-E7CC-4809-8314-E2AC3D1C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7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5B5B2-4812-4BF7-82B8-C2623C9CA7D5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1" r:id="rId5"/>
    <p:sldLayoutId id="2147483982" r:id="rId6"/>
    <p:sldLayoutId id="2147483987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xStyles>
    <p:titleStyle>
      <a:lvl1pPr algn="l" defTabSz="650321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80" indent="-162580" algn="l" defTabSz="65032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90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06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223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38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54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70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386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6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32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482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64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80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96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12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285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5B5B2-4812-4BF7-82B8-C2623C9CA7D5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91690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6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TichHoGuom">
            <a:hlinkClick r:id="" action="ppaction://media"/>
            <a:extLst>
              <a:ext uri="{FF2B5EF4-FFF2-40B4-BE49-F238E27FC236}">
                <a16:creationId xmlns:a16="http://schemas.microsoft.com/office/drawing/2014/main" id="{962B8730-AC40-4BD1-8214-6D0B17F4D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5145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9B4FA-DB74-4CDC-85CE-F0AD9A003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7"/>
            <a:ext cx="9145588" cy="51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SubTitle_1">
            <a:extLst>
              <a:ext uri="{FF2B5EF4-FFF2-40B4-BE49-F238E27FC236}">
                <a16:creationId xmlns:a16="http://schemas.microsoft.com/office/drawing/2014/main" id="{D7DD7CC7-490B-4D06-BD28-AE61B7FB0DF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4622" y="-36259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3579A-F4A3-4546-8C11-0C6FB6D946ED}"/>
              </a:ext>
            </a:extLst>
          </p:cNvPr>
          <p:cNvSpPr txBox="1"/>
          <p:nvPr/>
        </p:nvSpPr>
        <p:spPr>
          <a:xfrm>
            <a:off x="314622" y="412304"/>
            <a:ext cx="84483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D857E4-2A2E-4D38-8C23-4DECF8EC58BE}"/>
              </a:ext>
            </a:extLst>
          </p:cNvPr>
          <p:cNvSpPr txBox="1"/>
          <p:nvPr/>
        </p:nvSpPr>
        <p:spPr>
          <a:xfrm>
            <a:off x="1332434" y="2275473"/>
            <a:ext cx="86423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</a:p>
          <a:p>
            <a:pPr marL="342900" indent="-342900" algn="just">
              <a:buFontTx/>
              <a:buChar char="-"/>
            </a:pPr>
            <a:endParaRPr lang="en-US" sz="3600" dirty="0">
              <a:solidFill>
                <a:srgbClr val="0070C0"/>
              </a:solidFill>
              <a:latin typeface="SVN-Nexa Rush Script" panose="020B0606040200020203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dirty="0">
              <a:solidFill>
                <a:schemeClr val="accent3">
                  <a:lumMod val="75000"/>
                </a:schemeClr>
              </a:solidFill>
              <a:latin typeface="SVN-Nexa Rush Script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09013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SubTitle_1">
            <a:extLst>
              <a:ext uri="{FF2B5EF4-FFF2-40B4-BE49-F238E27FC236}">
                <a16:creationId xmlns:a16="http://schemas.microsoft.com/office/drawing/2014/main" id="{D7DD7CC7-490B-4D06-BD28-AE61B7FB0DF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11782" y="14536"/>
            <a:ext cx="4114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A0DB-26BA-48D1-98AC-3FEA1A3FAFCC}"/>
              </a:ext>
            </a:extLst>
          </p:cNvPr>
          <p:cNvSpPr txBox="1"/>
          <p:nvPr/>
        </p:nvSpPr>
        <p:spPr>
          <a:xfrm>
            <a:off x="279446" y="700336"/>
            <a:ext cx="85418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 gươm là yếu tố kì ảo trong truyền thuyết, nhằm thể hiện sức mạnh, tài năng của nhân vật anh hùng hay phép thuật của thần linh.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72783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0;p34">
            <a:extLst>
              <a:ext uri="{FF2B5EF4-FFF2-40B4-BE49-F238E27FC236}">
                <a16:creationId xmlns:a16="http://schemas.microsoft.com/office/drawing/2014/main" id="{0FB6D745-AD1A-4CDB-AB81-C93C031A7C70}"/>
              </a:ext>
            </a:extLst>
          </p:cNvPr>
          <p:cNvSpPr txBox="1">
            <a:spLocks/>
          </p:cNvSpPr>
          <p:nvPr/>
        </p:nvSpPr>
        <p:spPr>
          <a:xfrm>
            <a:off x="62451" y="23611"/>
            <a:ext cx="7704856" cy="5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C474102-BD84-4DA6-8891-B2FFC9CFC18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899814" y="1128943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1AFF63-575A-4848-BC4F-F5BC2925E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77037" y="2706525"/>
            <a:ext cx="928081" cy="4023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471" y="235652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12AB535B-7903-480F-9FD3-AD0F490A1791}"/>
              </a:ext>
            </a:extLst>
          </p:cNvPr>
          <p:cNvGrpSpPr/>
          <p:nvPr/>
        </p:nvGrpSpPr>
        <p:grpSpPr>
          <a:xfrm>
            <a:off x="-94154" y="203343"/>
            <a:ext cx="2067558" cy="5400599"/>
            <a:chOff x="376811" y="939545"/>
            <a:chExt cx="3173109" cy="188226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76542D5-6AC5-489E-A15F-9114A362F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11" y="939545"/>
              <a:ext cx="3173109" cy="188226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78478C5-AE19-425F-95C8-D20C5BB0A985}"/>
                </a:ext>
              </a:extLst>
            </p:cNvPr>
            <p:cNvSpPr txBox="1">
              <a:spLocks/>
            </p:cNvSpPr>
            <p:nvPr/>
          </p:nvSpPr>
          <p:spPr>
            <a:xfrm>
              <a:off x="734278" y="1132449"/>
              <a:ext cx="2378379" cy="98653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50321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 xếp các sự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sau 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trình tự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ADDA469-3018-4EB3-92C4-CFFCABA05359}"/>
              </a:ext>
            </a:extLst>
          </p:cNvPr>
          <p:cNvGrpSpPr/>
          <p:nvPr/>
        </p:nvGrpSpPr>
        <p:grpSpPr>
          <a:xfrm>
            <a:off x="2182569" y="76958"/>
            <a:ext cx="6192688" cy="504156"/>
            <a:chOff x="4069957" y="916360"/>
            <a:chExt cx="4700038" cy="50415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AE0016-F5B8-42CA-9815-7ED09D468592}"/>
                </a:ext>
              </a:extLst>
            </p:cNvPr>
            <p:cNvGrpSpPr/>
            <p:nvPr/>
          </p:nvGrpSpPr>
          <p:grpSpPr>
            <a:xfrm>
              <a:off x="4069957" y="916360"/>
              <a:ext cx="4700038" cy="504156"/>
              <a:chOff x="4069957" y="916360"/>
              <a:chExt cx="4700038" cy="5041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F201420-DBD8-4954-A72E-FDFE5C6CE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9957" y="916360"/>
                <a:ext cx="4700038" cy="50415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7799AC-B85A-4F35-B511-0FF8EC1319B5}"/>
                  </a:ext>
                </a:extLst>
              </p:cNvPr>
              <p:cNvSpPr txBox="1"/>
              <p:nvPr/>
            </p:nvSpPr>
            <p:spPr>
              <a:xfrm>
                <a:off x="4572794" y="983997"/>
                <a:ext cx="388801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 Tả Vọng được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tên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 Gươm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9B74F7-2498-43AC-A4B0-34AFF4EF640D}"/>
                </a:ext>
              </a:extLst>
            </p:cNvPr>
            <p:cNvSpPr txBox="1"/>
            <p:nvPr/>
          </p:nvSpPr>
          <p:spPr>
            <a:xfrm>
              <a:off x="4188791" y="939544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6128F1-93F6-493B-B2FE-F44768CA8DDD}"/>
              </a:ext>
            </a:extLst>
          </p:cNvPr>
          <p:cNvGrpSpPr/>
          <p:nvPr/>
        </p:nvGrpSpPr>
        <p:grpSpPr>
          <a:xfrm>
            <a:off x="1772181" y="610714"/>
            <a:ext cx="7279567" cy="504157"/>
            <a:chOff x="4068738" y="1355622"/>
            <a:chExt cx="4700039" cy="5041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8D3099-9138-4387-8B5F-0772D5AF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738" y="1355622"/>
              <a:ext cx="4700039" cy="5041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3BDB19-A15D-4DAE-A63A-62A38556FF34}"/>
                </a:ext>
              </a:extLst>
            </p:cNvPr>
            <p:cNvSpPr txBox="1"/>
            <p:nvPr/>
          </p:nvSpPr>
          <p:spPr>
            <a:xfrm>
              <a:off x="4572794" y="1407645"/>
              <a:ext cx="38880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B7EDCE5-9775-4D9A-88AE-22F1ADF76E6D}"/>
                </a:ext>
              </a:extLst>
            </p:cNvPr>
            <p:cNvSpPr txBox="1"/>
            <p:nvPr/>
          </p:nvSpPr>
          <p:spPr>
            <a:xfrm>
              <a:off x="4188791" y="1427931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61B5CA-FE7F-40FD-B01E-C6DE6147431C}"/>
              </a:ext>
            </a:extLst>
          </p:cNvPr>
          <p:cNvGrpSpPr/>
          <p:nvPr/>
        </p:nvGrpSpPr>
        <p:grpSpPr>
          <a:xfrm>
            <a:off x="1874576" y="1164303"/>
            <a:ext cx="6781705" cy="504156"/>
            <a:chOff x="4069957" y="1787670"/>
            <a:chExt cx="4700033" cy="5041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6998640-226D-4AFF-BF88-E089F5C80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957" y="1787670"/>
              <a:ext cx="4700033" cy="50415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1B263D-8B4B-419C-BC65-F3E34FC8CAEA}"/>
                </a:ext>
              </a:extLst>
            </p:cNvPr>
            <p:cNvSpPr txBox="1"/>
            <p:nvPr/>
          </p:nvSpPr>
          <p:spPr>
            <a:xfrm>
              <a:off x="4572794" y="1839693"/>
              <a:ext cx="38880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Thận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được lưỡi gươm báu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F1FC2B-D4A1-4FF8-AA77-FFB2285D2B51}"/>
                </a:ext>
              </a:extLst>
            </p:cNvPr>
            <p:cNvSpPr txBox="1"/>
            <p:nvPr/>
          </p:nvSpPr>
          <p:spPr>
            <a:xfrm>
              <a:off x="4189585" y="1803888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5204F3-FB37-4924-8B0C-6196C29C9E49}"/>
              </a:ext>
            </a:extLst>
          </p:cNvPr>
          <p:cNvGrpSpPr/>
          <p:nvPr/>
        </p:nvGrpSpPr>
        <p:grpSpPr>
          <a:xfrm>
            <a:off x="1958123" y="1709746"/>
            <a:ext cx="6925721" cy="504156"/>
            <a:chOff x="4069957" y="2226933"/>
            <a:chExt cx="4700038" cy="5041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1D7083E-DC62-4375-BCF8-8FA81837B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957" y="2226933"/>
              <a:ext cx="4700038" cy="50415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B2DEA1-48B1-4A06-9EB4-17CD4F6A0A94}"/>
                </a:ext>
              </a:extLst>
            </p:cNvPr>
            <p:cNvSpPr txBox="1"/>
            <p:nvPr/>
          </p:nvSpPr>
          <p:spPr>
            <a:xfrm>
              <a:off x="4572794" y="2298397"/>
              <a:ext cx="41096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FCBAB9A-230E-475C-BBC7-723D85EE8B0E}"/>
                </a:ext>
              </a:extLst>
            </p:cNvPr>
            <p:cNvSpPr txBox="1"/>
            <p:nvPr/>
          </p:nvSpPr>
          <p:spPr>
            <a:xfrm>
              <a:off x="4169814" y="2285306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8155D3-3A76-4E77-B7FE-3DEE8F40AB9E}"/>
              </a:ext>
            </a:extLst>
          </p:cNvPr>
          <p:cNvGrpSpPr/>
          <p:nvPr/>
        </p:nvGrpSpPr>
        <p:grpSpPr>
          <a:xfrm>
            <a:off x="2105267" y="2285083"/>
            <a:ext cx="4700039" cy="504157"/>
            <a:chOff x="4069957" y="2651565"/>
            <a:chExt cx="4700039" cy="5041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2A2565-A787-4756-9F8C-4C024263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957" y="2651565"/>
              <a:ext cx="4700039" cy="5041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741333-8481-42AE-86AC-F9DAF718789D}"/>
                </a:ext>
              </a:extLst>
            </p:cNvPr>
            <p:cNvSpPr txBox="1"/>
            <p:nvPr/>
          </p:nvSpPr>
          <p:spPr>
            <a:xfrm>
              <a:off x="4572794" y="2702694"/>
              <a:ext cx="3888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Minh sang xâm lược nước ta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5E28B89-D9B0-4199-9C22-EF101EB35092}"/>
                </a:ext>
              </a:extLst>
            </p:cNvPr>
            <p:cNvSpPr txBox="1"/>
            <p:nvPr/>
          </p:nvSpPr>
          <p:spPr>
            <a:xfrm>
              <a:off x="4188791" y="2685069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C30F9F-1F3B-4904-A530-DC5C38200121}"/>
              </a:ext>
            </a:extLst>
          </p:cNvPr>
          <p:cNvGrpSpPr/>
          <p:nvPr/>
        </p:nvGrpSpPr>
        <p:grpSpPr>
          <a:xfrm>
            <a:off x="2008175" y="2818961"/>
            <a:ext cx="5870987" cy="504156"/>
            <a:chOff x="4064847" y="3081823"/>
            <a:chExt cx="4700033" cy="5041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C72997-22D6-4F47-89DC-2B05258C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847" y="3081823"/>
              <a:ext cx="4700033" cy="50415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73154-5AB2-4F7E-AD28-97E3B8F4763E}"/>
                </a:ext>
              </a:extLst>
            </p:cNvPr>
            <p:cNvSpPr txBox="1"/>
            <p:nvPr/>
          </p:nvSpPr>
          <p:spPr>
            <a:xfrm>
              <a:off x="4572794" y="3131428"/>
              <a:ext cx="3888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A5E490-7640-4B59-BB58-6D4B51031F1F}"/>
                </a:ext>
              </a:extLst>
            </p:cNvPr>
            <p:cNvSpPr txBox="1"/>
            <p:nvPr/>
          </p:nvSpPr>
          <p:spPr>
            <a:xfrm>
              <a:off x="4188791" y="3082781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01965F-2662-43FB-975F-460CA289955C}"/>
              </a:ext>
            </a:extLst>
          </p:cNvPr>
          <p:cNvGrpSpPr/>
          <p:nvPr/>
        </p:nvGrpSpPr>
        <p:grpSpPr>
          <a:xfrm>
            <a:off x="2105268" y="3385194"/>
            <a:ext cx="4700038" cy="504156"/>
            <a:chOff x="4059731" y="3513870"/>
            <a:chExt cx="4700038" cy="5041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3784F6-D4BE-416E-B3CB-C78558C6E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731" y="3513870"/>
              <a:ext cx="4700038" cy="50415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01F0F0-E9A3-47E2-BB28-D0A8EFA37121}"/>
                </a:ext>
              </a:extLst>
            </p:cNvPr>
            <p:cNvSpPr txBox="1"/>
            <p:nvPr/>
          </p:nvSpPr>
          <p:spPr>
            <a:xfrm>
              <a:off x="4572794" y="3567654"/>
              <a:ext cx="38880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 trả gươm ở hồ Tả Vọng</a:t>
              </a:r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1A3104E-2A4A-4BA9-B075-770C4F71D5CA}"/>
                </a:ext>
              </a:extLst>
            </p:cNvPr>
            <p:cNvSpPr txBox="1"/>
            <p:nvPr/>
          </p:nvSpPr>
          <p:spPr>
            <a:xfrm>
              <a:off x="4169814" y="3585121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6A5F215-A065-453E-B9D9-DCC59FDBBAF5}"/>
              </a:ext>
            </a:extLst>
          </p:cNvPr>
          <p:cNvGrpSpPr/>
          <p:nvPr/>
        </p:nvGrpSpPr>
        <p:grpSpPr>
          <a:xfrm>
            <a:off x="1988784" y="3927806"/>
            <a:ext cx="7093041" cy="504157"/>
            <a:chOff x="4068738" y="3960349"/>
            <a:chExt cx="4700039" cy="5041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506D9B3-63AA-4EF7-A434-8B14E4A1D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738" y="3960349"/>
              <a:ext cx="4700039" cy="5041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BD1A01-1352-4A7F-9571-C03858D6882F}"/>
                </a:ext>
              </a:extLst>
            </p:cNvPr>
            <p:cNvSpPr txBox="1"/>
            <p:nvPr/>
          </p:nvSpPr>
          <p:spPr>
            <a:xfrm>
              <a:off x="4572794" y="4026358"/>
              <a:ext cx="41096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năm sau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Quân sai Rùa Vàng đòi lại gươm báu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708548-C89A-45A2-80C6-AD863FCC9D41}"/>
                </a:ext>
              </a:extLst>
            </p:cNvPr>
            <p:cNvSpPr txBox="1"/>
            <p:nvPr/>
          </p:nvSpPr>
          <p:spPr>
            <a:xfrm>
              <a:off x="4188791" y="4004710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4C19E6-1CDE-4568-915A-9B9D2242078E}"/>
              </a:ext>
            </a:extLst>
          </p:cNvPr>
          <p:cNvGrpSpPr/>
          <p:nvPr/>
        </p:nvGrpSpPr>
        <p:grpSpPr>
          <a:xfrm>
            <a:off x="1649969" y="4492558"/>
            <a:ext cx="7076614" cy="504156"/>
            <a:chOff x="4063628" y="4390607"/>
            <a:chExt cx="4700033" cy="50415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8581FC4-B251-4593-B6AE-67AC7A65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628" y="4390607"/>
              <a:ext cx="4700033" cy="5041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96A92A-F21A-419A-A9AA-2B9AB78DB25D}"/>
                </a:ext>
              </a:extLst>
            </p:cNvPr>
            <p:cNvSpPr txBox="1"/>
            <p:nvPr/>
          </p:nvSpPr>
          <p:spPr>
            <a:xfrm>
              <a:off x="4572794" y="4430655"/>
              <a:ext cx="40110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 lấy được chuôi gươm nạm ngọc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78D47A9-4B93-42D7-8D97-29AFCF391EBA}"/>
                </a:ext>
              </a:extLst>
            </p:cNvPr>
            <p:cNvSpPr txBox="1"/>
            <p:nvPr/>
          </p:nvSpPr>
          <p:spPr>
            <a:xfrm>
              <a:off x="4180329" y="4466985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5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41333-8481-42AE-86AC-F9DAF718789D}"/>
              </a:ext>
            </a:extLst>
          </p:cNvPr>
          <p:cNvSpPr txBox="1"/>
          <p:nvPr/>
        </p:nvSpPr>
        <p:spPr>
          <a:xfrm>
            <a:off x="371874" y="11853"/>
            <a:ext cx="6869517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sang xâm lược nước 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73154-5AB2-4F7E-AD28-97E3B8F4763E}"/>
              </a:ext>
            </a:extLst>
          </p:cNvPr>
          <p:cNvSpPr txBox="1"/>
          <p:nvPr/>
        </p:nvSpPr>
        <p:spPr>
          <a:xfrm>
            <a:off x="371874" y="560945"/>
            <a:ext cx="695890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B263D-8B4B-419C-BC65-F3E34FC8CAEA}"/>
              </a:ext>
            </a:extLst>
          </p:cNvPr>
          <p:cNvSpPr txBox="1"/>
          <p:nvPr/>
        </p:nvSpPr>
        <p:spPr>
          <a:xfrm>
            <a:off x="329417" y="1110037"/>
            <a:ext cx="81908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Thận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lưỡi gươm báu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6A92A-F21A-419A-A9AA-2B9AB78DB25D}"/>
              </a:ext>
            </a:extLst>
          </p:cNvPr>
          <p:cNvSpPr txBox="1"/>
          <p:nvPr/>
        </p:nvSpPr>
        <p:spPr>
          <a:xfrm>
            <a:off x="317128" y="1652744"/>
            <a:ext cx="89012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lấy được chuôi gươm nạm ngọc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2DEA1-48B1-4A06-9EB4-17CD4F6A0A94}"/>
              </a:ext>
            </a:extLst>
          </p:cNvPr>
          <p:cNvSpPr txBox="1"/>
          <p:nvPr/>
        </p:nvSpPr>
        <p:spPr>
          <a:xfrm>
            <a:off x="302575" y="2208221"/>
            <a:ext cx="879832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3BDB19-A15D-4DAE-A63A-62A38556FF34}"/>
              </a:ext>
            </a:extLst>
          </p:cNvPr>
          <p:cNvSpPr txBox="1"/>
          <p:nvPr/>
        </p:nvSpPr>
        <p:spPr>
          <a:xfrm>
            <a:off x="302840" y="2740987"/>
            <a:ext cx="893618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D1A01-1352-4A7F-9571-C03858D6882F}"/>
              </a:ext>
            </a:extLst>
          </p:cNvPr>
          <p:cNvSpPr txBox="1"/>
          <p:nvPr/>
        </p:nvSpPr>
        <p:spPr>
          <a:xfrm>
            <a:off x="317128" y="3373051"/>
            <a:ext cx="878376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Quân sai Rùa Vàng đòi lại gươm báu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1F0F0-E9A3-47E2-BB28-D0A8EFA37121}"/>
              </a:ext>
            </a:extLst>
          </p:cNvPr>
          <p:cNvSpPr txBox="1"/>
          <p:nvPr/>
        </p:nvSpPr>
        <p:spPr>
          <a:xfrm>
            <a:off x="344731" y="3956704"/>
            <a:ext cx="6979011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trả gươm ở hồ Tả Vọng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799AC-B85A-4F35-B511-0FF8EC1319B5}"/>
              </a:ext>
            </a:extLst>
          </p:cNvPr>
          <p:cNvSpPr txBox="1"/>
          <p:nvPr/>
        </p:nvSpPr>
        <p:spPr>
          <a:xfrm>
            <a:off x="317128" y="4607105"/>
            <a:ext cx="778405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Tả Vọng được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1C83A8-74F2-4656-92A8-2016907E4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525410"/>
              </p:ext>
            </p:extLst>
          </p:nvPr>
        </p:nvGraphicFramePr>
        <p:xfrm>
          <a:off x="3420666" y="124272"/>
          <a:ext cx="5544617" cy="468051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27500">
                  <a:extLst>
                    <a:ext uri="{9D8B030D-6E8A-4147-A177-3AD203B41FA5}">
                      <a16:colId xmlns:a16="http://schemas.microsoft.com/office/drawing/2014/main" val="4173405386"/>
                    </a:ext>
                  </a:extLst>
                </a:gridCol>
                <a:gridCol w="2047942">
                  <a:extLst>
                    <a:ext uri="{9D8B030D-6E8A-4147-A177-3AD203B41FA5}">
                      <a16:colId xmlns:a16="http://schemas.microsoft.com/office/drawing/2014/main" val="2694554010"/>
                    </a:ext>
                  </a:extLst>
                </a:gridCol>
                <a:gridCol w="1969175">
                  <a:extLst>
                    <a:ext uri="{9D8B030D-6E8A-4147-A177-3AD203B41FA5}">
                      <a16:colId xmlns:a16="http://schemas.microsoft.com/office/drawing/2014/main" val="292104407"/>
                    </a:ext>
                  </a:extLst>
                </a:gridCol>
              </a:tblGrid>
              <a:tr h="729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x-none" sz="23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3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3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38158"/>
                  </a:ext>
                </a:extLst>
              </a:tr>
              <a:tr h="17474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319679390"/>
                  </a:ext>
                </a:extLst>
              </a:tr>
              <a:tr h="22038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7689381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FF2A0E2-9126-420B-9D69-2F894A7D1F4D}"/>
              </a:ext>
            </a:extLst>
          </p:cNvPr>
          <p:cNvSpPr txBox="1"/>
          <p:nvPr/>
        </p:nvSpPr>
        <p:spPr>
          <a:xfrm>
            <a:off x="108298" y="-211967"/>
            <a:ext cx="30243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88889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1C83A8-74F2-4656-92A8-2016907E4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45988"/>
              </p:ext>
            </p:extLst>
          </p:nvPr>
        </p:nvGraphicFramePr>
        <p:xfrm>
          <a:off x="240298" y="40364"/>
          <a:ext cx="8721518" cy="418430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808751">
                  <a:extLst>
                    <a:ext uri="{9D8B030D-6E8A-4147-A177-3AD203B41FA5}">
                      <a16:colId xmlns:a16="http://schemas.microsoft.com/office/drawing/2014/main" val="4173405386"/>
                    </a:ext>
                  </a:extLst>
                </a:gridCol>
                <a:gridCol w="3603865">
                  <a:extLst>
                    <a:ext uri="{9D8B030D-6E8A-4147-A177-3AD203B41FA5}">
                      <a16:colId xmlns:a16="http://schemas.microsoft.com/office/drawing/2014/main" val="2694554010"/>
                    </a:ext>
                  </a:extLst>
                </a:gridCol>
                <a:gridCol w="3308902">
                  <a:extLst>
                    <a:ext uri="{9D8B030D-6E8A-4147-A177-3AD203B41FA5}">
                      <a16:colId xmlns:a16="http://schemas.microsoft.com/office/drawing/2014/main" val="292104407"/>
                    </a:ext>
                  </a:extLst>
                </a:gridCol>
              </a:tblGrid>
              <a:tr h="6657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38158"/>
                  </a:ext>
                </a:extLst>
              </a:tr>
              <a:tr h="15063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319679390"/>
                  </a:ext>
                </a:extLst>
              </a:tr>
              <a:tr h="20121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76893815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5BD858E-7E45-4103-BB74-DE7155896D47}"/>
              </a:ext>
            </a:extLst>
          </p:cNvPr>
          <p:cNvSpPr txBox="1"/>
          <p:nvPr/>
        </p:nvSpPr>
        <p:spPr>
          <a:xfrm>
            <a:off x="2124522" y="905610"/>
            <a:ext cx="37232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382234-D7CA-4D12-AD3E-867C32132BFF}"/>
              </a:ext>
            </a:extLst>
          </p:cNvPr>
          <p:cNvSpPr txBox="1"/>
          <p:nvPr/>
        </p:nvSpPr>
        <p:spPr>
          <a:xfrm>
            <a:off x="5847608" y="747522"/>
            <a:ext cx="2973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D7E39B-F1E5-40C9-B843-BBE8ACB27971}"/>
              </a:ext>
            </a:extLst>
          </p:cNvPr>
          <p:cNvSpPr txBox="1"/>
          <p:nvPr/>
        </p:nvSpPr>
        <p:spPr>
          <a:xfrm>
            <a:off x="2054874" y="2212504"/>
            <a:ext cx="36523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kern="100" dirty="0">
                <a:effectLst/>
                <a:latin typeface="+mj-lt"/>
                <a:cs typeface="Times New Roman" panose="02020603050405020304" pitchFamily="18" charset="0"/>
              </a:rPr>
              <a:t>Khi đã đánh đuổi quân Minh ra khỏi bờ cõi, nước nhà trở lại cuộc sống hòa bình.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FC1717-CCC4-4883-8399-88A16A886F64}"/>
              </a:ext>
            </a:extLst>
          </p:cNvPr>
          <p:cNvSpPr txBox="1"/>
          <p:nvPr/>
        </p:nvSpPr>
        <p:spPr>
          <a:xfrm>
            <a:off x="5652914" y="2290605"/>
            <a:ext cx="31681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kern="100" dirty="0">
                <a:effectLst/>
                <a:latin typeface="+mj-lt"/>
                <a:cs typeface="Times New Roman" panose="02020603050405020304" pitchFamily="18" charset="0"/>
              </a:rPr>
              <a:t>Hồ Tả Vọng tại kinh thành Thăng Long (sau đổi tên thành </a:t>
            </a:r>
            <a:r>
              <a:rPr lang="en-US" sz="2800" kern="10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effectLst/>
                <a:latin typeface="+mj-lt"/>
                <a:cs typeface="Times New Roman" panose="02020603050405020304" pitchFamily="18" charset="0"/>
              </a:rPr>
              <a:t>Hồ Gươm).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F88DC8-DDFC-49E8-A517-415C48E6B3C0}"/>
              </a:ext>
            </a:extLst>
          </p:cNvPr>
          <p:cNvSpPr txBox="1"/>
          <p:nvPr/>
        </p:nvSpPr>
        <p:spPr>
          <a:xfrm>
            <a:off x="135730" y="4382030"/>
            <a:ext cx="9009857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FD5F01"/>
                </a:solidFill>
                <a:latin typeface="SVN-Ciao Bella" pitchFamily="50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cảnh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Long Quân cho Lê Lợi mượn gươm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76752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11" y="287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46" y="916360"/>
            <a:ext cx="892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560DE5-72C3-499C-9873-FB2A41B1474F}"/>
              </a:ext>
            </a:extLst>
          </p:cNvPr>
          <p:cNvGrpSpPr/>
          <p:nvPr/>
        </p:nvGrpSpPr>
        <p:grpSpPr>
          <a:xfrm>
            <a:off x="308" y="25669"/>
            <a:ext cx="8656701" cy="5524871"/>
            <a:chOff x="5853591" y="-33482"/>
            <a:chExt cx="3750251" cy="40926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1765BE-1D00-484F-A0E2-93B42694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219">
              <a:off x="5853591" y="-33482"/>
              <a:ext cx="3750251" cy="409260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21574-B958-4CFB-ABE7-1517A1AAA375}"/>
                </a:ext>
              </a:extLst>
            </p:cNvPr>
            <p:cNvSpPr txBox="1"/>
            <p:nvPr/>
          </p:nvSpPr>
          <p:spPr>
            <a:xfrm>
              <a:off x="6390730" y="1043892"/>
              <a:ext cx="2745183" cy="12995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Vì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sao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Đức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Long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Quân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cho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nghĩa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quân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Lam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Sơn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mượn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gươm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thần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?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này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ý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nghĩa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9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D1A05B9-A1A1-4FB3-A2E2-149D0442F106}"/>
              </a:ext>
            </a:extLst>
          </p:cNvPr>
          <p:cNvSpPr txBox="1"/>
          <p:nvPr/>
        </p:nvSpPr>
        <p:spPr>
          <a:xfrm>
            <a:off x="7009" y="112654"/>
            <a:ext cx="8793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Giặc </a:t>
            </a: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Minh đô hộ nước ta, làm nhiều điều bạo ngược, nhân dân ta căm giận chúng đến tận xương tủy.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Nghĩa quân Lam Sơn buổi đầu thế lực còn yếu, nhiều lần bị thua.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Đức Long Quân quyết định cho nghĩa quân Lam S</a:t>
            </a:r>
            <a:r>
              <a:rPr lang="en-US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ơ</a:t>
            </a: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n mượn gươm thần để giết giặc.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18C48-473A-41F7-A6F9-2EEDD9A4FF2C}"/>
              </a:ext>
            </a:extLst>
          </p:cNvPr>
          <p:cNvSpPr txBox="1"/>
          <p:nvPr/>
        </p:nvSpPr>
        <p:spPr>
          <a:xfrm>
            <a:off x="140285" y="3868688"/>
            <a:ext cx="8446936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SVN-Anastasia" panose="020B0606040200020203" pitchFamily="34" charset="0"/>
              </a:rPr>
              <a:t>Cuộc khởi nghĩa Lam Sơn là cuộc chiến chính nghĩa, được tổ tiên, thần thiêng ủng hộ và giúp đỡ.</a:t>
            </a:r>
          </a:p>
        </p:txBody>
      </p:sp>
      <p:sp>
        <p:nvSpPr>
          <p:cNvPr id="24" name="Graphic 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042E2873-94E5-416A-B8D8-15A964CECE13}"/>
              </a:ext>
            </a:extLst>
          </p:cNvPr>
          <p:cNvSpPr/>
          <p:nvPr/>
        </p:nvSpPr>
        <p:spPr>
          <a:xfrm rot="1088182" flipH="1">
            <a:off x="8215871" y="2702923"/>
            <a:ext cx="742701" cy="855395"/>
          </a:xfrm>
          <a:custGeom>
            <a:avLst/>
            <a:gdLst>
              <a:gd name="connsiteX0" fmla="*/ 308664 w 638175"/>
              <a:gd name="connsiteY0" fmla="*/ 514350 h 809625"/>
              <a:gd name="connsiteX1" fmla="*/ 206746 w 638175"/>
              <a:gd name="connsiteY1" fmla="*/ 560070 h 809625"/>
              <a:gd name="connsiteX2" fmla="*/ 191506 w 638175"/>
              <a:gd name="connsiteY2" fmla="*/ 571500 h 809625"/>
              <a:gd name="connsiteX3" fmla="*/ 189601 w 638175"/>
              <a:gd name="connsiteY3" fmla="*/ 561975 h 809625"/>
              <a:gd name="connsiteX4" fmla="*/ 162931 w 638175"/>
              <a:gd name="connsiteY4" fmla="*/ 535305 h 809625"/>
              <a:gd name="connsiteX5" fmla="*/ 642991 w 638175"/>
              <a:gd name="connsiteY5" fmla="*/ 0 h 809625"/>
              <a:gd name="connsiteX6" fmla="*/ 295329 w 638175"/>
              <a:gd name="connsiteY6" fmla="*/ 139065 h 809625"/>
              <a:gd name="connsiteX7" fmla="*/ 169599 w 638175"/>
              <a:gd name="connsiteY7" fmla="*/ 259080 h 809625"/>
              <a:gd name="connsiteX8" fmla="*/ 82921 w 638175"/>
              <a:gd name="connsiteY8" fmla="*/ 646748 h 809625"/>
              <a:gd name="connsiteX9" fmla="*/ 6721 w 638175"/>
              <a:gd name="connsiteY9" fmla="*/ 698183 h 809625"/>
              <a:gd name="connsiteX10" fmla="*/ 2911 w 638175"/>
              <a:gd name="connsiteY10" fmla="*/ 721043 h 809625"/>
              <a:gd name="connsiteX11" fmla="*/ 2911 w 638175"/>
              <a:gd name="connsiteY11" fmla="*/ 722948 h 809625"/>
              <a:gd name="connsiteX12" fmla="*/ 13389 w 638175"/>
              <a:gd name="connsiteY12" fmla="*/ 740093 h 809625"/>
              <a:gd name="connsiteX13" fmla="*/ 18151 w 638175"/>
              <a:gd name="connsiteY13" fmla="*/ 741045 h 809625"/>
              <a:gd name="connsiteX14" fmla="*/ 276279 w 638175"/>
              <a:gd name="connsiteY14" fmla="*/ 814388 h 809625"/>
              <a:gd name="connsiteX15" fmla="*/ 296281 w 638175"/>
              <a:gd name="connsiteY15" fmla="*/ 799148 h 809625"/>
              <a:gd name="connsiteX16" fmla="*/ 307711 w 638175"/>
              <a:gd name="connsiteY16" fmla="*/ 517208 h 809625"/>
              <a:gd name="connsiteX17" fmla="*/ 308664 w 638175"/>
              <a:gd name="connsiteY17" fmla="*/ 514350 h 809625"/>
              <a:gd name="connsiteX18" fmla="*/ 108639 w 638175"/>
              <a:gd name="connsiteY18" fmla="*/ 429578 h 809625"/>
              <a:gd name="connsiteX19" fmla="*/ 106734 w 638175"/>
              <a:gd name="connsiteY19" fmla="*/ 442913 h 809625"/>
              <a:gd name="connsiteX20" fmla="*/ 88636 w 638175"/>
              <a:gd name="connsiteY20" fmla="*/ 510540 h 809625"/>
              <a:gd name="connsiteX21" fmla="*/ 108639 w 638175"/>
              <a:gd name="connsiteY21" fmla="*/ 429578 h 809625"/>
              <a:gd name="connsiteX22" fmla="*/ 100066 w 638175"/>
              <a:gd name="connsiteY22" fmla="*/ 695325 h 809625"/>
              <a:gd name="connsiteX23" fmla="*/ 81969 w 638175"/>
              <a:gd name="connsiteY23" fmla="*/ 706755 h 809625"/>
              <a:gd name="connsiteX24" fmla="*/ 74349 w 638175"/>
              <a:gd name="connsiteY24" fmla="*/ 703898 h 809625"/>
              <a:gd name="connsiteX25" fmla="*/ 72444 w 638175"/>
              <a:gd name="connsiteY25" fmla="*/ 703898 h 809625"/>
              <a:gd name="connsiteX26" fmla="*/ 103876 w 638175"/>
              <a:gd name="connsiteY26" fmla="*/ 680085 h 809625"/>
              <a:gd name="connsiteX27" fmla="*/ 106734 w 638175"/>
              <a:gd name="connsiteY27" fmla="*/ 683895 h 809625"/>
              <a:gd name="connsiteX28" fmla="*/ 115306 w 638175"/>
              <a:gd name="connsiteY28" fmla="*/ 688658 h 809625"/>
              <a:gd name="connsiteX29" fmla="*/ 119116 w 638175"/>
              <a:gd name="connsiteY29" fmla="*/ 701040 h 809625"/>
              <a:gd name="connsiteX30" fmla="*/ 100066 w 638175"/>
              <a:gd name="connsiteY30" fmla="*/ 695325 h 809625"/>
              <a:gd name="connsiteX31" fmla="*/ 138166 w 638175"/>
              <a:gd name="connsiteY31" fmla="*/ 672465 h 809625"/>
              <a:gd name="connsiteX32" fmla="*/ 130546 w 638175"/>
              <a:gd name="connsiteY32" fmla="*/ 668655 h 809625"/>
              <a:gd name="connsiteX33" fmla="*/ 128641 w 638175"/>
              <a:gd name="connsiteY33" fmla="*/ 661988 h 809625"/>
              <a:gd name="connsiteX34" fmla="*/ 131499 w 638175"/>
              <a:gd name="connsiteY34" fmla="*/ 660083 h 809625"/>
              <a:gd name="connsiteX35" fmla="*/ 133404 w 638175"/>
              <a:gd name="connsiteY35" fmla="*/ 658178 h 809625"/>
              <a:gd name="connsiteX36" fmla="*/ 134356 w 638175"/>
              <a:gd name="connsiteY36" fmla="*/ 658178 h 809625"/>
              <a:gd name="connsiteX37" fmla="*/ 136261 w 638175"/>
              <a:gd name="connsiteY37" fmla="*/ 659130 h 809625"/>
              <a:gd name="connsiteX38" fmla="*/ 139119 w 638175"/>
              <a:gd name="connsiteY38" fmla="*/ 669608 h 809625"/>
              <a:gd name="connsiteX39" fmla="*/ 152454 w 638175"/>
              <a:gd name="connsiteY39" fmla="*/ 665798 h 809625"/>
              <a:gd name="connsiteX40" fmla="*/ 150549 w 638175"/>
              <a:gd name="connsiteY40" fmla="*/ 656273 h 809625"/>
              <a:gd name="connsiteX41" fmla="*/ 154359 w 638175"/>
              <a:gd name="connsiteY41" fmla="*/ 646748 h 809625"/>
              <a:gd name="connsiteX42" fmla="*/ 159121 w 638175"/>
              <a:gd name="connsiteY42" fmla="*/ 648653 h 809625"/>
              <a:gd name="connsiteX43" fmla="*/ 162931 w 638175"/>
              <a:gd name="connsiteY43" fmla="*/ 693420 h 809625"/>
              <a:gd name="connsiteX44" fmla="*/ 138166 w 638175"/>
              <a:gd name="connsiteY44" fmla="*/ 672465 h 809625"/>
              <a:gd name="connsiteX45" fmla="*/ 199126 w 638175"/>
              <a:gd name="connsiteY45" fmla="*/ 734378 h 809625"/>
              <a:gd name="connsiteX46" fmla="*/ 199126 w 638175"/>
              <a:gd name="connsiteY46" fmla="*/ 727710 h 809625"/>
              <a:gd name="connsiteX47" fmla="*/ 192459 w 638175"/>
              <a:gd name="connsiteY47" fmla="*/ 698183 h 809625"/>
              <a:gd name="connsiteX48" fmla="*/ 205794 w 638175"/>
              <a:gd name="connsiteY48" fmla="*/ 735330 h 809625"/>
              <a:gd name="connsiteX49" fmla="*/ 199126 w 638175"/>
              <a:gd name="connsiteY49" fmla="*/ 734378 h 809625"/>
              <a:gd name="connsiteX50" fmla="*/ 223891 w 638175"/>
              <a:gd name="connsiteY50" fmla="*/ 606743 h 809625"/>
              <a:gd name="connsiteX51" fmla="*/ 222939 w 638175"/>
              <a:gd name="connsiteY51" fmla="*/ 639128 h 809625"/>
              <a:gd name="connsiteX52" fmla="*/ 209604 w 638175"/>
              <a:gd name="connsiteY52" fmla="*/ 619125 h 809625"/>
              <a:gd name="connsiteX53" fmla="*/ 223891 w 638175"/>
              <a:gd name="connsiteY53" fmla="*/ 606743 h 809625"/>
              <a:gd name="connsiteX54" fmla="*/ 233416 w 638175"/>
              <a:gd name="connsiteY54" fmla="*/ 738188 h 809625"/>
              <a:gd name="connsiteX55" fmla="*/ 233416 w 638175"/>
              <a:gd name="connsiteY55" fmla="*/ 732473 h 809625"/>
              <a:gd name="connsiteX56" fmla="*/ 221986 w 638175"/>
              <a:gd name="connsiteY56" fmla="*/ 687705 h 809625"/>
              <a:gd name="connsiteX57" fmla="*/ 235321 w 638175"/>
              <a:gd name="connsiteY57" fmla="*/ 707708 h 809625"/>
              <a:gd name="connsiteX58" fmla="*/ 253419 w 638175"/>
              <a:gd name="connsiteY58" fmla="*/ 713423 h 809625"/>
              <a:gd name="connsiteX59" fmla="*/ 255324 w 638175"/>
              <a:gd name="connsiteY59" fmla="*/ 738188 h 809625"/>
              <a:gd name="connsiteX60" fmla="*/ 233416 w 638175"/>
              <a:gd name="connsiteY60" fmla="*/ 738188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8175" h="809625">
                <a:moveTo>
                  <a:pt x="308664" y="514350"/>
                </a:moveTo>
                <a:cubicBezTo>
                  <a:pt x="277231" y="534353"/>
                  <a:pt x="243894" y="551498"/>
                  <a:pt x="206746" y="560070"/>
                </a:cubicBezTo>
                <a:cubicBezTo>
                  <a:pt x="201984" y="563880"/>
                  <a:pt x="196269" y="567690"/>
                  <a:pt x="191506" y="571500"/>
                </a:cubicBezTo>
                <a:cubicBezTo>
                  <a:pt x="190554" y="568643"/>
                  <a:pt x="190554" y="565785"/>
                  <a:pt x="189601" y="561975"/>
                </a:cubicBezTo>
                <a:cubicBezTo>
                  <a:pt x="175314" y="561023"/>
                  <a:pt x="163884" y="551498"/>
                  <a:pt x="162931" y="535305"/>
                </a:cubicBezTo>
                <a:cubicBezTo>
                  <a:pt x="143881" y="257175"/>
                  <a:pt x="395341" y="66675"/>
                  <a:pt x="642991" y="0"/>
                </a:cubicBezTo>
                <a:cubicBezTo>
                  <a:pt x="510594" y="2858"/>
                  <a:pt x="388674" y="55245"/>
                  <a:pt x="295329" y="139065"/>
                </a:cubicBezTo>
                <a:cubicBezTo>
                  <a:pt x="247704" y="172403"/>
                  <a:pt x="204841" y="213360"/>
                  <a:pt x="169599" y="259080"/>
                </a:cubicBezTo>
                <a:cubicBezTo>
                  <a:pt x="92446" y="359093"/>
                  <a:pt x="21961" y="524828"/>
                  <a:pt x="82921" y="646748"/>
                </a:cubicBezTo>
                <a:cubicBezTo>
                  <a:pt x="57204" y="663893"/>
                  <a:pt x="32439" y="681038"/>
                  <a:pt x="6721" y="698183"/>
                </a:cubicBezTo>
                <a:cubicBezTo>
                  <a:pt x="-899" y="704850"/>
                  <a:pt x="-1851" y="714375"/>
                  <a:pt x="2911" y="721043"/>
                </a:cubicBezTo>
                <a:cubicBezTo>
                  <a:pt x="2911" y="721995"/>
                  <a:pt x="2911" y="721995"/>
                  <a:pt x="2911" y="722948"/>
                </a:cubicBezTo>
                <a:cubicBezTo>
                  <a:pt x="1959" y="730568"/>
                  <a:pt x="4816" y="738188"/>
                  <a:pt x="13389" y="740093"/>
                </a:cubicBezTo>
                <a:cubicBezTo>
                  <a:pt x="15294" y="740093"/>
                  <a:pt x="17199" y="741045"/>
                  <a:pt x="18151" y="741045"/>
                </a:cubicBezTo>
                <a:cubicBezTo>
                  <a:pt x="101971" y="772478"/>
                  <a:pt x="187696" y="797243"/>
                  <a:pt x="276279" y="814388"/>
                </a:cubicBezTo>
                <a:cubicBezTo>
                  <a:pt x="285804" y="816293"/>
                  <a:pt x="297234" y="809625"/>
                  <a:pt x="296281" y="799148"/>
                </a:cubicBezTo>
                <a:cubicBezTo>
                  <a:pt x="288661" y="704850"/>
                  <a:pt x="291519" y="611505"/>
                  <a:pt x="307711" y="517208"/>
                </a:cubicBezTo>
                <a:cubicBezTo>
                  <a:pt x="308664" y="516255"/>
                  <a:pt x="308664" y="515303"/>
                  <a:pt x="308664" y="514350"/>
                </a:cubicBezTo>
                <a:close/>
                <a:moveTo>
                  <a:pt x="108639" y="429578"/>
                </a:moveTo>
                <a:cubicBezTo>
                  <a:pt x="107686" y="434340"/>
                  <a:pt x="107686" y="438150"/>
                  <a:pt x="106734" y="442913"/>
                </a:cubicBezTo>
                <a:cubicBezTo>
                  <a:pt x="99114" y="464820"/>
                  <a:pt x="93399" y="487680"/>
                  <a:pt x="88636" y="510540"/>
                </a:cubicBezTo>
                <a:cubicBezTo>
                  <a:pt x="92446" y="482918"/>
                  <a:pt x="99114" y="456248"/>
                  <a:pt x="108639" y="429578"/>
                </a:cubicBezTo>
                <a:close/>
                <a:moveTo>
                  <a:pt x="100066" y="695325"/>
                </a:moveTo>
                <a:cubicBezTo>
                  <a:pt x="90541" y="693420"/>
                  <a:pt x="83874" y="699135"/>
                  <a:pt x="81969" y="706755"/>
                </a:cubicBezTo>
                <a:cubicBezTo>
                  <a:pt x="79111" y="705803"/>
                  <a:pt x="76254" y="704850"/>
                  <a:pt x="74349" y="703898"/>
                </a:cubicBezTo>
                <a:cubicBezTo>
                  <a:pt x="73396" y="703898"/>
                  <a:pt x="73396" y="703898"/>
                  <a:pt x="72444" y="703898"/>
                </a:cubicBezTo>
                <a:cubicBezTo>
                  <a:pt x="82921" y="696278"/>
                  <a:pt x="93399" y="688658"/>
                  <a:pt x="103876" y="680085"/>
                </a:cubicBezTo>
                <a:cubicBezTo>
                  <a:pt x="104829" y="681038"/>
                  <a:pt x="105781" y="681990"/>
                  <a:pt x="106734" y="683895"/>
                </a:cubicBezTo>
                <a:cubicBezTo>
                  <a:pt x="108639" y="686753"/>
                  <a:pt x="111496" y="687705"/>
                  <a:pt x="115306" y="688658"/>
                </a:cubicBezTo>
                <a:cubicBezTo>
                  <a:pt x="116259" y="692468"/>
                  <a:pt x="117211" y="697230"/>
                  <a:pt x="119116" y="701040"/>
                </a:cubicBezTo>
                <a:cubicBezTo>
                  <a:pt x="112449" y="698183"/>
                  <a:pt x="105781" y="696278"/>
                  <a:pt x="100066" y="695325"/>
                </a:cubicBezTo>
                <a:close/>
                <a:moveTo>
                  <a:pt x="138166" y="672465"/>
                </a:moveTo>
                <a:cubicBezTo>
                  <a:pt x="135309" y="670560"/>
                  <a:pt x="133404" y="669608"/>
                  <a:pt x="130546" y="668655"/>
                </a:cubicBezTo>
                <a:cubicBezTo>
                  <a:pt x="129594" y="666750"/>
                  <a:pt x="128641" y="664845"/>
                  <a:pt x="128641" y="661988"/>
                </a:cubicBezTo>
                <a:cubicBezTo>
                  <a:pt x="129594" y="661035"/>
                  <a:pt x="130546" y="661035"/>
                  <a:pt x="131499" y="660083"/>
                </a:cubicBezTo>
                <a:cubicBezTo>
                  <a:pt x="132451" y="659130"/>
                  <a:pt x="132451" y="659130"/>
                  <a:pt x="133404" y="658178"/>
                </a:cubicBezTo>
                <a:cubicBezTo>
                  <a:pt x="133404" y="658178"/>
                  <a:pt x="134356" y="658178"/>
                  <a:pt x="134356" y="658178"/>
                </a:cubicBezTo>
                <a:cubicBezTo>
                  <a:pt x="135309" y="658178"/>
                  <a:pt x="136261" y="659130"/>
                  <a:pt x="136261" y="659130"/>
                </a:cubicBezTo>
                <a:cubicBezTo>
                  <a:pt x="137214" y="662940"/>
                  <a:pt x="138166" y="666750"/>
                  <a:pt x="139119" y="669608"/>
                </a:cubicBezTo>
                <a:cubicBezTo>
                  <a:pt x="141976" y="678180"/>
                  <a:pt x="154359" y="674370"/>
                  <a:pt x="152454" y="665798"/>
                </a:cubicBezTo>
                <a:cubicBezTo>
                  <a:pt x="151501" y="662940"/>
                  <a:pt x="151501" y="659130"/>
                  <a:pt x="150549" y="656273"/>
                </a:cubicBezTo>
                <a:cubicBezTo>
                  <a:pt x="152454" y="654368"/>
                  <a:pt x="154359" y="650558"/>
                  <a:pt x="154359" y="646748"/>
                </a:cubicBezTo>
                <a:cubicBezTo>
                  <a:pt x="156264" y="647700"/>
                  <a:pt x="157216" y="647700"/>
                  <a:pt x="159121" y="648653"/>
                </a:cubicBezTo>
                <a:cubicBezTo>
                  <a:pt x="159121" y="663893"/>
                  <a:pt x="160074" y="679133"/>
                  <a:pt x="162931" y="693420"/>
                </a:cubicBezTo>
                <a:cubicBezTo>
                  <a:pt x="154359" y="685800"/>
                  <a:pt x="146739" y="679133"/>
                  <a:pt x="138166" y="672465"/>
                </a:cubicBezTo>
                <a:close/>
                <a:moveTo>
                  <a:pt x="199126" y="734378"/>
                </a:moveTo>
                <a:cubicBezTo>
                  <a:pt x="199126" y="732473"/>
                  <a:pt x="200079" y="729615"/>
                  <a:pt x="199126" y="727710"/>
                </a:cubicBezTo>
                <a:cubicBezTo>
                  <a:pt x="196269" y="718185"/>
                  <a:pt x="194364" y="707708"/>
                  <a:pt x="192459" y="698183"/>
                </a:cubicBezTo>
                <a:cubicBezTo>
                  <a:pt x="197221" y="709613"/>
                  <a:pt x="201984" y="721995"/>
                  <a:pt x="205794" y="735330"/>
                </a:cubicBezTo>
                <a:cubicBezTo>
                  <a:pt x="202936" y="735330"/>
                  <a:pt x="201031" y="735330"/>
                  <a:pt x="199126" y="734378"/>
                </a:cubicBezTo>
                <a:close/>
                <a:moveTo>
                  <a:pt x="223891" y="606743"/>
                </a:moveTo>
                <a:cubicBezTo>
                  <a:pt x="222939" y="617220"/>
                  <a:pt x="222939" y="627698"/>
                  <a:pt x="222939" y="639128"/>
                </a:cubicBezTo>
                <a:cubicBezTo>
                  <a:pt x="219129" y="632460"/>
                  <a:pt x="214366" y="625793"/>
                  <a:pt x="209604" y="619125"/>
                </a:cubicBezTo>
                <a:cubicBezTo>
                  <a:pt x="214366" y="615315"/>
                  <a:pt x="219129" y="610553"/>
                  <a:pt x="223891" y="606743"/>
                </a:cubicBezTo>
                <a:close/>
                <a:moveTo>
                  <a:pt x="233416" y="738188"/>
                </a:moveTo>
                <a:cubicBezTo>
                  <a:pt x="233416" y="736283"/>
                  <a:pt x="233416" y="734378"/>
                  <a:pt x="233416" y="732473"/>
                </a:cubicBezTo>
                <a:cubicBezTo>
                  <a:pt x="229606" y="717233"/>
                  <a:pt x="225796" y="702945"/>
                  <a:pt x="221986" y="687705"/>
                </a:cubicBezTo>
                <a:cubicBezTo>
                  <a:pt x="226749" y="694373"/>
                  <a:pt x="230559" y="701040"/>
                  <a:pt x="235321" y="707708"/>
                </a:cubicBezTo>
                <a:cubicBezTo>
                  <a:pt x="240084" y="714375"/>
                  <a:pt x="246751" y="715328"/>
                  <a:pt x="253419" y="713423"/>
                </a:cubicBezTo>
                <a:cubicBezTo>
                  <a:pt x="254371" y="721995"/>
                  <a:pt x="254371" y="729615"/>
                  <a:pt x="255324" y="738188"/>
                </a:cubicBezTo>
                <a:cubicBezTo>
                  <a:pt x="247704" y="739140"/>
                  <a:pt x="240084" y="739140"/>
                  <a:pt x="233416" y="738188"/>
                </a:cubicBezTo>
                <a:close/>
              </a:path>
            </a:pathLst>
          </a:custGeom>
          <a:solidFill>
            <a:srgbClr val="39B3A2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599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90" y="124272"/>
            <a:ext cx="5544616" cy="278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298" y="3652664"/>
            <a:ext cx="892899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277A32C-171C-42FF-A41C-7BDE919545CF}"/>
              </a:ext>
            </a:extLst>
          </p:cNvPr>
          <p:cNvSpPr txBox="1"/>
          <p:nvPr/>
        </p:nvSpPr>
        <p:spPr>
          <a:xfrm>
            <a:off x="239894" y="217637"/>
            <a:ext cx="362727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D5F01"/>
                </a:solidFill>
                <a:latin typeface="SVN-Ciao Bella" pitchFamily="50" charset="0"/>
              </a:rPr>
              <a:t>Tại sao Long Quân để cho Lê Thận tình cờ tìm thấy lưỡi gươm ở một nơi, Lê Lợi tìm thấy chuôi gươm ở một nơi khác ? Thông qua cách mượn gươm như vậy, tác giả dân gian muốn thể hiện điều gì</a:t>
            </a:r>
            <a:r>
              <a:rPr lang="vi-VN" sz="2000" b="1" dirty="0">
                <a:solidFill>
                  <a:srgbClr val="FD5F01"/>
                </a:solidFill>
                <a:latin typeface="SVN-Ciao Bella" pitchFamily="50" charset="0"/>
              </a:rPr>
              <a:t>?</a:t>
            </a:r>
            <a:endParaRPr lang="en-US" sz="2000" b="1" dirty="0">
              <a:solidFill>
                <a:srgbClr val="FD5F01"/>
              </a:solidFill>
              <a:latin typeface="SVN-Ciao Bella" pitchFamily="50" charset="0"/>
            </a:endParaRPr>
          </a:p>
        </p:txBody>
      </p:sp>
      <p:pic>
        <p:nvPicPr>
          <p:cNvPr id="20" name="SuTichHoGuom">
            <a:hlinkClick r:id="" action="ppaction://media"/>
            <a:extLst>
              <a:ext uri="{FF2B5EF4-FFF2-40B4-BE49-F238E27FC236}">
                <a16:creationId xmlns:a16="http://schemas.microsoft.com/office/drawing/2014/main" id="{52F8C402-4310-4C59-8FE3-3EABCBDD9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422" y="131054"/>
            <a:ext cx="4700791" cy="48975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753E5C9-A876-46F8-80EA-D7A620DC0018}"/>
              </a:ext>
            </a:extLst>
          </p:cNvPr>
          <p:cNvGrpSpPr/>
          <p:nvPr/>
        </p:nvGrpSpPr>
        <p:grpSpPr>
          <a:xfrm>
            <a:off x="203659" y="412304"/>
            <a:ext cx="5183479" cy="5112568"/>
            <a:chOff x="1148719" y="1"/>
            <a:chExt cx="3044822" cy="206848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1C69FE-FDC9-4305-8F5F-A818617C7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719" y="1"/>
              <a:ext cx="3044822" cy="206848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1E3975-C62E-49CA-8FD4-8A195C778A06}"/>
                </a:ext>
              </a:extLst>
            </p:cNvPr>
            <p:cNvSpPr txBox="1"/>
            <p:nvPr/>
          </p:nvSpPr>
          <p:spPr>
            <a:xfrm>
              <a:off x="1417920" y="274071"/>
              <a:ext cx="2580186" cy="1425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vi-V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mượn gươm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342900" indent="-342900">
                <a:buFontTx/>
                <a:buChar char="-"/>
              </a:pP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ề cao tính chính nghĩa của khởi nghĩa Lam Sơn</a:t>
              </a: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FontTx/>
                <a:buChar char="-"/>
              </a:pP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hể hiện sức mạnh đoàn kết, tập hợp toàn dân đánh giặc</a:t>
              </a: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i="1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DAABFC1-5BEF-42D6-BF37-543F697A5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79" y="2851650"/>
            <a:ext cx="3627274" cy="217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F70CE3-16D6-413A-A8E5-CF18A737F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38" y="131054"/>
            <a:ext cx="3627274" cy="241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Graphic 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D698189-FB7B-475A-B5CF-939E67898BAF}"/>
              </a:ext>
            </a:extLst>
          </p:cNvPr>
          <p:cNvSpPr/>
          <p:nvPr/>
        </p:nvSpPr>
        <p:spPr>
          <a:xfrm rot="3111700">
            <a:off x="3709937" y="-377078"/>
            <a:ext cx="1177551" cy="1621430"/>
          </a:xfrm>
          <a:custGeom>
            <a:avLst/>
            <a:gdLst>
              <a:gd name="connsiteX0" fmla="*/ 308664 w 638175"/>
              <a:gd name="connsiteY0" fmla="*/ 514350 h 809625"/>
              <a:gd name="connsiteX1" fmla="*/ 206746 w 638175"/>
              <a:gd name="connsiteY1" fmla="*/ 560070 h 809625"/>
              <a:gd name="connsiteX2" fmla="*/ 191506 w 638175"/>
              <a:gd name="connsiteY2" fmla="*/ 571500 h 809625"/>
              <a:gd name="connsiteX3" fmla="*/ 189601 w 638175"/>
              <a:gd name="connsiteY3" fmla="*/ 561975 h 809625"/>
              <a:gd name="connsiteX4" fmla="*/ 162931 w 638175"/>
              <a:gd name="connsiteY4" fmla="*/ 535305 h 809625"/>
              <a:gd name="connsiteX5" fmla="*/ 642991 w 638175"/>
              <a:gd name="connsiteY5" fmla="*/ 0 h 809625"/>
              <a:gd name="connsiteX6" fmla="*/ 295329 w 638175"/>
              <a:gd name="connsiteY6" fmla="*/ 139065 h 809625"/>
              <a:gd name="connsiteX7" fmla="*/ 169599 w 638175"/>
              <a:gd name="connsiteY7" fmla="*/ 259080 h 809625"/>
              <a:gd name="connsiteX8" fmla="*/ 82921 w 638175"/>
              <a:gd name="connsiteY8" fmla="*/ 646748 h 809625"/>
              <a:gd name="connsiteX9" fmla="*/ 6721 w 638175"/>
              <a:gd name="connsiteY9" fmla="*/ 698183 h 809625"/>
              <a:gd name="connsiteX10" fmla="*/ 2911 w 638175"/>
              <a:gd name="connsiteY10" fmla="*/ 721043 h 809625"/>
              <a:gd name="connsiteX11" fmla="*/ 2911 w 638175"/>
              <a:gd name="connsiteY11" fmla="*/ 722948 h 809625"/>
              <a:gd name="connsiteX12" fmla="*/ 13389 w 638175"/>
              <a:gd name="connsiteY12" fmla="*/ 740093 h 809625"/>
              <a:gd name="connsiteX13" fmla="*/ 18151 w 638175"/>
              <a:gd name="connsiteY13" fmla="*/ 741045 h 809625"/>
              <a:gd name="connsiteX14" fmla="*/ 276279 w 638175"/>
              <a:gd name="connsiteY14" fmla="*/ 814388 h 809625"/>
              <a:gd name="connsiteX15" fmla="*/ 296281 w 638175"/>
              <a:gd name="connsiteY15" fmla="*/ 799148 h 809625"/>
              <a:gd name="connsiteX16" fmla="*/ 307711 w 638175"/>
              <a:gd name="connsiteY16" fmla="*/ 517208 h 809625"/>
              <a:gd name="connsiteX17" fmla="*/ 308664 w 638175"/>
              <a:gd name="connsiteY17" fmla="*/ 514350 h 809625"/>
              <a:gd name="connsiteX18" fmla="*/ 108639 w 638175"/>
              <a:gd name="connsiteY18" fmla="*/ 429578 h 809625"/>
              <a:gd name="connsiteX19" fmla="*/ 106734 w 638175"/>
              <a:gd name="connsiteY19" fmla="*/ 442913 h 809625"/>
              <a:gd name="connsiteX20" fmla="*/ 88636 w 638175"/>
              <a:gd name="connsiteY20" fmla="*/ 510540 h 809625"/>
              <a:gd name="connsiteX21" fmla="*/ 108639 w 638175"/>
              <a:gd name="connsiteY21" fmla="*/ 429578 h 809625"/>
              <a:gd name="connsiteX22" fmla="*/ 100066 w 638175"/>
              <a:gd name="connsiteY22" fmla="*/ 695325 h 809625"/>
              <a:gd name="connsiteX23" fmla="*/ 81969 w 638175"/>
              <a:gd name="connsiteY23" fmla="*/ 706755 h 809625"/>
              <a:gd name="connsiteX24" fmla="*/ 74349 w 638175"/>
              <a:gd name="connsiteY24" fmla="*/ 703898 h 809625"/>
              <a:gd name="connsiteX25" fmla="*/ 72444 w 638175"/>
              <a:gd name="connsiteY25" fmla="*/ 703898 h 809625"/>
              <a:gd name="connsiteX26" fmla="*/ 103876 w 638175"/>
              <a:gd name="connsiteY26" fmla="*/ 680085 h 809625"/>
              <a:gd name="connsiteX27" fmla="*/ 106734 w 638175"/>
              <a:gd name="connsiteY27" fmla="*/ 683895 h 809625"/>
              <a:gd name="connsiteX28" fmla="*/ 115306 w 638175"/>
              <a:gd name="connsiteY28" fmla="*/ 688658 h 809625"/>
              <a:gd name="connsiteX29" fmla="*/ 119116 w 638175"/>
              <a:gd name="connsiteY29" fmla="*/ 701040 h 809625"/>
              <a:gd name="connsiteX30" fmla="*/ 100066 w 638175"/>
              <a:gd name="connsiteY30" fmla="*/ 695325 h 809625"/>
              <a:gd name="connsiteX31" fmla="*/ 138166 w 638175"/>
              <a:gd name="connsiteY31" fmla="*/ 672465 h 809625"/>
              <a:gd name="connsiteX32" fmla="*/ 130546 w 638175"/>
              <a:gd name="connsiteY32" fmla="*/ 668655 h 809625"/>
              <a:gd name="connsiteX33" fmla="*/ 128641 w 638175"/>
              <a:gd name="connsiteY33" fmla="*/ 661988 h 809625"/>
              <a:gd name="connsiteX34" fmla="*/ 131499 w 638175"/>
              <a:gd name="connsiteY34" fmla="*/ 660083 h 809625"/>
              <a:gd name="connsiteX35" fmla="*/ 133404 w 638175"/>
              <a:gd name="connsiteY35" fmla="*/ 658178 h 809625"/>
              <a:gd name="connsiteX36" fmla="*/ 134356 w 638175"/>
              <a:gd name="connsiteY36" fmla="*/ 658178 h 809625"/>
              <a:gd name="connsiteX37" fmla="*/ 136261 w 638175"/>
              <a:gd name="connsiteY37" fmla="*/ 659130 h 809625"/>
              <a:gd name="connsiteX38" fmla="*/ 139119 w 638175"/>
              <a:gd name="connsiteY38" fmla="*/ 669608 h 809625"/>
              <a:gd name="connsiteX39" fmla="*/ 152454 w 638175"/>
              <a:gd name="connsiteY39" fmla="*/ 665798 h 809625"/>
              <a:gd name="connsiteX40" fmla="*/ 150549 w 638175"/>
              <a:gd name="connsiteY40" fmla="*/ 656273 h 809625"/>
              <a:gd name="connsiteX41" fmla="*/ 154359 w 638175"/>
              <a:gd name="connsiteY41" fmla="*/ 646748 h 809625"/>
              <a:gd name="connsiteX42" fmla="*/ 159121 w 638175"/>
              <a:gd name="connsiteY42" fmla="*/ 648653 h 809625"/>
              <a:gd name="connsiteX43" fmla="*/ 162931 w 638175"/>
              <a:gd name="connsiteY43" fmla="*/ 693420 h 809625"/>
              <a:gd name="connsiteX44" fmla="*/ 138166 w 638175"/>
              <a:gd name="connsiteY44" fmla="*/ 672465 h 809625"/>
              <a:gd name="connsiteX45" fmla="*/ 199126 w 638175"/>
              <a:gd name="connsiteY45" fmla="*/ 734378 h 809625"/>
              <a:gd name="connsiteX46" fmla="*/ 199126 w 638175"/>
              <a:gd name="connsiteY46" fmla="*/ 727710 h 809625"/>
              <a:gd name="connsiteX47" fmla="*/ 192459 w 638175"/>
              <a:gd name="connsiteY47" fmla="*/ 698183 h 809625"/>
              <a:gd name="connsiteX48" fmla="*/ 205794 w 638175"/>
              <a:gd name="connsiteY48" fmla="*/ 735330 h 809625"/>
              <a:gd name="connsiteX49" fmla="*/ 199126 w 638175"/>
              <a:gd name="connsiteY49" fmla="*/ 734378 h 809625"/>
              <a:gd name="connsiteX50" fmla="*/ 223891 w 638175"/>
              <a:gd name="connsiteY50" fmla="*/ 606743 h 809625"/>
              <a:gd name="connsiteX51" fmla="*/ 222939 w 638175"/>
              <a:gd name="connsiteY51" fmla="*/ 639128 h 809625"/>
              <a:gd name="connsiteX52" fmla="*/ 209604 w 638175"/>
              <a:gd name="connsiteY52" fmla="*/ 619125 h 809625"/>
              <a:gd name="connsiteX53" fmla="*/ 223891 w 638175"/>
              <a:gd name="connsiteY53" fmla="*/ 606743 h 809625"/>
              <a:gd name="connsiteX54" fmla="*/ 233416 w 638175"/>
              <a:gd name="connsiteY54" fmla="*/ 738188 h 809625"/>
              <a:gd name="connsiteX55" fmla="*/ 233416 w 638175"/>
              <a:gd name="connsiteY55" fmla="*/ 732473 h 809625"/>
              <a:gd name="connsiteX56" fmla="*/ 221986 w 638175"/>
              <a:gd name="connsiteY56" fmla="*/ 687705 h 809625"/>
              <a:gd name="connsiteX57" fmla="*/ 235321 w 638175"/>
              <a:gd name="connsiteY57" fmla="*/ 707708 h 809625"/>
              <a:gd name="connsiteX58" fmla="*/ 253419 w 638175"/>
              <a:gd name="connsiteY58" fmla="*/ 713423 h 809625"/>
              <a:gd name="connsiteX59" fmla="*/ 255324 w 638175"/>
              <a:gd name="connsiteY59" fmla="*/ 738188 h 809625"/>
              <a:gd name="connsiteX60" fmla="*/ 233416 w 638175"/>
              <a:gd name="connsiteY60" fmla="*/ 738188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8175" h="809625">
                <a:moveTo>
                  <a:pt x="308664" y="514350"/>
                </a:moveTo>
                <a:cubicBezTo>
                  <a:pt x="277231" y="534353"/>
                  <a:pt x="243894" y="551498"/>
                  <a:pt x="206746" y="560070"/>
                </a:cubicBezTo>
                <a:cubicBezTo>
                  <a:pt x="201984" y="563880"/>
                  <a:pt x="196269" y="567690"/>
                  <a:pt x="191506" y="571500"/>
                </a:cubicBezTo>
                <a:cubicBezTo>
                  <a:pt x="190554" y="568643"/>
                  <a:pt x="190554" y="565785"/>
                  <a:pt x="189601" y="561975"/>
                </a:cubicBezTo>
                <a:cubicBezTo>
                  <a:pt x="175314" y="561023"/>
                  <a:pt x="163884" y="551498"/>
                  <a:pt x="162931" y="535305"/>
                </a:cubicBezTo>
                <a:cubicBezTo>
                  <a:pt x="143881" y="257175"/>
                  <a:pt x="395341" y="66675"/>
                  <a:pt x="642991" y="0"/>
                </a:cubicBezTo>
                <a:cubicBezTo>
                  <a:pt x="510594" y="2858"/>
                  <a:pt x="388674" y="55245"/>
                  <a:pt x="295329" y="139065"/>
                </a:cubicBezTo>
                <a:cubicBezTo>
                  <a:pt x="247704" y="172403"/>
                  <a:pt x="204841" y="213360"/>
                  <a:pt x="169599" y="259080"/>
                </a:cubicBezTo>
                <a:cubicBezTo>
                  <a:pt x="92446" y="359093"/>
                  <a:pt x="21961" y="524828"/>
                  <a:pt x="82921" y="646748"/>
                </a:cubicBezTo>
                <a:cubicBezTo>
                  <a:pt x="57204" y="663893"/>
                  <a:pt x="32439" y="681038"/>
                  <a:pt x="6721" y="698183"/>
                </a:cubicBezTo>
                <a:cubicBezTo>
                  <a:pt x="-899" y="704850"/>
                  <a:pt x="-1851" y="714375"/>
                  <a:pt x="2911" y="721043"/>
                </a:cubicBezTo>
                <a:cubicBezTo>
                  <a:pt x="2911" y="721995"/>
                  <a:pt x="2911" y="721995"/>
                  <a:pt x="2911" y="722948"/>
                </a:cubicBezTo>
                <a:cubicBezTo>
                  <a:pt x="1959" y="730568"/>
                  <a:pt x="4816" y="738188"/>
                  <a:pt x="13389" y="740093"/>
                </a:cubicBezTo>
                <a:cubicBezTo>
                  <a:pt x="15294" y="740093"/>
                  <a:pt x="17199" y="741045"/>
                  <a:pt x="18151" y="741045"/>
                </a:cubicBezTo>
                <a:cubicBezTo>
                  <a:pt x="101971" y="772478"/>
                  <a:pt x="187696" y="797243"/>
                  <a:pt x="276279" y="814388"/>
                </a:cubicBezTo>
                <a:cubicBezTo>
                  <a:pt x="285804" y="816293"/>
                  <a:pt x="297234" y="809625"/>
                  <a:pt x="296281" y="799148"/>
                </a:cubicBezTo>
                <a:cubicBezTo>
                  <a:pt x="288661" y="704850"/>
                  <a:pt x="291519" y="611505"/>
                  <a:pt x="307711" y="517208"/>
                </a:cubicBezTo>
                <a:cubicBezTo>
                  <a:pt x="308664" y="516255"/>
                  <a:pt x="308664" y="515303"/>
                  <a:pt x="308664" y="514350"/>
                </a:cubicBezTo>
                <a:close/>
                <a:moveTo>
                  <a:pt x="108639" y="429578"/>
                </a:moveTo>
                <a:cubicBezTo>
                  <a:pt x="107686" y="434340"/>
                  <a:pt x="107686" y="438150"/>
                  <a:pt x="106734" y="442913"/>
                </a:cubicBezTo>
                <a:cubicBezTo>
                  <a:pt x="99114" y="464820"/>
                  <a:pt x="93399" y="487680"/>
                  <a:pt x="88636" y="510540"/>
                </a:cubicBezTo>
                <a:cubicBezTo>
                  <a:pt x="92446" y="482918"/>
                  <a:pt x="99114" y="456248"/>
                  <a:pt x="108639" y="429578"/>
                </a:cubicBezTo>
                <a:close/>
                <a:moveTo>
                  <a:pt x="100066" y="695325"/>
                </a:moveTo>
                <a:cubicBezTo>
                  <a:pt x="90541" y="693420"/>
                  <a:pt x="83874" y="699135"/>
                  <a:pt x="81969" y="706755"/>
                </a:cubicBezTo>
                <a:cubicBezTo>
                  <a:pt x="79111" y="705803"/>
                  <a:pt x="76254" y="704850"/>
                  <a:pt x="74349" y="703898"/>
                </a:cubicBezTo>
                <a:cubicBezTo>
                  <a:pt x="73396" y="703898"/>
                  <a:pt x="73396" y="703898"/>
                  <a:pt x="72444" y="703898"/>
                </a:cubicBezTo>
                <a:cubicBezTo>
                  <a:pt x="82921" y="696278"/>
                  <a:pt x="93399" y="688658"/>
                  <a:pt x="103876" y="680085"/>
                </a:cubicBezTo>
                <a:cubicBezTo>
                  <a:pt x="104829" y="681038"/>
                  <a:pt x="105781" y="681990"/>
                  <a:pt x="106734" y="683895"/>
                </a:cubicBezTo>
                <a:cubicBezTo>
                  <a:pt x="108639" y="686753"/>
                  <a:pt x="111496" y="687705"/>
                  <a:pt x="115306" y="688658"/>
                </a:cubicBezTo>
                <a:cubicBezTo>
                  <a:pt x="116259" y="692468"/>
                  <a:pt x="117211" y="697230"/>
                  <a:pt x="119116" y="701040"/>
                </a:cubicBezTo>
                <a:cubicBezTo>
                  <a:pt x="112449" y="698183"/>
                  <a:pt x="105781" y="696278"/>
                  <a:pt x="100066" y="695325"/>
                </a:cubicBezTo>
                <a:close/>
                <a:moveTo>
                  <a:pt x="138166" y="672465"/>
                </a:moveTo>
                <a:cubicBezTo>
                  <a:pt x="135309" y="670560"/>
                  <a:pt x="133404" y="669608"/>
                  <a:pt x="130546" y="668655"/>
                </a:cubicBezTo>
                <a:cubicBezTo>
                  <a:pt x="129594" y="666750"/>
                  <a:pt x="128641" y="664845"/>
                  <a:pt x="128641" y="661988"/>
                </a:cubicBezTo>
                <a:cubicBezTo>
                  <a:pt x="129594" y="661035"/>
                  <a:pt x="130546" y="661035"/>
                  <a:pt x="131499" y="660083"/>
                </a:cubicBezTo>
                <a:cubicBezTo>
                  <a:pt x="132451" y="659130"/>
                  <a:pt x="132451" y="659130"/>
                  <a:pt x="133404" y="658178"/>
                </a:cubicBezTo>
                <a:cubicBezTo>
                  <a:pt x="133404" y="658178"/>
                  <a:pt x="134356" y="658178"/>
                  <a:pt x="134356" y="658178"/>
                </a:cubicBezTo>
                <a:cubicBezTo>
                  <a:pt x="135309" y="658178"/>
                  <a:pt x="136261" y="659130"/>
                  <a:pt x="136261" y="659130"/>
                </a:cubicBezTo>
                <a:cubicBezTo>
                  <a:pt x="137214" y="662940"/>
                  <a:pt x="138166" y="666750"/>
                  <a:pt x="139119" y="669608"/>
                </a:cubicBezTo>
                <a:cubicBezTo>
                  <a:pt x="141976" y="678180"/>
                  <a:pt x="154359" y="674370"/>
                  <a:pt x="152454" y="665798"/>
                </a:cubicBezTo>
                <a:cubicBezTo>
                  <a:pt x="151501" y="662940"/>
                  <a:pt x="151501" y="659130"/>
                  <a:pt x="150549" y="656273"/>
                </a:cubicBezTo>
                <a:cubicBezTo>
                  <a:pt x="152454" y="654368"/>
                  <a:pt x="154359" y="650558"/>
                  <a:pt x="154359" y="646748"/>
                </a:cubicBezTo>
                <a:cubicBezTo>
                  <a:pt x="156264" y="647700"/>
                  <a:pt x="157216" y="647700"/>
                  <a:pt x="159121" y="648653"/>
                </a:cubicBezTo>
                <a:cubicBezTo>
                  <a:pt x="159121" y="663893"/>
                  <a:pt x="160074" y="679133"/>
                  <a:pt x="162931" y="693420"/>
                </a:cubicBezTo>
                <a:cubicBezTo>
                  <a:pt x="154359" y="685800"/>
                  <a:pt x="146739" y="679133"/>
                  <a:pt x="138166" y="672465"/>
                </a:cubicBezTo>
                <a:close/>
                <a:moveTo>
                  <a:pt x="199126" y="734378"/>
                </a:moveTo>
                <a:cubicBezTo>
                  <a:pt x="199126" y="732473"/>
                  <a:pt x="200079" y="729615"/>
                  <a:pt x="199126" y="727710"/>
                </a:cubicBezTo>
                <a:cubicBezTo>
                  <a:pt x="196269" y="718185"/>
                  <a:pt x="194364" y="707708"/>
                  <a:pt x="192459" y="698183"/>
                </a:cubicBezTo>
                <a:cubicBezTo>
                  <a:pt x="197221" y="709613"/>
                  <a:pt x="201984" y="721995"/>
                  <a:pt x="205794" y="735330"/>
                </a:cubicBezTo>
                <a:cubicBezTo>
                  <a:pt x="202936" y="735330"/>
                  <a:pt x="201031" y="735330"/>
                  <a:pt x="199126" y="734378"/>
                </a:cubicBezTo>
                <a:close/>
                <a:moveTo>
                  <a:pt x="223891" y="606743"/>
                </a:moveTo>
                <a:cubicBezTo>
                  <a:pt x="222939" y="617220"/>
                  <a:pt x="222939" y="627698"/>
                  <a:pt x="222939" y="639128"/>
                </a:cubicBezTo>
                <a:cubicBezTo>
                  <a:pt x="219129" y="632460"/>
                  <a:pt x="214366" y="625793"/>
                  <a:pt x="209604" y="619125"/>
                </a:cubicBezTo>
                <a:cubicBezTo>
                  <a:pt x="214366" y="615315"/>
                  <a:pt x="219129" y="610553"/>
                  <a:pt x="223891" y="606743"/>
                </a:cubicBezTo>
                <a:close/>
                <a:moveTo>
                  <a:pt x="233416" y="738188"/>
                </a:moveTo>
                <a:cubicBezTo>
                  <a:pt x="233416" y="736283"/>
                  <a:pt x="233416" y="734378"/>
                  <a:pt x="233416" y="732473"/>
                </a:cubicBezTo>
                <a:cubicBezTo>
                  <a:pt x="229606" y="717233"/>
                  <a:pt x="225796" y="702945"/>
                  <a:pt x="221986" y="687705"/>
                </a:cubicBezTo>
                <a:cubicBezTo>
                  <a:pt x="226749" y="694373"/>
                  <a:pt x="230559" y="701040"/>
                  <a:pt x="235321" y="707708"/>
                </a:cubicBezTo>
                <a:cubicBezTo>
                  <a:pt x="240084" y="714375"/>
                  <a:pt x="246751" y="715328"/>
                  <a:pt x="253419" y="713423"/>
                </a:cubicBezTo>
                <a:cubicBezTo>
                  <a:pt x="254371" y="721995"/>
                  <a:pt x="254371" y="729615"/>
                  <a:pt x="255324" y="738188"/>
                </a:cubicBezTo>
                <a:cubicBezTo>
                  <a:pt x="247704" y="739140"/>
                  <a:pt x="240084" y="739140"/>
                  <a:pt x="233416" y="738188"/>
                </a:cubicBezTo>
                <a:close/>
              </a:path>
            </a:pathLst>
          </a:custGeom>
          <a:solidFill>
            <a:srgbClr val="BEB899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858242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11" y="287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5" y="1131684"/>
            <a:ext cx="892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410" y="2788568"/>
            <a:ext cx="8790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48B20E-5CEA-4093-BA6C-0171C2EB9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" y="3354046"/>
            <a:ext cx="1834180" cy="1810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A1C0137-A3A6-4FD8-9EBF-05AE133FAED1}"/>
              </a:ext>
            </a:extLst>
          </p:cNvPr>
          <p:cNvGrpSpPr/>
          <p:nvPr/>
        </p:nvGrpSpPr>
        <p:grpSpPr>
          <a:xfrm>
            <a:off x="-107726" y="-235768"/>
            <a:ext cx="6912768" cy="5027556"/>
            <a:chOff x="54551" y="899560"/>
            <a:chExt cx="4518243" cy="28742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D17E98-2B20-4D76-B897-FB67FD0A7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1" y="899560"/>
              <a:ext cx="4518243" cy="28742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6E9630-E024-4D76-B738-6905DFBE83D2}"/>
                </a:ext>
              </a:extLst>
            </p:cNvPr>
            <p:cNvSpPr txBox="1"/>
            <p:nvPr/>
          </p:nvSpPr>
          <p:spPr>
            <a:xfrm>
              <a:off x="468338" y="1372215"/>
              <a:ext cx="34805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D5F01"/>
                  </a:solidFill>
                  <a:latin typeface="SVN-Ciao Bella" pitchFamily="50" charset="0"/>
                </a:rPr>
                <a:t>Có bạn cho rằng truyện này chỉ đơn giản là mượn chuyện Lê Lợi trả gươm thần để giải thích địa danh Hồ Gươm. Em có đồng ý với bạn không? Vì sao?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A3AC336-1E31-4D60-BF86-E944F7F04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4375" r="18855" b="6828"/>
          <a:stretch/>
        </p:blipFill>
        <p:spPr>
          <a:xfrm>
            <a:off x="6329237" y="2631547"/>
            <a:ext cx="2691082" cy="216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5AE32B-3ABE-4751-9242-F4A98F7FD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42" y="90875"/>
            <a:ext cx="2691082" cy="211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17CE40-1ADA-42D5-8261-BCA24B2C99EA}"/>
              </a:ext>
            </a:extLst>
          </p:cNvPr>
          <p:cNvSpPr txBox="1"/>
          <p:nvPr/>
        </p:nvSpPr>
        <p:spPr>
          <a:xfrm>
            <a:off x="108299" y="268288"/>
            <a:ext cx="5893372" cy="48320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gươm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ánh tư tưởng yêu hòa bình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dân tộc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cảnh giác, răn đe đối với những kẻ có ý dòm ngó nước ta. </a:t>
            </a:r>
          </a:p>
          <a:p>
            <a:pPr marL="342900" indent="-342900" algn="just">
              <a:buFontTx/>
              <a:buChar char="-"/>
            </a:pPr>
            <a:endParaRPr lang="vi-VN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298" y="34029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11782" y="1348408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2CB9FA5-6CCE-4D50-8425-62137ACE1268}"/>
              </a:ext>
            </a:extLst>
          </p:cNvPr>
          <p:cNvSpPr txBox="1"/>
          <p:nvPr/>
        </p:nvSpPr>
        <p:spPr>
          <a:xfrm>
            <a:off x="139724" y="432067"/>
            <a:ext cx="383580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Tìm trong văn bản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Một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số từ ngữ cho thấy cách xưng hô trân trọng của các nhân vật đối với Lê Lợi.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Một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vài câu văn cho thấy cách bộ lộ tình cảm, cảm xúc của tác giả dân gian trong lời kể.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1116E-01B8-4446-AD50-F4B59CCA7CCE}"/>
              </a:ext>
            </a:extLst>
          </p:cNvPr>
          <p:cNvGrpSpPr/>
          <p:nvPr/>
        </p:nvGrpSpPr>
        <p:grpSpPr>
          <a:xfrm>
            <a:off x="2606133" y="-1194652"/>
            <a:ext cx="6999840" cy="4153427"/>
            <a:chOff x="3519590" y="-1025059"/>
            <a:chExt cx="5746763" cy="34201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5359A9-92C6-4C84-AA0B-9DCDA9987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3" b="89988" l="9945" r="95304">
                          <a14:foregroundMark x1="56814" y1="45411" x2="56814" y2="45411"/>
                          <a14:foregroundMark x1="38950" y1="42074" x2="56446" y2="61740"/>
                          <a14:foregroundMark x1="56446" y1="61740" x2="64273" y2="61740"/>
                          <a14:foregroundMark x1="74862" y1="51251" x2="34899" y2="56257"/>
                          <a14:foregroundMark x1="23149" y1="61288" x2="22928" y2="61383"/>
                          <a14:foregroundMark x1="34899" y1="56257" x2="27597" y2="59384"/>
                          <a14:foregroundMark x1="41252" y1="46484" x2="87753" y2="52682"/>
                          <a14:foregroundMark x1="80755" y1="46841" x2="95304" y2="51609"/>
                          <a14:foregroundMark x1="93186" y1="27533" x2="94843" y2="52324"/>
                          <a14:backgroundMark x1="6722" y1="51251" x2="25783" y2="54470"/>
                          <a14:backgroundMark x1="30755" y1="8105" x2="41529" y2="31704"/>
                          <a14:backgroundMark x1="41529" y1="31704" x2="43646" y2="32539"/>
                          <a14:backgroundMark x1="83517" y1="89511" x2="64733" y2="84267"/>
                          <a14:backgroundMark x1="64733" y1="84267" x2="56538" y2="77831"/>
                          <a14:backgroundMark x1="56538" y1="77831" x2="52762" y2="78188"/>
                          <a14:backgroundMark x1="67587" y1="82241" x2="58932" y2="82241"/>
                          <a14:backgroundMark x1="24401" y1="57807" x2="25046" y2="64720"/>
                          <a14:backgroundMark x1="65470" y1="20501" x2="65470" y2="20501"/>
                          <a14:backgroundMark x1="26059" y1="51728" x2="26059" y2="51728"/>
                          <a14:backgroundMark x1="26243" y1="52443" x2="26151" y2="53039"/>
                          <a14:backgroundMark x1="25875" y1="54708" x2="26059" y2="56734"/>
                          <a14:backgroundMark x1="25691" y1="57926" x2="26151" y2="59833"/>
                          <a14:backgroundMark x1="26059" y1="59952" x2="26151" y2="61383"/>
                          <a14:backgroundMark x1="25599" y1="57926" x2="26151" y2="60191"/>
                          <a14:backgroundMark x1="55985" y1="76520" x2="50552" y2="75685"/>
                          <a14:backgroundMark x1="53407" y1="76400" x2="50092" y2="74732"/>
                          <a14:backgroundMark x1="58471" y1="76877" x2="61878" y2="78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590" y="-1025059"/>
              <a:ext cx="5408363" cy="34201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C4F8C8-3654-4766-89FE-7ADD9D9CEF16}"/>
                </a:ext>
              </a:extLst>
            </p:cNvPr>
            <p:cNvSpPr txBox="1"/>
            <p:nvPr/>
          </p:nvSpPr>
          <p:spPr>
            <a:xfrm>
              <a:off x="5114346" y="225764"/>
              <a:ext cx="4152007" cy="1089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Từ ngữ xưng hô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minh công, bệ hạ.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Câu văn thể hiện tình cảm, cảm xúc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+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Sự lo lắng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“Một hôm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,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bị giặc đuổi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...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”</a:t>
              </a:r>
            </a:p>
            <a:p>
              <a:pPr algn="just"/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+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Phấn khởi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“Từ đó khí thế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quân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…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090D63-A78D-456D-A9D4-B63650AA32F0}"/>
              </a:ext>
            </a:extLst>
          </p:cNvPr>
          <p:cNvGrpSpPr/>
          <p:nvPr/>
        </p:nvGrpSpPr>
        <p:grpSpPr>
          <a:xfrm>
            <a:off x="4502548" y="2426302"/>
            <a:ext cx="4324090" cy="2450497"/>
            <a:chOff x="4655032" y="2716561"/>
            <a:chExt cx="4412993" cy="19111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A85A19B-D17E-4325-A748-CB5DDCD7E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32" y="2716561"/>
              <a:ext cx="4412993" cy="19111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1EDBA7-7408-4221-B2C7-C240E8EEC261}"/>
                </a:ext>
              </a:extLst>
            </p:cNvPr>
            <p:cNvSpPr txBox="1"/>
            <p:nvPr/>
          </p:nvSpPr>
          <p:spPr>
            <a:xfrm>
              <a:off x="5194665" y="2950835"/>
              <a:ext cx="3527321" cy="1350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050" dirty="0">
                <a:solidFill>
                  <a:srgbClr val="E28C2C"/>
                </a:solidFill>
                <a:latin typeface="SVN-Anastasia" panose="020B0606040200020203" pitchFamily="34" charset="0"/>
              </a:endParaRPr>
            </a:p>
            <a:p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Đề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cao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suy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tôn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Lê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Lợi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,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tạo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thanh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thế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cho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cuộc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khởi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nghĩa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,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củng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cố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uy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thế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nhà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Lê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sau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cuộc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chiến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.</a:t>
              </a:r>
            </a:p>
          </p:txBody>
        </p:sp>
      </p:grpSp>
      <p:sp>
        <p:nvSpPr>
          <p:cNvPr id="27" name="Graphic 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0311398F-3C8A-4647-B27F-C4CE0B34CD22}"/>
              </a:ext>
            </a:extLst>
          </p:cNvPr>
          <p:cNvSpPr/>
          <p:nvPr/>
        </p:nvSpPr>
        <p:spPr>
          <a:xfrm rot="1088182" flipH="1">
            <a:off x="8385850" y="2432878"/>
            <a:ext cx="742701" cy="855395"/>
          </a:xfrm>
          <a:custGeom>
            <a:avLst/>
            <a:gdLst>
              <a:gd name="connsiteX0" fmla="*/ 308664 w 638175"/>
              <a:gd name="connsiteY0" fmla="*/ 514350 h 809625"/>
              <a:gd name="connsiteX1" fmla="*/ 206746 w 638175"/>
              <a:gd name="connsiteY1" fmla="*/ 560070 h 809625"/>
              <a:gd name="connsiteX2" fmla="*/ 191506 w 638175"/>
              <a:gd name="connsiteY2" fmla="*/ 571500 h 809625"/>
              <a:gd name="connsiteX3" fmla="*/ 189601 w 638175"/>
              <a:gd name="connsiteY3" fmla="*/ 561975 h 809625"/>
              <a:gd name="connsiteX4" fmla="*/ 162931 w 638175"/>
              <a:gd name="connsiteY4" fmla="*/ 535305 h 809625"/>
              <a:gd name="connsiteX5" fmla="*/ 642991 w 638175"/>
              <a:gd name="connsiteY5" fmla="*/ 0 h 809625"/>
              <a:gd name="connsiteX6" fmla="*/ 295329 w 638175"/>
              <a:gd name="connsiteY6" fmla="*/ 139065 h 809625"/>
              <a:gd name="connsiteX7" fmla="*/ 169599 w 638175"/>
              <a:gd name="connsiteY7" fmla="*/ 259080 h 809625"/>
              <a:gd name="connsiteX8" fmla="*/ 82921 w 638175"/>
              <a:gd name="connsiteY8" fmla="*/ 646748 h 809625"/>
              <a:gd name="connsiteX9" fmla="*/ 6721 w 638175"/>
              <a:gd name="connsiteY9" fmla="*/ 698183 h 809625"/>
              <a:gd name="connsiteX10" fmla="*/ 2911 w 638175"/>
              <a:gd name="connsiteY10" fmla="*/ 721043 h 809625"/>
              <a:gd name="connsiteX11" fmla="*/ 2911 w 638175"/>
              <a:gd name="connsiteY11" fmla="*/ 722948 h 809625"/>
              <a:gd name="connsiteX12" fmla="*/ 13389 w 638175"/>
              <a:gd name="connsiteY12" fmla="*/ 740093 h 809625"/>
              <a:gd name="connsiteX13" fmla="*/ 18151 w 638175"/>
              <a:gd name="connsiteY13" fmla="*/ 741045 h 809625"/>
              <a:gd name="connsiteX14" fmla="*/ 276279 w 638175"/>
              <a:gd name="connsiteY14" fmla="*/ 814388 h 809625"/>
              <a:gd name="connsiteX15" fmla="*/ 296281 w 638175"/>
              <a:gd name="connsiteY15" fmla="*/ 799148 h 809625"/>
              <a:gd name="connsiteX16" fmla="*/ 307711 w 638175"/>
              <a:gd name="connsiteY16" fmla="*/ 517208 h 809625"/>
              <a:gd name="connsiteX17" fmla="*/ 308664 w 638175"/>
              <a:gd name="connsiteY17" fmla="*/ 514350 h 809625"/>
              <a:gd name="connsiteX18" fmla="*/ 108639 w 638175"/>
              <a:gd name="connsiteY18" fmla="*/ 429578 h 809625"/>
              <a:gd name="connsiteX19" fmla="*/ 106734 w 638175"/>
              <a:gd name="connsiteY19" fmla="*/ 442913 h 809625"/>
              <a:gd name="connsiteX20" fmla="*/ 88636 w 638175"/>
              <a:gd name="connsiteY20" fmla="*/ 510540 h 809625"/>
              <a:gd name="connsiteX21" fmla="*/ 108639 w 638175"/>
              <a:gd name="connsiteY21" fmla="*/ 429578 h 809625"/>
              <a:gd name="connsiteX22" fmla="*/ 100066 w 638175"/>
              <a:gd name="connsiteY22" fmla="*/ 695325 h 809625"/>
              <a:gd name="connsiteX23" fmla="*/ 81969 w 638175"/>
              <a:gd name="connsiteY23" fmla="*/ 706755 h 809625"/>
              <a:gd name="connsiteX24" fmla="*/ 74349 w 638175"/>
              <a:gd name="connsiteY24" fmla="*/ 703898 h 809625"/>
              <a:gd name="connsiteX25" fmla="*/ 72444 w 638175"/>
              <a:gd name="connsiteY25" fmla="*/ 703898 h 809625"/>
              <a:gd name="connsiteX26" fmla="*/ 103876 w 638175"/>
              <a:gd name="connsiteY26" fmla="*/ 680085 h 809625"/>
              <a:gd name="connsiteX27" fmla="*/ 106734 w 638175"/>
              <a:gd name="connsiteY27" fmla="*/ 683895 h 809625"/>
              <a:gd name="connsiteX28" fmla="*/ 115306 w 638175"/>
              <a:gd name="connsiteY28" fmla="*/ 688658 h 809625"/>
              <a:gd name="connsiteX29" fmla="*/ 119116 w 638175"/>
              <a:gd name="connsiteY29" fmla="*/ 701040 h 809625"/>
              <a:gd name="connsiteX30" fmla="*/ 100066 w 638175"/>
              <a:gd name="connsiteY30" fmla="*/ 695325 h 809625"/>
              <a:gd name="connsiteX31" fmla="*/ 138166 w 638175"/>
              <a:gd name="connsiteY31" fmla="*/ 672465 h 809625"/>
              <a:gd name="connsiteX32" fmla="*/ 130546 w 638175"/>
              <a:gd name="connsiteY32" fmla="*/ 668655 h 809625"/>
              <a:gd name="connsiteX33" fmla="*/ 128641 w 638175"/>
              <a:gd name="connsiteY33" fmla="*/ 661988 h 809625"/>
              <a:gd name="connsiteX34" fmla="*/ 131499 w 638175"/>
              <a:gd name="connsiteY34" fmla="*/ 660083 h 809625"/>
              <a:gd name="connsiteX35" fmla="*/ 133404 w 638175"/>
              <a:gd name="connsiteY35" fmla="*/ 658178 h 809625"/>
              <a:gd name="connsiteX36" fmla="*/ 134356 w 638175"/>
              <a:gd name="connsiteY36" fmla="*/ 658178 h 809625"/>
              <a:gd name="connsiteX37" fmla="*/ 136261 w 638175"/>
              <a:gd name="connsiteY37" fmla="*/ 659130 h 809625"/>
              <a:gd name="connsiteX38" fmla="*/ 139119 w 638175"/>
              <a:gd name="connsiteY38" fmla="*/ 669608 h 809625"/>
              <a:gd name="connsiteX39" fmla="*/ 152454 w 638175"/>
              <a:gd name="connsiteY39" fmla="*/ 665798 h 809625"/>
              <a:gd name="connsiteX40" fmla="*/ 150549 w 638175"/>
              <a:gd name="connsiteY40" fmla="*/ 656273 h 809625"/>
              <a:gd name="connsiteX41" fmla="*/ 154359 w 638175"/>
              <a:gd name="connsiteY41" fmla="*/ 646748 h 809625"/>
              <a:gd name="connsiteX42" fmla="*/ 159121 w 638175"/>
              <a:gd name="connsiteY42" fmla="*/ 648653 h 809625"/>
              <a:gd name="connsiteX43" fmla="*/ 162931 w 638175"/>
              <a:gd name="connsiteY43" fmla="*/ 693420 h 809625"/>
              <a:gd name="connsiteX44" fmla="*/ 138166 w 638175"/>
              <a:gd name="connsiteY44" fmla="*/ 672465 h 809625"/>
              <a:gd name="connsiteX45" fmla="*/ 199126 w 638175"/>
              <a:gd name="connsiteY45" fmla="*/ 734378 h 809625"/>
              <a:gd name="connsiteX46" fmla="*/ 199126 w 638175"/>
              <a:gd name="connsiteY46" fmla="*/ 727710 h 809625"/>
              <a:gd name="connsiteX47" fmla="*/ 192459 w 638175"/>
              <a:gd name="connsiteY47" fmla="*/ 698183 h 809625"/>
              <a:gd name="connsiteX48" fmla="*/ 205794 w 638175"/>
              <a:gd name="connsiteY48" fmla="*/ 735330 h 809625"/>
              <a:gd name="connsiteX49" fmla="*/ 199126 w 638175"/>
              <a:gd name="connsiteY49" fmla="*/ 734378 h 809625"/>
              <a:gd name="connsiteX50" fmla="*/ 223891 w 638175"/>
              <a:gd name="connsiteY50" fmla="*/ 606743 h 809625"/>
              <a:gd name="connsiteX51" fmla="*/ 222939 w 638175"/>
              <a:gd name="connsiteY51" fmla="*/ 639128 h 809625"/>
              <a:gd name="connsiteX52" fmla="*/ 209604 w 638175"/>
              <a:gd name="connsiteY52" fmla="*/ 619125 h 809625"/>
              <a:gd name="connsiteX53" fmla="*/ 223891 w 638175"/>
              <a:gd name="connsiteY53" fmla="*/ 606743 h 809625"/>
              <a:gd name="connsiteX54" fmla="*/ 233416 w 638175"/>
              <a:gd name="connsiteY54" fmla="*/ 738188 h 809625"/>
              <a:gd name="connsiteX55" fmla="*/ 233416 w 638175"/>
              <a:gd name="connsiteY55" fmla="*/ 732473 h 809625"/>
              <a:gd name="connsiteX56" fmla="*/ 221986 w 638175"/>
              <a:gd name="connsiteY56" fmla="*/ 687705 h 809625"/>
              <a:gd name="connsiteX57" fmla="*/ 235321 w 638175"/>
              <a:gd name="connsiteY57" fmla="*/ 707708 h 809625"/>
              <a:gd name="connsiteX58" fmla="*/ 253419 w 638175"/>
              <a:gd name="connsiteY58" fmla="*/ 713423 h 809625"/>
              <a:gd name="connsiteX59" fmla="*/ 255324 w 638175"/>
              <a:gd name="connsiteY59" fmla="*/ 738188 h 809625"/>
              <a:gd name="connsiteX60" fmla="*/ 233416 w 638175"/>
              <a:gd name="connsiteY60" fmla="*/ 738188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8175" h="809625">
                <a:moveTo>
                  <a:pt x="308664" y="514350"/>
                </a:moveTo>
                <a:cubicBezTo>
                  <a:pt x="277231" y="534353"/>
                  <a:pt x="243894" y="551498"/>
                  <a:pt x="206746" y="560070"/>
                </a:cubicBezTo>
                <a:cubicBezTo>
                  <a:pt x="201984" y="563880"/>
                  <a:pt x="196269" y="567690"/>
                  <a:pt x="191506" y="571500"/>
                </a:cubicBezTo>
                <a:cubicBezTo>
                  <a:pt x="190554" y="568643"/>
                  <a:pt x="190554" y="565785"/>
                  <a:pt x="189601" y="561975"/>
                </a:cubicBezTo>
                <a:cubicBezTo>
                  <a:pt x="175314" y="561023"/>
                  <a:pt x="163884" y="551498"/>
                  <a:pt x="162931" y="535305"/>
                </a:cubicBezTo>
                <a:cubicBezTo>
                  <a:pt x="143881" y="257175"/>
                  <a:pt x="395341" y="66675"/>
                  <a:pt x="642991" y="0"/>
                </a:cubicBezTo>
                <a:cubicBezTo>
                  <a:pt x="510594" y="2858"/>
                  <a:pt x="388674" y="55245"/>
                  <a:pt x="295329" y="139065"/>
                </a:cubicBezTo>
                <a:cubicBezTo>
                  <a:pt x="247704" y="172403"/>
                  <a:pt x="204841" y="213360"/>
                  <a:pt x="169599" y="259080"/>
                </a:cubicBezTo>
                <a:cubicBezTo>
                  <a:pt x="92446" y="359093"/>
                  <a:pt x="21961" y="524828"/>
                  <a:pt x="82921" y="646748"/>
                </a:cubicBezTo>
                <a:cubicBezTo>
                  <a:pt x="57204" y="663893"/>
                  <a:pt x="32439" y="681038"/>
                  <a:pt x="6721" y="698183"/>
                </a:cubicBezTo>
                <a:cubicBezTo>
                  <a:pt x="-899" y="704850"/>
                  <a:pt x="-1851" y="714375"/>
                  <a:pt x="2911" y="721043"/>
                </a:cubicBezTo>
                <a:cubicBezTo>
                  <a:pt x="2911" y="721995"/>
                  <a:pt x="2911" y="721995"/>
                  <a:pt x="2911" y="722948"/>
                </a:cubicBezTo>
                <a:cubicBezTo>
                  <a:pt x="1959" y="730568"/>
                  <a:pt x="4816" y="738188"/>
                  <a:pt x="13389" y="740093"/>
                </a:cubicBezTo>
                <a:cubicBezTo>
                  <a:pt x="15294" y="740093"/>
                  <a:pt x="17199" y="741045"/>
                  <a:pt x="18151" y="741045"/>
                </a:cubicBezTo>
                <a:cubicBezTo>
                  <a:pt x="101971" y="772478"/>
                  <a:pt x="187696" y="797243"/>
                  <a:pt x="276279" y="814388"/>
                </a:cubicBezTo>
                <a:cubicBezTo>
                  <a:pt x="285804" y="816293"/>
                  <a:pt x="297234" y="809625"/>
                  <a:pt x="296281" y="799148"/>
                </a:cubicBezTo>
                <a:cubicBezTo>
                  <a:pt x="288661" y="704850"/>
                  <a:pt x="291519" y="611505"/>
                  <a:pt x="307711" y="517208"/>
                </a:cubicBezTo>
                <a:cubicBezTo>
                  <a:pt x="308664" y="516255"/>
                  <a:pt x="308664" y="515303"/>
                  <a:pt x="308664" y="514350"/>
                </a:cubicBezTo>
                <a:close/>
                <a:moveTo>
                  <a:pt x="108639" y="429578"/>
                </a:moveTo>
                <a:cubicBezTo>
                  <a:pt x="107686" y="434340"/>
                  <a:pt x="107686" y="438150"/>
                  <a:pt x="106734" y="442913"/>
                </a:cubicBezTo>
                <a:cubicBezTo>
                  <a:pt x="99114" y="464820"/>
                  <a:pt x="93399" y="487680"/>
                  <a:pt x="88636" y="510540"/>
                </a:cubicBezTo>
                <a:cubicBezTo>
                  <a:pt x="92446" y="482918"/>
                  <a:pt x="99114" y="456248"/>
                  <a:pt x="108639" y="429578"/>
                </a:cubicBezTo>
                <a:close/>
                <a:moveTo>
                  <a:pt x="100066" y="695325"/>
                </a:moveTo>
                <a:cubicBezTo>
                  <a:pt x="90541" y="693420"/>
                  <a:pt x="83874" y="699135"/>
                  <a:pt x="81969" y="706755"/>
                </a:cubicBezTo>
                <a:cubicBezTo>
                  <a:pt x="79111" y="705803"/>
                  <a:pt x="76254" y="704850"/>
                  <a:pt x="74349" y="703898"/>
                </a:cubicBezTo>
                <a:cubicBezTo>
                  <a:pt x="73396" y="703898"/>
                  <a:pt x="73396" y="703898"/>
                  <a:pt x="72444" y="703898"/>
                </a:cubicBezTo>
                <a:cubicBezTo>
                  <a:pt x="82921" y="696278"/>
                  <a:pt x="93399" y="688658"/>
                  <a:pt x="103876" y="680085"/>
                </a:cubicBezTo>
                <a:cubicBezTo>
                  <a:pt x="104829" y="681038"/>
                  <a:pt x="105781" y="681990"/>
                  <a:pt x="106734" y="683895"/>
                </a:cubicBezTo>
                <a:cubicBezTo>
                  <a:pt x="108639" y="686753"/>
                  <a:pt x="111496" y="687705"/>
                  <a:pt x="115306" y="688658"/>
                </a:cubicBezTo>
                <a:cubicBezTo>
                  <a:pt x="116259" y="692468"/>
                  <a:pt x="117211" y="697230"/>
                  <a:pt x="119116" y="701040"/>
                </a:cubicBezTo>
                <a:cubicBezTo>
                  <a:pt x="112449" y="698183"/>
                  <a:pt x="105781" y="696278"/>
                  <a:pt x="100066" y="695325"/>
                </a:cubicBezTo>
                <a:close/>
                <a:moveTo>
                  <a:pt x="138166" y="672465"/>
                </a:moveTo>
                <a:cubicBezTo>
                  <a:pt x="135309" y="670560"/>
                  <a:pt x="133404" y="669608"/>
                  <a:pt x="130546" y="668655"/>
                </a:cubicBezTo>
                <a:cubicBezTo>
                  <a:pt x="129594" y="666750"/>
                  <a:pt x="128641" y="664845"/>
                  <a:pt x="128641" y="661988"/>
                </a:cubicBezTo>
                <a:cubicBezTo>
                  <a:pt x="129594" y="661035"/>
                  <a:pt x="130546" y="661035"/>
                  <a:pt x="131499" y="660083"/>
                </a:cubicBezTo>
                <a:cubicBezTo>
                  <a:pt x="132451" y="659130"/>
                  <a:pt x="132451" y="659130"/>
                  <a:pt x="133404" y="658178"/>
                </a:cubicBezTo>
                <a:cubicBezTo>
                  <a:pt x="133404" y="658178"/>
                  <a:pt x="134356" y="658178"/>
                  <a:pt x="134356" y="658178"/>
                </a:cubicBezTo>
                <a:cubicBezTo>
                  <a:pt x="135309" y="658178"/>
                  <a:pt x="136261" y="659130"/>
                  <a:pt x="136261" y="659130"/>
                </a:cubicBezTo>
                <a:cubicBezTo>
                  <a:pt x="137214" y="662940"/>
                  <a:pt x="138166" y="666750"/>
                  <a:pt x="139119" y="669608"/>
                </a:cubicBezTo>
                <a:cubicBezTo>
                  <a:pt x="141976" y="678180"/>
                  <a:pt x="154359" y="674370"/>
                  <a:pt x="152454" y="665798"/>
                </a:cubicBezTo>
                <a:cubicBezTo>
                  <a:pt x="151501" y="662940"/>
                  <a:pt x="151501" y="659130"/>
                  <a:pt x="150549" y="656273"/>
                </a:cubicBezTo>
                <a:cubicBezTo>
                  <a:pt x="152454" y="654368"/>
                  <a:pt x="154359" y="650558"/>
                  <a:pt x="154359" y="646748"/>
                </a:cubicBezTo>
                <a:cubicBezTo>
                  <a:pt x="156264" y="647700"/>
                  <a:pt x="157216" y="647700"/>
                  <a:pt x="159121" y="648653"/>
                </a:cubicBezTo>
                <a:cubicBezTo>
                  <a:pt x="159121" y="663893"/>
                  <a:pt x="160074" y="679133"/>
                  <a:pt x="162931" y="693420"/>
                </a:cubicBezTo>
                <a:cubicBezTo>
                  <a:pt x="154359" y="685800"/>
                  <a:pt x="146739" y="679133"/>
                  <a:pt x="138166" y="672465"/>
                </a:cubicBezTo>
                <a:close/>
                <a:moveTo>
                  <a:pt x="199126" y="734378"/>
                </a:moveTo>
                <a:cubicBezTo>
                  <a:pt x="199126" y="732473"/>
                  <a:pt x="200079" y="729615"/>
                  <a:pt x="199126" y="727710"/>
                </a:cubicBezTo>
                <a:cubicBezTo>
                  <a:pt x="196269" y="718185"/>
                  <a:pt x="194364" y="707708"/>
                  <a:pt x="192459" y="698183"/>
                </a:cubicBezTo>
                <a:cubicBezTo>
                  <a:pt x="197221" y="709613"/>
                  <a:pt x="201984" y="721995"/>
                  <a:pt x="205794" y="735330"/>
                </a:cubicBezTo>
                <a:cubicBezTo>
                  <a:pt x="202936" y="735330"/>
                  <a:pt x="201031" y="735330"/>
                  <a:pt x="199126" y="734378"/>
                </a:cubicBezTo>
                <a:close/>
                <a:moveTo>
                  <a:pt x="223891" y="606743"/>
                </a:moveTo>
                <a:cubicBezTo>
                  <a:pt x="222939" y="617220"/>
                  <a:pt x="222939" y="627698"/>
                  <a:pt x="222939" y="639128"/>
                </a:cubicBezTo>
                <a:cubicBezTo>
                  <a:pt x="219129" y="632460"/>
                  <a:pt x="214366" y="625793"/>
                  <a:pt x="209604" y="619125"/>
                </a:cubicBezTo>
                <a:cubicBezTo>
                  <a:pt x="214366" y="615315"/>
                  <a:pt x="219129" y="610553"/>
                  <a:pt x="223891" y="606743"/>
                </a:cubicBezTo>
                <a:close/>
                <a:moveTo>
                  <a:pt x="233416" y="738188"/>
                </a:moveTo>
                <a:cubicBezTo>
                  <a:pt x="233416" y="736283"/>
                  <a:pt x="233416" y="734378"/>
                  <a:pt x="233416" y="732473"/>
                </a:cubicBezTo>
                <a:cubicBezTo>
                  <a:pt x="229606" y="717233"/>
                  <a:pt x="225796" y="702945"/>
                  <a:pt x="221986" y="687705"/>
                </a:cubicBezTo>
                <a:cubicBezTo>
                  <a:pt x="226749" y="694373"/>
                  <a:pt x="230559" y="701040"/>
                  <a:pt x="235321" y="707708"/>
                </a:cubicBezTo>
                <a:cubicBezTo>
                  <a:pt x="240084" y="714375"/>
                  <a:pt x="246751" y="715328"/>
                  <a:pt x="253419" y="713423"/>
                </a:cubicBezTo>
                <a:cubicBezTo>
                  <a:pt x="254371" y="721995"/>
                  <a:pt x="254371" y="729615"/>
                  <a:pt x="255324" y="738188"/>
                </a:cubicBezTo>
                <a:cubicBezTo>
                  <a:pt x="247704" y="739140"/>
                  <a:pt x="240084" y="739140"/>
                  <a:pt x="233416" y="738188"/>
                </a:cubicBezTo>
                <a:close/>
              </a:path>
            </a:pathLst>
          </a:custGeom>
          <a:solidFill>
            <a:srgbClr val="39B3A2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A61189-5D64-4AE5-82EF-7AC600B6597C}"/>
              </a:ext>
            </a:extLst>
          </p:cNvPr>
          <p:cNvGrpSpPr/>
          <p:nvPr/>
        </p:nvGrpSpPr>
        <p:grpSpPr>
          <a:xfrm>
            <a:off x="4387722" y="2490980"/>
            <a:ext cx="4740688" cy="2654107"/>
            <a:chOff x="4655032" y="2716561"/>
            <a:chExt cx="4412993" cy="191119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8A138AC-7218-40B7-BD41-725CFE0A2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32" y="2716561"/>
              <a:ext cx="4412993" cy="19111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17491C-A760-4DE5-B849-5B982A009749}"/>
                </a:ext>
              </a:extLst>
            </p:cNvPr>
            <p:cNvSpPr txBox="1"/>
            <p:nvPr/>
          </p:nvSpPr>
          <p:spPr>
            <a:xfrm>
              <a:off x="5026284" y="2929013"/>
              <a:ext cx="3747787" cy="1396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đuổi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7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7036">
        <p:blinds dir="vert"/>
      </p:transition>
    </mc:Choice>
    <mc:Fallback xmlns="">
      <p:transition spd="slow" advTm="9703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39774" y="-91752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322" y="602949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xưng hô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công, bệ hạ.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thể hiện tình cảm, cảm xúc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lo lắng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“Một hôm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bị giặc đuổi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Phấn khởi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“Từ đó khí 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28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39774" y="-91752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77F1922D-51DE-4EDC-ABFD-F9C617BB6C8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27806" y="1708448"/>
            <a:ext cx="601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4.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6EF9073-B5AB-4A18-9928-A18CD06ACF58}"/>
              </a:ext>
            </a:extLst>
          </p:cNvPr>
          <p:cNvSpPr txBox="1"/>
          <p:nvPr/>
        </p:nvSpPr>
        <p:spPr>
          <a:xfrm>
            <a:off x="252314" y="124272"/>
            <a:ext cx="87129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Ý </a:t>
            </a:r>
            <a:r>
              <a:rPr lang="vi-VN" sz="36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nghĩa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: 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FD5F01"/>
                </a:solidFill>
                <a:latin typeface="+mj-lt"/>
              </a:rPr>
              <a:t>Ca ngợi tính chất nhân dân, toàn dân và chính nghĩa của cuộc khởi nghĩa Lam Sơn</a:t>
            </a:r>
            <a:r>
              <a:rPr lang="en-US" sz="3600" dirty="0">
                <a:solidFill>
                  <a:srgbClr val="FD5F01"/>
                </a:solidFill>
                <a:latin typeface="+mj-lt"/>
              </a:rPr>
              <a:t>.</a:t>
            </a:r>
            <a:endParaRPr lang="vi-VN" sz="3600" dirty="0">
              <a:solidFill>
                <a:srgbClr val="FD5F01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FD5F01"/>
                </a:solidFill>
                <a:latin typeface="+mj-lt"/>
              </a:rPr>
              <a:t>Đ</a:t>
            </a:r>
            <a:r>
              <a:rPr lang="vi-VN" sz="3600" dirty="0">
                <a:solidFill>
                  <a:srgbClr val="FD5F01"/>
                </a:solidFill>
                <a:latin typeface="+mj-lt"/>
              </a:rPr>
              <a:t>ề cao, suy tôn anh hùng Lê Lợi và nhà Lê.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FD5F01"/>
                </a:solidFill>
                <a:latin typeface="+mj-lt"/>
              </a:rPr>
              <a:t>Giải thích nguồn gốc tên gọi Hồ Gươm.</a:t>
            </a:r>
          </a:p>
        </p:txBody>
      </p:sp>
    </p:spTree>
    <p:extLst>
      <p:ext uri="{BB962C8B-B14F-4D97-AF65-F5344CB8AC3E}">
        <p14:creationId xmlns:p14="http://schemas.microsoft.com/office/powerpoint/2010/main" val="19290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028D25A-25C9-4ABF-9872-B33922D8E551}"/>
              </a:ext>
            </a:extLst>
          </p:cNvPr>
          <p:cNvSpPr txBox="1"/>
          <p:nvPr/>
        </p:nvSpPr>
        <p:spPr>
          <a:xfrm>
            <a:off x="108298" y="124272"/>
            <a:ext cx="878497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huy truyền thống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vi-VN" sz="2000" dirty="0">
              <a:solidFill>
                <a:srgbClr val="FD5F01"/>
              </a:solidFill>
              <a:latin typeface="SVN-Ciao Bell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39774" y="-91752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77F1922D-51DE-4EDC-ABFD-F9C617BB6C8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27806" y="1132384"/>
            <a:ext cx="601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4.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Google Shape;420;p34">
            <a:extLst>
              <a:ext uri="{FF2B5EF4-FFF2-40B4-BE49-F238E27FC236}">
                <a16:creationId xmlns:a16="http://schemas.microsoft.com/office/drawing/2014/main" id="{683C798F-137D-4BE1-AE9A-9729F9A3750E}"/>
              </a:ext>
            </a:extLst>
          </p:cNvPr>
          <p:cNvSpPr txBox="1">
            <a:spLocks/>
          </p:cNvSpPr>
          <p:nvPr/>
        </p:nvSpPr>
        <p:spPr>
          <a:xfrm>
            <a:off x="180306" y="2068488"/>
            <a:ext cx="8784976" cy="5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0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ồ Gươm - Thăm Quan Thắng Cảnh Hồ Gươm Huyền Thoại Tại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" y="124272"/>
            <a:ext cx="878497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8298" y="3508648"/>
            <a:ext cx="2088232" cy="163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84562" y="3508648"/>
            <a:ext cx="2016223" cy="149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77050" y="3508648"/>
            <a:ext cx="2016224" cy="163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07974" y="3508648"/>
            <a:ext cx="1753052" cy="163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C34A0E-3834-4289-81AB-337867D692EB}"/>
              </a:ext>
            </a:extLst>
          </p:cNvPr>
          <p:cNvGrpSpPr/>
          <p:nvPr/>
        </p:nvGrpSpPr>
        <p:grpSpPr>
          <a:xfrm>
            <a:off x="2844602" y="1132384"/>
            <a:ext cx="6117531" cy="3421166"/>
            <a:chOff x="156555" y="1023586"/>
            <a:chExt cx="7734834" cy="3421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91E562-2A11-4DB1-B4A6-DDA3EAFF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55" y="1023586"/>
              <a:ext cx="7734834" cy="342116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1C8DE5-2552-46A3-AFA2-CBBFA6225F8B}"/>
                </a:ext>
              </a:extLst>
            </p:cNvPr>
            <p:cNvSpPr/>
            <p:nvPr/>
          </p:nvSpPr>
          <p:spPr>
            <a:xfrm>
              <a:off x="661193" y="1467822"/>
              <a:ext cx="6657245" cy="833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352CB-0D95-462C-8295-042E1744D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1205" r="96386">
                        <a14:foregroundMark x1="23193" y1="21786" x2="8434" y2="16429"/>
                        <a14:foregroundMark x1="8434" y1="16429" x2="6325" y2="35000"/>
                        <a14:foregroundMark x1="6325" y1="35000" x2="9639" y2="37857"/>
                        <a14:foregroundMark x1="2108" y1="20714" x2="3916" y2="31429"/>
                        <a14:foregroundMark x1="3916" y1="31429" x2="3916" y2="31429"/>
                        <a14:foregroundMark x1="52410" y1="28571" x2="57831" y2="11786"/>
                        <a14:foregroundMark x1="57831" y1="11786" x2="42771" y2="12143"/>
                        <a14:foregroundMark x1="42771" y1="12143" x2="52410" y2="26429"/>
                        <a14:foregroundMark x1="52410" y1="26429" x2="53614" y2="26429"/>
                        <a14:foregroundMark x1="44277" y1="5714" x2="54518" y2="6071"/>
                        <a14:foregroundMark x1="37048" y1="44286" x2="37349" y2="45714"/>
                        <a14:foregroundMark x1="64157" y1="44286" x2="63855" y2="46786"/>
                        <a14:foregroundMark x1="90663" y1="24643" x2="77711" y2="13929"/>
                        <a14:foregroundMark x1="77711" y1="13929" x2="77108" y2="32143"/>
                        <a14:foregroundMark x1="77108" y1="32143" x2="92470" y2="27857"/>
                        <a14:foregroundMark x1="92470" y1="27857" x2="90964" y2="18929"/>
                        <a14:foregroundMark x1="96084" y1="18571" x2="96386" y2="16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06" y="1777752"/>
            <a:ext cx="2808312" cy="2667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87F879-22A4-4D95-A9B8-1239BFEA31A1}"/>
              </a:ext>
            </a:extLst>
          </p:cNvPr>
          <p:cNvSpPr/>
          <p:nvPr/>
        </p:nvSpPr>
        <p:spPr>
          <a:xfrm>
            <a:off x="4092090" y="2249136"/>
            <a:ext cx="4671999" cy="75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7283E-6D5D-421D-8F4C-C25B70E023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9" y="3090048"/>
            <a:ext cx="813054" cy="800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69947-7D6A-4F95-B69F-56574359E3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01" y="3080133"/>
            <a:ext cx="808151" cy="810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7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709">
        <p:dissolve/>
      </p:transition>
    </mc:Choice>
    <mc:Fallback xmlns="">
      <p:transition spd="slow" advTm="5370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188418" y="80178"/>
            <a:ext cx="7871235" cy="1423024"/>
            <a:chOff x="1162806" y="654655"/>
            <a:chExt cx="7102574" cy="14230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802513" y="654655"/>
              <a:ext cx="5462867" cy="1366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truyền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thuyết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Gươm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Long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Quân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quyết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quân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mượn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265436" y="2293577"/>
            <a:ext cx="3534150" cy="1129245"/>
            <a:chOff x="481460" y="2903338"/>
            <a:chExt cx="3534150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706830"/>
              <a:chOff x="481460" y="2903338"/>
              <a:chExt cx="3534150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26098" y="3076600"/>
                <a:ext cx="2983178" cy="327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thần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572794" y="2340081"/>
            <a:ext cx="4392488" cy="958493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52914" y="3083518"/>
                <a:ext cx="1890512" cy="3858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nỏ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thần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252314" y="3570607"/>
            <a:ext cx="4320480" cy="1954265"/>
            <a:chOff x="468338" y="3757952"/>
            <a:chExt cx="3547272" cy="9147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914730"/>
              <a:chOff x="468338" y="3757952"/>
              <a:chExt cx="3547272" cy="91473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26098" y="3827209"/>
                <a:ext cx="2826616" cy="845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quân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giặc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842570" y="3578834"/>
            <a:ext cx="4122712" cy="1153949"/>
            <a:chOff x="5058594" y="3766181"/>
            <a:chExt cx="3534150" cy="7068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706830"/>
              <a:chOff x="5058594" y="3766181"/>
              <a:chExt cx="3534150" cy="70683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591255" y="3814918"/>
                <a:ext cx="2939830" cy="584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Lá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cờ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" y="66576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" y="2485122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4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332434" y="0"/>
            <a:ext cx="7704856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716864" y="899663"/>
              <a:ext cx="5222688" cy="1051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Sự tích Hồ Gươm được gắn với sự kiện lịch sử nào?</a:t>
              </a:r>
              <a:endParaRPr lang="en-US" sz="28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444969" y="1528881"/>
            <a:ext cx="3665043" cy="1535503"/>
            <a:chOff x="481460" y="2903338"/>
            <a:chExt cx="3665043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665043" cy="706830"/>
              <a:chOff x="481460" y="2903338"/>
              <a:chExt cx="3665043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945064" y="2998289"/>
                <a:ext cx="3201439" cy="382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Lê Thận vớt được lưỡi gươm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5004842" y="1600618"/>
            <a:ext cx="3534150" cy="1463766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599835" y="3043183"/>
                <a:ext cx="28803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Lê Lợi có báu vật là gươm thần.</a:t>
                </a:r>
                <a:endParaRPr lang="en-US" sz="20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444968" y="3326556"/>
            <a:ext cx="4199833" cy="1334219"/>
            <a:chOff x="468338" y="3757952"/>
            <a:chExt cx="3547272" cy="7094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709454"/>
              <a:chOff x="468338" y="3757952"/>
              <a:chExt cx="3547272" cy="7094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26098" y="3827209"/>
                <a:ext cx="2826616" cy="540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Cuộc kháng chiến chống quân Minh của nghĩa quân Lam Sơn.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5058594" y="3353989"/>
            <a:ext cx="3834680" cy="1133230"/>
            <a:chOff x="5058594" y="3766181"/>
            <a:chExt cx="3534150" cy="7158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715803"/>
              <a:chOff x="5058594" y="3766181"/>
              <a:chExt cx="3534150" cy="715803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652914" y="3840442"/>
                <a:ext cx="2939830" cy="641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Vua Lê trả gươm cho Đức Long Quân tại hồ Tả Vọng</a:t>
                </a:r>
                <a:r>
                  <a:rPr lang="en-US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+mj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" y="-21749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4" y="3653953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1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418585" y="94561"/>
            <a:ext cx="7727003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673227" y="824634"/>
              <a:ext cx="5222688" cy="1043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Ý nghĩa của 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ruyền thuyết 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"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Sự tích Hồ Gươm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"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là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252314" y="1874485"/>
            <a:ext cx="3534150" cy="1474052"/>
            <a:chOff x="481460" y="2903338"/>
            <a:chExt cx="3534150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706830"/>
              <a:chOff x="481460" y="2903338"/>
              <a:chExt cx="3534150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50258" y="2966593"/>
                <a:ext cx="2965352" cy="487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Ca ngợi tính chất nhân dân, tính chính nghĩa của cuộc khởi nghĩa Lam Sơn.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644802" y="1884124"/>
            <a:ext cx="4320480" cy="1192475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52914" y="2991563"/>
                <a:ext cx="2848067" cy="4195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thích nguồn gốc tên gọi</a:t>
                </a:r>
                <a:endParaRPr lang="en-US" sz="20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ồ Hoàn Kiếm.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468338" y="3348537"/>
            <a:ext cx="3547272" cy="1384247"/>
            <a:chOff x="468338" y="3757952"/>
            <a:chExt cx="3547272" cy="7094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709454"/>
              <a:chOff x="468338" y="3757952"/>
              <a:chExt cx="3547272" cy="7094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38870" y="3882426"/>
                <a:ext cx="2976740" cy="362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Đề cao, suy tôn Lê Lợi và nhà Lê.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716810" y="3225440"/>
            <a:ext cx="4047702" cy="1363327"/>
            <a:chOff x="5058594" y="3766181"/>
            <a:chExt cx="3534150" cy="7068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706830"/>
              <a:chOff x="5058594" y="3766181"/>
              <a:chExt cx="3534150" cy="70683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652914" y="3945348"/>
                <a:ext cx="2939830" cy="207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Cả ba đáp án trên đều đúng.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+mj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8" y="94561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96" y="3454680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179532"/>
      </p:ext>
    </p:extLst>
  </p:cSld>
  <p:clrMapOvr>
    <a:masterClrMapping/>
  </p:clrMapOvr>
  <p:transition spd="slow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319628" y="-65203"/>
            <a:ext cx="7645654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759057" y="788408"/>
              <a:ext cx="5222688" cy="1051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Truyện “Sự tích Hồ Gươm” là một truyền thuyết vì</a:t>
              </a:r>
              <a:r>
                <a:rPr lang="vi-VN" sz="2800" b="1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180306" y="1351276"/>
            <a:ext cx="3699488" cy="2040017"/>
            <a:chOff x="481460" y="2903338"/>
            <a:chExt cx="3534150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706830"/>
              <a:chOff x="481460" y="2903338"/>
              <a:chExt cx="3534150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37486" y="2991563"/>
                <a:ext cx="2965352" cy="351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 chuyện kể về hoạt động của Lê Lợi và nghĩa quân Lam Sơn.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SVN-Anastasia" panose="020B060604020002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448464" y="1234605"/>
            <a:ext cx="4503449" cy="2190042"/>
            <a:chOff x="5058594" y="2903338"/>
            <a:chExt cx="3593467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93467" cy="706830"/>
              <a:chOff x="5058594" y="2903338"/>
              <a:chExt cx="3593467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11584" y="2974257"/>
                <a:ext cx="3040477" cy="526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 trí tưởng tượng</a:t>
                </a:r>
                <a:r>
                  <a:rPr lang="en-US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sự sáng tạo, tác giả dân gian đã kể lại câu chuyện lịch sử về người anh hùng Lê Lợi và cuộc khởi nghĩa chống quân Minh.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SVN-Anastasia" panose="020B0606040200020203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468338" y="3255500"/>
            <a:ext cx="3686770" cy="1693307"/>
            <a:chOff x="468338" y="3757952"/>
            <a:chExt cx="3547272" cy="7094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709454"/>
              <a:chOff x="468338" y="3757952"/>
              <a:chExt cx="3547272" cy="7094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06302" y="3827210"/>
                <a:ext cx="2976740" cy="425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 chuyện ghi chép hiện thực lịch sử cuộc kháng chiến chống quân Minh.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SVN-Anastasia" panose="020B0606040200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448464" y="3262132"/>
            <a:ext cx="4247876" cy="1542659"/>
            <a:chOff x="5058594" y="3766181"/>
            <a:chExt cx="3548734" cy="7068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48734" cy="706830"/>
              <a:chOff x="5058594" y="3766181"/>
              <a:chExt cx="3548734" cy="70683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511596" y="3841877"/>
                <a:ext cx="3095732" cy="465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 chuyện được kể lại bằng trí tưởng tượng, hư cấu vô cùng phong phú của tác giả dân gian</a:t>
                </a:r>
                <a:r>
                  <a:rPr lang="vi-VN" sz="1400" dirty="0">
                    <a:solidFill>
                      <a:schemeClr val="bg1"/>
                    </a:solidFill>
                    <a:effectLst/>
                    <a:latin typeface="SVN-Anastasia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SVN-Anastasia" panose="020B0606040200020203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" y="-91752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02" y="1766795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339564"/>
      </p:ext>
    </p:extLst>
  </p:cSld>
  <p:clrMapOvr>
    <a:masterClrMapping/>
  </p:clrMapOvr>
  <p:transition spd="slow" advClick="0" advTm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260426" y="65709"/>
            <a:ext cx="7776864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779902" y="734313"/>
              <a:ext cx="5222688" cy="1179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Đặc điểm nổi bật của truyền thuyết là?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173329" y="1864261"/>
            <a:ext cx="3835304" cy="1378464"/>
            <a:chOff x="481460" y="2903338"/>
            <a:chExt cx="3534150" cy="91922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919222"/>
              <a:chOff x="481460" y="2903338"/>
              <a:chExt cx="3534150" cy="91922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37486" y="2991563"/>
                <a:ext cx="296535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16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Thường kể về sự kiện, nhân vật lịch sử hoặc liên quan đến lịch sử.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ED2E3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 b="1">
                <a:solidFill>
                  <a:srgbClr val="ED2E31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428777" y="1996562"/>
            <a:ext cx="4342111" cy="927659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52914" y="3082768"/>
                <a:ext cx="2848067" cy="304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 những yếu tố kì ảo.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768E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 b="1">
                <a:solidFill>
                  <a:srgbClr val="F768E0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281652" y="3109659"/>
            <a:ext cx="3618657" cy="1839149"/>
            <a:chOff x="468338" y="3757952"/>
            <a:chExt cx="3618657" cy="93103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618657" cy="931031"/>
              <a:chOff x="468338" y="3757952"/>
              <a:chExt cx="3618657" cy="93103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06302" y="3857986"/>
                <a:ext cx="308069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16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Truyện kể về công trạng, kì tích của các nhân vật mà cộng đồng truyền tụng, tôn thờ.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6DAFFD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 b="1">
                <a:solidFill>
                  <a:srgbClr val="6DAFFD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553573" y="3425664"/>
            <a:ext cx="4104573" cy="1523144"/>
            <a:chOff x="5058594" y="3766181"/>
            <a:chExt cx="3534150" cy="89202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892025"/>
              <a:chOff x="5058594" y="3766181"/>
              <a:chExt cx="3534150" cy="89202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652914" y="3950320"/>
                <a:ext cx="293983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Cả ba đáp án trên đều đúng.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 b="1">
                <a:latin typeface="+mj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" y="36883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44" y="3584597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535780"/>
      </p:ext>
    </p:extLst>
  </p:cSld>
  <p:clrMapOvr>
    <a:masterClrMapping/>
  </p:clrMapOvr>
  <p:transition spd="slow" advClick="0" advTm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41FAF5-2066-4590-9984-F48962FCC902}"/>
              </a:ext>
            </a:extLst>
          </p:cNvPr>
          <p:cNvGrpSpPr/>
          <p:nvPr/>
        </p:nvGrpSpPr>
        <p:grpSpPr>
          <a:xfrm>
            <a:off x="3204642" y="555253"/>
            <a:ext cx="2712670" cy="2880860"/>
            <a:chOff x="3216459" y="555253"/>
            <a:chExt cx="2712670" cy="2880860"/>
          </a:xfrm>
        </p:grpSpPr>
        <p:grpSp>
          <p:nvGrpSpPr>
            <p:cNvPr id="4" name="组合 2">
              <a:extLst>
                <a:ext uri="{FF2B5EF4-FFF2-40B4-BE49-F238E27FC236}">
                  <a16:creationId xmlns:a16="http://schemas.microsoft.com/office/drawing/2014/main" id="{3E41AEFC-3E01-4C8A-BF69-8E7C19E29C2E}"/>
                </a:ext>
              </a:extLst>
            </p:cNvPr>
            <p:cNvGrpSpPr/>
            <p:nvPr/>
          </p:nvGrpSpPr>
          <p:grpSpPr>
            <a:xfrm>
              <a:off x="3216459" y="555253"/>
              <a:ext cx="2712670" cy="2880860"/>
              <a:chOff x="4074354" y="1238281"/>
              <a:chExt cx="4008728" cy="4257276"/>
            </a:xfrm>
          </p:grpSpPr>
          <p:pic>
            <p:nvPicPr>
              <p:cNvPr id="5" name="图片 22">
                <a:extLst>
                  <a:ext uri="{FF2B5EF4-FFF2-40B4-BE49-F238E27FC236}">
                    <a16:creationId xmlns:a16="http://schemas.microsoft.com/office/drawing/2014/main" id="{20F2E37C-6771-4AFA-8B44-7E1E9E52E9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 flipH="1">
                <a:off x="4331264" y="1963559"/>
                <a:ext cx="758256" cy="776724"/>
              </a:xfrm>
              <a:prstGeom prst="rect">
                <a:avLst/>
              </a:prstGeom>
            </p:spPr>
          </p:pic>
          <p:pic>
            <p:nvPicPr>
              <p:cNvPr id="6" name="图片 35">
                <a:extLst>
                  <a:ext uri="{FF2B5EF4-FFF2-40B4-BE49-F238E27FC236}">
                    <a16:creationId xmlns:a16="http://schemas.microsoft.com/office/drawing/2014/main" id="{62A9AE85-87CC-4CC1-BBD8-F3D51F62D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4354" y="3419364"/>
                <a:ext cx="949347" cy="1299551"/>
              </a:xfrm>
              <a:prstGeom prst="rect">
                <a:avLst/>
              </a:prstGeom>
            </p:spPr>
          </p:pic>
          <p:pic>
            <p:nvPicPr>
              <p:cNvPr id="8" name="图片 37">
                <a:extLst>
                  <a:ext uri="{FF2B5EF4-FFF2-40B4-BE49-F238E27FC236}">
                    <a16:creationId xmlns:a16="http://schemas.microsoft.com/office/drawing/2014/main" id="{B4019C30-602E-4928-8EE6-E423A241F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6891" y="2731049"/>
                <a:ext cx="632899" cy="649776"/>
              </a:xfrm>
              <a:prstGeom prst="rect">
                <a:avLst/>
              </a:prstGeom>
            </p:spPr>
          </p:pic>
          <p:pic>
            <p:nvPicPr>
              <p:cNvPr id="9" name="图片 39">
                <a:extLst>
                  <a:ext uri="{FF2B5EF4-FFF2-40B4-BE49-F238E27FC236}">
                    <a16:creationId xmlns:a16="http://schemas.microsoft.com/office/drawing/2014/main" id="{3759B71F-1D89-4721-AAE5-66719A3EF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53717" y="3127713"/>
                <a:ext cx="529365" cy="542435"/>
              </a:xfrm>
              <a:prstGeom prst="rect">
                <a:avLst/>
              </a:prstGeom>
            </p:spPr>
          </p:pic>
          <p:pic>
            <p:nvPicPr>
              <p:cNvPr id="10" name="图片 40">
                <a:extLst>
                  <a:ext uri="{FF2B5EF4-FFF2-40B4-BE49-F238E27FC236}">
                    <a16:creationId xmlns:a16="http://schemas.microsoft.com/office/drawing/2014/main" id="{106A874D-DF09-4EC5-B7B9-FD57D6B64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54258" y="4661154"/>
                <a:ext cx="1048683" cy="671737"/>
              </a:xfrm>
              <a:prstGeom prst="rect">
                <a:avLst/>
              </a:prstGeom>
            </p:spPr>
          </p:pic>
          <p:pic>
            <p:nvPicPr>
              <p:cNvPr id="11" name="图片 41">
                <a:extLst>
                  <a:ext uri="{FF2B5EF4-FFF2-40B4-BE49-F238E27FC236}">
                    <a16:creationId xmlns:a16="http://schemas.microsoft.com/office/drawing/2014/main" id="{2667E452-CA99-4B48-95FD-ADF8DBE90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68242" y="1650434"/>
                <a:ext cx="630631" cy="630631"/>
              </a:xfrm>
              <a:prstGeom prst="rect">
                <a:avLst/>
              </a:prstGeom>
            </p:spPr>
          </p:pic>
          <p:pic>
            <p:nvPicPr>
              <p:cNvPr id="12" name="图片 42">
                <a:extLst>
                  <a:ext uri="{FF2B5EF4-FFF2-40B4-BE49-F238E27FC236}">
                    <a16:creationId xmlns:a16="http://schemas.microsoft.com/office/drawing/2014/main" id="{C020CF15-88B0-4872-9019-B88EF71DF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38404" y="2414722"/>
                <a:ext cx="623199" cy="591753"/>
              </a:xfrm>
              <a:prstGeom prst="rect">
                <a:avLst/>
              </a:prstGeom>
            </p:spPr>
          </p:pic>
          <p:pic>
            <p:nvPicPr>
              <p:cNvPr id="13" name="图片 43">
                <a:extLst>
                  <a:ext uri="{FF2B5EF4-FFF2-40B4-BE49-F238E27FC236}">
                    <a16:creationId xmlns:a16="http://schemas.microsoft.com/office/drawing/2014/main" id="{4DB2CF97-3702-4A0A-9FC9-DE4CFEF11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804785">
                <a:off x="6572282" y="1428499"/>
                <a:ext cx="1012638" cy="1088586"/>
              </a:xfrm>
              <a:prstGeom prst="rect">
                <a:avLst/>
              </a:prstGeom>
            </p:spPr>
          </p:pic>
          <p:pic>
            <p:nvPicPr>
              <p:cNvPr id="14" name="图片 45">
                <a:extLst>
                  <a:ext uri="{FF2B5EF4-FFF2-40B4-BE49-F238E27FC236}">
                    <a16:creationId xmlns:a16="http://schemas.microsoft.com/office/drawing/2014/main" id="{51C045EF-B409-4D82-862E-A72C3112D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575688">
                <a:off x="5621335" y="1128579"/>
                <a:ext cx="772137" cy="991542"/>
              </a:xfrm>
              <a:prstGeom prst="rect">
                <a:avLst/>
              </a:prstGeom>
            </p:spPr>
          </p:pic>
          <p:pic>
            <p:nvPicPr>
              <p:cNvPr id="15" name="图片 46">
                <a:extLst>
                  <a:ext uri="{FF2B5EF4-FFF2-40B4-BE49-F238E27FC236}">
                    <a16:creationId xmlns:a16="http://schemas.microsoft.com/office/drawing/2014/main" id="{7DF10ADA-F5FB-45F7-83BD-95D44F215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0698" y="4478006"/>
                <a:ext cx="1050374" cy="1017551"/>
              </a:xfrm>
              <a:prstGeom prst="rect">
                <a:avLst/>
              </a:prstGeom>
            </p:spPr>
          </p:pic>
          <p:pic>
            <p:nvPicPr>
              <p:cNvPr id="16" name="图片 48">
                <a:extLst>
                  <a:ext uri="{FF2B5EF4-FFF2-40B4-BE49-F238E27FC236}">
                    <a16:creationId xmlns:a16="http://schemas.microsoft.com/office/drawing/2014/main" id="{4A70E1D7-FF9A-4F73-AF29-57FC810FF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65221" flipH="1">
                <a:off x="7006422" y="3583675"/>
                <a:ext cx="949347" cy="1299551"/>
              </a:xfrm>
              <a:prstGeom prst="rect">
                <a:avLst/>
              </a:prstGeom>
            </p:spPr>
          </p:pic>
        </p:grpSp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1D8CCFB5-339B-4603-85D3-AAA914943BD2}"/>
                </a:ext>
              </a:extLst>
            </p:cNvPr>
            <p:cNvGrpSpPr/>
            <p:nvPr/>
          </p:nvGrpSpPr>
          <p:grpSpPr>
            <a:xfrm>
              <a:off x="3586928" y="1163869"/>
              <a:ext cx="1971268" cy="1636177"/>
              <a:chOff x="4781740" y="1690153"/>
              <a:chExt cx="2627901" cy="2181191"/>
            </a:xfrm>
          </p:grpSpPr>
          <p:sp>
            <p:nvSpPr>
              <p:cNvPr id="18" name="椭圆 1">
                <a:extLst>
                  <a:ext uri="{FF2B5EF4-FFF2-40B4-BE49-F238E27FC236}">
                    <a16:creationId xmlns:a16="http://schemas.microsoft.com/office/drawing/2014/main" id="{4A16875F-77D8-4A9B-8275-CDBD6468CDFC}"/>
                  </a:ext>
                </a:extLst>
              </p:cNvPr>
              <p:cNvSpPr/>
              <p:nvPr/>
            </p:nvSpPr>
            <p:spPr>
              <a:xfrm>
                <a:off x="5018158" y="1690153"/>
                <a:ext cx="2181191" cy="2181191"/>
              </a:xfrm>
              <a:prstGeom prst="ellipse">
                <a:avLst/>
              </a:prstGeom>
              <a:noFill/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椭圆 52">
                <a:extLst>
                  <a:ext uri="{FF2B5EF4-FFF2-40B4-BE49-F238E27FC236}">
                    <a16:creationId xmlns:a16="http://schemas.microsoft.com/office/drawing/2014/main" id="{2A452593-7670-4807-A8F3-4DEC167203F4}"/>
                  </a:ext>
                </a:extLst>
              </p:cNvPr>
              <p:cNvSpPr/>
              <p:nvPr/>
            </p:nvSpPr>
            <p:spPr>
              <a:xfrm>
                <a:off x="5145827" y="1817822"/>
                <a:ext cx="1925853" cy="19258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矩形 51">
                <a:extLst>
                  <a:ext uri="{FF2B5EF4-FFF2-40B4-BE49-F238E27FC236}">
                    <a16:creationId xmlns:a16="http://schemas.microsoft.com/office/drawing/2014/main" id="{508EBC99-4C5F-49E3-B4A3-DAB2C183C920}"/>
                  </a:ext>
                </a:extLst>
              </p:cNvPr>
              <p:cNvSpPr/>
              <p:nvPr/>
            </p:nvSpPr>
            <p:spPr>
              <a:xfrm rot="3274">
                <a:off x="4781740" y="1989956"/>
                <a:ext cx="2627901" cy="1436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Sự</a:t>
                </a:r>
                <a:r>
                  <a:rPr lang="en-US" altLang="zh-CN" sz="3200" b="1" dirty="0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tích</a:t>
                </a:r>
                <a:endPara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Hồ</a:t>
                </a:r>
                <a:r>
                  <a:rPr lang="en-US" altLang="zh-CN" sz="3200" b="1" dirty="0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Gươm</a:t>
                </a:r>
                <a:endPara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CE0E168-506B-4C1C-932E-DDC6281CD222}"/>
              </a:ext>
            </a:extLst>
          </p:cNvPr>
          <p:cNvSpPr/>
          <p:nvPr/>
        </p:nvSpPr>
        <p:spPr>
          <a:xfrm>
            <a:off x="1885093" y="3486573"/>
            <a:ext cx="52277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03DA9AB6-D78E-4A08-B46F-59E1091BF2E3}"/>
              </a:ext>
            </a:extLst>
          </p:cNvPr>
          <p:cNvGrpSpPr/>
          <p:nvPr/>
        </p:nvGrpSpPr>
        <p:grpSpPr>
          <a:xfrm rot="5400000">
            <a:off x="3934748" y="3153661"/>
            <a:ext cx="553998" cy="2316216"/>
            <a:chOff x="1492299" y="1331825"/>
            <a:chExt cx="1171795" cy="3669800"/>
          </a:xfrm>
        </p:grpSpPr>
        <p:sp>
          <p:nvSpPr>
            <p:cNvPr id="27" name="流程图: 终止 32">
              <a:extLst>
                <a:ext uri="{FF2B5EF4-FFF2-40B4-BE49-F238E27FC236}">
                  <a16:creationId xmlns:a16="http://schemas.microsoft.com/office/drawing/2014/main" id="{62C923DD-4A5A-4497-80D9-5B1EF7041EB8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44">
              <a:extLst>
                <a:ext uri="{FF2B5EF4-FFF2-40B4-BE49-F238E27FC236}">
                  <a16:creationId xmlns:a16="http://schemas.microsoft.com/office/drawing/2014/main" id="{EBF1B526-5146-40FD-A3F6-032082EB4757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34" name="矩形 44">
            <a:extLst>
              <a:ext uri="{FF2B5EF4-FFF2-40B4-BE49-F238E27FC236}">
                <a16:creationId xmlns:a16="http://schemas.microsoft.com/office/drawing/2014/main" id="{60C20C3B-AA1D-48CC-BE5C-24A7F8A5F803}"/>
              </a:ext>
            </a:extLst>
          </p:cNvPr>
          <p:cNvSpPr/>
          <p:nvPr/>
        </p:nvSpPr>
        <p:spPr>
          <a:xfrm rot="5403274">
            <a:off x="1839578" y="2805291"/>
            <a:ext cx="553998" cy="130806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2422D18-72FE-49B7-ABD8-AE8AFC91FE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3" y="1270975"/>
            <a:ext cx="2323029" cy="1706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2646B-0493-41E9-9853-F1D9C3EFAB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69">
            <a:off x="6339179" y="1279894"/>
            <a:ext cx="2330854" cy="1828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96">
        <p:split orient="vert"/>
      </p:transition>
    </mc:Choice>
    <mc:Fallback xmlns="">
      <p:transition spd="slow" advTm="48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00DFA4-385D-40AA-8681-BA6070F1A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-152400"/>
            <a:ext cx="9138700" cy="5145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5" y="1796938"/>
            <a:ext cx="3897857" cy="2863838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9" y="1780456"/>
            <a:ext cx="3797968" cy="2742195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BBCF1-89B1-45D8-954F-5E4C10045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591" y="83876"/>
            <a:ext cx="7229675" cy="20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2953"/>
      </p:ext>
    </p:extLst>
  </p:cSld>
  <p:clrMapOvr>
    <a:masterClrMapping/>
  </p:clrMapOvr>
  <p:transition spd="slow" advTm="105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CF8C7-BBE6-413E-947E-C3C744636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3" b="8689"/>
          <a:stretch/>
        </p:blipFill>
        <p:spPr>
          <a:xfrm>
            <a:off x="168874" y="124272"/>
            <a:ext cx="4216539" cy="3346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iễn biến cuộc khởi nghĩa lam sơn trong giai đoạn 1 | Văn hóa, Viết, Mực">
            <a:extLst>
              <a:ext uri="{FF2B5EF4-FFF2-40B4-BE49-F238E27FC236}">
                <a16:creationId xmlns:a16="http://schemas.microsoft.com/office/drawing/2014/main" id="{C54E9327-A694-49D9-9F8C-2925371B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01" y="124272"/>
            <a:ext cx="4267381" cy="33461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CC65A-29B4-4D08-9C38-20D10011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05" y="2932584"/>
            <a:ext cx="4730906" cy="2592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E651C-6606-45D2-AB18-EF58CF083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794" y="2932584"/>
            <a:ext cx="438340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32510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41AEFC-3E01-4C8A-BF69-8E7C19E29C2E}"/>
              </a:ext>
            </a:extLst>
          </p:cNvPr>
          <p:cNvGrpSpPr/>
          <p:nvPr/>
        </p:nvGrpSpPr>
        <p:grpSpPr>
          <a:xfrm>
            <a:off x="3199305" y="1132114"/>
            <a:ext cx="2712670" cy="2880860"/>
            <a:chOff x="4074354" y="1238281"/>
            <a:chExt cx="4008728" cy="4257276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20F2E37C-6771-4AFA-8B44-7E1E9E52E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4331264" y="1963559"/>
              <a:ext cx="758256" cy="776724"/>
            </a:xfrm>
            <a:prstGeom prst="rect">
              <a:avLst/>
            </a:prstGeom>
          </p:spPr>
        </p:pic>
        <p:pic>
          <p:nvPicPr>
            <p:cNvPr id="6" name="图片 35">
              <a:extLst>
                <a:ext uri="{FF2B5EF4-FFF2-40B4-BE49-F238E27FC236}">
                  <a16:creationId xmlns:a16="http://schemas.microsoft.com/office/drawing/2014/main" id="{62A9AE85-87CC-4CC1-BBD8-F3D51F62D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4354" y="3419364"/>
              <a:ext cx="949347" cy="1299551"/>
            </a:xfrm>
            <a:prstGeom prst="rect">
              <a:avLst/>
            </a:prstGeom>
          </p:spPr>
        </p:pic>
        <p:pic>
          <p:nvPicPr>
            <p:cNvPr id="8" name="图片 37">
              <a:extLst>
                <a:ext uri="{FF2B5EF4-FFF2-40B4-BE49-F238E27FC236}">
                  <a16:creationId xmlns:a16="http://schemas.microsoft.com/office/drawing/2014/main" id="{B4019C30-602E-4928-8EE6-E423A241F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6891" y="2731049"/>
              <a:ext cx="632899" cy="649776"/>
            </a:xfrm>
            <a:prstGeom prst="rect">
              <a:avLst/>
            </a:prstGeom>
          </p:spPr>
        </p:pic>
        <p:pic>
          <p:nvPicPr>
            <p:cNvPr id="9" name="图片 39">
              <a:extLst>
                <a:ext uri="{FF2B5EF4-FFF2-40B4-BE49-F238E27FC236}">
                  <a16:creationId xmlns:a16="http://schemas.microsoft.com/office/drawing/2014/main" id="{3759B71F-1D89-4721-AAE5-66719A3EF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3717" y="3127713"/>
              <a:ext cx="529365" cy="542435"/>
            </a:xfrm>
            <a:prstGeom prst="rect">
              <a:avLst/>
            </a:prstGeom>
          </p:spPr>
        </p:pic>
        <p:pic>
          <p:nvPicPr>
            <p:cNvPr id="10" name="图片 40">
              <a:extLst>
                <a:ext uri="{FF2B5EF4-FFF2-40B4-BE49-F238E27FC236}">
                  <a16:creationId xmlns:a16="http://schemas.microsoft.com/office/drawing/2014/main" id="{106A874D-DF09-4EC5-B7B9-FD57D6B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4258" y="4661154"/>
              <a:ext cx="1048683" cy="671737"/>
            </a:xfrm>
            <a:prstGeom prst="rect">
              <a:avLst/>
            </a:prstGeom>
          </p:spPr>
        </p:pic>
        <p:pic>
          <p:nvPicPr>
            <p:cNvPr id="11" name="图片 41">
              <a:extLst>
                <a:ext uri="{FF2B5EF4-FFF2-40B4-BE49-F238E27FC236}">
                  <a16:creationId xmlns:a16="http://schemas.microsoft.com/office/drawing/2014/main" id="{2667E452-CA99-4B48-95FD-ADF8DBE9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8242" y="1650434"/>
              <a:ext cx="630631" cy="630631"/>
            </a:xfrm>
            <a:prstGeom prst="rect">
              <a:avLst/>
            </a:prstGeom>
          </p:spPr>
        </p:pic>
        <p:pic>
          <p:nvPicPr>
            <p:cNvPr id="12" name="图片 42">
              <a:extLst>
                <a:ext uri="{FF2B5EF4-FFF2-40B4-BE49-F238E27FC236}">
                  <a16:creationId xmlns:a16="http://schemas.microsoft.com/office/drawing/2014/main" id="{C020CF15-88B0-4872-9019-B88EF71D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8404" y="2414722"/>
              <a:ext cx="623199" cy="591753"/>
            </a:xfrm>
            <a:prstGeom prst="rect">
              <a:avLst/>
            </a:prstGeom>
          </p:spPr>
        </p:pic>
        <p:pic>
          <p:nvPicPr>
            <p:cNvPr id="13" name="图片 43">
              <a:extLst>
                <a:ext uri="{FF2B5EF4-FFF2-40B4-BE49-F238E27FC236}">
                  <a16:creationId xmlns:a16="http://schemas.microsoft.com/office/drawing/2014/main" id="{4DB2CF97-3702-4A0A-9FC9-DE4CFEF11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04785">
              <a:off x="6572282" y="1428499"/>
              <a:ext cx="1012638" cy="1088586"/>
            </a:xfrm>
            <a:prstGeom prst="rect">
              <a:avLst/>
            </a:prstGeom>
          </p:spPr>
        </p:pic>
        <p:pic>
          <p:nvPicPr>
            <p:cNvPr id="14" name="图片 45">
              <a:extLst>
                <a:ext uri="{FF2B5EF4-FFF2-40B4-BE49-F238E27FC236}">
                  <a16:creationId xmlns:a16="http://schemas.microsoft.com/office/drawing/2014/main" id="{51C045EF-B409-4D82-862E-A72C3112D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575688">
              <a:off x="5621335" y="1128579"/>
              <a:ext cx="772137" cy="991542"/>
            </a:xfrm>
            <a:prstGeom prst="rect">
              <a:avLst/>
            </a:prstGeom>
          </p:spPr>
        </p:pic>
        <p:pic>
          <p:nvPicPr>
            <p:cNvPr id="15" name="图片 46">
              <a:extLst>
                <a:ext uri="{FF2B5EF4-FFF2-40B4-BE49-F238E27FC236}">
                  <a16:creationId xmlns:a16="http://schemas.microsoft.com/office/drawing/2014/main" id="{7DF10ADA-F5FB-45F7-83BD-95D44F21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0698" y="4478006"/>
              <a:ext cx="1050374" cy="1017551"/>
            </a:xfrm>
            <a:prstGeom prst="rect">
              <a:avLst/>
            </a:prstGeom>
          </p:spPr>
        </p:pic>
        <p:pic>
          <p:nvPicPr>
            <p:cNvPr id="16" name="图片 48">
              <a:extLst>
                <a:ext uri="{FF2B5EF4-FFF2-40B4-BE49-F238E27FC236}">
                  <a16:creationId xmlns:a16="http://schemas.microsoft.com/office/drawing/2014/main" id="{4A70E1D7-FF9A-4F73-AF29-57FC810F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5221" flipH="1">
              <a:off x="7006422" y="3583675"/>
              <a:ext cx="949347" cy="1299551"/>
            </a:xfrm>
            <a:prstGeom prst="rect">
              <a:avLst/>
            </a:prstGeom>
          </p:spPr>
        </p:pic>
      </p:grpSp>
      <p:grpSp>
        <p:nvGrpSpPr>
          <p:cNvPr id="17" name="组合 3">
            <a:extLst>
              <a:ext uri="{FF2B5EF4-FFF2-40B4-BE49-F238E27FC236}">
                <a16:creationId xmlns:a16="http://schemas.microsoft.com/office/drawing/2014/main" id="{1D8CCFB5-339B-4603-85D3-AAA914943BD2}"/>
              </a:ext>
            </a:extLst>
          </p:cNvPr>
          <p:cNvGrpSpPr/>
          <p:nvPr/>
        </p:nvGrpSpPr>
        <p:grpSpPr>
          <a:xfrm>
            <a:off x="3586928" y="1754311"/>
            <a:ext cx="1971268" cy="1636177"/>
            <a:chOff x="4781740" y="1690153"/>
            <a:chExt cx="2627901" cy="2181191"/>
          </a:xfrm>
        </p:grpSpPr>
        <p:sp>
          <p:nvSpPr>
            <p:cNvPr id="18" name="椭圆 1">
              <a:extLst>
                <a:ext uri="{FF2B5EF4-FFF2-40B4-BE49-F238E27FC236}">
                  <a16:creationId xmlns:a16="http://schemas.microsoft.com/office/drawing/2014/main" id="{4A16875F-77D8-4A9B-8275-CDBD6468CDFC}"/>
                </a:ext>
              </a:extLst>
            </p:cNvPr>
            <p:cNvSpPr/>
            <p:nvPr/>
          </p:nvSpPr>
          <p:spPr>
            <a:xfrm>
              <a:off x="5018158" y="1690153"/>
              <a:ext cx="2181191" cy="2181191"/>
            </a:xfrm>
            <a:prstGeom prst="ellips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52">
              <a:extLst>
                <a:ext uri="{FF2B5EF4-FFF2-40B4-BE49-F238E27FC236}">
                  <a16:creationId xmlns:a16="http://schemas.microsoft.com/office/drawing/2014/main" id="{2A452593-7670-4807-A8F3-4DEC167203F4}"/>
                </a:ext>
              </a:extLst>
            </p:cNvPr>
            <p:cNvSpPr/>
            <p:nvPr/>
          </p:nvSpPr>
          <p:spPr>
            <a:xfrm>
              <a:off x="5145827" y="1817822"/>
              <a:ext cx="1925853" cy="192585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51">
              <a:extLst>
                <a:ext uri="{FF2B5EF4-FFF2-40B4-BE49-F238E27FC236}">
                  <a16:creationId xmlns:a16="http://schemas.microsoft.com/office/drawing/2014/main" id="{508EBC99-4C5F-49E3-B4A3-DAB2C183C920}"/>
                </a:ext>
              </a:extLst>
            </p:cNvPr>
            <p:cNvSpPr/>
            <p:nvPr/>
          </p:nvSpPr>
          <p:spPr>
            <a:xfrm rot="3274">
              <a:off x="4781740" y="1989956"/>
              <a:ext cx="2627901" cy="1436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Tri </a:t>
              </a:r>
              <a:r>
                <a:rPr lang="en-US" altLang="zh-CN" sz="3200" b="1" dirty="0" err="1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 – </a:t>
              </a:r>
              <a:r>
                <a:rPr lang="en-US" altLang="zh-CN" sz="3200" b="1" dirty="0" err="1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hiểu</a:t>
              </a:r>
              <a:endParaRPr lang="en-US" altLang="zh-CN" sz="3200" b="1" dirty="0">
                <a:solidFill>
                  <a:schemeClr val="accent6">
                    <a:lumMod val="75000"/>
                  </a:schemeClr>
                </a:solidFill>
                <a:latin typeface="SVN-Apple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CE0E168-506B-4C1C-932E-DDC6281CD222}"/>
              </a:ext>
            </a:extLst>
          </p:cNvPr>
          <p:cNvSpPr/>
          <p:nvPr/>
        </p:nvSpPr>
        <p:spPr>
          <a:xfrm>
            <a:off x="5736171" y="902041"/>
            <a:ext cx="3216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Cốt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thuyết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F91C90-0CE5-4A16-8673-AE8B76E6FFF9}"/>
              </a:ext>
            </a:extLst>
          </p:cNvPr>
          <p:cNvSpPr/>
          <p:nvPr/>
        </p:nvSpPr>
        <p:spPr>
          <a:xfrm>
            <a:off x="656031" y="1125152"/>
            <a:ext cx="2968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loại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thuyết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4E0987-B19B-471A-9C70-B18AE94DA613}"/>
              </a:ext>
            </a:extLst>
          </p:cNvPr>
          <p:cNvSpPr/>
          <p:nvPr/>
        </p:nvSpPr>
        <p:spPr>
          <a:xfrm>
            <a:off x="527324" y="2828174"/>
            <a:ext cx="2827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Yếu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kì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ảo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3E2B03-2AF3-4238-BDF5-8FDF004A08A5}"/>
              </a:ext>
            </a:extLst>
          </p:cNvPr>
          <p:cNvSpPr/>
          <p:nvPr/>
        </p:nvSpPr>
        <p:spPr>
          <a:xfrm>
            <a:off x="6168210" y="2663210"/>
            <a:ext cx="2899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Nhân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vật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thuyêt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03DA9AB6-D78E-4A08-B46F-59E1091BF2E3}"/>
              </a:ext>
            </a:extLst>
          </p:cNvPr>
          <p:cNvGrpSpPr/>
          <p:nvPr/>
        </p:nvGrpSpPr>
        <p:grpSpPr>
          <a:xfrm rot="5400000">
            <a:off x="6580797" y="866096"/>
            <a:ext cx="553998" cy="2316216"/>
            <a:chOff x="1492299" y="1331825"/>
            <a:chExt cx="1171795" cy="3669800"/>
          </a:xfrm>
        </p:grpSpPr>
        <p:sp>
          <p:nvSpPr>
            <p:cNvPr id="27" name="流程图: 终止 32">
              <a:extLst>
                <a:ext uri="{FF2B5EF4-FFF2-40B4-BE49-F238E27FC236}">
                  <a16:creationId xmlns:a16="http://schemas.microsoft.com/office/drawing/2014/main" id="{62C923DD-4A5A-4497-80D9-5B1EF7041EB8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44">
              <a:extLst>
                <a:ext uri="{FF2B5EF4-FFF2-40B4-BE49-F238E27FC236}">
                  <a16:creationId xmlns:a16="http://schemas.microsoft.com/office/drawing/2014/main" id="{EBF1B526-5146-40FD-A3F6-032082EB4757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9" name="组合 1">
            <a:extLst>
              <a:ext uri="{FF2B5EF4-FFF2-40B4-BE49-F238E27FC236}">
                <a16:creationId xmlns:a16="http://schemas.microsoft.com/office/drawing/2014/main" id="{2D4F2F00-DB1C-4727-9695-D559A89C50C7}"/>
              </a:ext>
            </a:extLst>
          </p:cNvPr>
          <p:cNvGrpSpPr/>
          <p:nvPr/>
        </p:nvGrpSpPr>
        <p:grpSpPr>
          <a:xfrm rot="5400000">
            <a:off x="1507122" y="1021376"/>
            <a:ext cx="553998" cy="2055503"/>
            <a:chOff x="1492299" y="1331825"/>
            <a:chExt cx="1171795" cy="3669800"/>
          </a:xfrm>
        </p:grpSpPr>
        <p:sp>
          <p:nvSpPr>
            <p:cNvPr id="30" name="流程图: 终止 32">
              <a:extLst>
                <a:ext uri="{FF2B5EF4-FFF2-40B4-BE49-F238E27FC236}">
                  <a16:creationId xmlns:a16="http://schemas.microsoft.com/office/drawing/2014/main" id="{7B9DCDA3-7808-4F51-9A69-67B4DC276F86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44">
              <a:extLst>
                <a:ext uri="{FF2B5EF4-FFF2-40B4-BE49-F238E27FC236}">
                  <a16:creationId xmlns:a16="http://schemas.microsoft.com/office/drawing/2014/main" id="{B3EB00E4-BEAE-41BB-8EB2-DE4B418EEF49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2" name="组合 1">
            <a:extLst>
              <a:ext uri="{FF2B5EF4-FFF2-40B4-BE49-F238E27FC236}">
                <a16:creationId xmlns:a16="http://schemas.microsoft.com/office/drawing/2014/main" id="{9D9104B8-BBAF-4FBE-89A1-47C28A37ACD0}"/>
              </a:ext>
            </a:extLst>
          </p:cNvPr>
          <p:cNvGrpSpPr/>
          <p:nvPr/>
        </p:nvGrpSpPr>
        <p:grpSpPr>
          <a:xfrm rot="5400000">
            <a:off x="1337498" y="2582953"/>
            <a:ext cx="553998" cy="1353023"/>
            <a:chOff x="1492299" y="1331829"/>
            <a:chExt cx="1171795" cy="3669796"/>
          </a:xfrm>
        </p:grpSpPr>
        <p:sp>
          <p:nvSpPr>
            <p:cNvPr id="33" name="流程图: 终止 32">
              <a:extLst>
                <a:ext uri="{FF2B5EF4-FFF2-40B4-BE49-F238E27FC236}">
                  <a16:creationId xmlns:a16="http://schemas.microsoft.com/office/drawing/2014/main" id="{02BE2F8A-5938-4283-B491-B76D7E27A40E}"/>
                </a:ext>
              </a:extLst>
            </p:cNvPr>
            <p:cNvSpPr/>
            <p:nvPr/>
          </p:nvSpPr>
          <p:spPr>
            <a:xfrm rot="10800000">
              <a:off x="2410464" y="1331829"/>
              <a:ext cx="199686" cy="2539573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44">
              <a:extLst>
                <a:ext uri="{FF2B5EF4-FFF2-40B4-BE49-F238E27FC236}">
                  <a16:creationId xmlns:a16="http://schemas.microsoft.com/office/drawing/2014/main" id="{60C20C3B-AA1D-48CC-BE5C-24A7F8A5F803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5" name="组合 1">
            <a:extLst>
              <a:ext uri="{FF2B5EF4-FFF2-40B4-BE49-F238E27FC236}">
                <a16:creationId xmlns:a16="http://schemas.microsoft.com/office/drawing/2014/main" id="{1AC0E715-D46C-4861-A9CB-3D9294A4B0A1}"/>
              </a:ext>
            </a:extLst>
          </p:cNvPr>
          <p:cNvGrpSpPr/>
          <p:nvPr/>
        </p:nvGrpSpPr>
        <p:grpSpPr>
          <a:xfrm rot="5400000">
            <a:off x="6783544" y="2417602"/>
            <a:ext cx="553998" cy="2239785"/>
            <a:chOff x="1492299" y="1331825"/>
            <a:chExt cx="1171795" cy="3669800"/>
          </a:xfrm>
        </p:grpSpPr>
        <p:sp>
          <p:nvSpPr>
            <p:cNvPr id="36" name="流程图: 终止 32">
              <a:extLst>
                <a:ext uri="{FF2B5EF4-FFF2-40B4-BE49-F238E27FC236}">
                  <a16:creationId xmlns:a16="http://schemas.microsoft.com/office/drawing/2014/main" id="{BDB08B85-BCD1-4F62-9707-EE0F80FCB612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44">
              <a:extLst>
                <a:ext uri="{FF2B5EF4-FFF2-40B4-BE49-F238E27FC236}">
                  <a16:creationId xmlns:a16="http://schemas.microsoft.com/office/drawing/2014/main" id="{B6B304C3-6BC1-4488-97A0-8CFF0BC40025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38" name="Google Shape;415;p34">
            <a:extLst>
              <a:ext uri="{FF2B5EF4-FFF2-40B4-BE49-F238E27FC236}">
                <a16:creationId xmlns:a16="http://schemas.microsoft.com/office/drawing/2014/main" id="{B31026B1-F53D-4641-9D72-2F789E186271}"/>
              </a:ext>
            </a:extLst>
          </p:cNvPr>
          <p:cNvSpPr txBox="1">
            <a:spLocks/>
          </p:cNvSpPr>
          <p:nvPr/>
        </p:nvSpPr>
        <p:spPr>
          <a:xfrm>
            <a:off x="122431" y="183152"/>
            <a:ext cx="5058621" cy="626293"/>
          </a:xfrm>
          <a:prstGeom prst="rect">
            <a:avLst/>
          </a:prstGeom>
        </p:spPr>
        <p:txBody>
          <a:bodyPr spcFirstLastPara="1" wrap="square" lIns="91443" tIns="91443" rIns="91443" bIns="91443" anchor="ctr" anchorCtr="0">
            <a:noAutofit/>
          </a:bodyPr>
          <a:lstStyle>
            <a:lvl1pPr algn="l" defTabSz="6503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I.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đọc</a:t>
            </a:r>
            <a:endParaRPr lang="vi-VN" sz="3600" b="1" dirty="0"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Anastasia" panose="020B0606040200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45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96">
        <p:split orient="vert"/>
      </p:transition>
    </mc:Choice>
    <mc:Fallback xmlns="">
      <p:transition spd="slow" advTm="48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3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15;p34">
            <a:extLst>
              <a:ext uri="{FF2B5EF4-FFF2-40B4-BE49-F238E27FC236}">
                <a16:creationId xmlns:a16="http://schemas.microsoft.com/office/drawing/2014/main" id="{5781A56A-F3FA-44D1-9ED8-9FE3EED4D863}"/>
              </a:ext>
            </a:extLst>
          </p:cNvPr>
          <p:cNvSpPr txBox="1">
            <a:spLocks/>
          </p:cNvSpPr>
          <p:nvPr/>
        </p:nvSpPr>
        <p:spPr>
          <a:xfrm>
            <a:off x="468338" y="2428528"/>
            <a:ext cx="8280920" cy="626293"/>
          </a:xfrm>
          <a:prstGeom prst="rect">
            <a:avLst/>
          </a:prstGeom>
        </p:spPr>
        <p:txBody>
          <a:bodyPr spcFirstLastPara="1" wrap="square" lIns="91443" tIns="91443" rIns="91443" bIns="91443" anchor="ctr" anchorCtr="0">
            <a:noAutofit/>
          </a:bodyPr>
          <a:lstStyle>
            <a:lvl1pPr algn="l" defTabSz="6503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SGK/23-24)</a:t>
            </a:r>
          </a:p>
        </p:txBody>
      </p:sp>
      <p:sp>
        <p:nvSpPr>
          <p:cNvPr id="23" name="矩形 23">
            <a:extLst>
              <a:ext uri="{FF2B5EF4-FFF2-40B4-BE49-F238E27FC236}">
                <a16:creationId xmlns:a16="http://schemas.microsoft.com/office/drawing/2014/main" id="{B86E873A-DC37-48A5-B1EA-E11A72421399}"/>
              </a:ext>
            </a:extLst>
          </p:cNvPr>
          <p:cNvSpPr/>
          <p:nvPr/>
        </p:nvSpPr>
        <p:spPr>
          <a:xfrm>
            <a:off x="540346" y="126711"/>
            <a:ext cx="7164783" cy="6463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58" tIns="45729" rIns="91458" bIns="4572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2: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Hồ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Gươm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2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344">
        <p:dissolve/>
      </p:transition>
    </mc:Choice>
    <mc:Fallback xmlns="">
      <p:transition spd="slow" advTm="2234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0;p34">
            <a:extLst>
              <a:ext uri="{FF2B5EF4-FFF2-40B4-BE49-F238E27FC236}">
                <a16:creationId xmlns:a16="http://schemas.microsoft.com/office/drawing/2014/main" id="{0FB6D745-AD1A-4CDB-AB81-C93C031A7C70}"/>
              </a:ext>
            </a:extLst>
          </p:cNvPr>
          <p:cNvSpPr txBox="1">
            <a:spLocks/>
          </p:cNvSpPr>
          <p:nvPr/>
        </p:nvSpPr>
        <p:spPr>
          <a:xfrm>
            <a:off x="62451" y="23611"/>
            <a:ext cx="7704856" cy="5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C474102-BD84-4DA6-8891-B2FFC9CFC18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79734" y="77234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1AFF63-575A-4848-BC4F-F5BC2925E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77037" y="2706525"/>
            <a:ext cx="928081" cy="40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31AFF63-575A-4848-BC4F-F5BC2925E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77037" y="2706525"/>
            <a:ext cx="928081" cy="4023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E9B3B60-FD54-4C8A-808A-134E04A96DC8}"/>
              </a:ext>
            </a:extLst>
          </p:cNvPr>
          <p:cNvGrpSpPr/>
          <p:nvPr/>
        </p:nvGrpSpPr>
        <p:grpSpPr>
          <a:xfrm>
            <a:off x="-379976" y="-647843"/>
            <a:ext cx="4727755" cy="5616623"/>
            <a:chOff x="5775983" y="-317038"/>
            <a:chExt cx="3718587" cy="374503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9BE4F15-8C54-474B-B47F-A0F303B75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219">
              <a:off x="5775983" y="-317038"/>
              <a:ext cx="3718587" cy="374503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813A96-8A97-4030-B697-AE6E559CDDA0}"/>
                </a:ext>
              </a:extLst>
            </p:cNvPr>
            <p:cNvSpPr txBox="1"/>
            <p:nvPr/>
          </p:nvSpPr>
          <p:spPr>
            <a:xfrm>
              <a:off x="6443219" y="550601"/>
              <a:ext cx="2778234" cy="1775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6DCD1A5-1103-4C7B-A545-A0C72FE1A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4" y="3334302"/>
            <a:ext cx="1834180" cy="18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50362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9966 L -0.00434 0.09997 C 0.08071 0.04906 0.00451 0.09041 0.22288 0.08485 C 0.24562 0.08423 0.26853 0.08238 0.29144 0.08115 C 0.30307 0.07683 0.30255 0.07652 0.31626 0.07374 C 0.32251 0.0722 0.32894 0.07128 0.33518 0.07004 C 0.33935 0.06881 0.34352 0.06788 0.34733 0.06634 C 0.34942 0.06541 0.35167 0.06294 0.35393 0.06264 C 0.3607 0.06048 0.36782 0.06017 0.37476 0.05893 C 0.37893 0.0577 0.38309 0.05677 0.38708 0.05523 C 0.38917 0.05431 0.39125 0.05184 0.39351 0.05153 C 0.40028 0.04937 0.40739 0.04906 0.41434 0.04783 C 0.4185 0.04659 0.4225 0.04505 0.42666 0.04412 C 0.43291 0.04258 0.43933 0.04196 0.44558 0.04042 C 0.49679 0.02592 0.43777 0.03857 0.48516 0.02931 C 0.5039 0.02067 0.48065 0.03055 0.50807 0.02191 C 0.51363 0.01975 0.51727 0.01759 0.52265 0.0145 C 0.52473 0.0108 0.52716 0.00771 0.5289 0.00339 C 0.52994 -9.2564E-7 0.52994 -0.00432 0.53098 -0.00771 C 0.53515 -0.02561 0.5348 -0.01789 0.53723 -0.03363 C 0.53845 -0.0435 0.53949 -0.05369 0.5414 -0.06325 L 0.54556 -0.08547 C 0.54626 -0.09781 0.54661 -0.11046 0.54765 -0.12249 C 0.54782 -0.12897 0.54938 -0.13483 0.54956 -0.141 C 0.5506 -0.16816 0.5506 -0.19562 0.55164 -0.22246 C 0.55216 -0.23511 0.55268 -0.24745 0.55372 -0.25949 C 0.55476 -0.26967 0.55789 -0.28911 0.55789 -0.2888 C 0.55876 -0.30022 0.55893 -0.31163 0.55997 -0.32243 C 0.56292 -0.35082 0.56362 -0.34804 0.56848 -0.37056 C 0.57056 -0.38105 0.5716 -0.39031 0.57473 -0.40018 C 0.57629 -0.40574 0.57907 -0.41006 0.58097 -0.41499 C 0.59851 -0.46529 0.56674 -0.38507 0.59347 -0.44832 C 0.59486 -0.45202 0.59556 -0.45634 0.59764 -0.45943 C 0.5992 -0.46282 0.6018 -0.46374 0.60389 -0.46683 C 0.60632 -0.47146 0.60753 -0.47732 0.61014 -0.48164 C 0.61934 -0.50015 0.62298 -0.50632 0.63288 -0.51867 C 0.63843 -0.52576 0.64676 -0.53656 0.65388 -0.54088 C 0.65648 -0.54273 0.65926 -0.54335 0.66221 -0.54458 C 0.6794 -0.56773 0.66273 -0.54798 0.67679 -0.55939 C 0.68512 -0.56649 0.69293 -0.57667 0.70161 -0.58161 C 0.7037 -0.58284 0.70578 -0.58408 0.70804 -0.58531 C 0.71081 -0.58778 0.71342 -0.59087 0.71637 -0.59272 C 0.71897 -0.59457 0.72175 -0.59519 0.7247 -0.59642 C 0.72678 -0.59765 0.72852 -0.5992 0.73095 -0.60012 C 0.73425 -0.60167 0.73789 -0.60228 0.74136 -0.60383 C 0.74553 -0.60598 0.7497 -0.60876 0.75386 -0.61123 C 0.75594 -0.61246 0.75785 -0.61432 0.76011 -0.61493 L 0.77261 -0.61864 C 0.80507 -0.64208 0.76445 -0.61401 0.79135 -0.62974 C 0.79483 -0.6319 0.79812 -0.63561 0.80177 -0.63715 C 0.80559 -0.63931 0.8101 -0.63962 0.81427 -0.64085 L 0.99549 -0.63715 C 1.00226 -0.63653 1.00781 -0.62666 1.01423 -0.62234 C 1.01753 -0.62049 1.02118 -0.61987 1.02447 -0.61864 C 1.02743 -0.61617 1.0302 -0.61401 1.03281 -0.61123 C 1.03489 -0.60907 1.03697 -0.60598 1.03906 -0.60383 C 1.04374 -0.59981 1.04912 -0.59735 1.05381 -0.59272 C 1.05815 -0.58871 1.06179 -0.58254 1.06631 -0.57791 C 1.09807 -0.54458 1.08071 -0.57112 1.10363 -0.52977 C 1.10658 -0.52484 1.1104 -0.52144 1.11196 -0.51496 C 1.11751 -0.49553 1.12446 -0.47238 1.12862 -0.45202 C 1.13192 -0.43752 1.1347 -0.42271 1.13713 -0.40759 C 1.13886 -0.39556 1.13938 -0.38291 1.14129 -0.37056 C 1.14234 -0.36192 1.14407 -0.35359 1.14546 -0.34465 C 1.14615 -0.34002 1.1465 -0.33477 1.14754 -0.32984 C 1.14858 -0.32366 1.15032 -0.31749 1.15171 -0.31132 C 1.15483 -0.27183 1.15483 -0.28417 1.15171 -0.22987 C 1.15084 -0.21968 1.14824 -0.20889 1.14546 -0.20025 C 1.14355 -0.19531 1.14095 -0.19068 1.13921 -0.18544 C 1.13765 -0.18204 1.13678 -0.1771 1.13505 -0.17433 C 1.13053 -0.16847 1.1255 -0.16353 1.12029 -0.15952 C 1.11231 -0.15366 1.10415 -0.14748 1.09547 -0.14471 C 1.08714 -0.14224 1.07881 -0.13946 1.07047 -0.1373 C 1.05034 -0.13237 1.06075 -0.13483 1.03906 -0.1299 L 0.91842 -0.1373 C 0.90713 -0.13854 0.9047 -0.14563 0.89342 -0.15211 C 0.88995 -0.15427 0.8863 -0.15458 0.88301 -0.15582 C 0.87884 -0.15952 0.8745 -0.16322 0.87033 -0.16692 C 0.86617 -0.17093 0.85818 -0.17988 0.85384 -0.18544 C 0.85089 -0.18914 0.84794 -0.19222 0.84551 -0.19654 C 0.83284 -0.21907 0.83822 -0.21228 0.83093 -0.22987 C 0.82815 -0.23635 0.8252 -0.24221 0.8226 -0.24838 C 0.81062 -0.27677 0.82486 -0.24344 0.81635 -0.27059 C 0.81392 -0.27862 0.8108 -0.2854 0.80802 -0.29281 L 0.80385 -0.30392 " pathEditMode="relative" rAng="0" ptsTypes="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07" y="-370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3FDE6F3-C2C1-497D-9AC0-D418F52504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多彩卡通幼儿园儿童小学生教育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8|19.6"/>
</p:tagLst>
</file>

<file path=ppt/theme/theme1.xml><?xml version="1.0" encoding="utf-8"?>
<a:theme xmlns:a="http://schemas.openxmlformats.org/drawingml/2006/main" name="https://www.freeppt7.com">
  <a:themeElements>
    <a:clrScheme name="自定义 1093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60B5CC"/>
      </a:accent1>
      <a:accent2>
        <a:srgbClr val="E66C7D"/>
      </a:accent2>
      <a:accent3>
        <a:srgbClr val="F0AD00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1884</Words>
  <Application>Microsoft Office PowerPoint</Application>
  <PresentationFormat>Custom</PresentationFormat>
  <Paragraphs>229</Paragraphs>
  <Slides>36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微软雅黑</vt:lpstr>
      <vt:lpstr>SimSun</vt:lpstr>
      <vt:lpstr>SimSun</vt:lpstr>
      <vt:lpstr>Arial</vt:lpstr>
      <vt:lpstr>Calibri</vt:lpstr>
      <vt:lpstr>Calibri Light</vt:lpstr>
      <vt:lpstr>等线</vt:lpstr>
      <vt:lpstr>Redressed</vt:lpstr>
      <vt:lpstr>SVN-Anastasia</vt:lpstr>
      <vt:lpstr>SVN-Apple</vt:lpstr>
      <vt:lpstr>SVN-Ciao Bella</vt:lpstr>
      <vt:lpstr>SVN-Dessert Menu Script</vt:lpstr>
      <vt:lpstr>SVN-Nexa Rush Script</vt:lpstr>
      <vt:lpstr>SVN-Swashington</vt:lpstr>
      <vt:lpstr>Times New Roman</vt:lpstr>
      <vt:lpstr>Wingdings</vt:lpstr>
      <vt:lpstr>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vietlanglit.com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1. Sự tích Hồ Gươm</dc:title>
  <dc:subject>B79_G6</dc:subject>
  <dc:creator/>
  <cp:keywords>vietlanglit.com</cp:keywords>
  <dc:description>vietlanglit.com</dc:description>
  <cp:lastModifiedBy/>
  <cp:revision>1</cp:revision>
  <dcterms:created xsi:type="dcterms:W3CDTF">2016-10-17T14:00:15Z</dcterms:created>
  <dcterms:modified xsi:type="dcterms:W3CDTF">2023-06-14T14:08:20Z</dcterms:modified>
  <cp:category>Ngữ văn 6 CTST</cp:category>
</cp:coreProperties>
</file>